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7" r:id="rId3"/>
    <p:sldId id="278" r:id="rId4"/>
    <p:sldId id="260" r:id="rId5"/>
    <p:sldId id="264" r:id="rId6"/>
    <p:sldId id="266" r:id="rId7"/>
    <p:sldId id="11088399" r:id="rId8"/>
    <p:sldId id="261" r:id="rId9"/>
    <p:sldId id="262" r:id="rId10"/>
    <p:sldId id="11088394" r:id="rId11"/>
    <p:sldId id="11088395" r:id="rId12"/>
    <p:sldId id="11089131" r:id="rId13"/>
    <p:sldId id="11088397" r:id="rId14"/>
    <p:sldId id="280" r:id="rId15"/>
    <p:sldId id="265" r:id="rId16"/>
    <p:sldId id="11088401" r:id="rId17"/>
    <p:sldId id="267" r:id="rId18"/>
    <p:sldId id="11088402" r:id="rId19"/>
    <p:sldId id="1085" r:id="rId20"/>
    <p:sldId id="11088096" r:id="rId21"/>
    <p:sldId id="2847" r:id="rId23"/>
    <p:sldId id="263" r:id="rId24"/>
    <p:sldId id="11089228" r:id="rId25"/>
    <p:sldId id="11088404" r:id="rId26"/>
    <p:sldId id="11088389" r:id="rId27"/>
    <p:sldId id="11088334" r:id="rId28"/>
    <p:sldId id="11088403" r:id="rId29"/>
    <p:sldId id="306" r:id="rId30"/>
    <p:sldId id="11088406" r:id="rId31"/>
    <p:sldId id="341" r:id="rId32"/>
    <p:sldId id="11089108" r:id="rId33"/>
    <p:sldId id="11088376" r:id="rId34"/>
    <p:sldId id="11088390" r:id="rId35"/>
    <p:sldId id="11088278" r:id="rId36"/>
    <p:sldId id="11088350" r:id="rId37"/>
    <p:sldId id="11088268" r:id="rId38"/>
    <p:sldId id="269" r:id="rId39"/>
    <p:sldId id="346" r:id="rId40"/>
    <p:sldId id="11088396" r:id="rId41"/>
    <p:sldId id="347" r:id="rId42"/>
    <p:sldId id="11089109" r:id="rId43"/>
    <p:sldId id="11089114" r:id="rId44"/>
    <p:sldId id="271" r:id="rId45"/>
    <p:sldId id="270" r:id="rId46"/>
    <p:sldId id="11088432" r:id="rId47"/>
    <p:sldId id="11088433" r:id="rId48"/>
    <p:sldId id="11088434" r:id="rId49"/>
    <p:sldId id="11088435" r:id="rId50"/>
    <p:sldId id="11088436" r:id="rId51"/>
    <p:sldId id="11089112" r:id="rId52"/>
    <p:sldId id="11089198" r:id="rId53"/>
    <p:sldId id="11089172" r:id="rId54"/>
    <p:sldId id="11089173" r:id="rId55"/>
    <p:sldId id="11089174" r:id="rId56"/>
    <p:sldId id="11089175" r:id="rId57"/>
    <p:sldId id="11089176" r:id="rId58"/>
    <p:sldId id="11089177" r:id="rId59"/>
    <p:sldId id="11089178" r:id="rId60"/>
    <p:sldId id="11089179" r:id="rId61"/>
    <p:sldId id="11089180" r:id="rId62"/>
    <p:sldId id="11089181" r:id="rId63"/>
    <p:sldId id="11089182" r:id="rId64"/>
    <p:sldId id="11089183" r:id="rId65"/>
    <p:sldId id="11089184" r:id="rId66"/>
    <p:sldId id="11089185" r:id="rId67"/>
    <p:sldId id="11089186" r:id="rId68"/>
    <p:sldId id="11089187" r:id="rId69"/>
    <p:sldId id="11089188" r:id="rId70"/>
    <p:sldId id="11089189" r:id="rId71"/>
    <p:sldId id="11089190" r:id="rId72"/>
    <p:sldId id="11089191" r:id="rId73"/>
    <p:sldId id="11089192" r:id="rId74"/>
    <p:sldId id="11089193" r:id="rId75"/>
    <p:sldId id="11089194" r:id="rId76"/>
    <p:sldId id="11089195" r:id="rId77"/>
    <p:sldId id="11089196" r:id="rId78"/>
    <p:sldId id="11089197" r:id="rId79"/>
    <p:sldId id="256" r:id="rId80"/>
    <p:sldId id="11089111" r:id="rId81"/>
    <p:sldId id="277" r:id="rId82"/>
    <p:sldId id="11089229" r:id="rId83"/>
  </p:sldIdLst>
  <p:sldSz cx="12192000" cy="6858000"/>
  <p:notesSz cx="6858000" cy="9144000"/>
  <p:embeddedFontLst>
    <p:embeddedFont>
      <p:font typeface="微软雅黑" panose="020B0503020204020204" pitchFamily="34" charset="-122"/>
      <p:regular r:id="rId88"/>
    </p:embeddedFont>
    <p:embeddedFont>
      <p:font typeface="黑体" panose="02010609060101010101" charset="-122"/>
      <p:regular r:id="rId89"/>
    </p:embeddedFont>
    <p:embeddedFont>
      <p:font typeface="等线" panose="02010600030101010101" charset="-122"/>
      <p:regular r:id="rId90"/>
    </p:embeddedFont>
    <p:embeddedFont>
      <p:font typeface="等线 Light" panose="02010600030101010101" charset="-122"/>
      <p:regular r:id="rId91"/>
    </p:embeddedFont>
    <p:embeddedFont>
      <p:font typeface="Verdana" panose="020B0604030504040204" pitchFamily="34" charset="0"/>
      <p:regular r:id="rId92"/>
      <p:bold r:id="rId93"/>
      <p:italic r:id="rId94"/>
      <p:boldItalic r:id="rId95"/>
    </p:embeddedFont>
    <p:embeddedFont>
      <p:font typeface="仿宋" panose="02010609060101010101" charset="-122"/>
      <p:regular r:id="rId96"/>
    </p:embeddedFont>
    <p:embeddedFont>
      <p:font typeface="楷体" panose="02010609060101010101" charset="-122"/>
      <p:regular r:id="rId97"/>
    </p:embeddedFont>
  </p:embeddedFontLst>
  <p:custDataLst>
    <p:tags r:id="rId9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103EBCF1-75F2-4E73-AF08-5EE1F301E176}">
          <p14:sldIdLst>
            <p14:sldId id="257"/>
          </p14:sldIdLst>
        </p14:section>
        <p14:section name="目录页" id="{8400F43A-BA2D-4786-8501-95FC859FB5EA}">
          <p14:sldIdLst>
            <p14:sldId id="278"/>
          </p14:sldIdLst>
        </p14:section>
        <p14:section name="第一部分" id="{47D07650-98A9-4EBA-8032-D464C9C5CE24}">
          <p14:sldIdLst>
            <p14:sldId id="260"/>
            <p14:sldId id="264"/>
            <p14:sldId id="266"/>
            <p14:sldId id="11088399"/>
            <p14:sldId id="261"/>
            <p14:sldId id="262"/>
            <p14:sldId id="11088394"/>
            <p14:sldId id="11088395"/>
            <p14:sldId id="11089131"/>
            <p14:sldId id="11088397"/>
            <p14:sldId id="280"/>
          </p14:sldIdLst>
        </p14:section>
        <p14:section name="第二部分" id="{52DAEB2A-3BD0-4ED1-9412-AEE348A544DF}">
          <p14:sldIdLst>
            <p14:sldId id="265"/>
            <p14:sldId id="11088401"/>
            <p14:sldId id="267"/>
            <p14:sldId id="11088402"/>
            <p14:sldId id="1085"/>
            <p14:sldId id="11088096"/>
            <p14:sldId id="2847"/>
            <p14:sldId id="263"/>
            <p14:sldId id="11089228"/>
            <p14:sldId id="11088404"/>
            <p14:sldId id="11088389"/>
            <p14:sldId id="11088334"/>
            <p14:sldId id="11088403"/>
            <p14:sldId id="306"/>
            <p14:sldId id="11088406"/>
            <p14:sldId id="341"/>
            <p14:sldId id="11089108"/>
            <p14:sldId id="11088376"/>
            <p14:sldId id="11088390"/>
            <p14:sldId id="11088278"/>
            <p14:sldId id="11088350"/>
            <p14:sldId id="11088268"/>
          </p14:sldIdLst>
        </p14:section>
        <p14:section name="第三部分" id="{C91B25B5-6EF5-4F31-B942-949BCB9E7E51}">
          <p14:sldIdLst>
            <p14:sldId id="269"/>
            <p14:sldId id="346"/>
            <p14:sldId id="11088396"/>
            <p14:sldId id="347"/>
            <p14:sldId id="11089109"/>
            <p14:sldId id="11089114"/>
            <p14:sldId id="271"/>
            <p14:sldId id="270"/>
            <p14:sldId id="11088432"/>
            <p14:sldId id="11088433"/>
            <p14:sldId id="11088434"/>
            <p14:sldId id="11088435"/>
            <p14:sldId id="11088436"/>
            <p14:sldId id="11089112"/>
            <p14:sldId id="11089198"/>
            <p14:sldId id="11089172"/>
            <p14:sldId id="11089173"/>
            <p14:sldId id="11089174"/>
            <p14:sldId id="11089175"/>
            <p14:sldId id="11089176"/>
            <p14:sldId id="11089177"/>
            <p14:sldId id="11089178"/>
            <p14:sldId id="11089179"/>
            <p14:sldId id="11089180"/>
            <p14:sldId id="11089181"/>
            <p14:sldId id="11089182"/>
            <p14:sldId id="11089183"/>
            <p14:sldId id="11089184"/>
            <p14:sldId id="11089185"/>
            <p14:sldId id="11089186"/>
            <p14:sldId id="11089187"/>
            <p14:sldId id="11089188"/>
            <p14:sldId id="11089189"/>
            <p14:sldId id="11089190"/>
            <p14:sldId id="11089191"/>
            <p14:sldId id="11089192"/>
            <p14:sldId id="11089193"/>
            <p14:sldId id="11089194"/>
            <p14:sldId id="11089195"/>
            <p14:sldId id="11089196"/>
            <p14:sldId id="11089197"/>
          </p14:sldIdLst>
        </p14:section>
        <p14:section name="结尾页" id="{B6A10DB2-BB75-4D70-A592-7EB083BD0D33}">
          <p14:sldIdLst>
            <p14:sldId id="256"/>
            <p14:sldId id="11089111"/>
            <p14:sldId id="277"/>
            <p14:sldId id="11089229"/>
          </p14:sldIdLst>
        </p14:section>
      </p14:sectionLst>
    </p:ext>
    <p:ext uri="{EFAFB233-063F-42B5-8137-9DF3F51BA10A}">
      <p15:sldGuideLst xmlns:p15="http://schemas.microsoft.com/office/powerpoint/2012/main">
        <p15:guide id="1" orient="horz" pos="2170" userDrawn="1">
          <p15:clr>
            <a:srgbClr val="A4A3A4"/>
          </p15:clr>
        </p15:guide>
        <p15:guide id="2" pos="3920" userDrawn="1">
          <p15:clr>
            <a:srgbClr val="A4A3A4"/>
          </p15:clr>
        </p15:guide>
        <p15:guide id="3" pos="438" userDrawn="1">
          <p15:clr>
            <a:srgbClr val="A4A3A4"/>
          </p15:clr>
        </p15:guide>
        <p15:guide id="4" pos="7266" userDrawn="1">
          <p15:clr>
            <a:srgbClr val="A4A3A4"/>
          </p15:clr>
        </p15:guide>
        <p15:guide id="5" orient="horz" pos="354" userDrawn="1">
          <p15:clr>
            <a:srgbClr val="A4A3A4"/>
          </p15:clr>
        </p15:guide>
        <p15:guide id="6" orient="horz" pos="395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xiangsc" initials="x" lastIdx="2" clrIdx="0"/>
  <p:cmAuthor id="2" name="Hongyan" initials="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B6C6"/>
    <a:srgbClr val="DED3D4"/>
    <a:srgbClr val="F79F88"/>
    <a:srgbClr val="F7A591"/>
    <a:srgbClr val="03232D"/>
    <a:srgbClr val="B2DFE6"/>
    <a:srgbClr val="ED625D"/>
    <a:srgbClr val="F6A996"/>
    <a:srgbClr val="CCDBE0"/>
    <a:srgbClr val="EBC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4660"/>
  </p:normalViewPr>
  <p:slideViewPr>
    <p:cSldViewPr snapToGrid="0" showGuides="1">
      <p:cViewPr varScale="1">
        <p:scale>
          <a:sx n="58" d="100"/>
          <a:sy n="58" d="100"/>
        </p:scale>
        <p:origin x="1024" y="56"/>
      </p:cViewPr>
      <p:guideLst>
        <p:guide orient="horz" pos="2170"/>
        <p:guide pos="3920"/>
        <p:guide pos="438"/>
        <p:guide pos="7266"/>
        <p:guide orient="horz" pos="354"/>
        <p:guide orient="horz" pos="395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8" Type="http://schemas.openxmlformats.org/officeDocument/2006/relationships/tags" Target="tags/tag12.xml"/><Relationship Id="rId97" Type="http://schemas.openxmlformats.org/officeDocument/2006/relationships/font" Target="fonts/font10.fntdata"/><Relationship Id="rId96" Type="http://schemas.openxmlformats.org/officeDocument/2006/relationships/font" Target="fonts/font9.fntdata"/><Relationship Id="rId95" Type="http://schemas.openxmlformats.org/officeDocument/2006/relationships/font" Target="fonts/font8.fntdata"/><Relationship Id="rId94" Type="http://schemas.openxmlformats.org/officeDocument/2006/relationships/font" Target="fonts/font7.fntdata"/><Relationship Id="rId93" Type="http://schemas.openxmlformats.org/officeDocument/2006/relationships/font" Target="fonts/font6.fntdata"/><Relationship Id="rId92" Type="http://schemas.openxmlformats.org/officeDocument/2006/relationships/font" Target="fonts/font5.fntdata"/><Relationship Id="rId91" Type="http://schemas.openxmlformats.org/officeDocument/2006/relationships/font" Target="fonts/font4.fntdata"/><Relationship Id="rId90" Type="http://schemas.openxmlformats.org/officeDocument/2006/relationships/font" Target="fonts/font3.fntdata"/><Relationship Id="rId9" Type="http://schemas.openxmlformats.org/officeDocument/2006/relationships/slide" Target="slides/slide7.xml"/><Relationship Id="rId89" Type="http://schemas.openxmlformats.org/officeDocument/2006/relationships/font" Target="fonts/font2.fntdata"/><Relationship Id="rId88" Type="http://schemas.openxmlformats.org/officeDocument/2006/relationships/font" Target="fonts/font1.fntdata"/><Relationship Id="rId87" Type="http://schemas.openxmlformats.org/officeDocument/2006/relationships/commentAuthors" Target="commentAuthors.xml"/><Relationship Id="rId86" Type="http://schemas.openxmlformats.org/officeDocument/2006/relationships/tableStyles" Target="tableStyles.xml"/><Relationship Id="rId85" Type="http://schemas.openxmlformats.org/officeDocument/2006/relationships/viewProps" Target="viewProps.xml"/><Relationship Id="rId84" Type="http://schemas.openxmlformats.org/officeDocument/2006/relationships/presProps" Target="presProps.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7732667-D9C0-4066-8FC8-D22B33F6A5A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CN" altLang="en-US"/>
        </a:p>
      </dgm:t>
    </dgm:pt>
    <dgm:pt modelId="{FF04E82F-57B7-4B56-A1E5-1562F000136A}">
      <dgm:prSet phldrT="[文本]" custT="1"/>
      <dgm:spPr/>
      <dgm:t>
        <a:bodyPr/>
        <a:lstStyle/>
        <a:p>
          <a:r>
            <a:rPr lang="zh-CN" altLang="en-US" sz="1600" dirty="0">
              <a:latin typeface="微软雅黑" panose="020B0503020204020204" pitchFamily="34" charset="-122"/>
              <a:ea typeface="微软雅黑" panose="020B0503020204020204" pitchFamily="34" charset="-122"/>
            </a:rPr>
            <a:t>检索</a:t>
          </a:r>
        </a:p>
      </dgm:t>
    </dgm:pt>
    <dgm:pt modelId="{B97E60E6-42FB-4234-8DD7-B154F0E76CCC}" cxnId="{46AAE468-561E-4FD7-A831-2C39D16E134C}" type="par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E490BC7A-EAA0-4E28-A26A-834DE124FB82}" cxnId="{46AAE468-561E-4FD7-A831-2C39D16E134C}"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640229DB-11A4-448B-AE55-54CFEC2F164C}">
      <dgm:prSet phldrT="[文本]" custT="1"/>
      <dgm:spPr/>
      <dgm:t>
        <a:bodyPr/>
        <a:lstStyle/>
        <a:p>
          <a:r>
            <a:rPr lang="zh-CN" altLang="en-US" sz="1600" dirty="0">
              <a:latin typeface="微软雅黑" panose="020B0503020204020204" pitchFamily="34" charset="-122"/>
              <a:ea typeface="微软雅黑" panose="020B0503020204020204" pitchFamily="34" charset="-122"/>
            </a:rPr>
            <a:t>一框式检索</a:t>
          </a:r>
        </a:p>
      </dgm:t>
    </dgm:pt>
    <dgm:pt modelId="{87C3B70A-673E-44F1-8ECE-C75FCC6AAAD2}" cxnId="{4C4AE62B-C08E-4A77-8566-8816245FA5D0}"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EB0CE3E9-E7E6-4067-94CC-857DFBE8C6A1}" cxnId="{4C4AE62B-C08E-4A77-8566-8816245FA5D0}"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046886F8-DA7E-48FA-A8A8-70B9D8164487}">
      <dgm:prSet phldrT="[文本]" custT="1"/>
      <dgm:spPr/>
      <dgm:t>
        <a:bodyPr/>
        <a:lstStyle/>
        <a:p>
          <a:r>
            <a:rPr lang="zh-CN" altLang="en-US" sz="1600" dirty="0">
              <a:latin typeface="微软雅黑" panose="020B0503020204020204" pitchFamily="34" charset="-122"/>
              <a:ea typeface="微软雅黑" panose="020B0503020204020204" pitchFamily="34" charset="-122"/>
            </a:rPr>
            <a:t>文献检索</a:t>
          </a:r>
        </a:p>
      </dgm:t>
    </dgm:pt>
    <dgm:pt modelId="{2DBF2DFF-54FE-43CB-945C-2FECD37829F3}" cxnId="{1C8FD8B5-88DC-4A8E-B0AB-3E3C3DBC20D5}"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724903D5-1B05-41AA-9E63-91D467475C29}" cxnId="{1C8FD8B5-88DC-4A8E-B0AB-3E3C3DBC20D5}"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06DC46E0-E852-49F9-8BA9-B4159613FBA2}">
      <dgm:prSet phldrT="[文本]" custT="1"/>
      <dgm:spPr/>
      <dgm:t>
        <a:bodyPr/>
        <a:lstStyle/>
        <a:p>
          <a:r>
            <a:rPr lang="zh-CN" altLang="en-US" sz="1600" dirty="0">
              <a:latin typeface="微软雅黑" panose="020B0503020204020204" pitchFamily="34" charset="-122"/>
              <a:ea typeface="微软雅黑" panose="020B0503020204020204" pitchFamily="34" charset="-122"/>
            </a:rPr>
            <a:t>知识元检索</a:t>
          </a:r>
        </a:p>
      </dgm:t>
    </dgm:pt>
    <dgm:pt modelId="{930DB220-D753-415B-A100-BC29B699D851}" cxnId="{F2F2B025-A7DE-4F82-B3B2-4D6638E82D19}"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E86DB6F3-FE87-423A-A62B-992749D31985}" cxnId="{F2F2B025-A7DE-4F82-B3B2-4D6638E82D19}"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04A18395-B509-44FE-9796-4F3F07C5971E}">
      <dgm:prSet phldrT="[文本]" custT="1"/>
      <dgm:spPr/>
      <dgm:t>
        <a:bodyPr/>
        <a:lstStyle/>
        <a:p>
          <a:r>
            <a:rPr lang="zh-CN" altLang="en-US" sz="1600" dirty="0">
              <a:latin typeface="微软雅黑" panose="020B0503020204020204" pitchFamily="34" charset="-122"/>
              <a:ea typeface="微软雅黑" panose="020B0503020204020204" pitchFamily="34" charset="-122"/>
            </a:rPr>
            <a:t>高级检索</a:t>
          </a:r>
        </a:p>
      </dgm:t>
    </dgm:pt>
    <dgm:pt modelId="{A1165A5D-6E9C-4677-A87A-5CE629DEE186}" cxnId="{94515A69-D96E-4AFF-8DE0-0F0DB826B30A}"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1C02E6DF-FC99-44A3-91DD-A9D608C710D5}" cxnId="{94515A69-D96E-4AFF-8DE0-0F0DB826B30A}"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325D4D16-5161-4A58-AD4D-EB5366249722}">
      <dgm:prSet phldrT="[文本]" custT="1"/>
      <dgm:spPr/>
      <dgm:t>
        <a:bodyPr/>
        <a:lstStyle/>
        <a:p>
          <a:r>
            <a:rPr lang="zh-CN" altLang="en-US" sz="1600" dirty="0">
              <a:latin typeface="微软雅黑" panose="020B0503020204020204" pitchFamily="34" charset="-122"/>
              <a:ea typeface="微软雅黑" panose="020B0503020204020204" pitchFamily="34" charset="-122"/>
            </a:rPr>
            <a:t>专业检索</a:t>
          </a:r>
        </a:p>
      </dgm:t>
    </dgm:pt>
    <dgm:pt modelId="{EB592FE0-80FF-4648-B482-142BA6AD599A}" cxnId="{6F8EF2A5-74C5-46CA-87B4-155922B7C434}"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ECEDB7FE-38FB-4B54-AABA-86691D682C08}" cxnId="{6F8EF2A5-74C5-46CA-87B4-155922B7C434}"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538480C5-E3A8-4E11-AB11-37899082FFE5}">
      <dgm:prSet phldrT="[文本]" custT="1"/>
      <dgm:spPr/>
      <dgm:t>
        <a:bodyPr/>
        <a:lstStyle/>
        <a:p>
          <a:r>
            <a:rPr lang="zh-CN" altLang="en-US" sz="1600" dirty="0">
              <a:latin typeface="微软雅黑" panose="020B0503020204020204" pitchFamily="34" charset="-122"/>
              <a:ea typeface="微软雅黑" panose="020B0503020204020204" pitchFamily="34" charset="-122"/>
            </a:rPr>
            <a:t>出版物检索</a:t>
          </a:r>
        </a:p>
      </dgm:t>
    </dgm:pt>
    <dgm:pt modelId="{6B75D1B6-9DB3-4708-8033-DA261749E038}" cxnId="{4F98B452-D2B7-4835-88D1-5377D00E8E11}"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03E2EDFD-4F51-47B1-B813-EF31BC0EDBB6}" cxnId="{4F98B452-D2B7-4835-88D1-5377D00E8E11}"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512C5A6B-26E9-4984-B61A-7E74809E6A5C}">
      <dgm:prSet custT="1"/>
      <dgm:spPr/>
      <dgm:t>
        <a:bodyPr/>
        <a:lstStyle/>
        <a:p>
          <a:r>
            <a:rPr lang="zh-CN" altLang="en-US" sz="1600" dirty="0">
              <a:latin typeface="微软雅黑" panose="020B0503020204020204" pitchFamily="34" charset="-122"/>
              <a:ea typeface="微软雅黑" panose="020B0503020204020204" pitchFamily="34" charset="-122"/>
            </a:rPr>
            <a:t>单库</a:t>
          </a:r>
        </a:p>
      </dgm:t>
    </dgm:pt>
    <dgm:pt modelId="{9A79B55E-9CA0-4086-A74B-71D59341CB45}" cxnId="{0FC7FE2D-F7CC-4CFD-B217-3D65055B939A}"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EF98F464-9C1B-4FE0-90F8-26DC7EA83EA5}" cxnId="{0FC7FE2D-F7CC-4CFD-B217-3D65055B939A}"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B602CE5E-4DE9-48AB-B7CA-B0AC1DBD9CAC}">
      <dgm:prSet custT="1"/>
      <dgm:spPr/>
      <dgm:t>
        <a:bodyPr/>
        <a:lstStyle/>
        <a:p>
          <a:r>
            <a:rPr lang="zh-CN" altLang="en-US" sz="1600" dirty="0">
              <a:latin typeface="微软雅黑" panose="020B0503020204020204" pitchFamily="34" charset="-122"/>
              <a:ea typeface="微软雅黑" panose="020B0503020204020204" pitchFamily="34" charset="-122"/>
            </a:rPr>
            <a:t>跨库</a:t>
          </a:r>
        </a:p>
      </dgm:t>
    </dgm:pt>
    <dgm:pt modelId="{F21AAB95-4E65-4CE9-BE0C-46564BF6F85B}" cxnId="{06D92897-4DDE-465F-80B3-F05CF5463F9B}"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EBF117B0-8D8D-4E33-961D-DB8BE8192BF0}" cxnId="{06D92897-4DDE-465F-80B3-F05CF5463F9B}"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8EC8ADCE-CE51-471D-8BCA-954AC4941574}">
      <dgm:prSet custT="1"/>
      <dgm:spPr/>
      <dgm:t>
        <a:bodyPr/>
        <a:lstStyle/>
        <a:p>
          <a:r>
            <a:rPr lang="zh-CN" altLang="en-US" sz="1600" dirty="0">
              <a:latin typeface="微软雅黑" panose="020B0503020204020204" pitchFamily="34" charset="-122"/>
              <a:ea typeface="微软雅黑" panose="020B0503020204020204" pitchFamily="34" charset="-122"/>
            </a:rPr>
            <a:t>引文检索</a:t>
          </a:r>
        </a:p>
      </dgm:t>
    </dgm:pt>
    <dgm:pt modelId="{6B5094BA-CF9A-4DC1-B7A9-987682D1C262}" cxnId="{F110419C-6549-4E24-A495-21A34A1F0DC7}"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50810DF3-2A42-43F0-946F-1393CDA86E4E}" cxnId="{F110419C-6549-4E24-A495-21A34A1F0DC7}"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374F1898-3F8D-4693-8092-D1D005FCE1A1}">
      <dgm:prSet custT="1"/>
      <dgm:spPr/>
      <dgm:t>
        <a:bodyPr/>
        <a:lstStyle/>
        <a:p>
          <a:r>
            <a:rPr lang="zh-CN" altLang="en-US" sz="1600" dirty="0">
              <a:latin typeface="微软雅黑" panose="020B0503020204020204" pitchFamily="34" charset="-122"/>
              <a:ea typeface="微软雅黑" panose="020B0503020204020204" pitchFamily="34" charset="-122"/>
            </a:rPr>
            <a:t>作者发文检索</a:t>
          </a:r>
        </a:p>
      </dgm:t>
    </dgm:pt>
    <dgm:pt modelId="{F216BC80-1B6E-44DA-827D-5D3D8BC67957}" cxnId="{94A65AA6-C1B4-4F10-AD8B-B40D334D49F4}"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A96F56A4-A328-41B3-8767-385BE6AFBC06}" cxnId="{94A65AA6-C1B4-4F10-AD8B-B40D334D49F4}"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CE83BF3F-468F-41E5-B1F7-E3EF78E59DFA}">
      <dgm:prSet custT="1"/>
      <dgm:spPr/>
      <dgm:t>
        <a:bodyPr/>
        <a:lstStyle/>
        <a:p>
          <a:r>
            <a:rPr lang="zh-CN" altLang="en-US" sz="1600" dirty="0">
              <a:latin typeface="微软雅黑" panose="020B0503020204020204" pitchFamily="34" charset="-122"/>
              <a:ea typeface="微软雅黑" panose="020B0503020204020204" pitchFamily="34" charset="-122"/>
            </a:rPr>
            <a:t>句子检索</a:t>
          </a:r>
        </a:p>
      </dgm:t>
    </dgm:pt>
    <dgm:pt modelId="{CAEB9428-8D14-4BD3-8823-F844F7F06B03}" cxnId="{DDD72A46-70B3-46DD-9C70-5736CA004A31}" type="parTrans">
      <dgm:prSet custT="1"/>
      <dgm:spPr/>
      <dgm:t>
        <a:bodyPr/>
        <a:lstStyle/>
        <a:p>
          <a:endParaRPr lang="zh-CN" altLang="en-US" sz="1000">
            <a:latin typeface="微软雅黑" panose="020B0503020204020204" pitchFamily="34" charset="-122"/>
            <a:ea typeface="微软雅黑" panose="020B0503020204020204" pitchFamily="34" charset="-122"/>
          </a:endParaRPr>
        </a:p>
      </dgm:t>
    </dgm:pt>
    <dgm:pt modelId="{C9013A13-F74A-4C7D-89DB-540EA1025149}" cxnId="{DDD72A46-70B3-46DD-9C70-5736CA004A31}" type="sibTrans">
      <dgm:prSet/>
      <dgm:spPr/>
      <dgm:t>
        <a:bodyPr/>
        <a:lstStyle/>
        <a:p>
          <a:endParaRPr lang="zh-CN" altLang="en-US" sz="3600">
            <a:latin typeface="微软雅黑" panose="020B0503020204020204" pitchFamily="34" charset="-122"/>
            <a:ea typeface="微软雅黑" panose="020B0503020204020204" pitchFamily="34" charset="-122"/>
          </a:endParaRPr>
        </a:p>
      </dgm:t>
    </dgm:pt>
    <dgm:pt modelId="{EFF82CC5-8E68-4BFF-910A-F8F14B65F46E}" type="pres">
      <dgm:prSet presAssocID="{67732667-D9C0-4066-8FC8-D22B33F6A5A7}" presName="diagram" presStyleCnt="0">
        <dgm:presLayoutVars>
          <dgm:chPref val="1"/>
          <dgm:dir/>
          <dgm:animOne val="branch"/>
          <dgm:animLvl val="lvl"/>
          <dgm:resizeHandles val="exact"/>
        </dgm:presLayoutVars>
      </dgm:prSet>
      <dgm:spPr/>
    </dgm:pt>
    <dgm:pt modelId="{5BEA131C-C037-44AB-ADFC-ACE492770F87}" type="pres">
      <dgm:prSet presAssocID="{FF04E82F-57B7-4B56-A1E5-1562F000136A}" presName="root1" presStyleCnt="0"/>
      <dgm:spPr/>
    </dgm:pt>
    <dgm:pt modelId="{8E92F860-C7E8-42FF-8221-48C9E4F10A5A}" type="pres">
      <dgm:prSet presAssocID="{FF04E82F-57B7-4B56-A1E5-1562F000136A}" presName="LevelOneTextNode" presStyleLbl="node0" presStyleIdx="0" presStyleCnt="1">
        <dgm:presLayoutVars>
          <dgm:chPref val="3"/>
        </dgm:presLayoutVars>
      </dgm:prSet>
      <dgm:spPr/>
    </dgm:pt>
    <dgm:pt modelId="{131786B7-3A1A-48DD-9C89-C0C95288606A}" type="pres">
      <dgm:prSet presAssocID="{FF04E82F-57B7-4B56-A1E5-1562F000136A}" presName="level2hierChild" presStyleCnt="0"/>
      <dgm:spPr/>
    </dgm:pt>
    <dgm:pt modelId="{5948D48B-ECBB-4CAD-8E92-6DCAC420038D}" type="pres">
      <dgm:prSet presAssocID="{87C3B70A-673E-44F1-8ECE-C75FCC6AAAD2}" presName="conn2-1" presStyleLbl="parChTrans1D2" presStyleIdx="0" presStyleCnt="3"/>
      <dgm:spPr/>
    </dgm:pt>
    <dgm:pt modelId="{8CE45E08-8EBF-4C76-A0A6-0DFAF894D941}" type="pres">
      <dgm:prSet presAssocID="{87C3B70A-673E-44F1-8ECE-C75FCC6AAAD2}" presName="connTx" presStyleLbl="parChTrans1D2" presStyleIdx="0" presStyleCnt="3"/>
      <dgm:spPr/>
    </dgm:pt>
    <dgm:pt modelId="{E426C7AC-2F85-4872-B58B-340754EFC0C5}" type="pres">
      <dgm:prSet presAssocID="{640229DB-11A4-448B-AE55-54CFEC2F164C}" presName="root2" presStyleCnt="0"/>
      <dgm:spPr/>
    </dgm:pt>
    <dgm:pt modelId="{DC8EF80F-F896-492B-8242-D88824567159}" type="pres">
      <dgm:prSet presAssocID="{640229DB-11A4-448B-AE55-54CFEC2F164C}" presName="LevelTwoTextNode" presStyleLbl="node2" presStyleIdx="0" presStyleCnt="3">
        <dgm:presLayoutVars>
          <dgm:chPref val="3"/>
        </dgm:presLayoutVars>
      </dgm:prSet>
      <dgm:spPr/>
    </dgm:pt>
    <dgm:pt modelId="{5B4AB3A6-6CBB-44EC-99FF-5A164F17CC19}" type="pres">
      <dgm:prSet presAssocID="{640229DB-11A4-448B-AE55-54CFEC2F164C}" presName="level3hierChild" presStyleCnt="0"/>
      <dgm:spPr/>
    </dgm:pt>
    <dgm:pt modelId="{62CED637-F399-4A29-8156-E072FC916C5E}" type="pres">
      <dgm:prSet presAssocID="{2DBF2DFF-54FE-43CB-945C-2FECD37829F3}" presName="conn2-1" presStyleLbl="parChTrans1D3" presStyleIdx="0" presStyleCnt="4"/>
      <dgm:spPr/>
    </dgm:pt>
    <dgm:pt modelId="{6DC9AF28-0E06-43CD-993A-A923A17FE860}" type="pres">
      <dgm:prSet presAssocID="{2DBF2DFF-54FE-43CB-945C-2FECD37829F3}" presName="connTx" presStyleLbl="parChTrans1D3" presStyleIdx="0" presStyleCnt="4"/>
      <dgm:spPr/>
    </dgm:pt>
    <dgm:pt modelId="{368E8CB5-A0CD-4854-95E1-DB8075A02CA9}" type="pres">
      <dgm:prSet presAssocID="{046886F8-DA7E-48FA-A8A8-70B9D8164487}" presName="root2" presStyleCnt="0"/>
      <dgm:spPr/>
    </dgm:pt>
    <dgm:pt modelId="{7F408607-79DD-4CDE-A2BF-056624F69A85}" type="pres">
      <dgm:prSet presAssocID="{046886F8-DA7E-48FA-A8A8-70B9D8164487}" presName="LevelTwoTextNode" presStyleLbl="node3" presStyleIdx="0" presStyleCnt="4">
        <dgm:presLayoutVars>
          <dgm:chPref val="3"/>
        </dgm:presLayoutVars>
      </dgm:prSet>
      <dgm:spPr/>
    </dgm:pt>
    <dgm:pt modelId="{C897DC7A-50BA-4C67-B62E-87CDB487F32D}" type="pres">
      <dgm:prSet presAssocID="{046886F8-DA7E-48FA-A8A8-70B9D8164487}" presName="level3hierChild" presStyleCnt="0"/>
      <dgm:spPr/>
    </dgm:pt>
    <dgm:pt modelId="{73E9AF8E-8FD1-4613-9353-5085E239E124}" type="pres">
      <dgm:prSet presAssocID="{9A79B55E-9CA0-4086-A74B-71D59341CB45}" presName="conn2-1" presStyleLbl="parChTrans1D4" presStyleIdx="0" presStyleCnt="4"/>
      <dgm:spPr/>
    </dgm:pt>
    <dgm:pt modelId="{F32C51A4-E407-4406-BA83-AB082E7A9C92}" type="pres">
      <dgm:prSet presAssocID="{9A79B55E-9CA0-4086-A74B-71D59341CB45}" presName="connTx" presStyleLbl="parChTrans1D4" presStyleIdx="0" presStyleCnt="4"/>
      <dgm:spPr/>
    </dgm:pt>
    <dgm:pt modelId="{B98FAF2E-0158-4C53-93BB-71723D989EB4}" type="pres">
      <dgm:prSet presAssocID="{512C5A6B-26E9-4984-B61A-7E74809E6A5C}" presName="root2" presStyleCnt="0"/>
      <dgm:spPr/>
    </dgm:pt>
    <dgm:pt modelId="{23CA924E-6A1B-47A1-9C50-06BAB31C3B61}" type="pres">
      <dgm:prSet presAssocID="{512C5A6B-26E9-4984-B61A-7E74809E6A5C}" presName="LevelTwoTextNode" presStyleLbl="node4" presStyleIdx="0" presStyleCnt="4">
        <dgm:presLayoutVars>
          <dgm:chPref val="3"/>
        </dgm:presLayoutVars>
      </dgm:prSet>
      <dgm:spPr/>
    </dgm:pt>
    <dgm:pt modelId="{1900F351-C938-4AA3-80E4-7FE06CE13286}" type="pres">
      <dgm:prSet presAssocID="{512C5A6B-26E9-4984-B61A-7E74809E6A5C}" presName="level3hierChild" presStyleCnt="0"/>
      <dgm:spPr/>
    </dgm:pt>
    <dgm:pt modelId="{8EDF2F45-D1BF-4DE0-94FD-D55F08813061}" type="pres">
      <dgm:prSet presAssocID="{F21AAB95-4E65-4CE9-BE0C-46564BF6F85B}" presName="conn2-1" presStyleLbl="parChTrans1D4" presStyleIdx="1" presStyleCnt="4"/>
      <dgm:spPr/>
    </dgm:pt>
    <dgm:pt modelId="{912AE989-680F-4342-8701-E9102C7B5909}" type="pres">
      <dgm:prSet presAssocID="{F21AAB95-4E65-4CE9-BE0C-46564BF6F85B}" presName="connTx" presStyleLbl="parChTrans1D4" presStyleIdx="1" presStyleCnt="4"/>
      <dgm:spPr/>
    </dgm:pt>
    <dgm:pt modelId="{C6AF364C-428C-4F50-A77F-D7D961A22776}" type="pres">
      <dgm:prSet presAssocID="{B602CE5E-4DE9-48AB-B7CA-B0AC1DBD9CAC}" presName="root2" presStyleCnt="0"/>
      <dgm:spPr/>
    </dgm:pt>
    <dgm:pt modelId="{EB2B61F8-1373-4627-A6C3-E68EBBCA28F3}" type="pres">
      <dgm:prSet presAssocID="{B602CE5E-4DE9-48AB-B7CA-B0AC1DBD9CAC}" presName="LevelTwoTextNode" presStyleLbl="node4" presStyleIdx="1" presStyleCnt="4">
        <dgm:presLayoutVars>
          <dgm:chPref val="3"/>
        </dgm:presLayoutVars>
      </dgm:prSet>
      <dgm:spPr/>
    </dgm:pt>
    <dgm:pt modelId="{21EA7F99-AE4F-4990-B3BA-CD412BEE57A9}" type="pres">
      <dgm:prSet presAssocID="{B602CE5E-4DE9-48AB-B7CA-B0AC1DBD9CAC}" presName="level3hierChild" presStyleCnt="0"/>
      <dgm:spPr/>
    </dgm:pt>
    <dgm:pt modelId="{A9C71BF4-A8E4-41FA-96DC-F0DDAFE8AD1E}" type="pres">
      <dgm:prSet presAssocID="{930DB220-D753-415B-A100-BC29B699D851}" presName="conn2-1" presStyleLbl="parChTrans1D3" presStyleIdx="1" presStyleCnt="4"/>
      <dgm:spPr/>
    </dgm:pt>
    <dgm:pt modelId="{E05D6981-3BDC-4F23-8D70-045E6EB0A0EF}" type="pres">
      <dgm:prSet presAssocID="{930DB220-D753-415B-A100-BC29B699D851}" presName="connTx" presStyleLbl="parChTrans1D3" presStyleIdx="1" presStyleCnt="4"/>
      <dgm:spPr/>
    </dgm:pt>
    <dgm:pt modelId="{3525425D-B095-49CC-91F4-075AEB290E7D}" type="pres">
      <dgm:prSet presAssocID="{06DC46E0-E852-49F9-8BA9-B4159613FBA2}" presName="root2" presStyleCnt="0"/>
      <dgm:spPr/>
    </dgm:pt>
    <dgm:pt modelId="{5D419FAA-EED8-40B9-98D3-1732A19FD3CD}" type="pres">
      <dgm:prSet presAssocID="{06DC46E0-E852-49F9-8BA9-B4159613FBA2}" presName="LevelTwoTextNode" presStyleLbl="node3" presStyleIdx="1" presStyleCnt="4" custLinFactNeighborX="2780" custLinFactNeighborY="2783">
        <dgm:presLayoutVars>
          <dgm:chPref val="3"/>
        </dgm:presLayoutVars>
      </dgm:prSet>
      <dgm:spPr/>
    </dgm:pt>
    <dgm:pt modelId="{C7B7C686-A746-4FFA-AB93-BDE18B3B62AF}" type="pres">
      <dgm:prSet presAssocID="{06DC46E0-E852-49F9-8BA9-B4159613FBA2}" presName="level3hierChild" presStyleCnt="0"/>
      <dgm:spPr/>
    </dgm:pt>
    <dgm:pt modelId="{737FF4E5-B6A6-4403-942E-C36E5E2CAD0A}" type="pres">
      <dgm:prSet presAssocID="{6B5094BA-CF9A-4DC1-B7A9-987682D1C262}" presName="conn2-1" presStyleLbl="parChTrans1D3" presStyleIdx="2" presStyleCnt="4"/>
      <dgm:spPr/>
    </dgm:pt>
    <dgm:pt modelId="{66247459-B5EC-4542-B9AB-AB128835B09C}" type="pres">
      <dgm:prSet presAssocID="{6B5094BA-CF9A-4DC1-B7A9-987682D1C262}" presName="connTx" presStyleLbl="parChTrans1D3" presStyleIdx="2" presStyleCnt="4"/>
      <dgm:spPr/>
    </dgm:pt>
    <dgm:pt modelId="{92E284C9-8FF9-496F-B1DF-593E678F4BEB}" type="pres">
      <dgm:prSet presAssocID="{8EC8ADCE-CE51-471D-8BCA-954AC4941574}" presName="root2" presStyleCnt="0"/>
      <dgm:spPr/>
    </dgm:pt>
    <dgm:pt modelId="{A75819B8-A7D8-492A-BA0C-932093A0FF2D}" type="pres">
      <dgm:prSet presAssocID="{8EC8ADCE-CE51-471D-8BCA-954AC4941574}" presName="LevelTwoTextNode" presStyleLbl="node3" presStyleIdx="2" presStyleCnt="4">
        <dgm:presLayoutVars>
          <dgm:chPref val="3"/>
        </dgm:presLayoutVars>
      </dgm:prSet>
      <dgm:spPr/>
    </dgm:pt>
    <dgm:pt modelId="{76CF8543-1ADA-471B-8291-B73DD99091DD}" type="pres">
      <dgm:prSet presAssocID="{8EC8ADCE-CE51-471D-8BCA-954AC4941574}" presName="level3hierChild" presStyleCnt="0"/>
      <dgm:spPr/>
    </dgm:pt>
    <dgm:pt modelId="{17CAE9B1-4DBA-42B1-9523-DDC51E5919BE}" type="pres">
      <dgm:prSet presAssocID="{A1165A5D-6E9C-4677-A87A-5CE629DEE186}" presName="conn2-1" presStyleLbl="parChTrans1D2" presStyleIdx="1" presStyleCnt="3"/>
      <dgm:spPr/>
    </dgm:pt>
    <dgm:pt modelId="{792F0FE7-B340-475C-AEAD-107F8C7DDA9F}" type="pres">
      <dgm:prSet presAssocID="{A1165A5D-6E9C-4677-A87A-5CE629DEE186}" presName="connTx" presStyleLbl="parChTrans1D2" presStyleIdx="1" presStyleCnt="3"/>
      <dgm:spPr/>
    </dgm:pt>
    <dgm:pt modelId="{A379BA93-92F7-47C8-9A2E-823FB89377E7}" type="pres">
      <dgm:prSet presAssocID="{04A18395-B509-44FE-9796-4F3F07C5971E}" presName="root2" presStyleCnt="0"/>
      <dgm:spPr/>
    </dgm:pt>
    <dgm:pt modelId="{4E0F5636-EB4E-4270-8DE8-5181FB43ABAE}" type="pres">
      <dgm:prSet presAssocID="{04A18395-B509-44FE-9796-4F3F07C5971E}" presName="LevelTwoTextNode" presStyleLbl="node2" presStyleIdx="1" presStyleCnt="3">
        <dgm:presLayoutVars>
          <dgm:chPref val="3"/>
        </dgm:presLayoutVars>
      </dgm:prSet>
      <dgm:spPr/>
    </dgm:pt>
    <dgm:pt modelId="{E0B0728C-D053-4242-B2F7-CD7710EEDEE9}" type="pres">
      <dgm:prSet presAssocID="{04A18395-B509-44FE-9796-4F3F07C5971E}" presName="level3hierChild" presStyleCnt="0"/>
      <dgm:spPr/>
    </dgm:pt>
    <dgm:pt modelId="{9A4C261E-8BD5-4084-A444-590D32440DA3}" type="pres">
      <dgm:prSet presAssocID="{EB592FE0-80FF-4648-B482-142BA6AD599A}" presName="conn2-1" presStyleLbl="parChTrans1D3" presStyleIdx="3" presStyleCnt="4"/>
      <dgm:spPr/>
    </dgm:pt>
    <dgm:pt modelId="{E2EEBAD2-DADF-43BA-9287-3F4ACB07F3CE}" type="pres">
      <dgm:prSet presAssocID="{EB592FE0-80FF-4648-B482-142BA6AD599A}" presName="connTx" presStyleLbl="parChTrans1D3" presStyleIdx="3" presStyleCnt="4"/>
      <dgm:spPr/>
    </dgm:pt>
    <dgm:pt modelId="{DFCA6A57-F15C-478B-AC7A-54A09C43CEA0}" type="pres">
      <dgm:prSet presAssocID="{325D4D16-5161-4A58-AD4D-EB5366249722}" presName="root2" presStyleCnt="0"/>
      <dgm:spPr/>
    </dgm:pt>
    <dgm:pt modelId="{921ACDA2-1690-4A5A-BCD1-C8E54457910D}" type="pres">
      <dgm:prSet presAssocID="{325D4D16-5161-4A58-AD4D-EB5366249722}" presName="LevelTwoTextNode" presStyleLbl="node3" presStyleIdx="3" presStyleCnt="4">
        <dgm:presLayoutVars>
          <dgm:chPref val="3"/>
        </dgm:presLayoutVars>
      </dgm:prSet>
      <dgm:spPr/>
    </dgm:pt>
    <dgm:pt modelId="{9BC0A012-F5A6-4CB0-8196-3B4F30BA3704}" type="pres">
      <dgm:prSet presAssocID="{325D4D16-5161-4A58-AD4D-EB5366249722}" presName="level3hierChild" presStyleCnt="0"/>
      <dgm:spPr/>
    </dgm:pt>
    <dgm:pt modelId="{4FE940FB-E100-49D3-83CE-8AFBA7BC01EF}" type="pres">
      <dgm:prSet presAssocID="{F216BC80-1B6E-44DA-827D-5D3D8BC67957}" presName="conn2-1" presStyleLbl="parChTrans1D4" presStyleIdx="2" presStyleCnt="4"/>
      <dgm:spPr/>
    </dgm:pt>
    <dgm:pt modelId="{7F74AD0A-0FE9-447E-BEB5-11639AC81674}" type="pres">
      <dgm:prSet presAssocID="{F216BC80-1B6E-44DA-827D-5D3D8BC67957}" presName="connTx" presStyleLbl="parChTrans1D4" presStyleIdx="2" presStyleCnt="4"/>
      <dgm:spPr/>
    </dgm:pt>
    <dgm:pt modelId="{C5AA92B5-9437-4757-AB7F-A58923192D5D}" type="pres">
      <dgm:prSet presAssocID="{374F1898-3F8D-4693-8092-D1D005FCE1A1}" presName="root2" presStyleCnt="0"/>
      <dgm:spPr/>
    </dgm:pt>
    <dgm:pt modelId="{4C399A1D-F7C9-4B82-B83C-6F5F44CE4DEB}" type="pres">
      <dgm:prSet presAssocID="{374F1898-3F8D-4693-8092-D1D005FCE1A1}" presName="LevelTwoTextNode" presStyleLbl="node4" presStyleIdx="2" presStyleCnt="4">
        <dgm:presLayoutVars>
          <dgm:chPref val="3"/>
        </dgm:presLayoutVars>
      </dgm:prSet>
      <dgm:spPr/>
    </dgm:pt>
    <dgm:pt modelId="{93958167-3A1B-4FD0-A05B-08AF05F33DB0}" type="pres">
      <dgm:prSet presAssocID="{374F1898-3F8D-4693-8092-D1D005FCE1A1}" presName="level3hierChild" presStyleCnt="0"/>
      <dgm:spPr/>
    </dgm:pt>
    <dgm:pt modelId="{EEE49D8F-B303-4AC0-A85B-CA9F0A12362C}" type="pres">
      <dgm:prSet presAssocID="{CAEB9428-8D14-4BD3-8823-F844F7F06B03}" presName="conn2-1" presStyleLbl="parChTrans1D4" presStyleIdx="3" presStyleCnt="4"/>
      <dgm:spPr/>
    </dgm:pt>
    <dgm:pt modelId="{562D6679-B5E1-4167-9DE6-A59C320F94C9}" type="pres">
      <dgm:prSet presAssocID="{CAEB9428-8D14-4BD3-8823-F844F7F06B03}" presName="connTx" presStyleLbl="parChTrans1D4" presStyleIdx="3" presStyleCnt="4"/>
      <dgm:spPr/>
    </dgm:pt>
    <dgm:pt modelId="{7F9D44E5-B012-4D96-B3BE-E7B5FFFDE853}" type="pres">
      <dgm:prSet presAssocID="{CE83BF3F-468F-41E5-B1F7-E3EF78E59DFA}" presName="root2" presStyleCnt="0"/>
      <dgm:spPr/>
    </dgm:pt>
    <dgm:pt modelId="{40DA8C12-B90F-4C19-9FB8-444EFFB74940}" type="pres">
      <dgm:prSet presAssocID="{CE83BF3F-468F-41E5-B1F7-E3EF78E59DFA}" presName="LevelTwoTextNode" presStyleLbl="node4" presStyleIdx="3" presStyleCnt="4">
        <dgm:presLayoutVars>
          <dgm:chPref val="3"/>
        </dgm:presLayoutVars>
      </dgm:prSet>
      <dgm:spPr/>
    </dgm:pt>
    <dgm:pt modelId="{60DD69E3-5A8F-4DB6-9CD5-630F69DAC0AA}" type="pres">
      <dgm:prSet presAssocID="{CE83BF3F-468F-41E5-B1F7-E3EF78E59DFA}" presName="level3hierChild" presStyleCnt="0"/>
      <dgm:spPr/>
    </dgm:pt>
    <dgm:pt modelId="{19B70BD8-5F1E-44A8-A52F-D74992207994}" type="pres">
      <dgm:prSet presAssocID="{6B75D1B6-9DB3-4708-8033-DA261749E038}" presName="conn2-1" presStyleLbl="parChTrans1D2" presStyleIdx="2" presStyleCnt="3"/>
      <dgm:spPr/>
    </dgm:pt>
    <dgm:pt modelId="{3332C44B-15BB-47F3-8CDF-8C6280F3C38E}" type="pres">
      <dgm:prSet presAssocID="{6B75D1B6-9DB3-4708-8033-DA261749E038}" presName="connTx" presStyleLbl="parChTrans1D2" presStyleIdx="2" presStyleCnt="3"/>
      <dgm:spPr/>
    </dgm:pt>
    <dgm:pt modelId="{CF4AE49D-BB85-491A-A573-141032A4A801}" type="pres">
      <dgm:prSet presAssocID="{538480C5-E3A8-4E11-AB11-37899082FFE5}" presName="root2" presStyleCnt="0"/>
      <dgm:spPr/>
    </dgm:pt>
    <dgm:pt modelId="{C2F0806A-E987-4613-AD66-9A7F068CD229}" type="pres">
      <dgm:prSet presAssocID="{538480C5-E3A8-4E11-AB11-37899082FFE5}" presName="LevelTwoTextNode" presStyleLbl="node2" presStyleIdx="2" presStyleCnt="3">
        <dgm:presLayoutVars>
          <dgm:chPref val="3"/>
        </dgm:presLayoutVars>
      </dgm:prSet>
      <dgm:spPr/>
    </dgm:pt>
    <dgm:pt modelId="{A19B62F0-8F40-476D-AC81-4FC53D9C48A7}" type="pres">
      <dgm:prSet presAssocID="{538480C5-E3A8-4E11-AB11-37899082FFE5}" presName="level3hierChild" presStyleCnt="0"/>
      <dgm:spPr/>
    </dgm:pt>
  </dgm:ptLst>
  <dgm:cxnLst>
    <dgm:cxn modelId="{E2727F03-C5D1-4C57-9275-E3C5F5FF4F60}" type="presOf" srcId="{930DB220-D753-415B-A100-BC29B699D851}" destId="{E05D6981-3BDC-4F23-8D70-045E6EB0A0EF}" srcOrd="1" destOrd="0" presId="urn:microsoft.com/office/officeart/2005/8/layout/hierarchy2"/>
    <dgm:cxn modelId="{3E2ABA0B-B455-4E77-8D94-78B19A311714}" type="presOf" srcId="{6B75D1B6-9DB3-4708-8033-DA261749E038}" destId="{3332C44B-15BB-47F3-8CDF-8C6280F3C38E}" srcOrd="1" destOrd="0" presId="urn:microsoft.com/office/officeart/2005/8/layout/hierarchy2"/>
    <dgm:cxn modelId="{DF89850E-51D4-4815-92A8-1DD69746456B}" type="presOf" srcId="{9A79B55E-9CA0-4086-A74B-71D59341CB45}" destId="{73E9AF8E-8FD1-4613-9353-5085E239E124}" srcOrd="0" destOrd="0" presId="urn:microsoft.com/office/officeart/2005/8/layout/hierarchy2"/>
    <dgm:cxn modelId="{BB04C810-740C-42B6-818D-07C49BC4DD17}" type="presOf" srcId="{B602CE5E-4DE9-48AB-B7CA-B0AC1DBD9CAC}" destId="{EB2B61F8-1373-4627-A6C3-E68EBBCA28F3}" srcOrd="0" destOrd="0" presId="urn:microsoft.com/office/officeart/2005/8/layout/hierarchy2"/>
    <dgm:cxn modelId="{7F040521-6FF2-4256-9950-7F9A4B396E77}" type="presOf" srcId="{FF04E82F-57B7-4B56-A1E5-1562F000136A}" destId="{8E92F860-C7E8-42FF-8221-48C9E4F10A5A}" srcOrd="0" destOrd="0" presId="urn:microsoft.com/office/officeart/2005/8/layout/hierarchy2"/>
    <dgm:cxn modelId="{F2F2B025-A7DE-4F82-B3B2-4D6638E82D19}" srcId="{640229DB-11A4-448B-AE55-54CFEC2F164C}" destId="{06DC46E0-E852-49F9-8BA9-B4159613FBA2}" srcOrd="1" destOrd="0" parTransId="{930DB220-D753-415B-A100-BC29B699D851}" sibTransId="{E86DB6F3-FE87-423A-A62B-992749D31985}"/>
    <dgm:cxn modelId="{8AD1E025-FC92-450F-9C41-52DF82AFF603}" type="presOf" srcId="{325D4D16-5161-4A58-AD4D-EB5366249722}" destId="{921ACDA2-1690-4A5A-BCD1-C8E54457910D}" srcOrd="0" destOrd="0" presId="urn:microsoft.com/office/officeart/2005/8/layout/hierarchy2"/>
    <dgm:cxn modelId="{4C4AE62B-C08E-4A77-8566-8816245FA5D0}" srcId="{FF04E82F-57B7-4B56-A1E5-1562F000136A}" destId="{640229DB-11A4-448B-AE55-54CFEC2F164C}" srcOrd="0" destOrd="0" parTransId="{87C3B70A-673E-44F1-8ECE-C75FCC6AAAD2}" sibTransId="{EB0CE3E9-E7E6-4067-94CC-857DFBE8C6A1}"/>
    <dgm:cxn modelId="{0FC7FE2D-F7CC-4CFD-B217-3D65055B939A}" srcId="{046886F8-DA7E-48FA-A8A8-70B9D8164487}" destId="{512C5A6B-26E9-4984-B61A-7E74809E6A5C}" srcOrd="0" destOrd="0" parTransId="{9A79B55E-9CA0-4086-A74B-71D59341CB45}" sibTransId="{EF98F464-9C1B-4FE0-90F8-26DC7EA83EA5}"/>
    <dgm:cxn modelId="{4510FC3A-6D82-4063-83B3-485767104450}" type="presOf" srcId="{CAEB9428-8D14-4BD3-8823-F844F7F06B03}" destId="{562D6679-B5E1-4167-9DE6-A59C320F94C9}" srcOrd="1" destOrd="0" presId="urn:microsoft.com/office/officeart/2005/8/layout/hierarchy2"/>
    <dgm:cxn modelId="{68C6575E-5FDC-4555-BA51-FBB30E6439EF}" type="presOf" srcId="{512C5A6B-26E9-4984-B61A-7E74809E6A5C}" destId="{23CA924E-6A1B-47A1-9C50-06BAB31C3B61}" srcOrd="0" destOrd="0" presId="urn:microsoft.com/office/officeart/2005/8/layout/hierarchy2"/>
    <dgm:cxn modelId="{B0B73F43-8336-4581-BF52-BBD3665E7AAF}" type="presOf" srcId="{EB592FE0-80FF-4648-B482-142BA6AD599A}" destId="{9A4C261E-8BD5-4084-A444-590D32440DA3}" srcOrd="0" destOrd="0" presId="urn:microsoft.com/office/officeart/2005/8/layout/hierarchy2"/>
    <dgm:cxn modelId="{63EBE965-3A63-457A-A926-A2E410F2F523}" type="presOf" srcId="{CAEB9428-8D14-4BD3-8823-F844F7F06B03}" destId="{EEE49D8F-B303-4AC0-A85B-CA9F0A12362C}" srcOrd="0" destOrd="0" presId="urn:microsoft.com/office/officeart/2005/8/layout/hierarchy2"/>
    <dgm:cxn modelId="{DDD72A46-70B3-46DD-9C70-5736CA004A31}" srcId="{374F1898-3F8D-4693-8092-D1D005FCE1A1}" destId="{CE83BF3F-468F-41E5-B1F7-E3EF78E59DFA}" srcOrd="0" destOrd="0" parTransId="{CAEB9428-8D14-4BD3-8823-F844F7F06B03}" sibTransId="{C9013A13-F74A-4C7D-89DB-540EA1025149}"/>
    <dgm:cxn modelId="{1B0DCE48-0BA5-41D2-8E7C-3D8597E729B0}" type="presOf" srcId="{EB592FE0-80FF-4648-B482-142BA6AD599A}" destId="{E2EEBAD2-DADF-43BA-9287-3F4ACB07F3CE}" srcOrd="1" destOrd="0" presId="urn:microsoft.com/office/officeart/2005/8/layout/hierarchy2"/>
    <dgm:cxn modelId="{46AAE468-561E-4FD7-A831-2C39D16E134C}" srcId="{67732667-D9C0-4066-8FC8-D22B33F6A5A7}" destId="{FF04E82F-57B7-4B56-A1E5-1562F000136A}" srcOrd="0" destOrd="0" parTransId="{B97E60E6-42FB-4234-8DD7-B154F0E76CCC}" sibTransId="{E490BC7A-EAA0-4E28-A26A-834DE124FB82}"/>
    <dgm:cxn modelId="{94515A69-D96E-4AFF-8DE0-0F0DB826B30A}" srcId="{FF04E82F-57B7-4B56-A1E5-1562F000136A}" destId="{04A18395-B509-44FE-9796-4F3F07C5971E}" srcOrd="1" destOrd="0" parTransId="{A1165A5D-6E9C-4677-A87A-5CE629DEE186}" sibTransId="{1C02E6DF-FC99-44A3-91DD-A9D608C710D5}"/>
    <dgm:cxn modelId="{B661A049-82FD-4AE2-9F39-5BE729746A64}" type="presOf" srcId="{F21AAB95-4E65-4CE9-BE0C-46564BF6F85B}" destId="{8EDF2F45-D1BF-4DE0-94FD-D55F08813061}" srcOrd="0" destOrd="0" presId="urn:microsoft.com/office/officeart/2005/8/layout/hierarchy2"/>
    <dgm:cxn modelId="{6DDD104C-E0C5-45B7-ABD7-27200A468999}" type="presOf" srcId="{6B5094BA-CF9A-4DC1-B7A9-987682D1C262}" destId="{66247459-B5EC-4542-B9AB-AB128835B09C}" srcOrd="1" destOrd="0" presId="urn:microsoft.com/office/officeart/2005/8/layout/hierarchy2"/>
    <dgm:cxn modelId="{8D95AE4C-4E86-433F-BA44-0F5C00926656}" type="presOf" srcId="{F21AAB95-4E65-4CE9-BE0C-46564BF6F85B}" destId="{912AE989-680F-4342-8701-E9102C7B5909}" srcOrd="1" destOrd="0" presId="urn:microsoft.com/office/officeart/2005/8/layout/hierarchy2"/>
    <dgm:cxn modelId="{65332A6E-397B-4C64-B565-753153B6739E}" type="presOf" srcId="{A1165A5D-6E9C-4677-A87A-5CE629DEE186}" destId="{17CAE9B1-4DBA-42B1-9523-DDC51E5919BE}" srcOrd="0" destOrd="0" presId="urn:microsoft.com/office/officeart/2005/8/layout/hierarchy2"/>
    <dgm:cxn modelId="{45328C72-CF51-47B0-913A-862CA5FA0588}" type="presOf" srcId="{538480C5-E3A8-4E11-AB11-37899082FFE5}" destId="{C2F0806A-E987-4613-AD66-9A7F068CD229}" srcOrd="0" destOrd="0" presId="urn:microsoft.com/office/officeart/2005/8/layout/hierarchy2"/>
    <dgm:cxn modelId="{4F98B452-D2B7-4835-88D1-5377D00E8E11}" srcId="{FF04E82F-57B7-4B56-A1E5-1562F000136A}" destId="{538480C5-E3A8-4E11-AB11-37899082FFE5}" srcOrd="2" destOrd="0" parTransId="{6B75D1B6-9DB3-4708-8033-DA261749E038}" sibTransId="{03E2EDFD-4F51-47B1-B813-EF31BC0EDBB6}"/>
    <dgm:cxn modelId="{E606DB54-9CF6-4AD0-AFE2-CA32F67E05ED}" type="presOf" srcId="{8EC8ADCE-CE51-471D-8BCA-954AC4941574}" destId="{A75819B8-A7D8-492A-BA0C-932093A0FF2D}" srcOrd="0" destOrd="0" presId="urn:microsoft.com/office/officeart/2005/8/layout/hierarchy2"/>
    <dgm:cxn modelId="{0203BF77-EDE0-4A9A-BAC9-3ACE304859F2}" type="presOf" srcId="{A1165A5D-6E9C-4677-A87A-5CE629DEE186}" destId="{792F0FE7-B340-475C-AEAD-107F8C7DDA9F}" srcOrd="1" destOrd="0" presId="urn:microsoft.com/office/officeart/2005/8/layout/hierarchy2"/>
    <dgm:cxn modelId="{43E74B7E-75DB-423C-866F-A9BA1F4DB7D8}" type="presOf" srcId="{640229DB-11A4-448B-AE55-54CFEC2F164C}" destId="{DC8EF80F-F896-492B-8242-D88824567159}" srcOrd="0" destOrd="0" presId="urn:microsoft.com/office/officeart/2005/8/layout/hierarchy2"/>
    <dgm:cxn modelId="{5B947586-AEFE-44F5-A927-E872A3CDFCAD}" type="presOf" srcId="{046886F8-DA7E-48FA-A8A8-70B9D8164487}" destId="{7F408607-79DD-4CDE-A2BF-056624F69A85}" srcOrd="0" destOrd="0" presId="urn:microsoft.com/office/officeart/2005/8/layout/hierarchy2"/>
    <dgm:cxn modelId="{B6D09F93-73DC-4522-8975-AB95A3C4C3F3}" type="presOf" srcId="{87C3B70A-673E-44F1-8ECE-C75FCC6AAAD2}" destId="{5948D48B-ECBB-4CAD-8E92-6DCAC420038D}" srcOrd="0" destOrd="0" presId="urn:microsoft.com/office/officeart/2005/8/layout/hierarchy2"/>
    <dgm:cxn modelId="{C51DAF95-CD51-482C-8E66-1CD4845EE7EB}" type="presOf" srcId="{9A79B55E-9CA0-4086-A74B-71D59341CB45}" destId="{F32C51A4-E407-4406-BA83-AB082E7A9C92}" srcOrd="1" destOrd="0" presId="urn:microsoft.com/office/officeart/2005/8/layout/hierarchy2"/>
    <dgm:cxn modelId="{06D92897-4DDE-465F-80B3-F05CF5463F9B}" srcId="{046886F8-DA7E-48FA-A8A8-70B9D8164487}" destId="{B602CE5E-4DE9-48AB-B7CA-B0AC1DBD9CAC}" srcOrd="1" destOrd="0" parTransId="{F21AAB95-4E65-4CE9-BE0C-46564BF6F85B}" sibTransId="{EBF117B0-8D8D-4E33-961D-DB8BE8192BF0}"/>
    <dgm:cxn modelId="{34DE4F97-761C-466D-AA7E-BAA047F6D388}" type="presOf" srcId="{374F1898-3F8D-4693-8092-D1D005FCE1A1}" destId="{4C399A1D-F7C9-4B82-B83C-6F5F44CE4DEB}" srcOrd="0" destOrd="0" presId="urn:microsoft.com/office/officeart/2005/8/layout/hierarchy2"/>
    <dgm:cxn modelId="{F110419C-6549-4E24-A495-21A34A1F0DC7}" srcId="{640229DB-11A4-448B-AE55-54CFEC2F164C}" destId="{8EC8ADCE-CE51-471D-8BCA-954AC4941574}" srcOrd="2" destOrd="0" parTransId="{6B5094BA-CF9A-4DC1-B7A9-987682D1C262}" sibTransId="{50810DF3-2A42-43F0-946F-1393CDA86E4E}"/>
    <dgm:cxn modelId="{6290779D-F0A9-4242-B85B-353F2FB85C87}" type="presOf" srcId="{06DC46E0-E852-49F9-8BA9-B4159613FBA2}" destId="{5D419FAA-EED8-40B9-98D3-1732A19FD3CD}" srcOrd="0" destOrd="0" presId="urn:microsoft.com/office/officeart/2005/8/layout/hierarchy2"/>
    <dgm:cxn modelId="{6F8EF2A5-74C5-46CA-87B4-155922B7C434}" srcId="{04A18395-B509-44FE-9796-4F3F07C5971E}" destId="{325D4D16-5161-4A58-AD4D-EB5366249722}" srcOrd="0" destOrd="0" parTransId="{EB592FE0-80FF-4648-B482-142BA6AD599A}" sibTransId="{ECEDB7FE-38FB-4B54-AABA-86691D682C08}"/>
    <dgm:cxn modelId="{94A65AA6-C1B4-4F10-AD8B-B40D334D49F4}" srcId="{325D4D16-5161-4A58-AD4D-EB5366249722}" destId="{374F1898-3F8D-4693-8092-D1D005FCE1A1}" srcOrd="0" destOrd="0" parTransId="{F216BC80-1B6E-44DA-827D-5D3D8BC67957}" sibTransId="{A96F56A4-A328-41B3-8767-385BE6AFBC06}"/>
    <dgm:cxn modelId="{1C8FD8B5-88DC-4A8E-B0AB-3E3C3DBC20D5}" srcId="{640229DB-11A4-448B-AE55-54CFEC2F164C}" destId="{046886F8-DA7E-48FA-A8A8-70B9D8164487}" srcOrd="0" destOrd="0" parTransId="{2DBF2DFF-54FE-43CB-945C-2FECD37829F3}" sibTransId="{724903D5-1B05-41AA-9E63-91D467475C29}"/>
    <dgm:cxn modelId="{A896FCC2-BA18-4813-879D-96CE8E076221}" type="presOf" srcId="{6B5094BA-CF9A-4DC1-B7A9-987682D1C262}" destId="{737FF4E5-B6A6-4403-942E-C36E5E2CAD0A}" srcOrd="0" destOrd="0" presId="urn:microsoft.com/office/officeart/2005/8/layout/hierarchy2"/>
    <dgm:cxn modelId="{E42961C3-4C1A-49F1-87B0-3F377535FB01}" type="presOf" srcId="{04A18395-B509-44FE-9796-4F3F07C5971E}" destId="{4E0F5636-EB4E-4270-8DE8-5181FB43ABAE}" srcOrd="0" destOrd="0" presId="urn:microsoft.com/office/officeart/2005/8/layout/hierarchy2"/>
    <dgm:cxn modelId="{4B5F92D2-6E00-4715-9C0C-35DCF3986535}" type="presOf" srcId="{67732667-D9C0-4066-8FC8-D22B33F6A5A7}" destId="{EFF82CC5-8E68-4BFF-910A-F8F14B65F46E}" srcOrd="0" destOrd="0" presId="urn:microsoft.com/office/officeart/2005/8/layout/hierarchy2"/>
    <dgm:cxn modelId="{430C49D4-FB92-4E4A-80E7-3D47D075A7ED}" type="presOf" srcId="{2DBF2DFF-54FE-43CB-945C-2FECD37829F3}" destId="{6DC9AF28-0E06-43CD-993A-A923A17FE860}" srcOrd="1" destOrd="0" presId="urn:microsoft.com/office/officeart/2005/8/layout/hierarchy2"/>
    <dgm:cxn modelId="{E7DE27DE-1B6B-4621-9C22-0BDFFE471308}" type="presOf" srcId="{6B75D1B6-9DB3-4708-8033-DA261749E038}" destId="{19B70BD8-5F1E-44A8-A52F-D74992207994}" srcOrd="0" destOrd="0" presId="urn:microsoft.com/office/officeart/2005/8/layout/hierarchy2"/>
    <dgm:cxn modelId="{11BCDCE3-F839-41F6-B0C2-B2B489EB8E19}" type="presOf" srcId="{CE83BF3F-468F-41E5-B1F7-E3EF78E59DFA}" destId="{40DA8C12-B90F-4C19-9FB8-444EFFB74940}" srcOrd="0" destOrd="0" presId="urn:microsoft.com/office/officeart/2005/8/layout/hierarchy2"/>
    <dgm:cxn modelId="{9AEB57EC-065A-4331-86F4-ED6B110D05BE}" type="presOf" srcId="{F216BC80-1B6E-44DA-827D-5D3D8BC67957}" destId="{4FE940FB-E100-49D3-83CE-8AFBA7BC01EF}" srcOrd="0" destOrd="0" presId="urn:microsoft.com/office/officeart/2005/8/layout/hierarchy2"/>
    <dgm:cxn modelId="{A111BAEE-0BF2-44F1-9FF6-F4B68744E46A}" type="presOf" srcId="{87C3B70A-673E-44F1-8ECE-C75FCC6AAAD2}" destId="{8CE45E08-8EBF-4C76-A0A6-0DFAF894D941}" srcOrd="1" destOrd="0" presId="urn:microsoft.com/office/officeart/2005/8/layout/hierarchy2"/>
    <dgm:cxn modelId="{20D387F0-5985-4B58-9AEC-457BE390CA7D}" type="presOf" srcId="{2DBF2DFF-54FE-43CB-945C-2FECD37829F3}" destId="{62CED637-F399-4A29-8156-E072FC916C5E}" srcOrd="0" destOrd="0" presId="urn:microsoft.com/office/officeart/2005/8/layout/hierarchy2"/>
    <dgm:cxn modelId="{C46EA3FD-FF69-4592-887B-DFC2747D28FD}" type="presOf" srcId="{930DB220-D753-415B-A100-BC29B699D851}" destId="{A9C71BF4-A8E4-41FA-96DC-F0DDAFE8AD1E}" srcOrd="0" destOrd="0" presId="urn:microsoft.com/office/officeart/2005/8/layout/hierarchy2"/>
    <dgm:cxn modelId="{4AA386FF-A21D-499B-ADA1-8714217D6B2C}" type="presOf" srcId="{F216BC80-1B6E-44DA-827D-5D3D8BC67957}" destId="{7F74AD0A-0FE9-447E-BEB5-11639AC81674}" srcOrd="1" destOrd="0" presId="urn:microsoft.com/office/officeart/2005/8/layout/hierarchy2"/>
    <dgm:cxn modelId="{ADFC1035-A100-450B-84C2-5004B45CFCD1}" type="presParOf" srcId="{EFF82CC5-8E68-4BFF-910A-F8F14B65F46E}" destId="{5BEA131C-C037-44AB-ADFC-ACE492770F87}" srcOrd="0" destOrd="0" presId="urn:microsoft.com/office/officeart/2005/8/layout/hierarchy2"/>
    <dgm:cxn modelId="{07281681-038E-4FAC-A3DD-DCC5C0B6B1F0}" type="presParOf" srcId="{5BEA131C-C037-44AB-ADFC-ACE492770F87}" destId="{8E92F860-C7E8-42FF-8221-48C9E4F10A5A}" srcOrd="0" destOrd="0" presId="urn:microsoft.com/office/officeart/2005/8/layout/hierarchy2"/>
    <dgm:cxn modelId="{C17BC9C5-D818-4ABF-8C9F-C0C5A4BB3B84}" type="presParOf" srcId="{5BEA131C-C037-44AB-ADFC-ACE492770F87}" destId="{131786B7-3A1A-48DD-9C89-C0C95288606A}" srcOrd="1" destOrd="0" presId="urn:microsoft.com/office/officeart/2005/8/layout/hierarchy2"/>
    <dgm:cxn modelId="{FDE5052F-D180-4C2F-BF21-0BAA9682331C}" type="presParOf" srcId="{131786B7-3A1A-48DD-9C89-C0C95288606A}" destId="{5948D48B-ECBB-4CAD-8E92-6DCAC420038D}" srcOrd="0" destOrd="0" presId="urn:microsoft.com/office/officeart/2005/8/layout/hierarchy2"/>
    <dgm:cxn modelId="{0567CDD8-2B1C-46BF-9D8A-F81AA4046A29}" type="presParOf" srcId="{5948D48B-ECBB-4CAD-8E92-6DCAC420038D}" destId="{8CE45E08-8EBF-4C76-A0A6-0DFAF894D941}" srcOrd="0" destOrd="0" presId="urn:microsoft.com/office/officeart/2005/8/layout/hierarchy2"/>
    <dgm:cxn modelId="{D0BCFAF2-3B52-4B08-9EF2-90CB20F6D909}" type="presParOf" srcId="{131786B7-3A1A-48DD-9C89-C0C95288606A}" destId="{E426C7AC-2F85-4872-B58B-340754EFC0C5}" srcOrd="1" destOrd="0" presId="urn:microsoft.com/office/officeart/2005/8/layout/hierarchy2"/>
    <dgm:cxn modelId="{39CC41B8-A2AB-45B1-9AA9-9EACBD88AB84}" type="presParOf" srcId="{E426C7AC-2F85-4872-B58B-340754EFC0C5}" destId="{DC8EF80F-F896-492B-8242-D88824567159}" srcOrd="0" destOrd="0" presId="urn:microsoft.com/office/officeart/2005/8/layout/hierarchy2"/>
    <dgm:cxn modelId="{A9FEAD8C-75E7-461B-8D7D-A673388248AA}" type="presParOf" srcId="{E426C7AC-2F85-4872-B58B-340754EFC0C5}" destId="{5B4AB3A6-6CBB-44EC-99FF-5A164F17CC19}" srcOrd="1" destOrd="0" presId="urn:microsoft.com/office/officeart/2005/8/layout/hierarchy2"/>
    <dgm:cxn modelId="{EC201070-0AC5-41FE-9AFC-555F9A445F5E}" type="presParOf" srcId="{5B4AB3A6-6CBB-44EC-99FF-5A164F17CC19}" destId="{62CED637-F399-4A29-8156-E072FC916C5E}" srcOrd="0" destOrd="0" presId="urn:microsoft.com/office/officeart/2005/8/layout/hierarchy2"/>
    <dgm:cxn modelId="{6A19B7A7-6DCD-43BC-BA7D-2AA88EC7EFE4}" type="presParOf" srcId="{62CED637-F399-4A29-8156-E072FC916C5E}" destId="{6DC9AF28-0E06-43CD-993A-A923A17FE860}" srcOrd="0" destOrd="0" presId="urn:microsoft.com/office/officeart/2005/8/layout/hierarchy2"/>
    <dgm:cxn modelId="{9315589A-1732-4AAF-9936-D0C09F08CFAF}" type="presParOf" srcId="{5B4AB3A6-6CBB-44EC-99FF-5A164F17CC19}" destId="{368E8CB5-A0CD-4854-95E1-DB8075A02CA9}" srcOrd="1" destOrd="0" presId="urn:microsoft.com/office/officeart/2005/8/layout/hierarchy2"/>
    <dgm:cxn modelId="{70CC0C15-4452-49C9-92B8-AB2B00F1AC90}" type="presParOf" srcId="{368E8CB5-A0CD-4854-95E1-DB8075A02CA9}" destId="{7F408607-79DD-4CDE-A2BF-056624F69A85}" srcOrd="0" destOrd="0" presId="urn:microsoft.com/office/officeart/2005/8/layout/hierarchy2"/>
    <dgm:cxn modelId="{F2EDBE37-8406-417F-952B-F05086DEF69E}" type="presParOf" srcId="{368E8CB5-A0CD-4854-95E1-DB8075A02CA9}" destId="{C897DC7A-50BA-4C67-B62E-87CDB487F32D}" srcOrd="1" destOrd="0" presId="urn:microsoft.com/office/officeart/2005/8/layout/hierarchy2"/>
    <dgm:cxn modelId="{4D61B63D-3DFE-4116-B99B-06F8FD5164ED}" type="presParOf" srcId="{C897DC7A-50BA-4C67-B62E-87CDB487F32D}" destId="{73E9AF8E-8FD1-4613-9353-5085E239E124}" srcOrd="0" destOrd="0" presId="urn:microsoft.com/office/officeart/2005/8/layout/hierarchy2"/>
    <dgm:cxn modelId="{70DDBB8E-25B6-44D0-BA35-98A610D2C459}" type="presParOf" srcId="{73E9AF8E-8FD1-4613-9353-5085E239E124}" destId="{F32C51A4-E407-4406-BA83-AB082E7A9C92}" srcOrd="0" destOrd="0" presId="urn:microsoft.com/office/officeart/2005/8/layout/hierarchy2"/>
    <dgm:cxn modelId="{087F1219-6AFB-49E0-AC64-983C01BFC7DA}" type="presParOf" srcId="{C897DC7A-50BA-4C67-B62E-87CDB487F32D}" destId="{B98FAF2E-0158-4C53-93BB-71723D989EB4}" srcOrd="1" destOrd="0" presId="urn:microsoft.com/office/officeart/2005/8/layout/hierarchy2"/>
    <dgm:cxn modelId="{7C5874EB-725C-4FA4-8CC4-3A37E67F05A1}" type="presParOf" srcId="{B98FAF2E-0158-4C53-93BB-71723D989EB4}" destId="{23CA924E-6A1B-47A1-9C50-06BAB31C3B61}" srcOrd="0" destOrd="0" presId="urn:microsoft.com/office/officeart/2005/8/layout/hierarchy2"/>
    <dgm:cxn modelId="{507B19DD-9383-4B86-B9ED-908EFE898CCE}" type="presParOf" srcId="{B98FAF2E-0158-4C53-93BB-71723D989EB4}" destId="{1900F351-C938-4AA3-80E4-7FE06CE13286}" srcOrd="1" destOrd="0" presId="urn:microsoft.com/office/officeart/2005/8/layout/hierarchy2"/>
    <dgm:cxn modelId="{CD278121-CD59-49ED-A1BB-E312E9AF8A31}" type="presParOf" srcId="{C897DC7A-50BA-4C67-B62E-87CDB487F32D}" destId="{8EDF2F45-D1BF-4DE0-94FD-D55F08813061}" srcOrd="2" destOrd="0" presId="urn:microsoft.com/office/officeart/2005/8/layout/hierarchy2"/>
    <dgm:cxn modelId="{999D92BC-2C7B-4912-895F-70EF65995280}" type="presParOf" srcId="{8EDF2F45-D1BF-4DE0-94FD-D55F08813061}" destId="{912AE989-680F-4342-8701-E9102C7B5909}" srcOrd="0" destOrd="0" presId="urn:microsoft.com/office/officeart/2005/8/layout/hierarchy2"/>
    <dgm:cxn modelId="{FDD017C9-0625-45FF-948E-22A8944A0126}" type="presParOf" srcId="{C897DC7A-50BA-4C67-B62E-87CDB487F32D}" destId="{C6AF364C-428C-4F50-A77F-D7D961A22776}" srcOrd="3" destOrd="0" presId="urn:microsoft.com/office/officeart/2005/8/layout/hierarchy2"/>
    <dgm:cxn modelId="{6F126387-D99A-49AD-A4DE-283E058E36BB}" type="presParOf" srcId="{C6AF364C-428C-4F50-A77F-D7D961A22776}" destId="{EB2B61F8-1373-4627-A6C3-E68EBBCA28F3}" srcOrd="0" destOrd="0" presId="urn:microsoft.com/office/officeart/2005/8/layout/hierarchy2"/>
    <dgm:cxn modelId="{A04760D2-A6C0-4E90-9E33-94D541C89840}" type="presParOf" srcId="{C6AF364C-428C-4F50-A77F-D7D961A22776}" destId="{21EA7F99-AE4F-4990-B3BA-CD412BEE57A9}" srcOrd="1" destOrd="0" presId="urn:microsoft.com/office/officeart/2005/8/layout/hierarchy2"/>
    <dgm:cxn modelId="{6B0D5E06-D40D-4042-A6F0-FFD61FAB716B}" type="presParOf" srcId="{5B4AB3A6-6CBB-44EC-99FF-5A164F17CC19}" destId="{A9C71BF4-A8E4-41FA-96DC-F0DDAFE8AD1E}" srcOrd="2" destOrd="0" presId="urn:microsoft.com/office/officeart/2005/8/layout/hierarchy2"/>
    <dgm:cxn modelId="{8439CD82-6EFB-4B6C-93BB-FD6EBB10B59B}" type="presParOf" srcId="{A9C71BF4-A8E4-41FA-96DC-F0DDAFE8AD1E}" destId="{E05D6981-3BDC-4F23-8D70-045E6EB0A0EF}" srcOrd="0" destOrd="0" presId="urn:microsoft.com/office/officeart/2005/8/layout/hierarchy2"/>
    <dgm:cxn modelId="{2433A394-ADBB-4C3F-B494-E16B24743745}" type="presParOf" srcId="{5B4AB3A6-6CBB-44EC-99FF-5A164F17CC19}" destId="{3525425D-B095-49CC-91F4-075AEB290E7D}" srcOrd="3" destOrd="0" presId="urn:microsoft.com/office/officeart/2005/8/layout/hierarchy2"/>
    <dgm:cxn modelId="{0EBDDF31-137C-4D7B-8D1B-3EC9FF5A3101}" type="presParOf" srcId="{3525425D-B095-49CC-91F4-075AEB290E7D}" destId="{5D419FAA-EED8-40B9-98D3-1732A19FD3CD}" srcOrd="0" destOrd="0" presId="urn:microsoft.com/office/officeart/2005/8/layout/hierarchy2"/>
    <dgm:cxn modelId="{B0C2AEB6-353C-4A5B-815B-45E4A4D4A514}" type="presParOf" srcId="{3525425D-B095-49CC-91F4-075AEB290E7D}" destId="{C7B7C686-A746-4FFA-AB93-BDE18B3B62AF}" srcOrd="1" destOrd="0" presId="urn:microsoft.com/office/officeart/2005/8/layout/hierarchy2"/>
    <dgm:cxn modelId="{E2B66FA2-6B2F-4408-910E-B94845443E90}" type="presParOf" srcId="{5B4AB3A6-6CBB-44EC-99FF-5A164F17CC19}" destId="{737FF4E5-B6A6-4403-942E-C36E5E2CAD0A}" srcOrd="4" destOrd="0" presId="urn:microsoft.com/office/officeart/2005/8/layout/hierarchy2"/>
    <dgm:cxn modelId="{97C7171B-4B46-4C1F-AA82-A17968F79A41}" type="presParOf" srcId="{737FF4E5-B6A6-4403-942E-C36E5E2CAD0A}" destId="{66247459-B5EC-4542-B9AB-AB128835B09C}" srcOrd="0" destOrd="0" presId="urn:microsoft.com/office/officeart/2005/8/layout/hierarchy2"/>
    <dgm:cxn modelId="{1156B9C8-403F-4A7C-A558-088F1F4CD0C4}" type="presParOf" srcId="{5B4AB3A6-6CBB-44EC-99FF-5A164F17CC19}" destId="{92E284C9-8FF9-496F-B1DF-593E678F4BEB}" srcOrd="5" destOrd="0" presId="urn:microsoft.com/office/officeart/2005/8/layout/hierarchy2"/>
    <dgm:cxn modelId="{11F0BE48-C072-4634-A834-511B4D8BC7BB}" type="presParOf" srcId="{92E284C9-8FF9-496F-B1DF-593E678F4BEB}" destId="{A75819B8-A7D8-492A-BA0C-932093A0FF2D}" srcOrd="0" destOrd="0" presId="urn:microsoft.com/office/officeart/2005/8/layout/hierarchy2"/>
    <dgm:cxn modelId="{B1C5533A-8C2A-4A39-A17F-BA1BC7A809CF}" type="presParOf" srcId="{92E284C9-8FF9-496F-B1DF-593E678F4BEB}" destId="{76CF8543-1ADA-471B-8291-B73DD99091DD}" srcOrd="1" destOrd="0" presId="urn:microsoft.com/office/officeart/2005/8/layout/hierarchy2"/>
    <dgm:cxn modelId="{11DEE0FE-8269-4152-B90A-C4A7CD940EEB}" type="presParOf" srcId="{131786B7-3A1A-48DD-9C89-C0C95288606A}" destId="{17CAE9B1-4DBA-42B1-9523-DDC51E5919BE}" srcOrd="2" destOrd="0" presId="urn:microsoft.com/office/officeart/2005/8/layout/hierarchy2"/>
    <dgm:cxn modelId="{434F25A5-7DAB-4984-9E13-EC379E01451E}" type="presParOf" srcId="{17CAE9B1-4DBA-42B1-9523-DDC51E5919BE}" destId="{792F0FE7-B340-475C-AEAD-107F8C7DDA9F}" srcOrd="0" destOrd="0" presId="urn:microsoft.com/office/officeart/2005/8/layout/hierarchy2"/>
    <dgm:cxn modelId="{73D32CFF-1C29-4DDD-B6E6-AF205D5320C2}" type="presParOf" srcId="{131786B7-3A1A-48DD-9C89-C0C95288606A}" destId="{A379BA93-92F7-47C8-9A2E-823FB89377E7}" srcOrd="3" destOrd="0" presId="urn:microsoft.com/office/officeart/2005/8/layout/hierarchy2"/>
    <dgm:cxn modelId="{F60BB08E-D94A-497D-82CE-E164F55787AD}" type="presParOf" srcId="{A379BA93-92F7-47C8-9A2E-823FB89377E7}" destId="{4E0F5636-EB4E-4270-8DE8-5181FB43ABAE}" srcOrd="0" destOrd="0" presId="urn:microsoft.com/office/officeart/2005/8/layout/hierarchy2"/>
    <dgm:cxn modelId="{553D1D91-01BD-4198-B173-E633D34866FE}" type="presParOf" srcId="{A379BA93-92F7-47C8-9A2E-823FB89377E7}" destId="{E0B0728C-D053-4242-B2F7-CD7710EEDEE9}" srcOrd="1" destOrd="0" presId="urn:microsoft.com/office/officeart/2005/8/layout/hierarchy2"/>
    <dgm:cxn modelId="{7CDCA355-1275-4B13-8AF9-C23F42BCB175}" type="presParOf" srcId="{E0B0728C-D053-4242-B2F7-CD7710EEDEE9}" destId="{9A4C261E-8BD5-4084-A444-590D32440DA3}" srcOrd="0" destOrd="0" presId="urn:microsoft.com/office/officeart/2005/8/layout/hierarchy2"/>
    <dgm:cxn modelId="{6D7691D7-2E90-4AA2-8EDC-693F09CD28D7}" type="presParOf" srcId="{9A4C261E-8BD5-4084-A444-590D32440DA3}" destId="{E2EEBAD2-DADF-43BA-9287-3F4ACB07F3CE}" srcOrd="0" destOrd="0" presId="urn:microsoft.com/office/officeart/2005/8/layout/hierarchy2"/>
    <dgm:cxn modelId="{5DE39EFE-173F-4B73-80AB-D4691731677C}" type="presParOf" srcId="{E0B0728C-D053-4242-B2F7-CD7710EEDEE9}" destId="{DFCA6A57-F15C-478B-AC7A-54A09C43CEA0}" srcOrd="1" destOrd="0" presId="urn:microsoft.com/office/officeart/2005/8/layout/hierarchy2"/>
    <dgm:cxn modelId="{80F7E38F-6392-4D42-9D7E-286C8BDB642C}" type="presParOf" srcId="{DFCA6A57-F15C-478B-AC7A-54A09C43CEA0}" destId="{921ACDA2-1690-4A5A-BCD1-C8E54457910D}" srcOrd="0" destOrd="0" presId="urn:microsoft.com/office/officeart/2005/8/layout/hierarchy2"/>
    <dgm:cxn modelId="{0F0B3137-FC83-47AF-8E10-647A095D76DA}" type="presParOf" srcId="{DFCA6A57-F15C-478B-AC7A-54A09C43CEA0}" destId="{9BC0A012-F5A6-4CB0-8196-3B4F30BA3704}" srcOrd="1" destOrd="0" presId="urn:microsoft.com/office/officeart/2005/8/layout/hierarchy2"/>
    <dgm:cxn modelId="{5698EBE0-2562-4649-A7E1-945021BF45E0}" type="presParOf" srcId="{9BC0A012-F5A6-4CB0-8196-3B4F30BA3704}" destId="{4FE940FB-E100-49D3-83CE-8AFBA7BC01EF}" srcOrd="0" destOrd="0" presId="urn:microsoft.com/office/officeart/2005/8/layout/hierarchy2"/>
    <dgm:cxn modelId="{F9C30F89-69E5-4146-B07D-3F53705E9AAC}" type="presParOf" srcId="{4FE940FB-E100-49D3-83CE-8AFBA7BC01EF}" destId="{7F74AD0A-0FE9-447E-BEB5-11639AC81674}" srcOrd="0" destOrd="0" presId="urn:microsoft.com/office/officeart/2005/8/layout/hierarchy2"/>
    <dgm:cxn modelId="{1AA98DAA-125E-4357-9E87-D37BC89F25DC}" type="presParOf" srcId="{9BC0A012-F5A6-4CB0-8196-3B4F30BA3704}" destId="{C5AA92B5-9437-4757-AB7F-A58923192D5D}" srcOrd="1" destOrd="0" presId="urn:microsoft.com/office/officeart/2005/8/layout/hierarchy2"/>
    <dgm:cxn modelId="{C0044831-9E85-43E2-83A8-7850C71AACB6}" type="presParOf" srcId="{C5AA92B5-9437-4757-AB7F-A58923192D5D}" destId="{4C399A1D-F7C9-4B82-B83C-6F5F44CE4DEB}" srcOrd="0" destOrd="0" presId="urn:microsoft.com/office/officeart/2005/8/layout/hierarchy2"/>
    <dgm:cxn modelId="{C4F5FBDE-BF41-45B6-A98E-85876EABDB59}" type="presParOf" srcId="{C5AA92B5-9437-4757-AB7F-A58923192D5D}" destId="{93958167-3A1B-4FD0-A05B-08AF05F33DB0}" srcOrd="1" destOrd="0" presId="urn:microsoft.com/office/officeart/2005/8/layout/hierarchy2"/>
    <dgm:cxn modelId="{029FE611-4585-4C36-B772-33291D6B77DE}" type="presParOf" srcId="{93958167-3A1B-4FD0-A05B-08AF05F33DB0}" destId="{EEE49D8F-B303-4AC0-A85B-CA9F0A12362C}" srcOrd="0" destOrd="0" presId="urn:microsoft.com/office/officeart/2005/8/layout/hierarchy2"/>
    <dgm:cxn modelId="{4539B76C-CB5D-4541-B724-086081DD9243}" type="presParOf" srcId="{EEE49D8F-B303-4AC0-A85B-CA9F0A12362C}" destId="{562D6679-B5E1-4167-9DE6-A59C320F94C9}" srcOrd="0" destOrd="0" presId="urn:microsoft.com/office/officeart/2005/8/layout/hierarchy2"/>
    <dgm:cxn modelId="{E8C5DEE1-EBC2-4FF0-AF2E-2EE345817CF3}" type="presParOf" srcId="{93958167-3A1B-4FD0-A05B-08AF05F33DB0}" destId="{7F9D44E5-B012-4D96-B3BE-E7B5FFFDE853}" srcOrd="1" destOrd="0" presId="urn:microsoft.com/office/officeart/2005/8/layout/hierarchy2"/>
    <dgm:cxn modelId="{C4C686CA-B81B-4520-841D-9A33AD23B823}" type="presParOf" srcId="{7F9D44E5-B012-4D96-B3BE-E7B5FFFDE853}" destId="{40DA8C12-B90F-4C19-9FB8-444EFFB74940}" srcOrd="0" destOrd="0" presId="urn:microsoft.com/office/officeart/2005/8/layout/hierarchy2"/>
    <dgm:cxn modelId="{F8E4E459-7526-4F48-B9B6-B23E26270391}" type="presParOf" srcId="{7F9D44E5-B012-4D96-B3BE-E7B5FFFDE853}" destId="{60DD69E3-5A8F-4DB6-9CD5-630F69DAC0AA}" srcOrd="1" destOrd="0" presId="urn:microsoft.com/office/officeart/2005/8/layout/hierarchy2"/>
    <dgm:cxn modelId="{33395D6B-BE20-4AC9-B480-A340B8D21998}" type="presParOf" srcId="{131786B7-3A1A-48DD-9C89-C0C95288606A}" destId="{19B70BD8-5F1E-44A8-A52F-D74992207994}" srcOrd="4" destOrd="0" presId="urn:microsoft.com/office/officeart/2005/8/layout/hierarchy2"/>
    <dgm:cxn modelId="{E1BA96DB-0E12-47BF-93E2-9C7DEEA5F185}" type="presParOf" srcId="{19B70BD8-5F1E-44A8-A52F-D74992207994}" destId="{3332C44B-15BB-47F3-8CDF-8C6280F3C38E}" srcOrd="0" destOrd="0" presId="urn:microsoft.com/office/officeart/2005/8/layout/hierarchy2"/>
    <dgm:cxn modelId="{63E967F6-10F0-4A17-98FD-66EF373E3A66}" type="presParOf" srcId="{131786B7-3A1A-48DD-9C89-C0C95288606A}" destId="{CF4AE49D-BB85-491A-A573-141032A4A801}" srcOrd="5" destOrd="0" presId="urn:microsoft.com/office/officeart/2005/8/layout/hierarchy2"/>
    <dgm:cxn modelId="{CB122A04-E5D9-4D51-97CB-E7688856FF9F}" type="presParOf" srcId="{CF4AE49D-BB85-491A-A573-141032A4A801}" destId="{C2F0806A-E987-4613-AD66-9A7F068CD229}" srcOrd="0" destOrd="0" presId="urn:microsoft.com/office/officeart/2005/8/layout/hierarchy2"/>
    <dgm:cxn modelId="{008E40DF-2BDA-4E98-9D72-79B15DF26D90}" type="presParOf" srcId="{CF4AE49D-BB85-491A-A573-141032A4A801}" destId="{A19B62F0-8F40-476D-AC81-4FC53D9C48A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407522" cy="4027553"/>
        <a:chOff x="0" y="0"/>
        <a:chExt cx="7407522" cy="4027553"/>
      </a:xfrm>
    </dsp:grpSpPr>
    <dsp:sp modelId="{8E92F860-C7E8-42FF-8221-48C9E4F10A5A}">
      <dsp:nvSpPr>
        <dsp:cNvPr id="3" name="圆角矩形 2"/>
        <dsp:cNvSpPr/>
      </dsp:nvSpPr>
      <dsp:spPr bwMode="white">
        <a:xfrm>
          <a:off x="0" y="2217203"/>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检索</a:t>
          </a:r>
        </a:p>
      </dsp:txBody>
      <dsp:txXfrm>
        <a:off x="0" y="2217203"/>
        <a:ext cx="1122352" cy="561176"/>
      </dsp:txXfrm>
    </dsp:sp>
    <dsp:sp modelId="{5948D48B-ECBB-4CAD-8E92-6DCAC420038D}">
      <dsp:nvSpPr>
        <dsp:cNvPr id="4" name="任意多边形 3"/>
        <dsp:cNvSpPr/>
      </dsp:nvSpPr>
      <dsp:spPr bwMode="white">
        <a:xfrm>
          <a:off x="813290" y="2001236"/>
          <a:ext cx="1067065" cy="25080"/>
        </a:xfrm>
        <a:custGeom>
          <a:avLst/>
          <a:gdLst/>
          <a:ahLst/>
          <a:cxnLst/>
          <a:pathLst>
            <a:path w="1680" h="39">
              <a:moveTo>
                <a:pt x="487" y="782"/>
              </a:moveTo>
              <a:lnTo>
                <a:pt x="1194" y="-742"/>
              </a:lnTo>
            </a:path>
          </a:pathLst>
        </a:custGeom>
      </dsp:spPr>
      <dsp:style>
        <a:lnRef idx="2">
          <a:schemeClr val="accent1">
            <a:shade val="6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813290" y="2001236"/>
        <a:ext cx="1067065" cy="25080"/>
      </dsp:txXfrm>
    </dsp:sp>
    <dsp:sp modelId="{DC8EF80F-F896-492B-8242-D88824567159}">
      <dsp:nvSpPr>
        <dsp:cNvPr id="5" name="圆角矩形 4"/>
        <dsp:cNvSpPr/>
      </dsp:nvSpPr>
      <dsp:spPr bwMode="white">
        <a:xfrm>
          <a:off x="1571293" y="1249174"/>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一框式检索</a:t>
          </a:r>
        </a:p>
      </dsp:txBody>
      <dsp:txXfrm>
        <a:off x="1571293" y="1249174"/>
        <a:ext cx="1122352" cy="561176"/>
      </dsp:txXfrm>
    </dsp:sp>
    <dsp:sp modelId="{62CED637-F399-4A29-8156-E072FC916C5E}">
      <dsp:nvSpPr>
        <dsp:cNvPr id="6" name="任意多边形 5"/>
        <dsp:cNvSpPr/>
      </dsp:nvSpPr>
      <dsp:spPr bwMode="white">
        <a:xfrm>
          <a:off x="2525041" y="1194546"/>
          <a:ext cx="786147" cy="25080"/>
        </a:xfrm>
        <a:custGeom>
          <a:avLst/>
          <a:gdLst/>
          <a:ahLst/>
          <a:cxnLst/>
          <a:pathLst>
            <a:path w="1238" h="39">
              <a:moveTo>
                <a:pt x="266" y="528"/>
              </a:moveTo>
              <a:lnTo>
                <a:pt x="973" y="-488"/>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2525041" y="1194546"/>
        <a:ext cx="786147" cy="25080"/>
      </dsp:txXfrm>
    </dsp:sp>
    <dsp:sp modelId="{7F408607-79DD-4CDE-A2BF-056624F69A85}">
      <dsp:nvSpPr>
        <dsp:cNvPr id="7" name="圆角矩形 6"/>
        <dsp:cNvSpPr/>
      </dsp:nvSpPr>
      <dsp:spPr bwMode="white">
        <a:xfrm>
          <a:off x="3142585" y="603822"/>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文献检索</a:t>
          </a:r>
        </a:p>
      </dsp:txBody>
      <dsp:txXfrm>
        <a:off x="3142585" y="603822"/>
        <a:ext cx="1122352" cy="561176"/>
      </dsp:txXfrm>
    </dsp:sp>
    <dsp:sp modelId="{73E9AF8E-8FD1-4613-9353-5085E239E124}">
      <dsp:nvSpPr>
        <dsp:cNvPr id="8" name="任意多边形 7"/>
        <dsp:cNvSpPr/>
      </dsp:nvSpPr>
      <dsp:spPr bwMode="white">
        <a:xfrm>
          <a:off x="4212971" y="710532"/>
          <a:ext cx="552872" cy="25080"/>
        </a:xfrm>
        <a:custGeom>
          <a:avLst/>
          <a:gdLst/>
          <a:ahLst/>
          <a:cxnLst/>
          <a:pathLst>
            <a:path w="871" h="39">
              <a:moveTo>
                <a:pt x="82" y="274"/>
              </a:moveTo>
              <a:lnTo>
                <a:pt x="789" y="-234"/>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4212971" y="710532"/>
        <a:ext cx="552872" cy="25080"/>
      </dsp:txXfrm>
    </dsp:sp>
    <dsp:sp modelId="{23CA924E-6A1B-47A1-9C50-06BAB31C3B61}">
      <dsp:nvSpPr>
        <dsp:cNvPr id="9" name="圆角矩形 8"/>
        <dsp:cNvSpPr/>
      </dsp:nvSpPr>
      <dsp:spPr bwMode="white">
        <a:xfrm>
          <a:off x="4713878" y="281146"/>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单库</a:t>
          </a:r>
        </a:p>
      </dsp:txBody>
      <dsp:txXfrm>
        <a:off x="4713878" y="281146"/>
        <a:ext cx="1122352" cy="561176"/>
      </dsp:txXfrm>
    </dsp:sp>
    <dsp:sp modelId="{8EDF2F45-D1BF-4DE0-94FD-D55F08813061}">
      <dsp:nvSpPr>
        <dsp:cNvPr id="10" name="任意多边形 9"/>
        <dsp:cNvSpPr/>
      </dsp:nvSpPr>
      <dsp:spPr bwMode="white">
        <a:xfrm>
          <a:off x="4212971" y="1033208"/>
          <a:ext cx="552872" cy="25080"/>
        </a:xfrm>
        <a:custGeom>
          <a:avLst/>
          <a:gdLst/>
          <a:ahLst/>
          <a:cxnLst/>
          <a:pathLst>
            <a:path w="871" h="39">
              <a:moveTo>
                <a:pt x="82" y="-234"/>
              </a:moveTo>
              <a:lnTo>
                <a:pt x="789" y="274"/>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4212971" y="1033208"/>
        <a:ext cx="552872" cy="25080"/>
      </dsp:txXfrm>
    </dsp:sp>
    <dsp:sp modelId="{EB2B61F8-1373-4627-A6C3-E68EBBCA28F3}">
      <dsp:nvSpPr>
        <dsp:cNvPr id="11" name="圆角矩形 10"/>
        <dsp:cNvSpPr/>
      </dsp:nvSpPr>
      <dsp:spPr bwMode="white">
        <a:xfrm>
          <a:off x="4713878" y="926498"/>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跨库</a:t>
          </a:r>
        </a:p>
      </dsp:txBody>
      <dsp:txXfrm>
        <a:off x="4713878" y="926498"/>
        <a:ext cx="1122352" cy="561176"/>
      </dsp:txXfrm>
    </dsp:sp>
    <dsp:sp modelId="{A9C71BF4-A8E4-41FA-96DC-F0DDAFE8AD1E}">
      <dsp:nvSpPr>
        <dsp:cNvPr id="12" name="任意多边形 11"/>
        <dsp:cNvSpPr/>
      </dsp:nvSpPr>
      <dsp:spPr bwMode="white">
        <a:xfrm>
          <a:off x="2693517" y="1525031"/>
          <a:ext cx="480396" cy="25080"/>
        </a:xfrm>
        <a:custGeom>
          <a:avLst/>
          <a:gdLst/>
          <a:ahLst/>
          <a:cxnLst/>
          <a:pathLst>
            <a:path w="757" h="39">
              <a:moveTo>
                <a:pt x="0" y="7"/>
              </a:moveTo>
              <a:lnTo>
                <a:pt x="756" y="32"/>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2693517" y="1525031"/>
        <a:ext cx="480396" cy="25080"/>
      </dsp:txXfrm>
    </dsp:sp>
    <dsp:sp modelId="{5D419FAA-EED8-40B9-98D3-1732A19FD3CD}">
      <dsp:nvSpPr>
        <dsp:cNvPr id="13" name="圆角矩形 12"/>
        <dsp:cNvSpPr/>
      </dsp:nvSpPr>
      <dsp:spPr bwMode="white">
        <a:xfrm>
          <a:off x="3173786" y="1264792"/>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知识元检索</a:t>
          </a:r>
        </a:p>
      </dsp:txBody>
      <dsp:txXfrm>
        <a:off x="3173786" y="1264792"/>
        <a:ext cx="1122352" cy="561176"/>
      </dsp:txXfrm>
    </dsp:sp>
    <dsp:sp modelId="{737FF4E5-B6A6-4403-942E-C36E5E2CAD0A}">
      <dsp:nvSpPr>
        <dsp:cNvPr id="14" name="任意多边形 13"/>
        <dsp:cNvSpPr/>
      </dsp:nvSpPr>
      <dsp:spPr bwMode="white">
        <a:xfrm>
          <a:off x="2525041" y="1839898"/>
          <a:ext cx="786147" cy="25080"/>
        </a:xfrm>
        <a:custGeom>
          <a:avLst/>
          <a:gdLst/>
          <a:ahLst/>
          <a:cxnLst/>
          <a:pathLst>
            <a:path w="1238" h="39">
              <a:moveTo>
                <a:pt x="266" y="-488"/>
              </a:moveTo>
              <a:lnTo>
                <a:pt x="973" y="528"/>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2525041" y="1839898"/>
        <a:ext cx="786147" cy="25080"/>
      </dsp:txXfrm>
    </dsp:sp>
    <dsp:sp modelId="{A75819B8-A7D8-492A-BA0C-932093A0FF2D}">
      <dsp:nvSpPr>
        <dsp:cNvPr id="15" name="圆角矩形 14"/>
        <dsp:cNvSpPr/>
      </dsp:nvSpPr>
      <dsp:spPr bwMode="white">
        <a:xfrm>
          <a:off x="3142585" y="1894527"/>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引文检索</a:t>
          </a:r>
        </a:p>
      </dsp:txBody>
      <dsp:txXfrm>
        <a:off x="3142585" y="1894527"/>
        <a:ext cx="1122352" cy="561176"/>
      </dsp:txXfrm>
    </dsp:sp>
    <dsp:sp modelId="{17CAE9B1-4DBA-42B1-9523-DDC51E5919BE}">
      <dsp:nvSpPr>
        <dsp:cNvPr id="16" name="任意多边形 15"/>
        <dsp:cNvSpPr/>
      </dsp:nvSpPr>
      <dsp:spPr bwMode="white">
        <a:xfrm>
          <a:off x="1070386" y="2646589"/>
          <a:ext cx="552872" cy="25080"/>
        </a:xfrm>
        <a:custGeom>
          <a:avLst/>
          <a:gdLst/>
          <a:ahLst/>
          <a:cxnLst/>
          <a:pathLst>
            <a:path w="871" h="39">
              <a:moveTo>
                <a:pt x="82" y="-234"/>
              </a:moveTo>
              <a:lnTo>
                <a:pt x="789" y="274"/>
              </a:lnTo>
            </a:path>
          </a:pathLst>
        </a:custGeom>
      </dsp:spPr>
      <dsp:style>
        <a:lnRef idx="2">
          <a:schemeClr val="accent1">
            <a:shade val="6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1070386" y="2646589"/>
        <a:ext cx="552872" cy="25080"/>
      </dsp:txXfrm>
    </dsp:sp>
    <dsp:sp modelId="{4E0F5636-EB4E-4270-8DE8-5181FB43ABAE}">
      <dsp:nvSpPr>
        <dsp:cNvPr id="17" name="圆角矩形 16"/>
        <dsp:cNvSpPr/>
      </dsp:nvSpPr>
      <dsp:spPr bwMode="white">
        <a:xfrm>
          <a:off x="1571293" y="2539879"/>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高级检索</a:t>
          </a:r>
        </a:p>
      </dsp:txBody>
      <dsp:txXfrm>
        <a:off x="1571293" y="2539879"/>
        <a:ext cx="1122352" cy="561176"/>
      </dsp:txXfrm>
    </dsp:sp>
    <dsp:sp modelId="{9A4C261E-8BD5-4084-A444-590D32440DA3}">
      <dsp:nvSpPr>
        <dsp:cNvPr id="18" name="任意多边形 17"/>
        <dsp:cNvSpPr/>
      </dsp:nvSpPr>
      <dsp:spPr bwMode="white">
        <a:xfrm>
          <a:off x="2693644" y="2807927"/>
          <a:ext cx="448941" cy="25080"/>
        </a:xfrm>
        <a:custGeom>
          <a:avLst/>
          <a:gdLst/>
          <a:ahLst/>
          <a:cxnLst/>
          <a:pathLst>
            <a:path w="707" h="39">
              <a:moveTo>
                <a:pt x="0" y="20"/>
              </a:moveTo>
              <a:lnTo>
                <a:pt x="707" y="20"/>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2693644" y="2807927"/>
        <a:ext cx="448941" cy="25080"/>
      </dsp:txXfrm>
    </dsp:sp>
    <dsp:sp modelId="{921ACDA2-1690-4A5A-BCD1-C8E54457910D}">
      <dsp:nvSpPr>
        <dsp:cNvPr id="19" name="圆角矩形 18"/>
        <dsp:cNvSpPr/>
      </dsp:nvSpPr>
      <dsp:spPr bwMode="white">
        <a:xfrm>
          <a:off x="3142585" y="2539879"/>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专业检索</a:t>
          </a:r>
        </a:p>
      </dsp:txBody>
      <dsp:txXfrm>
        <a:off x="3142585" y="2539879"/>
        <a:ext cx="1122352" cy="561176"/>
      </dsp:txXfrm>
    </dsp:sp>
    <dsp:sp modelId="{4FE940FB-E100-49D3-83CE-8AFBA7BC01EF}">
      <dsp:nvSpPr>
        <dsp:cNvPr id="20" name="任意多边形 19"/>
        <dsp:cNvSpPr/>
      </dsp:nvSpPr>
      <dsp:spPr bwMode="white">
        <a:xfrm>
          <a:off x="4264937" y="2807927"/>
          <a:ext cx="448941" cy="25080"/>
        </a:xfrm>
        <a:custGeom>
          <a:avLst/>
          <a:gdLst/>
          <a:ahLst/>
          <a:cxnLst/>
          <a:pathLst>
            <a:path w="707" h="39">
              <a:moveTo>
                <a:pt x="0" y="20"/>
              </a:moveTo>
              <a:lnTo>
                <a:pt x="707" y="20"/>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4264937" y="2807927"/>
        <a:ext cx="448941" cy="25080"/>
      </dsp:txXfrm>
    </dsp:sp>
    <dsp:sp modelId="{4C399A1D-F7C9-4B82-B83C-6F5F44CE4DEB}">
      <dsp:nvSpPr>
        <dsp:cNvPr id="21" name="圆角矩形 20"/>
        <dsp:cNvSpPr/>
      </dsp:nvSpPr>
      <dsp:spPr bwMode="white">
        <a:xfrm>
          <a:off x="4713878" y="2539879"/>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作者发文检索</a:t>
          </a:r>
        </a:p>
      </dsp:txBody>
      <dsp:txXfrm>
        <a:off x="4713878" y="2539879"/>
        <a:ext cx="1122352" cy="561176"/>
      </dsp:txXfrm>
    </dsp:sp>
    <dsp:sp modelId="{EEE49D8F-B303-4AC0-A85B-CA9F0A12362C}">
      <dsp:nvSpPr>
        <dsp:cNvPr id="22" name="任意多边形 21"/>
        <dsp:cNvSpPr/>
      </dsp:nvSpPr>
      <dsp:spPr bwMode="white">
        <a:xfrm>
          <a:off x="5836229" y="2807927"/>
          <a:ext cx="448941" cy="25080"/>
        </a:xfrm>
        <a:custGeom>
          <a:avLst/>
          <a:gdLst/>
          <a:ahLst/>
          <a:cxnLst/>
          <a:pathLst>
            <a:path w="707" h="39">
              <a:moveTo>
                <a:pt x="0" y="20"/>
              </a:moveTo>
              <a:lnTo>
                <a:pt x="707" y="20"/>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5836229" y="2807927"/>
        <a:ext cx="448941" cy="25080"/>
      </dsp:txXfrm>
    </dsp:sp>
    <dsp:sp modelId="{40DA8C12-B90F-4C19-9FB8-444EFFB74940}">
      <dsp:nvSpPr>
        <dsp:cNvPr id="23" name="圆角矩形 22"/>
        <dsp:cNvSpPr/>
      </dsp:nvSpPr>
      <dsp:spPr bwMode="white">
        <a:xfrm>
          <a:off x="6285170" y="2539879"/>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句子检索</a:t>
          </a:r>
        </a:p>
      </dsp:txBody>
      <dsp:txXfrm>
        <a:off x="6285170" y="2539879"/>
        <a:ext cx="1122352" cy="561176"/>
      </dsp:txXfrm>
    </dsp:sp>
    <dsp:sp modelId="{19B70BD8-5F1E-44A8-A52F-D74992207994}">
      <dsp:nvSpPr>
        <dsp:cNvPr id="24" name="任意多边形 23"/>
        <dsp:cNvSpPr/>
      </dsp:nvSpPr>
      <dsp:spPr bwMode="white">
        <a:xfrm>
          <a:off x="813290" y="2969265"/>
          <a:ext cx="1067065" cy="25080"/>
        </a:xfrm>
        <a:custGeom>
          <a:avLst/>
          <a:gdLst/>
          <a:ahLst/>
          <a:cxnLst/>
          <a:pathLst>
            <a:path w="1680" h="39">
              <a:moveTo>
                <a:pt x="487" y="-742"/>
              </a:moveTo>
              <a:lnTo>
                <a:pt x="1194" y="782"/>
              </a:lnTo>
            </a:path>
          </a:pathLst>
        </a:custGeom>
      </dsp:spPr>
      <dsp:style>
        <a:lnRef idx="2">
          <a:schemeClr val="accent1">
            <a:shade val="6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00">
            <a:solidFill>
              <a:schemeClr val="tx1"/>
            </a:solidFill>
            <a:latin typeface="微软雅黑" panose="020B0503020204020204" pitchFamily="34" charset="-122"/>
            <a:ea typeface="微软雅黑" panose="020B0503020204020204" pitchFamily="34" charset="-122"/>
          </a:endParaRPr>
        </a:p>
      </dsp:txBody>
      <dsp:txXfrm>
        <a:off x="813290" y="2969265"/>
        <a:ext cx="1067065" cy="25080"/>
      </dsp:txXfrm>
    </dsp:sp>
    <dsp:sp modelId="{C2F0806A-E987-4613-AD66-9A7F068CD229}">
      <dsp:nvSpPr>
        <dsp:cNvPr id="25" name="圆角矩形 24"/>
        <dsp:cNvSpPr/>
      </dsp:nvSpPr>
      <dsp:spPr bwMode="white">
        <a:xfrm>
          <a:off x="1571293" y="3185231"/>
          <a:ext cx="1122352" cy="56117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出版物检索</a:t>
          </a:r>
        </a:p>
      </dsp:txBody>
      <dsp:txXfrm>
        <a:off x="1571293" y="3185231"/>
        <a:ext cx="1122352" cy="5611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511A5-7A79-4F55-B33D-1E36B54133B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06F406-B2F3-4123-B58C-2A0912B968F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06F406-B2F3-4123-B58C-2A0912B968F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A64216-7571-4F55-B8A0-A9B09CAD06D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A64216-7571-4F55-B8A0-A9B09CAD06D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A64216-7571-4F55-B8A0-A9B09CAD06D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EDB0035-52D2-4F97-B0C2-AADBA7D525F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335C02-425F-4F93-98D1-9382DAB3FC3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B0035-52D2-4F97-B0C2-AADBA7D525F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35C02-425F-4F93-98D1-9382DAB3FC3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19.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5" Type="http://schemas.openxmlformats.org/officeDocument/2006/relationships/slideLayout" Target="../slideLayouts/slideLayout7.xml"/><Relationship Id="rId14" Type="http://schemas.openxmlformats.org/officeDocument/2006/relationships/image" Target="../media/image35.png"/><Relationship Id="rId13" Type="http://schemas.openxmlformats.org/officeDocument/2006/relationships/image" Target="../media/image34.jpeg"/><Relationship Id="rId12" Type="http://schemas.openxmlformats.org/officeDocument/2006/relationships/image" Target="../media/image33.jpeg"/><Relationship Id="rId11" Type="http://schemas.openxmlformats.org/officeDocument/2006/relationships/image" Target="../media/image32.jpeg"/><Relationship Id="rId10" Type="http://schemas.openxmlformats.org/officeDocument/2006/relationships/image" Target="../media/image31.jpeg"/><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3" Type="http://schemas.openxmlformats.org/officeDocument/2006/relationships/slideLayout" Target="../slideLayouts/slideLayout7.xml"/><Relationship Id="rId12" Type="http://schemas.openxmlformats.org/officeDocument/2006/relationships/image" Target="../media/image47.png"/><Relationship Id="rId11" Type="http://schemas.openxmlformats.org/officeDocument/2006/relationships/image" Target="../media/image46.png"/><Relationship Id="rId10" Type="http://schemas.openxmlformats.org/officeDocument/2006/relationships/image" Target="../media/image45.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9" Type="http://schemas.openxmlformats.org/officeDocument/2006/relationships/image" Target="../media/image56.jpeg"/><Relationship Id="rId8" Type="http://schemas.openxmlformats.org/officeDocument/2006/relationships/image" Target="../media/image55.png"/><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2" Type="http://schemas.openxmlformats.org/officeDocument/2006/relationships/slideLayout" Target="../slideLayouts/slideLayout7.xml"/><Relationship Id="rId11" Type="http://schemas.openxmlformats.org/officeDocument/2006/relationships/image" Target="../media/image58.png"/><Relationship Id="rId10" Type="http://schemas.openxmlformats.org/officeDocument/2006/relationships/image" Target="../media/image57.png"/><Relationship Id="rId1"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png"/><Relationship Id="rId1"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image" Target="../media/image6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66.png"/><Relationship Id="rId1"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7.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68.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6.xml"/><Relationship Id="rId3" Type="http://schemas.openxmlformats.org/officeDocument/2006/relationships/tags" Target="../tags/tag6.xml"/><Relationship Id="rId2" Type="http://schemas.openxmlformats.org/officeDocument/2006/relationships/image" Target="../media/image70.png"/><Relationship Id="rId1"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79.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81.png"/><Relationship Id="rId1" Type="http://schemas.openxmlformats.org/officeDocument/2006/relationships/image" Target="../media/image80.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86.png"/><Relationship Id="rId1" Type="http://schemas.openxmlformats.org/officeDocument/2006/relationships/image" Target="../media/image85.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93.png"/><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100.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image" Target="../media/image102.png"/><Relationship Id="rId1" Type="http://schemas.openxmlformats.org/officeDocument/2006/relationships/image" Target="../media/image101.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6.xml"/><Relationship Id="rId2" Type="http://schemas.openxmlformats.org/officeDocument/2006/relationships/image" Target="../media/image104.png"/><Relationship Id="rId1" Type="http://schemas.openxmlformats.org/officeDocument/2006/relationships/image" Target="../media/image103.png"/></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 Id="rId3" Type="http://schemas.openxmlformats.org/officeDocument/2006/relationships/tags" Target="../tags/tag8.xml"/><Relationship Id="rId2" Type="http://schemas.openxmlformats.org/officeDocument/2006/relationships/image" Target="../media/image105.png"/><Relationship Id="rId1" Type="http://schemas.openxmlformats.org/officeDocument/2006/relationships/tags" Target="../tags/tag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9.png"/><Relationship Id="rId1" Type="http://schemas.openxmlformats.org/officeDocument/2006/relationships/image" Target="../media/image108.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image" Target="../media/image110.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112.png"/><Relationship Id="rId1" Type="http://schemas.openxmlformats.org/officeDocument/2006/relationships/image" Target="../media/image111.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114.jpeg"/><Relationship Id="rId1" Type="http://schemas.openxmlformats.org/officeDocument/2006/relationships/image" Target="../media/image113.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116.png"/><Relationship Id="rId1" Type="http://schemas.openxmlformats.org/officeDocument/2006/relationships/image" Target="../media/image115.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121.png"/><Relationship Id="rId1" Type="http://schemas.openxmlformats.org/officeDocument/2006/relationships/image" Target="../media/image115.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123.png"/><Relationship Id="rId1" Type="http://schemas.openxmlformats.org/officeDocument/2006/relationships/image" Target="../media/image122.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125.png"/><Relationship Id="rId1" Type="http://schemas.openxmlformats.org/officeDocument/2006/relationships/image" Target="../media/image12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127.png"/><Relationship Id="rId1" Type="http://schemas.openxmlformats.org/officeDocument/2006/relationships/image" Target="../media/image126.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129.png"/><Relationship Id="rId1" Type="http://schemas.openxmlformats.org/officeDocument/2006/relationships/image" Target="../media/image128.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7.xml"/><Relationship Id="rId3" Type="http://schemas.openxmlformats.org/officeDocument/2006/relationships/image" Target="../media/image121.png"/><Relationship Id="rId2" Type="http://schemas.openxmlformats.org/officeDocument/2006/relationships/image" Target="../media/image130.png"/><Relationship Id="rId1"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131.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image" Target="../media/image133.png"/><Relationship Id="rId1" Type="http://schemas.openxmlformats.org/officeDocument/2006/relationships/image" Target="../media/image132.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image" Target="../media/image135.png"/><Relationship Id="rId1" Type="http://schemas.openxmlformats.org/officeDocument/2006/relationships/image" Target="../media/image134.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image" Target="../media/image137.png"/><Relationship Id="rId1" Type="http://schemas.openxmlformats.org/officeDocument/2006/relationships/image" Target="../media/image136.png"/></Relationships>
</file>

<file path=ppt/slides/_rels/slide67.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7.xml"/><Relationship Id="rId2" Type="http://schemas.openxmlformats.org/officeDocument/2006/relationships/image" Target="../media/image143.png"/><Relationship Id="rId1" Type="http://schemas.openxmlformats.org/officeDocument/2006/relationships/image" Target="../media/image133.png"/></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7.xml"/><Relationship Id="rId4" Type="http://schemas.openxmlformats.org/officeDocument/2006/relationships/image" Target="../media/image130.png"/><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image" Target="../media/image144.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9.png"/></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7.xml"/><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image" Target="../media/image147.png"/></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7.xml"/><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image" Target="../media/image150.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7.xml"/><Relationship Id="rId2" Type="http://schemas.openxmlformats.org/officeDocument/2006/relationships/image" Target="../media/image154.png"/><Relationship Id="rId1" Type="http://schemas.openxmlformats.org/officeDocument/2006/relationships/image" Target="../media/image153.pn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image" Target="../media/image156.png"/><Relationship Id="rId1" Type="http://schemas.openxmlformats.org/officeDocument/2006/relationships/image" Target="../media/image155.pn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7.xml"/><Relationship Id="rId2" Type="http://schemas.openxmlformats.org/officeDocument/2006/relationships/image" Target="../media/image158.png"/><Relationship Id="rId1" Type="http://schemas.openxmlformats.org/officeDocument/2006/relationships/image" Target="../media/image157.png"/></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7.xml"/><Relationship Id="rId2" Type="http://schemas.openxmlformats.org/officeDocument/2006/relationships/image" Target="../media/image159.png"/><Relationship Id="rId1" Type="http://schemas.openxmlformats.org/officeDocument/2006/relationships/image" Target="../media/image158.png"/></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7.xml"/><Relationship Id="rId2" Type="http://schemas.openxmlformats.org/officeDocument/2006/relationships/image" Target="../media/image161.png"/><Relationship Id="rId1" Type="http://schemas.openxmlformats.org/officeDocument/2006/relationships/image" Target="../media/image160.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s>
</file>

<file path=ppt/slides/_rels/slide7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71.png"/><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image" Target="../media/image165.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xml"/><Relationship Id="rId2" Type="http://schemas.openxmlformats.org/officeDocument/2006/relationships/image" Target="../media/image1.png"/><Relationship Id="rId1" Type="http://schemas.openxmlformats.org/officeDocument/2006/relationships/image" Target="../media/image2.png"/></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xml"/><Relationship Id="rId2" Type="http://schemas.openxmlformats.org/officeDocument/2006/relationships/image" Target="../media/image172.jpe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692029" y="1900586"/>
            <a:ext cx="1310754" cy="1450974"/>
          </a:xfrm>
          <a:prstGeom prst="rect">
            <a:avLst/>
          </a:prstGeom>
        </p:spPr>
      </p:pic>
      <p:pic>
        <p:nvPicPr>
          <p:cNvPr id="191" name="图片 190"/>
          <p:cNvPicPr>
            <a:picLocks noChangeAspect="1"/>
          </p:cNvPicPr>
          <p:nvPr/>
        </p:nvPicPr>
        <p:blipFill>
          <a:blip r:embed="rId2">
            <a:alphaModFix amt="10000"/>
          </a:blip>
          <a:stretch>
            <a:fillRect/>
          </a:stretch>
        </p:blipFill>
        <p:spPr>
          <a:xfrm rot="5400000">
            <a:off x="-2140791" y="-4642592"/>
            <a:ext cx="5305501" cy="8971904"/>
          </a:xfrm>
          <a:prstGeom prst="rect">
            <a:avLst/>
          </a:prstGeom>
        </p:spPr>
      </p:pic>
      <p:pic>
        <p:nvPicPr>
          <p:cNvPr id="190" name="图片 189"/>
          <p:cNvPicPr>
            <a:picLocks noChangeAspect="1"/>
          </p:cNvPicPr>
          <p:nvPr/>
        </p:nvPicPr>
        <p:blipFill>
          <a:blip r:embed="rId2">
            <a:alphaModFix amt="10000"/>
          </a:blip>
          <a:stretch>
            <a:fillRect/>
          </a:stretch>
        </p:blipFill>
        <p:spPr>
          <a:xfrm rot="1912324">
            <a:off x="7300497" y="483421"/>
            <a:ext cx="5305501" cy="8971904"/>
          </a:xfrm>
          <a:prstGeom prst="rect">
            <a:avLst/>
          </a:prstGeom>
        </p:spPr>
      </p:pic>
      <p:sp>
        <p:nvSpPr>
          <p:cNvPr id="182" name="矩形: 圆角 181"/>
          <p:cNvSpPr/>
          <p:nvPr/>
        </p:nvSpPr>
        <p:spPr>
          <a:xfrm>
            <a:off x="772447" y="1682808"/>
            <a:ext cx="1301623" cy="147202"/>
          </a:xfrm>
          <a:prstGeom prst="roundRect">
            <a:avLst>
              <a:gd name="adj" fmla="val 50000"/>
            </a:avLst>
          </a:prstGeom>
          <a:noFill/>
          <a:ln>
            <a:gradFill>
              <a:gsLst>
                <a:gs pos="88000">
                  <a:srgbClr val="F79F88">
                    <a:alpha val="10000"/>
                  </a:srgbClr>
                </a:gs>
                <a:gs pos="100000">
                  <a:srgbClr val="B2DFE6">
                    <a:alpha val="67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68" name="图片 167"/>
          <p:cNvPicPr>
            <a:picLocks noChangeAspect="1"/>
          </p:cNvPicPr>
          <p:nvPr/>
        </p:nvPicPr>
        <p:blipFill>
          <a:blip r:embed="rId2">
            <a:alphaModFix amt="16000"/>
          </a:blip>
          <a:stretch>
            <a:fillRect/>
          </a:stretch>
        </p:blipFill>
        <p:spPr>
          <a:xfrm rot="384340">
            <a:off x="7916008" y="-82443"/>
            <a:ext cx="5305501" cy="8971904"/>
          </a:xfrm>
          <a:prstGeom prst="rect">
            <a:avLst/>
          </a:prstGeom>
        </p:spPr>
      </p:pic>
      <p:sp>
        <p:nvSpPr>
          <p:cNvPr id="13" name="椭圆 12"/>
          <p:cNvSpPr/>
          <p:nvPr/>
        </p:nvSpPr>
        <p:spPr>
          <a:xfrm rot="2873804">
            <a:off x="-1210586" y="5618840"/>
            <a:ext cx="2421169" cy="2421169"/>
          </a:xfrm>
          <a:prstGeom prst="ellipse">
            <a:avLst/>
          </a:prstGeom>
          <a:gradFill flip="none" rotWithShape="1">
            <a:gsLst>
              <a:gs pos="0">
                <a:srgbClr val="F79F88">
                  <a:alpha val="77000"/>
                </a:srgbClr>
              </a:gs>
              <a:gs pos="79000">
                <a:srgbClr val="B2DFE6">
                  <a:alpha val="83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7" name="图片 166"/>
          <p:cNvPicPr>
            <a:picLocks noChangeAspect="1"/>
          </p:cNvPicPr>
          <p:nvPr/>
        </p:nvPicPr>
        <p:blipFill>
          <a:blip r:embed="rId2"/>
          <a:stretch>
            <a:fillRect/>
          </a:stretch>
        </p:blipFill>
        <p:spPr>
          <a:xfrm rot="1107112">
            <a:off x="7941510" y="258596"/>
            <a:ext cx="5305501" cy="8971904"/>
          </a:xfrm>
          <a:prstGeom prst="rect">
            <a:avLst/>
          </a:prstGeom>
        </p:spPr>
      </p:pic>
      <p:sp>
        <p:nvSpPr>
          <p:cNvPr id="169" name="矩形: 圆角 168"/>
          <p:cNvSpPr/>
          <p:nvPr/>
        </p:nvSpPr>
        <p:spPr>
          <a:xfrm>
            <a:off x="693865" y="1684396"/>
            <a:ext cx="1301623" cy="147202"/>
          </a:xfrm>
          <a:prstGeom prst="roundRect">
            <a:avLst>
              <a:gd name="adj" fmla="val 5000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0" name="文本框 169"/>
          <p:cNvSpPr txBox="1"/>
          <p:nvPr/>
        </p:nvSpPr>
        <p:spPr>
          <a:xfrm>
            <a:off x="1500865" y="6407562"/>
            <a:ext cx="7170820" cy="276860"/>
          </a:xfrm>
          <a:prstGeom prst="rect">
            <a:avLst/>
          </a:prstGeom>
          <a:noFill/>
        </p:spPr>
        <p:txBody>
          <a:bodyPr wrap="square" lIns="0" tIns="0" rIns="0" bIns="0" rtlCol="0">
            <a:spAutoFit/>
          </a:bodyPr>
          <a:lstStyle/>
          <a:p>
            <a:r>
              <a:rPr lang="en-US" altLang="zh-CN" spc="110" dirty="0">
                <a:solidFill>
                  <a:srgbClr val="03232D"/>
                </a:solidFill>
                <a:latin typeface="微软雅黑" panose="020B0503020204020204" pitchFamily="34" charset="-122"/>
                <a:ea typeface="微软雅黑" panose="020B0503020204020204" pitchFamily="34" charset="-122"/>
                <a:cs typeface="阿里巴巴普惠体 B" panose="00020600040101010101" pitchFamily="18" charset="-122"/>
              </a:rPr>
              <a:t>2023CNKI</a:t>
            </a:r>
            <a:r>
              <a:rPr lang="zh-CN" altLang="en-US" spc="110" dirty="0">
                <a:solidFill>
                  <a:srgbClr val="03232D"/>
                </a:solidFill>
                <a:latin typeface="微软雅黑" panose="020B0503020204020204" pitchFamily="34" charset="-122"/>
                <a:ea typeface="微软雅黑" panose="020B0503020204020204" pitchFamily="34" charset="-122"/>
                <a:cs typeface="阿里巴巴普惠体 B" panose="00020600040101010101" pitchFamily="18" charset="-122"/>
              </a:rPr>
              <a:t>“学海无涯 知网作舟”高校巡回培训</a:t>
            </a:r>
            <a:endParaRPr lang="en-US" altLang="zh-CN" spc="110" dirty="0">
              <a:solidFill>
                <a:srgbClr val="03232D"/>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179" name="文本框 178"/>
          <p:cNvSpPr txBox="1"/>
          <p:nvPr/>
        </p:nvSpPr>
        <p:spPr>
          <a:xfrm>
            <a:off x="591209" y="1865991"/>
            <a:ext cx="7395614" cy="1600438"/>
          </a:xfrm>
          <a:prstGeom prst="rect">
            <a:avLst/>
          </a:prstGeom>
          <a:noFill/>
        </p:spPr>
        <p:txBody>
          <a:bodyPr wrap="none" rtlCol="0">
            <a:spAutoFit/>
          </a:bodyPr>
          <a:lstStyle/>
          <a:p>
            <a:r>
              <a:rPr lang="zh-CN" altLang="en-US" sz="44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学海无涯 知网作舟</a:t>
            </a:r>
            <a:r>
              <a:rPr lang="zh-CN" altLang="en-US" sz="54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 </a:t>
            </a:r>
            <a:endParaRPr lang="en-US" altLang="zh-CN" sz="54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a:p>
            <a:r>
              <a:rPr lang="en-US" altLang="zh-CN" sz="44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a:t>
            </a:r>
            <a:r>
              <a:rPr lang="zh-CN" altLang="en-US" sz="44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游信息海洋 获知识宝藏</a:t>
            </a:r>
            <a:endParaRPr lang="zh-CN" altLang="en-US" sz="44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p:txBody>
      </p:sp>
      <p:sp>
        <p:nvSpPr>
          <p:cNvPr id="183" name="文本框 182"/>
          <p:cNvSpPr txBox="1"/>
          <p:nvPr/>
        </p:nvSpPr>
        <p:spPr>
          <a:xfrm>
            <a:off x="591209" y="4219008"/>
            <a:ext cx="2208530" cy="368300"/>
          </a:xfrm>
          <a:prstGeom prst="rect">
            <a:avLst/>
          </a:prstGeom>
          <a:noFill/>
        </p:spPr>
        <p:txBody>
          <a:bodyPr wrap="none" rtlCol="0">
            <a:spAutoFit/>
          </a:bodyPr>
          <a:lstStyle/>
          <a:p>
            <a:r>
              <a:rPr lang="zh-CN" altLang="en-US" spc="110" dirty="0">
                <a:solidFill>
                  <a:srgbClr val="03232D"/>
                </a:solidFill>
                <a:latin typeface="微软雅黑" panose="020B0503020204020204" pitchFamily="34" charset="-122"/>
                <a:ea typeface="微软雅黑" panose="020B0503020204020204" pitchFamily="34" charset="-122"/>
                <a:cs typeface="阿里巴巴普惠体 B" panose="00020600040101010101" pitchFamily="18" charset="-122"/>
              </a:rPr>
              <a:t>广东知网    </a:t>
            </a:r>
            <a:r>
              <a:rPr lang="zh-CN" altLang="en-US" spc="110" dirty="0">
                <a:solidFill>
                  <a:srgbClr val="03232D"/>
                </a:solidFill>
                <a:latin typeface="微软雅黑" panose="020B0503020204020204" pitchFamily="34" charset="-122"/>
                <a:ea typeface="微软雅黑" panose="020B0503020204020204" pitchFamily="34" charset="-122"/>
                <a:cs typeface="阿里巴巴普惠体 B" panose="00020600040101010101" pitchFamily="18" charset="-122"/>
              </a:rPr>
              <a:t>刘远略</a:t>
            </a:r>
            <a:endParaRPr lang="zh-CN" altLang="en-US" spc="110" dirty="0">
              <a:solidFill>
                <a:srgbClr val="03232D"/>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 name="文本框 2"/>
          <p:cNvSpPr txBox="1"/>
          <p:nvPr/>
        </p:nvSpPr>
        <p:spPr>
          <a:xfrm>
            <a:off x="4152900" y="3501390"/>
            <a:ext cx="3834130" cy="521970"/>
          </a:xfrm>
          <a:prstGeom prst="rect">
            <a:avLst/>
          </a:prstGeom>
          <a:noFill/>
        </p:spPr>
        <p:txBody>
          <a:bodyPr wrap="square" rtlCol="0">
            <a:spAutoFit/>
          </a:bodyPr>
          <a:p>
            <a:r>
              <a:rPr lang="zh-CN" altLang="en-US" sz="2800">
                <a:latin typeface="黑体" panose="02010609060101010101" charset="-122"/>
                <a:ea typeface="黑体" panose="02010609060101010101" charset="-122"/>
              </a:rPr>
              <a:t>广东石油化工</a:t>
            </a:r>
            <a:r>
              <a:rPr lang="zh-CN" altLang="en-US" sz="2800">
                <a:latin typeface="黑体" panose="02010609060101010101" charset="-122"/>
                <a:ea typeface="黑体" panose="02010609060101010101" charset="-122"/>
              </a:rPr>
              <a:t>学院专场</a:t>
            </a:r>
            <a:endParaRPr lang="zh-CN" altLang="en-US" sz="2800">
              <a:latin typeface="黑体" panose="02010609060101010101" charset="-122"/>
              <a:ea typeface="黑体" panose="02010609060101010101"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rot="165664">
            <a:off x="3876608" y="-206802"/>
            <a:ext cx="8709533" cy="8709533"/>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7680828" flipH="1">
            <a:off x="2049477" y="5351148"/>
            <a:ext cx="3479072" cy="3479072"/>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39407" y="2853083"/>
            <a:ext cx="7416164" cy="768415"/>
          </a:xfrm>
          <a:prstGeom prst="rect">
            <a:avLst/>
          </a:prstGeom>
          <a:noFill/>
        </p:spPr>
        <p:txBody>
          <a:bodyPr wrap="square" rtlCol="0">
            <a:spAutoFit/>
          </a:bodyPr>
          <a:lstStyle/>
          <a:p>
            <a:pPr algn="ctr">
              <a:lnSpc>
                <a:spcPct val="120000"/>
              </a:lnSpc>
            </a:pPr>
            <a:r>
              <a:rPr lang="zh-CN" altLang="en-US" sz="40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学术信息如何检索？</a:t>
            </a:r>
            <a:endParaRPr lang="en-US" altLang="zh-CN" sz="40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26" name="矩形: 圆角 25"/>
          <p:cNvSpPr/>
          <p:nvPr/>
        </p:nvSpPr>
        <p:spPr>
          <a:xfrm>
            <a:off x="772447" y="2045148"/>
            <a:ext cx="1301623" cy="147202"/>
          </a:xfrm>
          <a:prstGeom prst="roundRect">
            <a:avLst>
              <a:gd name="adj" fmla="val 50000"/>
            </a:avLst>
          </a:prstGeom>
          <a:noFill/>
          <a:ln>
            <a:gradFill>
              <a:gsLst>
                <a:gs pos="88000">
                  <a:srgbClr val="F79F88">
                    <a:alpha val="10000"/>
                  </a:srgbClr>
                </a:gs>
                <a:gs pos="100000">
                  <a:srgbClr val="B2DFE6">
                    <a:alpha val="67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4611676" y="212559"/>
            <a:ext cx="5613689" cy="6432881"/>
          </a:xfrm>
          <a:prstGeom prst="rect">
            <a:avLst/>
          </a:prstGeom>
        </p:spPr>
      </p:pic>
      <p:sp>
        <p:nvSpPr>
          <p:cNvPr id="9" name="文本框 8"/>
          <p:cNvSpPr txBox="1"/>
          <p:nvPr/>
        </p:nvSpPr>
        <p:spPr>
          <a:xfrm>
            <a:off x="426683" y="3100456"/>
            <a:ext cx="4184993" cy="954107"/>
          </a:xfrm>
          <a:prstGeom prst="rect">
            <a:avLst/>
          </a:prstGeom>
          <a:noFill/>
        </p:spPr>
        <p:txBody>
          <a:bodyPr wrap="square" lIns="0" rIns="0" rtlCol="0">
            <a:spAutoFit/>
          </a:bodyPr>
          <a:lstStyle/>
          <a:p>
            <a:pPr algn="ctr"/>
            <a:r>
              <a:rPr lang="zh-CN" altLang="en-US" sz="2800" b="1" dirty="0">
                <a:solidFill>
                  <a:schemeClr val="accent2"/>
                </a:solidFill>
                <a:latin typeface="Times New Roman" panose="02020603050405020304" pitchFamily="18" charset="0"/>
                <a:ea typeface="微软雅黑" panose="020B0503020204020204" pitchFamily="34" charset="-122"/>
                <a:cs typeface="+mn-ea"/>
                <a:sym typeface="+mn-lt"/>
              </a:rPr>
              <a:t>广告，干扰信息太多。</a:t>
            </a:r>
            <a:endParaRPr lang="en-US" altLang="zh-CN" sz="2800" b="1" dirty="0">
              <a:solidFill>
                <a:schemeClr val="accent2"/>
              </a:solidFill>
              <a:latin typeface="Times New Roman" panose="02020603050405020304" pitchFamily="18" charset="0"/>
              <a:ea typeface="微软雅黑" panose="020B0503020204020204" pitchFamily="34" charset="-122"/>
              <a:cs typeface="+mn-ea"/>
              <a:sym typeface="+mn-lt"/>
            </a:endParaRPr>
          </a:p>
          <a:p>
            <a:pPr algn="ctr"/>
            <a:r>
              <a:rPr lang="zh-CN" altLang="en-US" sz="2800" b="1" dirty="0">
                <a:solidFill>
                  <a:schemeClr val="accent2"/>
                </a:solidFill>
                <a:latin typeface="Times New Roman" panose="02020603050405020304" pitchFamily="18" charset="0"/>
                <a:ea typeface="微软雅黑" panose="020B0503020204020204" pitchFamily="34" charset="-122"/>
                <a:cs typeface="+mn-ea"/>
                <a:sym typeface="+mn-lt"/>
              </a:rPr>
              <a:t>找到最后忘记自己的初衷</a:t>
            </a:r>
            <a:endParaRPr lang="zh-CN" altLang="en-US" sz="2800" b="1" dirty="0">
              <a:solidFill>
                <a:schemeClr val="accent2"/>
              </a:solidFill>
              <a:latin typeface="Times New Roman" panose="02020603050405020304" pitchFamily="18" charset="0"/>
              <a:ea typeface="微软雅黑" panose="020B0503020204020204" pitchFamily="3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39407" y="423851"/>
            <a:ext cx="6976269"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想准确查找某些数据、概念或资料？</a:t>
            </a:r>
            <a:endParaRPr lang="zh-CN" altLang="en-US" dirty="0"/>
          </a:p>
        </p:txBody>
      </p:sp>
      <p:sp>
        <p:nvSpPr>
          <p:cNvPr id="23" name="矩形: 圆角 22"/>
          <p:cNvSpPr/>
          <p:nvPr/>
        </p:nvSpPr>
        <p:spPr>
          <a:xfrm>
            <a:off x="738149" y="1285625"/>
            <a:ext cx="10758525" cy="5254875"/>
          </a:xfrm>
          <a:prstGeom prst="roundRect">
            <a:avLst/>
          </a:prstGeom>
          <a:noFill/>
          <a:ln w="50800">
            <a:gradFill>
              <a:gsLst>
                <a:gs pos="0">
                  <a:srgbClr val="F79F88">
                    <a:alpha val="70000"/>
                  </a:srgbClr>
                </a:gs>
                <a:gs pos="100000">
                  <a:srgbClr val="B2DFE6">
                    <a:alpha val="70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stretch>
            <a:fillRect/>
          </a:stretch>
        </p:blipFill>
        <p:spPr>
          <a:xfrm>
            <a:off x="200027" y="949745"/>
            <a:ext cx="10782299" cy="5608267"/>
          </a:xfrm>
          <a:prstGeom prst="rect">
            <a:avLst/>
          </a:prstGeom>
        </p:spPr>
      </p:pic>
      <p:pic>
        <p:nvPicPr>
          <p:cNvPr id="3" name="图片 2"/>
          <p:cNvPicPr>
            <a:picLocks noChangeAspect="1"/>
          </p:cNvPicPr>
          <p:nvPr/>
        </p:nvPicPr>
        <p:blipFill>
          <a:blip r:embed="rId2"/>
          <a:stretch>
            <a:fillRect/>
          </a:stretch>
        </p:blipFill>
        <p:spPr>
          <a:xfrm>
            <a:off x="1671897" y="1249734"/>
            <a:ext cx="10334104" cy="555868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622549"/>
            <a:ext cx="12192000" cy="5882218"/>
          </a:xfrm>
          <a:prstGeom prst="rect">
            <a:avLst/>
          </a:prstGeom>
        </p:spPr>
      </p:pic>
      <p:sp>
        <p:nvSpPr>
          <p:cNvPr id="4" name="矩形: 圆角 3"/>
          <p:cNvSpPr/>
          <p:nvPr/>
        </p:nvSpPr>
        <p:spPr>
          <a:xfrm>
            <a:off x="1905918" y="2500829"/>
            <a:ext cx="9121966" cy="2335576"/>
          </a:xfrm>
          <a:prstGeom prst="roundRect">
            <a:avLst/>
          </a:prstGeom>
          <a:gradFill flip="none" rotWithShape="1">
            <a:gsLst>
              <a:gs pos="0">
                <a:srgbClr val="F7A591">
                  <a:tint val="66000"/>
                  <a:satMod val="160000"/>
                </a:srgbClr>
              </a:gs>
              <a:gs pos="50000">
                <a:srgbClr val="F7A591">
                  <a:tint val="44500"/>
                  <a:satMod val="160000"/>
                </a:srgbClr>
              </a:gs>
              <a:gs pos="100000">
                <a:srgbClr val="F7A591">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dirty="0">
                <a:solidFill>
                  <a:schemeClr val="accent5">
                    <a:lumMod val="50000"/>
                  </a:schemeClr>
                </a:solidFill>
                <a:latin typeface="微软雅黑" panose="020B0503020204020204" pitchFamily="34" charset="-122"/>
                <a:ea typeface="微软雅黑" panose="020B0503020204020204" pitchFamily="34" charset="-122"/>
              </a:rPr>
              <a:t>一起来了解中国知网吧！</a:t>
            </a:r>
            <a:endParaRPr lang="zh-CN" altLang="en-US" sz="5400" b="1" dirty="0">
              <a:solidFill>
                <a:schemeClr val="accent5">
                  <a:lumMod val="50000"/>
                </a:schemeClr>
              </a:solidFill>
              <a:latin typeface="微软雅黑" panose="020B0503020204020204" pitchFamily="34" charset="-122"/>
              <a:ea typeface="微软雅黑" panose="020B0503020204020204" pitchFamily="34" charset="-122"/>
            </a:endParaRPr>
          </a:p>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alphaModFix amt="10000"/>
          </a:blip>
          <a:stretch>
            <a:fillRect/>
          </a:stretch>
        </p:blipFill>
        <p:spPr>
          <a:xfrm rot="5400000">
            <a:off x="-902904" y="-6632222"/>
            <a:ext cx="11864903" cy="20064226"/>
          </a:xfrm>
          <a:prstGeom prst="rect">
            <a:avLst/>
          </a:prstGeom>
        </p:spPr>
      </p:pic>
      <p:pic>
        <p:nvPicPr>
          <p:cNvPr id="29" name="图片 28"/>
          <p:cNvPicPr>
            <a:picLocks noChangeAspect="1"/>
          </p:cNvPicPr>
          <p:nvPr/>
        </p:nvPicPr>
        <p:blipFill>
          <a:blip r:embed="rId1">
            <a:alphaModFix amt="16000"/>
          </a:blip>
          <a:stretch>
            <a:fillRect/>
          </a:stretch>
        </p:blipFill>
        <p:spPr>
          <a:xfrm rot="20862062" flipH="1">
            <a:off x="-1478614" y="1113171"/>
            <a:ext cx="5305501" cy="8971904"/>
          </a:xfrm>
          <a:prstGeom prst="rect">
            <a:avLst/>
          </a:prstGeom>
        </p:spPr>
      </p:pic>
      <p:pic>
        <p:nvPicPr>
          <p:cNvPr id="28" name="图片 27"/>
          <p:cNvPicPr>
            <a:picLocks noChangeAspect="1"/>
          </p:cNvPicPr>
          <p:nvPr/>
        </p:nvPicPr>
        <p:blipFill>
          <a:blip r:embed="rId1">
            <a:alphaModFix amt="16000"/>
          </a:blip>
          <a:stretch>
            <a:fillRect/>
          </a:stretch>
        </p:blipFill>
        <p:spPr>
          <a:xfrm rot="3285102" flipH="1">
            <a:off x="-582534" y="-2263185"/>
            <a:ext cx="5305501" cy="8971904"/>
          </a:xfrm>
          <a:prstGeom prst="rect">
            <a:avLst/>
          </a:prstGeom>
        </p:spPr>
      </p:pic>
      <p:sp>
        <p:nvSpPr>
          <p:cNvPr id="25" name="文本框 24"/>
          <p:cNvSpPr txBox="1"/>
          <p:nvPr/>
        </p:nvSpPr>
        <p:spPr>
          <a:xfrm>
            <a:off x="6093749" y="1077170"/>
            <a:ext cx="3408305" cy="3154710"/>
          </a:xfrm>
          <a:prstGeom prst="rect">
            <a:avLst/>
          </a:prstGeom>
          <a:noFill/>
        </p:spPr>
        <p:txBody>
          <a:bodyPr wrap="none" rtlCol="0">
            <a:spAutoFit/>
          </a:bodyPr>
          <a:lstStyle/>
          <a:p>
            <a:r>
              <a:rPr lang="en-US" altLang="zh-CN" sz="19900" spc="600" dirty="0">
                <a:gradFill>
                  <a:gsLst>
                    <a:gs pos="0">
                      <a:srgbClr val="B2DFE6">
                        <a:alpha val="77000"/>
                      </a:srgbClr>
                    </a:gs>
                    <a:gs pos="79000">
                      <a:srgbClr val="B2DFE6">
                        <a:alpha val="0"/>
                      </a:srgbClr>
                    </a:gs>
                  </a:gsLst>
                  <a:path path="circle">
                    <a:fillToRect r="100000" b="100000"/>
                  </a:path>
                </a:gra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02</a:t>
            </a:r>
            <a:endParaRPr lang="zh-CN" altLang="en-US" sz="19900" spc="600" dirty="0">
              <a:gradFill>
                <a:gsLst>
                  <a:gs pos="0">
                    <a:srgbClr val="B2DFE6">
                      <a:alpha val="77000"/>
                    </a:srgbClr>
                  </a:gs>
                  <a:gs pos="79000">
                    <a:srgbClr val="B2DFE6">
                      <a:alpha val="0"/>
                    </a:srgbClr>
                  </a:gs>
                </a:gsLst>
                <a:path path="circle">
                  <a:fillToRect r="100000" b="100000"/>
                </a:path>
              </a:gra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12" name="图片 11"/>
          <p:cNvPicPr>
            <a:picLocks noChangeAspect="1"/>
          </p:cNvPicPr>
          <p:nvPr/>
        </p:nvPicPr>
        <p:blipFill>
          <a:blip r:embed="rId1"/>
          <a:stretch>
            <a:fillRect/>
          </a:stretch>
        </p:blipFill>
        <p:spPr>
          <a:xfrm rot="2749188" flipH="1">
            <a:off x="-1887665" y="-1736178"/>
            <a:ext cx="5305501" cy="8971904"/>
          </a:xfrm>
          <a:prstGeom prst="rect">
            <a:avLst/>
          </a:prstGeom>
        </p:spPr>
      </p:pic>
      <p:sp>
        <p:nvSpPr>
          <p:cNvPr id="15" name="文本框 14"/>
          <p:cNvSpPr txBox="1"/>
          <p:nvPr/>
        </p:nvSpPr>
        <p:spPr>
          <a:xfrm>
            <a:off x="6175576" y="3346545"/>
            <a:ext cx="4493538" cy="861774"/>
          </a:xfrm>
          <a:prstGeom prst="rect">
            <a:avLst/>
          </a:prstGeom>
          <a:noFill/>
        </p:spPr>
        <p:txBody>
          <a:bodyPr wrap="none" rtlCol="0">
            <a:spAutoFit/>
          </a:bodyPr>
          <a:lstStyle/>
          <a:p>
            <a:r>
              <a:rPr lang="zh-CN" altLang="en-US" sz="5000" spc="600" dirty="0">
                <a:solidFill>
                  <a:srgbClr val="03232D"/>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巧用中国知网</a:t>
            </a:r>
            <a:endParaRPr lang="zh-CN" altLang="en-US" sz="5000" spc="600" dirty="0">
              <a:solidFill>
                <a:srgbClr val="03232D"/>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27" name="图片 26"/>
          <p:cNvPicPr>
            <a:picLocks noChangeAspect="1"/>
          </p:cNvPicPr>
          <p:nvPr/>
        </p:nvPicPr>
        <p:blipFill>
          <a:blip r:embed="rId2"/>
          <a:stretch>
            <a:fillRect/>
          </a:stretch>
        </p:blipFill>
        <p:spPr>
          <a:xfrm>
            <a:off x="10379709" y="4295635"/>
            <a:ext cx="1310754" cy="145097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中国知网</a:t>
            </a:r>
            <a:endParaRPr lang="zh-CN" altLang="en-US" dirty="0"/>
          </a:p>
        </p:txBody>
      </p:sp>
      <p:grpSp>
        <p:nvGrpSpPr>
          <p:cNvPr id="21" name="组合 20"/>
          <p:cNvGrpSpPr/>
          <p:nvPr/>
        </p:nvGrpSpPr>
        <p:grpSpPr>
          <a:xfrm>
            <a:off x="6691986" y="2862034"/>
            <a:ext cx="4139301" cy="457200"/>
            <a:chOff x="6627851" y="1871939"/>
            <a:chExt cx="4139301" cy="457200"/>
          </a:xfrm>
        </p:grpSpPr>
        <p:sp>
          <p:nvSpPr>
            <p:cNvPr id="22" name="矩形: 圆角 26"/>
            <p:cNvSpPr/>
            <p:nvPr/>
          </p:nvSpPr>
          <p:spPr>
            <a:xfrm>
              <a:off x="6627851" y="187193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pitchFamily="34" charset="-122"/>
                <a:ea typeface="微软雅黑" panose="020B0503020204020204" pitchFamily="34" charset="-122"/>
              </a:endParaRPr>
            </a:p>
          </p:txBody>
        </p:sp>
        <p:sp>
          <p:nvSpPr>
            <p:cNvPr id="23" name="矩形 2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130255" y="1871939"/>
              <a:ext cx="3636897" cy="3987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中国知识基础设施工程（</a:t>
              </a:r>
              <a:r>
                <a:rPr lang="en-US" altLang="zh-CN"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CNKI</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a:t>
              </a:r>
              <a:endPar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endParaRPr>
            </a:p>
          </p:txBody>
        </p:sp>
        <p:sp>
          <p:nvSpPr>
            <p:cNvPr id="24" name="文本框 571"/>
            <p:cNvSpPr txBox="1"/>
            <p:nvPr/>
          </p:nvSpPr>
          <p:spPr>
            <a:xfrm>
              <a:off x="6637830" y="1914354"/>
              <a:ext cx="453970" cy="369332"/>
            </a:xfrm>
            <a:prstGeom prst="rect">
              <a:avLst/>
            </a:prstGeom>
            <a:noFill/>
          </p:spPr>
          <p:txBody>
            <a:bodyPr wrap="none" rtlCol="0">
              <a:spAutoFit/>
            </a:bodyPr>
            <a:lstStyle/>
            <a:p>
              <a:r>
                <a:rPr lang="en-US" altLang="zh-CN" dirty="0">
                  <a:solidFill>
                    <a:srgbClr val="FFF9E6"/>
                  </a:solidFill>
                  <a:latin typeface="微软雅黑" panose="020B0503020204020204" pitchFamily="34" charset="-122"/>
                  <a:ea typeface="微软雅黑" panose="020B0503020204020204" pitchFamily="34" charset="-122"/>
                </a:rPr>
                <a:t>01</a:t>
              </a:r>
              <a:endParaRPr lang="en-US" altLang="zh-CN" dirty="0">
                <a:solidFill>
                  <a:srgbClr val="FFF9E6"/>
                </a:solidFill>
                <a:latin typeface="微软雅黑" panose="020B0503020204020204" pitchFamily="34" charset="-122"/>
                <a:ea typeface="微软雅黑" panose="020B0503020204020204" pitchFamily="34" charset="-122"/>
              </a:endParaRPr>
            </a:p>
          </p:txBody>
        </p:sp>
      </p:grpSp>
      <p:pic>
        <p:nvPicPr>
          <p:cNvPr id="31" name="图片 30"/>
          <p:cNvPicPr>
            <a:picLocks noChangeAspect="1"/>
          </p:cNvPicPr>
          <p:nvPr/>
        </p:nvPicPr>
        <p:blipFill>
          <a:blip r:embed="rId1"/>
          <a:stretch>
            <a:fillRect/>
          </a:stretch>
        </p:blipFill>
        <p:spPr>
          <a:xfrm>
            <a:off x="324485" y="1532255"/>
            <a:ext cx="6118860" cy="4080510"/>
          </a:xfrm>
          <a:prstGeom prst="rect">
            <a:avLst/>
          </a:prstGeom>
        </p:spPr>
      </p:pic>
      <p:sp>
        <p:nvSpPr>
          <p:cNvPr id="32" name="TextBox 1"/>
          <p:cNvSpPr txBox="1"/>
          <p:nvPr/>
        </p:nvSpPr>
        <p:spPr>
          <a:xfrm>
            <a:off x="6687185" y="1460500"/>
            <a:ext cx="5607639" cy="941155"/>
          </a:xfrm>
          <a:prstGeom prst="rect">
            <a:avLst/>
          </a:prstGeom>
          <a:noFill/>
        </p:spPr>
        <p:txBody>
          <a:bodyPr wrap="square" rtlCol="0">
            <a:spAutoFit/>
          </a:bodyPr>
          <a:lstStyle/>
          <a:p>
            <a:pPr marR="0" lvl="0" algn="l" defTabSz="1218565" rtl="0" fontAlgn="auto">
              <a:lnSpc>
                <a:spcPct val="120000"/>
              </a:lnSpc>
              <a:spcBef>
                <a:spcPts val="0"/>
              </a:spcBef>
              <a:spcAft>
                <a:spcPts val="0"/>
              </a:spcAft>
              <a:buClrTx/>
              <a:buSzTx/>
              <a:defRPr/>
            </a:pPr>
            <a:r>
              <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教育部主管，清华大学主办，</a:t>
            </a:r>
            <a:endParaRPr lang="en-US" altLang="zh-CN"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endParaRPr>
          </a:p>
          <a:p>
            <a:pPr marR="0" lvl="0" algn="l" defTabSz="1218565" rtl="0" fontAlgn="auto">
              <a:lnSpc>
                <a:spcPct val="120000"/>
              </a:lnSpc>
              <a:spcBef>
                <a:spcPts val="0"/>
              </a:spcBef>
              <a:spcAft>
                <a:spcPts val="0"/>
              </a:spcAft>
              <a:buClrTx/>
              <a:buSzTx/>
              <a:defRPr/>
            </a:pPr>
            <a:r>
              <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创立于</a:t>
            </a:r>
            <a:r>
              <a:rPr lang="en-US" altLang="zh-CN"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1995</a:t>
            </a:r>
            <a:r>
              <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年。</a:t>
            </a:r>
            <a:endPar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endParaRPr>
          </a:p>
        </p:txBody>
      </p:sp>
      <p:grpSp>
        <p:nvGrpSpPr>
          <p:cNvPr id="35" name="组合 34"/>
          <p:cNvGrpSpPr/>
          <p:nvPr/>
        </p:nvGrpSpPr>
        <p:grpSpPr>
          <a:xfrm>
            <a:off x="6691986" y="3765650"/>
            <a:ext cx="4928354" cy="745845"/>
            <a:chOff x="6691986" y="3765650"/>
            <a:chExt cx="4928354" cy="745845"/>
          </a:xfrm>
        </p:grpSpPr>
        <p:grpSp>
          <p:nvGrpSpPr>
            <p:cNvPr id="25" name="组合 24"/>
            <p:cNvGrpSpPr/>
            <p:nvPr/>
          </p:nvGrpSpPr>
          <p:grpSpPr>
            <a:xfrm>
              <a:off x="6691986" y="3882706"/>
              <a:ext cx="457200" cy="456941"/>
              <a:chOff x="6627851" y="3493208"/>
              <a:chExt cx="457200" cy="457200"/>
            </a:xfrm>
          </p:grpSpPr>
          <p:sp>
            <p:nvSpPr>
              <p:cNvPr id="26" name="矩形: 圆角 27"/>
              <p:cNvSpPr/>
              <p:nvPr/>
            </p:nvSpPr>
            <p:spPr>
              <a:xfrm>
                <a:off x="6627851" y="3493208"/>
                <a:ext cx="457200" cy="4572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pitchFamily="34" charset="-122"/>
                  <a:ea typeface="微软雅黑" panose="020B0503020204020204" pitchFamily="34" charset="-122"/>
                </a:endParaRPr>
              </a:p>
            </p:txBody>
          </p:sp>
          <p:sp>
            <p:nvSpPr>
              <p:cNvPr id="27" name="文本框 574"/>
              <p:cNvSpPr txBox="1"/>
              <p:nvPr/>
            </p:nvSpPr>
            <p:spPr>
              <a:xfrm>
                <a:off x="6637830" y="3537851"/>
                <a:ext cx="418704" cy="369332"/>
              </a:xfrm>
              <a:prstGeom prst="rect">
                <a:avLst/>
              </a:prstGeom>
              <a:noFill/>
            </p:spPr>
            <p:txBody>
              <a:bodyPr wrap="none" rtlCol="0">
                <a:spAutoFit/>
              </a:bodyPr>
              <a:lstStyle/>
              <a:p>
                <a:r>
                  <a:rPr lang="en-US" altLang="zh-CN" dirty="0">
                    <a:solidFill>
                      <a:srgbClr val="FFF9E6"/>
                    </a:solidFill>
                    <a:latin typeface="微软雅黑" panose="020B0503020204020204" pitchFamily="34" charset="-122"/>
                    <a:ea typeface="微软雅黑" panose="020B0503020204020204" pitchFamily="34" charset="-122"/>
                  </a:rPr>
                  <a:t>02</a:t>
                </a:r>
                <a:endParaRPr lang="en-US" altLang="zh-CN" dirty="0">
                  <a:solidFill>
                    <a:srgbClr val="FFF9E6"/>
                  </a:solidFill>
                  <a:latin typeface="微软雅黑" panose="020B0503020204020204" pitchFamily="34" charset="-122"/>
                  <a:ea typeface="微软雅黑" panose="020B0503020204020204" pitchFamily="34" charset="-122"/>
                </a:endParaRPr>
              </a:p>
            </p:txBody>
          </p:sp>
        </p:grpSp>
        <p:sp>
          <p:nvSpPr>
            <p:cNvPr id="33" name="矩形 32"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194390" y="3765650"/>
              <a:ext cx="4425950" cy="74584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10000"/>
                </a:lnSpc>
              </a:pPr>
              <a:r>
                <a:rPr lang="zh-CN" altLang="en-US" sz="2000" b="1" noProof="0" dirty="0">
                  <a:ln>
                    <a:noFill/>
                  </a:ln>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面向全行业的</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数字出版</a:t>
              </a:r>
              <a:r>
                <a:rPr lang="zh-CN" altLang="en-US" sz="2000"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a:t>
              </a:r>
              <a:r>
                <a:rPr lang="zh-CN" altLang="en-US" sz="2000" b="1" dirty="0">
                  <a:solidFill>
                    <a:srgbClr val="C00000"/>
                  </a:solidFill>
                  <a:latin typeface="微软雅黑" panose="020B0503020204020204" pitchFamily="34" charset="-122"/>
                  <a:ea typeface="微软雅黑" panose="020B0503020204020204" pitchFamily="34" charset="-122"/>
                  <a:sym typeface="FZHei-B01S" panose="02010601030101010101" pitchFamily="2" charset="-122"/>
                </a:rPr>
                <a:t>知识服务、知识管理</a:t>
              </a:r>
              <a:r>
                <a:rPr lang="zh-CN" altLang="en-US" sz="2000"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平台，致力于创新服务</a:t>
              </a:r>
              <a:endParaRPr lang="zh-CN" altLang="en-US" sz="2000"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endParaRPr>
            </a:p>
          </p:txBody>
        </p:sp>
      </p:grpSp>
      <p:grpSp>
        <p:nvGrpSpPr>
          <p:cNvPr id="36" name="组合 35"/>
          <p:cNvGrpSpPr/>
          <p:nvPr/>
        </p:nvGrpSpPr>
        <p:grpSpPr>
          <a:xfrm>
            <a:off x="6691986" y="4871828"/>
            <a:ext cx="5064125" cy="707886"/>
            <a:chOff x="6691986" y="4871828"/>
            <a:chExt cx="5064125" cy="707886"/>
          </a:xfrm>
        </p:grpSpPr>
        <p:grpSp>
          <p:nvGrpSpPr>
            <p:cNvPr id="28" name="组合 27"/>
            <p:cNvGrpSpPr/>
            <p:nvPr/>
          </p:nvGrpSpPr>
          <p:grpSpPr>
            <a:xfrm>
              <a:off x="6691986" y="4946636"/>
              <a:ext cx="457200" cy="456940"/>
              <a:chOff x="6627851" y="5163977"/>
              <a:chExt cx="457200" cy="457200"/>
            </a:xfrm>
          </p:grpSpPr>
          <p:sp>
            <p:nvSpPr>
              <p:cNvPr id="29" name="矩形: 圆角 28"/>
              <p:cNvSpPr/>
              <p:nvPr/>
            </p:nvSpPr>
            <p:spPr>
              <a:xfrm>
                <a:off x="6627851" y="5163977"/>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pitchFamily="34" charset="-122"/>
                  <a:ea typeface="微软雅黑" panose="020B0503020204020204" pitchFamily="34" charset="-122"/>
                </a:endParaRPr>
              </a:p>
            </p:txBody>
          </p:sp>
          <p:sp>
            <p:nvSpPr>
              <p:cNvPr id="30" name="文本框 577"/>
              <p:cNvSpPr txBox="1"/>
              <p:nvPr/>
            </p:nvSpPr>
            <p:spPr>
              <a:xfrm>
                <a:off x="6637830" y="5210848"/>
                <a:ext cx="418704" cy="369332"/>
              </a:xfrm>
              <a:prstGeom prst="rect">
                <a:avLst/>
              </a:prstGeom>
              <a:noFill/>
            </p:spPr>
            <p:txBody>
              <a:bodyPr wrap="none" rtlCol="0">
                <a:spAutoFit/>
              </a:bodyPr>
              <a:lstStyle/>
              <a:p>
                <a:r>
                  <a:rPr lang="en-US" altLang="zh-CN" dirty="0">
                    <a:solidFill>
                      <a:srgbClr val="FFF9E6"/>
                    </a:solidFill>
                    <a:latin typeface="微软雅黑" panose="020B0503020204020204" pitchFamily="34" charset="-122"/>
                    <a:ea typeface="微软雅黑" panose="020B0503020204020204" pitchFamily="34" charset="-122"/>
                  </a:rPr>
                  <a:t>03</a:t>
                </a:r>
                <a:endParaRPr lang="en-US" altLang="zh-CN" dirty="0">
                  <a:solidFill>
                    <a:srgbClr val="FFF9E6"/>
                  </a:solidFill>
                  <a:latin typeface="微软雅黑" panose="020B0503020204020204" pitchFamily="34" charset="-122"/>
                  <a:ea typeface="微软雅黑" panose="020B0503020204020204" pitchFamily="34" charset="-122"/>
                </a:endParaRPr>
              </a:p>
            </p:txBody>
          </p:sp>
        </p:grpSp>
        <p:sp>
          <p:nvSpPr>
            <p:cNvPr id="34" name="矩形 33"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149186" y="4871828"/>
              <a:ext cx="4606925"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整合全球知识资源，</a:t>
              </a:r>
              <a:r>
                <a:rPr lang="zh-CN" altLang="en-US" sz="2000" b="1" noProof="0" dirty="0">
                  <a:ln>
                    <a:noFill/>
                  </a:ln>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rPr>
                <a:t>打造知识创新服务基础设施</a:t>
              </a:r>
              <a:endParaRPr lang="zh-CN" altLang="en-US" sz="2000" b="1" noProof="0" dirty="0">
                <a:ln>
                  <a:noFill/>
                </a:ln>
                <a:effectLst/>
                <a:uLnTx/>
                <a:uFillTx/>
                <a:latin typeface="微软雅黑" panose="020B0503020204020204" pitchFamily="34" charset="-122"/>
                <a:ea typeface="微软雅黑" panose="020B0503020204020204" pitchFamily="34" charset="-122"/>
                <a:cs typeface="宋体" panose="02010600030101010101" pitchFamily="2" charset="-122"/>
                <a:sym typeface="FZHei-B01S" panose="02010601030101010101" pitchFamily="2"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知网简介</a:t>
            </a:r>
            <a:endParaRPr lang="zh-CN" altLang="en-US" dirty="0"/>
          </a:p>
        </p:txBody>
      </p:sp>
      <p:sp>
        <p:nvSpPr>
          <p:cNvPr id="21" name="标题 1"/>
          <p:cNvSpPr txBox="1"/>
          <p:nvPr/>
        </p:nvSpPr>
        <p:spPr>
          <a:xfrm>
            <a:off x="143339" y="1052612"/>
            <a:ext cx="11856640" cy="7401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5000"/>
              </a:lnSpc>
            </a:pPr>
            <a:r>
              <a:rPr lang="zh-CN" altLang="en-US" sz="1865">
                <a:latin typeface="微软雅黑" panose="020B0503020204020204" pitchFamily="34" charset="-122"/>
                <a:ea typeface="微软雅黑" panose="020B0503020204020204" pitchFamily="34" charset="-122"/>
                <a:cs typeface="微软雅黑" panose="020B0503020204020204" pitchFamily="34" charset="-122"/>
              </a:rPr>
              <a:t>中国知网坚持</a:t>
            </a:r>
            <a:r>
              <a:rPr lang="zh-CN" altLang="en-US" sz="1865">
                <a:latin typeface="微软雅黑" panose="020B0503020204020204" pitchFamily="34" charset="-122"/>
                <a:ea typeface="微软雅黑" panose="020B0503020204020204" pitchFamily="34" charset="-122"/>
                <a:cs typeface="微软雅黑" panose="020B0503020204020204" pitchFamily="34" charset="-122"/>
                <a:sym typeface="+mn-ea"/>
              </a:rPr>
              <a:t>自主研发、</a:t>
            </a:r>
            <a:r>
              <a:rPr lang="zh-CN" altLang="en-US" sz="1865">
                <a:latin typeface="微软雅黑" panose="020B0503020204020204" pitchFamily="34" charset="-122"/>
                <a:ea typeface="微软雅黑" panose="020B0503020204020204" pitchFamily="34" charset="-122"/>
                <a:cs typeface="微软雅黑" panose="020B0503020204020204" pitchFamily="34" charset="-122"/>
              </a:rPr>
              <a:t>自主创新，在数字出版和知识服务领域形成了完备的核心技术体系。迄今，共获得了200多项专利和软件著作权。</a:t>
            </a:r>
            <a:endParaRPr lang="zh-CN" altLang="en-US" sz="1865"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2" name="组合 21"/>
          <p:cNvGrpSpPr/>
          <p:nvPr/>
        </p:nvGrpSpPr>
        <p:grpSpPr>
          <a:xfrm>
            <a:off x="835661" y="3636434"/>
            <a:ext cx="10142220" cy="1653323"/>
            <a:chOff x="835661" y="3420534"/>
            <a:chExt cx="10142220" cy="1653323"/>
          </a:xfrm>
        </p:grpSpPr>
        <p:pic>
          <p:nvPicPr>
            <p:cNvPr id="23" name="图片 22" descr="【软著】光盘2013AMLC学术不端文献检测系统V5.0-AMLC"/>
            <p:cNvPicPr>
              <a:picLocks noChangeAspect="1"/>
            </p:cNvPicPr>
            <p:nvPr/>
          </p:nvPicPr>
          <p:blipFill>
            <a:blip r:embed="rId1"/>
            <a:stretch>
              <a:fillRect/>
            </a:stretch>
          </p:blipFill>
          <p:spPr>
            <a:xfrm>
              <a:off x="9570657" y="3457037"/>
              <a:ext cx="1407224" cy="1616820"/>
            </a:xfrm>
            <a:prstGeom prst="rect">
              <a:avLst/>
            </a:prstGeom>
          </p:spPr>
        </p:pic>
        <p:pic>
          <p:nvPicPr>
            <p:cNvPr id="24" name="图片 23" descr="知网2016同方知网选题调研报告系统V1.0"/>
            <p:cNvPicPr>
              <a:picLocks noChangeAspect="1"/>
            </p:cNvPicPr>
            <p:nvPr/>
          </p:nvPicPr>
          <p:blipFill>
            <a:blip r:embed="rId2"/>
            <a:stretch>
              <a:fillRect/>
            </a:stretch>
          </p:blipFill>
          <p:spPr>
            <a:xfrm>
              <a:off x="5279688" y="3420534"/>
              <a:ext cx="1387426" cy="1597939"/>
            </a:xfrm>
            <a:prstGeom prst="rect">
              <a:avLst/>
            </a:prstGeom>
          </p:spPr>
        </p:pic>
        <p:pic>
          <p:nvPicPr>
            <p:cNvPr id="25" name="图片 24" descr="【软著】光盘2013腾云数字出版协同编纂系统V2.0-DPCE"/>
            <p:cNvPicPr>
              <a:picLocks noChangeAspect="1"/>
            </p:cNvPicPr>
            <p:nvPr/>
          </p:nvPicPr>
          <p:blipFill>
            <a:blip r:embed="rId3"/>
            <a:stretch>
              <a:fillRect/>
            </a:stretch>
          </p:blipFill>
          <p:spPr>
            <a:xfrm>
              <a:off x="8141349" y="3448226"/>
              <a:ext cx="1375242" cy="1580317"/>
            </a:xfrm>
            <a:prstGeom prst="rect">
              <a:avLst/>
            </a:prstGeom>
          </p:spPr>
        </p:pic>
        <p:pic>
          <p:nvPicPr>
            <p:cNvPr id="26" name="图片 25" descr="【软著】光盘2013腾云数字出版资源管理平台系统V2.0-DPRM"/>
            <p:cNvPicPr>
              <a:picLocks noChangeAspect="1"/>
            </p:cNvPicPr>
            <p:nvPr/>
          </p:nvPicPr>
          <p:blipFill>
            <a:blip r:embed="rId4"/>
            <a:stretch>
              <a:fillRect/>
            </a:stretch>
          </p:blipFill>
          <p:spPr>
            <a:xfrm>
              <a:off x="6728794" y="3457037"/>
              <a:ext cx="1374481" cy="1580317"/>
            </a:xfrm>
            <a:prstGeom prst="rect">
              <a:avLst/>
            </a:prstGeom>
          </p:spPr>
        </p:pic>
        <p:pic>
          <p:nvPicPr>
            <p:cNvPr id="27" name="图片 26" descr="【软著】光盘2013PLMC大学生论文管理系统V2.0-PMLC"/>
            <p:cNvPicPr>
              <a:picLocks noChangeAspect="1"/>
            </p:cNvPicPr>
            <p:nvPr/>
          </p:nvPicPr>
          <p:blipFill>
            <a:blip r:embed="rId5"/>
            <a:stretch>
              <a:fillRect/>
            </a:stretch>
          </p:blipFill>
          <p:spPr>
            <a:xfrm>
              <a:off x="835661" y="3420534"/>
              <a:ext cx="1407224" cy="1616820"/>
            </a:xfrm>
            <a:prstGeom prst="rect">
              <a:avLst/>
            </a:prstGeom>
          </p:spPr>
        </p:pic>
        <p:pic>
          <p:nvPicPr>
            <p:cNvPr id="28" name="图片 27" descr="数字出版2015同方全媒体资源管理系统4.0简称AMRM"/>
            <p:cNvPicPr>
              <a:picLocks noChangeAspect="1"/>
            </p:cNvPicPr>
            <p:nvPr/>
          </p:nvPicPr>
          <p:blipFill>
            <a:blip r:embed="rId6"/>
            <a:stretch>
              <a:fillRect/>
            </a:stretch>
          </p:blipFill>
          <p:spPr>
            <a:xfrm>
              <a:off x="2351778" y="3420534"/>
              <a:ext cx="1381334" cy="1616190"/>
            </a:xfrm>
            <a:prstGeom prst="rect">
              <a:avLst/>
            </a:prstGeom>
          </p:spPr>
        </p:pic>
        <p:pic>
          <p:nvPicPr>
            <p:cNvPr id="29" name="图片 28" descr="【软著】光盘2013腾云数字资源发布运营平台V2.0-DPPO"/>
            <p:cNvPicPr>
              <a:picLocks noChangeAspect="1"/>
            </p:cNvPicPr>
            <p:nvPr/>
          </p:nvPicPr>
          <p:blipFill>
            <a:blip r:embed="rId7"/>
            <a:stretch>
              <a:fillRect/>
            </a:stretch>
          </p:blipFill>
          <p:spPr>
            <a:xfrm>
              <a:off x="3797077" y="3447596"/>
              <a:ext cx="1376004" cy="1580946"/>
            </a:xfrm>
            <a:prstGeom prst="rect">
              <a:avLst/>
            </a:prstGeom>
          </p:spPr>
        </p:pic>
      </p:grpSp>
      <p:grpSp>
        <p:nvGrpSpPr>
          <p:cNvPr id="30" name="组合 29"/>
          <p:cNvGrpSpPr/>
          <p:nvPr/>
        </p:nvGrpSpPr>
        <p:grpSpPr>
          <a:xfrm>
            <a:off x="1438487" y="4721014"/>
            <a:ext cx="9306560" cy="1889277"/>
            <a:chOff x="1438487" y="4505114"/>
            <a:chExt cx="9306560" cy="1889277"/>
          </a:xfrm>
        </p:grpSpPr>
        <p:pic>
          <p:nvPicPr>
            <p:cNvPr id="31" name="图片 30" descr="知网2012发明专利证书-一种基于Deep Web 深层动态数据的数据挖掘装置方法"/>
            <p:cNvPicPr>
              <a:picLocks noChangeAspect="1"/>
            </p:cNvPicPr>
            <p:nvPr/>
          </p:nvPicPr>
          <p:blipFill>
            <a:blip r:embed="rId8"/>
            <a:srcRect l="1514" t="2910" r="3002" b="3030"/>
            <a:stretch>
              <a:fillRect/>
            </a:stretch>
          </p:blipFill>
          <p:spPr>
            <a:xfrm>
              <a:off x="4521957" y="4541523"/>
              <a:ext cx="1394720" cy="1735266"/>
            </a:xfrm>
            <a:prstGeom prst="rect">
              <a:avLst/>
            </a:prstGeom>
          </p:spPr>
        </p:pic>
        <p:pic>
          <p:nvPicPr>
            <p:cNvPr id="32" name="图片 31" descr="知网2013发明专利证书-一种智能检索系统"/>
            <p:cNvPicPr>
              <a:picLocks noChangeAspect="1"/>
            </p:cNvPicPr>
            <p:nvPr/>
          </p:nvPicPr>
          <p:blipFill>
            <a:blip r:embed="rId9"/>
            <a:srcRect l="5438" t="2778" r="3684"/>
            <a:stretch>
              <a:fillRect/>
            </a:stretch>
          </p:blipFill>
          <p:spPr>
            <a:xfrm>
              <a:off x="7601999" y="4515309"/>
              <a:ext cx="1488158" cy="1879082"/>
            </a:xfrm>
            <a:prstGeom prst="rect">
              <a:avLst/>
            </a:prstGeom>
          </p:spPr>
        </p:pic>
        <p:pic>
          <p:nvPicPr>
            <p:cNvPr id="33" name="图片 32" descr="知网2016一种基于整数映射的XML数据库全文索引方法"/>
            <p:cNvPicPr>
              <a:picLocks noChangeAspect="1"/>
            </p:cNvPicPr>
            <p:nvPr/>
          </p:nvPicPr>
          <p:blipFill>
            <a:blip r:embed="rId10"/>
            <a:srcRect l="4867" t="3788" r="8169" b="4293"/>
            <a:stretch>
              <a:fillRect/>
            </a:stretch>
          </p:blipFill>
          <p:spPr>
            <a:xfrm>
              <a:off x="9216599" y="4505114"/>
              <a:ext cx="1528448" cy="1889277"/>
            </a:xfrm>
            <a:prstGeom prst="rect">
              <a:avLst/>
            </a:prstGeom>
          </p:spPr>
        </p:pic>
        <p:pic>
          <p:nvPicPr>
            <p:cNvPr id="34" name="图片 33" descr="知网2017一种专利权利要求依赖关系的挖掘与展示方式"/>
            <p:cNvPicPr>
              <a:picLocks noChangeAspect="1"/>
            </p:cNvPicPr>
            <p:nvPr/>
          </p:nvPicPr>
          <p:blipFill>
            <a:blip r:embed="rId11"/>
            <a:srcRect l="8131" t="3718" r="3005" b="3586"/>
            <a:stretch>
              <a:fillRect/>
            </a:stretch>
          </p:blipFill>
          <p:spPr>
            <a:xfrm>
              <a:off x="6000257" y="4541523"/>
              <a:ext cx="1471013" cy="1735266"/>
            </a:xfrm>
            <a:prstGeom prst="rect">
              <a:avLst/>
            </a:prstGeom>
          </p:spPr>
        </p:pic>
        <p:pic>
          <p:nvPicPr>
            <p:cNvPr id="35" name="图片 34" descr="知网2010发明专利证书-一种基于Web数值表格抽取的数据挖掘方法"/>
            <p:cNvPicPr>
              <a:picLocks noChangeAspect="1"/>
            </p:cNvPicPr>
            <p:nvPr/>
          </p:nvPicPr>
          <p:blipFill>
            <a:blip r:embed="rId12"/>
            <a:srcRect l="6141" t="2399" r="4577" b="3163"/>
            <a:stretch>
              <a:fillRect/>
            </a:stretch>
          </p:blipFill>
          <p:spPr>
            <a:xfrm>
              <a:off x="1438487" y="4531329"/>
              <a:ext cx="1334285" cy="1668273"/>
            </a:xfrm>
            <a:prstGeom prst="rect">
              <a:avLst/>
            </a:prstGeom>
          </p:spPr>
        </p:pic>
        <p:pic>
          <p:nvPicPr>
            <p:cNvPr id="36" name="图片 35" descr="知网2017一种电子档版式文件中的表格区域识别与内容栅格化方法"/>
            <p:cNvPicPr>
              <a:picLocks noChangeAspect="1"/>
            </p:cNvPicPr>
            <p:nvPr/>
          </p:nvPicPr>
          <p:blipFill>
            <a:blip r:embed="rId13"/>
            <a:srcRect l="-1913" t="4976" r="6694" b="3317"/>
            <a:stretch>
              <a:fillRect/>
            </a:stretch>
          </p:blipFill>
          <p:spPr>
            <a:xfrm>
              <a:off x="2913358" y="4515309"/>
              <a:ext cx="1476157" cy="1741091"/>
            </a:xfrm>
            <a:prstGeom prst="rect">
              <a:avLst/>
            </a:prstGeom>
          </p:spPr>
        </p:pic>
      </p:grpSp>
      <p:pic>
        <p:nvPicPr>
          <p:cNvPr id="37" name="图片 36"/>
          <p:cNvPicPr>
            <a:picLocks noChangeAspect="1"/>
          </p:cNvPicPr>
          <p:nvPr/>
        </p:nvPicPr>
        <p:blipFill>
          <a:blip r:embed="rId14"/>
          <a:stretch>
            <a:fillRect/>
          </a:stretch>
        </p:blipFill>
        <p:spPr>
          <a:xfrm>
            <a:off x="1007435" y="1976696"/>
            <a:ext cx="9827260" cy="1600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合作机构</a:t>
            </a:r>
            <a:endParaRPr lang="zh-CN" altLang="en-US" dirty="0"/>
          </a:p>
        </p:txBody>
      </p:sp>
      <p:grpSp>
        <p:nvGrpSpPr>
          <p:cNvPr id="2" name="组合 1"/>
          <p:cNvGrpSpPr/>
          <p:nvPr/>
        </p:nvGrpSpPr>
        <p:grpSpPr>
          <a:xfrm>
            <a:off x="39372" y="1565274"/>
            <a:ext cx="11754457" cy="4364283"/>
            <a:chOff x="39372" y="1565274"/>
            <a:chExt cx="11754457" cy="4364283"/>
          </a:xfrm>
        </p:grpSpPr>
        <p:sp>
          <p:nvSpPr>
            <p:cNvPr id="3" name="直角三角形 2"/>
            <p:cNvSpPr/>
            <p:nvPr/>
          </p:nvSpPr>
          <p:spPr bwMode="auto">
            <a:xfrm flipH="1">
              <a:off x="4064009" y="2758913"/>
              <a:ext cx="676393" cy="770295"/>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eaLnBrk="0" fontAlgn="base" hangingPunct="0">
                <a:spcBef>
                  <a:spcPct val="0"/>
                </a:spcBef>
                <a:spcAft>
                  <a:spcPct val="0"/>
                </a:spcAft>
              </a:pPr>
              <a:endParaRPr lang="zh-CN" altLang="en-US" sz="2400">
                <a:solidFill>
                  <a:schemeClr val="bg1"/>
                </a:solidFill>
                <a:latin typeface="方正姚体" panose="02010601030101010101" pitchFamily="2" charset="-122"/>
                <a:ea typeface="方正姚体" panose="02010601030101010101" pitchFamily="2" charset="-122"/>
              </a:endParaRPr>
            </a:p>
          </p:txBody>
        </p:sp>
        <p:pic>
          <p:nvPicPr>
            <p:cNvPr id="4" name="Picture 3"/>
            <p:cNvPicPr>
              <a:picLocks noChangeAspect="1" noChangeArrowheads="1"/>
            </p:cNvPicPr>
            <p:nvPr/>
          </p:nvPicPr>
          <p:blipFill>
            <a:blip r:embed="rId1" cstate="print"/>
            <a:srcRect/>
            <a:stretch>
              <a:fillRect/>
            </a:stretch>
          </p:blipFill>
          <p:spPr bwMode="auto">
            <a:xfrm>
              <a:off x="6503264" y="2233455"/>
              <a:ext cx="1333776" cy="854729"/>
            </a:xfrm>
            <a:prstGeom prst="rect">
              <a:avLst/>
            </a:prstGeom>
            <a:noFill/>
            <a:ln w="9525">
              <a:solidFill>
                <a:schemeClr val="tx1"/>
              </a:solidFill>
              <a:miter lim="800000"/>
              <a:headEnd/>
              <a:tailEnd/>
            </a:ln>
          </p:spPr>
        </p:pic>
        <p:sp>
          <p:nvSpPr>
            <p:cNvPr id="5" name="TextBox 6"/>
            <p:cNvSpPr txBox="1"/>
            <p:nvPr/>
          </p:nvSpPr>
          <p:spPr>
            <a:xfrm>
              <a:off x="6266374" y="3219785"/>
              <a:ext cx="2002361" cy="307974"/>
            </a:xfrm>
            <a:prstGeom prst="rect">
              <a:avLst/>
            </a:prstGeom>
            <a:noFill/>
          </p:spPr>
          <p:txBody>
            <a:bodyPr wrap="square" rtlCol="0">
              <a:spAutoFit/>
            </a:bodyPr>
            <a:lstStyle/>
            <a:p>
              <a:r>
                <a:rPr lang="zh-CN" altLang="en-US" sz="1400" dirty="0"/>
                <a:t>爱丁堡大学出版社</a:t>
              </a:r>
              <a:endParaRPr lang="zh-CN" altLang="en-US" sz="1400" dirty="0"/>
            </a:p>
          </p:txBody>
        </p:sp>
        <p:pic>
          <p:nvPicPr>
            <p:cNvPr id="6" name="Picture 4"/>
            <p:cNvPicPr>
              <a:picLocks noChangeAspect="1" noChangeArrowheads="1"/>
            </p:cNvPicPr>
            <p:nvPr/>
          </p:nvPicPr>
          <p:blipFill>
            <a:blip r:embed="rId2" cstate="print"/>
            <a:srcRect/>
            <a:stretch>
              <a:fillRect/>
            </a:stretch>
          </p:blipFill>
          <p:spPr bwMode="auto">
            <a:xfrm>
              <a:off x="4439135" y="2228706"/>
              <a:ext cx="1364320" cy="895430"/>
            </a:xfrm>
            <a:prstGeom prst="rect">
              <a:avLst/>
            </a:prstGeom>
            <a:noFill/>
            <a:ln w="9525">
              <a:solidFill>
                <a:schemeClr val="tx1"/>
              </a:solidFill>
              <a:miter lim="800000"/>
              <a:headEnd/>
              <a:tailEnd/>
            </a:ln>
          </p:spPr>
        </p:pic>
        <p:sp>
          <p:nvSpPr>
            <p:cNvPr id="7" name="TextBox 8"/>
            <p:cNvSpPr txBox="1"/>
            <p:nvPr/>
          </p:nvSpPr>
          <p:spPr>
            <a:xfrm>
              <a:off x="4238220" y="3240814"/>
              <a:ext cx="2002361" cy="307974"/>
            </a:xfrm>
            <a:prstGeom prst="rect">
              <a:avLst/>
            </a:prstGeom>
            <a:noFill/>
          </p:spPr>
          <p:txBody>
            <a:bodyPr wrap="square" rtlCol="0">
              <a:spAutoFit/>
            </a:bodyPr>
            <a:lstStyle/>
            <a:p>
              <a:r>
                <a:rPr lang="zh-CN" altLang="en-US" sz="1400" dirty="0"/>
                <a:t>麻省理工大学出版社</a:t>
              </a:r>
              <a:endParaRPr lang="zh-CN" altLang="en-US" sz="1400" dirty="0"/>
            </a:p>
          </p:txBody>
        </p:sp>
        <p:pic>
          <p:nvPicPr>
            <p:cNvPr id="9" name="Picture 5"/>
            <p:cNvPicPr>
              <a:picLocks noChangeAspect="1" noChangeArrowheads="1"/>
            </p:cNvPicPr>
            <p:nvPr/>
          </p:nvPicPr>
          <p:blipFill>
            <a:blip r:embed="rId3" cstate="print"/>
            <a:srcRect/>
            <a:stretch>
              <a:fillRect/>
            </a:stretch>
          </p:blipFill>
          <p:spPr bwMode="auto">
            <a:xfrm>
              <a:off x="612251" y="2270086"/>
              <a:ext cx="1323594" cy="844553"/>
            </a:xfrm>
            <a:prstGeom prst="rect">
              <a:avLst/>
            </a:prstGeom>
            <a:noFill/>
            <a:ln w="9525">
              <a:solidFill>
                <a:schemeClr val="tx1"/>
              </a:solidFill>
              <a:miter lim="800000"/>
              <a:headEnd/>
              <a:tailEnd/>
            </a:ln>
          </p:spPr>
        </p:pic>
        <p:pic>
          <p:nvPicPr>
            <p:cNvPr id="10" name="Picture 7"/>
            <p:cNvPicPr>
              <a:picLocks noChangeAspect="1" noChangeArrowheads="1"/>
            </p:cNvPicPr>
            <p:nvPr/>
          </p:nvPicPr>
          <p:blipFill>
            <a:blip r:embed="rId4" cstate="print"/>
            <a:srcRect/>
            <a:stretch>
              <a:fillRect/>
            </a:stretch>
          </p:blipFill>
          <p:spPr bwMode="auto">
            <a:xfrm>
              <a:off x="2573207" y="2255162"/>
              <a:ext cx="1291692" cy="870331"/>
            </a:xfrm>
            <a:prstGeom prst="rect">
              <a:avLst/>
            </a:prstGeom>
            <a:noFill/>
            <a:ln w="9525">
              <a:solidFill>
                <a:schemeClr val="tx1"/>
              </a:solidFill>
              <a:miter lim="800000"/>
              <a:headEnd/>
              <a:tailEnd/>
            </a:ln>
          </p:spPr>
        </p:pic>
        <p:pic>
          <p:nvPicPr>
            <p:cNvPr id="11" name="Picture 8"/>
            <p:cNvPicPr>
              <a:picLocks noChangeAspect="1" noChangeArrowheads="1"/>
            </p:cNvPicPr>
            <p:nvPr/>
          </p:nvPicPr>
          <p:blipFill>
            <a:blip r:embed="rId5" cstate="print"/>
            <a:srcRect/>
            <a:stretch>
              <a:fillRect/>
            </a:stretch>
          </p:blipFill>
          <p:spPr bwMode="auto">
            <a:xfrm>
              <a:off x="8358332" y="2227350"/>
              <a:ext cx="1313413" cy="803852"/>
            </a:xfrm>
            <a:prstGeom prst="rect">
              <a:avLst/>
            </a:prstGeom>
            <a:noFill/>
            <a:ln w="9525">
              <a:solidFill>
                <a:schemeClr val="tx1"/>
              </a:solidFill>
              <a:miter lim="800000"/>
              <a:headEnd/>
              <a:tailEnd/>
            </a:ln>
          </p:spPr>
        </p:pic>
        <p:sp>
          <p:nvSpPr>
            <p:cNvPr id="12" name="TextBox 13"/>
            <p:cNvSpPr txBox="1"/>
            <p:nvPr/>
          </p:nvSpPr>
          <p:spPr>
            <a:xfrm>
              <a:off x="8069177" y="3209609"/>
              <a:ext cx="2002361" cy="307974"/>
            </a:xfrm>
            <a:prstGeom prst="rect">
              <a:avLst/>
            </a:prstGeom>
            <a:noFill/>
          </p:spPr>
          <p:txBody>
            <a:bodyPr wrap="square" rtlCol="0">
              <a:spAutoFit/>
            </a:bodyPr>
            <a:lstStyle/>
            <a:p>
              <a:r>
                <a:rPr lang="zh-CN" altLang="en-US" sz="1400" dirty="0"/>
                <a:t>利物浦大学出版社</a:t>
              </a:r>
              <a:endParaRPr lang="zh-CN" altLang="en-US" sz="1400" dirty="0"/>
            </a:p>
          </p:txBody>
        </p:sp>
        <p:sp>
          <p:nvSpPr>
            <p:cNvPr id="13" name="TextBox 14"/>
            <p:cNvSpPr txBox="1"/>
            <p:nvPr/>
          </p:nvSpPr>
          <p:spPr>
            <a:xfrm>
              <a:off x="491430" y="3198756"/>
              <a:ext cx="2002361" cy="307974"/>
            </a:xfrm>
            <a:prstGeom prst="rect">
              <a:avLst/>
            </a:prstGeom>
            <a:noFill/>
          </p:spPr>
          <p:txBody>
            <a:bodyPr wrap="square" rtlCol="0">
              <a:spAutoFit/>
            </a:bodyPr>
            <a:lstStyle/>
            <a:p>
              <a:r>
                <a:rPr lang="zh-CN" altLang="en-US" sz="1400" dirty="0"/>
                <a:t>剑桥大学出版社</a:t>
              </a:r>
              <a:endParaRPr lang="zh-CN" altLang="en-US" sz="1400" dirty="0"/>
            </a:p>
          </p:txBody>
        </p:sp>
        <p:sp>
          <p:nvSpPr>
            <p:cNvPr id="14" name="TextBox 15"/>
            <p:cNvSpPr txBox="1"/>
            <p:nvPr/>
          </p:nvSpPr>
          <p:spPr>
            <a:xfrm>
              <a:off x="10060678" y="3183154"/>
              <a:ext cx="1629039" cy="307974"/>
            </a:xfrm>
            <a:prstGeom prst="rect">
              <a:avLst/>
            </a:prstGeom>
            <a:noFill/>
          </p:spPr>
          <p:txBody>
            <a:bodyPr wrap="square" rtlCol="0">
              <a:spAutoFit/>
            </a:bodyPr>
            <a:lstStyle/>
            <a:p>
              <a:r>
                <a:rPr lang="zh-CN" altLang="en-US" sz="1400" dirty="0"/>
                <a:t>多伦多大学出版社</a:t>
              </a:r>
              <a:endParaRPr lang="zh-CN" altLang="en-US" sz="1400" dirty="0"/>
            </a:p>
          </p:txBody>
        </p:sp>
        <p:sp>
          <p:nvSpPr>
            <p:cNvPr id="15" name="TextBox 16"/>
            <p:cNvSpPr txBox="1"/>
            <p:nvPr/>
          </p:nvSpPr>
          <p:spPr>
            <a:xfrm>
              <a:off x="2461889" y="3230639"/>
              <a:ext cx="1565914" cy="307974"/>
            </a:xfrm>
            <a:prstGeom prst="rect">
              <a:avLst/>
            </a:prstGeom>
            <a:noFill/>
          </p:spPr>
          <p:txBody>
            <a:bodyPr wrap="square" rtlCol="0">
              <a:spAutoFit/>
            </a:bodyPr>
            <a:lstStyle/>
            <a:p>
              <a:r>
                <a:rPr lang="zh-CN" altLang="en-US" sz="1400" dirty="0"/>
                <a:t>牛津大学出版社</a:t>
              </a:r>
              <a:endParaRPr lang="zh-CN" altLang="en-US" sz="1400" dirty="0"/>
            </a:p>
          </p:txBody>
        </p:sp>
        <p:sp>
          <p:nvSpPr>
            <p:cNvPr id="16" name="矩形 15"/>
            <p:cNvSpPr/>
            <p:nvPr/>
          </p:nvSpPr>
          <p:spPr>
            <a:xfrm>
              <a:off x="406585" y="1565274"/>
              <a:ext cx="3973498" cy="461961"/>
            </a:xfrm>
            <a:prstGeom prst="rect">
              <a:avLst/>
            </a:prstGeom>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知名大学</a:t>
              </a:r>
              <a:r>
                <a:rPr lang="zh-CN" altLang="zh-CN" sz="2400" b="1" dirty="0">
                  <a:solidFill>
                    <a:srgbClr val="FF0000"/>
                  </a:solidFill>
                  <a:latin typeface="微软雅黑" panose="020B0503020204020204" pitchFamily="34" charset="-122"/>
                  <a:ea typeface="微软雅黑" panose="020B0503020204020204" pitchFamily="34" charset="-122"/>
                </a:rPr>
                <a:t>出版</a:t>
              </a:r>
              <a:r>
                <a:rPr lang="zh-CN" altLang="en-US" sz="2400" b="1" dirty="0">
                  <a:solidFill>
                    <a:srgbClr val="FF0000"/>
                  </a:solidFill>
                  <a:latin typeface="微软雅黑" panose="020B0503020204020204" pitchFamily="34" charset="-122"/>
                  <a:ea typeface="微软雅黑" panose="020B0503020204020204" pitchFamily="34" charset="-122"/>
                </a:rPr>
                <a:t>社</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17" name="矩形 16"/>
            <p:cNvSpPr/>
            <p:nvPr/>
          </p:nvSpPr>
          <p:spPr>
            <a:xfrm>
              <a:off x="443238" y="3823522"/>
              <a:ext cx="3583886" cy="461961"/>
            </a:xfrm>
            <a:prstGeom prst="rect">
              <a:avLst/>
            </a:prstGeom>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国际组织</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18" name="Picture 9"/>
            <p:cNvPicPr>
              <a:picLocks noChangeAspect="1" noChangeArrowheads="1"/>
            </p:cNvPicPr>
            <p:nvPr/>
          </p:nvPicPr>
          <p:blipFill>
            <a:blip r:embed="rId6" cstate="print"/>
            <a:srcRect/>
            <a:stretch>
              <a:fillRect/>
            </a:stretch>
          </p:blipFill>
          <p:spPr bwMode="auto">
            <a:xfrm>
              <a:off x="553877" y="4492381"/>
              <a:ext cx="1282868" cy="905606"/>
            </a:xfrm>
            <a:prstGeom prst="rect">
              <a:avLst/>
            </a:prstGeom>
            <a:noFill/>
            <a:ln w="9525">
              <a:solidFill>
                <a:schemeClr val="tx1"/>
              </a:solidFill>
              <a:miter lim="800000"/>
              <a:headEnd/>
              <a:tailEnd/>
            </a:ln>
          </p:spPr>
        </p:pic>
        <p:pic>
          <p:nvPicPr>
            <p:cNvPr id="19" name="Picture 10"/>
            <p:cNvPicPr>
              <a:picLocks noChangeAspect="1" noChangeArrowheads="1"/>
            </p:cNvPicPr>
            <p:nvPr/>
          </p:nvPicPr>
          <p:blipFill>
            <a:blip r:embed="rId7" cstate="print"/>
            <a:srcRect/>
            <a:stretch>
              <a:fillRect/>
            </a:stretch>
          </p:blipFill>
          <p:spPr bwMode="auto">
            <a:xfrm>
              <a:off x="2623435" y="4512053"/>
              <a:ext cx="1343957" cy="850659"/>
            </a:xfrm>
            <a:prstGeom prst="rect">
              <a:avLst/>
            </a:prstGeom>
            <a:noFill/>
            <a:ln w="9525">
              <a:solidFill>
                <a:schemeClr val="tx1"/>
              </a:solidFill>
              <a:miter lim="800000"/>
              <a:headEnd/>
              <a:tailEnd/>
            </a:ln>
          </p:spPr>
        </p:pic>
        <p:pic>
          <p:nvPicPr>
            <p:cNvPr id="20" name="Picture 11"/>
            <p:cNvPicPr>
              <a:picLocks noChangeAspect="1" noChangeArrowheads="1"/>
            </p:cNvPicPr>
            <p:nvPr/>
          </p:nvPicPr>
          <p:blipFill>
            <a:blip r:embed="rId8" cstate="print"/>
            <a:srcRect/>
            <a:stretch>
              <a:fillRect/>
            </a:stretch>
          </p:blipFill>
          <p:spPr bwMode="auto">
            <a:xfrm>
              <a:off x="4557241" y="4516124"/>
              <a:ext cx="1313413" cy="862191"/>
            </a:xfrm>
            <a:prstGeom prst="rect">
              <a:avLst/>
            </a:prstGeom>
            <a:noFill/>
            <a:ln w="9525">
              <a:solidFill>
                <a:schemeClr val="tx1"/>
              </a:solidFill>
              <a:miter lim="800000"/>
              <a:headEnd/>
              <a:tailEnd/>
            </a:ln>
          </p:spPr>
        </p:pic>
        <p:pic>
          <p:nvPicPr>
            <p:cNvPr id="21" name="Picture 12"/>
            <p:cNvPicPr>
              <a:picLocks noChangeAspect="1" noChangeArrowheads="1"/>
            </p:cNvPicPr>
            <p:nvPr/>
          </p:nvPicPr>
          <p:blipFill>
            <a:blip r:embed="rId9" cstate="print"/>
            <a:srcRect/>
            <a:stretch>
              <a:fillRect/>
            </a:stretch>
          </p:blipFill>
          <p:spPr bwMode="auto">
            <a:xfrm>
              <a:off x="6501906" y="4533761"/>
              <a:ext cx="1333776" cy="854729"/>
            </a:xfrm>
            <a:prstGeom prst="rect">
              <a:avLst/>
            </a:prstGeom>
            <a:noFill/>
            <a:ln w="9525">
              <a:solidFill>
                <a:schemeClr val="tx1"/>
              </a:solidFill>
              <a:miter lim="800000"/>
              <a:headEnd/>
              <a:tailEnd/>
            </a:ln>
          </p:spPr>
        </p:pic>
        <p:sp>
          <p:nvSpPr>
            <p:cNvPr id="22" name="TextBox 24"/>
            <p:cNvSpPr txBox="1"/>
            <p:nvPr/>
          </p:nvSpPr>
          <p:spPr>
            <a:xfrm>
              <a:off x="39372" y="5551974"/>
              <a:ext cx="2506684" cy="307974"/>
            </a:xfrm>
            <a:prstGeom prst="rect">
              <a:avLst/>
            </a:prstGeom>
            <a:noFill/>
          </p:spPr>
          <p:txBody>
            <a:bodyPr wrap="square" rtlCol="0">
              <a:spAutoFit/>
            </a:bodyPr>
            <a:lstStyle/>
            <a:p>
              <a:r>
                <a:rPr lang="zh-CN" altLang="en-US" sz="1400" dirty="0"/>
                <a:t>教科文组织网络空间与文化</a:t>
              </a:r>
              <a:endParaRPr lang="zh-CN" altLang="en-US" sz="1400" dirty="0"/>
            </a:p>
          </p:txBody>
        </p:sp>
        <p:sp>
          <p:nvSpPr>
            <p:cNvPr id="23" name="TextBox 25"/>
            <p:cNvSpPr txBox="1"/>
            <p:nvPr/>
          </p:nvSpPr>
          <p:spPr>
            <a:xfrm>
              <a:off x="2501936" y="5551974"/>
              <a:ext cx="1565914" cy="307974"/>
            </a:xfrm>
            <a:prstGeom prst="rect">
              <a:avLst/>
            </a:prstGeom>
            <a:noFill/>
          </p:spPr>
          <p:txBody>
            <a:bodyPr wrap="square" rtlCol="0">
              <a:spAutoFit/>
            </a:bodyPr>
            <a:lstStyle/>
            <a:p>
              <a:pPr algn="ctr"/>
              <a:r>
                <a:rPr lang="zh-CN" altLang="en-US" sz="1400" dirty="0"/>
                <a:t>国际科学组织</a:t>
              </a:r>
              <a:endParaRPr lang="zh-CN" altLang="en-US" sz="1400" dirty="0"/>
            </a:p>
          </p:txBody>
        </p:sp>
        <p:sp>
          <p:nvSpPr>
            <p:cNvPr id="24" name="TextBox 26"/>
            <p:cNvSpPr txBox="1"/>
            <p:nvPr/>
          </p:nvSpPr>
          <p:spPr>
            <a:xfrm>
              <a:off x="4394337" y="5572324"/>
              <a:ext cx="1565914" cy="307974"/>
            </a:xfrm>
            <a:prstGeom prst="rect">
              <a:avLst/>
            </a:prstGeom>
            <a:noFill/>
          </p:spPr>
          <p:txBody>
            <a:bodyPr wrap="square" rtlCol="0">
              <a:spAutoFit/>
            </a:bodyPr>
            <a:lstStyle/>
            <a:p>
              <a:pPr algn="ctr"/>
              <a:r>
                <a:rPr lang="zh-CN" altLang="en-US" sz="1400" dirty="0"/>
                <a:t>经济与合作组织</a:t>
              </a:r>
              <a:endParaRPr lang="zh-CN" altLang="en-US" sz="1400" dirty="0"/>
            </a:p>
          </p:txBody>
        </p:sp>
        <p:sp>
          <p:nvSpPr>
            <p:cNvPr id="25" name="TextBox 27"/>
            <p:cNvSpPr txBox="1"/>
            <p:nvPr/>
          </p:nvSpPr>
          <p:spPr>
            <a:xfrm>
              <a:off x="6291489" y="5577751"/>
              <a:ext cx="1565914" cy="307974"/>
            </a:xfrm>
            <a:prstGeom prst="rect">
              <a:avLst/>
            </a:prstGeom>
            <a:noFill/>
          </p:spPr>
          <p:txBody>
            <a:bodyPr wrap="square" rtlCol="0">
              <a:spAutoFit/>
            </a:bodyPr>
            <a:lstStyle/>
            <a:p>
              <a:pPr algn="ctr"/>
              <a:r>
                <a:rPr lang="zh-CN" altLang="en-US" sz="1400" dirty="0"/>
                <a:t>科学与信息组织</a:t>
              </a:r>
              <a:endParaRPr lang="zh-CN" altLang="en-US" sz="1400" dirty="0"/>
            </a:p>
          </p:txBody>
        </p:sp>
        <p:sp>
          <p:nvSpPr>
            <p:cNvPr id="26" name="TextBox 28"/>
            <p:cNvSpPr txBox="1"/>
            <p:nvPr/>
          </p:nvSpPr>
          <p:spPr>
            <a:xfrm>
              <a:off x="8036597" y="5614382"/>
              <a:ext cx="2096709" cy="307974"/>
            </a:xfrm>
            <a:prstGeom prst="rect">
              <a:avLst/>
            </a:prstGeom>
            <a:noFill/>
          </p:spPr>
          <p:txBody>
            <a:bodyPr wrap="square" rtlCol="0">
              <a:spAutoFit/>
            </a:bodyPr>
            <a:lstStyle/>
            <a:p>
              <a:pPr algn="ctr"/>
              <a:r>
                <a:rPr lang="zh-CN" altLang="en-US" sz="1400" dirty="0"/>
                <a:t>世界银行</a:t>
              </a:r>
              <a:endParaRPr lang="zh-CN" altLang="en-US" sz="1400" dirty="0"/>
            </a:p>
          </p:txBody>
        </p:sp>
        <p:pic>
          <p:nvPicPr>
            <p:cNvPr id="27" name="Picture 14"/>
            <p:cNvPicPr>
              <a:picLocks noChangeAspect="1" noChangeArrowheads="1"/>
            </p:cNvPicPr>
            <p:nvPr/>
          </p:nvPicPr>
          <p:blipFill>
            <a:blip r:embed="rId10" cstate="print"/>
            <a:srcRect/>
            <a:stretch>
              <a:fillRect/>
            </a:stretch>
          </p:blipFill>
          <p:spPr bwMode="auto">
            <a:xfrm>
              <a:off x="8315570" y="4486276"/>
              <a:ext cx="1394865" cy="907641"/>
            </a:xfrm>
            <a:prstGeom prst="rect">
              <a:avLst/>
            </a:prstGeom>
            <a:noFill/>
            <a:ln w="9525">
              <a:solidFill>
                <a:schemeClr val="tx1"/>
              </a:solidFill>
              <a:miter lim="800000"/>
              <a:headEnd/>
              <a:tailEnd/>
            </a:ln>
          </p:spPr>
        </p:pic>
        <p:pic>
          <p:nvPicPr>
            <p:cNvPr id="28" name="Picture 2" descr="See the source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0268" y="2243127"/>
              <a:ext cx="1166285" cy="8039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See the source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93657" y="4520565"/>
              <a:ext cx="1181735" cy="8978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8"/>
            <p:cNvSpPr txBox="1"/>
            <p:nvPr/>
          </p:nvSpPr>
          <p:spPr>
            <a:xfrm>
              <a:off x="9697120" y="5621780"/>
              <a:ext cx="2096709" cy="307777"/>
            </a:xfrm>
            <a:prstGeom prst="rect">
              <a:avLst/>
            </a:prstGeom>
            <a:noFill/>
          </p:spPr>
          <p:txBody>
            <a:bodyPr wrap="square" rtlCol="0">
              <a:spAutoFit/>
            </a:bodyPr>
            <a:lstStyle/>
            <a:p>
              <a:pPr algn="ctr"/>
              <a:r>
                <a:rPr lang="zh-CN" altLang="en-US" sz="1400" dirty="0"/>
                <a:t>国际货币基金组织</a:t>
              </a:r>
              <a:endParaRPr lang="zh-CN" altLang="en-US" sz="1400"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角三角形 7"/>
          <p:cNvSpPr/>
          <p:nvPr/>
        </p:nvSpPr>
        <p:spPr bwMode="auto">
          <a:xfrm flipH="1">
            <a:off x="4064009" y="2758913"/>
            <a:ext cx="676393" cy="770295"/>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eaLnBrk="0" fontAlgn="base" hangingPunct="0">
              <a:spcBef>
                <a:spcPct val="0"/>
              </a:spcBef>
              <a:spcAft>
                <a:spcPct val="0"/>
              </a:spcAft>
            </a:pPr>
            <a:endParaRPr lang="zh-CN" altLang="en-US" sz="2400">
              <a:solidFill>
                <a:schemeClr val="bg1"/>
              </a:solidFill>
              <a:latin typeface="方正姚体" panose="02010601030101010101" pitchFamily="2" charset="-122"/>
              <a:ea typeface="方正姚体" panose="02010601030101010101" pitchFamily="2" charset="-122"/>
            </a:endParaRPr>
          </a:p>
        </p:txBody>
      </p:sp>
      <p:grpSp>
        <p:nvGrpSpPr>
          <p:cNvPr id="12" name="组合 11"/>
          <p:cNvGrpSpPr/>
          <p:nvPr/>
        </p:nvGrpSpPr>
        <p:grpSpPr>
          <a:xfrm>
            <a:off x="155575" y="357506"/>
            <a:ext cx="11194836" cy="5807866"/>
            <a:chOff x="245" y="563"/>
            <a:chExt cx="13193" cy="6775"/>
          </a:xfrm>
        </p:grpSpPr>
        <p:sp>
          <p:nvSpPr>
            <p:cNvPr id="8200" name="AutoShape 8" descr="Home"/>
            <p:cNvSpPr>
              <a:spLocks noChangeAspect="1" noChangeArrowheads="1"/>
            </p:cNvSpPr>
            <p:nvPr/>
          </p:nvSpPr>
          <p:spPr bwMode="auto">
            <a:xfrm>
              <a:off x="245" y="563"/>
              <a:ext cx="480" cy="480"/>
            </a:xfrm>
            <a:prstGeom prst="rect">
              <a:avLst/>
            </a:prstGeom>
            <a:noFill/>
          </p:spPr>
          <p:txBody>
            <a:bodyPr vert="horz" wrap="square" lIns="91440" tIns="45720" rIns="91440" bIns="45720" numCol="1" anchor="t" anchorCtr="0" compatLnSpc="1"/>
            <a:lstStyle/>
            <a:p>
              <a:endParaRPr lang="zh-CN" altLang="en-US" sz="2400"/>
            </a:p>
          </p:txBody>
        </p:sp>
        <p:sp>
          <p:nvSpPr>
            <p:cNvPr id="8202" name="AutoShape 10" descr="Home"/>
            <p:cNvSpPr>
              <a:spLocks noChangeAspect="1" noChangeArrowheads="1"/>
            </p:cNvSpPr>
            <p:nvPr/>
          </p:nvSpPr>
          <p:spPr bwMode="auto">
            <a:xfrm>
              <a:off x="245" y="563"/>
              <a:ext cx="480" cy="480"/>
            </a:xfrm>
            <a:prstGeom prst="rect">
              <a:avLst/>
            </a:prstGeom>
            <a:noFill/>
          </p:spPr>
          <p:txBody>
            <a:bodyPr vert="horz" wrap="square" lIns="91440" tIns="45720" rIns="91440" bIns="45720" numCol="1" anchor="t" anchorCtr="0" compatLnSpc="1"/>
            <a:lstStyle/>
            <a:p>
              <a:endParaRPr lang="zh-CN" altLang="en-US" sz="2400"/>
            </a:p>
          </p:txBody>
        </p:sp>
        <p:sp>
          <p:nvSpPr>
            <p:cNvPr id="8209" name="AutoShape 17" descr="BMC"/>
            <p:cNvSpPr>
              <a:spLocks noChangeAspect="1" noChangeArrowheads="1"/>
            </p:cNvSpPr>
            <p:nvPr/>
          </p:nvSpPr>
          <p:spPr bwMode="auto">
            <a:xfrm>
              <a:off x="245" y="563"/>
              <a:ext cx="480" cy="480"/>
            </a:xfrm>
            <a:prstGeom prst="rect">
              <a:avLst/>
            </a:prstGeom>
            <a:noFill/>
          </p:spPr>
          <p:txBody>
            <a:bodyPr vert="horz" wrap="square" lIns="91440" tIns="45720" rIns="91440" bIns="45720" numCol="1" anchor="t" anchorCtr="0" compatLnSpc="1"/>
            <a:lstStyle/>
            <a:p>
              <a:endParaRPr lang="zh-CN" altLang="en-US" sz="2400"/>
            </a:p>
          </p:txBody>
        </p:sp>
        <p:sp>
          <p:nvSpPr>
            <p:cNvPr id="8211" name="AutoShape 19" descr="BMC"/>
            <p:cNvSpPr>
              <a:spLocks noChangeAspect="1" noChangeArrowheads="1"/>
            </p:cNvSpPr>
            <p:nvPr/>
          </p:nvSpPr>
          <p:spPr bwMode="auto">
            <a:xfrm>
              <a:off x="245" y="563"/>
              <a:ext cx="480" cy="480"/>
            </a:xfrm>
            <a:prstGeom prst="rect">
              <a:avLst/>
            </a:prstGeom>
            <a:noFill/>
          </p:spPr>
          <p:txBody>
            <a:bodyPr vert="horz" wrap="square" lIns="91440" tIns="45720" rIns="91440" bIns="45720" numCol="1" anchor="t" anchorCtr="0" compatLnSpc="1"/>
            <a:lstStyle/>
            <a:p>
              <a:endParaRPr lang="zh-CN" altLang="en-US" sz="2400"/>
            </a:p>
          </p:txBody>
        </p:sp>
        <p:grpSp>
          <p:nvGrpSpPr>
            <p:cNvPr id="6" name="组合 5"/>
            <p:cNvGrpSpPr/>
            <p:nvPr/>
          </p:nvGrpSpPr>
          <p:grpSpPr>
            <a:xfrm>
              <a:off x="603" y="1897"/>
              <a:ext cx="12835" cy="5441"/>
              <a:chOff x="984" y="1589"/>
              <a:chExt cx="12243" cy="5167"/>
            </a:xfrm>
          </p:grpSpPr>
          <p:sp>
            <p:nvSpPr>
              <p:cNvPr id="7" name="矩形 6"/>
              <p:cNvSpPr/>
              <p:nvPr/>
            </p:nvSpPr>
            <p:spPr>
              <a:xfrm>
                <a:off x="1021" y="1589"/>
                <a:ext cx="5942" cy="511"/>
              </a:xfrm>
              <a:prstGeom prst="rect">
                <a:avLst/>
              </a:prstGeom>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国际主流二次文献及</a:t>
                </a:r>
                <a:r>
                  <a:rPr lang="en-US" altLang="zh-CN" sz="2400" b="1" dirty="0">
                    <a:solidFill>
                      <a:srgbClr val="FF0000"/>
                    </a:solidFill>
                    <a:latin typeface="微软雅黑" panose="020B0503020204020204" pitchFamily="34" charset="-122"/>
                    <a:ea typeface="微软雅黑" panose="020B0503020204020204" pitchFamily="34" charset="-122"/>
                  </a:rPr>
                  <a:t>OA</a:t>
                </a:r>
                <a:r>
                  <a:rPr lang="zh-CN" altLang="en-US" sz="2400" b="1" dirty="0">
                    <a:solidFill>
                      <a:srgbClr val="FF0000"/>
                    </a:solidFill>
                    <a:latin typeface="微软雅黑" panose="020B0503020204020204" pitchFamily="34" charset="-122"/>
                    <a:ea typeface="微软雅黑" panose="020B0503020204020204" pitchFamily="34" charset="-122"/>
                  </a:rPr>
                  <a:t>资源集群</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108546" name="Picture 2"/>
              <p:cNvPicPr>
                <a:picLocks noChangeAspect="1" noChangeArrowheads="1"/>
              </p:cNvPicPr>
              <p:nvPr/>
            </p:nvPicPr>
            <p:blipFill>
              <a:blip r:embed="rId1" cstate="print"/>
              <a:srcRect/>
              <a:stretch>
                <a:fillRect/>
              </a:stretch>
            </p:blipFill>
            <p:spPr bwMode="auto">
              <a:xfrm>
                <a:off x="11571" y="2231"/>
                <a:ext cx="1496" cy="968"/>
              </a:xfrm>
              <a:prstGeom prst="rect">
                <a:avLst/>
              </a:prstGeom>
              <a:noFill/>
              <a:ln w="9525">
                <a:solidFill>
                  <a:schemeClr val="tx1"/>
                </a:solidFill>
                <a:miter lim="800000"/>
                <a:headEnd/>
                <a:tailEnd/>
              </a:ln>
            </p:spPr>
          </p:pic>
          <p:sp>
            <p:nvSpPr>
              <p:cNvPr id="9" name="TextBox 6"/>
              <p:cNvSpPr txBox="1"/>
              <p:nvPr/>
            </p:nvSpPr>
            <p:spPr>
              <a:xfrm>
                <a:off x="11764" y="3462"/>
                <a:ext cx="1295" cy="375"/>
              </a:xfrm>
              <a:prstGeom prst="rect">
                <a:avLst/>
              </a:prstGeom>
              <a:noFill/>
            </p:spPr>
            <p:txBody>
              <a:bodyPr wrap="square" rtlCol="0">
                <a:spAutoFit/>
              </a:bodyPr>
              <a:lstStyle/>
              <a:p>
                <a:r>
                  <a:rPr lang="en-US" altLang="zh-CN" sz="1600" dirty="0"/>
                  <a:t>DOAJ</a:t>
                </a:r>
                <a:r>
                  <a:rPr lang="zh-CN" altLang="en-US" sz="1600" dirty="0"/>
                  <a:t>期刊</a:t>
                </a:r>
                <a:endParaRPr lang="zh-CN" altLang="en-US" sz="1600" dirty="0"/>
              </a:p>
            </p:txBody>
          </p:sp>
          <p:sp>
            <p:nvSpPr>
              <p:cNvPr id="11" name="TextBox 10"/>
              <p:cNvSpPr txBox="1"/>
              <p:nvPr/>
            </p:nvSpPr>
            <p:spPr>
              <a:xfrm>
                <a:off x="9430" y="3523"/>
                <a:ext cx="2415" cy="375"/>
              </a:xfrm>
              <a:prstGeom prst="rect">
                <a:avLst/>
              </a:prstGeom>
              <a:noFill/>
            </p:spPr>
            <p:txBody>
              <a:bodyPr wrap="square" rtlCol="0">
                <a:spAutoFit/>
              </a:bodyPr>
              <a:lstStyle/>
              <a:p>
                <a:r>
                  <a:rPr lang="zh-CN" altLang="en-US" sz="1600" dirty="0"/>
                  <a:t>欧几里得项目</a:t>
                </a:r>
                <a:endParaRPr lang="zh-CN" altLang="en-US" sz="1600" dirty="0"/>
              </a:p>
            </p:txBody>
          </p:sp>
          <p:sp>
            <p:nvSpPr>
              <p:cNvPr id="10" name="TextBox 16"/>
              <p:cNvSpPr txBox="1"/>
              <p:nvPr/>
            </p:nvSpPr>
            <p:spPr>
              <a:xfrm>
                <a:off x="3112" y="3521"/>
                <a:ext cx="2304" cy="375"/>
              </a:xfrm>
              <a:prstGeom prst="rect">
                <a:avLst/>
              </a:prstGeom>
              <a:noFill/>
            </p:spPr>
            <p:txBody>
              <a:bodyPr wrap="square" rtlCol="0">
                <a:spAutoFit/>
              </a:bodyPr>
              <a:lstStyle/>
              <a:p>
                <a:r>
                  <a:rPr lang="zh-CN" altLang="en-US" sz="1600" dirty="0"/>
                  <a:t>美国科学公共图书馆</a:t>
                </a:r>
                <a:endParaRPr lang="zh-CN" altLang="en-US" sz="1600" dirty="0"/>
              </a:p>
            </p:txBody>
          </p:sp>
          <p:sp>
            <p:nvSpPr>
              <p:cNvPr id="17" name="TextBox 17"/>
              <p:cNvSpPr txBox="1"/>
              <p:nvPr/>
            </p:nvSpPr>
            <p:spPr>
              <a:xfrm>
                <a:off x="5138" y="3577"/>
                <a:ext cx="2328" cy="375"/>
              </a:xfrm>
              <a:prstGeom prst="rect">
                <a:avLst/>
              </a:prstGeom>
              <a:noFill/>
            </p:spPr>
            <p:txBody>
              <a:bodyPr wrap="square" rtlCol="0">
                <a:spAutoFit/>
              </a:bodyPr>
              <a:lstStyle/>
              <a:p>
                <a:pPr algn="ctr"/>
                <a:r>
                  <a:rPr lang="zh-CN" altLang="en-US" sz="1600" dirty="0"/>
                  <a:t>期刊存储</a:t>
                </a:r>
                <a:endParaRPr lang="zh-CN" altLang="en-US" sz="1600" dirty="0"/>
              </a:p>
            </p:txBody>
          </p:sp>
          <p:sp>
            <p:nvSpPr>
              <p:cNvPr id="18" name="TextBox 18"/>
              <p:cNvSpPr txBox="1"/>
              <p:nvPr/>
            </p:nvSpPr>
            <p:spPr>
              <a:xfrm>
                <a:off x="7443" y="3611"/>
                <a:ext cx="1922" cy="375"/>
              </a:xfrm>
              <a:prstGeom prst="rect">
                <a:avLst/>
              </a:prstGeom>
              <a:noFill/>
            </p:spPr>
            <p:txBody>
              <a:bodyPr wrap="square" rtlCol="0">
                <a:spAutoFit/>
              </a:bodyPr>
              <a:lstStyle/>
              <a:p>
                <a:pPr algn="ctr"/>
                <a:r>
                  <a:rPr lang="zh-CN" altLang="en-US" sz="1600" dirty="0"/>
                  <a:t>缪斯项目</a:t>
                </a:r>
                <a:endParaRPr lang="zh-CN" altLang="en-US" sz="1600" dirty="0"/>
              </a:p>
            </p:txBody>
          </p:sp>
          <p:pic>
            <p:nvPicPr>
              <p:cNvPr id="108553" name="Picture 9"/>
              <p:cNvPicPr>
                <a:picLocks noChangeAspect="1" noChangeArrowheads="1"/>
              </p:cNvPicPr>
              <p:nvPr/>
            </p:nvPicPr>
            <p:blipFill>
              <a:blip r:embed="rId2" cstate="print"/>
              <a:srcRect/>
              <a:stretch>
                <a:fillRect/>
              </a:stretch>
            </p:blipFill>
            <p:spPr bwMode="auto">
              <a:xfrm>
                <a:off x="1132" y="2323"/>
                <a:ext cx="1526" cy="964"/>
              </a:xfrm>
              <a:prstGeom prst="rect">
                <a:avLst/>
              </a:prstGeom>
              <a:noFill/>
              <a:ln w="9525">
                <a:noFill/>
                <a:miter lim="800000"/>
                <a:headEnd/>
                <a:tailEnd/>
              </a:ln>
            </p:spPr>
          </p:pic>
          <p:sp>
            <p:nvSpPr>
              <p:cNvPr id="20" name="TextBox 20"/>
              <p:cNvSpPr txBox="1"/>
              <p:nvPr/>
            </p:nvSpPr>
            <p:spPr>
              <a:xfrm>
                <a:off x="984" y="3522"/>
                <a:ext cx="1974" cy="375"/>
              </a:xfrm>
              <a:prstGeom prst="rect">
                <a:avLst/>
              </a:prstGeom>
              <a:noFill/>
            </p:spPr>
            <p:txBody>
              <a:bodyPr wrap="square" rtlCol="0">
                <a:spAutoFit/>
              </a:bodyPr>
              <a:lstStyle/>
              <a:p>
                <a:pPr algn="ctr"/>
                <a:r>
                  <a:rPr lang="en-US" altLang="zh-CN" sz="1600" dirty="0"/>
                  <a:t>PubMed</a:t>
                </a:r>
                <a:endParaRPr lang="en-US" altLang="zh-CN" sz="1600" dirty="0"/>
              </a:p>
            </p:txBody>
          </p:sp>
          <p:sp>
            <p:nvSpPr>
              <p:cNvPr id="22" name="矩形 21"/>
              <p:cNvSpPr/>
              <p:nvPr/>
            </p:nvSpPr>
            <p:spPr>
              <a:xfrm>
                <a:off x="1096" y="4471"/>
                <a:ext cx="4968" cy="511"/>
              </a:xfrm>
              <a:prstGeom prst="rect">
                <a:avLst/>
              </a:prstGeom>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主流小语种学术资源平台</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108554" name="Picture 10"/>
              <p:cNvPicPr>
                <a:picLocks noChangeAspect="1" noChangeArrowheads="1"/>
              </p:cNvPicPr>
              <p:nvPr/>
            </p:nvPicPr>
            <p:blipFill>
              <a:blip r:embed="rId3" cstate="print"/>
              <a:srcRect/>
              <a:stretch>
                <a:fillRect/>
              </a:stretch>
            </p:blipFill>
            <p:spPr bwMode="auto">
              <a:xfrm>
                <a:off x="1261" y="5176"/>
                <a:ext cx="1530" cy="1024"/>
              </a:xfrm>
              <a:prstGeom prst="rect">
                <a:avLst/>
              </a:prstGeom>
              <a:noFill/>
              <a:ln w="9525">
                <a:solidFill>
                  <a:schemeClr val="tx1"/>
                </a:solidFill>
                <a:miter lim="800000"/>
                <a:headEnd/>
                <a:tailEnd/>
              </a:ln>
            </p:spPr>
          </p:pic>
          <p:pic>
            <p:nvPicPr>
              <p:cNvPr id="108555" name="Picture 11"/>
              <p:cNvPicPr>
                <a:picLocks noChangeAspect="1" noChangeArrowheads="1"/>
              </p:cNvPicPr>
              <p:nvPr/>
            </p:nvPicPr>
            <p:blipFill>
              <a:blip r:embed="rId4" cstate="print"/>
              <a:srcRect/>
              <a:stretch>
                <a:fillRect/>
              </a:stretch>
            </p:blipFill>
            <p:spPr bwMode="auto">
              <a:xfrm>
                <a:off x="3822" y="5145"/>
                <a:ext cx="1648" cy="1004"/>
              </a:xfrm>
              <a:prstGeom prst="rect">
                <a:avLst/>
              </a:prstGeom>
              <a:noFill/>
              <a:ln w="9525">
                <a:solidFill>
                  <a:schemeClr val="tx1"/>
                </a:solidFill>
                <a:miter lim="800000"/>
                <a:headEnd/>
                <a:tailEnd/>
              </a:ln>
            </p:spPr>
          </p:pic>
          <p:sp>
            <p:nvSpPr>
              <p:cNvPr id="25" name="TextBox 24"/>
              <p:cNvSpPr txBox="1"/>
              <p:nvPr/>
            </p:nvSpPr>
            <p:spPr>
              <a:xfrm>
                <a:off x="1324" y="6323"/>
                <a:ext cx="1295" cy="375"/>
              </a:xfrm>
              <a:prstGeom prst="rect">
                <a:avLst/>
              </a:prstGeom>
              <a:noFill/>
            </p:spPr>
            <p:txBody>
              <a:bodyPr wrap="square" rtlCol="0">
                <a:spAutoFit/>
              </a:bodyPr>
              <a:lstStyle/>
              <a:p>
                <a:pPr algn="ctr"/>
                <a:r>
                  <a:rPr lang="zh-CN" altLang="en-US" sz="1600" dirty="0"/>
                  <a:t>日本</a:t>
                </a:r>
                <a:endParaRPr lang="zh-CN" altLang="en-US" sz="1600" dirty="0"/>
              </a:p>
            </p:txBody>
          </p:sp>
          <p:sp>
            <p:nvSpPr>
              <p:cNvPr id="26" name="TextBox 25"/>
              <p:cNvSpPr txBox="1"/>
              <p:nvPr/>
            </p:nvSpPr>
            <p:spPr>
              <a:xfrm>
                <a:off x="3908" y="6329"/>
                <a:ext cx="1295" cy="375"/>
              </a:xfrm>
              <a:prstGeom prst="rect">
                <a:avLst/>
              </a:prstGeom>
              <a:noFill/>
            </p:spPr>
            <p:txBody>
              <a:bodyPr wrap="square" rtlCol="0">
                <a:spAutoFit/>
              </a:bodyPr>
              <a:lstStyle/>
              <a:p>
                <a:pPr algn="ctr"/>
                <a:r>
                  <a:rPr lang="zh-CN" altLang="en-US" sz="1600" dirty="0"/>
                  <a:t>韩国</a:t>
                </a:r>
                <a:endParaRPr lang="zh-CN" altLang="en-US" sz="1600" dirty="0"/>
              </a:p>
            </p:txBody>
          </p:sp>
          <p:pic>
            <p:nvPicPr>
              <p:cNvPr id="108556" name="Picture 12"/>
              <p:cNvPicPr>
                <a:picLocks noChangeAspect="1" noChangeArrowheads="1"/>
              </p:cNvPicPr>
              <p:nvPr/>
            </p:nvPicPr>
            <p:blipFill>
              <a:blip r:embed="rId5" cstate="print"/>
              <a:srcRect/>
              <a:stretch>
                <a:fillRect/>
              </a:stretch>
            </p:blipFill>
            <p:spPr bwMode="auto">
              <a:xfrm>
                <a:off x="6335" y="5178"/>
                <a:ext cx="1669" cy="971"/>
              </a:xfrm>
              <a:prstGeom prst="rect">
                <a:avLst/>
              </a:prstGeom>
              <a:noFill/>
              <a:ln w="9525">
                <a:solidFill>
                  <a:schemeClr val="tx1"/>
                </a:solidFill>
                <a:miter lim="800000"/>
                <a:headEnd/>
                <a:tailEnd/>
              </a:ln>
            </p:spPr>
          </p:pic>
          <p:sp>
            <p:nvSpPr>
              <p:cNvPr id="28" name="TextBox 27"/>
              <p:cNvSpPr txBox="1"/>
              <p:nvPr/>
            </p:nvSpPr>
            <p:spPr>
              <a:xfrm>
                <a:off x="6544" y="6300"/>
                <a:ext cx="1295" cy="375"/>
              </a:xfrm>
              <a:prstGeom prst="rect">
                <a:avLst/>
              </a:prstGeom>
              <a:noFill/>
            </p:spPr>
            <p:txBody>
              <a:bodyPr wrap="square" rtlCol="0">
                <a:spAutoFit/>
              </a:bodyPr>
              <a:lstStyle/>
              <a:p>
                <a:pPr algn="ctr"/>
                <a:r>
                  <a:rPr lang="zh-CN" altLang="en-US" sz="1600" dirty="0"/>
                  <a:t>法国</a:t>
                </a:r>
                <a:endParaRPr lang="zh-CN" altLang="en-US" sz="1600" dirty="0"/>
              </a:p>
            </p:txBody>
          </p:sp>
          <p:pic>
            <p:nvPicPr>
              <p:cNvPr id="108557" name="Picture 13"/>
              <p:cNvPicPr>
                <a:picLocks noChangeAspect="1" noChangeArrowheads="1"/>
              </p:cNvPicPr>
              <p:nvPr/>
            </p:nvPicPr>
            <p:blipFill>
              <a:blip r:embed="rId6" cstate="print"/>
              <a:srcRect/>
              <a:stretch>
                <a:fillRect/>
              </a:stretch>
            </p:blipFill>
            <p:spPr bwMode="auto">
              <a:xfrm>
                <a:off x="8726" y="5324"/>
                <a:ext cx="2433" cy="598"/>
              </a:xfrm>
              <a:prstGeom prst="rect">
                <a:avLst/>
              </a:prstGeom>
              <a:noFill/>
              <a:ln w="9525">
                <a:solidFill>
                  <a:schemeClr val="tx1"/>
                </a:solidFill>
                <a:miter lim="800000"/>
                <a:headEnd/>
                <a:tailEnd/>
              </a:ln>
            </p:spPr>
          </p:pic>
          <p:sp>
            <p:nvSpPr>
              <p:cNvPr id="30" name="TextBox 29"/>
              <p:cNvSpPr txBox="1"/>
              <p:nvPr/>
            </p:nvSpPr>
            <p:spPr>
              <a:xfrm>
                <a:off x="9424" y="6274"/>
                <a:ext cx="1295" cy="375"/>
              </a:xfrm>
              <a:prstGeom prst="rect">
                <a:avLst/>
              </a:prstGeom>
              <a:noFill/>
            </p:spPr>
            <p:txBody>
              <a:bodyPr wrap="square" rtlCol="0">
                <a:spAutoFit/>
              </a:bodyPr>
              <a:lstStyle/>
              <a:p>
                <a:pPr algn="ctr"/>
                <a:r>
                  <a:rPr lang="zh-CN" altLang="en-US" sz="1600" dirty="0"/>
                  <a:t>意大利</a:t>
                </a:r>
                <a:endParaRPr lang="zh-CN" altLang="en-US" sz="1600" dirty="0"/>
              </a:p>
            </p:txBody>
          </p:sp>
          <p:pic>
            <p:nvPicPr>
              <p:cNvPr id="108558" name="Picture 14"/>
              <p:cNvPicPr>
                <a:picLocks noChangeAspect="1" noChangeArrowheads="1"/>
              </p:cNvPicPr>
              <p:nvPr/>
            </p:nvPicPr>
            <p:blipFill>
              <a:blip r:embed="rId7" cstate="print"/>
              <a:srcRect/>
              <a:stretch>
                <a:fillRect/>
              </a:stretch>
            </p:blipFill>
            <p:spPr bwMode="auto">
              <a:xfrm>
                <a:off x="11764" y="5181"/>
                <a:ext cx="1463" cy="979"/>
              </a:xfrm>
              <a:prstGeom prst="rect">
                <a:avLst/>
              </a:prstGeom>
              <a:noFill/>
              <a:ln w="9525">
                <a:solidFill>
                  <a:schemeClr val="tx1"/>
                </a:solidFill>
                <a:miter lim="800000"/>
                <a:headEnd/>
                <a:tailEnd/>
              </a:ln>
            </p:spPr>
          </p:pic>
          <p:sp>
            <p:nvSpPr>
              <p:cNvPr id="33" name="TextBox 32"/>
              <p:cNvSpPr txBox="1"/>
              <p:nvPr/>
            </p:nvSpPr>
            <p:spPr>
              <a:xfrm>
                <a:off x="11851" y="6381"/>
                <a:ext cx="1295" cy="375"/>
              </a:xfrm>
              <a:prstGeom prst="rect">
                <a:avLst/>
              </a:prstGeom>
              <a:noFill/>
            </p:spPr>
            <p:txBody>
              <a:bodyPr wrap="square" rtlCol="0">
                <a:spAutoFit/>
              </a:bodyPr>
              <a:lstStyle/>
              <a:p>
                <a:pPr algn="ctr"/>
                <a:r>
                  <a:rPr lang="zh-CN" altLang="en-US" sz="1600" dirty="0"/>
                  <a:t>德国</a:t>
                </a:r>
                <a:endParaRPr lang="zh-CN" altLang="en-US" sz="1600" dirty="0"/>
              </a:p>
            </p:txBody>
          </p:sp>
        </p:grpSp>
      </p:grpSp>
      <p:pic>
        <p:nvPicPr>
          <p:cNvPr id="3074" name="Picture 2"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1468" y="2083759"/>
            <a:ext cx="1116409" cy="10923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80885" y="2057257"/>
            <a:ext cx="965555" cy="106418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JoannaY\AppData\Roaming\Tencent\Users\42754768\QQ\WinTemp\RichOle\(3J~)]P[6UZ7M4W3]K1GIVY.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8375" y="2044401"/>
            <a:ext cx="13335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3554" y="2114202"/>
            <a:ext cx="1398373" cy="91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合作机构</a:t>
            </a:r>
            <a:endParaRPr lang="zh-CN" altLang="en-US" dirty="0"/>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6" name="Picture" descr="Picture"/>
          <p:cNvPicPr>
            <a:picLocks noChangeAspect="1"/>
          </p:cNvPicPr>
          <p:nvPr/>
        </p:nvPicPr>
        <p:blipFill>
          <a:blip r:embed="rId1" cstate="print"/>
          <a:stretch>
            <a:fillRect/>
          </a:stretch>
        </p:blipFill>
        <p:spPr>
          <a:xfrm>
            <a:off x="220397" y="202615"/>
            <a:ext cx="477719" cy="428863"/>
          </a:xfrm>
          <a:prstGeom prst="rect">
            <a:avLst/>
          </a:prstGeom>
        </p:spPr>
      </p:pic>
      <p:sp>
        <p:nvSpPr>
          <p:cNvPr id="3" name="TextBox 1"/>
          <p:cNvSpPr txBox="1"/>
          <p:nvPr/>
        </p:nvSpPr>
        <p:spPr>
          <a:xfrm>
            <a:off x="5855232" y="6519831"/>
            <a:ext cx="435429" cy="261610"/>
          </a:xfrm>
          <a:prstGeom prst="rect">
            <a:avLst/>
          </a:prstGeom>
          <a:noFill/>
        </p:spPr>
        <p:txBody>
          <a:bodyPr wrap="square" rtlCol="0">
            <a:spAutoFit/>
          </a:bodyPr>
          <a:lstStyle/>
          <a:p>
            <a:pPr algn="ctr"/>
            <a:fld id="{C2D221A3-D8C5-4ECD-A65E-1259E4903984}" type="slidenum">
              <a:rPr lang="id-ID" sz="1100">
                <a:solidFill>
                  <a:schemeClr val="bg1"/>
                </a:solidFill>
                <a:cs typeface="+mn-ea"/>
                <a:sym typeface="+mn-lt"/>
              </a:rPr>
            </a:fld>
            <a:endParaRPr lang="id-ID" sz="1600" dirty="0">
              <a:solidFill>
                <a:schemeClr val="bg1"/>
              </a:solidFill>
              <a:cs typeface="+mn-ea"/>
              <a:sym typeface="+mn-lt"/>
            </a:endParaRPr>
          </a:p>
        </p:txBody>
      </p:sp>
      <p:grpSp>
        <p:nvGrpSpPr>
          <p:cNvPr id="14" name="组合 13"/>
          <p:cNvGrpSpPr/>
          <p:nvPr/>
        </p:nvGrpSpPr>
        <p:grpSpPr>
          <a:xfrm>
            <a:off x="1086655" y="1514954"/>
            <a:ext cx="4847275" cy="884095"/>
            <a:chOff x="940604" y="1412719"/>
            <a:chExt cx="4847275" cy="884094"/>
          </a:xfrm>
        </p:grpSpPr>
        <p:grpSp>
          <p:nvGrpSpPr>
            <p:cNvPr id="16" name="Group 5"/>
            <p:cNvGrpSpPr>
              <a:grpSpLocks noChangeAspect="1"/>
            </p:cNvGrpSpPr>
            <p:nvPr/>
          </p:nvGrpSpPr>
          <p:grpSpPr>
            <a:xfrm>
              <a:off x="940604" y="1422378"/>
              <a:ext cx="879260" cy="874435"/>
              <a:chOff x="1280160" y="2082018"/>
              <a:chExt cx="833264" cy="828691"/>
            </a:xfrm>
          </p:grpSpPr>
          <p:sp>
            <p:nvSpPr>
              <p:cNvPr id="18" name="Rectangle 17"/>
              <p:cNvSpPr/>
              <p:nvPr/>
            </p:nvSpPr>
            <p:spPr>
              <a:xfrm>
                <a:off x="1280160" y="2082018"/>
                <a:ext cx="792000" cy="79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sp>
            <p:nvSpPr>
              <p:cNvPr id="17" name="Rectangle 4"/>
              <p:cNvSpPr/>
              <p:nvPr/>
            </p:nvSpPr>
            <p:spPr>
              <a:xfrm>
                <a:off x="1393424" y="219070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grpSp>
        <p:grpSp>
          <p:nvGrpSpPr>
            <p:cNvPr id="52" name="Group 51"/>
            <p:cNvGrpSpPr/>
            <p:nvPr/>
          </p:nvGrpSpPr>
          <p:grpSpPr>
            <a:xfrm>
              <a:off x="1248005" y="1735402"/>
              <a:ext cx="423629" cy="370251"/>
              <a:chOff x="8296275" y="8293096"/>
              <a:chExt cx="1385888" cy="1211261"/>
            </a:xfrm>
            <a:solidFill>
              <a:schemeClr val="bg1"/>
            </a:solidFill>
          </p:grpSpPr>
          <p:sp>
            <p:nvSpPr>
              <p:cNvPr id="53"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54"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grpSp>
        <p:sp>
          <p:nvSpPr>
            <p:cNvPr id="68" name="TextBox 67"/>
            <p:cNvSpPr txBox="1"/>
            <p:nvPr/>
          </p:nvSpPr>
          <p:spPr>
            <a:xfrm>
              <a:off x="1870331" y="1412719"/>
              <a:ext cx="697627" cy="400110"/>
            </a:xfrm>
            <a:prstGeom prst="rect">
              <a:avLst/>
            </a:prstGeom>
            <a:noFill/>
          </p:spPr>
          <p:txBody>
            <a:bodyPr wrap="none" rtlCol="0">
              <a:spAutoFit/>
            </a:bodyPr>
            <a:lstStyle/>
            <a:p>
              <a:r>
                <a:rPr lang="zh-CN" altLang="id-ID" sz="2000" dirty="0">
                  <a:solidFill>
                    <a:schemeClr val="accent1"/>
                  </a:solidFill>
                  <a:cs typeface="+mn-ea"/>
                  <a:sym typeface="+mn-lt"/>
                </a:rPr>
                <a:t>期刊</a:t>
              </a:r>
              <a:endParaRPr lang="zh-CN" altLang="id-ID" sz="2000" dirty="0">
                <a:solidFill>
                  <a:schemeClr val="accent1"/>
                </a:solidFill>
                <a:cs typeface="+mn-ea"/>
                <a:sym typeface="+mn-lt"/>
              </a:endParaRPr>
            </a:p>
          </p:txBody>
        </p:sp>
        <p:sp>
          <p:nvSpPr>
            <p:cNvPr id="69" name="Rectangle 68"/>
            <p:cNvSpPr/>
            <p:nvPr/>
          </p:nvSpPr>
          <p:spPr>
            <a:xfrm>
              <a:off x="1870329" y="1770384"/>
              <a:ext cx="3917550" cy="523220"/>
            </a:xfrm>
            <a:prstGeom prst="rect">
              <a:avLst/>
            </a:prstGeom>
          </p:spPr>
          <p:txBody>
            <a:bodyPr wrap="square">
              <a:spAutoFit/>
            </a:bodyPr>
            <a:lstStyle/>
            <a:p>
              <a:r>
                <a:rPr lang="zh-CN" altLang="en-US" sz="1400" dirty="0">
                  <a:solidFill>
                    <a:schemeClr val="bg1">
                      <a:lumMod val="65000"/>
                    </a:schemeClr>
                  </a:solidFill>
                  <a:cs typeface="+mn-ea"/>
                  <a:sym typeface="+mn-lt"/>
                </a:rPr>
                <a:t>中文期刊</a:t>
              </a:r>
              <a:r>
                <a:rPr lang="en-US" altLang="zh-CN" sz="1400" dirty="0">
                  <a:solidFill>
                    <a:schemeClr val="bg1">
                      <a:lumMod val="65000"/>
                    </a:schemeClr>
                  </a:solidFill>
                  <a:cs typeface="+mn-ea"/>
                  <a:sym typeface="+mn-lt"/>
                </a:rPr>
                <a:t>8800</a:t>
              </a:r>
              <a:r>
                <a:rPr lang="zh-CN" altLang="en-US" sz="1400" dirty="0">
                  <a:solidFill>
                    <a:schemeClr val="bg1">
                      <a:lumMod val="65000"/>
                    </a:schemeClr>
                  </a:solidFill>
                  <a:cs typeface="+mn-ea"/>
                  <a:sym typeface="+mn-lt"/>
                </a:rPr>
                <a:t>余种，</a:t>
              </a:r>
              <a:r>
                <a:rPr lang="en-US" altLang="zh-CN" sz="1400" dirty="0">
                  <a:solidFill>
                    <a:schemeClr val="bg1">
                      <a:lumMod val="65000"/>
                    </a:schemeClr>
                  </a:solidFill>
                  <a:cs typeface="+mn-ea"/>
                  <a:sym typeface="+mn-lt"/>
                </a:rPr>
                <a:t>5610</a:t>
              </a:r>
              <a:r>
                <a:rPr lang="zh-CN" altLang="en-US" sz="1400" dirty="0">
                  <a:solidFill>
                    <a:schemeClr val="bg1">
                      <a:lumMod val="65000"/>
                    </a:schemeClr>
                  </a:solidFill>
                  <a:cs typeface="+mn-ea"/>
                  <a:sym typeface="+mn-lt"/>
                </a:rPr>
                <a:t>余万篇；外文</a:t>
              </a:r>
              <a:r>
                <a:rPr lang="en-US" altLang="zh-CN" sz="1400" dirty="0">
                  <a:solidFill>
                    <a:schemeClr val="bg1">
                      <a:lumMod val="65000"/>
                    </a:schemeClr>
                  </a:solidFill>
                  <a:cs typeface="+mn-ea"/>
                  <a:sym typeface="+mn-lt"/>
                </a:rPr>
                <a:t>5.7</a:t>
              </a:r>
              <a:r>
                <a:rPr lang="zh-CN" altLang="en-US" sz="1400" dirty="0">
                  <a:solidFill>
                    <a:schemeClr val="bg1">
                      <a:lumMod val="65000"/>
                    </a:schemeClr>
                  </a:solidFill>
                  <a:cs typeface="+mn-ea"/>
                  <a:sym typeface="+mn-lt"/>
                </a:rPr>
                <a:t>万余种，</a:t>
              </a:r>
              <a:r>
                <a:rPr lang="en-US" altLang="zh-CN" sz="1400" dirty="0">
                  <a:solidFill>
                    <a:schemeClr val="bg1">
                      <a:lumMod val="65000"/>
                    </a:schemeClr>
                  </a:solidFill>
                  <a:cs typeface="+mn-ea"/>
                  <a:sym typeface="+mn-lt"/>
                </a:rPr>
                <a:t>7530</a:t>
              </a:r>
              <a:r>
                <a:rPr lang="zh-CN" altLang="en-US" sz="1400" dirty="0">
                  <a:solidFill>
                    <a:schemeClr val="bg1">
                      <a:lumMod val="65000"/>
                    </a:schemeClr>
                  </a:solidFill>
                  <a:cs typeface="+mn-ea"/>
                  <a:sym typeface="+mn-lt"/>
                </a:rPr>
                <a:t>余万篇</a:t>
              </a:r>
              <a:endParaRPr lang="zh-CN" altLang="en-US" sz="1400" dirty="0">
                <a:solidFill>
                  <a:schemeClr val="bg1">
                    <a:lumMod val="65000"/>
                  </a:schemeClr>
                </a:solidFill>
                <a:cs typeface="+mn-ea"/>
                <a:sym typeface="+mn-lt"/>
              </a:endParaRPr>
            </a:p>
          </p:txBody>
        </p:sp>
      </p:grpSp>
      <p:grpSp>
        <p:nvGrpSpPr>
          <p:cNvPr id="11" name="组合 10"/>
          <p:cNvGrpSpPr/>
          <p:nvPr/>
        </p:nvGrpSpPr>
        <p:grpSpPr>
          <a:xfrm>
            <a:off x="1086653" y="2755472"/>
            <a:ext cx="4842155" cy="900605"/>
            <a:chOff x="940603" y="2653237"/>
            <a:chExt cx="4842154" cy="900605"/>
          </a:xfrm>
        </p:grpSpPr>
        <p:grpSp>
          <p:nvGrpSpPr>
            <p:cNvPr id="24" name="Group 18"/>
            <p:cNvGrpSpPr>
              <a:grpSpLocks noChangeAspect="1"/>
            </p:cNvGrpSpPr>
            <p:nvPr/>
          </p:nvGrpSpPr>
          <p:grpSpPr>
            <a:xfrm>
              <a:off x="940603" y="2679407"/>
              <a:ext cx="879260" cy="874435"/>
              <a:chOff x="1280160" y="2082018"/>
              <a:chExt cx="833264" cy="828691"/>
            </a:xfrm>
          </p:grpSpPr>
          <p:sp>
            <p:nvSpPr>
              <p:cNvPr id="25" name="Rectangle 19"/>
              <p:cNvSpPr/>
              <p:nvPr/>
            </p:nvSpPr>
            <p:spPr>
              <a:xfrm>
                <a:off x="1280160" y="2082018"/>
                <a:ext cx="792000" cy="79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sp>
            <p:nvSpPr>
              <p:cNvPr id="26" name="Rectangle 20"/>
              <p:cNvSpPr/>
              <p:nvPr/>
            </p:nvSpPr>
            <p:spPr>
              <a:xfrm>
                <a:off x="1393424" y="219070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grpSp>
        <p:sp>
          <p:nvSpPr>
            <p:cNvPr id="62" name="Freeform 22"/>
            <p:cNvSpPr>
              <a:spLocks noEditPoints="1"/>
            </p:cNvSpPr>
            <p:nvPr/>
          </p:nvSpPr>
          <p:spPr bwMode="auto">
            <a:xfrm>
              <a:off x="1233491" y="3007969"/>
              <a:ext cx="422173" cy="304256"/>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p:spPr>
          <p:txBody>
            <a:bodyPr vert="horz" wrap="square" lIns="91440" tIns="45720" rIns="91440" bIns="45720" numCol="1" anchor="t" anchorCtr="0" compatLnSpc="1"/>
            <a:lstStyle/>
            <a:p>
              <a:endParaRPr lang="id-ID" sz="1350">
                <a:cs typeface="+mn-ea"/>
                <a:sym typeface="+mn-lt"/>
              </a:endParaRPr>
            </a:p>
          </p:txBody>
        </p:sp>
        <p:sp>
          <p:nvSpPr>
            <p:cNvPr id="70" name="TextBox 69"/>
            <p:cNvSpPr txBox="1"/>
            <p:nvPr/>
          </p:nvSpPr>
          <p:spPr>
            <a:xfrm>
              <a:off x="1865210" y="2653237"/>
              <a:ext cx="1723549" cy="400110"/>
            </a:xfrm>
            <a:prstGeom prst="rect">
              <a:avLst/>
            </a:prstGeom>
            <a:noFill/>
          </p:spPr>
          <p:txBody>
            <a:bodyPr wrap="none" rtlCol="0">
              <a:spAutoFit/>
            </a:bodyPr>
            <a:lstStyle/>
            <a:p>
              <a:r>
                <a:rPr lang="zh-CN" altLang="id-ID" sz="2000" dirty="0">
                  <a:solidFill>
                    <a:schemeClr val="accent1"/>
                  </a:solidFill>
                  <a:cs typeface="+mn-ea"/>
                  <a:sym typeface="+mn-lt"/>
                </a:rPr>
                <a:t>博、硕士论文</a:t>
              </a:r>
              <a:endParaRPr lang="zh-CN" altLang="id-ID" sz="2000" dirty="0">
                <a:solidFill>
                  <a:schemeClr val="accent1"/>
                </a:solidFill>
                <a:cs typeface="+mn-ea"/>
                <a:sym typeface="+mn-lt"/>
              </a:endParaRPr>
            </a:p>
          </p:txBody>
        </p:sp>
        <p:sp>
          <p:nvSpPr>
            <p:cNvPr id="71" name="Rectangle 70"/>
            <p:cNvSpPr/>
            <p:nvPr/>
          </p:nvSpPr>
          <p:spPr>
            <a:xfrm>
              <a:off x="1865208" y="3010902"/>
              <a:ext cx="3917549" cy="307777"/>
            </a:xfrm>
            <a:prstGeom prst="rect">
              <a:avLst/>
            </a:prstGeom>
          </p:spPr>
          <p:txBody>
            <a:bodyPr wrap="square">
              <a:spAutoFit/>
            </a:bodyPr>
            <a:lstStyle/>
            <a:p>
              <a:r>
                <a:rPr lang="zh-CN" altLang="en-US" sz="1400" dirty="0">
                  <a:solidFill>
                    <a:schemeClr val="bg1">
                      <a:lumMod val="65000"/>
                    </a:schemeClr>
                  </a:solidFill>
                  <a:cs typeface="+mn-ea"/>
                  <a:sym typeface="+mn-lt"/>
                </a:rPr>
                <a:t>博士</a:t>
              </a:r>
              <a:r>
                <a:rPr lang="en-US" altLang="zh-CN" sz="1400" dirty="0">
                  <a:solidFill>
                    <a:schemeClr val="bg1">
                      <a:lumMod val="65000"/>
                    </a:schemeClr>
                  </a:solidFill>
                  <a:cs typeface="+mn-ea"/>
                  <a:sym typeface="+mn-lt"/>
                </a:rPr>
                <a:t>40</a:t>
              </a:r>
              <a:r>
                <a:rPr lang="zh-CN" altLang="en-US" sz="1400" dirty="0">
                  <a:solidFill>
                    <a:schemeClr val="bg1">
                      <a:lumMod val="65000"/>
                    </a:schemeClr>
                  </a:solidFill>
                  <a:cs typeface="+mn-ea"/>
                  <a:sym typeface="+mn-lt"/>
                </a:rPr>
                <a:t>余万篇；硕士</a:t>
              </a:r>
              <a:r>
                <a:rPr lang="en-US" altLang="zh-CN" sz="1400" dirty="0">
                  <a:solidFill>
                    <a:schemeClr val="bg1">
                      <a:lumMod val="65000"/>
                    </a:schemeClr>
                  </a:solidFill>
                  <a:cs typeface="+mn-ea"/>
                  <a:sym typeface="+mn-lt"/>
                </a:rPr>
                <a:t>400</a:t>
              </a:r>
              <a:r>
                <a:rPr lang="zh-CN" altLang="en-US" sz="1400" dirty="0">
                  <a:solidFill>
                    <a:schemeClr val="bg1">
                      <a:lumMod val="65000"/>
                    </a:schemeClr>
                  </a:solidFill>
                  <a:cs typeface="+mn-ea"/>
                  <a:sym typeface="+mn-lt"/>
                </a:rPr>
                <a:t>余万篇</a:t>
              </a:r>
              <a:endParaRPr lang="zh-CN" altLang="en-US" sz="1400" dirty="0">
                <a:solidFill>
                  <a:schemeClr val="bg1">
                    <a:lumMod val="65000"/>
                  </a:schemeClr>
                </a:solidFill>
                <a:cs typeface="+mn-ea"/>
                <a:sym typeface="+mn-lt"/>
              </a:endParaRPr>
            </a:p>
          </p:txBody>
        </p:sp>
      </p:grpSp>
      <p:grpSp>
        <p:nvGrpSpPr>
          <p:cNvPr id="28" name="组合 27"/>
          <p:cNvGrpSpPr/>
          <p:nvPr/>
        </p:nvGrpSpPr>
        <p:grpSpPr>
          <a:xfrm>
            <a:off x="1086653" y="3994856"/>
            <a:ext cx="4841519" cy="898938"/>
            <a:chOff x="940602" y="3892621"/>
            <a:chExt cx="4841518" cy="898939"/>
          </a:xfrm>
        </p:grpSpPr>
        <p:grpSp>
          <p:nvGrpSpPr>
            <p:cNvPr id="29" name="Group 21"/>
            <p:cNvGrpSpPr>
              <a:grpSpLocks noChangeAspect="1"/>
            </p:cNvGrpSpPr>
            <p:nvPr/>
          </p:nvGrpSpPr>
          <p:grpSpPr>
            <a:xfrm>
              <a:off x="940602" y="3892621"/>
              <a:ext cx="879260" cy="874435"/>
              <a:chOff x="1280160" y="2082018"/>
              <a:chExt cx="833264" cy="828691"/>
            </a:xfrm>
          </p:grpSpPr>
          <p:sp>
            <p:nvSpPr>
              <p:cNvPr id="30" name="Rectangle 22"/>
              <p:cNvSpPr/>
              <p:nvPr/>
            </p:nvSpPr>
            <p:spPr>
              <a:xfrm>
                <a:off x="1280160" y="2082018"/>
                <a:ext cx="792000" cy="7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sp>
            <p:nvSpPr>
              <p:cNvPr id="31" name="Rectangle 23"/>
              <p:cNvSpPr/>
              <p:nvPr/>
            </p:nvSpPr>
            <p:spPr>
              <a:xfrm>
                <a:off x="1393424" y="2190709"/>
                <a:ext cx="720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grpSp>
        <p:grpSp>
          <p:nvGrpSpPr>
            <p:cNvPr id="48" name="Group 47"/>
            <p:cNvGrpSpPr/>
            <p:nvPr/>
          </p:nvGrpSpPr>
          <p:grpSpPr>
            <a:xfrm>
              <a:off x="1233491" y="4187218"/>
              <a:ext cx="395484" cy="422173"/>
              <a:chOff x="8342313" y="10972800"/>
              <a:chExt cx="1293813" cy="1381125"/>
            </a:xfrm>
            <a:solidFill>
              <a:schemeClr val="bg1"/>
            </a:solidFill>
          </p:grpSpPr>
          <p:sp>
            <p:nvSpPr>
              <p:cNvPr id="49" name="Freeform 5"/>
              <p:cNvSpPr>
                <a:spLocks noEditPoints="1"/>
              </p:cNvSpPr>
              <p:nvPr/>
            </p:nvSpPr>
            <p:spPr bwMode="auto">
              <a:xfrm>
                <a:off x="8342313" y="10972800"/>
                <a:ext cx="1293813" cy="1381125"/>
              </a:xfrm>
              <a:custGeom>
                <a:avLst/>
                <a:gdLst>
                  <a:gd name="T0" fmla="*/ 299 w 345"/>
                  <a:gd name="T1" fmla="*/ 0 h 368"/>
                  <a:gd name="T2" fmla="*/ 46 w 345"/>
                  <a:gd name="T3" fmla="*/ 0 h 368"/>
                  <a:gd name="T4" fmla="*/ 0 w 345"/>
                  <a:gd name="T5" fmla="*/ 46 h 368"/>
                  <a:gd name="T6" fmla="*/ 0 w 345"/>
                  <a:gd name="T7" fmla="*/ 322 h 368"/>
                  <a:gd name="T8" fmla="*/ 46 w 345"/>
                  <a:gd name="T9" fmla="*/ 368 h 368"/>
                  <a:gd name="T10" fmla="*/ 299 w 345"/>
                  <a:gd name="T11" fmla="*/ 368 h 368"/>
                  <a:gd name="T12" fmla="*/ 345 w 345"/>
                  <a:gd name="T13" fmla="*/ 322 h 368"/>
                  <a:gd name="T14" fmla="*/ 345 w 345"/>
                  <a:gd name="T15" fmla="*/ 46 h 368"/>
                  <a:gd name="T16" fmla="*/ 299 w 345"/>
                  <a:gd name="T17" fmla="*/ 0 h 368"/>
                  <a:gd name="T18" fmla="*/ 322 w 345"/>
                  <a:gd name="T19" fmla="*/ 322 h 368"/>
                  <a:gd name="T20" fmla="*/ 299 w 345"/>
                  <a:gd name="T21" fmla="*/ 345 h 368"/>
                  <a:gd name="T22" fmla="*/ 46 w 345"/>
                  <a:gd name="T23" fmla="*/ 345 h 368"/>
                  <a:gd name="T24" fmla="*/ 23 w 345"/>
                  <a:gd name="T25" fmla="*/ 322 h 368"/>
                  <a:gd name="T26" fmla="*/ 23 w 345"/>
                  <a:gd name="T27" fmla="*/ 46 h 368"/>
                  <a:gd name="T28" fmla="*/ 46 w 345"/>
                  <a:gd name="T29" fmla="*/ 23 h 368"/>
                  <a:gd name="T30" fmla="*/ 299 w 345"/>
                  <a:gd name="T31" fmla="*/ 23 h 368"/>
                  <a:gd name="T32" fmla="*/ 322 w 345"/>
                  <a:gd name="T33" fmla="*/ 46 h 368"/>
                  <a:gd name="T34" fmla="*/ 322 w 345"/>
                  <a:gd name="T35" fmla="*/ 3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68">
                    <a:moveTo>
                      <a:pt x="299" y="0"/>
                    </a:moveTo>
                    <a:cubicBezTo>
                      <a:pt x="46" y="0"/>
                      <a:pt x="46" y="0"/>
                      <a:pt x="46" y="0"/>
                    </a:cubicBezTo>
                    <a:cubicBezTo>
                      <a:pt x="20" y="0"/>
                      <a:pt x="0" y="21"/>
                      <a:pt x="0" y="46"/>
                    </a:cubicBezTo>
                    <a:cubicBezTo>
                      <a:pt x="0" y="322"/>
                      <a:pt x="0" y="322"/>
                      <a:pt x="0" y="322"/>
                    </a:cubicBezTo>
                    <a:cubicBezTo>
                      <a:pt x="0" y="348"/>
                      <a:pt x="20" y="368"/>
                      <a:pt x="46" y="368"/>
                    </a:cubicBezTo>
                    <a:cubicBezTo>
                      <a:pt x="299" y="368"/>
                      <a:pt x="299" y="368"/>
                      <a:pt x="299" y="368"/>
                    </a:cubicBezTo>
                    <a:cubicBezTo>
                      <a:pt x="324" y="368"/>
                      <a:pt x="345" y="348"/>
                      <a:pt x="345" y="322"/>
                    </a:cubicBezTo>
                    <a:cubicBezTo>
                      <a:pt x="345" y="46"/>
                      <a:pt x="345" y="46"/>
                      <a:pt x="345" y="46"/>
                    </a:cubicBezTo>
                    <a:cubicBezTo>
                      <a:pt x="345" y="21"/>
                      <a:pt x="324" y="0"/>
                      <a:pt x="299" y="0"/>
                    </a:cubicBezTo>
                    <a:close/>
                    <a:moveTo>
                      <a:pt x="322" y="322"/>
                    </a:moveTo>
                    <a:cubicBezTo>
                      <a:pt x="322" y="335"/>
                      <a:pt x="312" y="345"/>
                      <a:pt x="299" y="345"/>
                    </a:cubicBezTo>
                    <a:cubicBezTo>
                      <a:pt x="46" y="345"/>
                      <a:pt x="46" y="345"/>
                      <a:pt x="46" y="345"/>
                    </a:cubicBezTo>
                    <a:cubicBezTo>
                      <a:pt x="33" y="345"/>
                      <a:pt x="23" y="335"/>
                      <a:pt x="23" y="322"/>
                    </a:cubicBezTo>
                    <a:cubicBezTo>
                      <a:pt x="23" y="46"/>
                      <a:pt x="23" y="46"/>
                      <a:pt x="23" y="46"/>
                    </a:cubicBezTo>
                    <a:cubicBezTo>
                      <a:pt x="23" y="33"/>
                      <a:pt x="33" y="23"/>
                      <a:pt x="46" y="23"/>
                    </a:cubicBezTo>
                    <a:cubicBezTo>
                      <a:pt x="299" y="23"/>
                      <a:pt x="299" y="23"/>
                      <a:pt x="299" y="23"/>
                    </a:cubicBezTo>
                    <a:cubicBezTo>
                      <a:pt x="312" y="23"/>
                      <a:pt x="322" y="33"/>
                      <a:pt x="322" y="46"/>
                    </a:cubicBezTo>
                    <a:lnTo>
                      <a:pt x="322" y="3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50" name="Freeform 6"/>
              <p:cNvSpPr>
                <a:spLocks noEditPoints="1"/>
              </p:cNvSpPr>
              <p:nvPr/>
            </p:nvSpPr>
            <p:spPr bwMode="auto">
              <a:xfrm>
                <a:off x="8513763" y="11145838"/>
                <a:ext cx="949325" cy="863600"/>
              </a:xfrm>
              <a:custGeom>
                <a:avLst/>
                <a:gdLst>
                  <a:gd name="T0" fmla="*/ 241 w 253"/>
                  <a:gd name="T1" fmla="*/ 0 h 230"/>
                  <a:gd name="T2" fmla="*/ 11 w 253"/>
                  <a:gd name="T3" fmla="*/ 0 h 230"/>
                  <a:gd name="T4" fmla="*/ 0 w 253"/>
                  <a:gd name="T5" fmla="*/ 11 h 230"/>
                  <a:gd name="T6" fmla="*/ 0 w 253"/>
                  <a:gd name="T7" fmla="*/ 219 h 230"/>
                  <a:gd name="T8" fmla="*/ 11 w 253"/>
                  <a:gd name="T9" fmla="*/ 230 h 230"/>
                  <a:gd name="T10" fmla="*/ 241 w 253"/>
                  <a:gd name="T11" fmla="*/ 230 h 230"/>
                  <a:gd name="T12" fmla="*/ 253 w 253"/>
                  <a:gd name="T13" fmla="*/ 219 h 230"/>
                  <a:gd name="T14" fmla="*/ 253 w 253"/>
                  <a:gd name="T15" fmla="*/ 11 h 230"/>
                  <a:gd name="T16" fmla="*/ 241 w 253"/>
                  <a:gd name="T17" fmla="*/ 0 h 230"/>
                  <a:gd name="T18" fmla="*/ 241 w 253"/>
                  <a:gd name="T19" fmla="*/ 11 h 230"/>
                  <a:gd name="T20" fmla="*/ 241 w 253"/>
                  <a:gd name="T21" fmla="*/ 171 h 230"/>
                  <a:gd name="T22" fmla="*/ 204 w 253"/>
                  <a:gd name="T23" fmla="*/ 130 h 230"/>
                  <a:gd name="T24" fmla="*/ 195 w 253"/>
                  <a:gd name="T25" fmla="*/ 127 h 230"/>
                  <a:gd name="T26" fmla="*/ 187 w 253"/>
                  <a:gd name="T27" fmla="*/ 130 h 230"/>
                  <a:gd name="T28" fmla="*/ 157 w 253"/>
                  <a:gd name="T29" fmla="*/ 164 h 230"/>
                  <a:gd name="T30" fmla="*/ 66 w 253"/>
                  <a:gd name="T31" fmla="*/ 61 h 230"/>
                  <a:gd name="T32" fmla="*/ 57 w 253"/>
                  <a:gd name="T33" fmla="*/ 57 h 230"/>
                  <a:gd name="T34" fmla="*/ 49 w 253"/>
                  <a:gd name="T35" fmla="*/ 61 h 230"/>
                  <a:gd name="T36" fmla="*/ 11 w 253"/>
                  <a:gd name="T37" fmla="*/ 105 h 230"/>
                  <a:gd name="T38" fmla="*/ 11 w 253"/>
                  <a:gd name="T39" fmla="*/ 11 h 230"/>
                  <a:gd name="T40" fmla="*/ 241 w 253"/>
                  <a:gd name="T41" fmla="*/ 11 h 230"/>
                  <a:gd name="T42" fmla="*/ 11 w 253"/>
                  <a:gd name="T43" fmla="*/ 122 h 230"/>
                  <a:gd name="T44" fmla="*/ 57 w 253"/>
                  <a:gd name="T45" fmla="*/ 69 h 230"/>
                  <a:gd name="T46" fmla="*/ 150 w 253"/>
                  <a:gd name="T47" fmla="*/ 174 h 230"/>
                  <a:gd name="T48" fmla="*/ 157 w 253"/>
                  <a:gd name="T49" fmla="*/ 182 h 230"/>
                  <a:gd name="T50" fmla="*/ 189 w 253"/>
                  <a:gd name="T51" fmla="*/ 219 h 230"/>
                  <a:gd name="T52" fmla="*/ 11 w 253"/>
                  <a:gd name="T53" fmla="*/ 219 h 230"/>
                  <a:gd name="T54" fmla="*/ 11 w 253"/>
                  <a:gd name="T55" fmla="*/ 122 h 230"/>
                  <a:gd name="T56" fmla="*/ 204 w 253"/>
                  <a:gd name="T57" fmla="*/ 219 h 230"/>
                  <a:gd name="T58" fmla="*/ 165 w 253"/>
                  <a:gd name="T59" fmla="*/ 173 h 230"/>
                  <a:gd name="T60" fmla="*/ 195 w 253"/>
                  <a:gd name="T61" fmla="*/ 138 h 230"/>
                  <a:gd name="T62" fmla="*/ 241 w 253"/>
                  <a:gd name="T63" fmla="*/ 188 h 230"/>
                  <a:gd name="T64" fmla="*/ 241 w 253"/>
                  <a:gd name="T65" fmla="*/ 219 h 230"/>
                  <a:gd name="T66" fmla="*/ 204 w 253"/>
                  <a:gd name="T6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230">
                    <a:moveTo>
                      <a:pt x="241" y="0"/>
                    </a:moveTo>
                    <a:cubicBezTo>
                      <a:pt x="11" y="0"/>
                      <a:pt x="11" y="0"/>
                      <a:pt x="11" y="0"/>
                    </a:cubicBezTo>
                    <a:cubicBezTo>
                      <a:pt x="5" y="0"/>
                      <a:pt x="0" y="5"/>
                      <a:pt x="0" y="11"/>
                    </a:cubicBezTo>
                    <a:cubicBezTo>
                      <a:pt x="0" y="219"/>
                      <a:pt x="0" y="219"/>
                      <a:pt x="0" y="219"/>
                    </a:cubicBezTo>
                    <a:cubicBezTo>
                      <a:pt x="0" y="225"/>
                      <a:pt x="5" y="230"/>
                      <a:pt x="11" y="230"/>
                    </a:cubicBezTo>
                    <a:cubicBezTo>
                      <a:pt x="241" y="230"/>
                      <a:pt x="241" y="230"/>
                      <a:pt x="241" y="230"/>
                    </a:cubicBezTo>
                    <a:cubicBezTo>
                      <a:pt x="248" y="230"/>
                      <a:pt x="253" y="225"/>
                      <a:pt x="253" y="219"/>
                    </a:cubicBezTo>
                    <a:cubicBezTo>
                      <a:pt x="253" y="11"/>
                      <a:pt x="253" y="11"/>
                      <a:pt x="253" y="11"/>
                    </a:cubicBezTo>
                    <a:cubicBezTo>
                      <a:pt x="253" y="5"/>
                      <a:pt x="248" y="0"/>
                      <a:pt x="241" y="0"/>
                    </a:cubicBezTo>
                    <a:close/>
                    <a:moveTo>
                      <a:pt x="241" y="11"/>
                    </a:moveTo>
                    <a:cubicBezTo>
                      <a:pt x="241" y="171"/>
                      <a:pt x="241" y="171"/>
                      <a:pt x="241" y="171"/>
                    </a:cubicBezTo>
                    <a:cubicBezTo>
                      <a:pt x="204" y="130"/>
                      <a:pt x="204" y="130"/>
                      <a:pt x="204" y="130"/>
                    </a:cubicBezTo>
                    <a:cubicBezTo>
                      <a:pt x="202" y="128"/>
                      <a:pt x="199" y="127"/>
                      <a:pt x="195" y="127"/>
                    </a:cubicBezTo>
                    <a:cubicBezTo>
                      <a:pt x="192" y="127"/>
                      <a:pt x="189" y="128"/>
                      <a:pt x="187" y="130"/>
                    </a:cubicBezTo>
                    <a:cubicBezTo>
                      <a:pt x="157" y="164"/>
                      <a:pt x="157" y="164"/>
                      <a:pt x="157" y="164"/>
                    </a:cubicBezTo>
                    <a:cubicBezTo>
                      <a:pt x="66" y="61"/>
                      <a:pt x="66" y="61"/>
                      <a:pt x="66" y="61"/>
                    </a:cubicBezTo>
                    <a:cubicBezTo>
                      <a:pt x="64" y="59"/>
                      <a:pt x="61" y="57"/>
                      <a:pt x="57" y="57"/>
                    </a:cubicBezTo>
                    <a:cubicBezTo>
                      <a:pt x="54" y="57"/>
                      <a:pt x="51" y="59"/>
                      <a:pt x="49" y="61"/>
                    </a:cubicBezTo>
                    <a:cubicBezTo>
                      <a:pt x="11" y="105"/>
                      <a:pt x="11" y="105"/>
                      <a:pt x="11" y="105"/>
                    </a:cubicBezTo>
                    <a:cubicBezTo>
                      <a:pt x="11" y="11"/>
                      <a:pt x="11" y="11"/>
                      <a:pt x="11" y="11"/>
                    </a:cubicBezTo>
                    <a:lnTo>
                      <a:pt x="241" y="11"/>
                    </a:lnTo>
                    <a:close/>
                    <a:moveTo>
                      <a:pt x="11" y="122"/>
                    </a:moveTo>
                    <a:cubicBezTo>
                      <a:pt x="57" y="69"/>
                      <a:pt x="57" y="69"/>
                      <a:pt x="57" y="69"/>
                    </a:cubicBezTo>
                    <a:cubicBezTo>
                      <a:pt x="150" y="174"/>
                      <a:pt x="150" y="174"/>
                      <a:pt x="150" y="174"/>
                    </a:cubicBezTo>
                    <a:cubicBezTo>
                      <a:pt x="157" y="182"/>
                      <a:pt x="157" y="182"/>
                      <a:pt x="157" y="182"/>
                    </a:cubicBezTo>
                    <a:cubicBezTo>
                      <a:pt x="189" y="219"/>
                      <a:pt x="189" y="219"/>
                      <a:pt x="189" y="219"/>
                    </a:cubicBezTo>
                    <a:cubicBezTo>
                      <a:pt x="11" y="219"/>
                      <a:pt x="11" y="219"/>
                      <a:pt x="11" y="219"/>
                    </a:cubicBezTo>
                    <a:lnTo>
                      <a:pt x="11" y="122"/>
                    </a:lnTo>
                    <a:close/>
                    <a:moveTo>
                      <a:pt x="204" y="219"/>
                    </a:moveTo>
                    <a:cubicBezTo>
                      <a:pt x="165" y="173"/>
                      <a:pt x="165" y="173"/>
                      <a:pt x="165" y="173"/>
                    </a:cubicBezTo>
                    <a:cubicBezTo>
                      <a:pt x="195" y="138"/>
                      <a:pt x="195" y="138"/>
                      <a:pt x="195" y="138"/>
                    </a:cubicBezTo>
                    <a:cubicBezTo>
                      <a:pt x="241" y="188"/>
                      <a:pt x="241" y="188"/>
                      <a:pt x="241" y="188"/>
                    </a:cubicBezTo>
                    <a:cubicBezTo>
                      <a:pt x="241" y="219"/>
                      <a:pt x="241" y="219"/>
                      <a:pt x="241" y="219"/>
                    </a:cubicBezTo>
                    <a:lnTo>
                      <a:pt x="204" y="2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51" name="Freeform 7"/>
              <p:cNvSpPr>
                <a:spLocks noEditPoints="1"/>
              </p:cNvSpPr>
              <p:nvPr/>
            </p:nvSpPr>
            <p:spPr bwMode="auto">
              <a:xfrm>
                <a:off x="9032875" y="11272838"/>
                <a:ext cx="258763" cy="263525"/>
              </a:xfrm>
              <a:custGeom>
                <a:avLst/>
                <a:gdLst>
                  <a:gd name="T0" fmla="*/ 34 w 69"/>
                  <a:gd name="T1" fmla="*/ 70 h 70"/>
                  <a:gd name="T2" fmla="*/ 69 w 69"/>
                  <a:gd name="T3" fmla="*/ 35 h 70"/>
                  <a:gd name="T4" fmla="*/ 34 w 69"/>
                  <a:gd name="T5" fmla="*/ 0 h 70"/>
                  <a:gd name="T6" fmla="*/ 0 w 69"/>
                  <a:gd name="T7" fmla="*/ 35 h 70"/>
                  <a:gd name="T8" fmla="*/ 34 w 69"/>
                  <a:gd name="T9" fmla="*/ 70 h 70"/>
                  <a:gd name="T10" fmla="*/ 34 w 69"/>
                  <a:gd name="T11" fmla="*/ 12 h 70"/>
                  <a:gd name="T12" fmla="*/ 57 w 69"/>
                  <a:gd name="T13" fmla="*/ 35 h 70"/>
                  <a:gd name="T14" fmla="*/ 34 w 69"/>
                  <a:gd name="T15" fmla="*/ 58 h 70"/>
                  <a:gd name="T16" fmla="*/ 11 w 69"/>
                  <a:gd name="T17" fmla="*/ 35 h 70"/>
                  <a:gd name="T18" fmla="*/ 34 w 69"/>
                  <a:gd name="T19"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4" y="70"/>
                    </a:moveTo>
                    <a:cubicBezTo>
                      <a:pt x="53" y="70"/>
                      <a:pt x="69" y="54"/>
                      <a:pt x="69" y="35"/>
                    </a:cubicBezTo>
                    <a:cubicBezTo>
                      <a:pt x="69" y="16"/>
                      <a:pt x="53" y="0"/>
                      <a:pt x="34" y="0"/>
                    </a:cubicBezTo>
                    <a:cubicBezTo>
                      <a:pt x="15" y="0"/>
                      <a:pt x="0" y="16"/>
                      <a:pt x="0" y="35"/>
                    </a:cubicBezTo>
                    <a:cubicBezTo>
                      <a:pt x="0" y="54"/>
                      <a:pt x="15" y="70"/>
                      <a:pt x="34" y="70"/>
                    </a:cubicBezTo>
                    <a:close/>
                    <a:moveTo>
                      <a:pt x="34" y="12"/>
                    </a:moveTo>
                    <a:cubicBezTo>
                      <a:pt x="47" y="12"/>
                      <a:pt x="57" y="22"/>
                      <a:pt x="57" y="35"/>
                    </a:cubicBezTo>
                    <a:cubicBezTo>
                      <a:pt x="57" y="48"/>
                      <a:pt x="47" y="58"/>
                      <a:pt x="34" y="58"/>
                    </a:cubicBezTo>
                    <a:cubicBezTo>
                      <a:pt x="22" y="58"/>
                      <a:pt x="11" y="48"/>
                      <a:pt x="11" y="35"/>
                    </a:cubicBezTo>
                    <a:cubicBezTo>
                      <a:pt x="11" y="22"/>
                      <a:pt x="22" y="12"/>
                      <a:pt x="3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grpSp>
        <p:sp>
          <p:nvSpPr>
            <p:cNvPr id="72" name="TextBox 71"/>
            <p:cNvSpPr txBox="1"/>
            <p:nvPr/>
          </p:nvSpPr>
          <p:spPr>
            <a:xfrm>
              <a:off x="1864573" y="3910674"/>
              <a:ext cx="1210588" cy="400110"/>
            </a:xfrm>
            <a:prstGeom prst="rect">
              <a:avLst/>
            </a:prstGeom>
            <a:noFill/>
          </p:spPr>
          <p:txBody>
            <a:bodyPr wrap="none" rtlCol="0">
              <a:spAutoFit/>
            </a:bodyPr>
            <a:lstStyle/>
            <a:p>
              <a:r>
                <a:rPr lang="zh-CN" altLang="id-ID" sz="2000" dirty="0">
                  <a:solidFill>
                    <a:schemeClr val="accent1"/>
                  </a:solidFill>
                  <a:cs typeface="+mn-ea"/>
                  <a:sym typeface="+mn-lt"/>
                </a:rPr>
                <a:t>会议论文</a:t>
              </a:r>
              <a:endParaRPr lang="zh-CN" altLang="id-ID" sz="2000" dirty="0">
                <a:solidFill>
                  <a:schemeClr val="accent1"/>
                </a:solidFill>
                <a:cs typeface="+mn-ea"/>
                <a:sym typeface="+mn-lt"/>
              </a:endParaRPr>
            </a:p>
          </p:txBody>
        </p:sp>
        <p:sp>
          <p:nvSpPr>
            <p:cNvPr id="73" name="Rectangle 72"/>
            <p:cNvSpPr/>
            <p:nvPr/>
          </p:nvSpPr>
          <p:spPr>
            <a:xfrm>
              <a:off x="1864571" y="4268340"/>
              <a:ext cx="3917549" cy="523220"/>
            </a:xfrm>
            <a:prstGeom prst="rect">
              <a:avLst/>
            </a:prstGeom>
          </p:spPr>
          <p:txBody>
            <a:bodyPr wrap="square">
              <a:spAutoFit/>
            </a:bodyPr>
            <a:lstStyle/>
            <a:p>
              <a:r>
                <a:rPr lang="zh-CN" altLang="en-US" sz="1400" dirty="0">
                  <a:solidFill>
                    <a:schemeClr val="bg1">
                      <a:lumMod val="65000"/>
                    </a:schemeClr>
                  </a:solidFill>
                  <a:cs typeface="+mn-ea"/>
                  <a:sym typeface="+mn-lt"/>
                </a:rPr>
                <a:t>国内会议</a:t>
              </a:r>
              <a:r>
                <a:rPr lang="en-US" altLang="zh-CN" sz="1400" dirty="0">
                  <a:solidFill>
                    <a:schemeClr val="bg1">
                      <a:lumMod val="65000"/>
                    </a:schemeClr>
                  </a:solidFill>
                  <a:cs typeface="+mn-ea"/>
                  <a:sym typeface="+mn-lt"/>
                </a:rPr>
                <a:t>240</a:t>
              </a:r>
              <a:r>
                <a:rPr lang="zh-CN" altLang="en-US" sz="1400" dirty="0">
                  <a:solidFill>
                    <a:schemeClr val="bg1">
                      <a:lumMod val="65000"/>
                    </a:schemeClr>
                  </a:solidFill>
                  <a:cs typeface="+mn-ea"/>
                  <a:sym typeface="+mn-lt"/>
                </a:rPr>
                <a:t>余万篇；国际会议</a:t>
              </a:r>
              <a:r>
                <a:rPr lang="en-US" altLang="zh-CN" sz="1400" dirty="0">
                  <a:solidFill>
                    <a:schemeClr val="bg1">
                      <a:lumMod val="65000"/>
                    </a:schemeClr>
                  </a:solidFill>
                  <a:cs typeface="+mn-ea"/>
                  <a:sym typeface="+mn-lt"/>
                </a:rPr>
                <a:t>80</a:t>
              </a:r>
              <a:r>
                <a:rPr lang="zh-CN" altLang="en-US" sz="1400" dirty="0">
                  <a:solidFill>
                    <a:schemeClr val="bg1">
                      <a:lumMod val="65000"/>
                    </a:schemeClr>
                  </a:solidFill>
                  <a:cs typeface="+mn-ea"/>
                  <a:sym typeface="+mn-lt"/>
                </a:rPr>
                <a:t>余万篇；会议视频</a:t>
              </a:r>
              <a:r>
                <a:rPr lang="en-US" altLang="zh-CN" sz="1400" dirty="0">
                  <a:solidFill>
                    <a:schemeClr val="bg1">
                      <a:lumMod val="65000"/>
                    </a:schemeClr>
                  </a:solidFill>
                  <a:cs typeface="+mn-ea"/>
                  <a:sym typeface="+mn-lt"/>
                </a:rPr>
                <a:t>50</a:t>
              </a:r>
              <a:r>
                <a:rPr lang="zh-CN" altLang="en-US" sz="1400" dirty="0">
                  <a:solidFill>
                    <a:schemeClr val="bg1">
                      <a:lumMod val="65000"/>
                    </a:schemeClr>
                  </a:solidFill>
                  <a:cs typeface="+mn-ea"/>
                  <a:sym typeface="+mn-lt"/>
                </a:rPr>
                <a:t>余个</a:t>
              </a:r>
              <a:endParaRPr lang="zh-CN" altLang="en-US" sz="1400" dirty="0">
                <a:solidFill>
                  <a:schemeClr val="bg1">
                    <a:lumMod val="65000"/>
                  </a:schemeClr>
                </a:solidFill>
                <a:cs typeface="+mn-ea"/>
                <a:sym typeface="+mn-lt"/>
              </a:endParaRPr>
            </a:p>
          </p:txBody>
        </p:sp>
      </p:grpSp>
      <p:grpSp>
        <p:nvGrpSpPr>
          <p:cNvPr id="32" name="组合 31"/>
          <p:cNvGrpSpPr/>
          <p:nvPr/>
        </p:nvGrpSpPr>
        <p:grpSpPr>
          <a:xfrm>
            <a:off x="1086652" y="5258310"/>
            <a:ext cx="4839797" cy="897223"/>
            <a:chOff x="940601" y="5156072"/>
            <a:chExt cx="4839797" cy="897223"/>
          </a:xfrm>
        </p:grpSpPr>
        <p:grpSp>
          <p:nvGrpSpPr>
            <p:cNvPr id="33" name="Group 24"/>
            <p:cNvGrpSpPr>
              <a:grpSpLocks noChangeAspect="1"/>
            </p:cNvGrpSpPr>
            <p:nvPr/>
          </p:nvGrpSpPr>
          <p:grpSpPr>
            <a:xfrm>
              <a:off x="940601" y="5178860"/>
              <a:ext cx="879260" cy="874435"/>
              <a:chOff x="1280160" y="2082018"/>
              <a:chExt cx="833264" cy="828691"/>
            </a:xfrm>
          </p:grpSpPr>
          <p:sp>
            <p:nvSpPr>
              <p:cNvPr id="34" name="Rectangle 25"/>
              <p:cNvSpPr/>
              <p:nvPr/>
            </p:nvSpPr>
            <p:spPr>
              <a:xfrm>
                <a:off x="1280160" y="2082018"/>
                <a:ext cx="792000" cy="79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sp>
            <p:nvSpPr>
              <p:cNvPr id="35" name="Rectangle 26"/>
              <p:cNvSpPr/>
              <p:nvPr/>
            </p:nvSpPr>
            <p:spPr>
              <a:xfrm>
                <a:off x="1393424" y="2190709"/>
                <a:ext cx="720000"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grpSp>
        <p:grpSp>
          <p:nvGrpSpPr>
            <p:cNvPr id="64" name="Group 63"/>
            <p:cNvGrpSpPr>
              <a:grpSpLocks noChangeAspect="1"/>
            </p:cNvGrpSpPr>
            <p:nvPr/>
          </p:nvGrpSpPr>
          <p:grpSpPr>
            <a:xfrm>
              <a:off x="1189340" y="5385150"/>
              <a:ext cx="487503" cy="487503"/>
              <a:chOff x="-2771775" y="66675"/>
              <a:chExt cx="827087" cy="827088"/>
            </a:xfrm>
            <a:solidFill>
              <a:schemeClr val="bg1"/>
            </a:solidFill>
          </p:grpSpPr>
          <p:sp>
            <p:nvSpPr>
              <p:cNvPr id="65"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66"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67"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grpSp>
        <p:sp>
          <p:nvSpPr>
            <p:cNvPr id="74" name="TextBox 73"/>
            <p:cNvSpPr txBox="1"/>
            <p:nvPr/>
          </p:nvSpPr>
          <p:spPr>
            <a:xfrm>
              <a:off x="1862850" y="5156072"/>
              <a:ext cx="2492990" cy="400110"/>
            </a:xfrm>
            <a:prstGeom prst="rect">
              <a:avLst/>
            </a:prstGeom>
            <a:noFill/>
          </p:spPr>
          <p:txBody>
            <a:bodyPr wrap="none" rtlCol="0">
              <a:spAutoFit/>
            </a:bodyPr>
            <a:lstStyle/>
            <a:p>
              <a:r>
                <a:rPr lang="zh-CN" altLang="id-ID" sz="2000">
                  <a:solidFill>
                    <a:schemeClr val="accent1"/>
                  </a:solidFill>
                  <a:cs typeface="+mn-ea"/>
                  <a:sym typeface="+mn-lt"/>
                </a:rPr>
                <a:t>国家标准、行业标准</a:t>
              </a:r>
              <a:endParaRPr lang="zh-CN" altLang="id-ID" sz="2000" dirty="0">
                <a:solidFill>
                  <a:schemeClr val="accent1"/>
                </a:solidFill>
                <a:cs typeface="+mn-ea"/>
                <a:sym typeface="+mn-lt"/>
              </a:endParaRPr>
            </a:p>
          </p:txBody>
        </p:sp>
        <p:sp>
          <p:nvSpPr>
            <p:cNvPr id="75" name="Rectangle 74"/>
            <p:cNvSpPr/>
            <p:nvPr/>
          </p:nvSpPr>
          <p:spPr>
            <a:xfrm>
              <a:off x="1862849" y="5513737"/>
              <a:ext cx="3917549" cy="523220"/>
            </a:xfrm>
            <a:prstGeom prst="rect">
              <a:avLst/>
            </a:prstGeom>
          </p:spPr>
          <p:txBody>
            <a:bodyPr wrap="square">
              <a:spAutoFit/>
            </a:bodyPr>
            <a:lstStyle/>
            <a:p>
              <a:r>
                <a:rPr lang="zh-CN" altLang="en-US" sz="1400" dirty="0">
                  <a:solidFill>
                    <a:schemeClr val="bg1">
                      <a:lumMod val="65000"/>
                    </a:schemeClr>
                  </a:solidFill>
                  <a:cs typeface="+mn-ea"/>
                  <a:sym typeface="+mn-lt"/>
                </a:rPr>
                <a:t>国家、行业、职业标准全文及国内外标准题录共计</a:t>
              </a:r>
              <a:r>
                <a:rPr lang="en-US" altLang="zh-CN" sz="1400" dirty="0">
                  <a:solidFill>
                    <a:schemeClr val="bg1">
                      <a:lumMod val="65000"/>
                    </a:schemeClr>
                  </a:solidFill>
                  <a:cs typeface="+mn-ea"/>
                  <a:sym typeface="+mn-lt"/>
                </a:rPr>
                <a:t>60</a:t>
              </a:r>
              <a:r>
                <a:rPr lang="zh-CN" altLang="en-US" sz="1400" dirty="0">
                  <a:solidFill>
                    <a:schemeClr val="bg1">
                      <a:lumMod val="65000"/>
                    </a:schemeClr>
                  </a:solidFill>
                  <a:cs typeface="+mn-ea"/>
                  <a:sym typeface="+mn-lt"/>
                </a:rPr>
                <a:t>余万条</a:t>
              </a:r>
              <a:endParaRPr lang="zh-CN" altLang="en-US" sz="1400" dirty="0">
                <a:solidFill>
                  <a:schemeClr val="bg1">
                    <a:lumMod val="65000"/>
                  </a:schemeClr>
                </a:solidFill>
                <a:cs typeface="+mn-ea"/>
                <a:sym typeface="+mn-lt"/>
              </a:endParaRPr>
            </a:p>
          </p:txBody>
        </p:sp>
      </p:grpSp>
      <p:grpSp>
        <p:nvGrpSpPr>
          <p:cNvPr id="36" name="组合 35"/>
          <p:cNvGrpSpPr/>
          <p:nvPr/>
        </p:nvGrpSpPr>
        <p:grpSpPr>
          <a:xfrm>
            <a:off x="6566057" y="1526299"/>
            <a:ext cx="4905075" cy="893296"/>
            <a:chOff x="6420007" y="1424064"/>
            <a:chExt cx="4905075" cy="893296"/>
          </a:xfrm>
        </p:grpSpPr>
        <p:grpSp>
          <p:nvGrpSpPr>
            <p:cNvPr id="37" name="组合 36"/>
            <p:cNvGrpSpPr/>
            <p:nvPr/>
          </p:nvGrpSpPr>
          <p:grpSpPr>
            <a:xfrm>
              <a:off x="6420007" y="1424064"/>
              <a:ext cx="1635600" cy="893296"/>
              <a:chOff x="6420007" y="1424064"/>
              <a:chExt cx="1635600" cy="893296"/>
            </a:xfrm>
          </p:grpSpPr>
          <p:grpSp>
            <p:nvGrpSpPr>
              <p:cNvPr id="38" name="Group 27"/>
              <p:cNvGrpSpPr>
                <a:grpSpLocks noChangeAspect="1"/>
              </p:cNvGrpSpPr>
              <p:nvPr/>
            </p:nvGrpSpPr>
            <p:grpSpPr>
              <a:xfrm>
                <a:off x="6420007" y="1442925"/>
                <a:ext cx="879260" cy="874435"/>
                <a:chOff x="1280160" y="2082018"/>
                <a:chExt cx="833264" cy="828691"/>
              </a:xfrm>
            </p:grpSpPr>
            <p:sp>
              <p:nvSpPr>
                <p:cNvPr id="39" name="Rectangle 28"/>
                <p:cNvSpPr/>
                <p:nvPr/>
              </p:nvSpPr>
              <p:spPr>
                <a:xfrm>
                  <a:off x="1280160" y="2082018"/>
                  <a:ext cx="792000" cy="79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sp>
              <p:nvSpPr>
                <p:cNvPr id="40" name="Rectangle 29"/>
                <p:cNvSpPr/>
                <p:nvPr/>
              </p:nvSpPr>
              <p:spPr>
                <a:xfrm>
                  <a:off x="1393424" y="21907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grpSp>
          <p:grpSp>
            <p:nvGrpSpPr>
              <p:cNvPr id="55" name="Group 54"/>
              <p:cNvGrpSpPr/>
              <p:nvPr/>
            </p:nvGrpSpPr>
            <p:grpSpPr>
              <a:xfrm>
                <a:off x="6714801" y="1767568"/>
                <a:ext cx="422173" cy="356663"/>
                <a:chOff x="13828713" y="2805113"/>
                <a:chExt cx="1381125" cy="1166812"/>
              </a:xfrm>
              <a:solidFill>
                <a:schemeClr val="bg1"/>
              </a:solidFill>
            </p:grpSpPr>
            <p:sp>
              <p:nvSpPr>
                <p:cNvPr id="56"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57" name="Freeform 11"/>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58"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grpSp>
          <p:sp>
            <p:nvSpPr>
              <p:cNvPr id="76" name="TextBox 75"/>
              <p:cNvSpPr txBox="1"/>
              <p:nvPr/>
            </p:nvSpPr>
            <p:spPr>
              <a:xfrm>
                <a:off x="7357980" y="1424064"/>
                <a:ext cx="697627" cy="400110"/>
              </a:xfrm>
              <a:prstGeom prst="rect">
                <a:avLst/>
              </a:prstGeom>
              <a:noFill/>
            </p:spPr>
            <p:txBody>
              <a:bodyPr wrap="none" rtlCol="0">
                <a:spAutoFit/>
              </a:bodyPr>
              <a:lstStyle/>
              <a:p>
                <a:r>
                  <a:rPr lang="zh-CN" altLang="id-ID" sz="2000" dirty="0">
                    <a:solidFill>
                      <a:schemeClr val="accent1"/>
                    </a:solidFill>
                    <a:cs typeface="+mn-ea"/>
                    <a:sym typeface="+mn-lt"/>
                  </a:rPr>
                  <a:t>报纸</a:t>
                </a:r>
                <a:endParaRPr lang="zh-CN" altLang="id-ID" sz="2000" dirty="0">
                  <a:solidFill>
                    <a:schemeClr val="accent1"/>
                  </a:solidFill>
                  <a:cs typeface="+mn-ea"/>
                  <a:sym typeface="+mn-lt"/>
                </a:endParaRPr>
              </a:p>
            </p:txBody>
          </p:sp>
        </p:grpSp>
        <p:sp>
          <p:nvSpPr>
            <p:cNvPr id="77" name="Rectangle 76"/>
            <p:cNvSpPr/>
            <p:nvPr/>
          </p:nvSpPr>
          <p:spPr>
            <a:xfrm>
              <a:off x="7357979" y="1781729"/>
              <a:ext cx="3967103" cy="307777"/>
            </a:xfrm>
            <a:prstGeom prst="rect">
              <a:avLst/>
            </a:prstGeom>
          </p:spPr>
          <p:txBody>
            <a:bodyPr wrap="square">
              <a:spAutoFit/>
            </a:bodyPr>
            <a:lstStyle/>
            <a:p>
              <a:r>
                <a:rPr lang="en-US" altLang="zh-CN" sz="1400" dirty="0">
                  <a:solidFill>
                    <a:schemeClr val="bg1">
                      <a:lumMod val="65000"/>
                    </a:schemeClr>
                  </a:solidFill>
                  <a:cs typeface="+mn-ea"/>
                  <a:sym typeface="+mn-lt"/>
                </a:rPr>
                <a:t>640</a:t>
              </a:r>
              <a:r>
                <a:rPr lang="zh-CN" altLang="en-US" sz="1400" dirty="0">
                  <a:solidFill>
                    <a:schemeClr val="bg1">
                      <a:lumMod val="65000"/>
                    </a:schemeClr>
                  </a:solidFill>
                  <a:cs typeface="+mn-ea"/>
                  <a:sym typeface="+mn-lt"/>
                </a:rPr>
                <a:t>余种，</a:t>
              </a:r>
              <a:r>
                <a:rPr lang="en-US" altLang="zh-CN" sz="1400" dirty="0">
                  <a:solidFill>
                    <a:schemeClr val="bg1">
                      <a:lumMod val="65000"/>
                    </a:schemeClr>
                  </a:solidFill>
                  <a:cs typeface="+mn-ea"/>
                  <a:sym typeface="+mn-lt"/>
                </a:rPr>
                <a:t>1820</a:t>
              </a:r>
              <a:r>
                <a:rPr lang="zh-CN" altLang="en-US" sz="1400" dirty="0">
                  <a:solidFill>
                    <a:schemeClr val="bg1">
                      <a:lumMod val="65000"/>
                    </a:schemeClr>
                  </a:solidFill>
                  <a:cs typeface="+mn-ea"/>
                  <a:sym typeface="+mn-lt"/>
                </a:rPr>
                <a:t>余万篇</a:t>
              </a:r>
              <a:endParaRPr lang="zh-CN" altLang="en-US" sz="1400" dirty="0">
                <a:solidFill>
                  <a:schemeClr val="bg1">
                    <a:lumMod val="65000"/>
                  </a:schemeClr>
                </a:solidFill>
                <a:cs typeface="+mn-ea"/>
                <a:sym typeface="+mn-lt"/>
              </a:endParaRPr>
            </a:p>
          </p:txBody>
        </p:sp>
      </p:grpSp>
      <p:grpSp>
        <p:nvGrpSpPr>
          <p:cNvPr id="41" name="组合 40"/>
          <p:cNvGrpSpPr/>
          <p:nvPr/>
        </p:nvGrpSpPr>
        <p:grpSpPr>
          <a:xfrm>
            <a:off x="6566056" y="2766818"/>
            <a:ext cx="4899955" cy="909807"/>
            <a:chOff x="6420006" y="2664582"/>
            <a:chExt cx="4899954" cy="909807"/>
          </a:xfrm>
        </p:grpSpPr>
        <p:grpSp>
          <p:nvGrpSpPr>
            <p:cNvPr id="42" name="Group 30"/>
            <p:cNvGrpSpPr>
              <a:grpSpLocks noChangeAspect="1"/>
            </p:cNvGrpSpPr>
            <p:nvPr/>
          </p:nvGrpSpPr>
          <p:grpSpPr>
            <a:xfrm>
              <a:off x="6420006" y="2699954"/>
              <a:ext cx="879260" cy="874435"/>
              <a:chOff x="1280160" y="2082018"/>
              <a:chExt cx="833264" cy="828691"/>
            </a:xfrm>
          </p:grpSpPr>
          <p:sp>
            <p:nvSpPr>
              <p:cNvPr id="43" name="Rectangle 31"/>
              <p:cNvSpPr/>
              <p:nvPr/>
            </p:nvSpPr>
            <p:spPr>
              <a:xfrm>
                <a:off x="1280160" y="2082018"/>
                <a:ext cx="792000" cy="79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sp>
            <p:nvSpPr>
              <p:cNvPr id="44" name="Rectangle 32"/>
              <p:cNvSpPr/>
              <p:nvPr/>
            </p:nvSpPr>
            <p:spPr>
              <a:xfrm>
                <a:off x="1393424" y="2190709"/>
                <a:ext cx="720000"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grpSp>
        <p:grpSp>
          <p:nvGrpSpPr>
            <p:cNvPr id="45" name="Group 39"/>
            <p:cNvGrpSpPr/>
            <p:nvPr/>
          </p:nvGrpSpPr>
          <p:grpSpPr>
            <a:xfrm>
              <a:off x="6701262" y="3046789"/>
              <a:ext cx="432364" cy="330459"/>
              <a:chOff x="5516563" y="84138"/>
              <a:chExt cx="1414463" cy="1081087"/>
            </a:xfrm>
            <a:solidFill>
              <a:schemeClr val="bg1"/>
            </a:solidFill>
          </p:grpSpPr>
          <p:sp>
            <p:nvSpPr>
              <p:cNvPr id="46"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47"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59"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60"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61"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63"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78"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grpSp>
        <p:sp>
          <p:nvSpPr>
            <p:cNvPr id="79" name="TextBox 77"/>
            <p:cNvSpPr txBox="1"/>
            <p:nvPr/>
          </p:nvSpPr>
          <p:spPr>
            <a:xfrm>
              <a:off x="7352858" y="2664582"/>
              <a:ext cx="697627" cy="400110"/>
            </a:xfrm>
            <a:prstGeom prst="rect">
              <a:avLst/>
            </a:prstGeom>
            <a:noFill/>
          </p:spPr>
          <p:txBody>
            <a:bodyPr wrap="none" rtlCol="0">
              <a:spAutoFit/>
            </a:bodyPr>
            <a:lstStyle/>
            <a:p>
              <a:r>
                <a:rPr lang="zh-CN" altLang="en-US" sz="2000" dirty="0">
                  <a:solidFill>
                    <a:schemeClr val="accent1"/>
                  </a:solidFill>
                  <a:cs typeface="+mn-ea"/>
                  <a:sym typeface="+mn-lt"/>
                </a:rPr>
                <a:t>古籍</a:t>
              </a:r>
              <a:endParaRPr lang="zh-CN" altLang="id-ID" sz="2000" dirty="0">
                <a:solidFill>
                  <a:schemeClr val="accent1"/>
                </a:solidFill>
                <a:cs typeface="+mn-ea"/>
                <a:sym typeface="+mn-lt"/>
              </a:endParaRPr>
            </a:p>
          </p:txBody>
        </p:sp>
        <p:sp>
          <p:nvSpPr>
            <p:cNvPr id="80" name="Rectangle 78"/>
            <p:cNvSpPr/>
            <p:nvPr/>
          </p:nvSpPr>
          <p:spPr>
            <a:xfrm>
              <a:off x="7352857" y="3022247"/>
              <a:ext cx="3967103" cy="307777"/>
            </a:xfrm>
            <a:prstGeom prst="rect">
              <a:avLst/>
            </a:prstGeom>
          </p:spPr>
          <p:txBody>
            <a:bodyPr wrap="square">
              <a:spAutoFit/>
            </a:bodyPr>
            <a:lstStyle/>
            <a:p>
              <a:r>
                <a:rPr lang="en-US" altLang="zh-CN" sz="1400" dirty="0">
                  <a:solidFill>
                    <a:schemeClr val="bg1">
                      <a:lumMod val="65000"/>
                    </a:schemeClr>
                  </a:solidFill>
                  <a:cs typeface="+mn-ea"/>
                  <a:sym typeface="+mn-lt"/>
                </a:rPr>
                <a:t>5900</a:t>
              </a:r>
              <a:r>
                <a:rPr lang="zh-CN" altLang="en-US" sz="1400" dirty="0">
                  <a:solidFill>
                    <a:schemeClr val="bg1">
                      <a:lumMod val="65000"/>
                    </a:schemeClr>
                  </a:solidFill>
                  <a:cs typeface="+mn-ea"/>
                  <a:sym typeface="+mn-lt"/>
                </a:rPr>
                <a:t>余部，</a:t>
              </a:r>
              <a:r>
                <a:rPr lang="en-US" altLang="zh-CN" sz="1400" dirty="0">
                  <a:solidFill>
                    <a:schemeClr val="bg1">
                      <a:lumMod val="65000"/>
                    </a:schemeClr>
                  </a:solidFill>
                  <a:cs typeface="+mn-ea"/>
                  <a:sym typeface="+mn-lt"/>
                </a:rPr>
                <a:t>12</a:t>
              </a:r>
              <a:r>
                <a:rPr lang="zh-CN" altLang="en-US" sz="1400" dirty="0">
                  <a:solidFill>
                    <a:schemeClr val="bg1">
                      <a:lumMod val="65000"/>
                    </a:schemeClr>
                  </a:solidFill>
                  <a:cs typeface="+mn-ea"/>
                  <a:sym typeface="+mn-lt"/>
                </a:rPr>
                <a:t>亿字</a:t>
              </a:r>
              <a:endParaRPr lang="zh-CN" altLang="en-US" sz="1400" dirty="0">
                <a:solidFill>
                  <a:schemeClr val="bg1">
                    <a:lumMod val="65000"/>
                  </a:schemeClr>
                </a:solidFill>
                <a:cs typeface="+mn-ea"/>
                <a:sym typeface="+mn-lt"/>
              </a:endParaRPr>
            </a:p>
          </p:txBody>
        </p:sp>
      </p:grpSp>
      <p:grpSp>
        <p:nvGrpSpPr>
          <p:cNvPr id="81" name="组合 80"/>
          <p:cNvGrpSpPr/>
          <p:nvPr/>
        </p:nvGrpSpPr>
        <p:grpSpPr>
          <a:xfrm>
            <a:off x="6566055" y="4015404"/>
            <a:ext cx="4899319" cy="874435"/>
            <a:chOff x="6420005" y="3913168"/>
            <a:chExt cx="4899318" cy="874435"/>
          </a:xfrm>
        </p:grpSpPr>
        <p:grpSp>
          <p:nvGrpSpPr>
            <p:cNvPr id="82" name="Group 33"/>
            <p:cNvGrpSpPr>
              <a:grpSpLocks noChangeAspect="1"/>
            </p:cNvGrpSpPr>
            <p:nvPr/>
          </p:nvGrpSpPr>
          <p:grpSpPr>
            <a:xfrm>
              <a:off x="6420005" y="3913168"/>
              <a:ext cx="879260" cy="874435"/>
              <a:chOff x="1280160" y="2082018"/>
              <a:chExt cx="833264" cy="828691"/>
            </a:xfrm>
          </p:grpSpPr>
          <p:sp>
            <p:nvSpPr>
              <p:cNvPr id="83" name="Rectangle 34"/>
              <p:cNvSpPr/>
              <p:nvPr/>
            </p:nvSpPr>
            <p:spPr>
              <a:xfrm>
                <a:off x="1280160" y="2082018"/>
                <a:ext cx="792000" cy="79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sp>
            <p:nvSpPr>
              <p:cNvPr id="84" name="Rectangle 35"/>
              <p:cNvSpPr/>
              <p:nvPr/>
            </p:nvSpPr>
            <p:spPr>
              <a:xfrm>
                <a:off x="1393424" y="2190709"/>
                <a:ext cx="720000" cy="7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grpSp>
        <p:grpSp>
          <p:nvGrpSpPr>
            <p:cNvPr id="85" name="Group 58"/>
            <p:cNvGrpSpPr/>
            <p:nvPr/>
          </p:nvGrpSpPr>
          <p:grpSpPr>
            <a:xfrm>
              <a:off x="6702060" y="4231029"/>
              <a:ext cx="447407" cy="385293"/>
              <a:chOff x="2727325" y="-39687"/>
              <a:chExt cx="1463675" cy="1260475"/>
            </a:xfrm>
            <a:solidFill>
              <a:schemeClr val="bg1"/>
            </a:solidFill>
          </p:grpSpPr>
          <p:sp>
            <p:nvSpPr>
              <p:cNvPr id="86"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sp>
            <p:nvSpPr>
              <p:cNvPr id="87"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350">
                  <a:cs typeface="+mn-ea"/>
                  <a:sym typeface="+mn-lt"/>
                </a:endParaRPr>
              </a:p>
            </p:txBody>
          </p:sp>
        </p:grpSp>
        <p:sp>
          <p:nvSpPr>
            <p:cNvPr id="88" name="TextBox 79"/>
            <p:cNvSpPr txBox="1"/>
            <p:nvPr/>
          </p:nvSpPr>
          <p:spPr>
            <a:xfrm>
              <a:off x="7352221" y="3922020"/>
              <a:ext cx="697627" cy="400110"/>
            </a:xfrm>
            <a:prstGeom prst="rect">
              <a:avLst/>
            </a:prstGeom>
            <a:noFill/>
          </p:spPr>
          <p:txBody>
            <a:bodyPr wrap="none" rtlCol="0">
              <a:spAutoFit/>
            </a:bodyPr>
            <a:lstStyle/>
            <a:p>
              <a:r>
                <a:rPr lang="zh-CN" altLang="id-ID" sz="2000" dirty="0">
                  <a:solidFill>
                    <a:schemeClr val="accent1"/>
                  </a:solidFill>
                  <a:cs typeface="+mn-ea"/>
                  <a:sym typeface="+mn-lt"/>
                </a:rPr>
                <a:t>年鉴</a:t>
              </a:r>
              <a:endParaRPr lang="zh-CN" altLang="id-ID" sz="2000" dirty="0">
                <a:solidFill>
                  <a:schemeClr val="accent1"/>
                </a:solidFill>
                <a:cs typeface="+mn-ea"/>
                <a:sym typeface="+mn-lt"/>
              </a:endParaRPr>
            </a:p>
          </p:txBody>
        </p:sp>
        <p:sp>
          <p:nvSpPr>
            <p:cNvPr id="89" name="Rectangle 80"/>
            <p:cNvSpPr/>
            <p:nvPr/>
          </p:nvSpPr>
          <p:spPr>
            <a:xfrm>
              <a:off x="7352220" y="4279685"/>
              <a:ext cx="3967103" cy="307777"/>
            </a:xfrm>
            <a:prstGeom prst="rect">
              <a:avLst/>
            </a:prstGeom>
          </p:spPr>
          <p:txBody>
            <a:bodyPr wrap="square">
              <a:spAutoFit/>
            </a:bodyPr>
            <a:lstStyle/>
            <a:p>
              <a:r>
                <a:rPr lang="en-US" altLang="zh-CN" sz="1400" dirty="0">
                  <a:solidFill>
                    <a:schemeClr val="bg1">
                      <a:lumMod val="65000"/>
                    </a:schemeClr>
                  </a:solidFill>
                  <a:cs typeface="+mn-ea"/>
                  <a:sym typeface="+mn-lt"/>
                </a:rPr>
                <a:t>4650</a:t>
              </a:r>
              <a:r>
                <a:rPr lang="zh-CN" altLang="en-US" sz="1400" dirty="0">
                  <a:solidFill>
                    <a:schemeClr val="bg1">
                      <a:lumMod val="65000"/>
                    </a:schemeClr>
                  </a:solidFill>
                  <a:cs typeface="+mn-ea"/>
                  <a:sym typeface="+mn-lt"/>
                </a:rPr>
                <a:t>余种，</a:t>
              </a:r>
              <a:r>
                <a:rPr lang="en-US" altLang="zh-CN" sz="1400" dirty="0">
                  <a:solidFill>
                    <a:schemeClr val="bg1">
                      <a:lumMod val="65000"/>
                    </a:schemeClr>
                  </a:solidFill>
                  <a:cs typeface="+mn-ea"/>
                  <a:sym typeface="+mn-lt"/>
                </a:rPr>
                <a:t>3</a:t>
              </a:r>
              <a:r>
                <a:rPr lang="zh-CN" altLang="en-US" sz="1400" dirty="0">
                  <a:solidFill>
                    <a:schemeClr val="bg1">
                      <a:lumMod val="65000"/>
                    </a:schemeClr>
                  </a:solidFill>
                  <a:cs typeface="+mn-ea"/>
                  <a:sym typeface="+mn-lt"/>
                </a:rPr>
                <a:t>万本，</a:t>
              </a:r>
              <a:r>
                <a:rPr lang="en-US" altLang="zh-CN" sz="1400" dirty="0">
                  <a:solidFill>
                    <a:schemeClr val="bg1">
                      <a:lumMod val="65000"/>
                    </a:schemeClr>
                  </a:solidFill>
                  <a:cs typeface="+mn-ea"/>
                  <a:sym typeface="+mn-lt"/>
                </a:rPr>
                <a:t>3350</a:t>
              </a:r>
              <a:r>
                <a:rPr lang="zh-CN" altLang="en-US" sz="1400" dirty="0">
                  <a:solidFill>
                    <a:schemeClr val="bg1">
                      <a:lumMod val="65000"/>
                    </a:schemeClr>
                  </a:solidFill>
                  <a:cs typeface="+mn-ea"/>
                  <a:sym typeface="+mn-lt"/>
                </a:rPr>
                <a:t>余万条</a:t>
              </a:r>
              <a:endParaRPr lang="zh-CN" altLang="en-US" sz="1400" dirty="0">
                <a:solidFill>
                  <a:schemeClr val="bg1">
                    <a:lumMod val="65000"/>
                  </a:schemeClr>
                </a:solidFill>
                <a:cs typeface="+mn-ea"/>
                <a:sym typeface="+mn-lt"/>
              </a:endParaRPr>
            </a:p>
          </p:txBody>
        </p:sp>
      </p:grpSp>
      <p:grpSp>
        <p:nvGrpSpPr>
          <p:cNvPr id="90" name="组合 89"/>
          <p:cNvGrpSpPr/>
          <p:nvPr/>
        </p:nvGrpSpPr>
        <p:grpSpPr>
          <a:xfrm>
            <a:off x="6566055" y="5269656"/>
            <a:ext cx="4897597" cy="906426"/>
            <a:chOff x="6420004" y="5167417"/>
            <a:chExt cx="4897597" cy="906425"/>
          </a:xfrm>
        </p:grpSpPr>
        <p:grpSp>
          <p:nvGrpSpPr>
            <p:cNvPr id="91" name="Group 36"/>
            <p:cNvGrpSpPr>
              <a:grpSpLocks noChangeAspect="1"/>
            </p:cNvGrpSpPr>
            <p:nvPr/>
          </p:nvGrpSpPr>
          <p:grpSpPr>
            <a:xfrm>
              <a:off x="6420004" y="5199407"/>
              <a:ext cx="879260" cy="874435"/>
              <a:chOff x="1280160" y="2082018"/>
              <a:chExt cx="833264" cy="828691"/>
            </a:xfrm>
          </p:grpSpPr>
          <p:sp>
            <p:nvSpPr>
              <p:cNvPr id="92" name="Rectangle 37"/>
              <p:cNvSpPr/>
              <p:nvPr/>
            </p:nvSpPr>
            <p:spPr>
              <a:xfrm>
                <a:off x="1280160" y="2082018"/>
                <a:ext cx="792000" cy="79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sp>
            <p:nvSpPr>
              <p:cNvPr id="93" name="Rectangle 38"/>
              <p:cNvSpPr/>
              <p:nvPr/>
            </p:nvSpPr>
            <p:spPr>
              <a:xfrm>
                <a:off x="1393424" y="219070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cs typeface="+mn-ea"/>
                  <a:sym typeface="+mn-lt"/>
                </a:endParaRPr>
              </a:p>
            </p:txBody>
          </p:sp>
        </p:grpSp>
        <p:sp>
          <p:nvSpPr>
            <p:cNvPr id="94" name="Freeform 13"/>
            <p:cNvSpPr>
              <a:spLocks noChangeAspect="1" noEditPoints="1"/>
            </p:cNvSpPr>
            <p:nvPr/>
          </p:nvSpPr>
          <p:spPr bwMode="auto">
            <a:xfrm>
              <a:off x="6697688" y="5465830"/>
              <a:ext cx="423378" cy="41229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anchor="t" anchorCtr="0" compatLnSpc="1"/>
            <a:lstStyle/>
            <a:p>
              <a:endParaRPr lang="id-ID" sz="1350">
                <a:cs typeface="+mn-ea"/>
                <a:sym typeface="+mn-lt"/>
              </a:endParaRPr>
            </a:p>
          </p:txBody>
        </p:sp>
        <p:sp>
          <p:nvSpPr>
            <p:cNvPr id="95" name="TextBox 81"/>
            <p:cNvSpPr txBox="1"/>
            <p:nvPr/>
          </p:nvSpPr>
          <p:spPr>
            <a:xfrm>
              <a:off x="7350499" y="5167417"/>
              <a:ext cx="1980029" cy="400110"/>
            </a:xfrm>
            <a:prstGeom prst="rect">
              <a:avLst/>
            </a:prstGeom>
            <a:noFill/>
          </p:spPr>
          <p:txBody>
            <a:bodyPr wrap="none" rtlCol="0">
              <a:spAutoFit/>
            </a:bodyPr>
            <a:lstStyle/>
            <a:p>
              <a:r>
                <a:rPr lang="zh-CN" altLang="id-ID" sz="2000" dirty="0">
                  <a:solidFill>
                    <a:schemeClr val="accent1"/>
                  </a:solidFill>
                  <a:cs typeface="+mn-ea"/>
                  <a:sym typeface="+mn-lt"/>
                </a:rPr>
                <a:t>专利、科技成果</a:t>
              </a:r>
              <a:endParaRPr lang="zh-CN" altLang="id-ID" sz="2000" dirty="0">
                <a:solidFill>
                  <a:schemeClr val="accent1"/>
                </a:solidFill>
                <a:cs typeface="+mn-ea"/>
                <a:sym typeface="+mn-lt"/>
              </a:endParaRPr>
            </a:p>
          </p:txBody>
        </p:sp>
        <p:sp>
          <p:nvSpPr>
            <p:cNvPr id="96" name="Rectangle 82"/>
            <p:cNvSpPr/>
            <p:nvPr/>
          </p:nvSpPr>
          <p:spPr>
            <a:xfrm>
              <a:off x="7350499" y="5525082"/>
              <a:ext cx="3967102" cy="523220"/>
            </a:xfrm>
            <a:prstGeom prst="rect">
              <a:avLst/>
            </a:prstGeom>
          </p:spPr>
          <p:txBody>
            <a:bodyPr wrap="square">
              <a:spAutoFit/>
            </a:bodyPr>
            <a:lstStyle/>
            <a:p>
              <a:r>
                <a:rPr lang="zh-CN" altLang="en-US" sz="1400" dirty="0">
                  <a:solidFill>
                    <a:schemeClr val="bg1">
                      <a:lumMod val="65000"/>
                    </a:schemeClr>
                  </a:solidFill>
                  <a:cs typeface="+mn-ea"/>
                  <a:sym typeface="+mn-lt"/>
                </a:rPr>
                <a:t>中国专利</a:t>
              </a:r>
              <a:r>
                <a:rPr lang="en-US" altLang="zh-CN" sz="1400" dirty="0">
                  <a:solidFill>
                    <a:schemeClr val="bg1">
                      <a:lumMod val="65000"/>
                    </a:schemeClr>
                  </a:solidFill>
                  <a:cs typeface="+mn-ea"/>
                  <a:sym typeface="+mn-lt"/>
                </a:rPr>
                <a:t>2350</a:t>
              </a:r>
              <a:r>
                <a:rPr lang="zh-CN" altLang="en-US" sz="1400" dirty="0">
                  <a:solidFill>
                    <a:schemeClr val="bg1">
                      <a:lumMod val="65000"/>
                    </a:schemeClr>
                  </a:solidFill>
                  <a:cs typeface="+mn-ea"/>
                  <a:sym typeface="+mn-lt"/>
                </a:rPr>
                <a:t>余万项；海外专利</a:t>
              </a:r>
              <a:r>
                <a:rPr lang="en-US" altLang="zh-CN" sz="1400" dirty="0">
                  <a:solidFill>
                    <a:schemeClr val="bg1">
                      <a:lumMod val="65000"/>
                    </a:schemeClr>
                  </a:solidFill>
                  <a:cs typeface="+mn-ea"/>
                  <a:sym typeface="+mn-lt"/>
                </a:rPr>
                <a:t>1.0</a:t>
              </a:r>
              <a:r>
                <a:rPr lang="zh-CN" altLang="en-US" sz="1400" dirty="0">
                  <a:solidFill>
                    <a:schemeClr val="bg1">
                      <a:lumMod val="65000"/>
                    </a:schemeClr>
                  </a:solidFill>
                  <a:cs typeface="+mn-ea"/>
                  <a:sym typeface="+mn-lt"/>
                </a:rPr>
                <a:t>余亿项；成果</a:t>
              </a:r>
              <a:r>
                <a:rPr lang="en-US" altLang="zh-CN" sz="1400" dirty="0">
                  <a:solidFill>
                    <a:schemeClr val="bg1">
                      <a:lumMod val="65000"/>
                    </a:schemeClr>
                  </a:solidFill>
                  <a:cs typeface="+mn-ea"/>
                  <a:sym typeface="+mn-lt"/>
                </a:rPr>
                <a:t>80</a:t>
              </a:r>
              <a:r>
                <a:rPr lang="zh-CN" altLang="en-US" sz="1400" dirty="0">
                  <a:solidFill>
                    <a:schemeClr val="bg1">
                      <a:lumMod val="65000"/>
                    </a:schemeClr>
                  </a:solidFill>
                  <a:cs typeface="+mn-ea"/>
                  <a:sym typeface="+mn-lt"/>
                </a:rPr>
                <a:t>余万项</a:t>
              </a:r>
              <a:endParaRPr lang="zh-CN" altLang="en-US" sz="1400" dirty="0">
                <a:solidFill>
                  <a:schemeClr val="bg1">
                    <a:lumMod val="65000"/>
                  </a:schemeClr>
                </a:solidFill>
                <a:cs typeface="+mn-ea"/>
                <a:sym typeface="+mn-lt"/>
              </a:endParaRPr>
            </a:p>
          </p:txBody>
        </p:sp>
      </p:grpSp>
      <p:sp>
        <p:nvSpPr>
          <p:cNvPr id="4" name="文本框 3"/>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资源类型</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par>
                                <p:cTn id="17" presetID="2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22" presetClass="entr" presetSubtype="8"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wipe(left)">
                                      <p:cBhvr>
                                        <p:cTn id="25" dur="500"/>
                                        <p:tgtEl>
                                          <p:spTgt spid="81"/>
                                        </p:tgtEl>
                                      </p:cBhvr>
                                    </p:animEffect>
                                  </p:childTnLst>
                                </p:cTn>
                              </p:par>
                              <p:par>
                                <p:cTn id="26" presetID="22" presetClass="entr" presetSubtype="8" fill="hold"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263749" y="-738826"/>
            <a:ext cx="11068073" cy="2646878"/>
          </a:xfrm>
          <a:prstGeom prst="rect">
            <a:avLst/>
          </a:prstGeom>
          <a:noFill/>
        </p:spPr>
        <p:txBody>
          <a:bodyPr wrap="square" rtlCol="0">
            <a:spAutoFit/>
          </a:bodyPr>
          <a:lstStyle>
            <a:defPPr>
              <a:defRPr lang="zh-CN"/>
            </a:defPPr>
            <a:lvl1pPr>
              <a:defRPr sz="8800">
                <a:ln>
                  <a:gradFill>
                    <a:gsLst>
                      <a:gs pos="0">
                        <a:srgbClr val="F79F88"/>
                      </a:gs>
                      <a:gs pos="50000">
                        <a:srgbClr val="B2DFE6"/>
                      </a:gs>
                    </a:gsLst>
                    <a:lin ang="0" scaled="0"/>
                  </a:gradFill>
                </a:ln>
                <a:noFill/>
                <a:latin typeface="方正超粗黑简体" panose="02000000000000000000" pitchFamily="2" charset="-122"/>
                <a:ea typeface="方正超粗黑简体" panose="02000000000000000000" pitchFamily="2" charset="-122"/>
                <a:cs typeface="阿里巴巴普惠体 H" panose="00020600040101010101" pitchFamily="18" charset="-122"/>
              </a:defRPr>
            </a:lvl1pPr>
          </a:lstStyle>
          <a:p>
            <a:pPr algn="dist"/>
            <a:r>
              <a:rPr lang="en-US" altLang="zh-CN" sz="16600" spc="-300" dirty="0">
                <a:ln>
                  <a:gradFill>
                    <a:gsLst>
                      <a:gs pos="0">
                        <a:srgbClr val="F79F88">
                          <a:alpha val="30000"/>
                        </a:srgbClr>
                      </a:gs>
                      <a:gs pos="50000">
                        <a:srgbClr val="B2DFE6">
                          <a:alpha val="30000"/>
                        </a:srgbClr>
                      </a:gs>
                    </a:gsLst>
                    <a:lin ang="0" scaled="0"/>
                  </a:gradFill>
                </a:ln>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CONTENTS</a:t>
            </a:r>
            <a:endParaRPr lang="zh-CN" altLang="en-US" sz="16600" spc="-300" dirty="0">
              <a:ln>
                <a:gradFill>
                  <a:gsLst>
                    <a:gs pos="0">
                      <a:srgbClr val="F79F88">
                        <a:alpha val="30000"/>
                      </a:srgbClr>
                    </a:gs>
                    <a:gs pos="50000">
                      <a:srgbClr val="B2DFE6">
                        <a:alpha val="30000"/>
                      </a:srgbClr>
                    </a:gs>
                  </a:gsLst>
                  <a:lin ang="0" scaled="0"/>
                </a:gradFill>
              </a:ln>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12" name="椭圆 11"/>
          <p:cNvSpPr/>
          <p:nvPr/>
        </p:nvSpPr>
        <p:spPr>
          <a:xfrm rot="2704278">
            <a:off x="9029326" y="-1183950"/>
            <a:ext cx="8645067" cy="8645067"/>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rot="3255679">
            <a:off x="-1506541" y="3711705"/>
            <a:ext cx="2821493" cy="282149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5400000">
            <a:off x="-1326615" y="5550066"/>
            <a:ext cx="2191822" cy="2191822"/>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8657295" flipH="1">
            <a:off x="9115492" y="5041019"/>
            <a:ext cx="2427739" cy="2427739"/>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539407" y="423851"/>
            <a:ext cx="1482457" cy="861774"/>
          </a:xfrm>
          <a:prstGeom prst="rect">
            <a:avLst/>
          </a:prstGeom>
          <a:noFill/>
        </p:spPr>
        <p:txBody>
          <a:bodyPr wrap="none" rtlCol="0">
            <a:spAutoFit/>
          </a:bodyPr>
          <a:lstStyle/>
          <a:p>
            <a:r>
              <a:rPr lang="zh-CN" altLang="en-US" sz="50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目录</a:t>
            </a:r>
            <a:endParaRPr lang="zh-CN" altLang="en-US" sz="50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p:txBody>
      </p:sp>
      <p:sp>
        <p:nvSpPr>
          <p:cNvPr id="22" name="文本框 21"/>
          <p:cNvSpPr txBox="1"/>
          <p:nvPr/>
        </p:nvSpPr>
        <p:spPr>
          <a:xfrm>
            <a:off x="2656113" y="2151727"/>
            <a:ext cx="3909695" cy="3538220"/>
          </a:xfrm>
          <a:prstGeom prst="rect">
            <a:avLst/>
          </a:prstGeom>
          <a:noFill/>
        </p:spPr>
        <p:txBody>
          <a:bodyPr wrap="none" rtlCol="0">
            <a:spAutoFit/>
          </a:bodyPr>
          <a:lstStyle/>
          <a:p>
            <a:r>
              <a:rPr lang="en-US" altLang="zh-CN"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1.</a:t>
            </a:r>
            <a:r>
              <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如何提升检索能力</a:t>
            </a:r>
            <a:endPar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a:p>
            <a:endPar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a:p>
            <a:r>
              <a:rPr lang="en-US" altLang="zh-CN"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2.</a:t>
            </a:r>
            <a:r>
              <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巧用中国知网</a:t>
            </a:r>
            <a:endPar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a:p>
            <a:endPar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a:p>
            <a:r>
              <a:rPr lang="en-US" altLang="zh-CN"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3.</a:t>
            </a:r>
            <a:r>
              <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提升阅读效率</a:t>
            </a:r>
            <a:endPar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a:p>
            <a:endPar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a:p>
            <a:r>
              <a:rPr lang="en-US" altLang="zh-CN"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4.</a:t>
            </a:r>
            <a:r>
              <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全球学术</a:t>
            </a:r>
            <a:r>
              <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快报</a:t>
            </a:r>
            <a:endParaRPr lang="zh-CN" altLang="en-US" sz="32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833246" y="1095407"/>
            <a:ext cx="8450580" cy="77343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12" name="矩形 11"/>
          <p:cNvSpPr/>
          <p:nvPr/>
        </p:nvSpPr>
        <p:spPr>
          <a:xfrm>
            <a:off x="2068831" y="1095407"/>
            <a:ext cx="8214360" cy="658257"/>
          </a:xfrm>
          <a:prstGeom prst="rect">
            <a:avLst/>
          </a:prstGeom>
        </p:spPr>
        <p:txBody>
          <a:bodyPr wrap="square">
            <a:spAutoFit/>
          </a:bodyPr>
          <a:lstStyle/>
          <a:p>
            <a:pPr algn="just">
              <a:lnSpc>
                <a:spcPct val="120000"/>
              </a:lnSpc>
              <a:defRPr/>
            </a:pPr>
            <a:r>
              <a:rPr lang="zh-CN" altLang="en-US" sz="1600" kern="0" dirty="0">
                <a:latin typeface="微软雅黑" panose="020B0503020204020204" pitchFamily="34" charset="-122"/>
                <a:ea typeface="微软雅黑" panose="020B0503020204020204" pitchFamily="34" charset="-122"/>
                <a:cs typeface="微软雅黑" panose="020B0503020204020204" pitchFamily="34" charset="-122"/>
              </a:rPr>
              <a:t>知网携手</a:t>
            </a:r>
            <a:r>
              <a:rPr lang="en-US" altLang="zh-CN" sz="1600"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70</a:t>
            </a:r>
            <a:r>
              <a:rPr lang="zh-CN" altLang="en-US" sz="1600"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多个</a:t>
            </a:r>
            <a:r>
              <a:rPr lang="zh-CN" altLang="en-US" sz="1600" kern="0" dirty="0">
                <a:latin typeface="微软雅黑" panose="020B0503020204020204" pitchFamily="34" charset="-122"/>
                <a:ea typeface="微软雅黑" panose="020B0503020204020204" pitchFamily="34" charset="-122"/>
                <a:cs typeface="微软雅黑" panose="020B0503020204020204" pitchFamily="34" charset="-122"/>
              </a:rPr>
              <a:t>国家和地区共</a:t>
            </a:r>
            <a:r>
              <a:rPr lang="en-US" altLang="zh-CN" sz="1600" b="1"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600" b="1"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万家</a:t>
            </a:r>
            <a:r>
              <a:rPr lang="zh-CN" altLang="en-US" sz="1600" kern="0" dirty="0">
                <a:latin typeface="微软雅黑" panose="020B0503020204020204" pitchFamily="34" charset="-122"/>
                <a:ea typeface="微软雅黑" panose="020B0503020204020204" pitchFamily="34" charset="-122"/>
                <a:cs typeface="微软雅黑" panose="020B0503020204020204" pitchFamily="34" charset="-122"/>
              </a:rPr>
              <a:t>重要国内外出版机构，</a:t>
            </a:r>
            <a:r>
              <a:rPr lang="zh-CN" altLang="en-US" sz="1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累计收录</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全文</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2.8</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亿</a:t>
            </a:r>
            <a:r>
              <a:rPr lang="zh-CN" altLang="en-US" sz="1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篇，</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摘要</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亿</a:t>
            </a:r>
            <a:r>
              <a:rPr lang="zh-CN" altLang="en-US" sz="1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篇，</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知识元</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82</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亿</a:t>
            </a:r>
            <a:r>
              <a:rPr lang="zh-CN" altLang="en-US" sz="1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条，平均</a:t>
            </a:r>
            <a:r>
              <a:rPr lang="zh-CN" altLang="en-US" sz="1600" b="1"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每小时</a:t>
            </a:r>
            <a:r>
              <a:rPr lang="zh-CN" altLang="en-US" sz="1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更新</a:t>
            </a:r>
            <a:r>
              <a:rPr lang="zh-CN" altLang="en-US" sz="1600" b="1"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近万篇。</a:t>
            </a:r>
            <a:endParaRPr lang="zh-CN" altLang="en-US" sz="1600" b="1" kern="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弧形 12"/>
          <p:cNvSpPr/>
          <p:nvPr/>
        </p:nvSpPr>
        <p:spPr>
          <a:xfrm>
            <a:off x="2747344" y="3443377"/>
            <a:ext cx="6700488" cy="6700488"/>
          </a:xfrm>
          <a:prstGeom prst="arc">
            <a:avLst>
              <a:gd name="adj1" fmla="val 12311223"/>
              <a:gd name="adj2" fmla="val 20082939"/>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0" rIns="0" rtlCol="0" anchor="ctr"/>
          <a:lstStyle/>
          <a:p>
            <a:pPr algn="ctr"/>
            <a:endParaRPr lang="zh-CN" altLang="en-US" sz="1600">
              <a:cs typeface="+mn-ea"/>
              <a:sym typeface="+mn-lt"/>
            </a:endParaRPr>
          </a:p>
        </p:txBody>
      </p:sp>
      <p:sp>
        <p:nvSpPr>
          <p:cNvPr id="14" name="椭圆 13"/>
          <p:cNvSpPr/>
          <p:nvPr/>
        </p:nvSpPr>
        <p:spPr>
          <a:xfrm>
            <a:off x="5308245" y="2753897"/>
            <a:ext cx="1578688" cy="15786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3200" b="1" dirty="0">
                <a:latin typeface="Times New Roman" panose="02020603050405020304" pitchFamily="18" charset="0"/>
                <a:ea typeface="微软雅黑" panose="020B0503020204020204" pitchFamily="34" charset="-122"/>
                <a:cs typeface="+mn-ea"/>
                <a:sym typeface="+mn-lt"/>
              </a:rPr>
              <a:t>学术</a:t>
            </a:r>
            <a:endParaRPr lang="zh-CN" altLang="en-US" sz="3200" b="1" dirty="0">
              <a:latin typeface="Times New Roman" panose="02020603050405020304" pitchFamily="18" charset="0"/>
              <a:ea typeface="微软雅黑" panose="020B0503020204020204" pitchFamily="34" charset="-122"/>
              <a:cs typeface="+mn-ea"/>
              <a:sym typeface="+mn-lt"/>
            </a:endParaRPr>
          </a:p>
        </p:txBody>
      </p:sp>
      <p:sp>
        <p:nvSpPr>
          <p:cNvPr id="15" name="椭圆 14"/>
          <p:cNvSpPr/>
          <p:nvPr/>
        </p:nvSpPr>
        <p:spPr>
          <a:xfrm>
            <a:off x="3933145" y="3514666"/>
            <a:ext cx="1107224" cy="110722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latin typeface="Times New Roman" panose="02020603050405020304" pitchFamily="18" charset="0"/>
                <a:ea typeface="微软雅黑" panose="020B0503020204020204" pitchFamily="34" charset="-122"/>
                <a:cs typeface="+mn-ea"/>
                <a:sym typeface="+mn-lt"/>
              </a:rPr>
              <a:t>事实</a:t>
            </a:r>
            <a:endParaRPr lang="zh-CN" altLang="en-US" sz="2400" b="1" dirty="0">
              <a:latin typeface="Times New Roman" panose="02020603050405020304" pitchFamily="18" charset="0"/>
              <a:ea typeface="微软雅黑" panose="020B0503020204020204" pitchFamily="34" charset="-122"/>
              <a:cs typeface="+mn-ea"/>
              <a:sym typeface="+mn-lt"/>
            </a:endParaRPr>
          </a:p>
        </p:txBody>
      </p:sp>
      <p:sp>
        <p:nvSpPr>
          <p:cNvPr id="16" name="椭圆 15"/>
          <p:cNvSpPr/>
          <p:nvPr/>
        </p:nvSpPr>
        <p:spPr>
          <a:xfrm>
            <a:off x="7154805" y="3514666"/>
            <a:ext cx="1107224" cy="110722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latin typeface="Times New Roman" panose="02020603050405020304" pitchFamily="18" charset="0"/>
                <a:ea typeface="微软雅黑" panose="020B0503020204020204" pitchFamily="34" charset="-122"/>
                <a:cs typeface="+mn-ea"/>
                <a:sym typeface="+mn-lt"/>
              </a:rPr>
              <a:t>技术</a:t>
            </a:r>
            <a:endParaRPr lang="zh-CN" altLang="en-US" sz="2400" b="1" dirty="0">
              <a:latin typeface="Times New Roman" panose="02020603050405020304" pitchFamily="18" charset="0"/>
              <a:ea typeface="微软雅黑" panose="020B0503020204020204" pitchFamily="34" charset="-122"/>
              <a:cs typeface="+mn-ea"/>
              <a:sym typeface="+mn-lt"/>
            </a:endParaRPr>
          </a:p>
        </p:txBody>
      </p:sp>
      <p:sp>
        <p:nvSpPr>
          <p:cNvPr id="17" name="椭圆 16"/>
          <p:cNvSpPr/>
          <p:nvPr/>
        </p:nvSpPr>
        <p:spPr>
          <a:xfrm>
            <a:off x="8262031" y="4557597"/>
            <a:ext cx="885780" cy="8857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350" b="1" dirty="0">
                <a:latin typeface="Times New Roman" panose="02020603050405020304" pitchFamily="18" charset="0"/>
                <a:ea typeface="微软雅黑" panose="020B0503020204020204" pitchFamily="34" charset="-122"/>
                <a:cs typeface="+mn-ea"/>
                <a:sym typeface="+mn-lt"/>
              </a:rPr>
              <a:t>增值</a:t>
            </a:r>
            <a:endParaRPr lang="zh-CN" altLang="en-US" sz="1350" b="1" dirty="0">
              <a:latin typeface="Times New Roman" panose="02020603050405020304" pitchFamily="18" charset="0"/>
              <a:ea typeface="微软雅黑" panose="020B0503020204020204" pitchFamily="34" charset="-122"/>
              <a:cs typeface="+mn-ea"/>
              <a:sym typeface="+mn-lt"/>
            </a:endParaRPr>
          </a:p>
        </p:txBody>
      </p:sp>
      <p:sp>
        <p:nvSpPr>
          <p:cNvPr id="18" name="椭圆 17"/>
          <p:cNvSpPr/>
          <p:nvPr/>
        </p:nvSpPr>
        <p:spPr>
          <a:xfrm>
            <a:off x="3047366" y="4557597"/>
            <a:ext cx="885780" cy="8857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350" b="1" dirty="0">
                <a:latin typeface="Times New Roman" panose="02020603050405020304" pitchFamily="18" charset="0"/>
                <a:ea typeface="微软雅黑" panose="020B0503020204020204" pitchFamily="34" charset="-122"/>
                <a:cs typeface="+mn-ea"/>
                <a:sym typeface="+mn-lt"/>
              </a:rPr>
              <a:t>外文</a:t>
            </a:r>
            <a:endParaRPr lang="zh-CN" altLang="en-US" sz="1350" b="1" dirty="0">
              <a:latin typeface="Times New Roman" panose="02020603050405020304" pitchFamily="18" charset="0"/>
              <a:ea typeface="微软雅黑" panose="020B0503020204020204" pitchFamily="34" charset="-122"/>
              <a:cs typeface="+mn-ea"/>
              <a:sym typeface="+mn-lt"/>
            </a:endParaRPr>
          </a:p>
        </p:txBody>
      </p:sp>
      <p:sp>
        <p:nvSpPr>
          <p:cNvPr id="19" name="文本框 18"/>
          <p:cNvSpPr txBox="1"/>
          <p:nvPr/>
        </p:nvSpPr>
        <p:spPr>
          <a:xfrm>
            <a:off x="247638" y="4851403"/>
            <a:ext cx="2699879" cy="338554"/>
          </a:xfrm>
          <a:prstGeom prst="rect">
            <a:avLst/>
          </a:prstGeom>
          <a:noFill/>
        </p:spPr>
        <p:txBody>
          <a:bodyPr wrap="square" lIns="0" rIns="0" rtlCol="0">
            <a:spAutoFit/>
          </a:bodyPr>
          <a:lstStyle/>
          <a:p>
            <a:pPr algn="r"/>
            <a:r>
              <a:rPr lang="en-US" altLang="zh-CN" sz="16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Springer</a:t>
            </a:r>
            <a:r>
              <a:rPr lang="zh-CN" altLang="en-US" sz="16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en-US" altLang="zh-CN" sz="16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Elsevier</a:t>
            </a:r>
            <a:r>
              <a:rPr lang="zh-CN" altLang="en-US" sz="16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en-US" altLang="zh-CN" sz="16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EBSCO</a:t>
            </a:r>
            <a:endParaRPr lang="en-US" altLang="zh-CN" sz="16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0" name="文本框 19"/>
          <p:cNvSpPr txBox="1"/>
          <p:nvPr/>
        </p:nvSpPr>
        <p:spPr>
          <a:xfrm>
            <a:off x="827363" y="3691311"/>
            <a:ext cx="3075780" cy="400110"/>
          </a:xfrm>
          <a:prstGeom prst="rect">
            <a:avLst/>
          </a:prstGeom>
          <a:noFill/>
        </p:spPr>
        <p:txBody>
          <a:bodyPr wrap="square" lIns="0" rIns="0" rtlCol="0">
            <a:spAutoFit/>
          </a:bodyPr>
          <a:lstStyle/>
          <a:p>
            <a:pPr algn="r"/>
            <a:r>
              <a:rPr lang="zh-CN" altLang="en-US" sz="2000" b="1" dirty="0">
                <a:solidFill>
                  <a:schemeClr val="accent2"/>
                </a:solidFill>
                <a:latin typeface="Times New Roman" panose="02020603050405020304" pitchFamily="18" charset="0"/>
                <a:ea typeface="微软雅黑" panose="020B0503020204020204" pitchFamily="34" charset="-122"/>
                <a:cs typeface="+mn-ea"/>
                <a:sym typeface="+mn-lt"/>
              </a:rPr>
              <a:t>年鉴、统计数据、评价数据</a:t>
            </a:r>
            <a:endParaRPr lang="zh-CN" altLang="en-US" sz="2000" b="1" dirty="0">
              <a:solidFill>
                <a:schemeClr val="accent2"/>
              </a:solidFill>
              <a:latin typeface="Times New Roman" panose="02020603050405020304" pitchFamily="18" charset="0"/>
              <a:ea typeface="微软雅黑" panose="020B0503020204020204" pitchFamily="34" charset="-122"/>
              <a:cs typeface="+mn-ea"/>
              <a:sym typeface="+mn-lt"/>
            </a:endParaRPr>
          </a:p>
        </p:txBody>
      </p:sp>
      <p:sp>
        <p:nvSpPr>
          <p:cNvPr id="21" name="文本框 20"/>
          <p:cNvSpPr txBox="1"/>
          <p:nvPr/>
        </p:nvSpPr>
        <p:spPr>
          <a:xfrm>
            <a:off x="9288297" y="4807588"/>
            <a:ext cx="2764011" cy="338554"/>
          </a:xfrm>
          <a:prstGeom prst="rect">
            <a:avLst/>
          </a:prstGeom>
          <a:noFill/>
        </p:spPr>
        <p:txBody>
          <a:bodyPr wrap="square" lIns="0" rIns="0" rtlCol="0">
            <a:spAutoFit/>
          </a:bodyPr>
          <a:lstStyle/>
          <a:p>
            <a:r>
              <a:rPr lang="zh-CN" altLang="en-US" sz="1600" b="1" dirty="0">
                <a:solidFill>
                  <a:schemeClr val="bg1">
                    <a:lumMod val="50000"/>
                  </a:schemeClr>
                </a:solidFill>
                <a:latin typeface="Times New Roman" panose="02020603050405020304" pitchFamily="18" charset="0"/>
                <a:ea typeface="微软雅黑" panose="020B0503020204020204" pitchFamily="34" charset="-122"/>
                <a:cs typeface="+mn-ea"/>
                <a:sym typeface="+mn-lt"/>
              </a:rPr>
              <a:t>翻译助手、工具书、知网词典</a:t>
            </a:r>
            <a:endParaRPr lang="zh-CN" altLang="en-US" sz="1600" b="1" dirty="0">
              <a:solidFill>
                <a:schemeClr val="bg1">
                  <a:lumMod val="50000"/>
                </a:schemeClr>
              </a:solidFill>
              <a:latin typeface="Times New Roman" panose="02020603050405020304" pitchFamily="18" charset="0"/>
              <a:ea typeface="微软雅黑" panose="020B0503020204020204" pitchFamily="34" charset="-122"/>
              <a:cs typeface="+mn-ea"/>
              <a:sym typeface="+mn-lt"/>
            </a:endParaRPr>
          </a:p>
        </p:txBody>
      </p:sp>
      <p:sp>
        <p:nvSpPr>
          <p:cNvPr id="22" name="文本框 21"/>
          <p:cNvSpPr txBox="1"/>
          <p:nvPr/>
        </p:nvSpPr>
        <p:spPr>
          <a:xfrm>
            <a:off x="8354261" y="3691311"/>
            <a:ext cx="2972915" cy="400110"/>
          </a:xfrm>
          <a:prstGeom prst="rect">
            <a:avLst/>
          </a:prstGeom>
          <a:noFill/>
        </p:spPr>
        <p:txBody>
          <a:bodyPr wrap="square" lIns="0" rIns="0" rtlCol="0">
            <a:spAutoFit/>
          </a:bodyPr>
          <a:lstStyle/>
          <a:p>
            <a:r>
              <a:rPr lang="zh-CN" altLang="en-US" sz="2000" b="1" dirty="0">
                <a:solidFill>
                  <a:schemeClr val="accent2"/>
                </a:solidFill>
                <a:latin typeface="Times New Roman" panose="02020603050405020304" pitchFamily="18" charset="0"/>
                <a:ea typeface="微软雅黑" panose="020B0503020204020204" pitchFamily="34" charset="-122"/>
                <a:cs typeface="+mn-ea"/>
                <a:sym typeface="+mn-lt"/>
              </a:rPr>
              <a:t>标准、专利、科技成果</a:t>
            </a:r>
            <a:endParaRPr lang="zh-CN" altLang="en-US" sz="2000" b="1" dirty="0">
              <a:solidFill>
                <a:schemeClr val="accent2"/>
              </a:solidFill>
              <a:latin typeface="Times New Roman" panose="02020603050405020304" pitchFamily="18" charset="0"/>
              <a:ea typeface="微软雅黑" panose="020B0503020204020204" pitchFamily="34" charset="-122"/>
              <a:cs typeface="+mn-ea"/>
              <a:sym typeface="+mn-lt"/>
            </a:endParaRPr>
          </a:p>
        </p:txBody>
      </p:sp>
      <p:sp>
        <p:nvSpPr>
          <p:cNvPr id="23" name="文本框 22"/>
          <p:cNvSpPr txBox="1"/>
          <p:nvPr/>
        </p:nvSpPr>
        <p:spPr>
          <a:xfrm>
            <a:off x="3193886" y="2245492"/>
            <a:ext cx="5806773" cy="461665"/>
          </a:xfrm>
          <a:prstGeom prst="rect">
            <a:avLst/>
          </a:prstGeom>
          <a:noFill/>
        </p:spPr>
        <p:txBody>
          <a:bodyPr wrap="square" lIns="0" rIns="0" rtlCol="0">
            <a:spAutoFit/>
          </a:bodyPr>
          <a:lstStyle/>
          <a:p>
            <a:pPr algn="ctr"/>
            <a:r>
              <a:rPr lang="zh-CN" altLang="en-US" sz="2400" b="1" dirty="0">
                <a:solidFill>
                  <a:schemeClr val="accent1"/>
                </a:solidFill>
                <a:latin typeface="Times New Roman" panose="02020603050405020304" pitchFamily="18" charset="0"/>
                <a:ea typeface="微软雅黑" panose="020B0503020204020204" pitchFamily="34" charset="-122"/>
                <a:cs typeface="+mn-ea"/>
                <a:sym typeface="+mn-lt"/>
              </a:rPr>
              <a:t>期刊文献、博硕士论文、会议、报纸</a:t>
            </a:r>
            <a:endParaRPr lang="zh-CN" altLang="en-US" sz="2400" b="1" dirty="0">
              <a:solidFill>
                <a:schemeClr val="accent1"/>
              </a:solidFill>
              <a:latin typeface="Times New Roman" panose="02020603050405020304" pitchFamily="18" charset="0"/>
              <a:ea typeface="微软雅黑" panose="020B0503020204020204" pitchFamily="34" charset="-122"/>
              <a:cs typeface="+mn-ea"/>
              <a:sym typeface="+mn-lt"/>
            </a:endParaRPr>
          </a:p>
        </p:txBody>
      </p:sp>
      <p:sp>
        <p:nvSpPr>
          <p:cNvPr id="24" name="文本框 23"/>
          <p:cNvSpPr txBox="1"/>
          <p:nvPr/>
        </p:nvSpPr>
        <p:spPr>
          <a:xfrm>
            <a:off x="2808061" y="5554498"/>
            <a:ext cx="6579051" cy="400110"/>
          </a:xfrm>
          <a:prstGeom prst="rect">
            <a:avLst/>
          </a:prstGeom>
          <a:noFill/>
        </p:spPr>
        <p:txBody>
          <a:bodyPr wrap="square" lIns="0" rIns="0" rtlCol="0">
            <a:spAutoFit/>
          </a:bodyPr>
          <a:lstStyle/>
          <a:p>
            <a:pPr algn="ctr"/>
            <a:r>
              <a:rPr lang="zh-CN" altLang="en-US" sz="2000" b="1" dirty="0">
                <a:solidFill>
                  <a:schemeClr val="accent1"/>
                </a:solidFill>
                <a:latin typeface="Times New Roman" panose="02020603050405020304" pitchFamily="18" charset="0"/>
                <a:ea typeface="微软雅黑" panose="020B0503020204020204" pitchFamily="34" charset="-122"/>
                <a:cs typeface="+mn-ea"/>
                <a:sym typeface="+mn-lt"/>
              </a:rPr>
              <a:t>丰富的资源类型助力科研全过程</a:t>
            </a:r>
            <a:endParaRPr lang="zh-CN" altLang="en-US" sz="2000" b="1" dirty="0">
              <a:solidFill>
                <a:schemeClr val="accent1"/>
              </a:solidFill>
              <a:latin typeface="Times New Roman" panose="02020603050405020304" pitchFamily="18" charset="0"/>
              <a:ea typeface="微软雅黑" panose="020B0503020204020204" pitchFamily="34" charset="-122"/>
              <a:cs typeface="+mn-ea"/>
              <a:sym typeface="+mn-lt"/>
            </a:endParaRPr>
          </a:p>
        </p:txBody>
      </p:sp>
      <p:sp>
        <p:nvSpPr>
          <p:cNvPr id="4" name="文本框 3"/>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资源类型</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par>
                          <p:cTn id="50" fill="hold">
                            <p:stCondLst>
                              <p:cond delay="1500"/>
                            </p:stCondLst>
                            <p:childTnLst>
                              <p:par>
                                <p:cTn id="51" presetID="2" presetClass="entr" presetSubtype="4"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17" grpId="0" bldLvl="0" animBg="1"/>
      <p:bldP spid="18" grpId="0" bldLvl="0" animBg="1"/>
      <p:bldP spid="19"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框 53"/>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中国知网</a:t>
            </a:r>
            <a:endParaRPr lang="zh-CN" altLang="en-US" dirty="0"/>
          </a:p>
        </p:txBody>
      </p:sp>
      <p:sp>
        <p:nvSpPr>
          <p:cNvPr id="15" name="椭圆 14"/>
          <p:cNvSpPr/>
          <p:nvPr/>
        </p:nvSpPr>
        <p:spPr>
          <a:xfrm rot="165664">
            <a:off x="10015997" y="-598720"/>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65664" flipH="1">
            <a:off x="9660262" y="1020343"/>
            <a:ext cx="1182931" cy="1182931"/>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907098" y="0"/>
            <a:ext cx="10414000" cy="14904328"/>
            <a:chOff x="680174" y="-7786"/>
            <a:chExt cx="7685841" cy="10999837"/>
          </a:xfrm>
        </p:grpSpPr>
        <p:pic>
          <p:nvPicPr>
            <p:cNvPr id="5" name="图片 4"/>
            <p:cNvPicPr>
              <a:picLocks noChangeAspect="1"/>
            </p:cNvPicPr>
            <p:nvPr/>
          </p:nvPicPr>
          <p:blipFill>
            <a:blip r:embed="rId1"/>
            <a:stretch>
              <a:fillRect/>
            </a:stretch>
          </p:blipFill>
          <p:spPr>
            <a:xfrm>
              <a:off x="712318" y="0"/>
              <a:ext cx="7653697" cy="10992051"/>
            </a:xfrm>
            <a:prstGeom prst="rect">
              <a:avLst/>
            </a:prstGeom>
          </p:spPr>
        </p:pic>
        <p:grpSp>
          <p:nvGrpSpPr>
            <p:cNvPr id="6" name="组合 5"/>
            <p:cNvGrpSpPr/>
            <p:nvPr/>
          </p:nvGrpSpPr>
          <p:grpSpPr>
            <a:xfrm>
              <a:off x="680174" y="370403"/>
              <a:ext cx="7661381" cy="8548954"/>
              <a:chOff x="1111" y="1818"/>
              <a:chExt cx="16684" cy="17977"/>
            </a:xfrm>
          </p:grpSpPr>
          <p:grpSp>
            <p:nvGrpSpPr>
              <p:cNvPr id="8" name="组合 7"/>
              <p:cNvGrpSpPr/>
              <p:nvPr/>
            </p:nvGrpSpPr>
            <p:grpSpPr>
              <a:xfrm>
                <a:off x="1111" y="4000"/>
                <a:ext cx="16684" cy="15795"/>
                <a:chOff x="1111" y="4000"/>
                <a:chExt cx="16684" cy="15795"/>
              </a:xfrm>
            </p:grpSpPr>
            <p:grpSp>
              <p:nvGrpSpPr>
                <p:cNvPr id="11" name="组合 10"/>
                <p:cNvGrpSpPr/>
                <p:nvPr/>
              </p:nvGrpSpPr>
              <p:grpSpPr>
                <a:xfrm>
                  <a:off x="1111" y="4000"/>
                  <a:ext cx="16684" cy="10670"/>
                  <a:chOff x="1111" y="4000"/>
                  <a:chExt cx="16684" cy="10670"/>
                </a:xfrm>
              </p:grpSpPr>
              <p:grpSp>
                <p:nvGrpSpPr>
                  <p:cNvPr id="24" name="组合 23"/>
                  <p:cNvGrpSpPr/>
                  <p:nvPr/>
                </p:nvGrpSpPr>
                <p:grpSpPr>
                  <a:xfrm>
                    <a:off x="1323" y="4000"/>
                    <a:ext cx="16472" cy="6159"/>
                    <a:chOff x="1323" y="4000"/>
                    <a:chExt cx="16472" cy="6159"/>
                  </a:xfrm>
                </p:grpSpPr>
                <p:grpSp>
                  <p:nvGrpSpPr>
                    <p:cNvPr id="28" name="组合 27"/>
                    <p:cNvGrpSpPr/>
                    <p:nvPr/>
                  </p:nvGrpSpPr>
                  <p:grpSpPr>
                    <a:xfrm>
                      <a:off x="1323" y="4000"/>
                      <a:ext cx="16472" cy="6046"/>
                      <a:chOff x="1354" y="3995"/>
                      <a:chExt cx="16472" cy="6046"/>
                    </a:xfrm>
                  </p:grpSpPr>
                  <p:grpSp>
                    <p:nvGrpSpPr>
                      <p:cNvPr id="32" name="组合 31"/>
                      <p:cNvGrpSpPr/>
                      <p:nvPr/>
                    </p:nvGrpSpPr>
                    <p:grpSpPr>
                      <a:xfrm>
                        <a:off x="13695" y="3995"/>
                        <a:ext cx="4131" cy="6040"/>
                        <a:chOff x="13695" y="3995"/>
                        <a:chExt cx="4131" cy="6040"/>
                      </a:xfrm>
                    </p:grpSpPr>
                    <p:sp>
                      <p:nvSpPr>
                        <p:cNvPr id="40" name="矩形 39"/>
                        <p:cNvSpPr/>
                        <p:nvPr/>
                      </p:nvSpPr>
                      <p:spPr>
                        <a:xfrm>
                          <a:off x="13695" y="4841"/>
                          <a:ext cx="4131" cy="51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1" name="矩形 40"/>
                        <p:cNvSpPr/>
                        <p:nvPr/>
                      </p:nvSpPr>
                      <p:spPr>
                        <a:xfrm>
                          <a:off x="13695" y="3995"/>
                          <a:ext cx="4131" cy="84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33" name="组合 32"/>
                      <p:cNvGrpSpPr/>
                      <p:nvPr/>
                    </p:nvGrpSpPr>
                    <p:grpSpPr>
                      <a:xfrm>
                        <a:off x="1354" y="4001"/>
                        <a:ext cx="4695" cy="6040"/>
                        <a:chOff x="1354" y="4001"/>
                        <a:chExt cx="4695" cy="6040"/>
                      </a:xfrm>
                    </p:grpSpPr>
                    <p:sp>
                      <p:nvSpPr>
                        <p:cNvPr id="38" name="矩形 37"/>
                        <p:cNvSpPr/>
                        <p:nvPr/>
                      </p:nvSpPr>
                      <p:spPr>
                        <a:xfrm>
                          <a:off x="1354" y="4019"/>
                          <a:ext cx="4695" cy="602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9" name="矩形 38"/>
                        <p:cNvSpPr/>
                        <p:nvPr/>
                      </p:nvSpPr>
                      <p:spPr>
                        <a:xfrm>
                          <a:off x="1355" y="4001"/>
                          <a:ext cx="4693" cy="6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34" name="组合 33"/>
                      <p:cNvGrpSpPr/>
                      <p:nvPr/>
                    </p:nvGrpSpPr>
                    <p:grpSpPr>
                      <a:xfrm>
                        <a:off x="6398" y="4025"/>
                        <a:ext cx="6948" cy="2417"/>
                        <a:chOff x="1699" y="3875"/>
                        <a:chExt cx="6948" cy="6902"/>
                      </a:xfrm>
                    </p:grpSpPr>
                    <p:sp>
                      <p:nvSpPr>
                        <p:cNvPr id="35" name="矩形 34"/>
                        <p:cNvSpPr/>
                        <p:nvPr/>
                      </p:nvSpPr>
                      <p:spPr>
                        <a:xfrm>
                          <a:off x="1699" y="5674"/>
                          <a:ext cx="6948" cy="510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7" name="矩形 36"/>
                        <p:cNvSpPr/>
                        <p:nvPr/>
                      </p:nvSpPr>
                      <p:spPr>
                        <a:xfrm>
                          <a:off x="1699" y="3875"/>
                          <a:ext cx="2023" cy="179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grpSp>
                  <p:nvGrpSpPr>
                    <p:cNvPr id="29" name="组合 28"/>
                    <p:cNvGrpSpPr/>
                    <p:nvPr/>
                  </p:nvGrpSpPr>
                  <p:grpSpPr>
                    <a:xfrm>
                      <a:off x="6354" y="7783"/>
                      <a:ext cx="6948" cy="2376"/>
                      <a:chOff x="6554" y="2885"/>
                      <a:chExt cx="6948" cy="2376"/>
                    </a:xfrm>
                  </p:grpSpPr>
                  <p:sp>
                    <p:nvSpPr>
                      <p:cNvPr id="30" name="矩形 29"/>
                      <p:cNvSpPr/>
                      <p:nvPr/>
                    </p:nvSpPr>
                    <p:spPr>
                      <a:xfrm>
                        <a:off x="6554" y="2885"/>
                        <a:ext cx="6948" cy="237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矩形 30"/>
                      <p:cNvSpPr/>
                      <p:nvPr/>
                    </p:nvSpPr>
                    <p:spPr>
                      <a:xfrm>
                        <a:off x="6554" y="2885"/>
                        <a:ext cx="2178" cy="63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grpSp>
                <p:nvGrpSpPr>
                  <p:cNvPr id="25" name="组合 24"/>
                  <p:cNvGrpSpPr/>
                  <p:nvPr/>
                </p:nvGrpSpPr>
                <p:grpSpPr>
                  <a:xfrm>
                    <a:off x="1111" y="10730"/>
                    <a:ext cx="16684" cy="3940"/>
                    <a:chOff x="1618" y="2132"/>
                    <a:chExt cx="16684" cy="3940"/>
                  </a:xfrm>
                </p:grpSpPr>
                <p:sp>
                  <p:nvSpPr>
                    <p:cNvPr id="26" name="矩形 25"/>
                    <p:cNvSpPr/>
                    <p:nvPr/>
                  </p:nvSpPr>
                  <p:spPr>
                    <a:xfrm>
                      <a:off x="1618" y="2132"/>
                      <a:ext cx="16684" cy="394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7" name="矩形 26"/>
                    <p:cNvSpPr/>
                    <p:nvPr/>
                  </p:nvSpPr>
                  <p:spPr>
                    <a:xfrm>
                      <a:off x="1618" y="2132"/>
                      <a:ext cx="2183" cy="71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grpSp>
              <p:nvGrpSpPr>
                <p:cNvPr id="12" name="组合 11"/>
                <p:cNvGrpSpPr/>
                <p:nvPr/>
              </p:nvGrpSpPr>
              <p:grpSpPr>
                <a:xfrm>
                  <a:off x="1181" y="15329"/>
                  <a:ext cx="16541" cy="4466"/>
                  <a:chOff x="1181" y="15329"/>
                  <a:chExt cx="16541" cy="4466"/>
                </a:xfrm>
              </p:grpSpPr>
              <p:grpSp>
                <p:nvGrpSpPr>
                  <p:cNvPr id="13" name="组合 12"/>
                  <p:cNvGrpSpPr/>
                  <p:nvPr/>
                </p:nvGrpSpPr>
                <p:grpSpPr>
                  <a:xfrm>
                    <a:off x="1181" y="15498"/>
                    <a:ext cx="5964" cy="2770"/>
                    <a:chOff x="1688" y="886"/>
                    <a:chExt cx="5964" cy="2770"/>
                  </a:xfrm>
                </p:grpSpPr>
                <p:sp>
                  <p:nvSpPr>
                    <p:cNvPr id="22" name="矩形 21"/>
                    <p:cNvSpPr/>
                    <p:nvPr/>
                  </p:nvSpPr>
                  <p:spPr>
                    <a:xfrm>
                      <a:off x="1688" y="886"/>
                      <a:ext cx="5964" cy="277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3" name="矩形 22"/>
                    <p:cNvSpPr/>
                    <p:nvPr/>
                  </p:nvSpPr>
                  <p:spPr>
                    <a:xfrm>
                      <a:off x="1688" y="886"/>
                      <a:ext cx="1539" cy="57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4" name="组合 13"/>
                  <p:cNvGrpSpPr/>
                  <p:nvPr/>
                </p:nvGrpSpPr>
                <p:grpSpPr>
                  <a:xfrm>
                    <a:off x="7807" y="15541"/>
                    <a:ext cx="5236" cy="2831"/>
                    <a:chOff x="2128" y="929"/>
                    <a:chExt cx="5236" cy="2831"/>
                  </a:xfrm>
                </p:grpSpPr>
                <p:sp>
                  <p:nvSpPr>
                    <p:cNvPr id="20" name="矩形 19"/>
                    <p:cNvSpPr/>
                    <p:nvPr/>
                  </p:nvSpPr>
                  <p:spPr>
                    <a:xfrm>
                      <a:off x="2128" y="929"/>
                      <a:ext cx="5236" cy="28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矩形 20"/>
                    <p:cNvSpPr/>
                    <p:nvPr/>
                  </p:nvSpPr>
                  <p:spPr>
                    <a:xfrm>
                      <a:off x="2128" y="929"/>
                      <a:ext cx="2116" cy="57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7" name="组合 16"/>
                  <p:cNvGrpSpPr/>
                  <p:nvPr/>
                </p:nvGrpSpPr>
                <p:grpSpPr>
                  <a:xfrm>
                    <a:off x="13788" y="15329"/>
                    <a:ext cx="3934" cy="4466"/>
                    <a:chOff x="2577" y="717"/>
                    <a:chExt cx="3934" cy="4466"/>
                  </a:xfrm>
                </p:grpSpPr>
                <p:sp>
                  <p:nvSpPr>
                    <p:cNvPr id="18" name="矩形 17"/>
                    <p:cNvSpPr/>
                    <p:nvPr/>
                  </p:nvSpPr>
                  <p:spPr>
                    <a:xfrm>
                      <a:off x="2590" y="731"/>
                      <a:ext cx="3921" cy="445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9" name="矩形 18"/>
                    <p:cNvSpPr/>
                    <p:nvPr/>
                  </p:nvSpPr>
                  <p:spPr>
                    <a:xfrm>
                      <a:off x="2577" y="717"/>
                      <a:ext cx="2116" cy="67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grpSp>
          <p:sp>
            <p:nvSpPr>
              <p:cNvPr id="9" name="矩形 8"/>
              <p:cNvSpPr/>
              <p:nvPr/>
            </p:nvSpPr>
            <p:spPr>
              <a:xfrm>
                <a:off x="2215" y="1818"/>
                <a:ext cx="14629" cy="191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7" name="文本框 6"/>
            <p:cNvSpPr txBox="1"/>
            <p:nvPr/>
          </p:nvSpPr>
          <p:spPr>
            <a:xfrm>
              <a:off x="3341878" y="-7786"/>
              <a:ext cx="2374551" cy="461665"/>
            </a:xfrm>
            <a:prstGeom prst="rect">
              <a:avLst/>
            </a:prstGeom>
            <a:solidFill>
              <a:schemeClr val="accent5">
                <a:lumMod val="20000"/>
                <a:lumOff val="80000"/>
              </a:schemeClr>
            </a:solidFill>
            <a:ln w="1905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2400" b="1" dirty="0">
                  <a:solidFill>
                    <a:srgbClr val="FF0000"/>
                  </a:solidFill>
                  <a:latin typeface="微软雅黑" panose="020B0503020204020204" pitchFamily="34" charset="-122"/>
                  <a:ea typeface="微软雅黑" panose="020B0503020204020204" pitchFamily="34" charset="-122"/>
                </a:rPr>
                <a:t>www.cnki.net</a:t>
              </a:r>
              <a:endParaRPr lang="en-US" altLang="zh-CN" sz="2400" b="1" dirty="0">
                <a:solidFill>
                  <a:srgbClr val="FF0000"/>
                </a:solidFill>
                <a:latin typeface="微软雅黑" panose="020B0503020204020204" pitchFamily="34" charset="-122"/>
                <a:ea typeface="微软雅黑" panose="020B0503020204020204" pitchFamily="34" charset="-122"/>
              </a:endParaRPr>
            </a:p>
          </p:txBody>
        </p:sp>
      </p:grpSp>
      <p:sp>
        <p:nvSpPr>
          <p:cNvPr id="42" name="文本框 41"/>
          <p:cNvSpPr txBox="1"/>
          <p:nvPr/>
        </p:nvSpPr>
        <p:spPr>
          <a:xfrm>
            <a:off x="293054" y="1797051"/>
            <a:ext cx="614045" cy="3539430"/>
          </a:xfrm>
          <a:prstGeom prst="rect">
            <a:avLst/>
          </a:prstGeom>
          <a:solidFill>
            <a:schemeClr val="accent5">
              <a:lumMod val="20000"/>
              <a:lumOff val="80000"/>
            </a:schemeClr>
          </a:solidFill>
          <a:ln w="1905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CN" altLang="en-US" sz="3200" b="1" dirty="0">
                <a:solidFill>
                  <a:srgbClr val="FF0000"/>
                </a:solidFill>
                <a:latin typeface="微软雅黑" panose="020B0503020204020204" pitchFamily="34" charset="-122"/>
                <a:ea typeface="微软雅黑" panose="020B0503020204020204" pitchFamily="34" charset="-122"/>
              </a:rPr>
              <a:t>平</a:t>
            </a:r>
            <a:endParaRPr lang="zh-CN" altLang="en-US" sz="3200" b="1" dirty="0">
              <a:solidFill>
                <a:srgbClr val="FF0000"/>
              </a:solidFill>
              <a:latin typeface="微软雅黑" panose="020B0503020204020204" pitchFamily="34" charset="-122"/>
              <a:ea typeface="微软雅黑" panose="020B0503020204020204" pitchFamily="34" charset="-122"/>
            </a:endParaRPr>
          </a:p>
          <a:p>
            <a:pPr algn="ctr"/>
            <a:r>
              <a:rPr lang="zh-CN" altLang="en-US" sz="3200" b="1" dirty="0">
                <a:solidFill>
                  <a:srgbClr val="FF0000"/>
                </a:solidFill>
                <a:latin typeface="微软雅黑" panose="020B0503020204020204" pitchFamily="34" charset="-122"/>
                <a:ea typeface="微软雅黑" panose="020B0503020204020204" pitchFamily="34" charset="-122"/>
              </a:rPr>
              <a:t> </a:t>
            </a:r>
            <a:endParaRPr lang="zh-CN" altLang="en-US" sz="3200" b="1" dirty="0">
              <a:solidFill>
                <a:srgbClr val="FF0000"/>
              </a:solidFill>
              <a:latin typeface="微软雅黑" panose="020B0503020204020204" pitchFamily="34" charset="-122"/>
              <a:ea typeface="微软雅黑" panose="020B0503020204020204" pitchFamily="34" charset="-122"/>
            </a:endParaRPr>
          </a:p>
          <a:p>
            <a:pPr algn="ctr"/>
            <a:r>
              <a:rPr lang="zh-CN" altLang="en-US" sz="3200" b="1" dirty="0">
                <a:solidFill>
                  <a:srgbClr val="FF0000"/>
                </a:solidFill>
                <a:latin typeface="微软雅黑" panose="020B0503020204020204" pitchFamily="34" charset="-122"/>
                <a:ea typeface="微软雅黑" panose="020B0503020204020204" pitchFamily="34" charset="-122"/>
              </a:rPr>
              <a:t>台</a:t>
            </a:r>
            <a:endParaRPr lang="zh-CN" altLang="en-US" sz="3200" b="1" dirty="0">
              <a:solidFill>
                <a:srgbClr val="FF0000"/>
              </a:solidFill>
              <a:latin typeface="微软雅黑" panose="020B0503020204020204" pitchFamily="34" charset="-122"/>
              <a:ea typeface="微软雅黑" panose="020B0503020204020204" pitchFamily="34" charset="-122"/>
            </a:endParaRPr>
          </a:p>
          <a:p>
            <a:pPr algn="ctr"/>
            <a:endParaRPr lang="zh-CN" altLang="en-US" sz="3200" b="1" dirty="0">
              <a:solidFill>
                <a:srgbClr val="FF0000"/>
              </a:solidFill>
              <a:latin typeface="微软雅黑" panose="020B0503020204020204" pitchFamily="34" charset="-122"/>
              <a:ea typeface="微软雅黑" panose="020B0503020204020204" pitchFamily="34" charset="-122"/>
            </a:endParaRPr>
          </a:p>
          <a:p>
            <a:pPr algn="ctr"/>
            <a:r>
              <a:rPr lang="zh-CN" altLang="en-US" sz="3200" b="1" dirty="0">
                <a:solidFill>
                  <a:srgbClr val="FF0000"/>
                </a:solidFill>
                <a:latin typeface="微软雅黑" panose="020B0503020204020204" pitchFamily="34" charset="-122"/>
                <a:ea typeface="微软雅黑" panose="020B0503020204020204" pitchFamily="34" charset="-122"/>
              </a:rPr>
              <a:t>首</a:t>
            </a:r>
            <a:endParaRPr lang="zh-CN" altLang="en-US" sz="3200" b="1" dirty="0">
              <a:solidFill>
                <a:srgbClr val="FF0000"/>
              </a:solidFill>
              <a:latin typeface="微软雅黑" panose="020B0503020204020204" pitchFamily="34" charset="-122"/>
              <a:ea typeface="微软雅黑" panose="020B0503020204020204" pitchFamily="34" charset="-122"/>
            </a:endParaRPr>
          </a:p>
          <a:p>
            <a:pPr algn="ctr"/>
            <a:endParaRPr lang="zh-CN" altLang="en-US" sz="3200" b="1" dirty="0">
              <a:solidFill>
                <a:srgbClr val="FF0000"/>
              </a:solidFill>
              <a:latin typeface="微软雅黑" panose="020B0503020204020204" pitchFamily="34" charset="-122"/>
              <a:ea typeface="微软雅黑" panose="020B0503020204020204" pitchFamily="34" charset="-122"/>
            </a:endParaRPr>
          </a:p>
          <a:p>
            <a:pPr algn="ctr"/>
            <a:r>
              <a:rPr lang="zh-CN" altLang="en-US" sz="3200" b="1" dirty="0">
                <a:solidFill>
                  <a:srgbClr val="FF0000"/>
                </a:solidFill>
                <a:latin typeface="微软雅黑" panose="020B0503020204020204" pitchFamily="34" charset="-122"/>
                <a:ea typeface="微软雅黑" panose="020B0503020204020204" pitchFamily="34" charset="-122"/>
              </a:rPr>
              <a:t>页</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534 0.15625 L -0.00195 -0.80555 " pathEditMode="relative" rAng="0" ptsTypes="AA">
                                      <p:cBhvr>
                                        <p:cTn id="10" dur="2000" fill="hold"/>
                                        <p:tgtEl>
                                          <p:spTgt spid="4"/>
                                        </p:tgtEl>
                                        <p:attrNameLst>
                                          <p:attrName>ppt_x</p:attrName>
                                          <p:attrName>ppt_y</p:attrName>
                                        </p:attrNameLst>
                                      </p:cBhvr>
                                      <p:rCtr x="-365" y="-4810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182745" y="2228850"/>
            <a:ext cx="8009255" cy="4577715"/>
          </a:xfrm>
          <a:prstGeom prst="rect">
            <a:avLst/>
          </a:prstGeom>
        </p:spPr>
      </p:pic>
      <p:pic>
        <p:nvPicPr>
          <p:cNvPr id="2" name="图片 1"/>
          <p:cNvPicPr>
            <a:picLocks noChangeAspect="1"/>
          </p:cNvPicPr>
          <p:nvPr/>
        </p:nvPicPr>
        <p:blipFill>
          <a:blip r:embed="rId2"/>
          <a:stretch>
            <a:fillRect/>
          </a:stretch>
        </p:blipFill>
        <p:spPr>
          <a:xfrm>
            <a:off x="0" y="0"/>
            <a:ext cx="6945630" cy="4188460"/>
          </a:xfrm>
          <a:prstGeom prst="rect">
            <a:avLst/>
          </a:prstGeom>
        </p:spPr>
      </p:pic>
      <p:sp>
        <p:nvSpPr>
          <p:cNvPr id="4" name="文本框 3"/>
          <p:cNvSpPr txBox="1"/>
          <p:nvPr/>
        </p:nvSpPr>
        <p:spPr>
          <a:xfrm>
            <a:off x="7153275" y="394335"/>
            <a:ext cx="4504055" cy="645160"/>
          </a:xfrm>
          <a:prstGeom prst="rect">
            <a:avLst/>
          </a:prstGeom>
          <a:noFill/>
        </p:spPr>
        <p:txBody>
          <a:bodyPr wrap="square" rtlCol="0">
            <a:spAutoFit/>
          </a:bodyPr>
          <a:p>
            <a:r>
              <a:rPr lang="zh-CN" altLang="en-US"/>
              <a:t>方式一：校内登陆图书馆主页，中间部分标示</a:t>
            </a:r>
            <a:r>
              <a:rPr lang="en-US" altLang="zh-CN"/>
              <a:t>“</a:t>
            </a:r>
            <a:r>
              <a:rPr lang="en-US" altLang="zh-CN">
                <a:sym typeface="+mn-ea"/>
              </a:rPr>
              <a:t>CNKI</a:t>
            </a:r>
            <a:r>
              <a:rPr lang="zh-CN" altLang="en-US">
                <a:sym typeface="+mn-ea"/>
              </a:rPr>
              <a:t>。。。。库</a:t>
            </a:r>
            <a:r>
              <a:rPr lang="en-US" altLang="zh-CN"/>
              <a:t>”</a:t>
            </a:r>
            <a:r>
              <a:rPr lang="zh-CN" altLang="en-US"/>
              <a:t>的均为知网</a:t>
            </a:r>
            <a:r>
              <a:rPr lang="zh-CN" altLang="en-US"/>
              <a:t>数据库。</a:t>
            </a:r>
            <a:endParaRPr lang="zh-CN" altLang="en-US"/>
          </a:p>
        </p:txBody>
      </p:sp>
      <p:sp>
        <p:nvSpPr>
          <p:cNvPr id="5" name="文本框 4"/>
          <p:cNvSpPr txBox="1"/>
          <p:nvPr/>
        </p:nvSpPr>
        <p:spPr>
          <a:xfrm>
            <a:off x="41275" y="5093335"/>
            <a:ext cx="3946525" cy="1198880"/>
          </a:xfrm>
          <a:prstGeom prst="rect">
            <a:avLst/>
          </a:prstGeom>
          <a:noFill/>
        </p:spPr>
        <p:txBody>
          <a:bodyPr wrap="square" rtlCol="0">
            <a:spAutoFit/>
          </a:bodyPr>
          <a:p>
            <a:r>
              <a:rPr lang="zh-CN" altLang="en-US"/>
              <a:t>方式二：校园内</a:t>
            </a:r>
            <a:r>
              <a:rPr lang="en-US" altLang="zh-CN"/>
              <a:t>IP</a:t>
            </a:r>
            <a:r>
              <a:rPr lang="zh-CN" altLang="en-US"/>
              <a:t>直接登陆知网主页：</a:t>
            </a:r>
            <a:r>
              <a:rPr lang="en-US" altLang="zh-CN"/>
              <a:t>www.cnki.net</a:t>
            </a:r>
            <a:r>
              <a:rPr lang="zh-CN" altLang="en-US"/>
              <a:t>。右上角显示欢迎来自</a:t>
            </a:r>
            <a:r>
              <a:rPr lang="en-US" altLang="zh-CN"/>
              <a:t>“</a:t>
            </a:r>
            <a:r>
              <a:rPr lang="zh-CN" altLang="en-US"/>
              <a:t>广东石油化工学院</a:t>
            </a:r>
            <a:r>
              <a:rPr lang="en-US" altLang="zh-CN"/>
              <a:t>”</a:t>
            </a:r>
            <a:r>
              <a:rPr lang="zh-CN" altLang="en-US"/>
              <a:t>的</a:t>
            </a:r>
            <a:r>
              <a:rPr lang="en-US" altLang="zh-CN"/>
              <a:t>XXX</a:t>
            </a:r>
            <a:r>
              <a:rPr lang="zh-CN" altLang="en-US"/>
              <a:t>，即可在知网主页检索浏览下载相关</a:t>
            </a:r>
            <a:r>
              <a:rPr lang="zh-CN" altLang="en-US"/>
              <a:t>资源</a:t>
            </a: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9407" y="423851"/>
            <a:ext cx="4072269"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知网检索</a:t>
            </a:r>
            <a:r>
              <a:rPr lang="en-US" altLang="zh-CN" dirty="0"/>
              <a:t>——</a:t>
            </a:r>
            <a:r>
              <a:rPr lang="zh-CN" altLang="en-US" dirty="0"/>
              <a:t>找概念</a:t>
            </a:r>
            <a:endParaRPr lang="zh-CN" altLang="en-US" dirty="0"/>
          </a:p>
        </p:txBody>
      </p:sp>
      <p:pic>
        <p:nvPicPr>
          <p:cNvPr id="3" name="图片 2"/>
          <p:cNvPicPr>
            <a:picLocks noChangeAspect="1"/>
          </p:cNvPicPr>
          <p:nvPr/>
        </p:nvPicPr>
        <p:blipFill>
          <a:blip r:embed="rId1"/>
          <a:stretch>
            <a:fillRect/>
          </a:stretch>
        </p:blipFill>
        <p:spPr>
          <a:xfrm>
            <a:off x="-1877" y="2425700"/>
            <a:ext cx="12195754" cy="2006600"/>
          </a:xfrm>
          <a:prstGeom prst="rect">
            <a:avLst/>
          </a:prstGeom>
        </p:spPr>
      </p:pic>
      <p:pic>
        <p:nvPicPr>
          <p:cNvPr id="6" name="图片 5"/>
          <p:cNvPicPr>
            <a:picLocks noChangeAspect="1"/>
          </p:cNvPicPr>
          <p:nvPr/>
        </p:nvPicPr>
        <p:blipFill>
          <a:blip r:embed="rId2"/>
          <a:stretch>
            <a:fillRect/>
          </a:stretch>
        </p:blipFill>
        <p:spPr>
          <a:xfrm>
            <a:off x="1377707" y="1008626"/>
            <a:ext cx="9436585" cy="5645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767300" y="127792"/>
            <a:ext cx="2556925" cy="991981"/>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0" hangingPunct="0"/>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mn-ea"/>
              </a:rPr>
              <a:t>知识元检索</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pic>
        <p:nvPicPr>
          <p:cNvPr id="9" name="图片 8"/>
          <p:cNvPicPr>
            <a:picLocks noChangeAspect="1"/>
          </p:cNvPicPr>
          <p:nvPr/>
        </p:nvPicPr>
        <p:blipFill>
          <a:blip r:embed="rId1"/>
          <a:stretch>
            <a:fillRect/>
          </a:stretch>
        </p:blipFill>
        <p:spPr>
          <a:xfrm>
            <a:off x="943314" y="1447629"/>
            <a:ext cx="10707028" cy="1981372"/>
          </a:xfrm>
          <a:prstGeom prst="rect">
            <a:avLst/>
          </a:prstGeom>
        </p:spPr>
      </p:pic>
      <p:pic>
        <p:nvPicPr>
          <p:cNvPr id="7" name="图片 6"/>
          <p:cNvPicPr>
            <a:picLocks noChangeAspect="1"/>
          </p:cNvPicPr>
          <p:nvPr/>
        </p:nvPicPr>
        <p:blipFill>
          <a:blip r:embed="rId2"/>
          <a:stretch>
            <a:fillRect/>
          </a:stretch>
        </p:blipFill>
        <p:spPr>
          <a:xfrm>
            <a:off x="943314" y="0"/>
            <a:ext cx="1012018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163317" y="752169"/>
            <a:ext cx="11083804" cy="6072244"/>
          </a:xfrm>
          <a:prstGeom prst="rect">
            <a:avLst/>
          </a:prstGeom>
        </p:spPr>
      </p:pic>
      <p:sp>
        <p:nvSpPr>
          <p:cNvPr id="5" name="文本框 4"/>
          <p:cNvSpPr txBox="1"/>
          <p:nvPr/>
        </p:nvSpPr>
        <p:spPr>
          <a:xfrm>
            <a:off x="539407" y="423851"/>
            <a:ext cx="4921219"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知网检索</a:t>
            </a:r>
            <a:r>
              <a:rPr lang="en-US" altLang="zh-CN" dirty="0"/>
              <a:t>——</a:t>
            </a:r>
            <a:r>
              <a:rPr lang="zh-CN" altLang="en-US" dirty="0"/>
              <a:t>找数据资料</a:t>
            </a:r>
            <a:endParaRPr lang="zh-CN"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框 53"/>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检索方式</a:t>
            </a:r>
            <a:endParaRPr lang="zh-CN" altLang="en-US" dirty="0"/>
          </a:p>
        </p:txBody>
      </p:sp>
      <p:sp>
        <p:nvSpPr>
          <p:cNvPr id="15" name="椭圆 14"/>
          <p:cNvSpPr/>
          <p:nvPr/>
        </p:nvSpPr>
        <p:spPr>
          <a:xfrm rot="165664">
            <a:off x="10015997" y="-598720"/>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65664" flipH="1">
            <a:off x="9660262" y="1020343"/>
            <a:ext cx="1182931" cy="1182931"/>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793851" y="1101317"/>
            <a:ext cx="10332031" cy="1692175"/>
          </a:xfrm>
          <a:prstGeom prst="rect">
            <a:avLst/>
          </a:prstGeom>
        </p:spPr>
      </p:pic>
      <p:graphicFrame>
        <p:nvGraphicFramePr>
          <p:cNvPr id="5" name="图示 4"/>
          <p:cNvGraphicFramePr/>
          <p:nvPr/>
        </p:nvGraphicFramePr>
        <p:xfrm>
          <a:off x="2224935" y="2851471"/>
          <a:ext cx="7407522" cy="4027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11081" y="903862"/>
            <a:ext cx="11769838" cy="5740402"/>
          </a:xfrm>
          <a:prstGeom prst="rect">
            <a:avLst/>
          </a:prstGeom>
        </p:spPr>
      </p:pic>
      <p:sp>
        <p:nvSpPr>
          <p:cNvPr id="77" name="TextBox 1"/>
          <p:cNvSpPr txBox="1"/>
          <p:nvPr/>
        </p:nvSpPr>
        <p:spPr>
          <a:xfrm>
            <a:off x="5855231" y="6519830"/>
            <a:ext cx="435429" cy="259080"/>
          </a:xfrm>
          <a:prstGeom prst="rect">
            <a:avLst/>
          </a:prstGeom>
          <a:noFill/>
        </p:spPr>
        <p:txBody>
          <a:bodyPr wrap="square" rtlCol="0">
            <a:spAutoFit/>
          </a:bodyPr>
          <a:lstStyle/>
          <a:p>
            <a:pPr algn="ctr"/>
            <a:fld id="{C2D221A3-D8C5-4ECD-A65E-1259E4903984}" type="slidenum">
              <a:rPr lang="id-ID" sz="1100" smtClean="0">
                <a:solidFill>
                  <a:schemeClr val="bg1"/>
                </a:solidFill>
                <a:cs typeface="+mn-ea"/>
                <a:sym typeface="+mn-lt"/>
              </a:rPr>
            </a:fld>
            <a:endParaRPr lang="id-ID" sz="1600" dirty="0">
              <a:solidFill>
                <a:schemeClr val="bg1"/>
              </a:solidFill>
              <a:cs typeface="+mn-ea"/>
              <a:sym typeface="+mn-lt"/>
            </a:endParaRPr>
          </a:p>
        </p:txBody>
      </p:sp>
      <p:sp>
        <p:nvSpPr>
          <p:cNvPr id="80" name="矩形标注 10"/>
          <p:cNvSpPr/>
          <p:nvPr/>
        </p:nvSpPr>
        <p:spPr>
          <a:xfrm>
            <a:off x="5702817" y="2027279"/>
            <a:ext cx="2047875" cy="409505"/>
          </a:xfrm>
          <a:prstGeom prst="wedgeRectCallout">
            <a:avLst>
              <a:gd name="adj1" fmla="val -56915"/>
              <a:gd name="adj2" fmla="val 8102"/>
            </a:avLst>
          </a:prstGeom>
          <a:solidFill>
            <a:srgbClr val="66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中外文文献统一检索</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1" name="矩形标注 10"/>
          <p:cNvSpPr/>
          <p:nvPr/>
        </p:nvSpPr>
        <p:spPr>
          <a:xfrm>
            <a:off x="2408457" y="1019216"/>
            <a:ext cx="803275" cy="409505"/>
          </a:xfrm>
          <a:prstGeom prst="wedgeRectCallout">
            <a:avLst>
              <a:gd name="adj1" fmla="val -27825"/>
              <a:gd name="adj2" fmla="val 89977"/>
            </a:avLst>
          </a:prstGeom>
          <a:solidFill>
            <a:srgbClr val="66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检索项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2" name="矩形标注 10"/>
          <p:cNvSpPr/>
          <p:nvPr/>
        </p:nvSpPr>
        <p:spPr>
          <a:xfrm>
            <a:off x="4971383" y="3548811"/>
            <a:ext cx="1767695" cy="409505"/>
          </a:xfrm>
          <a:prstGeom prst="wedgeRectCallout">
            <a:avLst>
              <a:gd name="adj1" fmla="val -23179"/>
              <a:gd name="adj2" fmla="val -71291"/>
            </a:avLst>
          </a:prstGeom>
          <a:solidFill>
            <a:srgbClr val="66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单库或跨库检索</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3" name="流程图: 接点 82"/>
          <p:cNvSpPr/>
          <p:nvPr/>
        </p:nvSpPr>
        <p:spPr>
          <a:xfrm>
            <a:off x="1954675" y="1195493"/>
            <a:ext cx="172406" cy="1737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1</a:t>
            </a:r>
            <a:endParaRPr lang="zh-CN" altLang="en-US" sz="1200" b="1" dirty="0"/>
          </a:p>
        </p:txBody>
      </p:sp>
      <p:sp>
        <p:nvSpPr>
          <p:cNvPr id="158" name="流程图: 接点 157"/>
          <p:cNvSpPr/>
          <p:nvPr/>
        </p:nvSpPr>
        <p:spPr>
          <a:xfrm>
            <a:off x="5209360" y="2138121"/>
            <a:ext cx="172406" cy="1737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3</a:t>
            </a:r>
            <a:endParaRPr lang="zh-CN" altLang="en-US" sz="1200" b="1" dirty="0"/>
          </a:p>
        </p:txBody>
      </p:sp>
      <p:sp>
        <p:nvSpPr>
          <p:cNvPr id="159" name="流程图: 接点 158"/>
          <p:cNvSpPr/>
          <p:nvPr/>
        </p:nvSpPr>
        <p:spPr>
          <a:xfrm>
            <a:off x="4677376" y="3697712"/>
            <a:ext cx="172406" cy="1737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2</a:t>
            </a:r>
            <a:endParaRPr lang="zh-CN" altLang="en-US" sz="1200" b="1" dirty="0"/>
          </a:p>
        </p:txBody>
      </p:sp>
      <p:pic>
        <p:nvPicPr>
          <p:cNvPr id="6" name="图片 5"/>
          <p:cNvPicPr>
            <a:picLocks noChangeAspect="1"/>
          </p:cNvPicPr>
          <p:nvPr/>
        </p:nvPicPr>
        <p:blipFill>
          <a:blip r:embed="rId2"/>
          <a:stretch>
            <a:fillRect/>
          </a:stretch>
        </p:blipFill>
        <p:spPr>
          <a:xfrm>
            <a:off x="1309630" y="1477699"/>
            <a:ext cx="1202991" cy="5420295"/>
          </a:xfrm>
          <a:prstGeom prst="rect">
            <a:avLst/>
          </a:prstGeom>
        </p:spPr>
      </p:pic>
      <p:sp>
        <p:nvSpPr>
          <p:cNvPr id="7" name="矩形 6"/>
          <p:cNvSpPr/>
          <p:nvPr/>
        </p:nvSpPr>
        <p:spPr>
          <a:xfrm>
            <a:off x="2512621" y="2692400"/>
            <a:ext cx="7566099" cy="77297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39407" y="423851"/>
            <a:ext cx="4496744"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一框式检索</a:t>
            </a:r>
            <a:r>
              <a:rPr lang="en-US" altLang="zh-CN" dirty="0"/>
              <a:t>——</a:t>
            </a:r>
            <a:r>
              <a:rPr lang="zh-CN" altLang="en-US" dirty="0"/>
              <a:t>找文献</a:t>
            </a:r>
            <a:endParaRPr lang="zh-CN" altLang="en-US"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ppt_x"/>
                                          </p:val>
                                        </p:tav>
                                        <p:tav tm="100000">
                                          <p:val>
                                            <p:strVal val="#ppt_x"/>
                                          </p:val>
                                        </p:tav>
                                      </p:tavLst>
                                    </p:anim>
                                    <p:anim calcmode="lin" valueType="num">
                                      <p:cBhvr additive="base">
                                        <p:cTn id="8" dur="500" fill="hold"/>
                                        <p:tgtEl>
                                          <p:spTgt spid="8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ppt_x"/>
                                          </p:val>
                                        </p:tav>
                                        <p:tav tm="100000">
                                          <p:val>
                                            <p:strVal val="#ppt_x"/>
                                          </p:val>
                                        </p:tav>
                                      </p:tavLst>
                                    </p:anim>
                                    <p:anim calcmode="lin" valueType="num">
                                      <p:cBhvr additive="base">
                                        <p:cTn id="12" dur="500" fill="hold"/>
                                        <p:tgtEl>
                                          <p:spTgt spid="8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9"/>
                                        </p:tgtEl>
                                        <p:attrNameLst>
                                          <p:attrName>style.visibility</p:attrName>
                                        </p:attrNameLst>
                                      </p:cBhvr>
                                      <p:to>
                                        <p:strVal val="visible"/>
                                      </p:to>
                                    </p:set>
                                    <p:anim calcmode="lin" valueType="num">
                                      <p:cBhvr additive="base">
                                        <p:cTn id="29" dur="500" fill="hold"/>
                                        <p:tgtEl>
                                          <p:spTgt spid="159"/>
                                        </p:tgtEl>
                                        <p:attrNameLst>
                                          <p:attrName>ppt_x</p:attrName>
                                        </p:attrNameLst>
                                      </p:cBhvr>
                                      <p:tavLst>
                                        <p:tav tm="0">
                                          <p:val>
                                            <p:strVal val="#ppt_x"/>
                                          </p:val>
                                        </p:tav>
                                        <p:tav tm="100000">
                                          <p:val>
                                            <p:strVal val="#ppt_x"/>
                                          </p:val>
                                        </p:tav>
                                      </p:tavLst>
                                    </p:anim>
                                    <p:anim calcmode="lin" valueType="num">
                                      <p:cBhvr additive="base">
                                        <p:cTn id="30"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8"/>
                                        </p:tgtEl>
                                        <p:attrNameLst>
                                          <p:attrName>style.visibility</p:attrName>
                                        </p:attrNameLst>
                                      </p:cBhvr>
                                      <p:to>
                                        <p:strVal val="visible"/>
                                      </p:to>
                                    </p:set>
                                    <p:animEffect transition="in" filter="fade">
                                      <p:cBhvr>
                                        <p:cTn id="35" dur="1000"/>
                                        <p:tgtEl>
                                          <p:spTgt spid="158"/>
                                        </p:tgtEl>
                                      </p:cBhvr>
                                    </p:animEffect>
                                    <p:anim calcmode="lin" valueType="num">
                                      <p:cBhvr>
                                        <p:cTn id="36" dur="1000" fill="hold"/>
                                        <p:tgtEl>
                                          <p:spTgt spid="158"/>
                                        </p:tgtEl>
                                        <p:attrNameLst>
                                          <p:attrName>ppt_x</p:attrName>
                                        </p:attrNameLst>
                                      </p:cBhvr>
                                      <p:tavLst>
                                        <p:tav tm="0">
                                          <p:val>
                                            <p:strVal val="#ppt_x"/>
                                          </p:val>
                                        </p:tav>
                                        <p:tav tm="100000">
                                          <p:val>
                                            <p:strVal val="#ppt_x"/>
                                          </p:val>
                                        </p:tav>
                                      </p:tavLst>
                                    </p:anim>
                                    <p:anim calcmode="lin" valueType="num">
                                      <p:cBhvr>
                                        <p:cTn id="37" dur="1000" fill="hold"/>
                                        <p:tgtEl>
                                          <p:spTgt spid="15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1000"/>
                                        <p:tgtEl>
                                          <p:spTgt spid="80"/>
                                        </p:tgtEl>
                                      </p:cBhvr>
                                    </p:animEffect>
                                    <p:anim calcmode="lin" valueType="num">
                                      <p:cBhvr>
                                        <p:cTn id="41" dur="1000" fill="hold"/>
                                        <p:tgtEl>
                                          <p:spTgt spid="80"/>
                                        </p:tgtEl>
                                        <p:attrNameLst>
                                          <p:attrName>ppt_x</p:attrName>
                                        </p:attrNameLst>
                                      </p:cBhvr>
                                      <p:tavLst>
                                        <p:tav tm="0">
                                          <p:val>
                                            <p:strVal val="#ppt_x"/>
                                          </p:val>
                                        </p:tav>
                                        <p:tav tm="100000">
                                          <p:val>
                                            <p:strVal val="#ppt_x"/>
                                          </p:val>
                                        </p:tav>
                                      </p:tavLst>
                                    </p:anim>
                                    <p:anim calcmode="lin" valueType="num">
                                      <p:cBhvr>
                                        <p:cTn id="42"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158" grpId="0" animBg="1"/>
      <p:bldP spid="159"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39407" y="423851"/>
            <a:ext cx="4496744"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一框式检索</a:t>
            </a:r>
            <a:r>
              <a:rPr lang="en-US" altLang="zh-CN" dirty="0"/>
              <a:t>——</a:t>
            </a:r>
            <a:r>
              <a:rPr lang="zh-CN" altLang="en-US" dirty="0"/>
              <a:t>找文献</a:t>
            </a:r>
            <a:endParaRPr lang="zh-CN" altLang="en-US" dirty="0"/>
          </a:p>
        </p:txBody>
      </p:sp>
      <p:sp>
        <p:nvSpPr>
          <p:cNvPr id="14" name="TextBox 4"/>
          <p:cNvSpPr txBox="1"/>
          <p:nvPr/>
        </p:nvSpPr>
        <p:spPr>
          <a:xfrm>
            <a:off x="5356225" y="532088"/>
            <a:ext cx="7065645"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检索词智能提示</a:t>
            </a:r>
            <a:endParaRPr lang="zh-CN" altLang="en-US"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72821" y="1022226"/>
            <a:ext cx="10846357" cy="481354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2201228" y="5927725"/>
            <a:ext cx="7065645"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作者、基金、文献来源等智能引导，调用规范代码，精准检索。</a:t>
            </a:r>
            <a:endParaRPr lang="zh-CN" altLang="en-US" b="1" dirty="0">
              <a:latin typeface="微软雅黑" panose="020B0503020204020204" pitchFamily="34" charset="-122"/>
              <a:ea typeface="微软雅黑" panose="020B0503020204020204" pitchFamily="34" charset="-122"/>
            </a:endParaRPr>
          </a:p>
        </p:txBody>
      </p:sp>
      <p:pic>
        <p:nvPicPr>
          <p:cNvPr id="4" name="Picture 4"/>
          <p:cNvPicPr>
            <a:picLocks noChangeAspect="1" noChangeArrowheads="1"/>
          </p:cNvPicPr>
          <p:nvPr/>
        </p:nvPicPr>
        <p:blipFill>
          <a:blip r:embed="rId1"/>
          <a:srcRect/>
          <a:stretch>
            <a:fillRect/>
          </a:stretch>
        </p:blipFill>
        <p:spPr bwMode="auto">
          <a:xfrm>
            <a:off x="1795463" y="941070"/>
            <a:ext cx="8393430" cy="2780030"/>
          </a:xfrm>
          <a:prstGeom prst="rect">
            <a:avLst/>
          </a:prstGeom>
          <a:noFill/>
          <a:ln w="9525">
            <a:noFill/>
            <a:miter lim="800000"/>
            <a:headEnd/>
            <a:tailEnd/>
          </a:ln>
          <a:effectLst/>
        </p:spPr>
      </p:pic>
      <p:pic>
        <p:nvPicPr>
          <p:cNvPr id="5" name="Picture 5"/>
          <p:cNvPicPr>
            <a:picLocks noChangeAspect="1" noChangeArrowheads="1"/>
          </p:cNvPicPr>
          <p:nvPr/>
        </p:nvPicPr>
        <p:blipFill>
          <a:blip r:embed="rId2"/>
          <a:srcRect/>
          <a:stretch>
            <a:fillRect/>
          </a:stretch>
        </p:blipFill>
        <p:spPr bwMode="auto">
          <a:xfrm>
            <a:off x="977583" y="3546475"/>
            <a:ext cx="5700395" cy="2185670"/>
          </a:xfrm>
          <a:prstGeom prst="rect">
            <a:avLst/>
          </a:prstGeom>
          <a:noFill/>
          <a:ln w="9525">
            <a:noFill/>
            <a:miter lim="800000"/>
            <a:headEnd/>
            <a:tailEnd/>
          </a:ln>
          <a:effectLst/>
        </p:spPr>
      </p:pic>
      <p:pic>
        <p:nvPicPr>
          <p:cNvPr id="6" name="Picture 6"/>
          <p:cNvPicPr>
            <a:picLocks noChangeAspect="1" noChangeArrowheads="1"/>
          </p:cNvPicPr>
          <p:nvPr/>
        </p:nvPicPr>
        <p:blipFill>
          <a:blip r:embed="rId3"/>
          <a:srcRect/>
          <a:stretch>
            <a:fillRect/>
          </a:stretch>
        </p:blipFill>
        <p:spPr bwMode="auto">
          <a:xfrm>
            <a:off x="5651183" y="3608705"/>
            <a:ext cx="5890260" cy="1953895"/>
          </a:xfrm>
          <a:prstGeom prst="rect">
            <a:avLst/>
          </a:prstGeom>
          <a:noFill/>
          <a:ln w="9525">
            <a:noFill/>
            <a:miter lim="800000"/>
            <a:headEnd/>
            <a:tailEnd/>
          </a:ln>
          <a:effectLst/>
        </p:spPr>
      </p:pic>
      <p:sp>
        <p:nvSpPr>
          <p:cNvPr id="10" name="文本框 9"/>
          <p:cNvSpPr txBox="1"/>
          <p:nvPr/>
        </p:nvSpPr>
        <p:spPr>
          <a:xfrm>
            <a:off x="539407" y="423851"/>
            <a:ext cx="4496744"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一框式检索</a:t>
            </a:r>
            <a:r>
              <a:rPr lang="en-US" altLang="zh-CN" dirty="0"/>
              <a:t>——</a:t>
            </a:r>
            <a:r>
              <a:rPr lang="zh-CN" altLang="en-US" dirty="0"/>
              <a:t>找文献</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alphaModFix amt="10000"/>
          </a:blip>
          <a:stretch>
            <a:fillRect/>
          </a:stretch>
        </p:blipFill>
        <p:spPr>
          <a:xfrm rot="5400000">
            <a:off x="-902904" y="-6632222"/>
            <a:ext cx="11864903" cy="20064226"/>
          </a:xfrm>
          <a:prstGeom prst="rect">
            <a:avLst/>
          </a:prstGeom>
        </p:spPr>
      </p:pic>
      <p:pic>
        <p:nvPicPr>
          <p:cNvPr id="27" name="图片 26"/>
          <p:cNvPicPr>
            <a:picLocks noChangeAspect="1"/>
          </p:cNvPicPr>
          <p:nvPr/>
        </p:nvPicPr>
        <p:blipFill>
          <a:blip r:embed="rId2"/>
          <a:stretch>
            <a:fillRect/>
          </a:stretch>
        </p:blipFill>
        <p:spPr>
          <a:xfrm>
            <a:off x="10379709" y="4295635"/>
            <a:ext cx="1310754" cy="1450974"/>
          </a:xfrm>
          <a:prstGeom prst="rect">
            <a:avLst/>
          </a:prstGeom>
        </p:spPr>
      </p:pic>
      <p:pic>
        <p:nvPicPr>
          <p:cNvPr id="28" name="图片 27"/>
          <p:cNvPicPr>
            <a:picLocks noChangeAspect="1"/>
          </p:cNvPicPr>
          <p:nvPr/>
        </p:nvPicPr>
        <p:blipFill>
          <a:blip r:embed="rId1">
            <a:alphaModFix amt="16000"/>
          </a:blip>
          <a:stretch>
            <a:fillRect/>
          </a:stretch>
        </p:blipFill>
        <p:spPr>
          <a:xfrm rot="19620666" flipH="1">
            <a:off x="249208" y="462268"/>
            <a:ext cx="5305501" cy="8971904"/>
          </a:xfrm>
          <a:prstGeom prst="rect">
            <a:avLst/>
          </a:prstGeom>
        </p:spPr>
      </p:pic>
      <p:sp>
        <p:nvSpPr>
          <p:cNvPr id="25" name="文本框 24"/>
          <p:cNvSpPr txBox="1"/>
          <p:nvPr/>
        </p:nvSpPr>
        <p:spPr>
          <a:xfrm>
            <a:off x="6093749" y="1077170"/>
            <a:ext cx="3408305" cy="3154710"/>
          </a:xfrm>
          <a:prstGeom prst="rect">
            <a:avLst/>
          </a:prstGeom>
          <a:noFill/>
        </p:spPr>
        <p:txBody>
          <a:bodyPr wrap="none" rtlCol="0">
            <a:spAutoFit/>
          </a:bodyPr>
          <a:lstStyle/>
          <a:p>
            <a:r>
              <a:rPr lang="en-US" altLang="zh-CN" sz="19900" spc="600" dirty="0">
                <a:gradFill>
                  <a:gsLst>
                    <a:gs pos="0">
                      <a:srgbClr val="F79F88">
                        <a:alpha val="77000"/>
                      </a:srgbClr>
                    </a:gs>
                    <a:gs pos="79000">
                      <a:srgbClr val="F79F88">
                        <a:alpha val="0"/>
                      </a:srgbClr>
                    </a:gs>
                  </a:gsLst>
                  <a:path path="circle">
                    <a:fillToRect r="100000" b="100000"/>
                  </a:path>
                </a:gra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01</a:t>
            </a:r>
            <a:endParaRPr lang="zh-CN" altLang="en-US" sz="19900" spc="600" dirty="0">
              <a:gradFill>
                <a:gsLst>
                  <a:gs pos="0">
                    <a:srgbClr val="F79F88">
                      <a:alpha val="77000"/>
                    </a:srgbClr>
                  </a:gs>
                  <a:gs pos="79000">
                    <a:srgbClr val="F79F88">
                      <a:alpha val="0"/>
                    </a:srgbClr>
                  </a:gs>
                </a:gsLst>
                <a:path path="circle">
                  <a:fillToRect r="100000" b="100000"/>
                </a:path>
              </a:gra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12" name="图片 11"/>
          <p:cNvPicPr>
            <a:picLocks noChangeAspect="1"/>
          </p:cNvPicPr>
          <p:nvPr/>
        </p:nvPicPr>
        <p:blipFill>
          <a:blip r:embed="rId1"/>
          <a:stretch>
            <a:fillRect/>
          </a:stretch>
        </p:blipFill>
        <p:spPr>
          <a:xfrm rot="20492888" flipH="1">
            <a:off x="-234141" y="-25540"/>
            <a:ext cx="5305501" cy="8971904"/>
          </a:xfrm>
          <a:prstGeom prst="rect">
            <a:avLst/>
          </a:prstGeom>
        </p:spPr>
      </p:pic>
      <p:sp>
        <p:nvSpPr>
          <p:cNvPr id="15" name="文本框 14"/>
          <p:cNvSpPr txBox="1"/>
          <p:nvPr/>
        </p:nvSpPr>
        <p:spPr>
          <a:xfrm>
            <a:off x="6175576" y="3317048"/>
            <a:ext cx="5929828" cy="861774"/>
          </a:xfrm>
          <a:prstGeom prst="rect">
            <a:avLst/>
          </a:prstGeom>
          <a:noFill/>
        </p:spPr>
        <p:txBody>
          <a:bodyPr wrap="none" rtlCol="0">
            <a:spAutoFit/>
          </a:bodyPr>
          <a:lstStyle/>
          <a:p>
            <a:r>
              <a:rPr lang="zh-CN" altLang="en-US" sz="5000" spc="60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如何提升检索能力</a:t>
            </a:r>
            <a:endParaRPr lang="zh-CN" altLang="en-US" sz="5000" spc="60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32031" y="1549275"/>
            <a:ext cx="11327939" cy="1922096"/>
          </a:xfrm>
          <a:prstGeom prst="rect">
            <a:avLst/>
          </a:prstGeom>
        </p:spPr>
      </p:pic>
      <p:pic>
        <p:nvPicPr>
          <p:cNvPr id="8" name="图片 7"/>
          <p:cNvPicPr>
            <a:picLocks noChangeAspect="1"/>
          </p:cNvPicPr>
          <p:nvPr/>
        </p:nvPicPr>
        <p:blipFill>
          <a:blip r:embed="rId2"/>
          <a:stretch>
            <a:fillRect/>
          </a:stretch>
        </p:blipFill>
        <p:spPr>
          <a:xfrm>
            <a:off x="767300" y="854643"/>
            <a:ext cx="9373082" cy="5321573"/>
          </a:xfrm>
          <a:prstGeom prst="rect">
            <a:avLst/>
          </a:prstGeom>
        </p:spPr>
      </p:pic>
      <p:pic>
        <p:nvPicPr>
          <p:cNvPr id="10" name="图片 9"/>
          <p:cNvPicPr>
            <a:picLocks noChangeAspect="1"/>
          </p:cNvPicPr>
          <p:nvPr/>
        </p:nvPicPr>
        <p:blipFill>
          <a:blip r:embed="rId3"/>
          <a:stretch>
            <a:fillRect/>
          </a:stretch>
        </p:blipFill>
        <p:spPr>
          <a:xfrm>
            <a:off x="1575507" y="1251282"/>
            <a:ext cx="9233375" cy="5258070"/>
          </a:xfrm>
          <a:prstGeom prst="rect">
            <a:avLst/>
          </a:prstGeom>
        </p:spPr>
      </p:pic>
      <p:pic>
        <p:nvPicPr>
          <p:cNvPr id="11" name="图片 10"/>
          <p:cNvPicPr>
            <a:picLocks noChangeAspect="1"/>
          </p:cNvPicPr>
          <p:nvPr/>
        </p:nvPicPr>
        <p:blipFill>
          <a:blip r:embed="rId4"/>
          <a:stretch>
            <a:fillRect/>
          </a:stretch>
        </p:blipFill>
        <p:spPr>
          <a:xfrm>
            <a:off x="1944672" y="1568178"/>
            <a:ext cx="9296878" cy="5289822"/>
          </a:xfrm>
          <a:prstGeom prst="rect">
            <a:avLst/>
          </a:prstGeom>
        </p:spPr>
      </p:pic>
      <p:sp>
        <p:nvSpPr>
          <p:cNvPr id="13" name="矩形标注 10"/>
          <p:cNvSpPr/>
          <p:nvPr/>
        </p:nvSpPr>
        <p:spPr>
          <a:xfrm>
            <a:off x="8438043" y="3025644"/>
            <a:ext cx="2730500" cy="1162473"/>
          </a:xfrm>
          <a:prstGeom prst="wedgeRectCallout">
            <a:avLst>
              <a:gd name="adj1" fmla="val -73565"/>
              <a:gd name="adj2" fmla="val -19599"/>
            </a:avLst>
          </a:prstGeom>
          <a:solidFill>
            <a:srgbClr val="FB5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微软雅黑" panose="020B0503020204020204" pitchFamily="34" charset="-122"/>
                <a:ea typeface="微软雅黑" panose="020B0503020204020204" pitchFamily="34" charset="-122"/>
              </a:rPr>
              <a:t>支持多词组合运算</a:t>
            </a:r>
            <a:endParaRPr lang="zh-CN" altLang="en-US" sz="2400" dirty="0">
              <a:solidFill>
                <a:schemeClr val="bg1"/>
              </a:solidFill>
              <a:latin typeface="微软雅黑" panose="020B0503020204020204" pitchFamily="34" charset="-122"/>
              <a:ea typeface="微软雅黑" panose="020B0503020204020204" pitchFamily="34" charset="-122"/>
            </a:endParaRPr>
          </a:p>
          <a:p>
            <a:pPr algn="ctr"/>
            <a:r>
              <a:rPr lang="zh-CN" altLang="en-US" sz="2400" dirty="0">
                <a:solidFill>
                  <a:schemeClr val="bg1"/>
                </a:solidFill>
                <a:latin typeface="微软雅黑" panose="020B0503020204020204" pitchFamily="34" charset="-122"/>
                <a:ea typeface="微软雅黑" panose="020B0503020204020204" pitchFamily="34" charset="-122"/>
              </a:rPr>
              <a:t>支持中英文混合运算式的统一检索</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39407" y="423851"/>
            <a:ext cx="4496744"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一框式检索</a:t>
            </a:r>
            <a:r>
              <a:rPr lang="en-US" altLang="zh-CN" dirty="0"/>
              <a:t>——</a:t>
            </a:r>
            <a:r>
              <a:rPr lang="zh-CN" altLang="en-US" dirty="0"/>
              <a:t>找文献</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8475" y="1624197"/>
            <a:ext cx="12192000" cy="3639315"/>
          </a:xfrm>
          <a:prstGeom prst="rect">
            <a:avLst/>
          </a:prstGeom>
        </p:spPr>
      </p:pic>
      <p:sp>
        <p:nvSpPr>
          <p:cNvPr id="18" name="文本框 17"/>
          <p:cNvSpPr txBox="1"/>
          <p:nvPr/>
        </p:nvSpPr>
        <p:spPr>
          <a:xfrm>
            <a:off x="539407" y="1147134"/>
            <a:ext cx="10273665" cy="338554"/>
          </a:xfrm>
          <a:prstGeom prst="rect">
            <a:avLst/>
          </a:prstGeom>
          <a:noFill/>
        </p:spPr>
        <p:txBody>
          <a:bodyPr wrap="square" rtlCol="0" anchor="t">
            <a:spAutoFit/>
          </a:bodyPr>
          <a:lstStyle/>
          <a:p>
            <a:r>
              <a:rPr lang="zh-CN" altLang="en-US" sz="1600" dirty="0">
                <a:latin typeface="微软雅黑" panose="020B0503020204020204" pitchFamily="34" charset="-122"/>
                <a:ea typeface="微软雅黑" panose="020B0503020204020204" pitchFamily="34" charset="-122"/>
              </a:rPr>
              <a:t>检索、分析文献的引用与被引用情况</a:t>
            </a:r>
            <a:endParaRPr lang="zh-CN" altLang="en-US" sz="16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引文检索</a:t>
            </a:r>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24367" y="2438315"/>
            <a:ext cx="10943268" cy="1981372"/>
          </a:xfrm>
          <a:prstGeom prst="rect">
            <a:avLst/>
          </a:prstGeom>
        </p:spPr>
      </p:pic>
      <p:pic>
        <p:nvPicPr>
          <p:cNvPr id="6" name="图片 5"/>
          <p:cNvPicPr>
            <a:picLocks noChangeAspect="1"/>
          </p:cNvPicPr>
          <p:nvPr/>
        </p:nvPicPr>
        <p:blipFill>
          <a:blip r:embed="rId2"/>
          <a:stretch>
            <a:fillRect/>
          </a:stretch>
        </p:blipFill>
        <p:spPr>
          <a:xfrm>
            <a:off x="386084" y="1305958"/>
            <a:ext cx="11629128" cy="5227773"/>
          </a:xfrm>
          <a:prstGeom prst="rect">
            <a:avLst/>
          </a:prstGeom>
        </p:spPr>
      </p:pic>
      <p:sp>
        <p:nvSpPr>
          <p:cNvPr id="42" name="文本框 41"/>
          <p:cNvSpPr txBox="1"/>
          <p:nvPr/>
        </p:nvSpPr>
        <p:spPr>
          <a:xfrm>
            <a:off x="753112" y="936625"/>
            <a:ext cx="10273665" cy="338554"/>
          </a:xfrm>
          <a:prstGeom prst="rect">
            <a:avLst/>
          </a:prstGeom>
          <a:noFill/>
        </p:spPr>
        <p:txBody>
          <a:bodyPr wrap="square" rtlCol="0" anchor="t">
            <a:spAutoFit/>
          </a:bodyPr>
          <a:lstStyle/>
          <a:p>
            <a:r>
              <a:rPr lang="zh-CN" altLang="en-US" sz="1600" dirty="0">
                <a:latin typeface="微软雅黑" panose="020B0503020204020204" pitchFamily="34" charset="-122"/>
                <a:ea typeface="微软雅黑" panose="020B0503020204020204" pitchFamily="34" charset="-122"/>
              </a:rPr>
              <a:t>支持多字段逻辑组合，通过选择精确或模糊的匹配方式、检索控制等方法完成较复杂的检索</a:t>
            </a:r>
            <a:endParaRPr lang="zh-CN" altLang="en-US" sz="1600" dirty="0">
              <a:latin typeface="微软雅黑" panose="020B0503020204020204" pitchFamily="34" charset="-122"/>
              <a:ea typeface="微软雅黑" panose="020B0503020204020204" pitchFamily="34" charset="-122"/>
            </a:endParaRPr>
          </a:p>
        </p:txBody>
      </p:sp>
      <p:sp>
        <p:nvSpPr>
          <p:cNvPr id="44" name="矩形标注 10"/>
          <p:cNvSpPr/>
          <p:nvPr/>
        </p:nvSpPr>
        <p:spPr>
          <a:xfrm>
            <a:off x="986409" y="1698424"/>
            <a:ext cx="2047875" cy="409505"/>
          </a:xfrm>
          <a:prstGeom prst="wedgeRectCallout">
            <a:avLst>
              <a:gd name="adj1" fmla="val 1132"/>
              <a:gd name="adj2" fmla="val 99901"/>
            </a:avLst>
          </a:prstGeom>
          <a:solidFill>
            <a:srgbClr val="42B6C6"/>
          </a:solidFill>
          <a:ln>
            <a:solidFill>
              <a:srgbClr val="42B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文献分类导航</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5" name="矩形标注 10"/>
          <p:cNvSpPr/>
          <p:nvPr/>
        </p:nvSpPr>
        <p:spPr>
          <a:xfrm>
            <a:off x="1373883" y="4954826"/>
            <a:ext cx="2047875" cy="409505"/>
          </a:xfrm>
          <a:prstGeom prst="wedgeRectCallout">
            <a:avLst>
              <a:gd name="adj1" fmla="val 8078"/>
              <a:gd name="adj2" fmla="val 184256"/>
            </a:avLst>
          </a:prstGeom>
          <a:solidFill>
            <a:srgbClr val="42B6C6"/>
          </a:solidFill>
          <a:ln>
            <a:solidFill>
              <a:srgbClr val="42B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数据库选择</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6" name="矩形标注 10"/>
          <p:cNvSpPr/>
          <p:nvPr/>
        </p:nvSpPr>
        <p:spPr>
          <a:xfrm>
            <a:off x="9555739" y="1470537"/>
            <a:ext cx="1471037" cy="409505"/>
          </a:xfrm>
          <a:prstGeom prst="wedgeRectCallout">
            <a:avLst>
              <a:gd name="adj1" fmla="val 4266"/>
              <a:gd name="adj2" fmla="val 92458"/>
            </a:avLst>
          </a:prstGeom>
          <a:solidFill>
            <a:srgbClr val="42B6C6"/>
          </a:solidFill>
          <a:ln>
            <a:solidFill>
              <a:srgbClr val="42B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检索引导区</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4639174" y="2652851"/>
            <a:ext cx="1125495" cy="369332"/>
          </a:xfrm>
          <a:prstGeom prst="rect">
            <a:avLst/>
          </a:prstGeom>
          <a:solidFill>
            <a:srgbClr val="FFFF00"/>
          </a:solidFill>
        </p:spPr>
        <p:txBody>
          <a:bodyPr wrap="square" rtlCol="0">
            <a:spAutoFit/>
          </a:bodyPr>
          <a:lstStyle/>
          <a:p>
            <a:r>
              <a:rPr lang="zh-CN" altLang="en-US" dirty="0">
                <a:latin typeface="微软雅黑" panose="020B0503020204020204" pitchFamily="34" charset="-122"/>
                <a:ea typeface="微软雅黑" panose="020B0503020204020204" pitchFamily="34" charset="-122"/>
              </a:rPr>
              <a:t>检索区域</a:t>
            </a:r>
            <a:endParaRPr lang="zh-CN" altLang="en-US" dirty="0">
              <a:latin typeface="微软雅黑" panose="020B0503020204020204" pitchFamily="34" charset="-122"/>
              <a:ea typeface="微软雅黑" panose="020B0503020204020204" pitchFamily="34" charset="-122"/>
            </a:endParaRPr>
          </a:p>
        </p:txBody>
      </p:sp>
      <p:sp>
        <p:nvSpPr>
          <p:cNvPr id="11" name="圆角矩形 5"/>
          <p:cNvSpPr/>
          <p:nvPr/>
        </p:nvSpPr>
        <p:spPr>
          <a:xfrm>
            <a:off x="8186720" y="3705432"/>
            <a:ext cx="3245373" cy="1428509"/>
          </a:xfrm>
          <a:prstGeom prst="wedgeRoundRectCallout">
            <a:avLst>
              <a:gd name="adj1" fmla="val -38200"/>
              <a:gd name="adj2" fmla="val -60313"/>
              <a:gd name="adj3" fmla="val 16667"/>
            </a:avLst>
          </a:prstGeom>
          <a:solidFill>
            <a:srgbClr val="DED3D4"/>
          </a:solidFill>
          <a:ln w="25400">
            <a:noFill/>
          </a:ln>
        </p:spPr>
        <p:txBody>
          <a:bodyPr wrap="none" anchor="ctr"/>
          <a:lstStyle/>
          <a:p>
            <a:pPr algn="ctr" eaLnBrk="0" fontAlgn="base" hangingPunct="0">
              <a:lnSpc>
                <a:spcPct val="150000"/>
              </a:lnSpc>
              <a:spcBef>
                <a:spcPct val="0"/>
              </a:spcBef>
              <a:spcAft>
                <a:spcPct val="0"/>
              </a:spcAft>
              <a:defRPr/>
            </a:pPr>
            <a:r>
              <a:rPr lang="zh-CN" altLang="en-US" sz="1600" b="1" dirty="0">
                <a:latin typeface="微软雅黑" panose="020B0503020204020204" pitchFamily="34" charset="-122"/>
                <a:ea typeface="微软雅黑" panose="020B0503020204020204" pitchFamily="34" charset="-122"/>
              </a:rPr>
              <a:t>可同时输入多个检索项进行查找，</a:t>
            </a:r>
            <a:endParaRPr lang="en-US" altLang="zh-CN" sz="1600" b="1" dirty="0">
              <a:latin typeface="微软雅黑" panose="020B0503020204020204" pitchFamily="34" charset="-122"/>
              <a:ea typeface="微软雅黑" panose="020B0503020204020204" pitchFamily="34" charset="-122"/>
            </a:endParaRPr>
          </a:p>
          <a:p>
            <a:pPr algn="ctr" eaLnBrk="0" fontAlgn="base" hangingPunct="0">
              <a:lnSpc>
                <a:spcPct val="150000"/>
              </a:lnSpc>
              <a:spcBef>
                <a:spcPct val="0"/>
              </a:spcBef>
              <a:spcAft>
                <a:spcPct val="0"/>
              </a:spcAft>
              <a:defRPr/>
            </a:pPr>
            <a:r>
              <a:rPr lang="zh-CN" altLang="en-US" sz="1600" b="1" dirty="0">
                <a:latin typeface="微软雅黑" panose="020B0503020204020204" pitchFamily="34" charset="-122"/>
                <a:ea typeface="微软雅黑" panose="020B0503020204020204" pitchFamily="34" charset="-122"/>
              </a:rPr>
              <a:t>不同检索项之间关系：</a:t>
            </a:r>
            <a:r>
              <a:rPr lang="en-US" altLang="zh-CN" sz="1600" b="1" dirty="0">
                <a:latin typeface="微软雅黑" panose="020B0503020204020204" pitchFamily="34" charset="-122"/>
                <a:ea typeface="微软雅黑" panose="020B0503020204020204" pitchFamily="34" charset="-122"/>
              </a:rPr>
              <a:t>AND</a:t>
            </a:r>
            <a:r>
              <a:rPr lang="zh-CN" altLang="en-US"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algn="ctr" eaLnBrk="0" fontAlgn="base" hangingPunct="0">
              <a:lnSpc>
                <a:spcPct val="150000"/>
              </a:lnSpc>
              <a:spcBef>
                <a:spcPct val="0"/>
              </a:spcBef>
              <a:spcAft>
                <a:spcPct val="0"/>
              </a:spcAft>
              <a:defRPr/>
            </a:pPr>
            <a:r>
              <a:rPr lang="en-US" altLang="zh-CN" sz="1600" b="1" dirty="0">
                <a:latin typeface="微软雅黑" panose="020B0503020204020204" pitchFamily="34" charset="-122"/>
                <a:ea typeface="微软雅黑" panose="020B0503020204020204" pitchFamily="34" charset="-122"/>
              </a:rPr>
              <a:t>OR</a:t>
            </a:r>
            <a:r>
              <a:rPr lang="zh-CN" altLang="en-US"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NOT</a:t>
            </a:r>
            <a:r>
              <a:rPr lang="zh-CN" altLang="en-US" sz="1600" b="1" dirty="0">
                <a:latin typeface="微软雅黑" panose="020B0503020204020204" pitchFamily="34" charset="-122"/>
                <a:ea typeface="微软雅黑" panose="020B0503020204020204" pitchFamily="34" charset="-122"/>
              </a:rPr>
              <a:t>，并可通过选择精确</a:t>
            </a:r>
            <a:endParaRPr lang="en-US" altLang="zh-CN" sz="1600" b="1" dirty="0">
              <a:latin typeface="微软雅黑" panose="020B0503020204020204" pitchFamily="34" charset="-122"/>
              <a:ea typeface="微软雅黑" panose="020B0503020204020204" pitchFamily="34" charset="-122"/>
            </a:endParaRPr>
          </a:p>
          <a:p>
            <a:pPr algn="ctr" eaLnBrk="0" fontAlgn="base" hangingPunct="0">
              <a:lnSpc>
                <a:spcPct val="150000"/>
              </a:lnSpc>
              <a:spcBef>
                <a:spcPct val="0"/>
              </a:spcBef>
              <a:spcAft>
                <a:spcPct val="0"/>
              </a:spcAft>
              <a:defRPr/>
            </a:pPr>
            <a:r>
              <a:rPr lang="zh-CN" altLang="en-US" sz="1600" b="1" dirty="0">
                <a:latin typeface="微软雅黑" panose="020B0503020204020204" pitchFamily="34" charset="-122"/>
                <a:ea typeface="微软雅黑" panose="020B0503020204020204" pitchFamily="34" charset="-122"/>
              </a:rPr>
              <a:t>或模糊的匹配方式，提高查准率</a:t>
            </a:r>
            <a:endParaRPr lang="zh-CN" altLang="en-US" sz="1600" b="1" dirty="0">
              <a:latin typeface="微软雅黑" panose="020B0503020204020204" pitchFamily="34" charset="-122"/>
              <a:ea typeface="微软雅黑" panose="020B0503020204020204" pitchFamily="34" charset="-122"/>
            </a:endParaRPr>
          </a:p>
        </p:txBody>
      </p:sp>
      <p:sp>
        <p:nvSpPr>
          <p:cNvPr id="12" name="圆角矩形标注 5"/>
          <p:cNvSpPr/>
          <p:nvPr/>
        </p:nvSpPr>
        <p:spPr>
          <a:xfrm>
            <a:off x="3750074" y="4638177"/>
            <a:ext cx="3001645" cy="824231"/>
          </a:xfrm>
          <a:prstGeom prst="wedgeRoundRectCallout">
            <a:avLst>
              <a:gd name="adj1" fmla="val 2318"/>
              <a:gd name="adj2" fmla="val -75342"/>
              <a:gd name="adj3" fmla="val 16667"/>
            </a:avLst>
          </a:prstGeom>
          <a:solidFill>
            <a:srgbClr val="DED3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0"/>
              </a:spcBef>
              <a:spcAft>
                <a:spcPct val="0"/>
              </a:spcAft>
              <a:defRPr/>
            </a:pPr>
            <a:r>
              <a:rPr lang="zh-CN" altLang="en-US" sz="1600" b="1" noProof="1">
                <a:solidFill>
                  <a:schemeClr val="tx1"/>
                </a:solidFill>
                <a:latin typeface="微软雅黑" panose="020B0503020204020204" pitchFamily="34" charset="-122"/>
                <a:ea typeface="微软雅黑" panose="020B0503020204020204" pitchFamily="34" charset="-122"/>
                <a:sym typeface="Verdana" panose="020B0604030504040204" pitchFamily="34" charset="0"/>
              </a:rPr>
              <a:t>通过条件筛选、时间选择等，对检索结果进行范围控制。</a:t>
            </a:r>
            <a:endParaRPr lang="zh-CN" altLang="en-US" sz="1600" b="1" noProof="1">
              <a:solidFill>
                <a:schemeClr val="tx1"/>
              </a:solidFill>
              <a:latin typeface="微软雅黑" panose="020B0503020204020204" pitchFamily="34" charset="-122"/>
              <a:ea typeface="微软雅黑" panose="020B0503020204020204" pitchFamily="34" charset="-122"/>
              <a:sym typeface="Verdana" panose="020B0604030504040204" pitchFamily="34" charset="0"/>
            </a:endParaRPr>
          </a:p>
        </p:txBody>
      </p:sp>
      <p:sp>
        <p:nvSpPr>
          <p:cNvPr id="3" name="文本框 2"/>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高级检索</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animBg="1"/>
      <p:bldP spid="45" grpId="1" animBg="1"/>
      <p:bldP spid="46" grpId="0" animBg="1"/>
      <p:bldP spid="46" grpId="1" animBg="1"/>
      <p:bldP spid="47" grpId="0" animBg="1"/>
      <p:bldP spid="47" grpId="1" animBg="1"/>
      <p:bldP spid="11" grpId="0" bldLvl="0" animBg="1"/>
      <p:bldP spid="1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380506" y="1756266"/>
            <a:ext cx="11430991" cy="3345471"/>
          </a:xfrm>
          <a:prstGeom prst="rect">
            <a:avLst/>
          </a:prstGeom>
        </p:spPr>
      </p:pic>
      <p:sp>
        <p:nvSpPr>
          <p:cNvPr id="9" name="矩形标注 15"/>
          <p:cNvSpPr/>
          <p:nvPr/>
        </p:nvSpPr>
        <p:spPr>
          <a:xfrm>
            <a:off x="7887947" y="3688337"/>
            <a:ext cx="3804285" cy="1154431"/>
          </a:xfrm>
          <a:prstGeom prst="wedgeRectCallout">
            <a:avLst>
              <a:gd name="adj1" fmla="val 37865"/>
              <a:gd name="adj2" fmla="val -1040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ü"/>
            </a:pPr>
            <a:r>
              <a:rPr lang="zh-CN" altLang="en-US" sz="1350">
                <a:solidFill>
                  <a:schemeClr val="tx1"/>
                </a:solidFill>
              </a:rPr>
              <a:t>通过作者机构的层层引导，精确定位及完整查询作者文献。</a:t>
            </a:r>
            <a:endParaRPr lang="zh-CN" altLang="en-US" sz="1350">
              <a:solidFill>
                <a:schemeClr val="tx1"/>
              </a:solidFill>
            </a:endParaRPr>
          </a:p>
        </p:txBody>
      </p:sp>
      <p:pic>
        <p:nvPicPr>
          <p:cNvPr id="5" name="图片 4"/>
          <p:cNvPicPr>
            <a:picLocks noChangeAspect="1"/>
          </p:cNvPicPr>
          <p:nvPr/>
        </p:nvPicPr>
        <p:blipFill>
          <a:blip r:embed="rId2"/>
          <a:stretch>
            <a:fillRect/>
          </a:stretch>
        </p:blipFill>
        <p:spPr>
          <a:xfrm>
            <a:off x="0" y="1626852"/>
            <a:ext cx="12192000" cy="3604297"/>
          </a:xfrm>
          <a:prstGeom prst="rect">
            <a:avLst/>
          </a:prstGeom>
        </p:spPr>
      </p:pic>
      <p:sp>
        <p:nvSpPr>
          <p:cNvPr id="11" name="矩形标注 15"/>
          <p:cNvSpPr/>
          <p:nvPr/>
        </p:nvSpPr>
        <p:spPr>
          <a:xfrm>
            <a:off x="5795552" y="3628987"/>
            <a:ext cx="3804285" cy="1154431"/>
          </a:xfrm>
          <a:prstGeom prst="wedgeRectCallout">
            <a:avLst>
              <a:gd name="adj1" fmla="val 37865"/>
              <a:gd name="adj2" fmla="val -1040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ü"/>
            </a:pPr>
            <a:r>
              <a:rPr lang="zh-CN" altLang="en-US" sz="1350">
                <a:solidFill>
                  <a:schemeClr val="tx1"/>
                </a:solidFill>
              </a:rPr>
              <a:t>主题、篇名、关键词、摘要、全文等内容检索项推荐检索词的同义词、上下位词或相关词。</a:t>
            </a:r>
            <a:endParaRPr lang="zh-CN" altLang="en-US" sz="1350">
              <a:solidFill>
                <a:schemeClr val="tx1"/>
              </a:solidFill>
            </a:endParaRPr>
          </a:p>
        </p:txBody>
      </p:sp>
      <p:pic>
        <p:nvPicPr>
          <p:cNvPr id="3" name="图片 2"/>
          <p:cNvPicPr>
            <a:picLocks noChangeAspect="1"/>
          </p:cNvPicPr>
          <p:nvPr/>
        </p:nvPicPr>
        <p:blipFill>
          <a:blip r:embed="rId3"/>
          <a:stretch>
            <a:fillRect/>
          </a:stretch>
        </p:blipFill>
        <p:spPr>
          <a:xfrm>
            <a:off x="0" y="876403"/>
            <a:ext cx="12192000" cy="5981597"/>
          </a:xfrm>
          <a:prstGeom prst="rect">
            <a:avLst/>
          </a:prstGeom>
        </p:spPr>
      </p:pic>
      <p:sp>
        <p:nvSpPr>
          <p:cNvPr id="4" name="文本框 3"/>
          <p:cNvSpPr txBox="1"/>
          <p:nvPr/>
        </p:nvSpPr>
        <p:spPr>
          <a:xfrm>
            <a:off x="539407" y="423851"/>
            <a:ext cx="4072269"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高级检索</a:t>
            </a:r>
            <a:r>
              <a:rPr lang="en-US" altLang="zh-CN" dirty="0"/>
              <a:t>——</a:t>
            </a:r>
            <a:r>
              <a:rPr lang="zh-CN" altLang="en-US" dirty="0"/>
              <a:t>找文献</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1" grpId="0" bldLvl="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601504" y="2411643"/>
            <a:ext cx="10988992" cy="2034716"/>
          </a:xfrm>
          <a:prstGeom prst="rect">
            <a:avLst/>
          </a:prstGeom>
        </p:spPr>
      </p:pic>
      <p:pic>
        <p:nvPicPr>
          <p:cNvPr id="13" name="图片 12"/>
          <p:cNvPicPr>
            <a:picLocks noChangeAspect="1"/>
          </p:cNvPicPr>
          <p:nvPr/>
        </p:nvPicPr>
        <p:blipFill>
          <a:blip r:embed="rId2"/>
          <a:stretch>
            <a:fillRect/>
          </a:stretch>
        </p:blipFill>
        <p:spPr>
          <a:xfrm>
            <a:off x="357644" y="839071"/>
            <a:ext cx="10988993" cy="5976087"/>
          </a:xfrm>
          <a:prstGeom prst="rect">
            <a:avLst/>
          </a:prstGeom>
        </p:spPr>
      </p:pic>
      <p:sp>
        <p:nvSpPr>
          <p:cNvPr id="3" name="文本框 2"/>
          <p:cNvSpPr txBox="1"/>
          <p:nvPr/>
        </p:nvSpPr>
        <p:spPr>
          <a:xfrm>
            <a:off x="539407" y="423851"/>
            <a:ext cx="4496744"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出版物检索</a:t>
            </a:r>
            <a:r>
              <a:rPr lang="en-US" altLang="zh-CN" dirty="0"/>
              <a:t>——</a:t>
            </a:r>
            <a:r>
              <a:rPr lang="zh-CN" altLang="en-US" dirty="0"/>
              <a:t>找刊物</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81356" y="832320"/>
            <a:ext cx="10885373" cy="6011013"/>
            <a:chOff x="296149" y="839070"/>
            <a:chExt cx="10885373" cy="6011013"/>
          </a:xfrm>
        </p:grpSpPr>
        <p:pic>
          <p:nvPicPr>
            <p:cNvPr id="14" name="图片 13"/>
            <p:cNvPicPr>
              <a:picLocks noChangeAspect="1"/>
            </p:cNvPicPr>
            <p:nvPr/>
          </p:nvPicPr>
          <p:blipFill>
            <a:blip r:embed="rId1"/>
            <a:stretch>
              <a:fillRect/>
            </a:stretch>
          </p:blipFill>
          <p:spPr>
            <a:xfrm>
              <a:off x="296149" y="839070"/>
              <a:ext cx="10885373" cy="6011013"/>
            </a:xfrm>
            <a:prstGeom prst="rect">
              <a:avLst/>
            </a:prstGeom>
          </p:spPr>
        </p:pic>
        <p:pic>
          <p:nvPicPr>
            <p:cNvPr id="10" name="图片 9"/>
            <p:cNvPicPr>
              <a:picLocks noChangeAspect="1"/>
            </p:cNvPicPr>
            <p:nvPr/>
          </p:nvPicPr>
          <p:blipFill>
            <a:blip r:embed="rId2"/>
            <a:stretch>
              <a:fillRect/>
            </a:stretch>
          </p:blipFill>
          <p:spPr>
            <a:xfrm>
              <a:off x="7135258" y="2583341"/>
              <a:ext cx="2530059" cy="952583"/>
            </a:xfrm>
            <a:prstGeom prst="rect">
              <a:avLst/>
            </a:prstGeom>
          </p:spPr>
        </p:pic>
      </p:grpSp>
      <p:pic>
        <p:nvPicPr>
          <p:cNvPr id="16" name="图片 15"/>
          <p:cNvPicPr>
            <a:picLocks noChangeAspect="1"/>
          </p:cNvPicPr>
          <p:nvPr/>
        </p:nvPicPr>
        <p:blipFill>
          <a:blip r:embed="rId3"/>
          <a:stretch>
            <a:fillRect/>
          </a:stretch>
        </p:blipFill>
        <p:spPr>
          <a:xfrm>
            <a:off x="1331015" y="449842"/>
            <a:ext cx="10311819" cy="6408159"/>
          </a:xfrm>
          <a:prstGeom prst="rect">
            <a:avLst/>
          </a:prstGeom>
        </p:spPr>
      </p:pic>
      <p:sp>
        <p:nvSpPr>
          <p:cNvPr id="4" name="椭圆 3"/>
          <p:cNvSpPr/>
          <p:nvPr/>
        </p:nvSpPr>
        <p:spPr>
          <a:xfrm>
            <a:off x="9784080" y="399041"/>
            <a:ext cx="741680" cy="38131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箭头连接符 12"/>
          <p:cNvCxnSpPr/>
          <p:nvPr/>
        </p:nvCxnSpPr>
        <p:spPr>
          <a:xfrm flipH="1" flipV="1">
            <a:off x="10251440" y="924562"/>
            <a:ext cx="436880" cy="744991"/>
          </a:xfrm>
          <a:prstGeom prst="straightConnector1">
            <a:avLst/>
          </a:prstGeom>
          <a:ln w="57150">
            <a:solidFill>
              <a:srgbClr val="EE8512"/>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39407" y="423851"/>
            <a:ext cx="4496744"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出版物检索</a:t>
            </a:r>
            <a:r>
              <a:rPr lang="en-US" altLang="zh-CN" dirty="0"/>
              <a:t>——</a:t>
            </a:r>
            <a:r>
              <a:rPr lang="zh-CN" altLang="en-US" dirty="0"/>
              <a:t>找刊物</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alphaModFix amt="10000"/>
          </a:blip>
          <a:stretch>
            <a:fillRect/>
          </a:stretch>
        </p:blipFill>
        <p:spPr>
          <a:xfrm rot="5400000">
            <a:off x="-902904" y="-6632222"/>
            <a:ext cx="11864903" cy="20064226"/>
          </a:xfrm>
          <a:prstGeom prst="rect">
            <a:avLst/>
          </a:prstGeom>
        </p:spPr>
      </p:pic>
      <p:pic>
        <p:nvPicPr>
          <p:cNvPr id="28" name="图片 27"/>
          <p:cNvPicPr>
            <a:picLocks noChangeAspect="1"/>
          </p:cNvPicPr>
          <p:nvPr/>
        </p:nvPicPr>
        <p:blipFill>
          <a:blip r:embed="rId1">
            <a:alphaModFix amt="16000"/>
          </a:blip>
          <a:stretch>
            <a:fillRect/>
          </a:stretch>
        </p:blipFill>
        <p:spPr>
          <a:xfrm rot="11268898" flipH="1">
            <a:off x="-1906332" y="1594173"/>
            <a:ext cx="5305501" cy="8971904"/>
          </a:xfrm>
          <a:prstGeom prst="rect">
            <a:avLst/>
          </a:prstGeom>
        </p:spPr>
      </p:pic>
      <p:sp>
        <p:nvSpPr>
          <p:cNvPr id="25" name="文本框 24"/>
          <p:cNvSpPr txBox="1"/>
          <p:nvPr/>
        </p:nvSpPr>
        <p:spPr>
          <a:xfrm>
            <a:off x="6093749" y="1077170"/>
            <a:ext cx="3408305" cy="3154710"/>
          </a:xfrm>
          <a:prstGeom prst="rect">
            <a:avLst/>
          </a:prstGeom>
          <a:noFill/>
        </p:spPr>
        <p:txBody>
          <a:bodyPr wrap="none" rtlCol="0">
            <a:spAutoFit/>
          </a:bodyPr>
          <a:lstStyle/>
          <a:p>
            <a:r>
              <a:rPr lang="en-US" altLang="zh-CN" sz="19900" spc="600" dirty="0">
                <a:gradFill>
                  <a:gsLst>
                    <a:gs pos="0">
                      <a:srgbClr val="F79F88">
                        <a:alpha val="77000"/>
                      </a:srgbClr>
                    </a:gs>
                    <a:gs pos="79000">
                      <a:srgbClr val="B2DFE6">
                        <a:alpha val="0"/>
                      </a:srgbClr>
                    </a:gs>
                  </a:gsLst>
                  <a:path path="circle">
                    <a:fillToRect r="100000" b="100000"/>
                  </a:path>
                </a:gra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03</a:t>
            </a:r>
            <a:endParaRPr lang="zh-CN" altLang="en-US" sz="19900" spc="600" dirty="0">
              <a:gradFill>
                <a:gsLst>
                  <a:gs pos="0">
                    <a:srgbClr val="F79F88">
                      <a:alpha val="77000"/>
                    </a:srgbClr>
                  </a:gs>
                  <a:gs pos="79000">
                    <a:srgbClr val="B2DFE6">
                      <a:alpha val="0"/>
                    </a:srgbClr>
                  </a:gs>
                </a:gsLst>
                <a:path path="circle">
                  <a:fillToRect r="100000" b="100000"/>
                </a:path>
              </a:gra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12" name="图片 11"/>
          <p:cNvPicPr>
            <a:picLocks noChangeAspect="1"/>
          </p:cNvPicPr>
          <p:nvPr/>
        </p:nvPicPr>
        <p:blipFill>
          <a:blip r:embed="rId1"/>
          <a:stretch>
            <a:fillRect/>
          </a:stretch>
        </p:blipFill>
        <p:spPr>
          <a:xfrm rot="12465162" flipH="1">
            <a:off x="-1617971" y="-1775557"/>
            <a:ext cx="5305501" cy="8971904"/>
          </a:xfrm>
          <a:prstGeom prst="rect">
            <a:avLst/>
          </a:prstGeom>
        </p:spPr>
      </p:pic>
      <p:sp>
        <p:nvSpPr>
          <p:cNvPr id="15" name="文本框 14"/>
          <p:cNvSpPr txBox="1"/>
          <p:nvPr/>
        </p:nvSpPr>
        <p:spPr>
          <a:xfrm>
            <a:off x="6093749" y="3323685"/>
            <a:ext cx="4493538" cy="861774"/>
          </a:xfrm>
          <a:prstGeom prst="rect">
            <a:avLst/>
          </a:prstGeom>
          <a:noFill/>
        </p:spPr>
        <p:txBody>
          <a:bodyPr wrap="none" rtlCol="0">
            <a:spAutoFit/>
          </a:bodyPr>
          <a:lstStyle/>
          <a:p>
            <a:r>
              <a:rPr lang="zh-CN" altLang="en-US" sz="5000" spc="600" dirty="0">
                <a:solidFill>
                  <a:srgbClr val="03232D"/>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提升阅读效率</a:t>
            </a:r>
            <a:endParaRPr lang="zh-CN" altLang="en-US" sz="5000" spc="600" dirty="0">
              <a:solidFill>
                <a:srgbClr val="03232D"/>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29" name="图片 28"/>
          <p:cNvPicPr>
            <a:picLocks noChangeAspect="1"/>
          </p:cNvPicPr>
          <p:nvPr/>
        </p:nvPicPr>
        <p:blipFill>
          <a:blip r:embed="rId2"/>
          <a:stretch>
            <a:fillRect/>
          </a:stretch>
        </p:blipFill>
        <p:spPr>
          <a:xfrm>
            <a:off x="10379709" y="4295635"/>
            <a:ext cx="1310754" cy="145097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0" y="6143625"/>
            <a:ext cx="12192000" cy="714375"/>
          </a:xfrm>
          <a:prstGeom prst="roundRect">
            <a:avLst>
              <a:gd name="adj" fmla="val 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文本框 53"/>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排序方式</a:t>
            </a:r>
            <a:endParaRPr lang="zh-CN" altLang="en-US" dirty="0"/>
          </a:p>
        </p:txBody>
      </p:sp>
      <p:sp>
        <p:nvSpPr>
          <p:cNvPr id="15" name="椭圆 14"/>
          <p:cNvSpPr/>
          <p:nvPr/>
        </p:nvSpPr>
        <p:spPr>
          <a:xfrm rot="165664">
            <a:off x="10015997" y="-598720"/>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65664" flipH="1">
            <a:off x="9660262" y="1020343"/>
            <a:ext cx="1182931" cy="1182931"/>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tretch>
            <a:fillRect/>
          </a:stretch>
        </p:blipFill>
        <p:spPr>
          <a:xfrm>
            <a:off x="793477" y="990335"/>
            <a:ext cx="10605045" cy="5448580"/>
          </a:xfrm>
          <a:prstGeom prst="rect">
            <a:avLst/>
          </a:prstGeom>
        </p:spPr>
      </p:pic>
      <p:sp>
        <p:nvSpPr>
          <p:cNvPr id="12" name="对话气泡: 圆角矩形 11"/>
          <p:cNvSpPr/>
          <p:nvPr/>
        </p:nvSpPr>
        <p:spPr>
          <a:xfrm>
            <a:off x="4051418" y="3096236"/>
            <a:ext cx="3864786" cy="1154988"/>
          </a:xfrm>
          <a:prstGeom prst="wedgeRoundRectCallout">
            <a:avLst>
              <a:gd name="adj1" fmla="val 39172"/>
              <a:gd name="adj2" fmla="val -83607"/>
              <a:gd name="adj3" fmla="val 16667"/>
            </a:avLst>
          </a:prstGeom>
          <a:solidFill>
            <a:srgbClr val="F7A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利用知网特有算法得出数值，按照数值的高低变化进行排序，降序排列排在最前面的文章与检索词的关注度越高。</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3" name="对话气泡: 圆角矩形 12"/>
          <p:cNvSpPr/>
          <p:nvPr/>
        </p:nvSpPr>
        <p:spPr>
          <a:xfrm>
            <a:off x="7104616" y="3000509"/>
            <a:ext cx="3864786" cy="1515455"/>
          </a:xfrm>
          <a:prstGeom prst="wedgeRoundRectCallout">
            <a:avLst>
              <a:gd name="adj1" fmla="val 4395"/>
              <a:gd name="adj2" fmla="val -70253"/>
              <a:gd name="adj3" fmla="val 16667"/>
            </a:avLst>
          </a:prstGeom>
          <a:solidFill>
            <a:srgbClr val="F7A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综合排序是根据相关度、重要性系数、时间系数等计算后得到的一个综合值进行排序，重要性系数指的是影响因子、发表时间、下载频次、被引频次等</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4" name="对话气泡: 圆角矩形 13"/>
          <p:cNvSpPr/>
          <p:nvPr/>
        </p:nvSpPr>
        <p:spPr>
          <a:xfrm>
            <a:off x="8176561" y="3192943"/>
            <a:ext cx="3618700" cy="987992"/>
          </a:xfrm>
          <a:prstGeom prst="wedgeRoundRectCallout">
            <a:avLst>
              <a:gd name="adj1" fmla="val -32443"/>
              <a:gd name="adj2" fmla="val -101475"/>
              <a:gd name="adj3" fmla="val 16667"/>
            </a:avLst>
          </a:prstGeom>
          <a:solidFill>
            <a:srgbClr val="F7A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下载频次最多的文献往往是传播最广、最受欢迎、文献价值较高的文献。</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7" name="对话气泡: 圆角矩形 16"/>
          <p:cNvSpPr/>
          <p:nvPr/>
        </p:nvSpPr>
        <p:spPr>
          <a:xfrm>
            <a:off x="6649876" y="1141008"/>
            <a:ext cx="2982581" cy="987992"/>
          </a:xfrm>
          <a:prstGeom prst="wedgeRoundRectCallout">
            <a:avLst>
              <a:gd name="adj1" fmla="val 7359"/>
              <a:gd name="adj2" fmla="val 94779"/>
              <a:gd name="adj3" fmla="val 16667"/>
            </a:avLst>
          </a:prstGeom>
          <a:solidFill>
            <a:srgbClr val="F7A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可以帮助读者找到引用较多的优秀文献及优秀出版物。</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8" name="对话气泡: 圆角矩形 17"/>
          <p:cNvSpPr/>
          <p:nvPr/>
        </p:nvSpPr>
        <p:spPr>
          <a:xfrm>
            <a:off x="5817483" y="3087160"/>
            <a:ext cx="3814974" cy="987992"/>
          </a:xfrm>
          <a:prstGeom prst="wedgeRoundRectCallout">
            <a:avLst>
              <a:gd name="adj1" fmla="val 4973"/>
              <a:gd name="adj2" fmla="val -84749"/>
              <a:gd name="adj3" fmla="val 16667"/>
            </a:avLst>
          </a:prstGeom>
          <a:solidFill>
            <a:srgbClr val="F7A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可以帮助读者找到最新出版的文献，实现学术发展跟踪，进行文献的系统调研。</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18"/>
                                        </p:tgtEl>
                                        <p:attrNameLst>
                                          <p:attrName>ppt_x</p:attrName>
                                        </p:attrNameLst>
                                      </p:cBhvr>
                                      <p:tavLst>
                                        <p:tav tm="0">
                                          <p:val>
                                            <p:strVal val="ppt_x"/>
                                          </p:val>
                                        </p:tav>
                                        <p:tav tm="100000">
                                          <p:val>
                                            <p:strVal val="ppt_x"/>
                                          </p:val>
                                        </p:tav>
                                      </p:tavLst>
                                    </p:anim>
                                    <p:anim calcmode="lin" valueType="num">
                                      <p:cBhvr additive="base">
                                        <p:cTn id="26" dur="500"/>
                                        <p:tgtEl>
                                          <p:spTgt spid="18"/>
                                        </p:tgtEl>
                                        <p:attrNameLst>
                                          <p:attrName>ppt_y</p:attrName>
                                        </p:attrNameLst>
                                      </p:cBhvr>
                                      <p:tavLst>
                                        <p:tav tm="0">
                                          <p:val>
                                            <p:strVal val="ppt_y"/>
                                          </p:val>
                                        </p:tav>
                                        <p:tav tm="100000">
                                          <p:val>
                                            <p:strVal val="1+ppt_h/2"/>
                                          </p:val>
                                        </p:tav>
                                      </p:tavLst>
                                    </p:anim>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14"/>
                                        </p:tgtEl>
                                        <p:attrNameLst>
                                          <p:attrName>ppt_x</p:attrName>
                                        </p:attrNameLst>
                                      </p:cBhvr>
                                      <p:tavLst>
                                        <p:tav tm="0">
                                          <p:val>
                                            <p:strVal val="ppt_x"/>
                                          </p:val>
                                        </p:tav>
                                        <p:tav tm="100000">
                                          <p:val>
                                            <p:strVal val="ppt_x"/>
                                          </p:val>
                                        </p:tav>
                                      </p:tavLst>
                                    </p:anim>
                                    <p:anim calcmode="lin" valueType="num">
                                      <p:cBhvr additive="base">
                                        <p:cTn id="52" dur="500"/>
                                        <p:tgtEl>
                                          <p:spTgt spid="14"/>
                                        </p:tgtEl>
                                        <p:attrNameLst>
                                          <p:attrName>ppt_y</p:attrName>
                                        </p:attrNameLst>
                                      </p:cBhvr>
                                      <p:tavLst>
                                        <p:tav tm="0">
                                          <p:val>
                                            <p:strVal val="ppt_y"/>
                                          </p:val>
                                        </p:tav>
                                        <p:tav tm="100000">
                                          <p:val>
                                            <p:strVal val="1+ppt_h/2"/>
                                          </p:val>
                                        </p:tav>
                                      </p:tavLst>
                                    </p:anim>
                                    <p:set>
                                      <p:cBhvr>
                                        <p:cTn id="53" dur="1" fill="hold">
                                          <p:stCondLst>
                                            <p:cond delay="499"/>
                                          </p:stCondLst>
                                        </p:cTn>
                                        <p:tgtEl>
                                          <p:spTgt spid="1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13"/>
                                        </p:tgtEl>
                                        <p:attrNameLst>
                                          <p:attrName>ppt_x</p:attrName>
                                        </p:attrNameLst>
                                      </p:cBhvr>
                                      <p:tavLst>
                                        <p:tav tm="0">
                                          <p:val>
                                            <p:strVal val="ppt_x"/>
                                          </p:val>
                                        </p:tav>
                                        <p:tav tm="100000">
                                          <p:val>
                                            <p:strVal val="ppt_x"/>
                                          </p:val>
                                        </p:tav>
                                      </p:tavLst>
                                    </p:anim>
                                    <p:anim calcmode="lin" valueType="num">
                                      <p:cBhvr additive="base">
                                        <p:cTn id="65" dur="500"/>
                                        <p:tgtEl>
                                          <p:spTgt spid="13"/>
                                        </p:tgtEl>
                                        <p:attrNameLst>
                                          <p:attrName>ppt_y</p:attrName>
                                        </p:attrNameLst>
                                      </p:cBhvr>
                                      <p:tavLst>
                                        <p:tav tm="0">
                                          <p:val>
                                            <p:strVal val="ppt_y"/>
                                          </p:val>
                                        </p:tav>
                                        <p:tav tm="100000">
                                          <p:val>
                                            <p:strVal val="1+ppt_h/2"/>
                                          </p:val>
                                        </p:tav>
                                      </p:tavLst>
                                    </p:anim>
                                    <p:set>
                                      <p:cBhvr>
                                        <p:cTn id="6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7" grpId="0" animBg="1"/>
      <p:bldP spid="17" grpId="1" animBg="1"/>
      <p:bldP spid="18" grpId="0" animBg="1"/>
      <p:bldP spid="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rot="165664">
            <a:off x="3876608" y="-206802"/>
            <a:ext cx="8709533" cy="8709533"/>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7680828" flipH="1">
            <a:off x="2049477" y="5351148"/>
            <a:ext cx="3479072" cy="3479072"/>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检索结果</a:t>
            </a:r>
            <a:endParaRPr lang="zh-CN" altLang="en-US" dirty="0"/>
          </a:p>
        </p:txBody>
      </p:sp>
      <p:sp>
        <p:nvSpPr>
          <p:cNvPr id="23" name="文本框 22"/>
          <p:cNvSpPr txBox="1"/>
          <p:nvPr/>
        </p:nvSpPr>
        <p:spPr>
          <a:xfrm>
            <a:off x="539407" y="2853083"/>
            <a:ext cx="8086800" cy="768415"/>
          </a:xfrm>
          <a:prstGeom prst="rect">
            <a:avLst/>
          </a:prstGeom>
          <a:noFill/>
        </p:spPr>
        <p:txBody>
          <a:bodyPr wrap="square" rtlCol="0">
            <a:spAutoFit/>
          </a:bodyPr>
          <a:lstStyle/>
          <a:p>
            <a:pPr>
              <a:lnSpc>
                <a:spcPct val="120000"/>
              </a:lnSpc>
            </a:pPr>
            <a:r>
              <a:rPr lang="zh-CN" altLang="en-US" sz="40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找到文献后，可以优先阅读哪些？</a:t>
            </a:r>
            <a:endParaRPr lang="en-US" altLang="zh-CN" sz="40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26" name="矩形: 圆角 25"/>
          <p:cNvSpPr/>
          <p:nvPr/>
        </p:nvSpPr>
        <p:spPr>
          <a:xfrm>
            <a:off x="772447" y="2045148"/>
            <a:ext cx="1301623" cy="147202"/>
          </a:xfrm>
          <a:prstGeom prst="roundRect">
            <a:avLst>
              <a:gd name="adj" fmla="val 50000"/>
            </a:avLst>
          </a:prstGeom>
          <a:noFill/>
          <a:ln>
            <a:gradFill>
              <a:gsLst>
                <a:gs pos="88000">
                  <a:srgbClr val="F79F88">
                    <a:alpha val="10000"/>
                  </a:srgbClr>
                </a:gs>
                <a:gs pos="100000">
                  <a:srgbClr val="B2DFE6">
                    <a:alpha val="67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圆角 26"/>
          <p:cNvSpPr/>
          <p:nvPr/>
        </p:nvSpPr>
        <p:spPr>
          <a:xfrm>
            <a:off x="693865" y="2046736"/>
            <a:ext cx="1301623" cy="147202"/>
          </a:xfrm>
          <a:prstGeom prst="roundRect">
            <a:avLst>
              <a:gd name="adj" fmla="val 5000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0" y="6143625"/>
            <a:ext cx="12192000" cy="714375"/>
          </a:xfrm>
          <a:prstGeom prst="roundRect">
            <a:avLst>
              <a:gd name="adj" fmla="val 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文本框 53"/>
          <p:cNvSpPr txBox="1"/>
          <p:nvPr/>
        </p:nvSpPr>
        <p:spPr>
          <a:xfrm>
            <a:off x="539407" y="423851"/>
            <a:ext cx="4921219"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排序方式</a:t>
            </a:r>
            <a:r>
              <a:rPr lang="en-US" altLang="zh-CN" dirty="0"/>
              <a:t>——</a:t>
            </a:r>
            <a:r>
              <a:rPr lang="zh-CN" altLang="en-US" dirty="0"/>
              <a:t>找经典文献</a:t>
            </a:r>
            <a:endParaRPr lang="zh-CN" altLang="en-US" dirty="0"/>
          </a:p>
        </p:txBody>
      </p:sp>
      <p:sp>
        <p:nvSpPr>
          <p:cNvPr id="15" name="椭圆 14"/>
          <p:cNvSpPr/>
          <p:nvPr/>
        </p:nvSpPr>
        <p:spPr>
          <a:xfrm rot="165664">
            <a:off x="10015997" y="-598720"/>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65664" flipH="1">
            <a:off x="9660262" y="1020343"/>
            <a:ext cx="1182931" cy="1182931"/>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tretch>
            <a:fillRect/>
          </a:stretch>
        </p:blipFill>
        <p:spPr>
          <a:xfrm>
            <a:off x="729060" y="1049669"/>
            <a:ext cx="10579644" cy="53533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77109" y="16076"/>
            <a:ext cx="13167395" cy="1015663"/>
          </a:xfrm>
          <a:prstGeom prst="rect">
            <a:avLst/>
          </a:prstGeom>
          <a:noFill/>
        </p:spPr>
        <p:txBody>
          <a:bodyPr wrap="square" rtlCol="0">
            <a:spAutoFit/>
          </a:bodyPr>
          <a:lstStyle>
            <a:defPPr>
              <a:defRPr lang="zh-CN"/>
            </a:defPPr>
            <a:lvl1pPr>
              <a:defRPr sz="8800">
                <a:ln>
                  <a:gradFill>
                    <a:gsLst>
                      <a:gs pos="0">
                        <a:srgbClr val="F79F88"/>
                      </a:gs>
                      <a:gs pos="50000">
                        <a:srgbClr val="B2DFE6"/>
                      </a:gs>
                    </a:gsLst>
                    <a:lin ang="0" scaled="0"/>
                  </a:gradFill>
                </a:ln>
                <a:noFill/>
                <a:latin typeface="方正超粗黑简体" panose="02000000000000000000" pitchFamily="2" charset="-122"/>
                <a:ea typeface="方正超粗黑简体" panose="02000000000000000000" pitchFamily="2" charset="-122"/>
                <a:cs typeface="阿里巴巴普惠体 H" panose="00020600040101010101" pitchFamily="18" charset="-122"/>
              </a:defRPr>
            </a:lvl1pPr>
          </a:lstStyle>
          <a:p>
            <a:pPr algn="dist"/>
            <a:r>
              <a:rPr lang="en-US" altLang="zh-CN" sz="6000" spc="-300" dirty="0">
                <a:ln>
                  <a:gradFill>
                    <a:gsLst>
                      <a:gs pos="0">
                        <a:srgbClr val="F79F88">
                          <a:alpha val="30000"/>
                        </a:srgbClr>
                      </a:gs>
                      <a:gs pos="50000">
                        <a:srgbClr val="B2DFE6">
                          <a:alpha val="30000"/>
                        </a:srgbClr>
                      </a:gs>
                    </a:gsLst>
                    <a:lin ang="0" scaled="0"/>
                  </a:gradFill>
                </a:ln>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GONGZUOWANCHENGQINGKUANG</a:t>
            </a:r>
            <a:endParaRPr lang="zh-CN" altLang="en-US" sz="6000" spc="-300" dirty="0">
              <a:ln>
                <a:gradFill>
                  <a:gsLst>
                    <a:gs pos="0">
                      <a:srgbClr val="F79F88">
                        <a:alpha val="30000"/>
                      </a:srgbClr>
                    </a:gs>
                    <a:gs pos="50000">
                      <a:srgbClr val="B2DFE6">
                        <a:alpha val="30000"/>
                      </a:srgbClr>
                    </a:gs>
                  </a:gsLst>
                  <a:lin ang="0" scaled="0"/>
                </a:gradFill>
              </a:ln>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11" name="椭圆 10"/>
          <p:cNvSpPr/>
          <p:nvPr/>
        </p:nvSpPr>
        <p:spPr>
          <a:xfrm rot="165664">
            <a:off x="3876608" y="-206802"/>
            <a:ext cx="8709533" cy="8709533"/>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7680828" flipH="1">
            <a:off x="2049477" y="5351148"/>
            <a:ext cx="3479072" cy="3479072"/>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924997" y="1415514"/>
            <a:ext cx="7416164" cy="2984407"/>
          </a:xfrm>
          <a:prstGeom prst="rect">
            <a:avLst/>
          </a:prstGeom>
          <a:noFill/>
        </p:spPr>
        <p:txBody>
          <a:bodyPr wrap="square" rtlCol="0">
            <a:spAutoFit/>
          </a:bodyPr>
          <a:lstStyle/>
          <a:p>
            <a:pPr algn="ctr">
              <a:lnSpc>
                <a:spcPct val="120000"/>
              </a:lnSpc>
            </a:pPr>
            <a:r>
              <a:rPr lang="zh-CN" altLang="en-US" sz="4000" b="1" spc="110" dirty="0">
                <a:solidFill>
                  <a:schemeClr val="accent5">
                    <a:lumMod val="75000"/>
                  </a:schemeClr>
                </a:solidFill>
                <a:latin typeface="微软雅黑" panose="020B0503020204020204" pitchFamily="34" charset="-122"/>
                <a:ea typeface="微软雅黑" panose="020B0503020204020204" pitchFamily="34" charset="-122"/>
                <a:cs typeface="阿里巴巴普惠体" panose="00020600040101010101" pitchFamily="18" charset="-122"/>
              </a:rPr>
              <a:t>查攻略</a:t>
            </a:r>
            <a:endParaRPr lang="en-US" altLang="zh-CN" sz="4000" b="1" spc="110" dirty="0">
              <a:solidFill>
                <a:schemeClr val="accent5">
                  <a:lumMod val="75000"/>
                </a:schemeClr>
              </a:solidFill>
              <a:latin typeface="微软雅黑" panose="020B0503020204020204" pitchFamily="34" charset="-122"/>
              <a:ea typeface="微软雅黑" panose="020B0503020204020204" pitchFamily="34" charset="-122"/>
              <a:cs typeface="阿里巴巴普惠体" panose="00020600040101010101" pitchFamily="18" charset="-122"/>
            </a:endParaRPr>
          </a:p>
          <a:p>
            <a:pPr algn="ctr">
              <a:lnSpc>
                <a:spcPct val="120000"/>
              </a:lnSpc>
            </a:pPr>
            <a:r>
              <a:rPr lang="zh-CN" altLang="en-US" sz="4000" b="1" spc="110" dirty="0">
                <a:solidFill>
                  <a:schemeClr val="accent5">
                    <a:lumMod val="75000"/>
                  </a:schemeClr>
                </a:solidFill>
                <a:latin typeface="微软雅黑" panose="020B0503020204020204" pitchFamily="34" charset="-122"/>
                <a:ea typeface="微软雅黑" panose="020B0503020204020204" pitchFamily="34" charset="-122"/>
                <a:cs typeface="阿里巴巴普惠体" panose="00020600040101010101" pitchFamily="18" charset="-122"/>
              </a:rPr>
              <a:t>找经验</a:t>
            </a:r>
            <a:endParaRPr lang="en-US" altLang="zh-CN" sz="4000" b="1" spc="110" dirty="0">
              <a:solidFill>
                <a:schemeClr val="accent5">
                  <a:lumMod val="75000"/>
                </a:schemeClr>
              </a:solidFill>
              <a:latin typeface="微软雅黑" panose="020B0503020204020204" pitchFamily="34" charset="-122"/>
              <a:ea typeface="微软雅黑" panose="020B0503020204020204" pitchFamily="34" charset="-122"/>
              <a:cs typeface="阿里巴巴普惠体" panose="00020600040101010101" pitchFamily="18" charset="-122"/>
            </a:endParaRPr>
          </a:p>
          <a:p>
            <a:pPr algn="ctr">
              <a:lnSpc>
                <a:spcPct val="120000"/>
              </a:lnSpc>
            </a:pPr>
            <a:r>
              <a:rPr lang="zh-CN" altLang="en-US" sz="4000" b="1" spc="110" dirty="0">
                <a:solidFill>
                  <a:schemeClr val="accent5">
                    <a:lumMod val="75000"/>
                  </a:schemeClr>
                </a:solidFill>
                <a:latin typeface="微软雅黑" panose="020B0503020204020204" pitchFamily="34" charset="-122"/>
                <a:ea typeface="微软雅黑" panose="020B0503020204020204" pitchFamily="34" charset="-122"/>
                <a:cs typeface="阿里巴巴普惠体" panose="00020600040101010101" pitchFamily="18" charset="-122"/>
              </a:rPr>
              <a:t>求推荐时</a:t>
            </a:r>
            <a:endParaRPr lang="en-US" altLang="zh-CN" sz="4000" b="1" spc="110" dirty="0">
              <a:solidFill>
                <a:schemeClr val="accent5">
                  <a:lumMod val="75000"/>
                </a:schemeClr>
              </a:solidFill>
              <a:latin typeface="微软雅黑" panose="020B0503020204020204" pitchFamily="34" charset="-122"/>
              <a:ea typeface="微软雅黑" panose="020B0503020204020204" pitchFamily="34" charset="-122"/>
              <a:cs typeface="阿里巴巴普惠体" panose="00020600040101010101" pitchFamily="18" charset="-122"/>
            </a:endParaRPr>
          </a:p>
          <a:p>
            <a:pPr algn="ctr">
              <a:lnSpc>
                <a:spcPct val="120000"/>
              </a:lnSpc>
            </a:pPr>
            <a:r>
              <a:rPr lang="zh-CN" altLang="en-US" sz="4000" b="1" spc="110" dirty="0">
                <a:solidFill>
                  <a:schemeClr val="accent5">
                    <a:lumMod val="75000"/>
                  </a:schemeClr>
                </a:solidFill>
                <a:latin typeface="微软雅黑" panose="020B0503020204020204" pitchFamily="34" charset="-122"/>
                <a:ea typeface="微软雅黑" panose="020B0503020204020204" pitchFamily="34" charset="-122"/>
                <a:cs typeface="阿里巴巴普惠体" panose="00020600040101010101" pitchFamily="18" charset="-122"/>
              </a:rPr>
              <a:t>你都是怎么找信息的</a:t>
            </a:r>
            <a:endParaRPr lang="en-US" altLang="zh-CN" sz="4000" b="1" spc="110" dirty="0">
              <a:solidFill>
                <a:schemeClr val="accent5">
                  <a:lumMod val="75000"/>
                </a:schemeClr>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26" name="矩形: 圆角 25"/>
          <p:cNvSpPr/>
          <p:nvPr/>
        </p:nvSpPr>
        <p:spPr>
          <a:xfrm>
            <a:off x="772447" y="2045148"/>
            <a:ext cx="1301623" cy="147202"/>
          </a:xfrm>
          <a:prstGeom prst="roundRect">
            <a:avLst>
              <a:gd name="adj" fmla="val 50000"/>
            </a:avLst>
          </a:prstGeom>
          <a:noFill/>
          <a:ln>
            <a:gradFill>
              <a:gsLst>
                <a:gs pos="88000">
                  <a:srgbClr val="F79F88">
                    <a:alpha val="10000"/>
                  </a:srgbClr>
                </a:gs>
                <a:gs pos="100000">
                  <a:srgbClr val="B2DFE6">
                    <a:alpha val="67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8" name="Picture 4"/>
          <p:cNvPicPr>
            <a:picLocks noChangeAspect="1" noChangeArrowheads="1"/>
          </p:cNvPicPr>
          <p:nvPr/>
        </p:nvPicPr>
        <p:blipFill>
          <a:blip r:embed="rId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276764" y="1263094"/>
            <a:ext cx="3289246" cy="3289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0" y="6143625"/>
            <a:ext cx="12192000" cy="714375"/>
          </a:xfrm>
          <a:prstGeom prst="roundRect">
            <a:avLst>
              <a:gd name="adj" fmla="val 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文本框 53"/>
          <p:cNvSpPr txBox="1"/>
          <p:nvPr/>
        </p:nvSpPr>
        <p:spPr>
          <a:xfrm>
            <a:off x="539407" y="423851"/>
            <a:ext cx="4921219"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排序方式</a:t>
            </a:r>
            <a:r>
              <a:rPr lang="en-US" altLang="zh-CN" dirty="0"/>
              <a:t>——</a:t>
            </a:r>
            <a:r>
              <a:rPr lang="zh-CN" altLang="en-US" dirty="0"/>
              <a:t>找最新文献</a:t>
            </a:r>
            <a:endParaRPr lang="zh-CN" altLang="en-US" dirty="0"/>
          </a:p>
        </p:txBody>
      </p:sp>
      <p:sp>
        <p:nvSpPr>
          <p:cNvPr id="15" name="椭圆 14"/>
          <p:cNvSpPr/>
          <p:nvPr/>
        </p:nvSpPr>
        <p:spPr>
          <a:xfrm rot="165664">
            <a:off x="10015997" y="-598720"/>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65664" flipH="1">
            <a:off x="9660262" y="1020343"/>
            <a:ext cx="1182931" cy="1182931"/>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879207" y="992538"/>
            <a:ext cx="10433586" cy="527712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rot="165664">
            <a:off x="3876608" y="-206802"/>
            <a:ext cx="8709533" cy="8709533"/>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7680828" flipH="1">
            <a:off x="2049477" y="5351148"/>
            <a:ext cx="3479072" cy="3479072"/>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检索结果</a:t>
            </a:r>
            <a:endParaRPr lang="zh-CN" altLang="en-US" dirty="0"/>
          </a:p>
        </p:txBody>
      </p:sp>
      <p:sp>
        <p:nvSpPr>
          <p:cNvPr id="23" name="文本框 22"/>
          <p:cNvSpPr txBox="1"/>
          <p:nvPr/>
        </p:nvSpPr>
        <p:spPr>
          <a:xfrm>
            <a:off x="539406" y="2853083"/>
            <a:ext cx="8703745" cy="768415"/>
          </a:xfrm>
          <a:prstGeom prst="rect">
            <a:avLst/>
          </a:prstGeom>
          <a:noFill/>
        </p:spPr>
        <p:txBody>
          <a:bodyPr wrap="square" rtlCol="0">
            <a:spAutoFit/>
          </a:bodyPr>
          <a:lstStyle/>
          <a:p>
            <a:pPr>
              <a:lnSpc>
                <a:spcPct val="120000"/>
              </a:lnSpc>
            </a:pPr>
            <a:r>
              <a:rPr lang="zh-CN" altLang="en-US" sz="40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从检索结果中可以获取哪些学术讯息？</a:t>
            </a:r>
            <a:endParaRPr lang="en-US" altLang="zh-CN" sz="40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26" name="矩形: 圆角 25"/>
          <p:cNvSpPr/>
          <p:nvPr/>
        </p:nvSpPr>
        <p:spPr>
          <a:xfrm>
            <a:off x="772447" y="2045148"/>
            <a:ext cx="1301623" cy="147202"/>
          </a:xfrm>
          <a:prstGeom prst="roundRect">
            <a:avLst>
              <a:gd name="adj" fmla="val 50000"/>
            </a:avLst>
          </a:prstGeom>
          <a:noFill/>
          <a:ln>
            <a:gradFill>
              <a:gsLst>
                <a:gs pos="88000">
                  <a:srgbClr val="F79F88">
                    <a:alpha val="10000"/>
                  </a:srgbClr>
                </a:gs>
                <a:gs pos="100000">
                  <a:srgbClr val="B2DFE6">
                    <a:alpha val="67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圆角 26"/>
          <p:cNvSpPr/>
          <p:nvPr/>
        </p:nvSpPr>
        <p:spPr>
          <a:xfrm>
            <a:off x="693865" y="2046736"/>
            <a:ext cx="1301623" cy="147202"/>
          </a:xfrm>
          <a:prstGeom prst="roundRect">
            <a:avLst>
              <a:gd name="adj" fmla="val 5000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alphaModFix amt="34000"/>
          </a:blip>
          <a:stretch>
            <a:fillRect/>
          </a:stretch>
        </p:blipFill>
        <p:spPr>
          <a:xfrm rot="16200000" flipV="1">
            <a:off x="-1086406" y="-5891590"/>
            <a:ext cx="11864903" cy="20064226"/>
          </a:xfrm>
          <a:prstGeom prst="rect">
            <a:avLst/>
          </a:prstGeom>
        </p:spPr>
      </p:pic>
      <p:sp>
        <p:nvSpPr>
          <p:cNvPr id="10" name="文本框 9"/>
          <p:cNvSpPr txBox="1"/>
          <p:nvPr/>
        </p:nvSpPr>
        <p:spPr>
          <a:xfrm>
            <a:off x="539407" y="2714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知识矩阵</a:t>
            </a:r>
            <a:endParaRPr lang="zh-CN" altLang="en-US" dirty="0"/>
          </a:p>
        </p:txBody>
      </p:sp>
      <p:pic>
        <p:nvPicPr>
          <p:cNvPr id="9" name="图片 8"/>
          <p:cNvPicPr>
            <a:picLocks noChangeAspect="1"/>
          </p:cNvPicPr>
          <p:nvPr/>
        </p:nvPicPr>
        <p:blipFill>
          <a:blip r:embed="rId2"/>
          <a:stretch>
            <a:fillRect/>
          </a:stretch>
        </p:blipFill>
        <p:spPr>
          <a:xfrm>
            <a:off x="1058002" y="870329"/>
            <a:ext cx="10395484" cy="5512083"/>
          </a:xfrm>
          <a:prstGeom prst="rect">
            <a:avLst/>
          </a:prstGeom>
        </p:spPr>
      </p:pic>
      <p:sp>
        <p:nvSpPr>
          <p:cNvPr id="3" name="矩形标注 17"/>
          <p:cNvSpPr/>
          <p:nvPr/>
        </p:nvSpPr>
        <p:spPr>
          <a:xfrm>
            <a:off x="7998389" y="2477903"/>
            <a:ext cx="3989705" cy="873979"/>
          </a:xfrm>
          <a:prstGeom prst="wedgeRectCallout">
            <a:avLst>
              <a:gd name="adj1" fmla="val -46532"/>
              <a:gd name="adj2" fmla="val -101247"/>
            </a:avLst>
          </a:prstGeom>
          <a:solidFill>
            <a:srgbClr val="42B6C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0000"/>
              </a:lnSpc>
              <a:buFont typeface="Wingdings" panose="05000000000000000000" charset="0"/>
              <a:buChar char="ü"/>
            </a:pPr>
            <a:r>
              <a:rPr lang="zh-CN" altLang="en-US" dirty="0">
                <a:solidFill>
                  <a:schemeClr val="tx1"/>
                </a:solidFill>
                <a:latin typeface="微软雅黑" panose="020B0503020204020204" pitchFamily="34" charset="-122"/>
                <a:ea typeface="微软雅黑" panose="020B0503020204020204" pitchFamily="34" charset="-122"/>
                <a:sym typeface="+mn-ea"/>
              </a:rPr>
              <a:t>根据内容层次、资源类别、时间分布及其他多维导航，形成知识导航。</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078604" y="4888689"/>
            <a:ext cx="4034791" cy="777457"/>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eaLnBrk="0" hangingPunct="0">
              <a:lnSpc>
                <a:spcPct val="130000"/>
              </a:lnSpc>
            </a:pPr>
            <a:r>
              <a:rPr lang="zh-CN" altLang="en-US">
                <a:solidFill>
                  <a:schemeClr val="tx1"/>
                </a:solidFill>
                <a:latin typeface="微软雅黑" panose="020B0503020204020204" pitchFamily="34" charset="-122"/>
                <a:ea typeface="微软雅黑" panose="020B0503020204020204" pitchFamily="34" charset="-122"/>
                <a:sym typeface="+mn-ea"/>
              </a:rPr>
              <a:t>排序按作者</a:t>
            </a:r>
            <a:r>
              <a:rPr lang="zh-CN" altLang="en-US" b="1">
                <a:solidFill>
                  <a:schemeClr val="tx1"/>
                </a:solidFill>
                <a:latin typeface="微软雅黑" panose="020B0503020204020204" pitchFamily="34" charset="-122"/>
                <a:ea typeface="微软雅黑" panose="020B0503020204020204" pitchFamily="34" charset="-122"/>
                <a:sym typeface="+mn-ea"/>
              </a:rPr>
              <a:t>H指数降序排列</a:t>
            </a:r>
            <a:r>
              <a:rPr lang="zh-CN" altLang="en-US">
                <a:solidFill>
                  <a:schemeClr val="tx1"/>
                </a:solidFill>
                <a:latin typeface="微软雅黑" panose="020B0503020204020204" pitchFamily="34" charset="-122"/>
                <a:ea typeface="微软雅黑" panose="020B0503020204020204" pitchFamily="34" charset="-122"/>
                <a:sym typeface="+mn-ea"/>
              </a:rPr>
              <a:t>，作为筛选权威性文献的参考。</a:t>
            </a:r>
            <a:endParaRPr kumimoji="1" lang="zh-CN" altLang="en-US" b="1" noProof="1">
              <a:solidFill>
                <a:schemeClr val="tx1"/>
              </a:solidFill>
              <a:latin typeface="微软雅黑" panose="020B0503020204020204" pitchFamily="34" charset="-122"/>
              <a:ea typeface="微软雅黑" panose="020B0503020204020204" pitchFamily="34" charset="-122"/>
            </a:endParaRPr>
          </a:p>
        </p:txBody>
      </p:sp>
      <p:sp>
        <p:nvSpPr>
          <p:cNvPr id="6" name="虚尾箭头 8"/>
          <p:cNvSpPr/>
          <p:nvPr/>
        </p:nvSpPr>
        <p:spPr>
          <a:xfrm>
            <a:off x="3096254" y="2586136"/>
            <a:ext cx="582295" cy="332740"/>
          </a:xfrm>
          <a:prstGeom prst="stripedRightArrow">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kumimoji="1" lang="zh-CN" altLang="en-US" sz="1350" noProof="1"/>
          </a:p>
        </p:txBody>
      </p:sp>
      <p:sp>
        <p:nvSpPr>
          <p:cNvPr id="7" name="虚尾箭头 13"/>
          <p:cNvSpPr/>
          <p:nvPr/>
        </p:nvSpPr>
        <p:spPr>
          <a:xfrm>
            <a:off x="3294380" y="5149038"/>
            <a:ext cx="582295" cy="330200"/>
          </a:xfrm>
          <a:prstGeom prst="stripedRightArrow">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kumimoji="1" lang="zh-CN" altLang="en-US" sz="1350" noProof="1"/>
          </a:p>
        </p:txBody>
      </p:sp>
      <p:sp>
        <p:nvSpPr>
          <p:cNvPr id="4" name="文本框 3"/>
          <p:cNvSpPr txBox="1"/>
          <p:nvPr/>
        </p:nvSpPr>
        <p:spPr>
          <a:xfrm>
            <a:off x="3797928" y="2231807"/>
            <a:ext cx="3998595" cy="1200329"/>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zh-CN" altLang="en-US" b="1" dirty="0">
                <a:solidFill>
                  <a:schemeClr val="tx1"/>
                </a:solidFill>
                <a:latin typeface="微软雅黑" panose="020B0503020204020204" pitchFamily="34" charset="-122"/>
                <a:ea typeface="微软雅黑" panose="020B0503020204020204" pitchFamily="34" charset="-122"/>
                <a:sym typeface="+mn-ea"/>
              </a:rPr>
              <a:t>主要主题</a:t>
            </a:r>
            <a:r>
              <a:rPr lang="zh-CN" altLang="en-US" dirty="0">
                <a:solidFill>
                  <a:schemeClr val="tx1"/>
                </a:solidFill>
                <a:latin typeface="微软雅黑" panose="020B0503020204020204" pitchFamily="34" charset="-122"/>
                <a:ea typeface="微软雅黑" panose="020B0503020204020204" pitchFamily="34" charset="-122"/>
                <a:sym typeface="+mn-ea"/>
              </a:rPr>
              <a:t>：核心研究方向，集中 课题研究</a:t>
            </a:r>
            <a:endParaRPr lang="zh-CN" altLang="en-US" dirty="0">
              <a:solidFill>
                <a:schemeClr val="tx1"/>
              </a:solidFill>
              <a:latin typeface="微软雅黑" panose="020B0503020204020204" pitchFamily="34" charset="-122"/>
              <a:ea typeface="微软雅黑" panose="020B0503020204020204" pitchFamily="34" charset="-122"/>
            </a:endParaRPr>
          </a:p>
          <a:p>
            <a:pPr algn="l"/>
            <a:r>
              <a:rPr lang="zh-CN" altLang="en-US" b="1" dirty="0">
                <a:solidFill>
                  <a:schemeClr val="tx1"/>
                </a:solidFill>
                <a:latin typeface="微软雅黑" panose="020B0503020204020204" pitchFamily="34" charset="-122"/>
                <a:ea typeface="微软雅黑" panose="020B0503020204020204" pitchFamily="34" charset="-122"/>
                <a:sym typeface="+mn-ea"/>
              </a:rPr>
              <a:t>次要主题</a:t>
            </a:r>
            <a:r>
              <a:rPr lang="zh-CN" altLang="en-US" dirty="0">
                <a:solidFill>
                  <a:schemeClr val="tx1"/>
                </a:solidFill>
                <a:latin typeface="微软雅黑" panose="020B0503020204020204" pitchFamily="34" charset="-122"/>
                <a:ea typeface="微软雅黑" panose="020B0503020204020204" pitchFamily="34" charset="-122"/>
                <a:sym typeface="+mn-ea"/>
              </a:rPr>
              <a:t>：部分/边缘研究方向，研究主题的交叉引申</a:t>
            </a:r>
            <a:endParaRPr kumimoji="1" lang="zh-CN" altLang="en-US" noProof="1">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P spid="7"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39407" y="423851"/>
            <a:ext cx="2307042"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可视化分析</a:t>
            </a:r>
            <a:endParaRPr lang="zh-CN" altLang="en-US" dirty="0"/>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1866900" y="6400800"/>
            <a:ext cx="737234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stretch>
            <a:fillRect/>
          </a:stretch>
        </p:blipFill>
        <p:spPr>
          <a:xfrm>
            <a:off x="1444386" y="958723"/>
            <a:ext cx="9303228" cy="4940554"/>
          </a:xfrm>
          <a:prstGeom prst="rect">
            <a:avLst/>
          </a:prstGeom>
        </p:spPr>
      </p:pic>
      <p:pic>
        <p:nvPicPr>
          <p:cNvPr id="3" name="图片 2"/>
          <p:cNvPicPr>
            <a:picLocks noChangeAspect="1"/>
          </p:cNvPicPr>
          <p:nvPr/>
        </p:nvPicPr>
        <p:blipFill>
          <a:blip r:embed="rId2"/>
          <a:stretch>
            <a:fillRect/>
          </a:stretch>
        </p:blipFill>
        <p:spPr>
          <a:xfrm>
            <a:off x="508197" y="1456207"/>
            <a:ext cx="10290682" cy="3762262"/>
          </a:xfrm>
          <a:prstGeom prst="rect">
            <a:avLst/>
          </a:prstGeom>
        </p:spPr>
      </p:pic>
      <p:pic>
        <p:nvPicPr>
          <p:cNvPr id="4" name="图片 3"/>
          <p:cNvPicPr>
            <a:picLocks noChangeAspect="1"/>
          </p:cNvPicPr>
          <p:nvPr/>
        </p:nvPicPr>
        <p:blipFill>
          <a:blip r:embed="rId3"/>
          <a:stretch>
            <a:fillRect/>
          </a:stretch>
        </p:blipFill>
        <p:spPr>
          <a:xfrm>
            <a:off x="944557" y="1777423"/>
            <a:ext cx="9681872" cy="3938530"/>
          </a:xfrm>
          <a:prstGeom prst="rect">
            <a:avLst/>
          </a:prstGeom>
        </p:spPr>
      </p:pic>
      <p:pic>
        <p:nvPicPr>
          <p:cNvPr id="5" name="图片 4"/>
          <p:cNvPicPr>
            <a:picLocks noChangeAspect="1"/>
          </p:cNvPicPr>
          <p:nvPr/>
        </p:nvPicPr>
        <p:blipFill>
          <a:blip r:embed="rId4"/>
          <a:stretch>
            <a:fillRect/>
          </a:stretch>
        </p:blipFill>
        <p:spPr>
          <a:xfrm>
            <a:off x="1239745" y="2195256"/>
            <a:ext cx="10866150" cy="3704021"/>
          </a:xfrm>
          <a:prstGeom prst="rect">
            <a:avLst/>
          </a:prstGeom>
        </p:spPr>
      </p:pic>
      <p:pic>
        <p:nvPicPr>
          <p:cNvPr id="6" name="图片 5"/>
          <p:cNvPicPr>
            <a:picLocks noChangeAspect="1"/>
          </p:cNvPicPr>
          <p:nvPr/>
        </p:nvPicPr>
        <p:blipFill>
          <a:blip r:embed="rId5"/>
          <a:stretch>
            <a:fillRect/>
          </a:stretch>
        </p:blipFill>
        <p:spPr>
          <a:xfrm>
            <a:off x="1325850" y="2666056"/>
            <a:ext cx="10866150" cy="37161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85451" y="916676"/>
            <a:ext cx="11621097" cy="5200917"/>
          </a:xfrm>
          <a:prstGeom prst="rect">
            <a:avLst/>
          </a:prstGeom>
        </p:spPr>
      </p:pic>
      <p:sp>
        <p:nvSpPr>
          <p:cNvPr id="4" name="文本框 3"/>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文献详情</a:t>
            </a:r>
            <a:endParaRPr lang="zh-CN" altLang="en-US" dirty="0"/>
          </a:p>
        </p:txBody>
      </p:sp>
      <p:sp>
        <p:nvSpPr>
          <p:cNvPr id="7" name="矩形: 圆角 6"/>
          <p:cNvSpPr/>
          <p:nvPr/>
        </p:nvSpPr>
        <p:spPr>
          <a:xfrm>
            <a:off x="0" y="6599259"/>
            <a:ext cx="12192000" cy="258741"/>
          </a:xfrm>
          <a:prstGeom prst="roundRect">
            <a:avLst>
              <a:gd name="adj" fmla="val 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标注 17"/>
          <p:cNvSpPr/>
          <p:nvPr/>
        </p:nvSpPr>
        <p:spPr>
          <a:xfrm>
            <a:off x="7932288" y="4012893"/>
            <a:ext cx="3238815" cy="873979"/>
          </a:xfrm>
          <a:prstGeom prst="wedgeRectCallout">
            <a:avLst>
              <a:gd name="adj1" fmla="val -46532"/>
              <a:gd name="adj2" fmla="val -101247"/>
            </a:avLst>
          </a:prstGeom>
          <a:solidFill>
            <a:srgbClr val="42B6C6">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dirty="0">
                <a:solidFill>
                  <a:schemeClr val="tx1"/>
                </a:solidFill>
                <a:latin typeface="微软雅黑" panose="020B0503020204020204" pitchFamily="34" charset="-122"/>
                <a:ea typeface="微软雅黑" panose="020B0503020204020204" pitchFamily="34" charset="-122"/>
                <a:sym typeface="+mn-ea"/>
              </a:rPr>
              <a:t>篇关摘：篇名，关键词，摘要</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90408" y="986144"/>
            <a:ext cx="9411184" cy="5150115"/>
          </a:xfrm>
          <a:prstGeom prst="rect">
            <a:avLst/>
          </a:prstGeom>
        </p:spPr>
      </p:pic>
      <p:sp>
        <p:nvSpPr>
          <p:cNvPr id="4" name="矩形: 圆角 3"/>
          <p:cNvSpPr/>
          <p:nvPr/>
        </p:nvSpPr>
        <p:spPr>
          <a:xfrm>
            <a:off x="0" y="6599259"/>
            <a:ext cx="12192000" cy="258741"/>
          </a:xfrm>
          <a:prstGeom prst="roundRect">
            <a:avLst>
              <a:gd name="adj" fmla="val 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539407" y="423851"/>
            <a:ext cx="2307042"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作者知网节</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85663" y="871984"/>
            <a:ext cx="9220674" cy="5708943"/>
          </a:xfrm>
          <a:prstGeom prst="rect">
            <a:avLst/>
          </a:prstGeom>
        </p:spPr>
      </p:pic>
      <p:pic>
        <p:nvPicPr>
          <p:cNvPr id="9" name="图片 8"/>
          <p:cNvPicPr>
            <a:picLocks noChangeAspect="1"/>
          </p:cNvPicPr>
          <p:nvPr/>
        </p:nvPicPr>
        <p:blipFill>
          <a:blip r:embed="rId2"/>
          <a:stretch>
            <a:fillRect/>
          </a:stretch>
        </p:blipFill>
        <p:spPr>
          <a:xfrm>
            <a:off x="3275871" y="665454"/>
            <a:ext cx="5640258" cy="5921568"/>
          </a:xfrm>
          <a:prstGeom prst="rect">
            <a:avLst/>
          </a:prstGeom>
        </p:spPr>
      </p:pic>
      <p:sp>
        <p:nvSpPr>
          <p:cNvPr id="4" name="矩形: 圆角 3"/>
          <p:cNvSpPr/>
          <p:nvPr/>
        </p:nvSpPr>
        <p:spPr>
          <a:xfrm>
            <a:off x="0" y="6599259"/>
            <a:ext cx="12192000" cy="258741"/>
          </a:xfrm>
          <a:prstGeom prst="roundRect">
            <a:avLst>
              <a:gd name="adj" fmla="val 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539407" y="423851"/>
            <a:ext cx="2307042"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机构知网节</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212599" y="1047627"/>
            <a:ext cx="9766802" cy="4762745"/>
          </a:xfrm>
          <a:prstGeom prst="rect">
            <a:avLst/>
          </a:prstGeom>
        </p:spPr>
      </p:pic>
      <p:pic>
        <p:nvPicPr>
          <p:cNvPr id="6" name="图片 5"/>
          <p:cNvPicPr>
            <a:picLocks noChangeAspect="1"/>
          </p:cNvPicPr>
          <p:nvPr/>
        </p:nvPicPr>
        <p:blipFill>
          <a:blip r:embed="rId2"/>
          <a:stretch>
            <a:fillRect/>
          </a:stretch>
        </p:blipFill>
        <p:spPr>
          <a:xfrm>
            <a:off x="3003391" y="650732"/>
            <a:ext cx="6185218" cy="5556536"/>
          </a:xfrm>
          <a:prstGeom prst="rect">
            <a:avLst/>
          </a:prstGeom>
        </p:spPr>
      </p:pic>
      <p:sp>
        <p:nvSpPr>
          <p:cNvPr id="4" name="矩形: 圆角 3"/>
          <p:cNvSpPr/>
          <p:nvPr/>
        </p:nvSpPr>
        <p:spPr>
          <a:xfrm>
            <a:off x="0" y="6599259"/>
            <a:ext cx="12192000" cy="258741"/>
          </a:xfrm>
          <a:prstGeom prst="roundRect">
            <a:avLst>
              <a:gd name="adj" fmla="val 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539407" y="423851"/>
            <a:ext cx="273151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关键词知网节</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6163305" y="903349"/>
            <a:ext cx="5871196" cy="326988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6066622" y="4175393"/>
            <a:ext cx="6007409" cy="2673487"/>
          </a:xfrm>
          <a:prstGeom prst="rect">
            <a:avLst/>
          </a:prstGeom>
        </p:spPr>
      </p:pic>
      <p:pic>
        <p:nvPicPr>
          <p:cNvPr id="10" name="图片 9"/>
          <p:cNvPicPr>
            <a:picLocks noChangeAspect="1"/>
          </p:cNvPicPr>
          <p:nvPr/>
        </p:nvPicPr>
        <p:blipFill>
          <a:blip r:embed="rId5"/>
          <a:stretch>
            <a:fillRect/>
          </a:stretch>
        </p:blipFill>
        <p:spPr>
          <a:xfrm>
            <a:off x="44295" y="1172462"/>
            <a:ext cx="6064562" cy="4991357"/>
          </a:xfrm>
          <a:prstGeom prst="rect">
            <a:avLst/>
          </a:prstGeom>
        </p:spPr>
      </p:pic>
      <p:sp>
        <p:nvSpPr>
          <p:cNvPr id="4" name="矩形: 圆角 3"/>
          <p:cNvSpPr/>
          <p:nvPr/>
        </p:nvSpPr>
        <p:spPr>
          <a:xfrm>
            <a:off x="0" y="6599259"/>
            <a:ext cx="12192000" cy="258741"/>
          </a:xfrm>
          <a:prstGeom prst="roundRect">
            <a:avLst>
              <a:gd name="adj" fmla="val 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539407" y="423851"/>
            <a:ext cx="2307042"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文献知网节</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文献引用</a:t>
            </a:r>
            <a:endParaRPr lang="zh-CN" altLang="en-US" dirty="0"/>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stretch>
            <a:fillRect/>
          </a:stretch>
        </p:blipFill>
        <p:spPr>
          <a:xfrm>
            <a:off x="1537558" y="896923"/>
            <a:ext cx="9977740" cy="5684040"/>
          </a:xfrm>
          <a:prstGeom prst="rect">
            <a:avLst/>
          </a:prstGeom>
        </p:spPr>
      </p:pic>
      <p:sp>
        <p:nvSpPr>
          <p:cNvPr id="3" name="矩形 2"/>
          <p:cNvSpPr/>
          <p:nvPr/>
        </p:nvSpPr>
        <p:spPr>
          <a:xfrm>
            <a:off x="10688319" y="2407144"/>
            <a:ext cx="280829" cy="3175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标注 12"/>
          <p:cNvSpPr/>
          <p:nvPr/>
        </p:nvSpPr>
        <p:spPr>
          <a:xfrm>
            <a:off x="8165624" y="874889"/>
            <a:ext cx="2444750" cy="1066800"/>
          </a:xfrm>
          <a:prstGeom prst="wedgeRoundRectCallout">
            <a:avLst>
              <a:gd name="adj1" fmla="val 50126"/>
              <a:gd name="adj2" fmla="val 92085"/>
              <a:gd name="adj3" fmla="val 16667"/>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rPr>
              <a:t>点击</a:t>
            </a:r>
            <a:r>
              <a:rPr lang="en-US" altLang="zh-CN"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rPr>
              <a:t>“</a:t>
            </a:r>
            <a:r>
              <a:rPr lang="zh-CN" altLang="en-US"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rPr>
              <a:t>详情</a:t>
            </a:r>
            <a:r>
              <a:rPr lang="en-US" altLang="zh-CN"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rPr>
              <a:t>”</a:t>
            </a:r>
            <a:r>
              <a:rPr lang="zh-CN" altLang="en-US"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rPr>
              <a:t>图标，进入文献详情页面</a:t>
            </a:r>
            <a:endParaRPr lang="zh-CN" altLang="en-US"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endParaRPr>
          </a:p>
        </p:txBody>
      </p:sp>
      <p:sp>
        <p:nvSpPr>
          <p:cNvPr id="5" name="矩形 4"/>
          <p:cNvSpPr/>
          <p:nvPr/>
        </p:nvSpPr>
        <p:spPr>
          <a:xfrm>
            <a:off x="3738880" y="2753178"/>
            <a:ext cx="6784657" cy="21831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标注 1"/>
          <p:cNvSpPr/>
          <p:nvPr/>
        </p:nvSpPr>
        <p:spPr>
          <a:xfrm>
            <a:off x="8607459" y="2784928"/>
            <a:ext cx="1716688" cy="469900"/>
          </a:xfrm>
          <a:prstGeom prst="wedgeRoundRectCallout">
            <a:avLst>
              <a:gd name="adj1" fmla="val -34898"/>
              <a:gd name="adj2" fmla="val 92027"/>
              <a:gd name="adj3" fmla="val 16667"/>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rPr>
              <a:t>题录摘要区</a:t>
            </a:r>
            <a:endParaRPr lang="zh-CN"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endParaRPr>
          </a:p>
        </p:txBody>
      </p:sp>
      <p:cxnSp>
        <p:nvCxnSpPr>
          <p:cNvPr id="7" name="直接箭头连接符 6"/>
          <p:cNvCxnSpPr/>
          <p:nvPr/>
        </p:nvCxnSpPr>
        <p:spPr>
          <a:xfrm flipH="1">
            <a:off x="10572193" y="4218693"/>
            <a:ext cx="513080" cy="3575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圆角矩形标注 2"/>
          <p:cNvSpPr/>
          <p:nvPr/>
        </p:nvSpPr>
        <p:spPr>
          <a:xfrm>
            <a:off x="10596498" y="4809031"/>
            <a:ext cx="1085215" cy="469900"/>
          </a:xfrm>
          <a:prstGeom prst="wedgeRoundRectCallout">
            <a:avLst>
              <a:gd name="adj1" fmla="val -21094"/>
              <a:gd name="adj2" fmla="val -92432"/>
              <a:gd name="adj3" fmla="val 16667"/>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20204" pitchFamily="34" charset="0"/>
              <a:buNone/>
              <a:defRPr/>
            </a:pPr>
            <a:r>
              <a:rPr lang="zh-CN"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rPr>
              <a:t>功能区</a:t>
            </a:r>
            <a:endParaRPr lang="zh-CN" sz="2000" b="1" strike="noStrike"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mn-ea"/>
            </a:endParaRPr>
          </a:p>
        </p:txBody>
      </p:sp>
      <p:pic>
        <p:nvPicPr>
          <p:cNvPr id="10" name="图片 9"/>
          <p:cNvPicPr>
            <a:picLocks noChangeAspect="1"/>
          </p:cNvPicPr>
          <p:nvPr/>
        </p:nvPicPr>
        <p:blipFill>
          <a:blip r:embed="rId2"/>
          <a:stretch>
            <a:fillRect/>
          </a:stretch>
        </p:blipFill>
        <p:spPr>
          <a:xfrm>
            <a:off x="4453468" y="4190846"/>
            <a:ext cx="5889048" cy="1821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5" grpId="0" bldLvl="0" animBg="1"/>
      <p:bldP spid="5" grpId="1" animBg="1"/>
      <p:bldP spid="6"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39407" y="423851"/>
            <a:ext cx="1882567"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日常检索</a:t>
            </a:r>
            <a:endParaRPr lang="zh-CN" altLang="en-US" dirty="0"/>
          </a:p>
        </p:txBody>
      </p:sp>
      <p:pic>
        <p:nvPicPr>
          <p:cNvPr id="20" name="图片 19"/>
          <p:cNvPicPr>
            <a:picLocks noChangeAspect="1"/>
          </p:cNvPicPr>
          <p:nvPr/>
        </p:nvPicPr>
        <p:blipFill>
          <a:blip r:embed="rId1">
            <a:alphaModFix amt="85000"/>
          </a:blip>
          <a:stretch>
            <a:fillRect/>
          </a:stretch>
        </p:blipFill>
        <p:spPr>
          <a:xfrm rot="179760">
            <a:off x="-1916983" y="4854650"/>
            <a:ext cx="15302065" cy="6544215"/>
          </a:xfrm>
          <a:prstGeom prst="rect">
            <a:avLst/>
          </a:prstGeom>
        </p:spPr>
      </p:pic>
      <p:grpSp>
        <p:nvGrpSpPr>
          <p:cNvPr id="39" name="组合 38"/>
          <p:cNvGrpSpPr/>
          <p:nvPr/>
        </p:nvGrpSpPr>
        <p:grpSpPr>
          <a:xfrm>
            <a:off x="4165610" y="522331"/>
            <a:ext cx="3302562" cy="492369"/>
            <a:chOff x="2279466" y="2149896"/>
            <a:chExt cx="3302562" cy="492369"/>
          </a:xfrm>
        </p:grpSpPr>
        <p:sp>
          <p:nvSpPr>
            <p:cNvPr id="33" name="矩形: 圆角 32"/>
            <p:cNvSpPr/>
            <p:nvPr/>
          </p:nvSpPr>
          <p:spPr>
            <a:xfrm>
              <a:off x="2279466" y="2149896"/>
              <a:ext cx="3012069" cy="492369"/>
            </a:xfrm>
            <a:prstGeom prst="roundRect">
              <a:avLst>
                <a:gd name="adj" fmla="val 50000"/>
              </a:avLst>
            </a:prstGeom>
            <a:gradFill flip="none" rotWithShape="1">
              <a:gsLst>
                <a:gs pos="0">
                  <a:srgbClr val="F79F88"/>
                </a:gs>
                <a:gs pos="100000">
                  <a:srgbClr val="B2DFE6"/>
                </a:gs>
              </a:gsLst>
              <a:path path="circle">
                <a:fillToRect r="100000" b="100000"/>
              </a:path>
              <a:tileRect l="-100000" t="-100000"/>
            </a:gradFill>
            <a:ln>
              <a:gradFill>
                <a:gsLst>
                  <a:gs pos="0">
                    <a:srgbClr val="F79F88"/>
                  </a:gs>
                  <a:gs pos="100000">
                    <a:srgbClr val="B2DFE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文本框 33"/>
            <p:cNvSpPr txBox="1"/>
            <p:nvPr/>
          </p:nvSpPr>
          <p:spPr>
            <a:xfrm>
              <a:off x="2369551" y="2165248"/>
              <a:ext cx="3212477" cy="461665"/>
            </a:xfrm>
            <a:prstGeom prst="rect">
              <a:avLst/>
            </a:prstGeom>
            <a:noFill/>
          </p:spPr>
          <p:txBody>
            <a:bodyPr wrap="square" rtlCol="0">
              <a:spAutoFit/>
            </a:bodyPr>
            <a:lstStyle/>
            <a:p>
              <a:r>
                <a:rPr lang="en-US" altLang="zh-CN" sz="2400" spc="11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B</a:t>
              </a:r>
              <a:r>
                <a:rPr lang="zh-CN" altLang="en-US" sz="2400" spc="11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站、小红书、知乎</a:t>
              </a:r>
              <a:endParaRPr lang="zh-CN" altLang="en-US" sz="2400" spc="11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pic>
        <p:nvPicPr>
          <p:cNvPr id="7" name="图片 6"/>
          <p:cNvPicPr>
            <a:picLocks noChangeAspect="1"/>
          </p:cNvPicPr>
          <p:nvPr/>
        </p:nvPicPr>
        <p:blipFill>
          <a:blip r:embed="rId2"/>
          <a:stretch>
            <a:fillRect/>
          </a:stretch>
        </p:blipFill>
        <p:spPr>
          <a:xfrm>
            <a:off x="539407" y="1348869"/>
            <a:ext cx="4248368" cy="3537132"/>
          </a:xfrm>
          <a:prstGeom prst="rect">
            <a:avLst/>
          </a:prstGeom>
        </p:spPr>
      </p:pic>
      <p:pic>
        <p:nvPicPr>
          <p:cNvPr id="5" name="图片 4"/>
          <p:cNvPicPr>
            <a:picLocks noChangeAspect="1"/>
          </p:cNvPicPr>
          <p:nvPr/>
        </p:nvPicPr>
        <p:blipFill>
          <a:blip r:embed="rId3"/>
          <a:stretch>
            <a:fillRect/>
          </a:stretch>
        </p:blipFill>
        <p:spPr>
          <a:xfrm>
            <a:off x="2422957" y="2630861"/>
            <a:ext cx="4178515" cy="3626036"/>
          </a:xfrm>
          <a:prstGeom prst="rect">
            <a:avLst/>
          </a:prstGeom>
        </p:spPr>
      </p:pic>
      <p:pic>
        <p:nvPicPr>
          <p:cNvPr id="10" name="图片 9"/>
          <p:cNvPicPr>
            <a:picLocks noChangeAspect="1"/>
          </p:cNvPicPr>
          <p:nvPr/>
        </p:nvPicPr>
        <p:blipFill rotWithShape="1">
          <a:blip r:embed="rId4"/>
          <a:srcRect r="22096"/>
          <a:stretch>
            <a:fillRect/>
          </a:stretch>
        </p:blipFill>
        <p:spPr>
          <a:xfrm>
            <a:off x="2100491" y="1778724"/>
            <a:ext cx="7267116" cy="4894334"/>
          </a:xfrm>
          <a:prstGeom prst="rect">
            <a:avLst/>
          </a:prstGeom>
        </p:spPr>
      </p:pic>
      <p:pic>
        <p:nvPicPr>
          <p:cNvPr id="12" name="图片 11"/>
          <p:cNvPicPr>
            <a:picLocks noChangeAspect="1"/>
          </p:cNvPicPr>
          <p:nvPr/>
        </p:nvPicPr>
        <p:blipFill>
          <a:blip r:embed="rId5"/>
          <a:stretch>
            <a:fillRect/>
          </a:stretch>
        </p:blipFill>
        <p:spPr>
          <a:xfrm>
            <a:off x="4965143" y="2827718"/>
            <a:ext cx="7030438" cy="3786542"/>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alphaModFix amt="10000"/>
          </a:blip>
          <a:stretch>
            <a:fillRect/>
          </a:stretch>
        </p:blipFill>
        <p:spPr>
          <a:xfrm rot="5400000">
            <a:off x="-902904" y="-6632222"/>
            <a:ext cx="11864903" cy="20064226"/>
          </a:xfrm>
          <a:prstGeom prst="rect">
            <a:avLst/>
          </a:prstGeom>
        </p:spPr>
      </p:pic>
      <p:pic>
        <p:nvPicPr>
          <p:cNvPr id="28" name="图片 27"/>
          <p:cNvPicPr>
            <a:picLocks noChangeAspect="1"/>
          </p:cNvPicPr>
          <p:nvPr/>
        </p:nvPicPr>
        <p:blipFill>
          <a:blip r:embed="rId1">
            <a:alphaModFix amt="16000"/>
          </a:blip>
          <a:stretch>
            <a:fillRect/>
          </a:stretch>
        </p:blipFill>
        <p:spPr>
          <a:xfrm rot="11268898" flipH="1">
            <a:off x="-1906332" y="1594173"/>
            <a:ext cx="5305501" cy="8971904"/>
          </a:xfrm>
          <a:prstGeom prst="rect">
            <a:avLst/>
          </a:prstGeom>
        </p:spPr>
      </p:pic>
      <p:sp>
        <p:nvSpPr>
          <p:cNvPr id="25" name="文本框 24"/>
          <p:cNvSpPr txBox="1"/>
          <p:nvPr/>
        </p:nvSpPr>
        <p:spPr>
          <a:xfrm>
            <a:off x="6093749" y="1077170"/>
            <a:ext cx="2862580" cy="3153410"/>
          </a:xfrm>
          <a:prstGeom prst="rect">
            <a:avLst/>
          </a:prstGeom>
          <a:noFill/>
        </p:spPr>
        <p:txBody>
          <a:bodyPr wrap="none" rtlCol="0">
            <a:spAutoFit/>
          </a:bodyPr>
          <a:lstStyle/>
          <a:p>
            <a:r>
              <a:rPr lang="en-US" altLang="zh-CN" sz="19900" spc="600" dirty="0">
                <a:gradFill>
                  <a:gsLst>
                    <a:gs pos="0">
                      <a:srgbClr val="F79F88">
                        <a:alpha val="77000"/>
                      </a:srgbClr>
                    </a:gs>
                    <a:gs pos="79000">
                      <a:srgbClr val="B2DFE6">
                        <a:alpha val="0"/>
                      </a:srgbClr>
                    </a:gs>
                  </a:gsLst>
                  <a:path path="circle">
                    <a:fillToRect r="100000" b="100000"/>
                  </a:path>
                </a:gra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04</a:t>
            </a:r>
            <a:endParaRPr lang="zh-CN" altLang="en-US" sz="19900" spc="600" dirty="0">
              <a:gradFill>
                <a:gsLst>
                  <a:gs pos="0">
                    <a:srgbClr val="F79F88">
                      <a:alpha val="77000"/>
                    </a:srgbClr>
                  </a:gs>
                  <a:gs pos="79000">
                    <a:srgbClr val="B2DFE6">
                      <a:alpha val="0"/>
                    </a:srgbClr>
                  </a:gs>
                </a:gsLst>
                <a:path path="circle">
                  <a:fillToRect r="100000" b="100000"/>
                </a:path>
              </a:gra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12" name="图片 11"/>
          <p:cNvPicPr>
            <a:picLocks noChangeAspect="1"/>
          </p:cNvPicPr>
          <p:nvPr/>
        </p:nvPicPr>
        <p:blipFill>
          <a:blip r:embed="rId1"/>
          <a:stretch>
            <a:fillRect/>
          </a:stretch>
        </p:blipFill>
        <p:spPr>
          <a:xfrm rot="12465162" flipH="1">
            <a:off x="-1611621" y="-1813022"/>
            <a:ext cx="5305501" cy="8971904"/>
          </a:xfrm>
          <a:prstGeom prst="rect">
            <a:avLst/>
          </a:prstGeom>
        </p:spPr>
      </p:pic>
      <p:sp>
        <p:nvSpPr>
          <p:cNvPr id="15" name="文本框 14"/>
          <p:cNvSpPr txBox="1"/>
          <p:nvPr/>
        </p:nvSpPr>
        <p:spPr>
          <a:xfrm>
            <a:off x="6093749" y="3323685"/>
            <a:ext cx="4450080" cy="860425"/>
          </a:xfrm>
          <a:prstGeom prst="rect">
            <a:avLst/>
          </a:prstGeom>
          <a:noFill/>
        </p:spPr>
        <p:txBody>
          <a:bodyPr wrap="none" rtlCol="0">
            <a:spAutoFit/>
          </a:bodyPr>
          <a:lstStyle/>
          <a:p>
            <a:r>
              <a:rPr lang="zh-CN" altLang="en-US" sz="5000" spc="600" dirty="0">
                <a:solidFill>
                  <a:srgbClr val="03232D"/>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全球学术</a:t>
            </a:r>
            <a:r>
              <a:rPr lang="zh-CN" altLang="en-US" sz="5000" spc="600" dirty="0">
                <a:solidFill>
                  <a:srgbClr val="03232D"/>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快报</a:t>
            </a:r>
            <a:endParaRPr lang="zh-CN" altLang="en-US" sz="5000" spc="600" dirty="0">
              <a:solidFill>
                <a:srgbClr val="03232D"/>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29" name="图片 28"/>
          <p:cNvPicPr>
            <a:picLocks noChangeAspect="1"/>
          </p:cNvPicPr>
          <p:nvPr/>
        </p:nvPicPr>
        <p:blipFill>
          <a:blip r:embed="rId2"/>
          <a:stretch>
            <a:fillRect/>
          </a:stretch>
        </p:blipFill>
        <p:spPr>
          <a:xfrm>
            <a:off x="10379709" y="4295635"/>
            <a:ext cx="1310754" cy="145097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3682517" y="1615467"/>
            <a:ext cx="7548035" cy="3404819"/>
          </a:xfrm>
          <a:prstGeom prst="rect">
            <a:avLst/>
          </a:prstGeom>
          <a:ln>
            <a:noFill/>
          </a:ln>
          <a:effectLst>
            <a:softEdge rad="112500"/>
          </a:effectLst>
        </p:spPr>
      </p:pic>
      <p:sp>
        <p:nvSpPr>
          <p:cNvPr id="11" name="文本框 10"/>
          <p:cNvSpPr txBox="1"/>
          <p:nvPr/>
        </p:nvSpPr>
        <p:spPr>
          <a:xfrm>
            <a:off x="774383" y="2573889"/>
            <a:ext cx="2799472" cy="829945"/>
          </a:xfrm>
          <a:prstGeom prst="rect">
            <a:avLst/>
          </a:prstGeom>
          <a:noFill/>
        </p:spPr>
        <p:txBody>
          <a:bodyPr wrap="square" rtlCol="0">
            <a:spAutoFit/>
            <a:scene3d>
              <a:camera prst="orthographicFront"/>
              <a:lightRig rig="threePt" dir="t"/>
            </a:scene3d>
            <a:sp3d contourW="12700"/>
          </a:bodyPr>
          <a:p>
            <a:pPr algn="just">
              <a:lnSpc>
                <a:spcPct val="150000"/>
              </a:lnSpc>
            </a:pPr>
            <a:r>
              <a:rPr lang="en-US" altLang="zh-CN" sz="3200" dirty="0">
                <a:solidFill>
                  <a:schemeClr val="accent2"/>
                </a:solidFill>
                <a:latin typeface="+mn-ea"/>
              </a:rPr>
              <a:t>1. </a:t>
            </a:r>
            <a:r>
              <a:rPr lang="zh-CN" altLang="en-US" sz="3200" dirty="0">
                <a:solidFill>
                  <a:schemeClr val="accent2"/>
                </a:solidFill>
                <a:latin typeface="+mn-ea"/>
              </a:rPr>
              <a:t>扫码下载：</a:t>
            </a:r>
            <a:endParaRPr lang="zh-CN" altLang="en-US" sz="3200" dirty="0">
              <a:solidFill>
                <a:schemeClr val="accent2"/>
              </a:solidFill>
              <a:latin typeface="+mn-ea"/>
            </a:endParaRPr>
          </a:p>
        </p:txBody>
      </p:sp>
      <p:sp>
        <p:nvSpPr>
          <p:cNvPr id="12" name="文本框 11"/>
          <p:cNvSpPr txBox="1"/>
          <p:nvPr/>
        </p:nvSpPr>
        <p:spPr>
          <a:xfrm>
            <a:off x="774381" y="5376117"/>
            <a:ext cx="10750819" cy="829945"/>
          </a:xfrm>
          <a:prstGeom prst="rect">
            <a:avLst/>
          </a:prstGeom>
          <a:noFill/>
        </p:spPr>
        <p:txBody>
          <a:bodyPr wrap="square" rtlCol="0">
            <a:spAutoFit/>
            <a:scene3d>
              <a:camera prst="orthographicFront"/>
              <a:lightRig rig="threePt" dir="t"/>
            </a:scene3d>
            <a:sp3d contourW="12700"/>
          </a:bodyPr>
          <a:p>
            <a:pPr algn="just">
              <a:lnSpc>
                <a:spcPct val="150000"/>
              </a:lnSpc>
            </a:pPr>
            <a:r>
              <a:rPr lang="en-US" altLang="zh-CN" sz="3200" dirty="0">
                <a:solidFill>
                  <a:schemeClr val="accent2"/>
                </a:solidFill>
                <a:latin typeface="+mn-ea"/>
              </a:rPr>
              <a:t>2. </a:t>
            </a:r>
            <a:r>
              <a:rPr lang="zh-CN" altLang="en-US" sz="3200" dirty="0">
                <a:solidFill>
                  <a:schemeClr val="accent2"/>
                </a:solidFill>
                <a:latin typeface="+mn-ea"/>
              </a:rPr>
              <a:t>在手机应用商店，查找“全球学术快报”进行下载。</a:t>
            </a:r>
            <a:endParaRPr lang="zh-CN" altLang="en-US" sz="3200" dirty="0">
              <a:solidFill>
                <a:schemeClr val="accent2"/>
              </a:solidFill>
              <a:latin typeface="+mn-ea"/>
            </a:endParaRPr>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479425" y="307340"/>
            <a:ext cx="3489960" cy="583565"/>
          </a:xfrm>
          <a:prstGeom prst="rect">
            <a:avLst/>
          </a:prstGeom>
          <a:noFill/>
        </p:spPr>
        <p:txBody>
          <a:bodyPr wrap="square" rtlCol="0">
            <a:spAutoFit/>
          </a:bodyPr>
          <a:p>
            <a:r>
              <a:rPr lang="en-US" altLang="zh-CN" sz="3200">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3200">
                <a:latin typeface="微软雅黑" panose="020B0503020204020204" pitchFamily="34" charset="-122"/>
                <a:ea typeface="微软雅黑" panose="020B0503020204020204" pitchFamily="34" charset="-122"/>
                <a:cs typeface="微软雅黑" panose="020B0503020204020204" pitchFamily="34" charset="-122"/>
              </a:rPr>
              <a:t>下载</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0" y="800100"/>
            <a:ext cx="5033645" cy="5808345"/>
          </a:xfrm>
          <a:prstGeom prst="rect">
            <a:avLst/>
          </a:prstGeom>
        </p:spPr>
      </p:pic>
      <p:sp>
        <p:nvSpPr>
          <p:cNvPr id="10" name="矩形 9"/>
          <p:cNvSpPr/>
          <p:nvPr/>
        </p:nvSpPr>
        <p:spPr>
          <a:xfrm>
            <a:off x="9204325" y="1922145"/>
            <a:ext cx="2875280" cy="1938020"/>
          </a:xfrm>
          <a:prstGeom prst="rect">
            <a:avLst/>
          </a:prstGeom>
        </p:spPr>
        <p:txBody>
          <a:bodyPr wrap="square">
            <a:spAutoFit/>
          </a:bodyPr>
          <a:p>
            <a:pPr algn="just">
              <a:lnSpc>
                <a:spcPct val="150000"/>
              </a:lnSpc>
            </a:pPr>
            <a:r>
              <a:rPr lang="en-US" altLang="zh-CN" sz="2000" dirty="0"/>
              <a:t>1.</a:t>
            </a:r>
            <a:r>
              <a:rPr lang="zh-CN" altLang="en-US" sz="2000" dirty="0"/>
              <a:t>手机号注册</a:t>
            </a:r>
            <a:r>
              <a:rPr lang="en-US" altLang="zh-CN" sz="2000" dirty="0"/>
              <a:t>/</a:t>
            </a:r>
            <a:r>
              <a:rPr lang="zh-CN" altLang="en-US" sz="2000" dirty="0"/>
              <a:t>邮箱注册</a:t>
            </a:r>
            <a:endParaRPr lang="en-US" altLang="zh-CN" sz="2000" dirty="0"/>
          </a:p>
          <a:p>
            <a:pPr algn="just">
              <a:lnSpc>
                <a:spcPct val="150000"/>
              </a:lnSpc>
            </a:pPr>
            <a:r>
              <a:rPr lang="en-US" altLang="zh-CN" sz="2000" dirty="0"/>
              <a:t>2.QQ</a:t>
            </a:r>
            <a:r>
              <a:rPr lang="zh-CN" altLang="en-US" sz="2000" dirty="0"/>
              <a:t>、微博、微信、</a:t>
            </a:r>
            <a:r>
              <a:rPr lang="en-US" altLang="zh-CN" sz="2000" dirty="0"/>
              <a:t>Apple ID</a:t>
            </a:r>
            <a:r>
              <a:rPr lang="zh-CN" altLang="en-US" sz="2000" dirty="0"/>
              <a:t>登录</a:t>
            </a:r>
            <a:endParaRPr lang="en-US" altLang="zh-CN" sz="2000" dirty="0"/>
          </a:p>
          <a:p>
            <a:pPr algn="just">
              <a:lnSpc>
                <a:spcPct val="150000"/>
              </a:lnSpc>
            </a:pPr>
            <a:r>
              <a:rPr lang="en-US" altLang="zh-CN" sz="2000" dirty="0"/>
              <a:t>3.</a:t>
            </a:r>
            <a:r>
              <a:rPr lang="zh-CN" altLang="en-US" sz="2000" dirty="0"/>
              <a:t>知网账号直接登陆</a:t>
            </a:r>
            <a:endParaRPr lang="zh-CN" altLang="en-US" sz="2000" dirty="0"/>
          </a:p>
        </p:txBody>
      </p:sp>
      <p:pic>
        <p:nvPicPr>
          <p:cNvPr id="11" name="图片 10" descr="65EA8A3D6F0D18797F2D06164F4A5588"/>
          <p:cNvPicPr>
            <a:picLocks noChangeAspect="1"/>
          </p:cNvPicPr>
          <p:nvPr/>
        </p:nvPicPr>
        <p:blipFill>
          <a:blip r:embed="rId2"/>
          <a:srcRect b="14381"/>
          <a:stretch>
            <a:fillRect/>
          </a:stretch>
        </p:blipFill>
        <p:spPr>
          <a:xfrm>
            <a:off x="5367020" y="651511"/>
            <a:ext cx="3837305" cy="5844540"/>
          </a:xfrm>
          <a:prstGeom prst="rect">
            <a:avLst/>
          </a:prstGeom>
        </p:spPr>
      </p:pic>
      <p:sp>
        <p:nvSpPr>
          <p:cNvPr id="12" name="矩形 11"/>
          <p:cNvSpPr/>
          <p:nvPr/>
        </p:nvSpPr>
        <p:spPr>
          <a:xfrm>
            <a:off x="5760720" y="5770880"/>
            <a:ext cx="3053715" cy="725171"/>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3" name="矩形 12"/>
          <p:cNvSpPr/>
          <p:nvPr/>
        </p:nvSpPr>
        <p:spPr>
          <a:xfrm>
            <a:off x="5540375" y="2586991"/>
            <a:ext cx="3053715" cy="99822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79425" y="307340"/>
            <a:ext cx="3489960" cy="583565"/>
          </a:xfrm>
          <a:prstGeom prst="rect">
            <a:avLst/>
          </a:prstGeom>
          <a:noFill/>
        </p:spPr>
        <p:txBody>
          <a:bodyPr wrap="square" rtlCol="0">
            <a:spAutoFit/>
          </a:bodyPr>
          <a:p>
            <a:r>
              <a:rPr lang="zh-CN" altLang="en-US" sz="3200">
                <a:latin typeface="微软雅黑" panose="020B0503020204020204" pitchFamily="34" charset="-122"/>
                <a:ea typeface="微软雅黑" panose="020B0503020204020204" pitchFamily="34" charset="-122"/>
                <a:cs typeface="微软雅黑" panose="020B0503020204020204" pitchFamily="34" charset="-122"/>
              </a:rPr>
              <a:t>登陆</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tretch>
            <a:fillRect/>
          </a:stretch>
        </p:blipFill>
        <p:spPr>
          <a:xfrm>
            <a:off x="7914640" y="9525"/>
            <a:ext cx="3948430" cy="3510280"/>
          </a:xfrm>
          <a:prstGeom prst="rect">
            <a:avLst/>
          </a:prstGeom>
        </p:spPr>
      </p:pic>
      <p:pic>
        <p:nvPicPr>
          <p:cNvPr id="9" name="图片 8" descr="7AC17F9B940698E960F54C0D1BF68376"/>
          <p:cNvPicPr>
            <a:picLocks noChangeAspect="1"/>
          </p:cNvPicPr>
          <p:nvPr/>
        </p:nvPicPr>
        <p:blipFill>
          <a:blip r:embed="rId2"/>
          <a:stretch>
            <a:fillRect/>
          </a:stretch>
        </p:blipFill>
        <p:spPr>
          <a:xfrm>
            <a:off x="3569335" y="9525"/>
            <a:ext cx="3855085" cy="6858635"/>
          </a:xfrm>
          <a:prstGeom prst="rect">
            <a:avLst/>
          </a:prstGeom>
        </p:spPr>
      </p:pic>
      <p:sp>
        <p:nvSpPr>
          <p:cNvPr id="11" name="矩形 10"/>
          <p:cNvSpPr/>
          <p:nvPr/>
        </p:nvSpPr>
        <p:spPr>
          <a:xfrm>
            <a:off x="5398771" y="1731645"/>
            <a:ext cx="849631" cy="392431"/>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2" name="矩形 11"/>
          <p:cNvSpPr/>
          <p:nvPr/>
        </p:nvSpPr>
        <p:spPr>
          <a:xfrm>
            <a:off x="8006080" y="2338705"/>
            <a:ext cx="3809365" cy="60261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7" name="文本框 16"/>
          <p:cNvSpPr txBox="1"/>
          <p:nvPr/>
        </p:nvSpPr>
        <p:spPr>
          <a:xfrm>
            <a:off x="278765" y="184150"/>
            <a:ext cx="3489960" cy="583565"/>
          </a:xfrm>
          <a:prstGeom prst="rect">
            <a:avLst/>
          </a:prstGeom>
          <a:noFill/>
        </p:spPr>
        <p:txBody>
          <a:bodyPr wrap="square" rtlCol="0">
            <a:spAutoFit/>
          </a:bodyPr>
          <a:p>
            <a:r>
              <a:rPr lang="zh-CN" altLang="en-US" sz="3200">
                <a:latin typeface="微软雅黑" panose="020B0503020204020204" pitchFamily="34" charset="-122"/>
                <a:ea typeface="微软雅黑" panose="020B0503020204020204" pitchFamily="34" charset="-122"/>
                <a:cs typeface="微软雅黑" panose="020B0503020204020204" pitchFamily="34" charset="-122"/>
              </a:rPr>
              <a:t>关联</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框 14"/>
          <p:cNvSpPr txBox="1"/>
          <p:nvPr/>
        </p:nvSpPr>
        <p:spPr>
          <a:xfrm>
            <a:off x="255905" y="1310640"/>
            <a:ext cx="3136265" cy="5262245"/>
          </a:xfrm>
          <a:prstGeom prst="rect">
            <a:avLst/>
          </a:prstGeom>
          <a:noFill/>
        </p:spPr>
        <p:txBody>
          <a:bodyPr wrap="square" rtlCol="0">
            <a:spAutoFit/>
          </a:bodyPr>
          <a:p>
            <a:r>
              <a:rPr lang="zh-CN" altLang="en-US" sz="2400" b="1">
                <a:latin typeface="仿宋" panose="02010609060101010101" charset="-122"/>
                <a:ea typeface="仿宋" panose="02010609060101010101" charset="-122"/>
                <a:cs typeface="仿宋" panose="02010609060101010101" charset="-122"/>
              </a:rPr>
              <a:t>关联本校资源方式有以下两种：</a:t>
            </a:r>
            <a:endParaRPr lang="zh-CN" altLang="en-US" sz="2400" b="1">
              <a:latin typeface="仿宋" panose="02010609060101010101" charset="-122"/>
              <a:ea typeface="仿宋" panose="02010609060101010101" charset="-122"/>
              <a:cs typeface="仿宋" panose="02010609060101010101" charset="-122"/>
            </a:endParaRPr>
          </a:p>
          <a:p>
            <a:endParaRPr lang="zh-CN" altLang="en-US" sz="2400" b="1">
              <a:latin typeface="仿宋" panose="02010609060101010101" charset="-122"/>
              <a:ea typeface="仿宋" panose="02010609060101010101" charset="-122"/>
              <a:cs typeface="仿宋" panose="02010609060101010101" charset="-122"/>
            </a:endParaRPr>
          </a:p>
          <a:p>
            <a:r>
              <a:rPr lang="en-US" altLang="zh-CN" sz="2400" b="1">
                <a:latin typeface="仿宋" panose="02010609060101010101" charset="-122"/>
                <a:ea typeface="仿宋" panose="02010609060101010101" charset="-122"/>
                <a:cs typeface="仿宋" panose="02010609060101010101" charset="-122"/>
              </a:rPr>
              <a:t>1</a:t>
            </a:r>
            <a:r>
              <a:rPr lang="zh-CN" altLang="en-US" sz="2400" b="1">
                <a:latin typeface="仿宋" panose="02010609060101010101" charset="-122"/>
                <a:ea typeface="仿宋" panose="02010609060101010101" charset="-122"/>
                <a:cs typeface="仿宋" panose="02010609060101010101" charset="-122"/>
              </a:rPr>
              <a:t>、链接校园网的</a:t>
            </a:r>
            <a:r>
              <a:rPr lang="en-US" altLang="zh-CN" sz="2400" b="1">
                <a:latin typeface="仿宋" panose="02010609060101010101" charset="-122"/>
                <a:ea typeface="仿宋" panose="02010609060101010101" charset="-122"/>
                <a:cs typeface="仿宋" panose="02010609060101010101" charset="-122"/>
              </a:rPr>
              <a:t>WiFi</a:t>
            </a:r>
            <a:r>
              <a:rPr lang="zh-CN" altLang="en-US" sz="2400" b="1">
                <a:latin typeface="仿宋" panose="02010609060101010101" charset="-122"/>
                <a:ea typeface="仿宋" panose="02010609060101010101" charset="-122"/>
                <a:cs typeface="仿宋" panose="02010609060101010101" charset="-122"/>
              </a:rPr>
              <a:t>（譬如教室、饭堂、图书馆等），进行</a:t>
            </a:r>
            <a:r>
              <a:rPr lang="en-US" altLang="zh-CN" sz="2400" b="1">
                <a:latin typeface="仿宋" panose="02010609060101010101" charset="-122"/>
                <a:ea typeface="仿宋" panose="02010609060101010101" charset="-122"/>
                <a:cs typeface="仿宋" panose="02010609060101010101" charset="-122"/>
              </a:rPr>
              <a:t>IP</a:t>
            </a:r>
            <a:r>
              <a:rPr lang="zh-CN" altLang="en-US" sz="2400" b="1">
                <a:latin typeface="仿宋" panose="02010609060101010101" charset="-122"/>
                <a:ea typeface="仿宋" panose="02010609060101010101" charset="-122"/>
                <a:cs typeface="仿宋" panose="02010609060101010101" charset="-122"/>
              </a:rPr>
              <a:t>关联。</a:t>
            </a:r>
            <a:endParaRPr lang="zh-CN" altLang="en-US" sz="2400" b="1">
              <a:latin typeface="仿宋" panose="02010609060101010101" charset="-122"/>
              <a:ea typeface="仿宋" panose="02010609060101010101" charset="-122"/>
              <a:cs typeface="仿宋" panose="02010609060101010101" charset="-122"/>
            </a:endParaRPr>
          </a:p>
          <a:p>
            <a:endParaRPr lang="zh-CN" altLang="en-US" sz="2400" b="1">
              <a:latin typeface="仿宋" panose="02010609060101010101" charset="-122"/>
              <a:ea typeface="仿宋" panose="02010609060101010101" charset="-122"/>
              <a:cs typeface="仿宋" panose="02010609060101010101" charset="-122"/>
            </a:endParaRPr>
          </a:p>
          <a:p>
            <a:r>
              <a:rPr lang="en-US" altLang="zh-CN" sz="2400" b="1">
                <a:latin typeface="仿宋" panose="02010609060101010101" charset="-122"/>
                <a:ea typeface="仿宋" panose="02010609060101010101" charset="-122"/>
                <a:cs typeface="仿宋" panose="02010609060101010101" charset="-122"/>
              </a:rPr>
              <a:t>2</a:t>
            </a:r>
            <a:r>
              <a:rPr lang="zh-CN" altLang="en-US" sz="2400" b="1">
                <a:latin typeface="仿宋" panose="02010609060101010101" charset="-122"/>
                <a:ea typeface="仿宋" panose="02010609060101010101" charset="-122"/>
                <a:cs typeface="仿宋" panose="02010609060101010101" charset="-122"/>
              </a:rPr>
              <a:t>、在两个校区的学校范围内，（百度地图查询学校的校区范围，蓝色虚线内均属于学校范围）使用位置关联。</a:t>
            </a:r>
            <a:endParaRPr lang="zh-CN" altLang="en-US" sz="2400" b="1">
              <a:latin typeface="仿宋" panose="02010609060101010101" charset="-122"/>
              <a:ea typeface="仿宋" panose="02010609060101010101" charset="-122"/>
              <a:cs typeface="仿宋" panose="02010609060101010101" charset="-122"/>
            </a:endParaRPr>
          </a:p>
        </p:txBody>
      </p:sp>
      <p:sp>
        <p:nvSpPr>
          <p:cNvPr id="16" name="椭圆 15"/>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descr="pho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60627" y="-58420"/>
            <a:ext cx="4186767" cy="70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10"/>
          <p:cNvGrpSpPr/>
          <p:nvPr/>
        </p:nvGrpSpPr>
        <p:grpSpPr bwMode="auto">
          <a:xfrm>
            <a:off x="1965897" y="2077759"/>
            <a:ext cx="1457375" cy="1176241"/>
            <a:chOff x="4188" y="3308"/>
            <a:chExt cx="1793" cy="1852"/>
          </a:xfrm>
        </p:grpSpPr>
        <p:grpSp>
          <p:nvGrpSpPr>
            <p:cNvPr id="12" name="组合 24"/>
            <p:cNvGrpSpPr/>
            <p:nvPr/>
          </p:nvGrpSpPr>
          <p:grpSpPr bwMode="auto">
            <a:xfrm>
              <a:off x="4188" y="3308"/>
              <a:ext cx="1793" cy="1852"/>
              <a:chOff x="3519" y="1627"/>
              <a:chExt cx="2088" cy="2159"/>
            </a:xfrm>
          </p:grpSpPr>
          <p:sp>
            <p:nvSpPr>
              <p:cNvPr id="13" name="椭圆 12"/>
              <p:cNvSpPr/>
              <p:nvPr/>
            </p:nvSpPr>
            <p:spPr>
              <a:xfrm>
                <a:off x="3619" y="1627"/>
                <a:ext cx="1924" cy="2159"/>
              </a:xfrm>
              <a:prstGeom prst="ellipse">
                <a:avLst/>
              </a:prstGeom>
              <a:solidFill>
                <a:schemeClr val="bg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600" noProof="1">
                  <a:solidFill>
                    <a:srgbClr val="FE8709"/>
                  </a:solidFill>
                  <a:latin typeface="微软雅黑" panose="020B0503020204020204" pitchFamily="34" charset="-122"/>
                  <a:ea typeface="微软雅黑" panose="020B0503020204020204" pitchFamily="34" charset="-122"/>
                </a:endParaRPr>
              </a:p>
            </p:txBody>
          </p:sp>
          <p:sp>
            <p:nvSpPr>
              <p:cNvPr id="14" name="文本框 20"/>
              <p:cNvSpPr txBox="1">
                <a:spLocks noChangeArrowheads="1"/>
              </p:cNvSpPr>
              <p:nvPr/>
            </p:nvSpPr>
            <p:spPr bwMode="auto">
              <a:xfrm>
                <a:off x="3519" y="2457"/>
                <a:ext cx="2088"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endParaRPr lang="zh-CN" altLang="en-US" sz="1355">
                  <a:latin typeface="Calibri" panose="020F0502020204030204" charset="0"/>
                  <a:ea typeface="宋体" panose="02010600030101010101" pitchFamily="2" charset="-122"/>
                </a:endParaRPr>
              </a:p>
            </p:txBody>
          </p:sp>
        </p:grpSp>
        <p:sp>
          <p:nvSpPr>
            <p:cNvPr id="16" name="文本框 2"/>
            <p:cNvSpPr txBox="1">
              <a:spLocks noChangeArrowheads="1"/>
            </p:cNvSpPr>
            <p:nvPr/>
          </p:nvSpPr>
          <p:spPr bwMode="auto">
            <a:xfrm>
              <a:off x="4453" y="3930"/>
              <a:ext cx="1287"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rPr>
                <a:t>出版物专区</a:t>
              </a:r>
              <a:endParaRPr lang="zh-CN" altLang="en-US" sz="1355"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endParaRPr>
            </a:p>
          </p:txBody>
        </p:sp>
      </p:grpSp>
      <p:pic>
        <p:nvPicPr>
          <p:cNvPr id="7" name="图片 6"/>
          <p:cNvPicPr>
            <a:picLocks noChangeAspect="1"/>
          </p:cNvPicPr>
          <p:nvPr/>
        </p:nvPicPr>
        <p:blipFill>
          <a:blip r:embed="rId2"/>
          <a:stretch>
            <a:fillRect/>
          </a:stretch>
        </p:blipFill>
        <p:spPr>
          <a:xfrm>
            <a:off x="6222153" y="855133"/>
            <a:ext cx="3412913" cy="5182447"/>
          </a:xfrm>
          <a:prstGeom prst="rect">
            <a:avLst/>
          </a:prstGeom>
        </p:spPr>
      </p:pic>
      <p:grpSp>
        <p:nvGrpSpPr>
          <p:cNvPr id="3" name="组合 2"/>
          <p:cNvGrpSpPr/>
          <p:nvPr/>
        </p:nvGrpSpPr>
        <p:grpSpPr>
          <a:xfrm>
            <a:off x="3512820" y="1010123"/>
            <a:ext cx="2479040" cy="1120775"/>
            <a:chOff x="5797550" y="855663"/>
            <a:chExt cx="2479040" cy="1120775"/>
          </a:xfrm>
        </p:grpSpPr>
        <p:grpSp>
          <p:nvGrpSpPr>
            <p:cNvPr id="4" name="组合 3"/>
            <p:cNvGrpSpPr/>
            <p:nvPr/>
          </p:nvGrpSpPr>
          <p:grpSpPr bwMode="auto">
            <a:xfrm>
              <a:off x="5797550" y="855663"/>
              <a:ext cx="1381125" cy="1120775"/>
              <a:chOff x="5643" y="705"/>
              <a:chExt cx="2535" cy="2189"/>
            </a:xfrm>
          </p:grpSpPr>
          <p:sp>
            <p:nvSpPr>
              <p:cNvPr id="5" name="椭圆 4"/>
              <p:cNvSpPr/>
              <p:nvPr/>
            </p:nvSpPr>
            <p:spPr>
              <a:xfrm>
                <a:off x="5879" y="705"/>
                <a:ext cx="2188" cy="2189"/>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200" noProof="1">
                  <a:solidFill>
                    <a:srgbClr val="FF0000"/>
                  </a:solidFill>
                  <a:latin typeface="微软雅黑" panose="020B0503020204020204" pitchFamily="34" charset="-122"/>
                  <a:ea typeface="微软雅黑" panose="020B0503020204020204" pitchFamily="34" charset="-122"/>
                </a:endParaRPr>
              </a:p>
            </p:txBody>
          </p:sp>
          <p:sp>
            <p:nvSpPr>
              <p:cNvPr id="6" name="文本框 21"/>
              <p:cNvSpPr txBox="1">
                <a:spLocks noChangeArrowheads="1"/>
              </p:cNvSpPr>
              <p:nvPr/>
            </p:nvSpPr>
            <p:spPr bwMode="auto">
              <a:xfrm>
                <a:off x="5643" y="1359"/>
                <a:ext cx="2535"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lnSpc>
                    <a:spcPct val="110000"/>
                  </a:lnSpc>
                </a:pPr>
                <a:r>
                  <a:rPr lang="en-US" altLang="zh-CN" sz="1355"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CNKI</a:t>
                </a:r>
                <a:r>
                  <a:rPr lang="zh-CN" altLang="en-US" sz="1355"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搜索</a:t>
                </a:r>
                <a:endParaRPr lang="zh-CN" altLang="en-US" sz="1355" b="1">
                  <a:solidFill>
                    <a:srgbClr val="FF0000"/>
                  </a:solidFill>
                  <a:latin typeface="微软雅黑" panose="020B0503020204020204" pitchFamily="34" charset="-122"/>
                  <a:ea typeface="微软雅黑" panose="020B0503020204020204" pitchFamily="34" charset="-122"/>
                </a:endParaRPr>
              </a:p>
            </p:txBody>
          </p:sp>
        </p:grpSp>
        <p:cxnSp>
          <p:nvCxnSpPr>
            <p:cNvPr id="10" name="肘形连接符 3"/>
            <p:cNvCxnSpPr/>
            <p:nvPr/>
          </p:nvCxnSpPr>
          <p:spPr>
            <a:xfrm rot="10800000">
              <a:off x="7115810" y="1480454"/>
              <a:ext cx="1160780" cy="8467"/>
            </a:xfrm>
            <a:prstGeom prst="bentConnector3">
              <a:avLst>
                <a:gd name="adj1" fmla="val 49964"/>
              </a:avLst>
            </a:prstGeom>
            <a:ln w="34925">
              <a:solidFill>
                <a:srgbClr val="F55156"/>
              </a:solidFill>
            </a:ln>
          </p:spPr>
          <p:style>
            <a:lnRef idx="1">
              <a:schemeClr val="accent1"/>
            </a:lnRef>
            <a:fillRef idx="0">
              <a:schemeClr val="accent1"/>
            </a:fillRef>
            <a:effectRef idx="0">
              <a:schemeClr val="accent1"/>
            </a:effectRef>
            <a:fontRef idx="minor">
              <a:schemeClr val="tx1"/>
            </a:fontRef>
          </p:style>
        </p:cxnSp>
      </p:grpSp>
      <p:cxnSp>
        <p:nvCxnSpPr>
          <p:cNvPr id="24" name="直接连接符 23"/>
          <p:cNvCxnSpPr/>
          <p:nvPr/>
        </p:nvCxnSpPr>
        <p:spPr>
          <a:xfrm>
            <a:off x="3386244" y="2658321"/>
            <a:ext cx="2943225" cy="14605"/>
          </a:xfrm>
          <a:prstGeom prst="line">
            <a:avLst/>
          </a:prstGeom>
          <a:ln w="28575">
            <a:solidFill>
              <a:srgbClr val="00B050"/>
            </a:solidFill>
          </a:ln>
        </p:spPr>
        <p:style>
          <a:lnRef idx="3">
            <a:schemeClr val="accent3"/>
          </a:lnRef>
          <a:fillRef idx="0">
            <a:schemeClr val="accent3"/>
          </a:fillRef>
          <a:effectRef idx="2">
            <a:schemeClr val="accent3"/>
          </a:effectRef>
          <a:fontRef idx="minor">
            <a:schemeClr val="tx1"/>
          </a:fontRef>
        </p:style>
      </p:cxnSp>
      <p:grpSp>
        <p:nvGrpSpPr>
          <p:cNvPr id="9" name="组合 8"/>
          <p:cNvGrpSpPr/>
          <p:nvPr/>
        </p:nvGrpSpPr>
        <p:grpSpPr bwMode="auto">
          <a:xfrm>
            <a:off x="1962632" y="3635577"/>
            <a:ext cx="1722755" cy="1176241"/>
            <a:chOff x="4185" y="3244"/>
            <a:chExt cx="2713" cy="1852"/>
          </a:xfrm>
        </p:grpSpPr>
        <p:grpSp>
          <p:nvGrpSpPr>
            <p:cNvPr id="15" name="组合 24"/>
            <p:cNvGrpSpPr/>
            <p:nvPr/>
          </p:nvGrpSpPr>
          <p:grpSpPr bwMode="auto">
            <a:xfrm>
              <a:off x="4185" y="3244"/>
              <a:ext cx="2713" cy="1852"/>
              <a:chOff x="3519" y="1552"/>
              <a:chExt cx="3163" cy="2159"/>
            </a:xfrm>
          </p:grpSpPr>
          <p:sp>
            <p:nvSpPr>
              <p:cNvPr id="26" name="椭圆 25"/>
              <p:cNvSpPr/>
              <p:nvPr/>
            </p:nvSpPr>
            <p:spPr>
              <a:xfrm>
                <a:off x="4362" y="1552"/>
                <a:ext cx="2320" cy="2159"/>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600" noProof="1">
                  <a:solidFill>
                    <a:srgbClr val="FE8709"/>
                  </a:solidFill>
                  <a:latin typeface="微软雅黑" panose="020B0503020204020204" pitchFamily="34" charset="-122"/>
                  <a:ea typeface="微软雅黑" panose="020B0503020204020204" pitchFamily="34" charset="-122"/>
                </a:endParaRPr>
              </a:p>
            </p:txBody>
          </p:sp>
          <p:sp>
            <p:nvSpPr>
              <p:cNvPr id="27" name="文本框 20"/>
              <p:cNvSpPr txBox="1">
                <a:spLocks noChangeArrowheads="1"/>
              </p:cNvSpPr>
              <p:nvPr/>
            </p:nvSpPr>
            <p:spPr bwMode="auto">
              <a:xfrm>
                <a:off x="3519" y="2457"/>
                <a:ext cx="2088"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endParaRPr lang="zh-CN" altLang="en-US" sz="1355">
                  <a:latin typeface="Calibri" panose="020F0502020204030204" charset="0"/>
                  <a:ea typeface="宋体" panose="02010600030101010101" pitchFamily="2" charset="-122"/>
                </a:endParaRPr>
              </a:p>
            </p:txBody>
          </p:sp>
        </p:grpSp>
        <p:sp>
          <p:nvSpPr>
            <p:cNvPr id="28" name="文本框 2"/>
            <p:cNvSpPr txBox="1">
              <a:spLocks noChangeArrowheads="1"/>
            </p:cNvSpPr>
            <p:nvPr/>
          </p:nvSpPr>
          <p:spPr bwMode="auto">
            <a:xfrm>
              <a:off x="5063" y="3860"/>
              <a:ext cx="1648"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FE8709"/>
                  </a:solidFill>
                  <a:latin typeface="微软雅黑" panose="020B0503020204020204" pitchFamily="34" charset="-122"/>
                  <a:ea typeface="微软雅黑" panose="020B0503020204020204" pitchFamily="34" charset="-122"/>
                  <a:sym typeface="宋体" panose="02010600030101010101" pitchFamily="2" charset="-122"/>
                </a:rPr>
                <a:t>学术大讲堂</a:t>
              </a:r>
              <a:endParaRPr lang="zh-CN" altLang="en-US" sz="1355" b="1" dirty="0">
                <a:solidFill>
                  <a:srgbClr val="FE8709"/>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39" name="组合 22"/>
          <p:cNvGrpSpPr/>
          <p:nvPr/>
        </p:nvGrpSpPr>
        <p:grpSpPr bwMode="auto">
          <a:xfrm rot="0">
            <a:off x="1712807" y="4973320"/>
            <a:ext cx="1304713" cy="1198880"/>
            <a:chOff x="417" y="4843"/>
            <a:chExt cx="1965" cy="1665"/>
          </a:xfrm>
        </p:grpSpPr>
        <p:sp>
          <p:nvSpPr>
            <p:cNvPr id="40" name="椭圆 39"/>
            <p:cNvSpPr/>
            <p:nvPr/>
          </p:nvSpPr>
          <p:spPr>
            <a:xfrm>
              <a:off x="417" y="4843"/>
              <a:ext cx="1965" cy="1665"/>
            </a:xfrm>
            <a:prstGeom prst="ellipse">
              <a:avLst/>
            </a:prstGeom>
            <a:solidFill>
              <a:schemeClr val="bg1"/>
            </a:solidFill>
            <a:ln w="22225">
              <a:solidFill>
                <a:srgbClr val="2F85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41" name="文本框 19"/>
            <p:cNvSpPr txBox="1">
              <a:spLocks noChangeArrowheads="1"/>
            </p:cNvSpPr>
            <p:nvPr/>
          </p:nvSpPr>
          <p:spPr bwMode="auto">
            <a:xfrm>
              <a:off x="417" y="5446"/>
              <a:ext cx="1965"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sz="1355" b="1" dirty="0">
                  <a:solidFill>
                    <a:srgbClr val="3085D3"/>
                  </a:solidFill>
                  <a:latin typeface="微软雅黑" panose="020B0503020204020204" pitchFamily="34" charset="-122"/>
                  <a:ea typeface="微软雅黑" panose="020B0503020204020204" pitchFamily="34" charset="-122"/>
                  <a:sym typeface="宋体" panose="02010600030101010101" pitchFamily="2" charset="-122"/>
                </a:rPr>
                <a:t>学科推荐</a:t>
              </a:r>
              <a:endParaRPr lang="zh-CN" sz="16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p:txBody>
        </p:sp>
      </p:grpSp>
      <p:cxnSp>
        <p:nvCxnSpPr>
          <p:cNvPr id="33" name="直接连接符 32"/>
          <p:cNvCxnSpPr/>
          <p:nvPr/>
        </p:nvCxnSpPr>
        <p:spPr>
          <a:xfrm>
            <a:off x="3017520" y="5558367"/>
            <a:ext cx="2984500" cy="18627"/>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直接连接符 33"/>
          <p:cNvCxnSpPr>
            <a:stCxn id="26" idx="6"/>
          </p:cNvCxnSpPr>
          <p:nvPr/>
        </p:nvCxnSpPr>
        <p:spPr>
          <a:xfrm>
            <a:off x="3684693" y="4223173"/>
            <a:ext cx="2336800" cy="10160"/>
          </a:xfrm>
          <a:prstGeom prst="line">
            <a:avLst/>
          </a:prstGeom>
        </p:spPr>
        <p:style>
          <a:lnRef idx="3">
            <a:schemeClr val="accent2"/>
          </a:lnRef>
          <a:fillRef idx="0">
            <a:schemeClr val="accent2"/>
          </a:fillRef>
          <a:effectRef idx="2">
            <a:schemeClr val="accent2"/>
          </a:effectRef>
          <a:fontRef idx="minor">
            <a:schemeClr val="tx1"/>
          </a:fontRef>
        </p:style>
      </p:cxnSp>
      <p:sp>
        <p:nvSpPr>
          <p:cNvPr id="2" name="椭圆 1"/>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78765" y="184150"/>
            <a:ext cx="3489960" cy="583565"/>
          </a:xfrm>
          <a:prstGeom prst="rect">
            <a:avLst/>
          </a:prstGeom>
          <a:noFill/>
        </p:spPr>
        <p:txBody>
          <a:bodyPr wrap="square" rtlCol="0">
            <a:spAutoFit/>
          </a:bodyPr>
          <a:p>
            <a:r>
              <a:rPr lang="zh-CN" altLang="en-US" sz="3200">
                <a:latin typeface="微软雅黑" panose="020B0503020204020204" pitchFamily="34" charset="-122"/>
                <a:ea typeface="微软雅黑" panose="020B0503020204020204" pitchFamily="34" charset="-122"/>
                <a:cs typeface="微软雅黑" panose="020B0503020204020204" pitchFamily="34" charset="-122"/>
              </a:rPr>
              <a:t>首页展示</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 name="图片 6" descr="phone"/>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5860627" y="-58420"/>
            <a:ext cx="4186767" cy="70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3"/>
          <a:stretch>
            <a:fillRect/>
          </a:stretch>
        </p:blipFill>
        <p:spPr>
          <a:xfrm>
            <a:off x="6226387" y="918633"/>
            <a:ext cx="3360420" cy="5079153"/>
          </a:xfrm>
          <a:prstGeom prst="rect">
            <a:avLst/>
          </a:prstGeom>
        </p:spPr>
      </p:pic>
      <p:grpSp>
        <p:nvGrpSpPr>
          <p:cNvPr id="22" name="组合 21"/>
          <p:cNvGrpSpPr/>
          <p:nvPr/>
        </p:nvGrpSpPr>
        <p:grpSpPr bwMode="auto">
          <a:xfrm>
            <a:off x="2909993" y="3218180"/>
            <a:ext cx="3156373" cy="1205653"/>
            <a:chOff x="4185" y="3244"/>
            <a:chExt cx="6420" cy="1852"/>
          </a:xfrm>
        </p:grpSpPr>
        <p:grpSp>
          <p:nvGrpSpPr>
            <p:cNvPr id="24" name="组合 24"/>
            <p:cNvGrpSpPr/>
            <p:nvPr/>
          </p:nvGrpSpPr>
          <p:grpSpPr bwMode="auto">
            <a:xfrm>
              <a:off x="4185" y="3244"/>
              <a:ext cx="2713" cy="1852"/>
              <a:chOff x="3519" y="1552"/>
              <a:chExt cx="3163" cy="2159"/>
            </a:xfrm>
          </p:grpSpPr>
          <p:sp>
            <p:nvSpPr>
              <p:cNvPr id="34" name="椭圆 33"/>
              <p:cNvSpPr/>
              <p:nvPr/>
            </p:nvSpPr>
            <p:spPr>
              <a:xfrm>
                <a:off x="3760" y="1552"/>
                <a:ext cx="2922" cy="2159"/>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600" noProof="1">
                  <a:solidFill>
                    <a:srgbClr val="FE8709"/>
                  </a:solidFill>
                  <a:latin typeface="微软雅黑" panose="020B0503020204020204" pitchFamily="34" charset="-122"/>
                  <a:ea typeface="微软雅黑" panose="020B0503020204020204" pitchFamily="34" charset="-122"/>
                </a:endParaRPr>
              </a:p>
            </p:txBody>
          </p:sp>
          <p:sp>
            <p:nvSpPr>
              <p:cNvPr id="35" name="文本框 20"/>
              <p:cNvSpPr txBox="1">
                <a:spLocks noChangeArrowheads="1"/>
              </p:cNvSpPr>
              <p:nvPr/>
            </p:nvSpPr>
            <p:spPr bwMode="auto">
              <a:xfrm>
                <a:off x="3519" y="2457"/>
                <a:ext cx="2088"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endParaRPr lang="zh-CN" altLang="en-US" sz="1355">
                  <a:latin typeface="Calibri" panose="020F0502020204030204" charset="0"/>
                  <a:ea typeface="宋体" panose="02010600030101010101" pitchFamily="2" charset="-122"/>
                </a:endParaRPr>
              </a:p>
            </p:txBody>
          </p:sp>
        </p:grpSp>
        <p:cxnSp>
          <p:nvCxnSpPr>
            <p:cNvPr id="36" name="肘形连接符 41"/>
            <p:cNvCxnSpPr/>
            <p:nvPr/>
          </p:nvCxnSpPr>
          <p:spPr>
            <a:xfrm rot="10800000" flipV="1">
              <a:off x="6898" y="4239"/>
              <a:ext cx="3707" cy="4"/>
            </a:xfrm>
            <a:prstGeom prst="bentConnector3">
              <a:avLst>
                <a:gd name="adj1" fmla="val 50000"/>
              </a:avLst>
            </a:prstGeom>
            <a:ln w="28575">
              <a:solidFill>
                <a:srgbClr val="FE7F00"/>
              </a:solidFill>
            </a:ln>
          </p:spPr>
          <p:style>
            <a:lnRef idx="1">
              <a:schemeClr val="accent1"/>
            </a:lnRef>
            <a:fillRef idx="0">
              <a:schemeClr val="accent1"/>
            </a:fillRef>
            <a:effectRef idx="0">
              <a:schemeClr val="accent1"/>
            </a:effectRef>
            <a:fontRef idx="minor">
              <a:schemeClr val="tx1"/>
            </a:fontRef>
          </p:style>
        </p:cxnSp>
        <p:sp>
          <p:nvSpPr>
            <p:cNvPr id="37" name="文本框 2"/>
            <p:cNvSpPr txBox="1">
              <a:spLocks noChangeArrowheads="1"/>
            </p:cNvSpPr>
            <p:nvPr/>
          </p:nvSpPr>
          <p:spPr bwMode="auto">
            <a:xfrm>
              <a:off x="4643" y="3860"/>
              <a:ext cx="2108"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FE8709"/>
                  </a:solidFill>
                  <a:latin typeface="微软雅黑" panose="020B0503020204020204" pitchFamily="34" charset="-122"/>
                  <a:ea typeface="微软雅黑" panose="020B0503020204020204" pitchFamily="34" charset="-122"/>
                  <a:sym typeface="宋体" panose="02010600030101010101" pitchFamily="2" charset="-122"/>
                </a:rPr>
                <a:t>专题推荐</a:t>
              </a:r>
              <a:endParaRPr lang="zh-CN" altLang="en-US" sz="1355" b="1" dirty="0">
                <a:solidFill>
                  <a:srgbClr val="FE8709"/>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38" name="组合 37"/>
          <p:cNvGrpSpPr/>
          <p:nvPr/>
        </p:nvGrpSpPr>
        <p:grpSpPr bwMode="auto">
          <a:xfrm>
            <a:off x="2232451" y="4714540"/>
            <a:ext cx="3769568" cy="1198880"/>
            <a:chOff x="3353072" y="2558442"/>
            <a:chExt cx="3384455" cy="1198655"/>
          </a:xfrm>
        </p:grpSpPr>
        <p:grpSp>
          <p:nvGrpSpPr>
            <p:cNvPr id="39" name="组合 22"/>
            <p:cNvGrpSpPr/>
            <p:nvPr/>
          </p:nvGrpSpPr>
          <p:grpSpPr bwMode="auto">
            <a:xfrm>
              <a:off x="3353072" y="2558442"/>
              <a:ext cx="1166252" cy="1198655"/>
              <a:chOff x="2416" y="4760"/>
              <a:chExt cx="1622" cy="1665"/>
            </a:xfrm>
          </p:grpSpPr>
          <p:sp>
            <p:nvSpPr>
              <p:cNvPr id="40" name="椭圆 39"/>
              <p:cNvSpPr/>
              <p:nvPr/>
            </p:nvSpPr>
            <p:spPr>
              <a:xfrm>
                <a:off x="2416" y="4760"/>
                <a:ext cx="1622" cy="1665"/>
              </a:xfrm>
              <a:prstGeom prst="ellipse">
                <a:avLst/>
              </a:prstGeom>
              <a:solidFill>
                <a:schemeClr val="bg1"/>
              </a:solidFill>
              <a:ln w="22225">
                <a:solidFill>
                  <a:srgbClr val="2F85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41" name="文本框 19"/>
              <p:cNvSpPr txBox="1">
                <a:spLocks noChangeArrowheads="1"/>
              </p:cNvSpPr>
              <p:nvPr/>
            </p:nvSpPr>
            <p:spPr bwMode="auto">
              <a:xfrm>
                <a:off x="2416" y="5363"/>
                <a:ext cx="1621"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sz="1355" b="1" dirty="0">
                    <a:solidFill>
                      <a:srgbClr val="3085D3"/>
                    </a:solidFill>
                    <a:latin typeface="微软雅黑" panose="020B0503020204020204" pitchFamily="34" charset="-122"/>
                    <a:ea typeface="微软雅黑" panose="020B0503020204020204" pitchFamily="34" charset="-122"/>
                    <a:sym typeface="宋体" panose="02010600030101010101" pitchFamily="2" charset="-122"/>
                  </a:rPr>
                  <a:t>热门学术圈</a:t>
                </a:r>
                <a:endParaRPr lang="zh-CN" sz="16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p:txBody>
          </p:sp>
        </p:grpSp>
        <p:cxnSp>
          <p:nvCxnSpPr>
            <p:cNvPr id="42" name="肘形连接符 18"/>
            <p:cNvCxnSpPr/>
            <p:nvPr/>
          </p:nvCxnSpPr>
          <p:spPr>
            <a:xfrm rot="10800000">
              <a:off x="4519357" y="3154083"/>
              <a:ext cx="2218170" cy="4233"/>
            </a:xfrm>
            <a:prstGeom prst="bentConnector3">
              <a:avLst>
                <a:gd name="adj1" fmla="val 49957"/>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bwMode="auto">
          <a:xfrm>
            <a:off x="1857524" y="1291205"/>
            <a:ext cx="1457375" cy="1176241"/>
            <a:chOff x="4188" y="3308"/>
            <a:chExt cx="1793" cy="1852"/>
          </a:xfrm>
        </p:grpSpPr>
        <p:grpSp>
          <p:nvGrpSpPr>
            <p:cNvPr id="12" name="组合 24"/>
            <p:cNvGrpSpPr/>
            <p:nvPr/>
          </p:nvGrpSpPr>
          <p:grpSpPr bwMode="auto">
            <a:xfrm>
              <a:off x="4188" y="3308"/>
              <a:ext cx="1793" cy="1852"/>
              <a:chOff x="3519" y="1627"/>
              <a:chExt cx="2088" cy="2159"/>
            </a:xfrm>
          </p:grpSpPr>
          <p:sp>
            <p:nvSpPr>
              <p:cNvPr id="13" name="椭圆 12"/>
              <p:cNvSpPr/>
              <p:nvPr/>
            </p:nvSpPr>
            <p:spPr>
              <a:xfrm>
                <a:off x="3619" y="1627"/>
                <a:ext cx="1924" cy="2159"/>
              </a:xfrm>
              <a:prstGeom prst="ellipse">
                <a:avLst/>
              </a:prstGeom>
              <a:solidFill>
                <a:schemeClr val="bg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600" noProof="1">
                  <a:solidFill>
                    <a:srgbClr val="FE8709"/>
                  </a:solidFill>
                  <a:latin typeface="微软雅黑" panose="020B0503020204020204" pitchFamily="34" charset="-122"/>
                  <a:ea typeface="微软雅黑" panose="020B0503020204020204" pitchFamily="34" charset="-122"/>
                </a:endParaRPr>
              </a:p>
            </p:txBody>
          </p:sp>
          <p:sp>
            <p:nvSpPr>
              <p:cNvPr id="14" name="文本框 20"/>
              <p:cNvSpPr txBox="1">
                <a:spLocks noChangeArrowheads="1"/>
              </p:cNvSpPr>
              <p:nvPr/>
            </p:nvSpPr>
            <p:spPr bwMode="auto">
              <a:xfrm>
                <a:off x="3519" y="2457"/>
                <a:ext cx="2088"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endParaRPr lang="zh-CN" altLang="en-US" sz="1355">
                  <a:latin typeface="Calibri" panose="020F0502020204030204" charset="0"/>
                  <a:ea typeface="宋体" panose="02010600030101010101" pitchFamily="2" charset="-122"/>
                </a:endParaRPr>
              </a:p>
            </p:txBody>
          </p:sp>
        </p:grpSp>
        <p:sp>
          <p:nvSpPr>
            <p:cNvPr id="16" name="文本框 2"/>
            <p:cNvSpPr txBox="1">
              <a:spLocks noChangeArrowheads="1"/>
            </p:cNvSpPr>
            <p:nvPr/>
          </p:nvSpPr>
          <p:spPr bwMode="auto">
            <a:xfrm>
              <a:off x="4349" y="3930"/>
              <a:ext cx="1500"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rPr>
                <a:t>学科热点资讯</a:t>
              </a:r>
              <a:endParaRPr lang="zh-CN" altLang="en-US" sz="1355"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endParaRPr>
            </a:p>
          </p:txBody>
        </p:sp>
      </p:grpSp>
      <p:cxnSp>
        <p:nvCxnSpPr>
          <p:cNvPr id="3" name="直接连接符 2"/>
          <p:cNvCxnSpPr/>
          <p:nvPr/>
        </p:nvCxnSpPr>
        <p:spPr>
          <a:xfrm>
            <a:off x="3277871" y="1871768"/>
            <a:ext cx="2943225" cy="14605"/>
          </a:xfrm>
          <a:prstGeom prst="line">
            <a:avLst/>
          </a:prstGeom>
          <a:ln w="28575">
            <a:solidFill>
              <a:srgbClr val="00B050"/>
            </a:solidFill>
          </a:ln>
        </p:spPr>
        <p:style>
          <a:lnRef idx="3">
            <a:schemeClr val="accent3"/>
          </a:lnRef>
          <a:fillRef idx="0">
            <a:schemeClr val="accent3"/>
          </a:fillRef>
          <a:effectRef idx="2">
            <a:schemeClr val="accent3"/>
          </a:effectRef>
          <a:fontRef idx="minor">
            <a:schemeClr val="tx1"/>
          </a:fontRef>
        </p:style>
      </p:cxn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3727" y="116840"/>
            <a:ext cx="3214793" cy="3180080"/>
          </a:xfrm>
          <a:prstGeom prst="rect">
            <a:avLst/>
          </a:prstGeom>
        </p:spPr>
      </p:pic>
      <p:pic>
        <p:nvPicPr>
          <p:cNvPr id="7" name="图片 6"/>
          <p:cNvPicPr>
            <a:picLocks noChangeAspect="1"/>
          </p:cNvPicPr>
          <p:nvPr/>
        </p:nvPicPr>
        <p:blipFill>
          <a:blip r:embed="rId2"/>
          <a:stretch>
            <a:fillRect/>
          </a:stretch>
        </p:blipFill>
        <p:spPr>
          <a:xfrm>
            <a:off x="4681220" y="116840"/>
            <a:ext cx="2829560" cy="4004733"/>
          </a:xfrm>
          <a:prstGeom prst="rect">
            <a:avLst/>
          </a:prstGeom>
        </p:spPr>
      </p:pic>
      <p:pic>
        <p:nvPicPr>
          <p:cNvPr id="10" name="图片 9"/>
          <p:cNvPicPr>
            <a:picLocks noChangeAspect="1"/>
          </p:cNvPicPr>
          <p:nvPr/>
        </p:nvPicPr>
        <p:blipFill>
          <a:blip r:embed="rId3"/>
          <a:stretch>
            <a:fillRect/>
          </a:stretch>
        </p:blipFill>
        <p:spPr>
          <a:xfrm>
            <a:off x="8901007" y="25400"/>
            <a:ext cx="2959100" cy="4056380"/>
          </a:xfrm>
          <a:prstGeom prst="rect">
            <a:avLst/>
          </a:prstGeom>
        </p:spPr>
      </p:pic>
      <p:grpSp>
        <p:nvGrpSpPr>
          <p:cNvPr id="11" name="组合 22"/>
          <p:cNvGrpSpPr/>
          <p:nvPr/>
        </p:nvGrpSpPr>
        <p:grpSpPr bwMode="auto">
          <a:xfrm rot="0">
            <a:off x="366828" y="4641427"/>
            <a:ext cx="1299412" cy="1198880"/>
            <a:chOff x="2009" y="4769"/>
            <a:chExt cx="2024" cy="1665"/>
          </a:xfrm>
        </p:grpSpPr>
        <p:sp>
          <p:nvSpPr>
            <p:cNvPr id="20" name="椭圆 19"/>
            <p:cNvSpPr/>
            <p:nvPr/>
          </p:nvSpPr>
          <p:spPr>
            <a:xfrm>
              <a:off x="2076" y="4769"/>
              <a:ext cx="1894" cy="1665"/>
            </a:xfrm>
            <a:prstGeom prst="ellipse">
              <a:avLst/>
            </a:prstGeom>
            <a:solidFill>
              <a:schemeClr val="bg1"/>
            </a:solidFill>
            <a:ln w="22225">
              <a:solidFill>
                <a:srgbClr val="2F85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21" name="文本框 19"/>
            <p:cNvSpPr txBox="1">
              <a:spLocks noChangeArrowheads="1"/>
            </p:cNvSpPr>
            <p:nvPr/>
          </p:nvSpPr>
          <p:spPr bwMode="auto">
            <a:xfrm>
              <a:off x="2009" y="5349"/>
              <a:ext cx="2024"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sz="1355" b="1" dirty="0">
                  <a:solidFill>
                    <a:srgbClr val="3085D3"/>
                  </a:solidFill>
                  <a:latin typeface="微软雅黑" panose="020B0503020204020204" pitchFamily="34" charset="-122"/>
                  <a:ea typeface="微软雅黑" panose="020B0503020204020204" pitchFamily="34" charset="-122"/>
                  <a:sym typeface="宋体" panose="02010600030101010101" pitchFamily="2" charset="-122"/>
                </a:rPr>
                <a:t>大家都在讨论</a:t>
              </a:r>
              <a:endParaRPr lang="zh-CN" sz="16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12" name="组合 11"/>
          <p:cNvGrpSpPr/>
          <p:nvPr/>
        </p:nvGrpSpPr>
        <p:grpSpPr bwMode="auto">
          <a:xfrm>
            <a:off x="2960793" y="4615180"/>
            <a:ext cx="1349587" cy="1217507"/>
            <a:chOff x="4188" y="3308"/>
            <a:chExt cx="1793" cy="1852"/>
          </a:xfrm>
        </p:grpSpPr>
        <p:grpSp>
          <p:nvGrpSpPr>
            <p:cNvPr id="13" name="组合 24"/>
            <p:cNvGrpSpPr/>
            <p:nvPr/>
          </p:nvGrpSpPr>
          <p:grpSpPr bwMode="auto">
            <a:xfrm>
              <a:off x="4188" y="3308"/>
              <a:ext cx="1793" cy="1852"/>
              <a:chOff x="3519" y="1627"/>
              <a:chExt cx="2088" cy="2159"/>
            </a:xfrm>
          </p:grpSpPr>
          <p:sp>
            <p:nvSpPr>
              <p:cNvPr id="14" name="椭圆 13"/>
              <p:cNvSpPr/>
              <p:nvPr/>
            </p:nvSpPr>
            <p:spPr>
              <a:xfrm>
                <a:off x="3619" y="1627"/>
                <a:ext cx="1924" cy="2159"/>
              </a:xfrm>
              <a:prstGeom prst="ellipse">
                <a:avLst/>
              </a:prstGeom>
              <a:solidFill>
                <a:schemeClr val="bg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600" noProof="1">
                  <a:solidFill>
                    <a:srgbClr val="FE8709"/>
                  </a:solidFill>
                  <a:latin typeface="微软雅黑" panose="020B0503020204020204" pitchFamily="34" charset="-122"/>
                  <a:ea typeface="微软雅黑" panose="020B0503020204020204" pitchFamily="34" charset="-122"/>
                </a:endParaRPr>
              </a:p>
            </p:txBody>
          </p:sp>
          <p:sp>
            <p:nvSpPr>
              <p:cNvPr id="15" name="文本框 20"/>
              <p:cNvSpPr txBox="1">
                <a:spLocks noChangeArrowheads="1"/>
              </p:cNvSpPr>
              <p:nvPr/>
            </p:nvSpPr>
            <p:spPr bwMode="auto">
              <a:xfrm>
                <a:off x="3519" y="2457"/>
                <a:ext cx="208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endParaRPr lang="zh-CN" altLang="en-US" sz="1355">
                  <a:latin typeface="Calibri" panose="020F0502020204030204" charset="0"/>
                  <a:ea typeface="宋体" panose="02010600030101010101" pitchFamily="2" charset="-122"/>
                </a:endParaRPr>
              </a:p>
            </p:txBody>
          </p:sp>
        </p:grpSp>
        <p:sp>
          <p:nvSpPr>
            <p:cNvPr id="16" name="文本框 2"/>
            <p:cNvSpPr txBox="1">
              <a:spLocks noChangeArrowheads="1"/>
            </p:cNvSpPr>
            <p:nvPr/>
          </p:nvSpPr>
          <p:spPr bwMode="auto">
            <a:xfrm>
              <a:off x="4337" y="3983"/>
              <a:ext cx="1575"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rPr>
                <a:t>学者推荐</a:t>
              </a:r>
              <a:endParaRPr lang="zh-CN" altLang="en-US" sz="1355"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34" name="椭圆 33"/>
          <p:cNvSpPr/>
          <p:nvPr/>
        </p:nvSpPr>
        <p:spPr>
          <a:xfrm>
            <a:off x="5604963" y="4556760"/>
            <a:ext cx="1232208" cy="1205653"/>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buFont typeface="Arial" panose="020B0604020202020204" pitchFamily="34" charset="0"/>
              <a:buNone/>
              <a:defRPr/>
            </a:pPr>
            <a:endParaRPr lang="zh-CN" altLang="en-US" sz="1600" noProof="1">
              <a:solidFill>
                <a:srgbClr val="FE8709"/>
              </a:solidFill>
              <a:latin typeface="微软雅黑" panose="020B0503020204020204" pitchFamily="34" charset="-122"/>
              <a:ea typeface="微软雅黑" panose="020B0503020204020204" pitchFamily="34" charset="-122"/>
            </a:endParaRPr>
          </a:p>
        </p:txBody>
      </p:sp>
      <p:sp>
        <p:nvSpPr>
          <p:cNvPr id="19" name="椭圆 18"/>
          <p:cNvSpPr/>
          <p:nvPr/>
        </p:nvSpPr>
        <p:spPr>
          <a:xfrm>
            <a:off x="8131272" y="4615229"/>
            <a:ext cx="1192072" cy="1120775"/>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buFont typeface="Arial" panose="020B0604020202020204" pitchFamily="34" charset="0"/>
              <a:buNone/>
              <a:defRPr/>
            </a:pPr>
            <a:endParaRPr lang="zh-CN" altLang="en-US" sz="1200" noProof="1">
              <a:solidFill>
                <a:srgbClr val="FF0000"/>
              </a:solidFill>
              <a:latin typeface="微软雅黑" panose="020B0503020204020204" pitchFamily="34" charset="-122"/>
              <a:ea typeface="微软雅黑" panose="020B0503020204020204" pitchFamily="34" charset="-122"/>
            </a:endParaRPr>
          </a:p>
        </p:txBody>
      </p:sp>
      <p:sp>
        <p:nvSpPr>
          <p:cNvPr id="23" name="文本框 16"/>
          <p:cNvSpPr txBox="1">
            <a:spLocks noChangeArrowheads="1"/>
          </p:cNvSpPr>
          <p:nvPr/>
        </p:nvSpPr>
        <p:spPr bwMode="auto">
          <a:xfrm>
            <a:off x="5599093" y="4994512"/>
            <a:ext cx="1244027"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FFC000"/>
                </a:solidFill>
                <a:latin typeface="微软雅黑" panose="020B0503020204020204" pitchFamily="34" charset="-122"/>
                <a:ea typeface="微软雅黑" panose="020B0503020204020204" pitchFamily="34" charset="-122"/>
              </a:rPr>
              <a:t>热门文献</a:t>
            </a:r>
            <a:endParaRPr lang="zh-CN" altLang="en-US" sz="1355" b="1" dirty="0">
              <a:solidFill>
                <a:srgbClr val="FFC000"/>
              </a:solidFill>
              <a:latin typeface="微软雅黑" panose="020B0503020204020204" pitchFamily="34" charset="-122"/>
              <a:ea typeface="微软雅黑" panose="020B0503020204020204" pitchFamily="34" charset="-122"/>
            </a:endParaRPr>
          </a:p>
        </p:txBody>
      </p:sp>
      <p:sp>
        <p:nvSpPr>
          <p:cNvPr id="24" name="文本框 16"/>
          <p:cNvSpPr txBox="1">
            <a:spLocks noChangeArrowheads="1"/>
          </p:cNvSpPr>
          <p:nvPr/>
        </p:nvSpPr>
        <p:spPr bwMode="auto">
          <a:xfrm>
            <a:off x="8183033" y="4994487"/>
            <a:ext cx="1098127"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FF0000"/>
                </a:solidFill>
                <a:latin typeface="微软雅黑" panose="020B0503020204020204" pitchFamily="34" charset="-122"/>
                <a:ea typeface="微软雅黑" panose="020B0503020204020204" pitchFamily="34" charset="-122"/>
              </a:rPr>
              <a:t>网络首发</a:t>
            </a:r>
            <a:endParaRPr lang="zh-CN" altLang="en-US" sz="1355" b="1" dirty="0">
              <a:solidFill>
                <a:srgbClr val="FF0000"/>
              </a:solidFill>
              <a:latin typeface="微软雅黑" panose="020B0503020204020204" pitchFamily="34" charset="-122"/>
              <a:ea typeface="微软雅黑" panose="020B0503020204020204" pitchFamily="34" charset="-122"/>
            </a:endParaRPr>
          </a:p>
        </p:txBody>
      </p:sp>
      <p:sp>
        <p:nvSpPr>
          <p:cNvPr id="25" name="椭圆 24"/>
          <p:cNvSpPr/>
          <p:nvPr/>
        </p:nvSpPr>
        <p:spPr>
          <a:xfrm>
            <a:off x="10618047" y="4628727"/>
            <a:ext cx="1195493" cy="1120987"/>
          </a:xfrm>
          <a:prstGeom prst="ellipse">
            <a:avLst/>
          </a:prstGeom>
          <a:solidFill>
            <a:schemeClr val="bg1"/>
          </a:solid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26" name="文本框 16"/>
          <p:cNvSpPr txBox="1">
            <a:spLocks noChangeArrowheads="1"/>
          </p:cNvSpPr>
          <p:nvPr/>
        </p:nvSpPr>
        <p:spPr bwMode="auto">
          <a:xfrm>
            <a:off x="10621433" y="4994487"/>
            <a:ext cx="1235287"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7030A0"/>
                </a:solidFill>
                <a:latin typeface="微软雅黑" panose="020B0503020204020204" pitchFamily="34" charset="-122"/>
                <a:ea typeface="微软雅黑" panose="020B0503020204020204" pitchFamily="34" charset="-122"/>
              </a:rPr>
              <a:t>猜你感兴趣</a:t>
            </a:r>
            <a:endParaRPr lang="zh-CN" altLang="en-US" sz="1355" b="1" dirty="0">
              <a:solidFill>
                <a:srgbClr val="7030A0"/>
              </a:solidFill>
              <a:latin typeface="微软雅黑" panose="020B0503020204020204" pitchFamily="34" charset="-122"/>
              <a:ea typeface="微软雅黑" panose="020B0503020204020204" pitchFamily="34" charset="-122"/>
            </a:endParaRPr>
          </a:p>
        </p:txBody>
      </p:sp>
      <p:sp>
        <p:nvSpPr>
          <p:cNvPr id="3" name="椭圆 2"/>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descr="pho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38191" y="-88265"/>
            <a:ext cx="4259580"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stretch>
            <a:fillRect/>
          </a:stretch>
        </p:blipFill>
        <p:spPr>
          <a:xfrm>
            <a:off x="6221731" y="855345"/>
            <a:ext cx="3492500" cy="5278120"/>
          </a:xfrm>
          <a:prstGeom prst="rect">
            <a:avLst/>
          </a:prstGeom>
        </p:spPr>
      </p:pic>
      <p:grpSp>
        <p:nvGrpSpPr>
          <p:cNvPr id="6" name="组合 5"/>
          <p:cNvGrpSpPr/>
          <p:nvPr/>
        </p:nvGrpSpPr>
        <p:grpSpPr bwMode="auto">
          <a:xfrm>
            <a:off x="2404571" y="3425263"/>
            <a:ext cx="4842049" cy="2398987"/>
            <a:chOff x="4662" y="5920"/>
            <a:chExt cx="7030" cy="3774"/>
          </a:xfrm>
        </p:grpSpPr>
        <p:sp>
          <p:nvSpPr>
            <p:cNvPr id="7" name="椭圆 6"/>
            <p:cNvSpPr/>
            <p:nvPr/>
          </p:nvSpPr>
          <p:spPr>
            <a:xfrm>
              <a:off x="4662" y="5920"/>
              <a:ext cx="2240" cy="1938"/>
            </a:xfrm>
            <a:prstGeom prst="ellipse">
              <a:avLst/>
            </a:prstGeom>
            <a:solidFill>
              <a:schemeClr val="bg1"/>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8" name="文本框 17"/>
            <p:cNvSpPr txBox="1">
              <a:spLocks noChangeArrowheads="1"/>
            </p:cNvSpPr>
            <p:nvPr/>
          </p:nvSpPr>
          <p:spPr bwMode="auto">
            <a:xfrm>
              <a:off x="4766" y="6165"/>
              <a:ext cx="204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00B0F0"/>
                  </a:solidFill>
                  <a:latin typeface="微软雅黑" panose="020B0503020204020204" pitchFamily="34" charset="-122"/>
                  <a:ea typeface="微软雅黑" panose="020B0503020204020204" pitchFamily="34" charset="-122"/>
                  <a:sym typeface="宋体" panose="02010600030101010101" pitchFamily="2" charset="-122"/>
                </a:rPr>
                <a:t>图书馆</a:t>
              </a:r>
              <a:endParaRPr lang="zh-CN" altLang="en-US" sz="1600" b="1"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r>
                <a:rPr lang="zh-CN" altLang="en-US" sz="1200" b="1" dirty="0">
                  <a:solidFill>
                    <a:srgbClr val="00B0F0"/>
                  </a:solidFill>
                  <a:latin typeface="微软雅黑" panose="020B0503020204020204" pitchFamily="34" charset="-122"/>
                  <a:ea typeface="微软雅黑" panose="020B0503020204020204" pitchFamily="34" charset="-122"/>
                  <a:sym typeface="宋体" panose="02010600030101010101" pitchFamily="2" charset="-122"/>
                </a:rPr>
                <a:t>学科 会议 项目   期刊  主题 学者 热点</a:t>
              </a:r>
              <a:endParaRPr lang="zh-CN" altLang="en-US" sz="1200" b="1"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9" name="肘形连接符 35"/>
            <p:cNvCxnSpPr/>
            <p:nvPr/>
          </p:nvCxnSpPr>
          <p:spPr>
            <a:xfrm rot="10800000">
              <a:off x="6912" y="6802"/>
              <a:ext cx="4780" cy="2892"/>
            </a:xfrm>
            <a:prstGeom prst="bentConnector3">
              <a:avLst>
                <a:gd name="adj1" fmla="val -496"/>
              </a:avLst>
            </a:prstGeom>
            <a:ln w="25400">
              <a:solidFill>
                <a:srgbClr val="2DD0F6"/>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bwMode="auto">
          <a:xfrm>
            <a:off x="1228725" y="727477"/>
            <a:ext cx="7440295" cy="5045943"/>
            <a:chOff x="1633" y="2998"/>
            <a:chExt cx="10279" cy="6748"/>
          </a:xfrm>
        </p:grpSpPr>
        <p:sp>
          <p:nvSpPr>
            <p:cNvPr id="11" name="椭圆 10"/>
            <p:cNvSpPr/>
            <p:nvPr/>
          </p:nvSpPr>
          <p:spPr>
            <a:xfrm>
              <a:off x="1633" y="2998"/>
              <a:ext cx="1920" cy="1707"/>
            </a:xfrm>
            <a:prstGeom prst="ellipse">
              <a:avLst/>
            </a:prstGeom>
            <a:solidFill>
              <a:schemeClr val="bg1"/>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sz="1400" noProof="1">
                <a:solidFill>
                  <a:srgbClr val="179FCD"/>
                </a:solidFill>
                <a:latin typeface="微软雅黑" panose="020B0503020204020204" pitchFamily="34" charset="-122"/>
                <a:ea typeface="微软雅黑" panose="020B0503020204020204" pitchFamily="34" charset="-122"/>
              </a:endParaRPr>
            </a:p>
          </p:txBody>
        </p:sp>
        <p:sp>
          <p:nvSpPr>
            <p:cNvPr id="12" name="文本框 16"/>
            <p:cNvSpPr txBox="1">
              <a:spLocks noChangeArrowheads="1"/>
            </p:cNvSpPr>
            <p:nvPr/>
          </p:nvSpPr>
          <p:spPr bwMode="auto">
            <a:xfrm>
              <a:off x="1642" y="3263"/>
              <a:ext cx="1959" cy="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1D8D35"/>
                  </a:solidFill>
                  <a:latin typeface="微软雅黑" panose="020B0503020204020204" pitchFamily="34" charset="-122"/>
                  <a:ea typeface="微软雅黑" panose="020B0503020204020204" pitchFamily="34" charset="-122"/>
                </a:rPr>
                <a:t>资料库</a:t>
              </a:r>
              <a:endParaRPr lang="zh-CN" altLang="en-US" sz="1200" dirty="0">
                <a:solidFill>
                  <a:srgbClr val="1D8D35"/>
                </a:solidFill>
                <a:latin typeface="微软雅黑" panose="020B0503020204020204" pitchFamily="34" charset="-122"/>
                <a:ea typeface="微软雅黑" panose="020B0503020204020204" pitchFamily="34" charset="-122"/>
              </a:endParaRPr>
            </a:p>
            <a:p>
              <a:pPr algn="ctr" eaLnBrk="1" hangingPunct="1"/>
              <a:r>
                <a:rPr lang="zh-CN" altLang="en-US" sz="1600" dirty="0">
                  <a:solidFill>
                    <a:srgbClr val="1D8D35"/>
                  </a:solidFill>
                  <a:latin typeface="微软雅黑" panose="020B0503020204020204" pitchFamily="34" charset="-122"/>
                  <a:ea typeface="微软雅黑" panose="020B0503020204020204" pitchFamily="34" charset="-122"/>
                </a:rPr>
                <a:t>文献下载、阅读、管理</a:t>
              </a:r>
              <a:endParaRPr lang="zh-CN" altLang="en-US" sz="1600" dirty="0">
                <a:solidFill>
                  <a:srgbClr val="1D8D35"/>
                </a:solidFill>
                <a:latin typeface="微软雅黑" panose="020B0503020204020204" pitchFamily="34" charset="-122"/>
                <a:ea typeface="微软雅黑" panose="020B0503020204020204" pitchFamily="34" charset="-122"/>
              </a:endParaRPr>
            </a:p>
          </p:txBody>
        </p:sp>
        <p:cxnSp>
          <p:nvCxnSpPr>
            <p:cNvPr id="13" name="肘形连接符 45"/>
            <p:cNvCxnSpPr/>
            <p:nvPr/>
          </p:nvCxnSpPr>
          <p:spPr>
            <a:xfrm rot="10800000">
              <a:off x="3553" y="4239"/>
              <a:ext cx="8359" cy="5507"/>
            </a:xfrm>
            <a:prstGeom prst="bentConnector3">
              <a:avLst>
                <a:gd name="adj1" fmla="val 177"/>
              </a:avLst>
            </a:prstGeom>
            <a:ln w="28575">
              <a:solidFill>
                <a:srgbClr val="56DE57"/>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bwMode="auto">
          <a:xfrm>
            <a:off x="2705100" y="4799331"/>
            <a:ext cx="6661785" cy="1201420"/>
            <a:chOff x="6831" y="8692"/>
            <a:chExt cx="9427" cy="1893"/>
          </a:xfrm>
        </p:grpSpPr>
        <p:grpSp>
          <p:nvGrpSpPr>
            <p:cNvPr id="15" name="组合 39"/>
            <p:cNvGrpSpPr/>
            <p:nvPr/>
          </p:nvGrpSpPr>
          <p:grpSpPr bwMode="auto">
            <a:xfrm>
              <a:off x="6831" y="8692"/>
              <a:ext cx="2174" cy="1893"/>
              <a:chOff x="9937" y="7488"/>
              <a:chExt cx="2534" cy="2205"/>
            </a:xfrm>
          </p:grpSpPr>
          <p:sp>
            <p:nvSpPr>
              <p:cNvPr id="17" name="椭圆 16"/>
              <p:cNvSpPr/>
              <p:nvPr/>
            </p:nvSpPr>
            <p:spPr>
              <a:xfrm>
                <a:off x="10103" y="7488"/>
                <a:ext cx="2205" cy="2205"/>
              </a:xfrm>
              <a:prstGeom prst="ellipse">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3" name="文本框 18"/>
              <p:cNvSpPr txBox="1">
                <a:spLocks noChangeArrowheads="1"/>
              </p:cNvSpPr>
              <p:nvPr/>
            </p:nvSpPr>
            <p:spPr bwMode="auto">
              <a:xfrm>
                <a:off x="9937" y="7899"/>
                <a:ext cx="2534" cy="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lnSpc>
                    <a:spcPct val="110000"/>
                  </a:lnSpc>
                </a:pPr>
                <a:r>
                  <a:rPr lang="zh-CN" altLang="en-US" sz="1600" b="1">
                    <a:solidFill>
                      <a:srgbClr val="916613"/>
                    </a:solidFill>
                    <a:latin typeface="微软雅黑" panose="020B0503020204020204" pitchFamily="34" charset="-122"/>
                    <a:ea typeface="微软雅黑" panose="020B0503020204020204" pitchFamily="34" charset="-122"/>
                  </a:rPr>
                  <a:t>个人管理</a:t>
                </a:r>
                <a:endParaRPr lang="en-US" altLang="zh-CN" sz="1600">
                  <a:solidFill>
                    <a:srgbClr val="916613"/>
                  </a:solidFill>
                  <a:latin typeface="微软雅黑" panose="020B0503020204020204" pitchFamily="34" charset="-122"/>
                  <a:ea typeface="微软雅黑" panose="020B0503020204020204" pitchFamily="34" charset="-122"/>
                </a:endParaRPr>
              </a:p>
              <a:p>
                <a:pPr algn="ctr" eaLnBrk="1" hangingPunct="1">
                  <a:lnSpc>
                    <a:spcPct val="110000"/>
                  </a:lnSpc>
                </a:pPr>
                <a:r>
                  <a:rPr lang="zh-CN" altLang="en-US" sz="1200">
                    <a:solidFill>
                      <a:srgbClr val="916613"/>
                    </a:solidFill>
                    <a:latin typeface="微软雅黑" panose="020B0503020204020204" pitchFamily="34" charset="-122"/>
                    <a:ea typeface="微软雅黑" panose="020B0503020204020204" pitchFamily="34" charset="-122"/>
                  </a:rPr>
                  <a:t>安全 设置 账户</a:t>
                </a:r>
                <a:endParaRPr lang="en-US" altLang="zh-CN" sz="1200">
                  <a:solidFill>
                    <a:srgbClr val="916613"/>
                  </a:solidFill>
                  <a:latin typeface="微软雅黑" panose="020B0503020204020204" pitchFamily="34" charset="-122"/>
                  <a:ea typeface="微软雅黑" panose="020B0503020204020204" pitchFamily="34" charset="-122"/>
                </a:endParaRPr>
              </a:p>
              <a:p>
                <a:pPr algn="ctr" eaLnBrk="1" hangingPunct="1">
                  <a:lnSpc>
                    <a:spcPct val="110000"/>
                  </a:lnSpc>
                </a:pPr>
                <a:r>
                  <a:rPr lang="zh-CN" altLang="en-US" sz="1200">
                    <a:solidFill>
                      <a:srgbClr val="916613"/>
                    </a:solidFill>
                    <a:latin typeface="微软雅黑" panose="020B0503020204020204" pitchFamily="34" charset="-122"/>
                    <a:ea typeface="微软雅黑" panose="020B0503020204020204" pitchFamily="34" charset="-122"/>
                  </a:rPr>
                  <a:t>资料</a:t>
                </a:r>
                <a:endParaRPr lang="zh-CN" altLang="en-US" sz="1200">
                  <a:solidFill>
                    <a:srgbClr val="916613"/>
                  </a:solidFill>
                  <a:latin typeface="微软雅黑" panose="020B0503020204020204" pitchFamily="34" charset="-122"/>
                  <a:ea typeface="微软雅黑" panose="020B0503020204020204" pitchFamily="34" charset="-122"/>
                </a:endParaRPr>
              </a:p>
              <a:p>
                <a:pPr algn="ctr" eaLnBrk="1" hangingPunct="1">
                  <a:lnSpc>
                    <a:spcPct val="110000"/>
                  </a:lnSpc>
                </a:pPr>
                <a:endParaRPr lang="zh-CN" altLang="en-US" sz="1000">
                  <a:solidFill>
                    <a:srgbClr val="916613"/>
                  </a:solidFill>
                  <a:latin typeface="微软雅黑" panose="020B0503020204020204" pitchFamily="34" charset="-122"/>
                  <a:ea typeface="微软雅黑" panose="020B0503020204020204" pitchFamily="34" charset="-122"/>
                </a:endParaRPr>
              </a:p>
            </p:txBody>
          </p:sp>
        </p:grpSp>
        <p:cxnSp>
          <p:nvCxnSpPr>
            <p:cNvPr id="16" name="肘形连接符 46"/>
            <p:cNvCxnSpPr/>
            <p:nvPr/>
          </p:nvCxnSpPr>
          <p:spPr>
            <a:xfrm rot="10800000">
              <a:off x="8851" y="9654"/>
              <a:ext cx="7407" cy="577"/>
            </a:xfrm>
            <a:prstGeom prst="bentConnector3">
              <a:avLst>
                <a:gd name="adj1" fmla="val 64"/>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bwMode="auto">
          <a:xfrm>
            <a:off x="1628140" y="2088515"/>
            <a:ext cx="6324600" cy="3705225"/>
            <a:chOff x="4998" y="6136"/>
            <a:chExt cx="6712" cy="3464"/>
          </a:xfrm>
        </p:grpSpPr>
        <p:sp>
          <p:nvSpPr>
            <p:cNvPr id="5" name="椭圆 4"/>
            <p:cNvSpPr/>
            <p:nvPr/>
          </p:nvSpPr>
          <p:spPr>
            <a:xfrm>
              <a:off x="5224" y="6136"/>
              <a:ext cx="1674" cy="1123"/>
            </a:xfrm>
            <a:prstGeom prst="ellipse">
              <a:avLst/>
            </a:prstGeom>
            <a:solidFill>
              <a:schemeClr val="bg1"/>
            </a:solid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20" name="文本框 17"/>
            <p:cNvSpPr txBox="1">
              <a:spLocks noChangeArrowheads="1"/>
            </p:cNvSpPr>
            <p:nvPr/>
          </p:nvSpPr>
          <p:spPr bwMode="auto">
            <a:xfrm>
              <a:off x="4998" y="6332"/>
              <a:ext cx="2034" cy="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黑体" panose="02010609060101010101" charset="-122"/>
                </a:defRPr>
              </a:lvl1pPr>
              <a:lvl2pPr marL="742950" indent="-285750">
                <a:buFont typeface="Arial" panose="020B0604020202020204" pitchFamily="34" charset="0"/>
                <a:defRPr>
                  <a:solidFill>
                    <a:schemeClr val="tx1"/>
                  </a:solidFill>
                  <a:latin typeface="Arial" panose="020B0604020202020204" pitchFamily="34" charset="0"/>
                  <a:ea typeface="黑体" panose="02010609060101010101" charset="-122"/>
                </a:defRPr>
              </a:lvl2pPr>
              <a:lvl3pPr marL="1143000" indent="-228600">
                <a:buFont typeface="Arial" panose="020B0604020202020204" pitchFamily="34" charset="0"/>
                <a:defRPr>
                  <a:solidFill>
                    <a:schemeClr val="tx1"/>
                  </a:solidFill>
                  <a:latin typeface="Arial" panose="020B0604020202020204" pitchFamily="34" charset="0"/>
                  <a:ea typeface="黑体" panose="02010609060101010101" charset="-122"/>
                </a:defRPr>
              </a:lvl3pPr>
              <a:lvl4pPr marL="1600200" indent="-228600">
                <a:buFont typeface="Arial" panose="020B0604020202020204" pitchFamily="34" charset="0"/>
                <a:defRPr>
                  <a:solidFill>
                    <a:schemeClr val="tx1"/>
                  </a:solidFill>
                  <a:latin typeface="Arial" panose="020B0604020202020204" pitchFamily="34" charset="0"/>
                  <a:ea typeface="黑体" panose="02010609060101010101" charset="-122"/>
                </a:defRPr>
              </a:lvl4pPr>
              <a:lvl5pPr marL="2057400" indent="-228600">
                <a:buFont typeface="Arial" panose="020B0604020202020204" pitchFamily="34" charset="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charset="-122"/>
                </a:defRPr>
              </a:lvl9pPr>
            </a:lstStyle>
            <a:p>
              <a:pPr algn="ctr" eaLnBrk="1" hangingPunct="1"/>
              <a:r>
                <a:rPr lang="zh-CN" altLang="en-US" sz="1355" b="1" dirty="0">
                  <a:solidFill>
                    <a:srgbClr val="7030A0"/>
                  </a:solidFill>
                  <a:latin typeface="微软雅黑" panose="020B0503020204020204" pitchFamily="34" charset="-122"/>
                  <a:ea typeface="微软雅黑" panose="020B0503020204020204" pitchFamily="34" charset="-122"/>
                  <a:sym typeface="宋体" panose="02010600030101010101" pitchFamily="2" charset="-122"/>
                </a:rPr>
                <a:t>学术圈</a:t>
              </a:r>
              <a:endParaRPr lang="zh-CN" altLang="en-US" sz="1355" b="1" dirty="0">
                <a:solidFill>
                  <a:srgbClr val="7030A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r>
                <a:rPr lang="zh-CN" altLang="en-US" sz="1200" b="1" dirty="0">
                  <a:solidFill>
                    <a:srgbClr val="7030A0"/>
                  </a:solidFill>
                  <a:latin typeface="微软雅黑" panose="020B0503020204020204" pitchFamily="34" charset="-122"/>
                  <a:ea typeface="微软雅黑" panose="020B0503020204020204" pitchFamily="34" charset="-122"/>
                  <a:sym typeface="宋体" panose="02010600030101010101" pitchFamily="2" charset="-122"/>
                </a:rPr>
                <a:t>关注 动态</a:t>
              </a:r>
              <a:endParaRPr lang="zh-CN" altLang="en-US" sz="1200" b="1" dirty="0">
                <a:solidFill>
                  <a:srgbClr val="7030A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r>
                <a:rPr lang="zh-CN" altLang="en-US" sz="1200" b="1" dirty="0">
                  <a:solidFill>
                    <a:srgbClr val="7030A0"/>
                  </a:solidFill>
                  <a:latin typeface="微软雅黑" panose="020B0503020204020204" pitchFamily="34" charset="-122"/>
                  <a:ea typeface="微软雅黑" panose="020B0503020204020204" pitchFamily="34" charset="-122"/>
                  <a:sym typeface="宋体" panose="02010600030101010101" pitchFamily="2" charset="-122"/>
                </a:rPr>
                <a:t> 帖子 浏览</a:t>
              </a:r>
              <a:endParaRPr lang="zh-CN" altLang="en-US" sz="1200" b="1" dirty="0">
                <a:solidFill>
                  <a:srgbClr val="7030A0"/>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21" name="肘形连接符 35"/>
            <p:cNvCxnSpPr/>
            <p:nvPr/>
          </p:nvCxnSpPr>
          <p:spPr>
            <a:xfrm rot="10800000">
              <a:off x="6930" y="6708"/>
              <a:ext cx="4780" cy="2892"/>
            </a:xfrm>
            <a:prstGeom prst="bentConnector3">
              <a:avLst>
                <a:gd name="adj1" fmla="val -496"/>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2" name="椭圆 21"/>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623" y="18427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1.</a:t>
            </a:r>
            <a:r>
              <a:rPr lang="zh-CN" altLang="en-US" sz="2665" dirty="0">
                <a:latin typeface="楷体" panose="02010609060101010101" charset="-122"/>
                <a:ea typeface="楷体" panose="02010609060101010101" charset="-122"/>
                <a:cs typeface="楷体" panose="02010609060101010101" charset="-122"/>
              </a:rPr>
              <a:t>定制：智能推送</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2.</a:t>
            </a:r>
            <a:r>
              <a:rPr lang="zh-CN" altLang="en-US" sz="2665" dirty="0">
                <a:latin typeface="楷体" panose="02010609060101010101" charset="-122"/>
                <a:ea typeface="楷体" panose="02010609060101010101" charset="-122"/>
                <a:cs typeface="楷体" panose="02010609060101010101" charset="-122"/>
              </a:rPr>
              <a:t>检索：简单检索</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zh-CN" altLang="en-US" sz="2665" dirty="0">
                <a:latin typeface="楷体" panose="02010609060101010101" charset="-122"/>
                <a:ea typeface="楷体" panose="02010609060101010101" charset="-122"/>
                <a:cs typeface="楷体" panose="02010609060101010101" charset="-122"/>
              </a:rPr>
              <a:t>高级检索</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zh-CN" altLang="en-US" sz="2665" dirty="0">
                <a:latin typeface="楷体" panose="02010609060101010101" charset="-122"/>
                <a:ea typeface="楷体" panose="02010609060101010101" charset="-122"/>
                <a:cs typeface="楷体" panose="02010609060101010101" charset="-122"/>
              </a:rPr>
              <a:t>出版物检索</a:t>
            </a:r>
            <a:endParaRPr lang="zh-CN" altLang="en-US" sz="2665" dirty="0">
              <a:latin typeface="楷体" panose="02010609060101010101" charset="-122"/>
              <a:ea typeface="楷体" panose="02010609060101010101" charset="-122"/>
              <a:cs typeface="楷体" panose="02010609060101010101" charset="-122"/>
            </a:endParaRPr>
          </a:p>
        </p:txBody>
      </p:sp>
      <p:pic>
        <p:nvPicPr>
          <p:cNvPr id="8" name="图片 7" descr="C8A461DAF5655E034FF5CE435BC59E18"/>
          <p:cNvPicPr>
            <a:picLocks noChangeAspect="1"/>
          </p:cNvPicPr>
          <p:nvPr/>
        </p:nvPicPr>
        <p:blipFill>
          <a:blip r:embed="rId1"/>
          <a:stretch>
            <a:fillRect/>
          </a:stretch>
        </p:blipFill>
        <p:spPr>
          <a:xfrm>
            <a:off x="4316731" y="450215"/>
            <a:ext cx="3559175" cy="6330951"/>
          </a:xfrm>
          <a:prstGeom prst="rect">
            <a:avLst/>
          </a:prstGeom>
        </p:spPr>
      </p:pic>
      <p:sp>
        <p:nvSpPr>
          <p:cNvPr id="10" name="矩形 9"/>
          <p:cNvSpPr/>
          <p:nvPr/>
        </p:nvSpPr>
        <p:spPr>
          <a:xfrm>
            <a:off x="5005705" y="6290311"/>
            <a:ext cx="733425" cy="5530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9" name="矩形 8"/>
          <p:cNvSpPr/>
          <p:nvPr/>
        </p:nvSpPr>
        <p:spPr>
          <a:xfrm>
            <a:off x="7069455" y="5535295"/>
            <a:ext cx="733425" cy="671831"/>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pic>
        <p:nvPicPr>
          <p:cNvPr id="13" name="图片 12" descr="1ECED3116692C5DFC7FB6C1B3647958E"/>
          <p:cNvPicPr>
            <a:picLocks noChangeAspect="1"/>
          </p:cNvPicPr>
          <p:nvPr/>
        </p:nvPicPr>
        <p:blipFill>
          <a:blip r:embed="rId2"/>
          <a:srcRect b="4716"/>
          <a:stretch>
            <a:fillRect/>
          </a:stretch>
        </p:blipFill>
        <p:spPr>
          <a:xfrm>
            <a:off x="8143875" y="433071"/>
            <a:ext cx="3739515" cy="6338571"/>
          </a:xfrm>
          <a:prstGeom prst="rect">
            <a:avLst/>
          </a:prstGeom>
        </p:spPr>
      </p:pic>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78765" y="184150"/>
            <a:ext cx="3489960" cy="583565"/>
          </a:xfrm>
          <a:prstGeom prst="rect">
            <a:avLst/>
          </a:prstGeom>
          <a:noFill/>
        </p:spPr>
        <p:txBody>
          <a:bodyPr wrap="square" rtlCol="0">
            <a:spAutoFit/>
          </a:bodyPr>
          <a:p>
            <a:r>
              <a:rPr lang="zh-CN" altLang="en-US" sz="3200">
                <a:latin typeface="微软雅黑" panose="020B0503020204020204" pitchFamily="34" charset="-122"/>
                <a:ea typeface="微软雅黑" panose="020B0503020204020204" pitchFamily="34" charset="-122"/>
                <a:cs typeface="微软雅黑" panose="020B0503020204020204" pitchFamily="34" charset="-122"/>
              </a:rPr>
              <a:t>文献</a:t>
            </a:r>
            <a:r>
              <a:rPr lang="zh-CN" altLang="en-US" sz="3200">
                <a:latin typeface="微软雅黑" panose="020B0503020204020204" pitchFamily="34" charset="-122"/>
                <a:ea typeface="微软雅黑" panose="020B0503020204020204" pitchFamily="34" charset="-122"/>
                <a:cs typeface="微软雅黑" panose="020B0503020204020204" pitchFamily="34" charset="-122"/>
              </a:rPr>
              <a:t>获取</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623" y="18427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1.</a:t>
            </a:r>
            <a:r>
              <a:rPr lang="zh-CN" altLang="en-US" sz="2665" dirty="0">
                <a:latin typeface="楷体" panose="02010609060101010101" charset="-122"/>
                <a:ea typeface="楷体" panose="02010609060101010101" charset="-122"/>
                <a:cs typeface="楷体" panose="02010609060101010101" charset="-122"/>
              </a:rPr>
              <a:t>定制：智能推送</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2.</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检索：简单检索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高级检索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4" name="图片 3" descr="F960F71CF3E7C8D259F0BEF7B7430752"/>
          <p:cNvPicPr>
            <a:picLocks noChangeAspect="1"/>
          </p:cNvPicPr>
          <p:nvPr/>
        </p:nvPicPr>
        <p:blipFill>
          <a:blip r:embed="rId1"/>
          <a:stretch>
            <a:fillRect/>
          </a:stretch>
        </p:blipFill>
        <p:spPr>
          <a:xfrm>
            <a:off x="4237355" y="57785"/>
            <a:ext cx="3790315" cy="6743065"/>
          </a:xfrm>
          <a:prstGeom prst="rect">
            <a:avLst/>
          </a:prstGeom>
        </p:spPr>
      </p:pic>
      <p:sp>
        <p:nvSpPr>
          <p:cNvPr id="5" name="矩形 4"/>
          <p:cNvSpPr/>
          <p:nvPr/>
        </p:nvSpPr>
        <p:spPr>
          <a:xfrm>
            <a:off x="7476491" y="1289685"/>
            <a:ext cx="396875" cy="4133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pic>
        <p:nvPicPr>
          <p:cNvPr id="7" name="图片 6" descr="A5891433E2A1329B2DDBD23AC94DE476"/>
          <p:cNvPicPr>
            <a:picLocks noChangeAspect="1"/>
          </p:cNvPicPr>
          <p:nvPr/>
        </p:nvPicPr>
        <p:blipFill>
          <a:blip r:embed="rId2"/>
          <a:stretch>
            <a:fillRect/>
          </a:stretch>
        </p:blipFill>
        <p:spPr>
          <a:xfrm>
            <a:off x="8263255" y="57785"/>
            <a:ext cx="3773805" cy="6713855"/>
          </a:xfrm>
          <a:prstGeom prst="rect">
            <a:avLst/>
          </a:prstGeom>
        </p:spPr>
      </p:pic>
      <p:sp>
        <p:nvSpPr>
          <p:cNvPr id="11" name="矩形 10"/>
          <p:cNvSpPr/>
          <p:nvPr/>
        </p:nvSpPr>
        <p:spPr>
          <a:xfrm>
            <a:off x="10709275" y="736600"/>
            <a:ext cx="1327785" cy="1916431"/>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12" name="矩形 11"/>
          <p:cNvSpPr/>
          <p:nvPr/>
        </p:nvSpPr>
        <p:spPr>
          <a:xfrm>
            <a:off x="11440160" y="4615815"/>
            <a:ext cx="396875" cy="4133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14" name="矩形 13"/>
          <p:cNvSpPr/>
          <p:nvPr/>
        </p:nvSpPr>
        <p:spPr>
          <a:xfrm>
            <a:off x="5704205" y="239395"/>
            <a:ext cx="873760" cy="49720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15" name="矩形 14"/>
          <p:cNvSpPr/>
          <p:nvPr/>
        </p:nvSpPr>
        <p:spPr>
          <a:xfrm>
            <a:off x="9683115" y="295275"/>
            <a:ext cx="930911" cy="4133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2" name="椭圆 1"/>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图片 344"/>
          <p:cNvPicPr>
            <a:picLocks noChangeAspect="1"/>
          </p:cNvPicPr>
          <p:nvPr/>
        </p:nvPicPr>
        <p:blipFill>
          <a:blip r:embed="rId1"/>
          <a:stretch>
            <a:fillRect/>
          </a:stretch>
        </p:blipFill>
        <p:spPr>
          <a:xfrm>
            <a:off x="-2638169" y="2832664"/>
            <a:ext cx="5120243" cy="5120243"/>
          </a:xfrm>
          <a:prstGeom prst="rect">
            <a:avLst/>
          </a:prstGeom>
        </p:spPr>
      </p:pic>
      <p:pic>
        <p:nvPicPr>
          <p:cNvPr id="447" name="图片 446"/>
          <p:cNvPicPr>
            <a:picLocks noChangeAspect="1"/>
          </p:cNvPicPr>
          <p:nvPr/>
        </p:nvPicPr>
        <p:blipFill>
          <a:blip r:embed="rId1"/>
          <a:stretch>
            <a:fillRect/>
          </a:stretch>
        </p:blipFill>
        <p:spPr>
          <a:xfrm rot="1834114">
            <a:off x="7559888" y="-3447951"/>
            <a:ext cx="5120243" cy="5120243"/>
          </a:xfrm>
          <a:prstGeom prst="rect">
            <a:avLst/>
          </a:prstGeom>
        </p:spPr>
      </p:pic>
      <p:sp>
        <p:nvSpPr>
          <p:cNvPr id="448" name="文本框 447"/>
          <p:cNvSpPr txBox="1"/>
          <p:nvPr/>
        </p:nvSpPr>
        <p:spPr>
          <a:xfrm>
            <a:off x="539407" y="423851"/>
            <a:ext cx="1882567" cy="584775"/>
          </a:xfrm>
          <a:prstGeom prst="rect">
            <a:avLst/>
          </a:prstGeom>
          <a:noFill/>
        </p:spPr>
        <p:txBody>
          <a:bodyPr wrap="none" rtlCol="0">
            <a:spAutoFit/>
          </a:bodyPr>
          <a:lstStyle>
            <a:defPPr>
              <a:defRPr lang="zh-CN"/>
            </a:defPPr>
            <a:lvl1pPr>
              <a:defRPr sz="3600" spc="110">
                <a:solidFill>
                  <a:srgbClr val="03232D"/>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defRPr>
            </a:lvl1pPr>
          </a:lstStyle>
          <a:p>
            <a:r>
              <a:rPr lang="zh-CN" altLang="en-US" sz="3200" dirty="0">
                <a:latin typeface="微软雅黑" panose="020B0503020204020204" pitchFamily="34" charset="-122"/>
                <a:ea typeface="微软雅黑" panose="020B0503020204020204" pitchFamily="34" charset="-122"/>
              </a:rPr>
              <a:t>信息检索</a:t>
            </a:r>
            <a:endParaRPr lang="zh-CN" altLang="en-US" sz="3200" dirty="0">
              <a:latin typeface="微软雅黑" panose="020B0503020204020204" pitchFamily="34" charset="-122"/>
              <a:ea typeface="微软雅黑" panose="020B0503020204020204" pitchFamily="34" charset="-122"/>
            </a:endParaRPr>
          </a:p>
        </p:txBody>
      </p:sp>
      <p:cxnSp>
        <p:nvCxnSpPr>
          <p:cNvPr id="494" name="直接连接符 493"/>
          <p:cNvCxnSpPr/>
          <p:nvPr/>
        </p:nvCxnSpPr>
        <p:spPr>
          <a:xfrm>
            <a:off x="3062236" y="6400800"/>
            <a:ext cx="592715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39407" y="1138892"/>
            <a:ext cx="7954598" cy="1015663"/>
          </a:xfrm>
          <a:prstGeom prst="rect">
            <a:avLst/>
          </a:prstGeom>
          <a:noFill/>
        </p:spPr>
        <p:txBody>
          <a:bodyPr wrap="square" rtlCol="0">
            <a:spAutoFit/>
          </a:bodyPr>
          <a:lstStyle/>
          <a:p>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指信息按一定的方式组织起来，并根据信息用户的需要找出有关的信息的过程和技术。是从信息资源的集合中查找所需文献或查找所需文献中包含的信息内容的过程。</a:t>
            </a:r>
            <a:endParaRPr lang="en-US" altLang="zh-CN"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pic>
        <p:nvPicPr>
          <p:cNvPr id="7" name="图片 6"/>
          <p:cNvPicPr>
            <a:picLocks noChangeAspect="1"/>
          </p:cNvPicPr>
          <p:nvPr/>
        </p:nvPicPr>
        <p:blipFill>
          <a:blip r:embed="rId2"/>
          <a:stretch>
            <a:fillRect/>
          </a:stretch>
        </p:blipFill>
        <p:spPr>
          <a:xfrm>
            <a:off x="5659263" y="2838480"/>
            <a:ext cx="2234082" cy="2713048"/>
          </a:xfrm>
          <a:prstGeom prst="rect">
            <a:avLst/>
          </a:prstGeom>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754" y="2756928"/>
            <a:ext cx="1932912" cy="2801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8651" r="8651"/>
          <a:stretch>
            <a:fillRect/>
          </a:stretch>
        </p:blipFill>
        <p:spPr bwMode="auto">
          <a:xfrm>
            <a:off x="3338111" y="2785590"/>
            <a:ext cx="2404712" cy="29078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4139" y="1617980"/>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1.</a:t>
            </a:r>
            <a:r>
              <a:rPr lang="zh-CN" altLang="en-US" sz="2665" dirty="0">
                <a:latin typeface="楷体" panose="02010609060101010101" charset="-122"/>
                <a:ea typeface="楷体" panose="02010609060101010101" charset="-122"/>
                <a:cs typeface="楷体" panose="02010609060101010101" charset="-122"/>
              </a:rPr>
              <a:t>定制：智能推送</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2.</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检索：简单检索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高级检索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4" name="图片 3" descr="06725987E2869FC9DD5B158AB83B93CC"/>
          <p:cNvPicPr>
            <a:picLocks noChangeAspect="1"/>
          </p:cNvPicPr>
          <p:nvPr/>
        </p:nvPicPr>
        <p:blipFill>
          <a:blip r:embed="rId1"/>
          <a:stretch>
            <a:fillRect/>
          </a:stretch>
        </p:blipFill>
        <p:spPr>
          <a:xfrm>
            <a:off x="4260215" y="163195"/>
            <a:ext cx="3671571" cy="6531611"/>
          </a:xfrm>
          <a:prstGeom prst="rect">
            <a:avLst/>
          </a:prstGeom>
        </p:spPr>
      </p:pic>
      <p:pic>
        <p:nvPicPr>
          <p:cNvPr id="6" name="图片 5" descr="C2D2F9590E4427207FEDF527AD8B943F"/>
          <p:cNvPicPr>
            <a:picLocks noChangeAspect="1"/>
          </p:cNvPicPr>
          <p:nvPr/>
        </p:nvPicPr>
        <p:blipFill>
          <a:blip r:embed="rId2"/>
          <a:stretch>
            <a:fillRect/>
          </a:stretch>
        </p:blipFill>
        <p:spPr>
          <a:xfrm>
            <a:off x="8289291" y="163195"/>
            <a:ext cx="3654425" cy="6501131"/>
          </a:xfrm>
          <a:prstGeom prst="rect">
            <a:avLst/>
          </a:prstGeom>
        </p:spPr>
      </p:pic>
      <p:sp>
        <p:nvSpPr>
          <p:cNvPr id="7" name="矩形 6"/>
          <p:cNvSpPr/>
          <p:nvPr/>
        </p:nvSpPr>
        <p:spPr>
          <a:xfrm>
            <a:off x="5635625" y="389891"/>
            <a:ext cx="889000" cy="4133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8" name="矩形 7"/>
          <p:cNvSpPr/>
          <p:nvPr/>
        </p:nvSpPr>
        <p:spPr>
          <a:xfrm>
            <a:off x="7462520" y="929640"/>
            <a:ext cx="396875" cy="4133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9" name="矩形 8"/>
          <p:cNvSpPr/>
          <p:nvPr/>
        </p:nvSpPr>
        <p:spPr>
          <a:xfrm>
            <a:off x="9669145" y="389891"/>
            <a:ext cx="873760" cy="4133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10" name="矩形 9"/>
          <p:cNvSpPr/>
          <p:nvPr/>
        </p:nvSpPr>
        <p:spPr>
          <a:xfrm>
            <a:off x="11369675" y="2202815"/>
            <a:ext cx="396875" cy="4133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623" y="18427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1.</a:t>
            </a:r>
            <a:r>
              <a:rPr lang="zh-CN" altLang="en-US" sz="2665" dirty="0">
                <a:latin typeface="楷体" panose="02010609060101010101" charset="-122"/>
                <a:ea typeface="楷体" panose="02010609060101010101" charset="-122"/>
                <a:cs typeface="楷体" panose="02010609060101010101" charset="-122"/>
              </a:rPr>
              <a:t>定制：智能推送</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2.</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检索：简单检索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高级检索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4" name="图片 3" descr="09530F1AE093835171129B786A3496EA"/>
          <p:cNvPicPr>
            <a:picLocks noChangeAspect="1"/>
          </p:cNvPicPr>
          <p:nvPr/>
        </p:nvPicPr>
        <p:blipFill>
          <a:blip r:embed="rId1"/>
          <a:stretch>
            <a:fillRect/>
          </a:stretch>
        </p:blipFill>
        <p:spPr>
          <a:xfrm>
            <a:off x="4440555" y="166371"/>
            <a:ext cx="3667760" cy="6525260"/>
          </a:xfrm>
          <a:prstGeom prst="rect">
            <a:avLst/>
          </a:prstGeom>
        </p:spPr>
      </p:pic>
      <p:pic>
        <p:nvPicPr>
          <p:cNvPr id="6" name="图片 5" descr="0C351E09A0F8BC312B9FA571DFED46A2"/>
          <p:cNvPicPr>
            <a:picLocks noChangeAspect="1"/>
          </p:cNvPicPr>
          <p:nvPr/>
        </p:nvPicPr>
        <p:blipFill>
          <a:blip r:embed="rId2"/>
          <a:stretch>
            <a:fillRect/>
          </a:stretch>
        </p:blipFill>
        <p:spPr>
          <a:xfrm>
            <a:off x="8279765" y="166371"/>
            <a:ext cx="3673475" cy="6535420"/>
          </a:xfrm>
          <a:prstGeom prst="rect">
            <a:avLst/>
          </a:prstGeom>
        </p:spPr>
      </p:pic>
      <p:sp>
        <p:nvSpPr>
          <p:cNvPr id="7" name="矩形 6"/>
          <p:cNvSpPr/>
          <p:nvPr/>
        </p:nvSpPr>
        <p:spPr>
          <a:xfrm>
            <a:off x="5815965" y="389891"/>
            <a:ext cx="889000" cy="4133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8" name="矩形 7"/>
          <p:cNvSpPr/>
          <p:nvPr/>
        </p:nvSpPr>
        <p:spPr>
          <a:xfrm>
            <a:off x="9671685" y="403860"/>
            <a:ext cx="889000" cy="41338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9" name="矩形 8"/>
          <p:cNvSpPr/>
          <p:nvPr/>
        </p:nvSpPr>
        <p:spPr>
          <a:xfrm>
            <a:off x="8629015" y="4282440"/>
            <a:ext cx="3151505" cy="190182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623" y="18427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1.</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定制：智能推送</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2.</a:t>
            </a:r>
            <a:r>
              <a:rPr lang="zh-CN" altLang="en-US" sz="2665" dirty="0">
                <a:latin typeface="楷体" panose="02010609060101010101" charset="-122"/>
                <a:ea typeface="楷体" panose="02010609060101010101" charset="-122"/>
                <a:cs typeface="楷体" panose="02010609060101010101" charset="-122"/>
              </a:rPr>
              <a:t>检索：简单检索</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高级检索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5" name="图片 6" descr="pho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49591" y="-111760"/>
            <a:ext cx="4259580"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手机屏幕截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524" y="1132987"/>
            <a:ext cx="3408361" cy="5596112"/>
          </a:xfrm>
          <a:prstGeom prst="rect">
            <a:avLst/>
          </a:prstGeom>
        </p:spPr>
      </p:pic>
      <p:pic>
        <p:nvPicPr>
          <p:cNvPr id="8" name="图片 7"/>
          <p:cNvPicPr>
            <a:picLocks noChangeAspect="1"/>
          </p:cNvPicPr>
          <p:nvPr/>
        </p:nvPicPr>
        <p:blipFill>
          <a:blip r:embed="rId3"/>
          <a:stretch>
            <a:fillRect/>
          </a:stretch>
        </p:blipFill>
        <p:spPr>
          <a:xfrm>
            <a:off x="8447405" y="832485"/>
            <a:ext cx="3492500" cy="5278120"/>
          </a:xfrm>
          <a:prstGeom prst="rect">
            <a:avLst/>
          </a:prstGeom>
        </p:spPr>
      </p:pic>
      <p:cxnSp>
        <p:nvCxnSpPr>
          <p:cNvPr id="10" name="直接箭头连接符 9"/>
          <p:cNvCxnSpPr/>
          <p:nvPr/>
        </p:nvCxnSpPr>
        <p:spPr>
          <a:xfrm flipH="1">
            <a:off x="6638925" y="1209675"/>
            <a:ext cx="2429511" cy="4210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623" y="18427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1.</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定制：智能推送</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2.</a:t>
            </a:r>
            <a:r>
              <a:rPr lang="zh-CN" altLang="en-US" sz="2665" dirty="0">
                <a:latin typeface="楷体" panose="02010609060101010101" charset="-122"/>
                <a:ea typeface="楷体" panose="02010609060101010101" charset="-122"/>
                <a:cs typeface="楷体" panose="02010609060101010101" charset="-122"/>
              </a:rPr>
              <a:t>检索：简单检索</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高级检索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4" name="图片 3" descr="手机屏幕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81177" y="332789"/>
            <a:ext cx="3539332" cy="6295292"/>
          </a:xfrm>
          <a:prstGeom prst="rect">
            <a:avLst/>
          </a:prstGeom>
        </p:spPr>
      </p:pic>
      <p:sp>
        <p:nvSpPr>
          <p:cNvPr id="6" name="文本框 5"/>
          <p:cNvSpPr txBox="1"/>
          <p:nvPr/>
        </p:nvSpPr>
        <p:spPr>
          <a:xfrm>
            <a:off x="8149393" y="2358243"/>
            <a:ext cx="3383280" cy="521970"/>
          </a:xfrm>
          <a:prstGeom prst="rect">
            <a:avLst/>
          </a:prstGeom>
          <a:noFill/>
        </p:spPr>
        <p:txBody>
          <a:bodyPr wrap="none" rtlCol="0">
            <a:spAutoFit/>
          </a:bodyPr>
          <a:p>
            <a:pPr algn="ctr"/>
            <a:r>
              <a:rPr lang="zh-CN" altLang="en-US" sz="2800" b="1" dirty="0">
                <a:solidFill>
                  <a:srgbClr val="0070C0"/>
                </a:solidFill>
              </a:rPr>
              <a:t>跨库检索，自由切换</a:t>
            </a:r>
            <a:endParaRPr lang="zh-CN" altLang="en-US" sz="2800" b="1" dirty="0">
              <a:solidFill>
                <a:srgbClr val="0070C0"/>
              </a:solidFill>
            </a:endParaRPr>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623" y="18427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1.</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定制：智能推送</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2.</a:t>
            </a:r>
            <a:r>
              <a:rPr lang="zh-CN" altLang="en-US" sz="2665" dirty="0">
                <a:latin typeface="楷体" panose="02010609060101010101" charset="-122"/>
                <a:ea typeface="楷体" panose="02010609060101010101" charset="-122"/>
                <a:cs typeface="楷体" panose="02010609060101010101" charset="-122"/>
              </a:rPr>
              <a:t>检索：简单检索</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高级检索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2" name="图片 1" descr="手机屏幕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17099" y="95665"/>
            <a:ext cx="3747415" cy="6665400"/>
          </a:xfrm>
          <a:prstGeom prst="rect">
            <a:avLst/>
          </a:prstGeom>
        </p:spPr>
      </p:pic>
      <p:sp>
        <p:nvSpPr>
          <p:cNvPr id="4" name="矩形 3"/>
          <p:cNvSpPr/>
          <p:nvPr/>
        </p:nvSpPr>
        <p:spPr>
          <a:xfrm>
            <a:off x="4217099" y="1122435"/>
            <a:ext cx="1088619" cy="35052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pic>
        <p:nvPicPr>
          <p:cNvPr id="8" name="图片 7" descr="手机屏幕截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663" y="192380"/>
            <a:ext cx="3639132" cy="6472800"/>
          </a:xfrm>
          <a:prstGeom prst="rect">
            <a:avLst/>
          </a:prstGeom>
        </p:spPr>
      </p:pic>
      <p:sp>
        <p:nvSpPr>
          <p:cNvPr id="9" name="矩形 8"/>
          <p:cNvSpPr/>
          <p:nvPr/>
        </p:nvSpPr>
        <p:spPr>
          <a:xfrm>
            <a:off x="9294023" y="1207087"/>
            <a:ext cx="908084" cy="440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623" y="18427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1.</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定制：智能推送</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2.</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检索：简单检索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zh-CN" altLang="en-US" sz="2665" dirty="0">
                <a:latin typeface="楷体" panose="02010609060101010101" charset="-122"/>
                <a:ea typeface="楷体" panose="02010609060101010101" charset="-122"/>
                <a:cs typeface="楷体" panose="02010609060101010101" charset="-122"/>
              </a:rPr>
              <a:t>高级检索</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2" name="图片 1"/>
          <p:cNvPicPr>
            <a:picLocks noChangeAspect="1"/>
          </p:cNvPicPr>
          <p:nvPr/>
        </p:nvPicPr>
        <p:blipFill>
          <a:blip r:embed="rId1"/>
          <a:srcRect b="25800"/>
          <a:stretch>
            <a:fillRect/>
          </a:stretch>
        </p:blipFill>
        <p:spPr>
          <a:xfrm>
            <a:off x="4180840" y="984463"/>
            <a:ext cx="4114800" cy="5431367"/>
          </a:xfrm>
          <a:prstGeom prst="rect">
            <a:avLst/>
          </a:prstGeom>
        </p:spPr>
      </p:pic>
      <p:pic>
        <p:nvPicPr>
          <p:cNvPr id="12" name="图片 11"/>
          <p:cNvPicPr>
            <a:picLocks noChangeAspect="1"/>
          </p:cNvPicPr>
          <p:nvPr/>
        </p:nvPicPr>
        <p:blipFill>
          <a:blip r:embed="rId2"/>
          <a:stretch>
            <a:fillRect/>
          </a:stretch>
        </p:blipFill>
        <p:spPr>
          <a:xfrm>
            <a:off x="8507519" y="788035"/>
            <a:ext cx="3526367" cy="5823373"/>
          </a:xfrm>
          <a:prstGeom prst="rect">
            <a:avLst/>
          </a:prstGeom>
        </p:spPr>
      </p:pic>
      <p:sp>
        <p:nvSpPr>
          <p:cNvPr id="4" name="矩形 3"/>
          <p:cNvSpPr/>
          <p:nvPr/>
        </p:nvSpPr>
        <p:spPr>
          <a:xfrm>
            <a:off x="9907905" y="2464012"/>
            <a:ext cx="945727" cy="382693"/>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5" name="矩形 4"/>
          <p:cNvSpPr/>
          <p:nvPr/>
        </p:nvSpPr>
        <p:spPr>
          <a:xfrm>
            <a:off x="8759191" y="4774565"/>
            <a:ext cx="3216911" cy="144462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16" name="矩形 15"/>
          <p:cNvSpPr/>
          <p:nvPr/>
        </p:nvSpPr>
        <p:spPr>
          <a:xfrm>
            <a:off x="8675159" y="1911985"/>
            <a:ext cx="911860" cy="537633"/>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6" name="矩形 5"/>
          <p:cNvSpPr/>
          <p:nvPr/>
        </p:nvSpPr>
        <p:spPr>
          <a:xfrm>
            <a:off x="6218767" y="2248535"/>
            <a:ext cx="807720" cy="442807"/>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7" name="矩形 6"/>
          <p:cNvSpPr/>
          <p:nvPr/>
        </p:nvSpPr>
        <p:spPr>
          <a:xfrm>
            <a:off x="5902325" y="1273811"/>
            <a:ext cx="642620" cy="37274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 grpId="0" bldLvl="0" animBg="1"/>
      <p:bldP spid="5" grpId="0" bldLvl="0" animBg="1"/>
      <p:bldP spid="7"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623" y="18427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1.</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定制：智能推送</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2.</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检索：简单检索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   高级检索</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9" name="图片 8" descr="D994D5751FC0CA590D6E38588F20AEE1"/>
          <p:cNvPicPr>
            <a:picLocks noChangeAspect="1"/>
          </p:cNvPicPr>
          <p:nvPr/>
        </p:nvPicPr>
        <p:blipFill>
          <a:blip r:embed="rId1"/>
          <a:stretch>
            <a:fillRect/>
          </a:stretch>
        </p:blipFill>
        <p:spPr>
          <a:xfrm>
            <a:off x="4252595" y="162560"/>
            <a:ext cx="3687445" cy="6561455"/>
          </a:xfrm>
          <a:prstGeom prst="rect">
            <a:avLst/>
          </a:prstGeom>
        </p:spPr>
      </p:pic>
      <p:sp>
        <p:nvSpPr>
          <p:cNvPr id="10" name="矩形 9"/>
          <p:cNvSpPr/>
          <p:nvPr/>
        </p:nvSpPr>
        <p:spPr>
          <a:xfrm>
            <a:off x="4349115" y="2244091"/>
            <a:ext cx="741045" cy="86423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pic>
        <p:nvPicPr>
          <p:cNvPr id="21" name="图片 20"/>
          <p:cNvPicPr>
            <a:picLocks noChangeAspect="1"/>
          </p:cNvPicPr>
          <p:nvPr/>
        </p:nvPicPr>
        <p:blipFill>
          <a:blip r:embed="rId2"/>
          <a:stretch>
            <a:fillRect/>
          </a:stretch>
        </p:blipFill>
        <p:spPr>
          <a:xfrm>
            <a:off x="8283575" y="432859"/>
            <a:ext cx="3727027" cy="5784427"/>
          </a:xfrm>
          <a:prstGeom prst="rect">
            <a:avLst/>
          </a:prstGeom>
        </p:spPr>
      </p:pic>
      <p:sp>
        <p:nvSpPr>
          <p:cNvPr id="22" name="矩形 21"/>
          <p:cNvSpPr/>
          <p:nvPr/>
        </p:nvSpPr>
        <p:spPr>
          <a:xfrm>
            <a:off x="8283575" y="884979"/>
            <a:ext cx="3604260" cy="541020"/>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23" name="矩形 22"/>
          <p:cNvSpPr/>
          <p:nvPr/>
        </p:nvSpPr>
        <p:spPr>
          <a:xfrm>
            <a:off x="10406168" y="1608032"/>
            <a:ext cx="1004993" cy="2136140"/>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r>
              <a:rPr lang="en-US" altLang="zh-CN" sz="2185" noProof="1">
                <a:ea typeface="黑体" panose="02010609060101010101" charset="-122"/>
                <a:cs typeface="+mn-ea"/>
              </a:rPr>
              <a:t> </a:t>
            </a:r>
            <a:endParaRPr lang="en-US" altLang="zh-CN" sz="2185" noProof="1">
              <a:ea typeface="黑体" panose="02010609060101010101" charset="-122"/>
              <a:cs typeface="+mn-ea"/>
            </a:endParaRPr>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2" grpId="0" bldLvl="0" animBg="1"/>
      <p:bldP spid="23"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4139" y="15760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1.</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定制：智能推送</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2.</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检索：简单检索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zh-CN" altLang="en-US" sz="2665" dirty="0">
                <a:latin typeface="楷体" panose="02010609060101010101" charset="-122"/>
                <a:ea typeface="楷体" panose="02010609060101010101" charset="-122"/>
                <a:cs typeface="楷体" panose="02010609060101010101" charset="-122"/>
              </a:rPr>
              <a:t>高级检索</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2" name="图片 1" descr="手机屏幕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18897" y="189909"/>
            <a:ext cx="3642152" cy="6478172"/>
          </a:xfrm>
          <a:prstGeom prst="rect">
            <a:avLst/>
          </a:prstGeom>
        </p:spPr>
      </p:pic>
      <p:pic>
        <p:nvPicPr>
          <p:cNvPr id="5" name="图片 4" descr="手机屏幕截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971" y="189909"/>
            <a:ext cx="3648224" cy="6488972"/>
          </a:xfrm>
          <a:prstGeom prst="rect">
            <a:avLst/>
          </a:prstGeom>
        </p:spPr>
      </p:pic>
      <p:sp>
        <p:nvSpPr>
          <p:cNvPr id="22" name="矩形 21"/>
          <p:cNvSpPr/>
          <p:nvPr/>
        </p:nvSpPr>
        <p:spPr>
          <a:xfrm>
            <a:off x="4146551" y="2670175"/>
            <a:ext cx="2058035" cy="256476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4" name="矩形 3"/>
          <p:cNvSpPr/>
          <p:nvPr/>
        </p:nvSpPr>
        <p:spPr>
          <a:xfrm>
            <a:off x="4132580" y="5364480"/>
            <a:ext cx="1966595" cy="1075691"/>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pic>
        <p:nvPicPr>
          <p:cNvPr id="7" name="图片 6" descr="45B87E89F812AF9265A26528DB9A07FF"/>
          <p:cNvPicPr>
            <a:picLocks noChangeAspect="1"/>
          </p:cNvPicPr>
          <p:nvPr/>
        </p:nvPicPr>
        <p:blipFill>
          <a:blip r:embed="rId3"/>
          <a:srcRect t="23324" b="48664"/>
          <a:stretch>
            <a:fillRect/>
          </a:stretch>
        </p:blipFill>
        <p:spPr>
          <a:xfrm>
            <a:off x="6113145" y="5320031"/>
            <a:ext cx="2336800" cy="1164591"/>
          </a:xfrm>
          <a:prstGeom prst="rect">
            <a:avLst/>
          </a:prstGeom>
        </p:spPr>
      </p:pic>
      <p:sp>
        <p:nvSpPr>
          <p:cNvPr id="8" name="矩形 7"/>
          <p:cNvSpPr/>
          <p:nvPr/>
        </p:nvSpPr>
        <p:spPr>
          <a:xfrm>
            <a:off x="6158865" y="5347971"/>
            <a:ext cx="2134871" cy="1136651"/>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sp>
        <p:nvSpPr>
          <p:cNvPr id="11" name="矩形 10"/>
          <p:cNvSpPr/>
          <p:nvPr/>
        </p:nvSpPr>
        <p:spPr>
          <a:xfrm>
            <a:off x="9123680" y="781685"/>
            <a:ext cx="647700" cy="449580"/>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p>
            <a:pPr algn="ctr" eaLnBrk="1" fontAlgn="auto" hangingPunct="1">
              <a:spcBef>
                <a:spcPts val="0"/>
              </a:spcBef>
              <a:spcAft>
                <a:spcPts val="0"/>
              </a:spcAft>
              <a:buFont typeface="Arial" panose="020B0604020202020204" pitchFamily="34" charset="0"/>
              <a:buNone/>
              <a:defRPr/>
            </a:pPr>
            <a:endParaRPr lang="zh-CN" altLang="en-US" sz="2185" noProof="1">
              <a:ea typeface="黑体" panose="02010609060101010101" charset="-122"/>
              <a:cs typeface="+mn-ea"/>
            </a:endParaRPr>
          </a:p>
        </p:txBody>
      </p:sp>
      <p:pic>
        <p:nvPicPr>
          <p:cNvPr id="28" name="图片 27" descr="手机屏幕截图&#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0049" y="173404"/>
            <a:ext cx="3642152" cy="6478172"/>
          </a:xfrm>
          <a:prstGeom prst="rect">
            <a:avLst/>
          </a:prstGeom>
        </p:spPr>
      </p:pic>
      <p:sp>
        <p:nvSpPr>
          <p:cNvPr id="29" name="矩形 28"/>
          <p:cNvSpPr/>
          <p:nvPr/>
        </p:nvSpPr>
        <p:spPr>
          <a:xfrm>
            <a:off x="11389471" y="1362607"/>
            <a:ext cx="598992" cy="351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30" name="矩形 29"/>
          <p:cNvSpPr/>
          <p:nvPr/>
        </p:nvSpPr>
        <p:spPr>
          <a:xfrm>
            <a:off x="8450049" y="3866656"/>
            <a:ext cx="3642152" cy="2784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pic>
        <p:nvPicPr>
          <p:cNvPr id="31" name="图片 30" descr="手机屏幕截图&#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715" y="189719"/>
            <a:ext cx="3673788" cy="6534444"/>
          </a:xfrm>
          <a:prstGeom prst="rect">
            <a:avLst/>
          </a:prstGeom>
        </p:spPr>
      </p:pic>
      <p:sp>
        <p:nvSpPr>
          <p:cNvPr id="32" name="矩形 31"/>
          <p:cNvSpPr/>
          <p:nvPr/>
        </p:nvSpPr>
        <p:spPr>
          <a:xfrm>
            <a:off x="10723937" y="2645015"/>
            <a:ext cx="925283" cy="351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4" grpId="0" bldLvl="0" animBg="1"/>
      <p:bldP spid="8" grpId="0" bldLvl="0" animBg="1"/>
      <p:bldP spid="11" grpId="0" bldLvl="0" animBg="1"/>
      <p:bldP spid="29" grpId="0" bldLvl="0" animBg="1"/>
      <p:bldP spid="30" grpId="0" bldLvl="0" animBg="1"/>
      <p:bldP spid="32"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623" y="1842771"/>
            <a:ext cx="3632200" cy="3172460"/>
          </a:xfrm>
          <a:prstGeom prst="rect">
            <a:avLst/>
          </a:prstGeom>
        </p:spPr>
        <p:txBody>
          <a:bodyPr wrap="square">
            <a:spAutoFit/>
          </a:bodyPr>
          <a:p>
            <a:pPr>
              <a:lnSpc>
                <a:spcPct val="150000"/>
              </a:lnSpc>
            </a:pPr>
            <a:r>
              <a:rPr lang="zh-CN" altLang="en-US" sz="2665" b="1" dirty="0">
                <a:latin typeface="楷体" panose="02010609060101010101" charset="-122"/>
                <a:ea typeface="楷体" panose="02010609060101010101" charset="-122"/>
                <a:cs typeface="楷体" panose="02010609060101010101" charset="-122"/>
              </a:rPr>
              <a:t>获取文献方式</a:t>
            </a:r>
            <a:endParaRPr lang="en-US" altLang="zh-CN" sz="2665" b="1"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1.</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定制：智能推送</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2.</a:t>
            </a:r>
            <a:r>
              <a:rPr lang="zh-CN" altLang="en-US" sz="2665" dirty="0">
                <a:latin typeface="楷体" panose="02010609060101010101" charset="-122"/>
                <a:ea typeface="楷体" panose="02010609060101010101" charset="-122"/>
                <a:cs typeface="楷体" panose="02010609060101010101" charset="-122"/>
              </a:rPr>
              <a:t>检索：简单检索</a:t>
            </a:r>
            <a:endParaRPr lang="en-US" altLang="zh-CN" sz="2665" dirty="0">
              <a:latin typeface="楷体" panose="02010609060101010101" charset="-122"/>
              <a:ea typeface="楷体" panose="02010609060101010101" charset="-122"/>
              <a:cs typeface="楷体" panose="02010609060101010101" charset="-122"/>
            </a:endParaRPr>
          </a:p>
          <a:p>
            <a:pPr>
              <a:lnSpc>
                <a:spcPct val="150000"/>
              </a:lnSpc>
            </a:pPr>
            <a:r>
              <a:rPr lang="en-US" altLang="zh-CN" sz="2665" dirty="0">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高级检索</a:t>
            </a:r>
            <a:endPar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endParaRPr>
          </a:p>
          <a:p>
            <a:pPr>
              <a:lnSpc>
                <a:spcPct val="150000"/>
              </a:lnSpc>
            </a:pPr>
            <a:r>
              <a:rPr lang="en-US" altLang="zh-CN" sz="2665" dirty="0">
                <a:solidFill>
                  <a:schemeClr val="bg1">
                    <a:lumMod val="75000"/>
                  </a:schemeClr>
                </a:solidFill>
                <a:latin typeface="楷体" panose="02010609060101010101" charset="-122"/>
                <a:ea typeface="楷体" panose="02010609060101010101" charset="-122"/>
                <a:cs typeface="楷体" panose="02010609060101010101" charset="-122"/>
              </a:rPr>
              <a:t>        </a:t>
            </a:r>
            <a:r>
              <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rPr>
              <a:t>出版物检索</a:t>
            </a:r>
            <a:endParaRPr lang="zh-CN" altLang="en-US" sz="2665" dirty="0">
              <a:solidFill>
                <a:schemeClr val="bg1">
                  <a:lumMod val="75000"/>
                </a:schemeClr>
              </a:solidFill>
              <a:latin typeface="楷体" panose="02010609060101010101" charset="-122"/>
              <a:ea typeface="楷体" panose="02010609060101010101" charset="-122"/>
              <a:cs typeface="楷体" panose="02010609060101010101" charset="-122"/>
            </a:endParaRPr>
          </a:p>
        </p:txBody>
      </p:sp>
      <p:pic>
        <p:nvPicPr>
          <p:cNvPr id="8" name="图片 7" descr="手机屏幕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76623" y="332715"/>
            <a:ext cx="3639132" cy="6472800"/>
          </a:xfrm>
          <a:prstGeom prst="rect">
            <a:avLst/>
          </a:prstGeom>
        </p:spPr>
      </p:pic>
      <p:sp>
        <p:nvSpPr>
          <p:cNvPr id="9" name="矩形 8"/>
          <p:cNvSpPr/>
          <p:nvPr/>
        </p:nvSpPr>
        <p:spPr>
          <a:xfrm>
            <a:off x="5290983" y="1347421"/>
            <a:ext cx="908084" cy="440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pic>
        <p:nvPicPr>
          <p:cNvPr id="10" name="图片 9" descr="A1EFC2B4CBA39AC93E5086B798A12728"/>
          <p:cNvPicPr>
            <a:picLocks noChangeAspect="1"/>
          </p:cNvPicPr>
          <p:nvPr/>
        </p:nvPicPr>
        <p:blipFill>
          <a:blip r:embed="rId2"/>
          <a:stretch>
            <a:fillRect/>
          </a:stretch>
        </p:blipFill>
        <p:spPr>
          <a:xfrm>
            <a:off x="8342631" y="433071"/>
            <a:ext cx="3509011" cy="6242685"/>
          </a:xfrm>
          <a:prstGeom prst="rect">
            <a:avLst/>
          </a:prstGeom>
        </p:spPr>
      </p:pic>
      <p:sp>
        <p:nvSpPr>
          <p:cNvPr id="11" name="矩形 10"/>
          <p:cNvSpPr/>
          <p:nvPr/>
        </p:nvSpPr>
        <p:spPr>
          <a:xfrm>
            <a:off x="10152380" y="1402080"/>
            <a:ext cx="908051" cy="20561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65431" y="332740"/>
            <a:ext cx="3881120" cy="898525"/>
            <a:chOff x="638806" y="451856"/>
            <a:chExt cx="4525071" cy="898353"/>
          </a:xfrm>
        </p:grpSpPr>
        <p:sp>
          <p:nvSpPr>
            <p:cNvPr id="18" name="平行四边形 17"/>
            <p:cNvSpPr/>
            <p:nvPr/>
          </p:nvSpPr>
          <p:spPr>
            <a:xfrm>
              <a:off x="1155696" y="569331"/>
              <a:ext cx="3335655" cy="699770"/>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cs typeface="+mn-ea"/>
                <a:sym typeface="+mn-lt"/>
              </a:endParaRPr>
            </a:p>
          </p:txBody>
        </p:sp>
        <p:sp>
          <p:nvSpPr>
            <p:cNvPr id="19" name="Rectangle 18"/>
            <p:cNvSpPr>
              <a:spLocks noChangeArrowheads="1"/>
            </p:cNvSpPr>
            <p:nvPr/>
          </p:nvSpPr>
          <p:spPr bwMode="auto">
            <a:xfrm>
              <a:off x="2063247" y="734377"/>
              <a:ext cx="1829299" cy="36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400" b="1" spc="494" dirty="0">
                  <a:solidFill>
                    <a:schemeClr val="bg1">
                      <a:alpha val="100000"/>
                    </a:schemeClr>
                  </a:solidFill>
                  <a:latin typeface="微软雅黑" panose="020B0503020204020204" pitchFamily="34" charset="-122"/>
                  <a:ea typeface="微软雅黑" panose="020B0503020204020204" pitchFamily="34" charset="-122"/>
                  <a:cs typeface="Noto Sans S Chinese Regular" charset="-122"/>
                  <a:sym typeface="+mn-ea"/>
                </a:rPr>
                <a:t>文献筛选</a:t>
              </a:r>
              <a:endParaRPr lang="zh-CN" altLang="en-US" sz="2400" b="1" spc="494" dirty="0">
                <a:solidFill>
                  <a:schemeClr val="bg1">
                    <a:alpha val="100000"/>
                  </a:schemeClr>
                </a:solidFill>
                <a:latin typeface="微软雅黑" panose="020B0503020204020204" pitchFamily="34" charset="-122"/>
                <a:ea typeface="微软雅黑" panose="020B0503020204020204" pitchFamily="34" charset="-122"/>
                <a:cs typeface="Noto Sans S Chinese Regular" charset="-122"/>
                <a:sym typeface="+mn-ea"/>
              </a:endParaRPr>
            </a:p>
          </p:txBody>
        </p:sp>
        <p:sp>
          <p:nvSpPr>
            <p:cNvPr id="20" name="平行四边形 19"/>
            <p:cNvSpPr/>
            <p:nvPr/>
          </p:nvSpPr>
          <p:spPr>
            <a:xfrm>
              <a:off x="4418139" y="552023"/>
              <a:ext cx="745738" cy="699576"/>
            </a:xfrm>
            <a:prstGeom prst="parallelogram">
              <a:avLst/>
            </a:prstGeom>
            <a:solidFill>
              <a:srgbClr val="FFC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cs typeface="+mn-ea"/>
                <a:sym typeface="+mn-lt"/>
              </a:endParaRPr>
            </a:p>
          </p:txBody>
        </p:sp>
        <p:grpSp>
          <p:nvGrpSpPr>
            <p:cNvPr id="24" name="组合 23"/>
            <p:cNvGrpSpPr/>
            <p:nvPr/>
          </p:nvGrpSpPr>
          <p:grpSpPr>
            <a:xfrm>
              <a:off x="638806" y="451856"/>
              <a:ext cx="898353" cy="898353"/>
              <a:chOff x="2068545" y="2516777"/>
              <a:chExt cx="2199969" cy="2199969"/>
            </a:xfrm>
          </p:grpSpPr>
          <p:sp>
            <p:nvSpPr>
              <p:cNvPr id="26" name="椭圆 25"/>
              <p:cNvSpPr/>
              <p:nvPr/>
            </p:nvSpPr>
            <p:spPr>
              <a:xfrm>
                <a:off x="2068545" y="2516777"/>
                <a:ext cx="2199969" cy="219996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cs typeface="+mn-ea"/>
                  <a:sym typeface="+mn-lt"/>
                </a:endParaRPr>
              </a:p>
            </p:txBody>
          </p:sp>
          <p:sp>
            <p:nvSpPr>
              <p:cNvPr id="27" name="椭圆 26"/>
              <p:cNvSpPr/>
              <p:nvPr/>
            </p:nvSpPr>
            <p:spPr bwMode="auto">
              <a:xfrm>
                <a:off x="2242020" y="2690253"/>
                <a:ext cx="1853017" cy="1853016"/>
              </a:xfrm>
              <a:prstGeom prst="ellipse">
                <a:avLst/>
              </a:prstGeom>
              <a:blipFill>
                <a:blip r:embed="rId1"/>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1898" tIns="60948" rIns="121898" bIns="60948" numCol="1" rtlCol="0" anchor="t" anchorCtr="0" compatLnSpc="1"/>
              <a:lstStyle/>
              <a:p>
                <a:pPr defTabSz="914400"/>
                <a:endParaRPr lang="zh-CN" altLang="en-US" sz="1355" dirty="0">
                  <a:solidFill>
                    <a:schemeClr val="bg1"/>
                  </a:solidFill>
                  <a:cs typeface="+mn-ea"/>
                  <a:sym typeface="+mn-lt"/>
                </a:endParaRPr>
              </a:p>
            </p:txBody>
          </p:sp>
        </p:grpSp>
      </p:grpSp>
      <p:pic>
        <p:nvPicPr>
          <p:cNvPr id="2" name="图片 1" descr="手机屏幕截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959" y="233875"/>
            <a:ext cx="3592719" cy="6390249"/>
          </a:xfrm>
          <a:prstGeom prst="rect">
            <a:avLst/>
          </a:prstGeom>
        </p:spPr>
      </p:pic>
      <p:pic>
        <p:nvPicPr>
          <p:cNvPr id="4" name="图片 3" descr="手机屏幕截图&#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523" y="451924"/>
            <a:ext cx="3470127" cy="6172200"/>
          </a:xfrm>
          <a:prstGeom prst="rect">
            <a:avLst/>
          </a:prstGeom>
        </p:spPr>
      </p:pic>
      <p:pic>
        <p:nvPicPr>
          <p:cNvPr id="5" name="图片 4" descr="手机屏幕截图&#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51" y="332887"/>
            <a:ext cx="3649991" cy="5992837"/>
          </a:xfrm>
          <a:prstGeom prst="rect">
            <a:avLst/>
          </a:prstGeom>
        </p:spPr>
      </p:pic>
      <p:sp>
        <p:nvSpPr>
          <p:cNvPr id="6" name="矩形 5"/>
          <p:cNvSpPr/>
          <p:nvPr/>
        </p:nvSpPr>
        <p:spPr>
          <a:xfrm>
            <a:off x="3209060" y="1289539"/>
            <a:ext cx="782281" cy="4126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图片 344"/>
          <p:cNvPicPr>
            <a:picLocks noChangeAspect="1"/>
          </p:cNvPicPr>
          <p:nvPr/>
        </p:nvPicPr>
        <p:blipFill>
          <a:blip r:embed="rId1"/>
          <a:stretch>
            <a:fillRect/>
          </a:stretch>
        </p:blipFill>
        <p:spPr>
          <a:xfrm>
            <a:off x="-2638169" y="2832664"/>
            <a:ext cx="5120243" cy="5120243"/>
          </a:xfrm>
          <a:prstGeom prst="rect">
            <a:avLst/>
          </a:prstGeom>
        </p:spPr>
      </p:pic>
      <p:pic>
        <p:nvPicPr>
          <p:cNvPr id="447" name="图片 446"/>
          <p:cNvPicPr>
            <a:picLocks noChangeAspect="1"/>
          </p:cNvPicPr>
          <p:nvPr/>
        </p:nvPicPr>
        <p:blipFill>
          <a:blip r:embed="rId1"/>
          <a:stretch>
            <a:fillRect/>
          </a:stretch>
        </p:blipFill>
        <p:spPr>
          <a:xfrm rot="1834114">
            <a:off x="7559888" y="-3447951"/>
            <a:ext cx="5120243" cy="5120243"/>
          </a:xfrm>
          <a:prstGeom prst="rect">
            <a:avLst/>
          </a:prstGeom>
        </p:spPr>
      </p:pic>
      <p:sp>
        <p:nvSpPr>
          <p:cNvPr id="448" name="文本框 447"/>
          <p:cNvSpPr txBox="1"/>
          <p:nvPr/>
        </p:nvSpPr>
        <p:spPr>
          <a:xfrm>
            <a:off x="539407" y="423851"/>
            <a:ext cx="3155992" cy="584775"/>
          </a:xfrm>
          <a:prstGeom prst="rect">
            <a:avLst/>
          </a:prstGeom>
          <a:noFill/>
        </p:spPr>
        <p:txBody>
          <a:bodyPr wrap="none" rtlCol="0">
            <a:spAutoFit/>
          </a:bodyPr>
          <a:lstStyle>
            <a:defPPr>
              <a:defRPr lang="zh-CN"/>
            </a:defPPr>
            <a:lvl1pPr>
              <a:defRPr sz="3600" spc="110">
                <a:solidFill>
                  <a:srgbClr val="03232D"/>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defRPr>
            </a:lvl1pPr>
          </a:lstStyle>
          <a:p>
            <a:r>
              <a:rPr lang="zh-CN" altLang="en-US" sz="3200" dirty="0">
                <a:latin typeface="微软雅黑" panose="020B0503020204020204" pitchFamily="34" charset="-122"/>
                <a:ea typeface="微软雅黑" panose="020B0503020204020204" pitchFamily="34" charset="-122"/>
              </a:rPr>
              <a:t>常用的检索方式</a:t>
            </a:r>
            <a:endParaRPr lang="zh-CN" altLang="en-US" sz="3200" dirty="0">
              <a:latin typeface="微软雅黑" panose="020B0503020204020204" pitchFamily="34" charset="-122"/>
              <a:ea typeface="微软雅黑" panose="020B0503020204020204" pitchFamily="34" charset="-122"/>
            </a:endParaRPr>
          </a:p>
        </p:txBody>
      </p:sp>
      <p:sp>
        <p:nvSpPr>
          <p:cNvPr id="450" name="矩形: 圆角 449"/>
          <p:cNvSpPr/>
          <p:nvPr/>
        </p:nvSpPr>
        <p:spPr>
          <a:xfrm>
            <a:off x="3203741" y="2449648"/>
            <a:ext cx="3409950" cy="1390650"/>
          </a:xfrm>
          <a:prstGeom prst="roundRect">
            <a:avLst/>
          </a:prstGeom>
          <a:noFill/>
          <a:ln>
            <a:gradFill>
              <a:gsLst>
                <a:gs pos="0">
                  <a:srgbClr val="F79F88">
                    <a:alpha val="70000"/>
                  </a:srgbClr>
                </a:gs>
                <a:gs pos="100000">
                  <a:srgbClr val="B2DFE6">
                    <a:alpha val="70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4" name="直接连接符 493"/>
          <p:cNvCxnSpPr/>
          <p:nvPr/>
        </p:nvCxnSpPr>
        <p:spPr>
          <a:xfrm>
            <a:off x="3062236" y="6400800"/>
            <a:ext cx="592715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矩形: 圆角 1"/>
          <p:cNvSpPr/>
          <p:nvPr/>
        </p:nvSpPr>
        <p:spPr>
          <a:xfrm>
            <a:off x="3513055" y="4148812"/>
            <a:ext cx="3409950" cy="1390650"/>
          </a:xfrm>
          <a:prstGeom prst="roundRect">
            <a:avLst/>
          </a:prstGeom>
          <a:noFill/>
          <a:ln>
            <a:gradFill>
              <a:gsLst>
                <a:gs pos="0">
                  <a:srgbClr val="F79F88">
                    <a:alpha val="70000"/>
                  </a:srgbClr>
                </a:gs>
                <a:gs pos="100000">
                  <a:srgbClr val="B2DFE6">
                    <a:alpha val="70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p:nvSpPr>
        <p:spPr>
          <a:xfrm>
            <a:off x="6865070" y="2503344"/>
            <a:ext cx="3409950" cy="1390650"/>
          </a:xfrm>
          <a:prstGeom prst="roundRect">
            <a:avLst/>
          </a:prstGeom>
          <a:noFill/>
          <a:ln>
            <a:gradFill>
              <a:gsLst>
                <a:gs pos="0">
                  <a:srgbClr val="F79F88">
                    <a:alpha val="70000"/>
                  </a:srgbClr>
                </a:gs>
                <a:gs pos="100000">
                  <a:srgbClr val="B2DFE6">
                    <a:alpha val="70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7205726" y="4187939"/>
            <a:ext cx="3409950" cy="1390650"/>
          </a:xfrm>
          <a:prstGeom prst="roundRect">
            <a:avLst/>
          </a:prstGeom>
          <a:noFill/>
          <a:ln>
            <a:gradFill>
              <a:gsLst>
                <a:gs pos="0">
                  <a:srgbClr val="F79F88">
                    <a:alpha val="70000"/>
                  </a:srgbClr>
                </a:gs>
                <a:gs pos="100000">
                  <a:srgbClr val="B2DFE6">
                    <a:alpha val="70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object 7"/>
          <p:cNvPicPr/>
          <p:nvPr/>
        </p:nvPicPr>
        <p:blipFill>
          <a:blip r:embed="rId2" cstate="print">
            <a:clrChange>
              <a:clrFrom>
                <a:srgbClr val="FFFFFF">
                  <a:alpha val="100000"/>
                </a:srgbClr>
              </a:clrFrom>
              <a:clrTo>
                <a:srgbClr val="FFFFFF">
                  <a:alpha val="100000"/>
                  <a:alpha val="0"/>
                </a:srgbClr>
              </a:clrTo>
            </a:clrChange>
          </a:blip>
          <a:srcRect l="8844" t="26495" r="8305" b="27379"/>
          <a:stretch>
            <a:fillRect/>
          </a:stretch>
        </p:blipFill>
        <p:spPr>
          <a:xfrm>
            <a:off x="3441976" y="2813247"/>
            <a:ext cx="2792412" cy="558834"/>
          </a:xfrm>
          <a:prstGeom prst="rect">
            <a:avLst/>
          </a:prstGeom>
        </p:spPr>
      </p:pic>
      <p:pic>
        <p:nvPicPr>
          <p:cNvPr id="8" name="图片 7"/>
          <p:cNvPicPr>
            <a:picLocks noChangeAspect="1"/>
          </p:cNvPicPr>
          <p:nvPr/>
        </p:nvPicPr>
        <p:blipFill>
          <a:blip r:embed="rId3">
            <a:clrChange>
              <a:clrFrom>
                <a:srgbClr val="FFFFFF"/>
              </a:clrFrom>
              <a:clrTo>
                <a:srgbClr val="FFFFFF">
                  <a:alpha val="0"/>
                </a:srgbClr>
              </a:clrTo>
            </a:clrChange>
          </a:blip>
          <a:stretch>
            <a:fillRect/>
          </a:stretch>
        </p:blipFill>
        <p:spPr>
          <a:xfrm>
            <a:off x="7729622" y="2847985"/>
            <a:ext cx="1680845" cy="620362"/>
          </a:xfrm>
          <a:prstGeom prst="rect">
            <a:avLst/>
          </a:prstGeom>
        </p:spPr>
      </p:pic>
      <p:sp>
        <p:nvSpPr>
          <p:cNvPr id="13" name="文本框 12"/>
          <p:cNvSpPr txBox="1"/>
          <p:nvPr/>
        </p:nvSpPr>
        <p:spPr>
          <a:xfrm>
            <a:off x="539407" y="1138892"/>
            <a:ext cx="7954598" cy="1015663"/>
          </a:xfrm>
          <a:prstGeom prst="rect">
            <a:avLst/>
          </a:prstGeom>
          <a:noFill/>
        </p:spPr>
        <p:txBody>
          <a:bodyPr wrap="square" rtlCol="0">
            <a:spAutoFit/>
          </a:bodyPr>
          <a:lstStyle/>
          <a:p>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搜索引擎是互联网上一类提供信息“检索”服务的网站</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应用，它使用某些程序把因特网上的信息归类，以帮助人们从海量数据中快速搜寻到所需要的信息。</a:t>
            </a:r>
            <a:endPar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pic>
        <p:nvPicPr>
          <p:cNvPr id="15" name="图片 14"/>
          <p:cNvPicPr>
            <a:picLocks noChangeAspect="1"/>
          </p:cNvPicPr>
          <p:nvPr/>
        </p:nvPicPr>
        <p:blipFill>
          <a:blip r:embed="rId4"/>
          <a:stretch>
            <a:fillRect/>
          </a:stretch>
        </p:blipFill>
        <p:spPr>
          <a:xfrm>
            <a:off x="7646985" y="4407071"/>
            <a:ext cx="2527430" cy="889046"/>
          </a:xfrm>
          <a:prstGeom prst="rect">
            <a:avLst/>
          </a:prstGeom>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0397" b="29038"/>
          <a:stretch>
            <a:fillRect/>
          </a:stretch>
        </p:blipFill>
        <p:spPr bwMode="auto">
          <a:xfrm>
            <a:off x="3936108" y="4324130"/>
            <a:ext cx="2563844" cy="10400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DEC5B0CE2FC51462EC716CEA1181AAB"/>
          <p:cNvPicPr>
            <a:picLocks noChangeAspect="1"/>
          </p:cNvPicPr>
          <p:nvPr/>
        </p:nvPicPr>
        <p:blipFill>
          <a:blip r:embed="rId1"/>
          <a:stretch>
            <a:fillRect/>
          </a:stretch>
        </p:blipFill>
        <p:spPr>
          <a:xfrm>
            <a:off x="826135" y="732791"/>
            <a:ext cx="3442971" cy="6125211"/>
          </a:xfrm>
          <a:prstGeom prst="rect">
            <a:avLst/>
          </a:prstGeom>
        </p:spPr>
      </p:pic>
      <p:sp>
        <p:nvSpPr>
          <p:cNvPr id="9" name="矩形 8"/>
          <p:cNvSpPr/>
          <p:nvPr/>
        </p:nvSpPr>
        <p:spPr>
          <a:xfrm>
            <a:off x="2964180" y="1299845"/>
            <a:ext cx="1305560" cy="12960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pic>
        <p:nvPicPr>
          <p:cNvPr id="6" name="图片 5" descr="F67A76135B3A959850C3317B24EA4BF6"/>
          <p:cNvPicPr>
            <a:picLocks noChangeAspect="1"/>
          </p:cNvPicPr>
          <p:nvPr/>
        </p:nvPicPr>
        <p:blipFill>
          <a:blip r:embed="rId2"/>
          <a:stretch>
            <a:fillRect/>
          </a:stretch>
        </p:blipFill>
        <p:spPr>
          <a:xfrm>
            <a:off x="4554855" y="396875"/>
            <a:ext cx="3560445" cy="6334760"/>
          </a:xfrm>
          <a:prstGeom prst="rect">
            <a:avLst/>
          </a:prstGeom>
        </p:spPr>
      </p:pic>
      <p:sp>
        <p:nvSpPr>
          <p:cNvPr id="7" name="矩形 6"/>
          <p:cNvSpPr/>
          <p:nvPr/>
        </p:nvSpPr>
        <p:spPr>
          <a:xfrm>
            <a:off x="4554855" y="899160"/>
            <a:ext cx="3559811" cy="5734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pic>
        <p:nvPicPr>
          <p:cNvPr id="10" name="图片 9" descr="B10D5AF30B9EC9B4306426339AAEB93B"/>
          <p:cNvPicPr>
            <a:picLocks noChangeAspect="1"/>
          </p:cNvPicPr>
          <p:nvPr/>
        </p:nvPicPr>
        <p:blipFill>
          <a:blip r:embed="rId3"/>
          <a:stretch>
            <a:fillRect/>
          </a:stretch>
        </p:blipFill>
        <p:spPr>
          <a:xfrm>
            <a:off x="8334375" y="256540"/>
            <a:ext cx="3710305" cy="6601460"/>
          </a:xfrm>
          <a:prstGeom prst="rect">
            <a:avLst/>
          </a:prstGeom>
        </p:spPr>
      </p:pic>
      <p:sp>
        <p:nvSpPr>
          <p:cNvPr id="11" name="矩形 10"/>
          <p:cNvSpPr/>
          <p:nvPr/>
        </p:nvSpPr>
        <p:spPr>
          <a:xfrm>
            <a:off x="8334375" y="1345565"/>
            <a:ext cx="979171" cy="4108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78765" y="184150"/>
            <a:ext cx="3489960" cy="583565"/>
          </a:xfrm>
          <a:prstGeom prst="rect">
            <a:avLst/>
          </a:prstGeom>
          <a:noFill/>
        </p:spPr>
        <p:txBody>
          <a:bodyPr wrap="square" rtlCol="0">
            <a:spAutoFit/>
          </a:bodyPr>
          <a:p>
            <a:r>
              <a:rPr lang="zh-CN" altLang="en-US" sz="3200">
                <a:latin typeface="微软雅黑" panose="020B0503020204020204" pitchFamily="34" charset="-122"/>
                <a:ea typeface="微软雅黑" panose="020B0503020204020204" pitchFamily="34" charset="-122"/>
                <a:cs typeface="微软雅黑" panose="020B0503020204020204" pitchFamily="34" charset="-122"/>
              </a:rPr>
              <a:t>结果中</a:t>
            </a:r>
            <a:r>
              <a:rPr lang="zh-CN" altLang="en-US" sz="3200">
                <a:latin typeface="微软雅黑" panose="020B0503020204020204" pitchFamily="34" charset="-122"/>
                <a:ea typeface="微软雅黑" panose="020B0503020204020204" pitchFamily="34" charset="-122"/>
                <a:cs typeface="微软雅黑" panose="020B0503020204020204" pitchFamily="34" charset="-122"/>
              </a:rPr>
              <a:t>检索</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7" grpId="0" bldLvl="0" animBg="1"/>
      <p:bldP spid="11"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8D8BD52533FEC6EB0C017EE1E0BDE1B"/>
          <p:cNvPicPr>
            <a:picLocks noChangeAspect="1"/>
          </p:cNvPicPr>
          <p:nvPr/>
        </p:nvPicPr>
        <p:blipFill>
          <a:blip r:embed="rId1"/>
          <a:stretch>
            <a:fillRect/>
          </a:stretch>
        </p:blipFill>
        <p:spPr>
          <a:xfrm>
            <a:off x="579120" y="826771"/>
            <a:ext cx="3404235" cy="6056631"/>
          </a:xfrm>
          <a:prstGeom prst="rect">
            <a:avLst/>
          </a:prstGeom>
        </p:spPr>
      </p:pic>
      <p:sp>
        <p:nvSpPr>
          <p:cNvPr id="9" name="矩形 8"/>
          <p:cNvSpPr/>
          <p:nvPr/>
        </p:nvSpPr>
        <p:spPr>
          <a:xfrm>
            <a:off x="3004185" y="6398260"/>
            <a:ext cx="979171" cy="499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pic>
        <p:nvPicPr>
          <p:cNvPr id="12" name="图片 11" descr="C5E537048DCB5F6A57759DD07E5327D7"/>
          <p:cNvPicPr>
            <a:picLocks noChangeAspect="1"/>
          </p:cNvPicPr>
          <p:nvPr/>
        </p:nvPicPr>
        <p:blipFill>
          <a:blip r:embed="rId2"/>
          <a:stretch>
            <a:fillRect/>
          </a:stretch>
        </p:blipFill>
        <p:spPr>
          <a:xfrm>
            <a:off x="4401820" y="0"/>
            <a:ext cx="3863340" cy="6873875"/>
          </a:xfrm>
          <a:prstGeom prst="rect">
            <a:avLst/>
          </a:prstGeom>
        </p:spPr>
      </p:pic>
      <p:sp>
        <p:nvSpPr>
          <p:cNvPr id="13" name="矩形 12"/>
          <p:cNvSpPr/>
          <p:nvPr/>
        </p:nvSpPr>
        <p:spPr>
          <a:xfrm>
            <a:off x="4561840" y="6106795"/>
            <a:ext cx="3568065" cy="6470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pic>
        <p:nvPicPr>
          <p:cNvPr id="16" name="图片 15" descr="2A8B1844142005A54D3C853FCE65BE73"/>
          <p:cNvPicPr>
            <a:picLocks noChangeAspect="1"/>
          </p:cNvPicPr>
          <p:nvPr/>
        </p:nvPicPr>
        <p:blipFill>
          <a:blip r:embed="rId3"/>
          <a:stretch>
            <a:fillRect/>
          </a:stretch>
        </p:blipFill>
        <p:spPr>
          <a:xfrm>
            <a:off x="8352791" y="57785"/>
            <a:ext cx="3795395" cy="6751955"/>
          </a:xfrm>
          <a:prstGeom prst="rect">
            <a:avLst/>
          </a:prstGeom>
        </p:spPr>
      </p:pic>
      <p:cxnSp>
        <p:nvCxnSpPr>
          <p:cNvPr id="21" name="直接箭头连接符 20"/>
          <p:cNvCxnSpPr/>
          <p:nvPr/>
        </p:nvCxnSpPr>
        <p:spPr>
          <a:xfrm flipV="1">
            <a:off x="4869815" y="1758315"/>
            <a:ext cx="3801111" cy="43535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78765" y="184150"/>
            <a:ext cx="3489960" cy="583565"/>
          </a:xfrm>
          <a:prstGeom prst="rect">
            <a:avLst/>
          </a:prstGeom>
          <a:noFill/>
        </p:spPr>
        <p:txBody>
          <a:bodyPr wrap="square" rtlCol="0">
            <a:spAutoFit/>
          </a:bodyPr>
          <a:p>
            <a:r>
              <a:rPr lang="zh-CN" altLang="en-US" sz="3200">
                <a:latin typeface="微软雅黑" panose="020B0503020204020204" pitchFamily="34" charset="-122"/>
                <a:ea typeface="微软雅黑" panose="020B0503020204020204" pitchFamily="34" charset="-122"/>
                <a:cs typeface="微软雅黑" panose="020B0503020204020204" pitchFamily="34" charset="-122"/>
              </a:rPr>
              <a:t>文献</a:t>
            </a:r>
            <a:r>
              <a:rPr lang="zh-CN" altLang="en-US" sz="3200">
                <a:latin typeface="微软雅黑" panose="020B0503020204020204" pitchFamily="34" charset="-122"/>
                <a:ea typeface="微软雅黑" panose="020B0503020204020204" pitchFamily="34" charset="-122"/>
                <a:cs typeface="微软雅黑" panose="020B0503020204020204" pitchFamily="34" charset="-122"/>
              </a:rPr>
              <a:t>阅读</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3"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手机屏幕的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50253" y="0"/>
            <a:ext cx="3855697" cy="6858000"/>
          </a:xfrm>
          <a:prstGeom prst="rect">
            <a:avLst/>
          </a:prstGeom>
        </p:spPr>
      </p:pic>
      <p:pic>
        <p:nvPicPr>
          <p:cNvPr id="4" name="图片 3" descr="手机屏幕的截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136" y="0"/>
            <a:ext cx="3855697" cy="6858000"/>
          </a:xfrm>
          <a:prstGeom prst="rect">
            <a:avLst/>
          </a:prstGeom>
        </p:spPr>
      </p:pic>
      <p:cxnSp>
        <p:nvCxnSpPr>
          <p:cNvPr id="5" name="直接箭头连接符 4"/>
          <p:cNvCxnSpPr/>
          <p:nvPr/>
        </p:nvCxnSpPr>
        <p:spPr>
          <a:xfrm flipV="1">
            <a:off x="5478101" y="5486400"/>
            <a:ext cx="3016735" cy="7209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手机屏幕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65211" y="136379"/>
            <a:ext cx="3673788" cy="6534444"/>
          </a:xfrm>
          <a:prstGeom prst="rect">
            <a:avLst/>
          </a:prstGeom>
        </p:spPr>
      </p:pic>
      <p:pic>
        <p:nvPicPr>
          <p:cNvPr id="5" name="图片 4" descr="一些文字和图片的手机截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100" y="136379"/>
            <a:ext cx="3673788" cy="6534444"/>
          </a:xfrm>
          <a:prstGeom prst="rect">
            <a:avLst/>
          </a:prstGeom>
        </p:spPr>
      </p:pic>
      <p:cxnSp>
        <p:nvCxnSpPr>
          <p:cNvPr id="6" name="直接箭头连接符 5"/>
          <p:cNvCxnSpPr/>
          <p:nvPr/>
        </p:nvCxnSpPr>
        <p:spPr>
          <a:xfrm>
            <a:off x="6338571" y="635635"/>
            <a:ext cx="3583940" cy="49669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6058003" y="326291"/>
            <a:ext cx="449235" cy="4360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7" name="矩形 6"/>
          <p:cNvSpPr/>
          <p:nvPr/>
        </p:nvSpPr>
        <p:spPr>
          <a:xfrm>
            <a:off x="3507568" y="1423571"/>
            <a:ext cx="3575157" cy="16037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04056BAFC9B41928B822BA89853BBF8"/>
          <p:cNvPicPr>
            <a:picLocks noChangeAspect="1"/>
          </p:cNvPicPr>
          <p:nvPr/>
        </p:nvPicPr>
        <p:blipFill>
          <a:blip r:embed="rId1"/>
          <a:stretch>
            <a:fillRect/>
          </a:stretch>
        </p:blipFill>
        <p:spPr>
          <a:xfrm>
            <a:off x="339091" y="408305"/>
            <a:ext cx="3646171" cy="6487795"/>
          </a:xfrm>
          <a:prstGeom prst="rect">
            <a:avLst/>
          </a:prstGeom>
        </p:spPr>
      </p:pic>
      <p:sp>
        <p:nvSpPr>
          <p:cNvPr id="4" name="矩形 3"/>
          <p:cNvSpPr/>
          <p:nvPr/>
        </p:nvSpPr>
        <p:spPr>
          <a:xfrm>
            <a:off x="412115" y="2429511"/>
            <a:ext cx="854075" cy="499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pic>
        <p:nvPicPr>
          <p:cNvPr id="7" name="图片 6" descr="DB3CD77D29A984D6ABE429B4A788AB5C"/>
          <p:cNvPicPr>
            <a:picLocks noChangeAspect="1"/>
          </p:cNvPicPr>
          <p:nvPr/>
        </p:nvPicPr>
        <p:blipFill>
          <a:blip r:embed="rId2"/>
          <a:stretch>
            <a:fillRect/>
          </a:stretch>
        </p:blipFill>
        <p:spPr>
          <a:xfrm>
            <a:off x="6105525" y="13971"/>
            <a:ext cx="3833495" cy="6819900"/>
          </a:xfrm>
          <a:prstGeom prst="rect">
            <a:avLst/>
          </a:prstGeom>
        </p:spPr>
      </p:pic>
      <p:cxnSp>
        <p:nvCxnSpPr>
          <p:cNvPr id="8" name="直接箭头连接符 7"/>
          <p:cNvCxnSpPr/>
          <p:nvPr/>
        </p:nvCxnSpPr>
        <p:spPr>
          <a:xfrm flipV="1">
            <a:off x="2813685" y="1557020"/>
            <a:ext cx="3475991" cy="12280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105525" y="2208531"/>
            <a:ext cx="3833495" cy="46247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DB3CD77D29A984D6ABE429B4A788AB5C"/>
          <p:cNvPicPr>
            <a:picLocks noChangeAspect="1"/>
          </p:cNvPicPr>
          <p:nvPr/>
        </p:nvPicPr>
        <p:blipFill>
          <a:blip r:embed="rId1"/>
          <a:stretch>
            <a:fillRect/>
          </a:stretch>
        </p:blipFill>
        <p:spPr>
          <a:xfrm>
            <a:off x="3241675" y="0"/>
            <a:ext cx="3853815" cy="6857365"/>
          </a:xfrm>
          <a:prstGeom prst="rect">
            <a:avLst/>
          </a:prstGeom>
        </p:spPr>
      </p:pic>
      <p:sp>
        <p:nvSpPr>
          <p:cNvPr id="10" name="矩形 9"/>
          <p:cNvSpPr/>
          <p:nvPr/>
        </p:nvSpPr>
        <p:spPr>
          <a:xfrm>
            <a:off x="3241675" y="5430520"/>
            <a:ext cx="1757045" cy="14262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pic>
        <p:nvPicPr>
          <p:cNvPr id="3" name="图片 2" descr="9390013A825B47429A64B475FC83AA66"/>
          <p:cNvPicPr>
            <a:picLocks noChangeAspect="1"/>
          </p:cNvPicPr>
          <p:nvPr/>
        </p:nvPicPr>
        <p:blipFill>
          <a:blip r:embed="rId2"/>
          <a:srcRect b="18378"/>
          <a:stretch>
            <a:fillRect/>
          </a:stretch>
        </p:blipFill>
        <p:spPr>
          <a:xfrm>
            <a:off x="7353935" y="361315"/>
            <a:ext cx="4225925" cy="6136005"/>
          </a:xfrm>
          <a:prstGeom prst="rect">
            <a:avLst/>
          </a:prstGeom>
        </p:spPr>
      </p:pic>
      <p:sp>
        <p:nvSpPr>
          <p:cNvPr id="4" name="矩形 3"/>
          <p:cNvSpPr/>
          <p:nvPr/>
        </p:nvSpPr>
        <p:spPr>
          <a:xfrm>
            <a:off x="7550785" y="658495"/>
            <a:ext cx="3926840" cy="8896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cxnSp>
        <p:nvCxnSpPr>
          <p:cNvPr id="8" name="直接箭头连接符 7"/>
          <p:cNvCxnSpPr/>
          <p:nvPr/>
        </p:nvCxnSpPr>
        <p:spPr>
          <a:xfrm flipV="1">
            <a:off x="4191000" y="1493520"/>
            <a:ext cx="3272155" cy="45421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F42509CAEA7419688C0F6C5CF9198F0B"/>
          <p:cNvPicPr>
            <a:picLocks noChangeAspect="1"/>
          </p:cNvPicPr>
          <p:nvPr/>
        </p:nvPicPr>
        <p:blipFill>
          <a:blip r:embed="rId1"/>
          <a:stretch>
            <a:fillRect/>
          </a:stretch>
        </p:blipFill>
        <p:spPr>
          <a:xfrm>
            <a:off x="3644265" y="0"/>
            <a:ext cx="3848735" cy="6846571"/>
          </a:xfrm>
          <a:prstGeom prst="rect">
            <a:avLst/>
          </a:prstGeom>
        </p:spPr>
      </p:pic>
      <p:pic>
        <p:nvPicPr>
          <p:cNvPr id="5" name="图片 4" descr="96BD059F8DA2A1E8B4C8E08B999C36B0"/>
          <p:cNvPicPr>
            <a:picLocks noChangeAspect="1"/>
          </p:cNvPicPr>
          <p:nvPr/>
        </p:nvPicPr>
        <p:blipFill>
          <a:blip r:embed="rId2"/>
          <a:stretch>
            <a:fillRect/>
          </a:stretch>
        </p:blipFill>
        <p:spPr>
          <a:xfrm>
            <a:off x="8194040" y="0"/>
            <a:ext cx="3821431" cy="6798945"/>
          </a:xfrm>
          <a:prstGeom prst="rect">
            <a:avLst/>
          </a:prstGeom>
        </p:spPr>
      </p:pic>
      <p:sp>
        <p:nvSpPr>
          <p:cNvPr id="10" name="矩形 9"/>
          <p:cNvSpPr/>
          <p:nvPr/>
        </p:nvSpPr>
        <p:spPr>
          <a:xfrm>
            <a:off x="4069715" y="236855"/>
            <a:ext cx="3423285" cy="3797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6" name="矩形 5"/>
          <p:cNvSpPr/>
          <p:nvPr/>
        </p:nvSpPr>
        <p:spPr>
          <a:xfrm>
            <a:off x="8181975" y="616585"/>
            <a:ext cx="3833495" cy="6182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cxnSp>
        <p:nvCxnSpPr>
          <p:cNvPr id="8" name="直接箭头连接符 7"/>
          <p:cNvCxnSpPr/>
          <p:nvPr/>
        </p:nvCxnSpPr>
        <p:spPr>
          <a:xfrm flipV="1">
            <a:off x="4432935" y="788035"/>
            <a:ext cx="3855085" cy="4070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rot="3501708">
            <a:off x="-2118856" y="4798439"/>
            <a:ext cx="2961358" cy="2961358"/>
          </a:xfrm>
          <a:prstGeom prst="ellipse">
            <a:avLst/>
          </a:prstGeom>
          <a:gradFill flip="none" rotWithShape="1">
            <a:gsLst>
              <a:gs pos="0">
                <a:srgbClr val="B2DFE6"/>
              </a:gs>
              <a:gs pos="79000">
                <a:srgbClr val="B2DFE6">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506619">
            <a:off x="10204872" y="-1044443"/>
            <a:ext cx="3812103" cy="3812103"/>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文本框 4"/>
          <p:cNvSpPr txBox="1">
            <a:spLocks noChangeArrowheads="1"/>
          </p:cNvSpPr>
          <p:nvPr/>
        </p:nvSpPr>
        <p:spPr bwMode="auto">
          <a:xfrm>
            <a:off x="389267" y="293688"/>
            <a:ext cx="10229521" cy="53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24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作者成果认领：</a:t>
            </a: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作者实名认证，认领本人成果后，可</a:t>
            </a:r>
            <a:r>
              <a:rPr lang="zh-CN" altLang="en-US" sz="24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免费下载、阅读</a:t>
            </a: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全文</a:t>
            </a:r>
            <a:endParaRPr lang="zh-CN" altLang="en-US" sz="2400" b="1" dirty="0">
              <a:latin typeface="微软雅黑" panose="020B0503020204020204" pitchFamily="34" charset="-122"/>
              <a:ea typeface="微软雅黑" panose="020B0503020204020204" pitchFamily="34" charset="-122"/>
              <a:sym typeface="宋体" panose="02010600030101010101" pitchFamily="2" charset="-122"/>
            </a:endParaRPr>
          </a:p>
        </p:txBody>
      </p:sp>
      <p:pic>
        <p:nvPicPr>
          <p:cNvPr id="2052" name="图片 15"/>
          <p:cNvPicPr>
            <a:picLocks noChangeAspect="1" noChangeArrowheads="1"/>
          </p:cNvPicPr>
          <p:nvPr/>
        </p:nvPicPr>
        <p:blipFill>
          <a:blip r:embed="rId1">
            <a:extLst>
              <a:ext uri="{28A0092B-C50C-407E-A947-70E740481C1C}">
                <a14:useLocalDpi xmlns:a14="http://schemas.microsoft.com/office/drawing/2010/main" val="0"/>
              </a:ext>
            </a:extLst>
          </a:blip>
          <a:srcRect t="11424"/>
          <a:stretch>
            <a:fillRect/>
          </a:stretch>
        </p:blipFill>
        <p:spPr bwMode="auto">
          <a:xfrm>
            <a:off x="501650" y="1577975"/>
            <a:ext cx="1099185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5235575"/>
            <a:ext cx="1839912" cy="1622425"/>
          </a:xfrm>
          <a:prstGeom prst="rect">
            <a:avLst/>
          </a:prstGeom>
          <a:noFill/>
          <a:ln w="34925">
            <a:solidFill>
              <a:srgbClr val="FF0000"/>
            </a:solidFill>
            <a:round/>
          </a:ln>
          <a:extLst>
            <a:ext uri="{909E8E84-426E-40DD-AFC4-6F175D3DCCD1}">
              <a14:hiddenFill xmlns:a14="http://schemas.microsoft.com/office/drawing/2010/main">
                <a:solidFill>
                  <a:srgbClr val="FFFFFF"/>
                </a:solidFill>
              </a14:hiddenFill>
            </a:ext>
          </a:extLst>
        </p:spPr>
      </p:pic>
      <p:sp>
        <p:nvSpPr>
          <p:cNvPr id="2054" name="文本框 22"/>
          <p:cNvSpPr txBox="1">
            <a:spLocks noChangeArrowheads="1"/>
          </p:cNvSpPr>
          <p:nvPr/>
        </p:nvSpPr>
        <p:spPr bwMode="auto">
          <a:xfrm>
            <a:off x="288925" y="936625"/>
            <a:ext cx="321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buFont typeface="Wingdings" panose="05000000000000000000" pitchFamily="2" charset="2"/>
              <a:buNone/>
            </a:pPr>
            <a:r>
              <a:rPr lang="zh-CN" altLang="en-US" sz="2400" b="1">
                <a:latin typeface="微软雅黑" panose="020B0503020204020204" pitchFamily="34" charset="-122"/>
                <a:ea typeface="微软雅黑" panose="020B0503020204020204" pitchFamily="34" charset="-122"/>
                <a:sym typeface="宋体" panose="02010600030101010101" pitchFamily="2" charset="-122"/>
              </a:rPr>
              <a:t>（</a:t>
            </a:r>
            <a:r>
              <a:rPr lang="en-US" altLang="zh-CN" sz="2400" b="1">
                <a:latin typeface="微软雅黑" panose="020B0503020204020204" pitchFamily="34" charset="-122"/>
                <a:ea typeface="微软雅黑" panose="020B0503020204020204" pitchFamily="34" charset="-122"/>
                <a:sym typeface="宋体" panose="02010600030101010101" pitchFamily="2" charset="-122"/>
              </a:rPr>
              <a:t>1</a:t>
            </a:r>
            <a:r>
              <a:rPr lang="zh-CN" altLang="en-US" sz="2400" b="1">
                <a:latin typeface="微软雅黑" panose="020B0503020204020204" pitchFamily="34" charset="-122"/>
                <a:ea typeface="微软雅黑" panose="020B0503020204020204" pitchFamily="34" charset="-122"/>
                <a:sym typeface="宋体" panose="02010600030101010101" pitchFamily="2" charset="-122"/>
              </a:rPr>
              <a:t>）去哪认证和认领？</a:t>
            </a:r>
            <a:endParaRPr lang="zh-CN" altLang="en-US" sz="2400" b="1">
              <a:latin typeface="微软雅黑" panose="020B0503020204020204" pitchFamily="34" charset="-122"/>
              <a:ea typeface="微软雅黑" panose="020B0503020204020204" pitchFamily="34" charset="-122"/>
              <a:sym typeface="宋体" panose="02010600030101010101" pitchFamily="2" charset="-122"/>
            </a:endParaRPr>
          </a:p>
        </p:txBody>
      </p:sp>
      <p:sp>
        <p:nvSpPr>
          <p:cNvPr id="31" name="矩形标注"/>
          <p:cNvSpPr/>
          <p:nvPr/>
        </p:nvSpPr>
        <p:spPr>
          <a:xfrm>
            <a:off x="5440363" y="3489325"/>
            <a:ext cx="4605337" cy="1250950"/>
          </a:xfrm>
          <a:prstGeom prst="wedgeRectCallout">
            <a:avLst>
              <a:gd name="adj1" fmla="val -41829"/>
              <a:gd name="adj2" fmla="val 87988"/>
            </a:avLst>
          </a:prstGeom>
          <a:solidFill>
            <a:srgbClr val="FF0000"/>
          </a:solidFill>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2000" b="1" noProof="1">
                <a:latin typeface="微软雅黑" panose="020B0503020204020204" pitchFamily="34" charset="-122"/>
                <a:ea typeface="微软雅黑" panose="020B0503020204020204" pitchFamily="34" charset="-122"/>
                <a:cs typeface="微软雅黑" panose="020B0503020204020204" pitchFamily="34" charset="-122"/>
                <a:sym typeface="+mn-ea"/>
              </a:rPr>
              <a:t>网首页中心位置</a:t>
            </a:r>
            <a:r>
              <a:rPr lang="en-US" altLang="zh-CN" sz="2000" b="1" noProof="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noProof="1">
                <a:latin typeface="微软雅黑" panose="020B0503020204020204" pitchFamily="34" charset="-122"/>
                <a:ea typeface="微软雅黑" panose="020B0503020204020204" pitchFamily="34" charset="-122"/>
                <a:cs typeface="微软雅黑" panose="020B0503020204020204" pitchFamily="34" charset="-122"/>
                <a:sym typeface="+mn-ea"/>
              </a:rPr>
              <a:t>作者服务</a:t>
            </a:r>
            <a:endParaRPr lang="zh-CN" altLang="en-US" sz="2000" b="1" noProof="1">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2000" b="1" noProof="1">
                <a:latin typeface="微软雅黑" panose="020B0503020204020204" pitchFamily="34" charset="-122"/>
                <a:ea typeface="微软雅黑" panose="020B0503020204020204" pitchFamily="34" charset="-122"/>
                <a:cs typeface="微软雅黑" panose="020B0503020204020204" pitchFamily="34" charset="-122"/>
                <a:sym typeface="+mn-ea"/>
              </a:rPr>
              <a:t>网址：expert.cnki.net</a:t>
            </a:r>
            <a:endParaRPr lang="zh-CN" sz="2000" b="1" noProof="1">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3" name="组合 42"/>
          <p:cNvGrpSpPr/>
          <p:nvPr/>
        </p:nvGrpSpPr>
        <p:grpSpPr bwMode="auto">
          <a:xfrm>
            <a:off x="501650" y="1203325"/>
            <a:ext cx="11439525" cy="5168900"/>
            <a:chOff x="1654" y="2817"/>
            <a:chExt cx="15891" cy="7725"/>
          </a:xfrm>
        </p:grpSpPr>
        <p:pic>
          <p:nvPicPr>
            <p:cNvPr id="2068" name="图片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 y="2817"/>
              <a:ext cx="15891" cy="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圆角矩形 44"/>
            <p:cNvSpPr/>
            <p:nvPr/>
          </p:nvSpPr>
          <p:spPr>
            <a:xfrm>
              <a:off x="1934" y="6421"/>
              <a:ext cx="4920" cy="1212"/>
            </a:xfrm>
            <a:prstGeom prst="roundRect">
              <a:avLst>
                <a:gd name="adj" fmla="val 9386"/>
              </a:avLst>
            </a:prstGeom>
            <a:noFill/>
            <a:ln w="28575">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b="1" noProof="1"/>
            </a:p>
          </p:txBody>
        </p:sp>
        <p:sp>
          <p:nvSpPr>
            <p:cNvPr id="46" name="矩形标注"/>
            <p:cNvSpPr/>
            <p:nvPr/>
          </p:nvSpPr>
          <p:spPr>
            <a:xfrm>
              <a:off x="8076" y="5878"/>
              <a:ext cx="5800" cy="1756"/>
            </a:xfrm>
            <a:prstGeom prst="wedgeRectCallout">
              <a:avLst>
                <a:gd name="adj1" fmla="val -70862"/>
                <a:gd name="adj2" fmla="val -3189"/>
              </a:avLst>
            </a:prstGeom>
            <a:solidFill>
              <a:srgbClr val="FF0000"/>
            </a:solidFill>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r>
                <a:rPr 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点</a:t>
              </a:r>
              <a:r>
                <a:rPr lang="en-US" alt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开始认证</a:t>
              </a:r>
              <a:r>
                <a:rPr lang="en-US" alt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50000"/>
                </a:lnSpc>
              </a:pPr>
              <a:r>
                <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使用知网个人账号登录</a:t>
              </a:r>
              <a:endPar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25"/>
          <p:cNvPicPr>
            <a:picLocks noChangeAspect="1" noChangeArrowheads="1"/>
          </p:cNvPicPr>
          <p:nvPr/>
        </p:nvPicPr>
        <p:blipFill>
          <a:blip r:embed="rId1">
            <a:extLst>
              <a:ext uri="{28A0092B-C50C-407E-A947-70E740481C1C}">
                <a14:useLocalDpi xmlns:a14="http://schemas.microsoft.com/office/drawing/2010/main" val="0"/>
              </a:ext>
            </a:extLst>
          </a:blip>
          <a:srcRect t="8430" r="507" b="3053"/>
          <a:stretch>
            <a:fillRect/>
          </a:stretch>
        </p:blipFill>
        <p:spPr bwMode="auto">
          <a:xfrm>
            <a:off x="2346325" y="1700213"/>
            <a:ext cx="9188450"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本框 5"/>
          <p:cNvSpPr txBox="1">
            <a:spLocks noChangeArrowheads="1"/>
          </p:cNvSpPr>
          <p:nvPr/>
        </p:nvSpPr>
        <p:spPr bwMode="auto">
          <a:xfrm>
            <a:off x="389267" y="293688"/>
            <a:ext cx="10229521" cy="53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24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作者成果认领：</a:t>
            </a:r>
            <a:r>
              <a:rPr lang="zh-CN" altLang="en-US" sz="2400" b="1">
                <a:latin typeface="微软雅黑" panose="020B0503020204020204" pitchFamily="34" charset="-122"/>
                <a:ea typeface="微软雅黑" panose="020B0503020204020204" pitchFamily="34" charset="-122"/>
                <a:sym typeface="宋体" panose="02010600030101010101" pitchFamily="2" charset="-122"/>
              </a:rPr>
              <a:t>作者实名认证，认领本人成果后，可</a:t>
            </a:r>
            <a:r>
              <a:rPr lang="zh-CN" altLang="en-US" sz="24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免费下载、阅读</a:t>
            </a:r>
            <a:r>
              <a:rPr lang="zh-CN" altLang="en-US" sz="2400" b="1">
                <a:latin typeface="微软雅黑" panose="020B0503020204020204" pitchFamily="34" charset="-122"/>
                <a:ea typeface="微软雅黑" panose="020B0503020204020204" pitchFamily="34" charset="-122"/>
                <a:sym typeface="宋体" panose="02010600030101010101" pitchFamily="2" charset="-122"/>
              </a:rPr>
              <a:t>全文</a:t>
            </a:r>
            <a:endParaRPr lang="zh-CN" altLang="en-US" sz="2400" b="1">
              <a:latin typeface="微软雅黑" panose="020B0503020204020204" pitchFamily="34" charset="-122"/>
              <a:ea typeface="微软雅黑" panose="020B0503020204020204" pitchFamily="34" charset="-122"/>
              <a:sym typeface="宋体" panose="02010600030101010101" pitchFamily="2" charset="-122"/>
            </a:endParaRPr>
          </a:p>
        </p:txBody>
      </p:sp>
      <p:sp>
        <p:nvSpPr>
          <p:cNvPr id="39" name="圆角矩形 38"/>
          <p:cNvSpPr/>
          <p:nvPr/>
        </p:nvSpPr>
        <p:spPr>
          <a:xfrm>
            <a:off x="5768975" y="5673725"/>
            <a:ext cx="2487613" cy="696913"/>
          </a:xfrm>
          <a:prstGeom prst="roundRect">
            <a:avLst>
              <a:gd name="adj" fmla="val 9386"/>
            </a:avLst>
          </a:prstGeom>
          <a:noFill/>
          <a:ln w="28575">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b="1" noProof="1"/>
          </a:p>
        </p:txBody>
      </p:sp>
      <p:sp>
        <p:nvSpPr>
          <p:cNvPr id="32" name="矩形标注"/>
          <p:cNvSpPr/>
          <p:nvPr/>
        </p:nvSpPr>
        <p:spPr>
          <a:xfrm>
            <a:off x="7837488" y="3881438"/>
            <a:ext cx="2579687" cy="998537"/>
          </a:xfrm>
          <a:prstGeom prst="wedgeRectCallout">
            <a:avLst>
              <a:gd name="adj1" fmla="val -39640"/>
              <a:gd name="adj2" fmla="val 123172"/>
            </a:avLst>
          </a:prstGeom>
          <a:solidFill>
            <a:srgbClr val="FF0000"/>
          </a:solidFill>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r>
              <a:rPr 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填下</a:t>
            </a:r>
            <a:r>
              <a:rPr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认证</a:t>
            </a:r>
            <a:r>
              <a:rPr 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信息后</a:t>
            </a:r>
            <a:r>
              <a:rPr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50000"/>
              </a:lnSpc>
            </a:pPr>
            <a:r>
              <a:rPr 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点</a:t>
            </a:r>
            <a:r>
              <a:rPr lang="en-US" alt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实名认证</a:t>
            </a:r>
            <a:r>
              <a:rPr lang="en-US" alt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79" name="文本框 22"/>
          <p:cNvSpPr txBox="1">
            <a:spLocks noChangeArrowheads="1"/>
          </p:cNvSpPr>
          <p:nvPr/>
        </p:nvSpPr>
        <p:spPr bwMode="auto">
          <a:xfrm>
            <a:off x="288925" y="936625"/>
            <a:ext cx="32146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buFont typeface="Wingdings" panose="05000000000000000000" pitchFamily="2" charset="2"/>
              <a:buNone/>
            </a:pPr>
            <a:r>
              <a:rPr lang="zh-CN" altLang="en-US" sz="2400" b="1">
                <a:latin typeface="微软雅黑" panose="020B0503020204020204" pitchFamily="34" charset="-122"/>
                <a:ea typeface="微软雅黑" panose="020B0503020204020204" pitchFamily="34" charset="-122"/>
                <a:sym typeface="宋体" panose="02010600030101010101" pitchFamily="2" charset="-122"/>
              </a:rPr>
              <a:t>（</a:t>
            </a:r>
            <a:r>
              <a:rPr lang="en-US" altLang="zh-CN" sz="2400" b="1">
                <a:latin typeface="微软雅黑" panose="020B0503020204020204" pitchFamily="34" charset="-122"/>
                <a:ea typeface="微软雅黑" panose="020B0503020204020204" pitchFamily="34" charset="-122"/>
                <a:sym typeface="宋体" panose="02010600030101010101" pitchFamily="2" charset="-122"/>
              </a:rPr>
              <a:t>1</a:t>
            </a:r>
            <a:r>
              <a:rPr lang="zh-CN" altLang="en-US" sz="2400" b="1">
                <a:latin typeface="微软雅黑" panose="020B0503020204020204" pitchFamily="34" charset="-122"/>
                <a:ea typeface="微软雅黑" panose="020B0503020204020204" pitchFamily="34" charset="-122"/>
                <a:sym typeface="宋体" panose="02010600030101010101" pitchFamily="2" charset="-122"/>
              </a:rPr>
              <a:t>）如何认证和认领？</a:t>
            </a:r>
            <a:endParaRPr lang="zh-CN" altLang="en-US" sz="2400" b="1">
              <a:latin typeface="微软雅黑" panose="020B0503020204020204" pitchFamily="34" charset="-122"/>
              <a:ea typeface="微软雅黑" panose="020B0503020204020204" pitchFamily="34" charset="-122"/>
              <a:sym typeface="宋体" panose="02010600030101010101" pitchFamily="2" charset="-122"/>
            </a:endParaRPr>
          </a:p>
        </p:txBody>
      </p:sp>
      <p:pic>
        <p:nvPicPr>
          <p:cNvPr id="9" name="图片 8"/>
          <p:cNvPicPr>
            <a:picLocks noChangeAspect="1" noChangeArrowheads="1"/>
          </p:cNvPicPr>
          <p:nvPr/>
        </p:nvPicPr>
        <p:blipFill>
          <a:blip r:embed="rId2">
            <a:extLst>
              <a:ext uri="{28A0092B-C50C-407E-A947-70E740481C1C}">
                <a14:useLocalDpi xmlns:a14="http://schemas.microsoft.com/office/drawing/2010/main" val="0"/>
              </a:ext>
            </a:extLst>
          </a:blip>
          <a:srcRect l="4601" t="5978" r="1398"/>
          <a:stretch>
            <a:fillRect/>
          </a:stretch>
        </p:blipFill>
        <p:spPr bwMode="auto">
          <a:xfrm>
            <a:off x="2200275" y="1408113"/>
            <a:ext cx="9483725"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p:nvGrpSpPr>
        <p:grpSpPr bwMode="auto">
          <a:xfrm>
            <a:off x="7115175" y="3109913"/>
            <a:ext cx="3767138" cy="1606550"/>
            <a:chOff x="8883" y="5114"/>
            <a:chExt cx="5932" cy="2529"/>
          </a:xfrm>
        </p:grpSpPr>
        <p:sp>
          <p:nvSpPr>
            <p:cNvPr id="16" name="矩形标注"/>
            <p:cNvSpPr/>
            <p:nvPr/>
          </p:nvSpPr>
          <p:spPr>
            <a:xfrm>
              <a:off x="8883" y="5114"/>
              <a:ext cx="4915" cy="957"/>
            </a:xfrm>
            <a:prstGeom prst="wedgeRectCallout">
              <a:avLst>
                <a:gd name="adj1" fmla="val 20377"/>
                <a:gd name="adj2" fmla="val 141682"/>
              </a:avLst>
            </a:prstGeom>
            <a:solidFill>
              <a:srgbClr val="FF0000"/>
            </a:solidFill>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r>
                <a:rPr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认领</a:t>
              </a:r>
              <a:r>
                <a:rPr 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本人曾在</a:t>
              </a:r>
              <a:r>
                <a:rPr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单位成果</a:t>
              </a:r>
              <a:endParaRPr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圆角矩形 16"/>
            <p:cNvSpPr/>
            <p:nvPr/>
          </p:nvSpPr>
          <p:spPr>
            <a:xfrm>
              <a:off x="11900" y="7088"/>
              <a:ext cx="2915" cy="555"/>
            </a:xfrm>
            <a:prstGeom prst="roundRect">
              <a:avLst>
                <a:gd name="adj" fmla="val 6022"/>
              </a:avLst>
            </a:prstGeom>
            <a:noFill/>
            <a:ln w="28575">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b="1" noProof="1"/>
            </a:p>
          </p:txBody>
        </p:sp>
      </p:grpSp>
      <p:pic>
        <p:nvPicPr>
          <p:cNvPr id="18" name="图片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1741488"/>
            <a:ext cx="9610725"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组合 24"/>
          <p:cNvGrpSpPr/>
          <p:nvPr/>
        </p:nvGrpSpPr>
        <p:grpSpPr bwMode="auto">
          <a:xfrm>
            <a:off x="2236788" y="3109913"/>
            <a:ext cx="8315325" cy="3387725"/>
            <a:chOff x="928" y="4962"/>
            <a:chExt cx="13096" cy="5335"/>
          </a:xfrm>
        </p:grpSpPr>
        <p:grpSp>
          <p:nvGrpSpPr>
            <p:cNvPr id="3086" name="组合 19"/>
            <p:cNvGrpSpPr/>
            <p:nvPr/>
          </p:nvGrpSpPr>
          <p:grpSpPr bwMode="auto">
            <a:xfrm>
              <a:off x="928" y="4962"/>
              <a:ext cx="13096" cy="3625"/>
              <a:chOff x="1297" y="5516"/>
              <a:chExt cx="13096" cy="3625"/>
            </a:xfrm>
          </p:grpSpPr>
          <p:sp>
            <p:nvSpPr>
              <p:cNvPr id="21" name="矩形标注"/>
              <p:cNvSpPr/>
              <p:nvPr/>
            </p:nvSpPr>
            <p:spPr>
              <a:xfrm>
                <a:off x="5930" y="8296"/>
                <a:ext cx="8463" cy="845"/>
              </a:xfrm>
              <a:prstGeom prst="wedgeRectCallout">
                <a:avLst>
                  <a:gd name="adj1" fmla="val -22563"/>
                  <a:gd name="adj2" fmla="val 148459"/>
                </a:avLst>
              </a:prstGeom>
              <a:solidFill>
                <a:srgbClr val="FF0000"/>
              </a:solidFill>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r>
                  <a:rPr 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勾选本人成果后，点击</a:t>
                </a:r>
                <a:r>
                  <a:rPr lang="en-US" alt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是我的</a:t>
                </a:r>
                <a:r>
                  <a:rPr lang="en-US" altLang="zh-CN"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，完成认领</a:t>
                </a:r>
                <a:endPar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2" name="圆角矩形 21"/>
              <p:cNvSpPr/>
              <p:nvPr/>
            </p:nvSpPr>
            <p:spPr>
              <a:xfrm>
                <a:off x="1297" y="5516"/>
                <a:ext cx="668" cy="3135"/>
              </a:xfrm>
              <a:prstGeom prst="roundRect">
                <a:avLst>
                  <a:gd name="adj" fmla="val 6022"/>
                </a:avLst>
              </a:prstGeom>
              <a:noFill/>
              <a:ln w="28575">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b="1" noProof="1"/>
              </a:p>
            </p:txBody>
          </p:sp>
        </p:grpSp>
        <p:sp>
          <p:nvSpPr>
            <p:cNvPr id="24" name="圆角矩形 23"/>
            <p:cNvSpPr/>
            <p:nvPr/>
          </p:nvSpPr>
          <p:spPr>
            <a:xfrm>
              <a:off x="7476" y="9504"/>
              <a:ext cx="2030" cy="793"/>
            </a:xfrm>
            <a:prstGeom prst="roundRect">
              <a:avLst>
                <a:gd name="adj" fmla="val 6022"/>
              </a:avLst>
            </a:prstGeom>
            <a:noFill/>
            <a:ln w="28575">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b="1" noProof="1"/>
            </a:p>
          </p:txBody>
        </p:sp>
      </p:grpSp>
      <p:pic>
        <p:nvPicPr>
          <p:cNvPr id="27" name="图片 26"/>
          <p:cNvPicPr>
            <a:picLocks noChangeAspect="1" noChangeArrowheads="1"/>
          </p:cNvPicPr>
          <p:nvPr/>
        </p:nvPicPr>
        <p:blipFill>
          <a:blip r:embed="rId4">
            <a:extLst>
              <a:ext uri="{28A0092B-C50C-407E-A947-70E740481C1C}">
                <a14:useLocalDpi xmlns:a14="http://schemas.microsoft.com/office/drawing/2010/main" val="0"/>
              </a:ext>
            </a:extLst>
          </a:blip>
          <a:srcRect t="1364" r="2325"/>
          <a:stretch>
            <a:fillRect/>
          </a:stretch>
        </p:blipFill>
        <p:spPr bwMode="auto">
          <a:xfrm>
            <a:off x="2235200" y="1409700"/>
            <a:ext cx="9628188"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p:cNvGrpSpPr/>
          <p:nvPr/>
        </p:nvGrpSpPr>
        <p:grpSpPr bwMode="auto">
          <a:xfrm>
            <a:off x="2803525" y="3122613"/>
            <a:ext cx="5894388" cy="2028825"/>
            <a:chOff x="661" y="4936"/>
            <a:chExt cx="9284" cy="3195"/>
          </a:xfrm>
        </p:grpSpPr>
        <p:sp>
          <p:nvSpPr>
            <p:cNvPr id="30" name="矩形标注"/>
            <p:cNvSpPr/>
            <p:nvPr/>
          </p:nvSpPr>
          <p:spPr>
            <a:xfrm>
              <a:off x="2406" y="7278"/>
              <a:ext cx="4778" cy="853"/>
            </a:xfrm>
            <a:prstGeom prst="wedgeRectCallout">
              <a:avLst>
                <a:gd name="adj1" fmla="val -20397"/>
                <a:gd name="adj2" fmla="val -138006"/>
              </a:avLst>
            </a:prstGeom>
            <a:solidFill>
              <a:srgbClr val="FF0000"/>
            </a:solidFill>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r>
                <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文献检索认领</a:t>
              </a:r>
              <a:endPar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圆角矩形 30"/>
            <p:cNvSpPr/>
            <p:nvPr/>
          </p:nvSpPr>
          <p:spPr>
            <a:xfrm>
              <a:off x="661" y="4936"/>
              <a:ext cx="9284" cy="1690"/>
            </a:xfrm>
            <a:prstGeom prst="roundRect">
              <a:avLst>
                <a:gd name="adj" fmla="val 6022"/>
              </a:avLst>
            </a:prstGeom>
            <a:noFill/>
            <a:ln w="28575">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b="1" noProof="1"/>
            </a:p>
          </p:txBody>
        </p:sp>
      </p:grpSp>
      <p:sp>
        <p:nvSpPr>
          <p:cNvPr id="35" name="五边形 34"/>
          <p:cNvSpPr/>
          <p:nvPr/>
        </p:nvSpPr>
        <p:spPr>
          <a:xfrm>
            <a:off x="0" y="1955800"/>
            <a:ext cx="1827213" cy="590550"/>
          </a:xfrm>
          <a:prstGeom prst="homePlate">
            <a:avLst/>
          </a:prstGeom>
          <a:solidFill>
            <a:srgbClr val="FFC00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b="1" noProof="1"/>
              <a:t>①完成认证</a:t>
            </a:r>
            <a:endParaRPr lang="zh-CN" altLang="en-US" b="1" noProof="1"/>
          </a:p>
        </p:txBody>
      </p:sp>
      <p:sp>
        <p:nvSpPr>
          <p:cNvPr id="36" name="五边形 35"/>
          <p:cNvSpPr/>
          <p:nvPr/>
        </p:nvSpPr>
        <p:spPr>
          <a:xfrm>
            <a:off x="0" y="2974975"/>
            <a:ext cx="1827213" cy="592138"/>
          </a:xfrm>
          <a:prstGeom prst="homePlate">
            <a:avLst/>
          </a:prstGeom>
          <a:solidFill>
            <a:srgbClr val="FFC00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b="1" noProof="1"/>
              <a:t>②认领成果</a:t>
            </a:r>
            <a:endParaRPr lang="zh-CN" altLang="en-US" b="1" noProof="1"/>
          </a:p>
        </p:txBody>
      </p:sp>
      <p:sp>
        <p:nvSpPr>
          <p:cNvPr id="37" name="五边形 36"/>
          <p:cNvSpPr/>
          <p:nvPr/>
        </p:nvSpPr>
        <p:spPr>
          <a:xfrm>
            <a:off x="0" y="3968750"/>
            <a:ext cx="1827213" cy="592138"/>
          </a:xfrm>
          <a:prstGeom prst="homePlate">
            <a:avLst/>
          </a:prstGeom>
          <a:solidFill>
            <a:srgbClr val="FFC00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b="1" noProof="1"/>
              <a:t>③管理成果</a:t>
            </a:r>
            <a:endParaRPr lang="zh-CN" altLang="en-US" b="1" noProof="1"/>
          </a:p>
        </p:txBody>
      </p:sp>
      <p:sp>
        <p:nvSpPr>
          <p:cNvPr id="38" name="五边形 37"/>
          <p:cNvSpPr/>
          <p:nvPr/>
        </p:nvSpPr>
        <p:spPr>
          <a:xfrm>
            <a:off x="0" y="4962525"/>
            <a:ext cx="1827213" cy="590550"/>
          </a:xfrm>
          <a:prstGeom prst="homePlate">
            <a:avLst/>
          </a:prstGeom>
          <a:solidFill>
            <a:srgbClr val="FFC00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b="1" noProof="1"/>
              <a:t>④成果展示</a:t>
            </a:r>
            <a:endParaRPr lang="zh-CN" altLang="en-US" b="1" noProof="1"/>
          </a:p>
        </p:txBody>
      </p:sp>
      <p:pic>
        <p:nvPicPr>
          <p:cNvPr id="48" name="图片 47"/>
          <p:cNvPicPr>
            <a:picLocks noChangeAspect="1" noChangeArrowheads="1"/>
          </p:cNvPicPr>
          <p:nvPr/>
        </p:nvPicPr>
        <p:blipFill>
          <a:blip r:embed="rId5">
            <a:extLst>
              <a:ext uri="{28A0092B-C50C-407E-A947-70E740481C1C}">
                <a14:useLocalDpi xmlns:a14="http://schemas.microsoft.com/office/drawing/2010/main" val="0"/>
              </a:ext>
            </a:extLst>
          </a:blip>
          <a:srcRect t="465" r="1105" b="7327"/>
          <a:stretch>
            <a:fillRect/>
          </a:stretch>
        </p:blipFill>
        <p:spPr bwMode="auto">
          <a:xfrm>
            <a:off x="2181225" y="1579563"/>
            <a:ext cx="9663113"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组合 50"/>
          <p:cNvGrpSpPr/>
          <p:nvPr/>
        </p:nvGrpSpPr>
        <p:grpSpPr bwMode="auto">
          <a:xfrm>
            <a:off x="3911600" y="2628900"/>
            <a:ext cx="3033713" cy="1435100"/>
            <a:chOff x="3125" y="4936"/>
            <a:chExt cx="4779" cy="2260"/>
          </a:xfrm>
        </p:grpSpPr>
        <p:sp>
          <p:nvSpPr>
            <p:cNvPr id="52" name="矩形标注"/>
            <p:cNvSpPr/>
            <p:nvPr/>
          </p:nvSpPr>
          <p:spPr>
            <a:xfrm>
              <a:off x="3125" y="6344"/>
              <a:ext cx="4779" cy="852"/>
            </a:xfrm>
            <a:prstGeom prst="wedgeRectCallout">
              <a:avLst>
                <a:gd name="adj1" fmla="val -20397"/>
                <a:gd name="adj2" fmla="val -138006"/>
              </a:avLst>
            </a:prstGeom>
            <a:solidFill>
              <a:srgbClr val="FF0000"/>
            </a:solidFill>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r>
                <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如有误领，可退领</a:t>
              </a:r>
              <a:endParaRPr lang="zh-CN" altLang="en-US" sz="2000"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3" name="圆角矩形 52"/>
            <p:cNvSpPr/>
            <p:nvPr/>
          </p:nvSpPr>
          <p:spPr>
            <a:xfrm>
              <a:off x="3528" y="4936"/>
              <a:ext cx="1283" cy="545"/>
            </a:xfrm>
            <a:prstGeom prst="roundRect">
              <a:avLst>
                <a:gd name="adj" fmla="val 6022"/>
              </a:avLst>
            </a:prstGeom>
            <a:noFill/>
            <a:ln w="28575">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000" b="1" noProof="1"/>
            </a:p>
          </p:txBody>
        </p:sp>
      </p:grpSp>
      <p:pic>
        <p:nvPicPr>
          <p:cNvPr id="49" name="图片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1225" y="1565275"/>
            <a:ext cx="766445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1100" y="1820863"/>
            <a:ext cx="6872288"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ppt_x</p:attrName>
                                        </p:attrNameLst>
                                      </p:cBhvr>
                                      <p:tavLst>
                                        <p:tav tm="0">
                                          <p:val>
                                            <p:strVal val="#ppt_x"/>
                                          </p:val>
                                        </p:tav>
                                        <p:tav tm="100000">
                                          <p:val>
                                            <p:strVal val="#ppt_x"/>
                                          </p:val>
                                        </p:tav>
                                      </p:tavLst>
                                    </p:anim>
                                    <p:anim calcmode="lin" valueType="num">
                                      <p:cBhvr>
                                        <p:cTn id="42" dur="500" fill="hold"/>
                                        <p:tgtEl>
                                          <p:spTgt spid="27"/>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16" presetClass="entr" presetSubtype="21"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500"/>
                                        <p:tgtEl>
                                          <p:spTgt spid="37"/>
                                        </p:tgtEl>
                                      </p:cBhvr>
                                    </p:animEffect>
                                  </p:childTnLst>
                                </p:cTn>
                              </p:par>
                            </p:childTnLst>
                          </p:cTn>
                        </p:par>
                        <p:par>
                          <p:cTn id="52" fill="hold">
                            <p:stCondLst>
                              <p:cond delay="500"/>
                            </p:stCondLst>
                            <p:childTnLst>
                              <p:par>
                                <p:cTn id="53" presetID="2" presetClass="entr" presetSubtype="4"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p:cTn id="55" dur="500" fill="hold"/>
                                        <p:tgtEl>
                                          <p:spTgt spid="48"/>
                                        </p:tgtEl>
                                        <p:attrNameLst>
                                          <p:attrName>ppt_x</p:attrName>
                                        </p:attrNameLst>
                                      </p:cBhvr>
                                      <p:tavLst>
                                        <p:tav tm="0">
                                          <p:val>
                                            <p:strVal val="#ppt_x"/>
                                          </p:val>
                                        </p:tav>
                                        <p:tav tm="100000">
                                          <p:val>
                                            <p:strVal val="#ppt_x"/>
                                          </p:val>
                                        </p:tav>
                                      </p:tavLst>
                                    </p:anim>
                                    <p:anim calcmode="lin" valueType="num">
                                      <p:cBhvr>
                                        <p:cTn id="56" dur="500" fill="hold"/>
                                        <p:tgtEl>
                                          <p:spTgt spid="48"/>
                                        </p:tgtEl>
                                        <p:attrNameLst>
                                          <p:attrName>ppt_y</p:attrName>
                                        </p:attrNameLst>
                                      </p:cBhvr>
                                      <p:tavLst>
                                        <p:tav tm="0">
                                          <p:val>
                                            <p:strVal val="1+#ppt_h/2"/>
                                          </p:val>
                                        </p:tav>
                                        <p:tav tm="100000">
                                          <p:val>
                                            <p:strVal val="#ppt_y"/>
                                          </p:val>
                                        </p:tav>
                                      </p:tavLst>
                                    </p:anim>
                                  </p:childTnLst>
                                </p:cTn>
                              </p:par>
                            </p:childTnLst>
                          </p:cTn>
                        </p:par>
                        <p:par>
                          <p:cTn id="57" fill="hold">
                            <p:stCondLst>
                              <p:cond delay="1000"/>
                            </p:stCondLst>
                            <p:childTnLst>
                              <p:par>
                                <p:cTn id="58" presetID="16" presetClass="entr" presetSubtype="21" fill="hold"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barn(inVertical)">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par>
                          <p:cTn id="66" fill="hold">
                            <p:stCondLst>
                              <p:cond delay="500"/>
                            </p:stCondLst>
                            <p:childTnLst>
                              <p:par>
                                <p:cTn id="67" presetID="2" presetClass="entr" presetSubtype="4" fill="hold" nodeType="after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p:cTn id="69" dur="500" fill="hold"/>
                                        <p:tgtEl>
                                          <p:spTgt spid="49"/>
                                        </p:tgtEl>
                                        <p:attrNameLst>
                                          <p:attrName>ppt_x</p:attrName>
                                        </p:attrNameLst>
                                      </p:cBhvr>
                                      <p:tavLst>
                                        <p:tav tm="0">
                                          <p:val>
                                            <p:strVal val="#ppt_x"/>
                                          </p:val>
                                        </p:tav>
                                        <p:tav tm="100000">
                                          <p:val>
                                            <p:strVal val="#ppt_x"/>
                                          </p:val>
                                        </p:tav>
                                      </p:tavLst>
                                    </p:anim>
                                    <p:anim calcmode="lin" valueType="num">
                                      <p:cBhvr>
                                        <p:cTn id="7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1000"/>
                                        <p:tgtEl>
                                          <p:spTgt spid="50"/>
                                        </p:tgtEl>
                                      </p:cBhvr>
                                    </p:animEffect>
                                    <p:anim calcmode="lin" valueType="num">
                                      <p:cBhvr>
                                        <p:cTn id="76" dur="1000" fill="hold"/>
                                        <p:tgtEl>
                                          <p:spTgt spid="50"/>
                                        </p:tgtEl>
                                        <p:attrNameLst>
                                          <p:attrName>ppt_x</p:attrName>
                                        </p:attrNameLst>
                                      </p:cBhvr>
                                      <p:tavLst>
                                        <p:tav tm="0">
                                          <p:val>
                                            <p:strVal val="#ppt_x"/>
                                          </p:val>
                                        </p:tav>
                                        <p:tav tm="100000">
                                          <p:val>
                                            <p:strVal val="#ppt_x"/>
                                          </p:val>
                                        </p:tav>
                                      </p:tavLst>
                                    </p:anim>
                                    <p:anim calcmode="lin" valueType="num">
                                      <p:cBhvr>
                                        <p:cTn id="7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39" grpId="1" animBg="1"/>
      <p:bldP spid="32" grpId="0" bldLvl="0" animBg="1"/>
      <p:bldP spid="32" grpId="1" animBg="1"/>
      <p:bldP spid="36" grpId="0" bldLvl="0" animBg="1"/>
      <p:bldP spid="36" grpId="1" animBg="1"/>
      <p:bldP spid="37" grpId="0" bldLvl="0" animBg="1"/>
      <p:bldP spid="37" grpId="1" animBg="1"/>
      <p:bldP spid="38" grpId="0" bldLvl="0" animBg="1"/>
      <p:bldP spid="3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245199" y="5608585"/>
            <a:ext cx="8590913" cy="1862048"/>
          </a:xfrm>
          <a:prstGeom prst="rect">
            <a:avLst/>
          </a:prstGeom>
          <a:noFill/>
        </p:spPr>
        <p:txBody>
          <a:bodyPr wrap="square" rtlCol="0">
            <a:spAutoFit/>
          </a:bodyPr>
          <a:lstStyle>
            <a:defPPr>
              <a:defRPr lang="zh-CN"/>
            </a:defPPr>
            <a:lvl1pPr algn="dist">
              <a:defRPr sz="6000" spc="-300">
                <a:ln>
                  <a:gradFill>
                    <a:gsLst>
                      <a:gs pos="0">
                        <a:srgbClr val="F79F88">
                          <a:alpha val="30000"/>
                        </a:srgbClr>
                      </a:gs>
                      <a:gs pos="50000">
                        <a:srgbClr val="B2DFE6">
                          <a:alpha val="30000"/>
                        </a:srgbClr>
                      </a:gs>
                    </a:gsLst>
                    <a:lin ang="0" scaled="0"/>
                  </a:gradFill>
                </a:ln>
                <a:noFill/>
                <a:latin typeface="方正超粗黑简体" panose="02000000000000000000" pitchFamily="2" charset="-122"/>
                <a:ea typeface="方正超粗黑简体" panose="02000000000000000000" pitchFamily="2" charset="-122"/>
                <a:cs typeface="阿里巴巴普惠体 H" panose="00020600040101010101" pitchFamily="18" charset="-122"/>
              </a:defRPr>
            </a:lvl1pPr>
          </a:lstStyle>
          <a:p>
            <a:pPr algn="l"/>
            <a:r>
              <a:rPr lang="en-US" altLang="zh-CN" sz="11500" dirty="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THANKYOU</a:t>
            </a:r>
            <a:endParaRPr lang="zh-CN" altLang="en-US" sz="11500" dirty="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13" name="椭圆 12"/>
          <p:cNvSpPr/>
          <p:nvPr/>
        </p:nvSpPr>
        <p:spPr>
          <a:xfrm rot="5400000">
            <a:off x="-662722" y="-2246076"/>
            <a:ext cx="3181011" cy="3181011"/>
          </a:xfrm>
          <a:prstGeom prst="ellipse">
            <a:avLst/>
          </a:prstGeom>
          <a:gradFill flip="none" rotWithShape="1">
            <a:gsLst>
              <a:gs pos="0">
                <a:srgbClr val="F79F88">
                  <a:alpha val="77000"/>
                </a:srgbClr>
              </a:gs>
              <a:gs pos="79000">
                <a:srgbClr val="B2DFE6">
                  <a:alpha val="83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0" name="图片 189"/>
          <p:cNvPicPr>
            <a:picLocks noChangeAspect="1"/>
          </p:cNvPicPr>
          <p:nvPr/>
        </p:nvPicPr>
        <p:blipFill>
          <a:blip r:embed="rId1">
            <a:alphaModFix amt="10000"/>
          </a:blip>
          <a:stretch>
            <a:fillRect/>
          </a:stretch>
        </p:blipFill>
        <p:spPr>
          <a:xfrm rot="1912324">
            <a:off x="7300497" y="483421"/>
            <a:ext cx="5305501" cy="8971904"/>
          </a:xfrm>
          <a:prstGeom prst="rect">
            <a:avLst/>
          </a:prstGeom>
        </p:spPr>
      </p:pic>
      <p:sp>
        <p:nvSpPr>
          <p:cNvPr id="182" name="矩形: 圆角 181"/>
          <p:cNvSpPr/>
          <p:nvPr/>
        </p:nvSpPr>
        <p:spPr>
          <a:xfrm>
            <a:off x="773907" y="4297988"/>
            <a:ext cx="1835944" cy="341000"/>
          </a:xfrm>
          <a:prstGeom prst="roundRect">
            <a:avLst>
              <a:gd name="adj" fmla="val 50000"/>
            </a:avLst>
          </a:prstGeom>
          <a:noFill/>
          <a:ln>
            <a:gradFill>
              <a:gsLst>
                <a:gs pos="88000">
                  <a:srgbClr val="F79F88">
                    <a:alpha val="10000"/>
                  </a:srgbClr>
                </a:gs>
                <a:gs pos="100000">
                  <a:srgbClr val="B2DFE6">
                    <a:alpha val="67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68" name="图片 167"/>
          <p:cNvPicPr>
            <a:picLocks noChangeAspect="1"/>
          </p:cNvPicPr>
          <p:nvPr/>
        </p:nvPicPr>
        <p:blipFill>
          <a:blip r:embed="rId1">
            <a:alphaModFix amt="16000"/>
          </a:blip>
          <a:stretch>
            <a:fillRect/>
          </a:stretch>
        </p:blipFill>
        <p:spPr>
          <a:xfrm rot="384340">
            <a:off x="7916008" y="-82443"/>
            <a:ext cx="5305501" cy="8971904"/>
          </a:xfrm>
          <a:prstGeom prst="rect">
            <a:avLst/>
          </a:prstGeom>
        </p:spPr>
      </p:pic>
      <p:pic>
        <p:nvPicPr>
          <p:cNvPr id="167" name="图片 166"/>
          <p:cNvPicPr>
            <a:picLocks noChangeAspect="1"/>
          </p:cNvPicPr>
          <p:nvPr/>
        </p:nvPicPr>
        <p:blipFill>
          <a:blip r:embed="rId1"/>
          <a:stretch>
            <a:fillRect/>
          </a:stretch>
        </p:blipFill>
        <p:spPr>
          <a:xfrm rot="1107112">
            <a:off x="7941510" y="258596"/>
            <a:ext cx="5305501" cy="8971904"/>
          </a:xfrm>
          <a:prstGeom prst="rect">
            <a:avLst/>
          </a:prstGeom>
        </p:spPr>
      </p:pic>
      <p:sp>
        <p:nvSpPr>
          <p:cNvPr id="179" name="文本框 178"/>
          <p:cNvSpPr txBox="1"/>
          <p:nvPr/>
        </p:nvSpPr>
        <p:spPr>
          <a:xfrm>
            <a:off x="3470275" y="2767965"/>
            <a:ext cx="5251450" cy="1322070"/>
          </a:xfrm>
          <a:prstGeom prst="rect">
            <a:avLst/>
          </a:prstGeom>
          <a:noFill/>
        </p:spPr>
        <p:txBody>
          <a:bodyPr wrap="square" rtlCol="0">
            <a:spAutoFit/>
          </a:bodyPr>
          <a:lstStyle/>
          <a:p>
            <a:r>
              <a:rPr lang="zh-CN" altLang="en-US" sz="80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感谢观看</a:t>
            </a:r>
            <a:endParaRPr lang="zh-CN" altLang="en-US" sz="80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alphaModFix amt="35000"/>
          </a:blip>
          <a:stretch>
            <a:fillRect/>
          </a:stretch>
        </p:blipFill>
        <p:spPr>
          <a:xfrm rot="5400000">
            <a:off x="481397" y="-7080791"/>
            <a:ext cx="11864903" cy="20064226"/>
          </a:xfrm>
          <a:prstGeom prst="rect">
            <a:avLst/>
          </a:prstGeom>
        </p:spPr>
      </p:pic>
      <p:pic>
        <p:nvPicPr>
          <p:cNvPr id="35" name="图片 34"/>
          <p:cNvPicPr>
            <a:picLocks noChangeAspect="1"/>
          </p:cNvPicPr>
          <p:nvPr/>
        </p:nvPicPr>
        <p:blipFill>
          <a:blip r:embed="rId2"/>
          <a:stretch>
            <a:fillRect/>
          </a:stretch>
        </p:blipFill>
        <p:spPr>
          <a:xfrm>
            <a:off x="10555095" y="4917870"/>
            <a:ext cx="1310754" cy="1450974"/>
          </a:xfrm>
          <a:prstGeom prst="rect">
            <a:avLst/>
          </a:prstGeom>
        </p:spPr>
      </p:pic>
      <p:sp>
        <p:nvSpPr>
          <p:cNvPr id="26" name="任意多边形: 形状 25"/>
          <p:cNvSpPr/>
          <p:nvPr/>
        </p:nvSpPr>
        <p:spPr>
          <a:xfrm flipV="1">
            <a:off x="147479" y="1507004"/>
            <a:ext cx="11897606" cy="5716756"/>
          </a:xfrm>
          <a:custGeom>
            <a:avLst/>
            <a:gdLst>
              <a:gd name="connsiteX0" fmla="*/ 278667 w 10786522"/>
              <a:gd name="connsiteY0" fmla="*/ 4545134 h 4545134"/>
              <a:gd name="connsiteX1" fmla="*/ 10507855 w 10786522"/>
              <a:gd name="connsiteY1" fmla="*/ 4545134 h 4545134"/>
              <a:gd name="connsiteX2" fmla="*/ 10786522 w 10786522"/>
              <a:gd name="connsiteY2" fmla="*/ 4266467 h 4545134"/>
              <a:gd name="connsiteX3" fmla="*/ 10786522 w 10786522"/>
              <a:gd name="connsiteY3" fmla="*/ 916526 h 4545134"/>
              <a:gd name="connsiteX4" fmla="*/ 10507855 w 10786522"/>
              <a:gd name="connsiteY4" fmla="*/ 637859 h 4545134"/>
              <a:gd name="connsiteX5" fmla="*/ 1164056 w 10786522"/>
              <a:gd name="connsiteY5" fmla="*/ 637859 h 4545134"/>
              <a:gd name="connsiteX6" fmla="*/ 583485 w 10786522"/>
              <a:gd name="connsiteY6" fmla="*/ 0 h 4545134"/>
              <a:gd name="connsiteX7" fmla="*/ 583485 w 10786522"/>
              <a:gd name="connsiteY7" fmla="*/ 637859 h 4545134"/>
              <a:gd name="connsiteX8" fmla="*/ 278667 w 10786522"/>
              <a:gd name="connsiteY8" fmla="*/ 637859 h 4545134"/>
              <a:gd name="connsiteX9" fmla="*/ 0 w 10786522"/>
              <a:gd name="connsiteY9" fmla="*/ 916526 h 4545134"/>
              <a:gd name="connsiteX10" fmla="*/ 0 w 10786522"/>
              <a:gd name="connsiteY10" fmla="*/ 4266467 h 4545134"/>
              <a:gd name="connsiteX11" fmla="*/ 278667 w 10786522"/>
              <a:gd name="connsiteY11" fmla="*/ 4545134 h 454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86522" h="4545134">
                <a:moveTo>
                  <a:pt x="278667" y="4545134"/>
                </a:moveTo>
                <a:lnTo>
                  <a:pt x="10507855" y="4545134"/>
                </a:lnTo>
                <a:cubicBezTo>
                  <a:pt x="10661759" y="4545134"/>
                  <a:pt x="10786522" y="4420371"/>
                  <a:pt x="10786522" y="4266467"/>
                </a:cubicBezTo>
                <a:lnTo>
                  <a:pt x="10786522" y="916526"/>
                </a:lnTo>
                <a:cubicBezTo>
                  <a:pt x="10786522" y="762622"/>
                  <a:pt x="10661759" y="637859"/>
                  <a:pt x="10507855" y="637859"/>
                </a:cubicBezTo>
                <a:lnTo>
                  <a:pt x="1164056" y="637859"/>
                </a:lnTo>
                <a:lnTo>
                  <a:pt x="583485" y="0"/>
                </a:lnTo>
                <a:lnTo>
                  <a:pt x="583485" y="637859"/>
                </a:lnTo>
                <a:lnTo>
                  <a:pt x="278667" y="637859"/>
                </a:lnTo>
                <a:cubicBezTo>
                  <a:pt x="124763" y="637859"/>
                  <a:pt x="0" y="762622"/>
                  <a:pt x="0" y="916526"/>
                </a:cubicBezTo>
                <a:lnTo>
                  <a:pt x="0" y="4266467"/>
                </a:lnTo>
                <a:cubicBezTo>
                  <a:pt x="0" y="4420371"/>
                  <a:pt x="124763" y="4545134"/>
                  <a:pt x="278667" y="4545134"/>
                </a:cubicBezTo>
                <a:close/>
              </a:path>
            </a:pathLst>
          </a:custGeom>
          <a:noFill/>
          <a:ln w="50800">
            <a:gradFill>
              <a:gsLst>
                <a:gs pos="0">
                  <a:srgbClr val="F79F88">
                    <a:alpha val="70000"/>
                  </a:srgbClr>
                </a:gs>
                <a:gs pos="100000">
                  <a:srgbClr val="B2DFE6">
                    <a:alpha val="70000"/>
                  </a:srgb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39407" y="423851"/>
            <a:ext cx="3990836" cy="646331"/>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搜索引擎常用语法</a:t>
            </a:r>
            <a:endParaRPr lang="zh-CN" altLang="en-US" dirty="0"/>
          </a:p>
        </p:txBody>
      </p:sp>
      <p:sp>
        <p:nvSpPr>
          <p:cNvPr id="41" name="文本框 40"/>
          <p:cNvSpPr txBox="1"/>
          <p:nvPr/>
        </p:nvSpPr>
        <p:spPr>
          <a:xfrm>
            <a:off x="619557" y="1681322"/>
            <a:ext cx="7212872" cy="461665"/>
          </a:xfrm>
          <a:prstGeom prst="rect">
            <a:avLst/>
          </a:prstGeom>
          <a:noFill/>
        </p:spPr>
        <p:txBody>
          <a:bodyPr wrap="none" rtlCol="0">
            <a:spAutoFit/>
          </a:bodyPr>
          <a:lstStyle/>
          <a:p>
            <a:r>
              <a:rPr lang="en-US" altLang="zh-CN"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一</a:t>
            </a:r>
            <a:r>
              <a:rPr lang="en-US" altLang="zh-CN"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尽量使用网页上</a:t>
            </a:r>
            <a:r>
              <a:rPr lang="zh-CN" altLang="en-US" sz="2400" b="1" spc="110" dirty="0">
                <a:solidFill>
                  <a:srgbClr val="FF0000"/>
                </a:solidFill>
                <a:latin typeface="微软雅黑" panose="020B0503020204020204" pitchFamily="34" charset="-122"/>
                <a:ea typeface="微软雅黑" panose="020B0503020204020204" pitchFamily="34" charset="-122"/>
                <a:cs typeface="阿里巴巴普惠体" panose="00020600040101010101" pitchFamily="18" charset="-122"/>
              </a:rPr>
              <a:t>出现</a:t>
            </a:r>
            <a:r>
              <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的关键词，而非直接阐述</a:t>
            </a:r>
            <a:endPar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5" name="文本框 4"/>
          <p:cNvSpPr txBox="1"/>
          <p:nvPr/>
        </p:nvSpPr>
        <p:spPr>
          <a:xfrm>
            <a:off x="619558" y="2951322"/>
            <a:ext cx="7821372" cy="461665"/>
          </a:xfrm>
          <a:prstGeom prst="rect">
            <a:avLst/>
          </a:prstGeom>
          <a:noFill/>
        </p:spPr>
        <p:txBody>
          <a:bodyPr wrap="none" rtlCol="0">
            <a:spAutoFit/>
          </a:bodyPr>
          <a:lstStyle/>
          <a:p>
            <a:r>
              <a:rPr lang="en-US" altLang="zh-CN"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二</a:t>
            </a:r>
            <a:r>
              <a:rPr lang="en-US" altLang="zh-CN"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避免使用长句子，更不要使用疑问句子作为查询词</a:t>
            </a:r>
            <a:endPar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7" name="文本框 6"/>
          <p:cNvSpPr txBox="1"/>
          <p:nvPr/>
        </p:nvSpPr>
        <p:spPr>
          <a:xfrm>
            <a:off x="619557" y="4221322"/>
            <a:ext cx="5925340" cy="461665"/>
          </a:xfrm>
          <a:prstGeom prst="rect">
            <a:avLst/>
          </a:prstGeom>
          <a:noFill/>
        </p:spPr>
        <p:txBody>
          <a:bodyPr wrap="none" rtlCol="0">
            <a:spAutoFit/>
          </a:bodyPr>
          <a:lstStyle/>
          <a:p>
            <a:r>
              <a:rPr lang="en-US" altLang="zh-CN"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三</a:t>
            </a:r>
            <a:r>
              <a:rPr lang="en-US" altLang="zh-CN"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尽量使用区分度高的特征词进行查询</a:t>
            </a:r>
            <a:endPar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12" name="文本框 11"/>
          <p:cNvSpPr txBox="1"/>
          <p:nvPr/>
        </p:nvSpPr>
        <p:spPr>
          <a:xfrm>
            <a:off x="619557" y="5402274"/>
            <a:ext cx="4315925" cy="461665"/>
          </a:xfrm>
          <a:prstGeom prst="rect">
            <a:avLst/>
          </a:prstGeom>
          <a:noFill/>
        </p:spPr>
        <p:txBody>
          <a:bodyPr wrap="none" rtlCol="0">
            <a:spAutoFit/>
          </a:bodyPr>
          <a:lstStyle/>
          <a:p>
            <a:r>
              <a:rPr lang="en-US" altLang="zh-CN"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四</a:t>
            </a:r>
            <a:r>
              <a:rPr lang="en-US" altLang="zh-CN"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站在搜索引擎的立场思考</a:t>
            </a:r>
            <a:endParaRPr lang="zh-CN" altLang="en-US" sz="2400" b="1"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13" name="文本框 12"/>
          <p:cNvSpPr txBox="1"/>
          <p:nvPr/>
        </p:nvSpPr>
        <p:spPr>
          <a:xfrm>
            <a:off x="619557" y="2256893"/>
            <a:ext cx="9318898" cy="707886"/>
          </a:xfrm>
          <a:prstGeom prst="rect">
            <a:avLst/>
          </a:prstGeom>
          <a:noFill/>
        </p:spPr>
        <p:txBody>
          <a:bodyPr wrap="none" rtlCol="0">
            <a:spAutoFit/>
          </a:bodyPr>
          <a:lstStyle/>
          <a:p>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查关于岭南文化的资料，用“岭南文化</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资料”关键词进行查询，结果不理想</a:t>
            </a:r>
            <a:endPar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a:p>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用“岭南文化</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历史”查询，结果更贴近需求</a:t>
            </a:r>
            <a:endPar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14" name="文本框 13"/>
          <p:cNvSpPr txBox="1"/>
          <p:nvPr/>
        </p:nvSpPr>
        <p:spPr>
          <a:xfrm>
            <a:off x="619557" y="4797665"/>
            <a:ext cx="7087005" cy="400110"/>
          </a:xfrm>
          <a:prstGeom prst="rect">
            <a:avLst/>
          </a:prstGeom>
          <a:noFill/>
        </p:spPr>
        <p:txBody>
          <a:bodyPr wrap="none" rtlCol="0">
            <a:spAutoFit/>
          </a:bodyPr>
          <a:lstStyle/>
          <a:p>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“手机</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价格”</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&lt;“</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华为手机</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价格”</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&lt;“mate50+</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价格”</a:t>
            </a:r>
            <a:endPar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17" name="文本框 16"/>
          <p:cNvSpPr txBox="1"/>
          <p:nvPr/>
        </p:nvSpPr>
        <p:spPr>
          <a:xfrm>
            <a:off x="619557" y="3617099"/>
            <a:ext cx="8849538" cy="400110"/>
          </a:xfrm>
          <a:prstGeom prst="rect">
            <a:avLst/>
          </a:prstGeom>
          <a:noFill/>
        </p:spPr>
        <p:txBody>
          <a:bodyPr wrap="none" rtlCol="0">
            <a:spAutoFit/>
          </a:bodyPr>
          <a:lstStyle/>
          <a:p>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要查询“中国的海岸线有多长</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，可用“中国</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海岸线</a:t>
            </a:r>
            <a:r>
              <a:rPr lang="en-US" altLang="zh-CN"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公里”进行查询</a:t>
            </a:r>
            <a:endPar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18" name="文本框 17"/>
          <p:cNvSpPr txBox="1"/>
          <p:nvPr/>
        </p:nvSpPr>
        <p:spPr>
          <a:xfrm>
            <a:off x="658283" y="5908086"/>
            <a:ext cx="8031686" cy="400110"/>
          </a:xfrm>
          <a:prstGeom prst="rect">
            <a:avLst/>
          </a:prstGeom>
          <a:noFill/>
        </p:spPr>
        <p:txBody>
          <a:bodyPr wrap="none" rtlCol="0">
            <a:spAutoFit/>
          </a:bodyPr>
          <a:lstStyle/>
          <a:p>
            <a:r>
              <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不要问搜索引擎问题，想一下答案会有哪些词，然后去搜这些词</a:t>
            </a:r>
            <a:endParaRPr lang="zh-CN" altLang="en-US" sz="20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Tree>
    <p:custDataLst>
      <p:tags r:id="rId3"/>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nvSpPr>
        <p:spPr>
          <a:xfrm rot="5400000">
            <a:off x="-662722" y="-2246076"/>
            <a:ext cx="3181011" cy="3181011"/>
          </a:xfrm>
          <a:prstGeom prst="ellipse">
            <a:avLst/>
          </a:prstGeom>
          <a:gradFill flip="none" rotWithShape="1">
            <a:gsLst>
              <a:gs pos="0">
                <a:srgbClr val="F79F88">
                  <a:alpha val="77000"/>
                </a:srgbClr>
              </a:gs>
              <a:gs pos="79000">
                <a:srgbClr val="B2DFE6">
                  <a:alpha val="83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0" name="图片 189"/>
          <p:cNvPicPr>
            <a:picLocks noChangeAspect="1"/>
          </p:cNvPicPr>
          <p:nvPr/>
        </p:nvPicPr>
        <p:blipFill>
          <a:blip r:embed="rId1">
            <a:alphaModFix amt="10000"/>
          </a:blip>
          <a:stretch>
            <a:fillRect/>
          </a:stretch>
        </p:blipFill>
        <p:spPr>
          <a:xfrm rot="1912324">
            <a:off x="7300497" y="483421"/>
            <a:ext cx="5305501" cy="8971904"/>
          </a:xfrm>
          <a:prstGeom prst="rect">
            <a:avLst/>
          </a:prstGeom>
        </p:spPr>
      </p:pic>
      <p:pic>
        <p:nvPicPr>
          <p:cNvPr id="168" name="图片 167"/>
          <p:cNvPicPr>
            <a:picLocks noChangeAspect="1"/>
          </p:cNvPicPr>
          <p:nvPr/>
        </p:nvPicPr>
        <p:blipFill>
          <a:blip r:embed="rId1">
            <a:alphaModFix amt="16000"/>
          </a:blip>
          <a:stretch>
            <a:fillRect/>
          </a:stretch>
        </p:blipFill>
        <p:spPr>
          <a:xfrm rot="384340">
            <a:off x="7916008" y="-82443"/>
            <a:ext cx="5305501" cy="8971904"/>
          </a:xfrm>
          <a:prstGeom prst="rect">
            <a:avLst/>
          </a:prstGeom>
        </p:spPr>
      </p:pic>
      <p:pic>
        <p:nvPicPr>
          <p:cNvPr id="167" name="图片 166"/>
          <p:cNvPicPr>
            <a:picLocks noChangeAspect="1"/>
          </p:cNvPicPr>
          <p:nvPr/>
        </p:nvPicPr>
        <p:blipFill>
          <a:blip r:embed="rId1"/>
          <a:stretch>
            <a:fillRect/>
          </a:stretch>
        </p:blipFill>
        <p:spPr>
          <a:xfrm rot="1107112">
            <a:off x="7941510" y="258596"/>
            <a:ext cx="5305501" cy="8971904"/>
          </a:xfrm>
          <a:prstGeom prst="rect">
            <a:avLst/>
          </a:prstGeom>
        </p:spPr>
      </p:pic>
      <p:sp>
        <p:nvSpPr>
          <p:cNvPr id="179" name="文本框 178"/>
          <p:cNvSpPr txBox="1"/>
          <p:nvPr/>
        </p:nvSpPr>
        <p:spPr>
          <a:xfrm>
            <a:off x="3473187" y="798003"/>
            <a:ext cx="7591425" cy="953135"/>
          </a:xfrm>
          <a:prstGeom prst="rect">
            <a:avLst/>
          </a:prstGeom>
          <a:noFill/>
        </p:spPr>
        <p:txBody>
          <a:bodyPr wrap="none" rtlCol="0">
            <a:spAutoFit/>
          </a:bodyPr>
          <a:lstStyle/>
          <a:p>
            <a:pPr algn="ctr"/>
            <a:r>
              <a:rPr lang="zh-CN" altLang="en-US" sz="28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学海无涯 知网作舟 —游信息海洋 获知识宝藏</a:t>
            </a:r>
            <a:endParaRPr lang="zh-CN" altLang="en-US" sz="28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a:p>
            <a:pPr algn="ctr"/>
            <a:r>
              <a:rPr lang="zh-CN" altLang="en-US" sz="28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rPr>
              <a:t>（广东石油化工学院专场）素拓作业</a:t>
            </a:r>
            <a:endParaRPr lang="zh-CN" altLang="en-US" sz="2800" spc="110" dirty="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endParaRPr>
          </a:p>
        </p:txBody>
      </p:sp>
      <p:sp>
        <p:nvSpPr>
          <p:cNvPr id="4" name="文本框 3"/>
          <p:cNvSpPr txBox="1"/>
          <p:nvPr/>
        </p:nvSpPr>
        <p:spPr>
          <a:xfrm>
            <a:off x="431800" y="1787525"/>
            <a:ext cx="5068570" cy="3046095"/>
          </a:xfrm>
          <a:prstGeom prst="rect">
            <a:avLst/>
          </a:prstGeom>
          <a:noFill/>
        </p:spPr>
        <p:txBody>
          <a:bodyPr wrap="square" rtlCol="0">
            <a:spAutoFit/>
          </a:bodyPr>
          <a:p>
            <a:r>
              <a:rPr lang="zh-CN" altLang="en-US" sz="2400"/>
              <a:t>素拓作业说明：</a:t>
            </a:r>
            <a:endParaRPr lang="zh-CN" altLang="en-US" sz="2400"/>
          </a:p>
          <a:p>
            <a:endParaRPr lang="zh-CN" altLang="en-US" sz="2400"/>
          </a:p>
          <a:p>
            <a:r>
              <a:rPr lang="en-US" altLang="zh-CN" sz="2400"/>
              <a:t>1</a:t>
            </a:r>
            <a:r>
              <a:rPr lang="zh-CN" altLang="en-US" sz="2400"/>
              <a:t>、仅能微信扫码答题。</a:t>
            </a:r>
            <a:endParaRPr lang="zh-CN" altLang="en-US" sz="2400"/>
          </a:p>
          <a:p>
            <a:endParaRPr lang="zh-CN" altLang="en-US" sz="2400"/>
          </a:p>
          <a:p>
            <a:r>
              <a:rPr lang="en-US" altLang="zh-CN" sz="2400"/>
              <a:t>2</a:t>
            </a:r>
            <a:r>
              <a:rPr lang="zh-CN" altLang="en-US" sz="2400"/>
              <a:t>、每个微信仅能答题一次。</a:t>
            </a:r>
            <a:endParaRPr lang="zh-CN" altLang="en-US" sz="2400"/>
          </a:p>
          <a:p>
            <a:endParaRPr lang="zh-CN" altLang="en-US" sz="2400"/>
          </a:p>
          <a:p>
            <a:r>
              <a:rPr lang="en-US" altLang="zh-CN" sz="2400"/>
              <a:t>3</a:t>
            </a:r>
            <a:r>
              <a:rPr lang="zh-CN" altLang="en-US" sz="2400"/>
              <a:t>、作业时间：五分钟。</a:t>
            </a:r>
            <a:endParaRPr lang="zh-CN" altLang="en-US" sz="2400"/>
          </a:p>
          <a:p>
            <a:endParaRPr lang="zh-CN" altLang="en-US" sz="2400"/>
          </a:p>
        </p:txBody>
      </p:sp>
      <p:pic>
        <p:nvPicPr>
          <p:cNvPr id="2" name="图片 1" descr="qrcode"/>
          <p:cNvPicPr>
            <a:picLocks noChangeAspect="1"/>
          </p:cNvPicPr>
          <p:nvPr/>
        </p:nvPicPr>
        <p:blipFill>
          <a:blip r:embed="rId2"/>
          <a:stretch>
            <a:fillRect/>
          </a:stretch>
        </p:blipFill>
        <p:spPr>
          <a:xfrm>
            <a:off x="6054725" y="1751330"/>
            <a:ext cx="4234180" cy="423418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39407" y="423851"/>
            <a:ext cx="4004943" cy="584775"/>
          </a:xfrm>
          <a:prstGeom prst="rect">
            <a:avLst/>
          </a:prstGeom>
          <a:noFill/>
        </p:spPr>
        <p:txBody>
          <a:bodyPr wrap="none" rtlCol="0">
            <a:spAutoFit/>
          </a:bodyPr>
          <a:lstStyle>
            <a:defPPr>
              <a:defRPr lang="zh-CN"/>
            </a:defPPr>
            <a:lvl1pPr>
              <a:defRPr sz="3200" spc="110">
                <a:solidFill>
                  <a:srgbClr val="03232D"/>
                </a:solidFill>
                <a:latin typeface="微软雅黑" panose="020B0503020204020204" pitchFamily="34" charset="-122"/>
                <a:ea typeface="微软雅黑" panose="020B0503020204020204" pitchFamily="34" charset="-122"/>
                <a:cs typeface="阿里巴巴普惠体 H" panose="00020600040101010101" pitchFamily="18" charset="-122"/>
              </a:defRPr>
            </a:lvl1pPr>
          </a:lstStyle>
          <a:p>
            <a:r>
              <a:rPr lang="zh-CN" altLang="en-US" dirty="0"/>
              <a:t>辨别网站性质的技巧</a:t>
            </a:r>
            <a:endParaRPr lang="zh-CN" altLang="en-US" dirty="0"/>
          </a:p>
        </p:txBody>
      </p:sp>
      <p:pic>
        <p:nvPicPr>
          <p:cNvPr id="20" name="图片 19"/>
          <p:cNvPicPr>
            <a:picLocks noChangeAspect="1"/>
          </p:cNvPicPr>
          <p:nvPr/>
        </p:nvPicPr>
        <p:blipFill>
          <a:blip r:embed="rId1">
            <a:alphaModFix amt="85000"/>
          </a:blip>
          <a:stretch>
            <a:fillRect/>
          </a:stretch>
        </p:blipFill>
        <p:spPr>
          <a:xfrm rot="179760">
            <a:off x="-1916983" y="4854650"/>
            <a:ext cx="15302065" cy="6544215"/>
          </a:xfrm>
          <a:prstGeom prst="rect">
            <a:avLst/>
          </a:prstGeom>
        </p:spPr>
      </p:pic>
      <p:sp>
        <p:nvSpPr>
          <p:cNvPr id="11" name="文本框 10"/>
          <p:cNvSpPr txBox="1"/>
          <p:nvPr/>
        </p:nvSpPr>
        <p:spPr>
          <a:xfrm>
            <a:off x="2541878" y="1476478"/>
            <a:ext cx="6954917" cy="3905043"/>
          </a:xfrm>
          <a:prstGeom prst="rect">
            <a:avLst/>
          </a:prstGeom>
          <a:noFill/>
        </p:spPr>
        <p:txBody>
          <a:bodyPr wrap="none" rtlCol="0">
            <a:spAutoFit/>
          </a:bodyPr>
          <a:lstStyle/>
          <a:p>
            <a:pPr marL="342900" indent="-342900">
              <a:lnSpc>
                <a:spcPct val="150000"/>
              </a:lnSpc>
              <a:buFont typeface="Wingdings" panose="05000000000000000000" pitchFamily="2" charset="2"/>
              <a:buChar char="u"/>
            </a:pPr>
            <a:r>
              <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t>
            </a:r>
            <a:r>
              <a:rPr lang="en-US" altLang="zh-CN" sz="2400" spc="110" dirty="0" err="1">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edu</a:t>
            </a:r>
            <a:r>
              <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  </a:t>
            </a:r>
            <a:r>
              <a:rPr lang="zh-CN" altLang="en-US"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教育学术</a:t>
            </a:r>
            <a:endPar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a:p>
            <a:pPr marL="342900" indent="-342900">
              <a:lnSpc>
                <a:spcPct val="150000"/>
              </a:lnSpc>
              <a:buFont typeface="Wingdings" panose="05000000000000000000" pitchFamily="2" charset="2"/>
              <a:buChar char="u"/>
            </a:pPr>
            <a:r>
              <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.gov  </a:t>
            </a:r>
            <a:r>
              <a:rPr lang="zh-CN" altLang="en-US"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官方政府单位</a:t>
            </a:r>
            <a:endPar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a:p>
            <a:pPr marL="342900" indent="-342900">
              <a:lnSpc>
                <a:spcPct val="150000"/>
              </a:lnSpc>
              <a:buFont typeface="Wingdings" panose="05000000000000000000" pitchFamily="2" charset="2"/>
              <a:buChar char="u"/>
            </a:pPr>
            <a:r>
              <a:rPr lang="en-US" altLang="zh-CN" sz="2400" spc="110" dirty="0" err="1">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.net</a:t>
            </a:r>
            <a:r>
              <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   </a:t>
            </a:r>
            <a:r>
              <a:rPr lang="zh-CN" altLang="en-US"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网络管理或服务机构</a:t>
            </a:r>
            <a:endPar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a:p>
            <a:pPr marL="342900" indent="-342900">
              <a:lnSpc>
                <a:spcPct val="150000"/>
              </a:lnSpc>
              <a:buFont typeface="Wingdings" panose="05000000000000000000" pitchFamily="2" charset="2"/>
              <a:buChar char="u"/>
            </a:pPr>
            <a:r>
              <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.org   </a:t>
            </a:r>
            <a:r>
              <a:rPr lang="zh-CN" altLang="en-US"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财团法人或基金会等非官方的一般机构</a:t>
            </a:r>
            <a:endPar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a:p>
            <a:pPr marL="342900" indent="-342900">
              <a:lnSpc>
                <a:spcPct val="150000"/>
              </a:lnSpc>
              <a:buFont typeface="Wingdings" panose="05000000000000000000" pitchFamily="2" charset="2"/>
              <a:buChar char="u"/>
            </a:pPr>
            <a:r>
              <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.int    </a:t>
            </a:r>
            <a:r>
              <a:rPr lang="zh-CN" altLang="en-US"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国际性组织</a:t>
            </a:r>
            <a:endPar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a:p>
            <a:pPr marL="342900" indent="-342900">
              <a:lnSpc>
                <a:spcPct val="150000"/>
              </a:lnSpc>
              <a:buFont typeface="Wingdings" panose="05000000000000000000" pitchFamily="2" charset="2"/>
              <a:buChar char="u"/>
            </a:pPr>
            <a:r>
              <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.com  </a:t>
            </a:r>
            <a:r>
              <a:rPr lang="zh-CN" altLang="en-US"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代表商业企业团体与组织</a:t>
            </a:r>
            <a:endPar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a:p>
            <a:pPr marL="342900" indent="-342900">
              <a:lnSpc>
                <a:spcPct val="150000"/>
              </a:lnSpc>
              <a:buFont typeface="Wingdings" panose="05000000000000000000" pitchFamily="2" charset="2"/>
              <a:buChar char="u"/>
            </a:pPr>
            <a:r>
              <a:rPr lang="en-US" altLang="zh-CN"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.ac.cn </a:t>
            </a:r>
            <a:r>
              <a:rPr lang="zh-CN" altLang="en-US"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rPr>
              <a:t>中国科学研究机构</a:t>
            </a:r>
            <a:endParaRPr lang="zh-CN" altLang="en-US" sz="2400" spc="110" dirty="0">
              <a:solidFill>
                <a:srgbClr val="03232D"/>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Tree>
    <p:custDataLst>
      <p:tags r:id="rId2"/>
    </p:custDataLst>
  </p:cSld>
  <p:clrMapOvr>
    <a:masterClrMapping/>
  </p:clrMapOvr>
</p:sld>
</file>

<file path=ppt/tags/tag1.xml><?xml version="1.0" encoding="utf-8"?>
<p:tagLst xmlns:p="http://schemas.openxmlformats.org/presentationml/2006/main">
  <p:tag name="ISLIDE.ICON" val="#60525;"/>
</p:tagLst>
</file>

<file path=ppt/tags/tag10.xml><?xml version="1.0" encoding="utf-8"?>
<p:tagLst xmlns:p="http://schemas.openxmlformats.org/presentationml/2006/main">
  <p:tag name="ISLIDE.ICON" val="#60525;"/>
</p:tagLst>
</file>

<file path=ppt/tags/tag11.xml><?xml version="1.0" encoding="utf-8"?>
<p:tagLst xmlns:p="http://schemas.openxmlformats.org/presentationml/2006/main">
  <p:tag name="ISLIDE.ICON" val="#60525;"/>
</p:tagLst>
</file>

<file path=ppt/tags/tag12.xml><?xml version="1.0" encoding="utf-8"?>
<p:tagLst xmlns:p="http://schemas.openxmlformats.org/presentationml/2006/main">
  <p:tag name="KSO_WPP_MARK_KEY" val="c7ea4b3a-c9aa-4d2f-bf2a-c0ab2e8db5db"/>
  <p:tag name="COMMONDATA" val="eyJoZGlkIjoiMjQzZWQxODMyOTVjMjNiNDkxMzkxMGMyMWFhYzVkMmIifQ=="/>
</p:tagLst>
</file>

<file path=ppt/tags/tag2.xml><?xml version="1.0" encoding="utf-8"?>
<p:tagLst xmlns:p="http://schemas.openxmlformats.org/presentationml/2006/main">
  <p:tag name="ISLIDE.ICON" val="#5958;"/>
</p:tagLst>
</file>

<file path=ppt/tags/tag3.xml><?xml version="1.0" encoding="utf-8"?>
<p:tagLst xmlns:p="http://schemas.openxmlformats.org/presentationml/2006/main">
  <p:tag name="ISLIDE.ICON" val="#375856;"/>
</p:tagLst>
</file>

<file path=ppt/tags/tag4.xml><?xml version="1.0" encoding="utf-8"?>
<p:tagLst xmlns:p="http://schemas.openxmlformats.org/presentationml/2006/main">
  <p:tag name="ISLIDE.ICON" val="#5958;"/>
</p:tagLst>
</file>

<file path=ppt/tags/tag5.xml><?xml version="1.0" encoding="utf-8"?>
<p:tagLst xmlns:p="http://schemas.openxmlformats.org/presentationml/2006/main">
  <p:tag name="ISLIDE.ICON" val="#5958;"/>
</p:tagLst>
</file>

<file path=ppt/tags/tag6.xml><?xml version="1.0" encoding="utf-8"?>
<p:tagLst xmlns:p="http://schemas.openxmlformats.org/presentationml/2006/main">
  <p:tag name="GENSWF_ADVANCE_TIME" val="0.00"/>
  <p:tag name="ISPRING_SLIDE_INDENT_LEVEL" val="0"/>
  <p:tag name="ISPRING_CUSTOM_TIMING_USED" val="0"/>
</p:tagLst>
</file>

<file path=ppt/tags/tag7.xml><?xml version="1.0" encoding="utf-8"?>
<p:tagLst xmlns:p="http://schemas.openxmlformats.org/presentationml/2006/main">
  <p:tag name="KSO_WM_UNIT_PLACING_PICTURE_USER_VIEWPORT" val="{&quot;height&quot;:5149.417322834645,&quot;width&quot;:9245.977952755906}"/>
</p:tagLst>
</file>

<file path=ppt/tags/tag8.xml><?xml version="1.0" encoding="utf-8"?>
<p:tagLst xmlns:p="http://schemas.openxmlformats.org/presentationml/2006/main">
  <p:tag name="KSO_WM_UNIT_PLACING_PICTURE_USER_VIEWPORT" val="{&quot;height&quot;:4210.215748031496,&quot;width&quot;:9460.48661417323}"/>
</p:tagLst>
</file>

<file path=ppt/tags/tag9.xml><?xml version="1.0" encoding="utf-8"?>
<p:tagLst xmlns:p="http://schemas.openxmlformats.org/presentationml/2006/main">
  <p:tag name="KSO_WM_UNIT_PLACING_PICTURE_USER_VIEWPORT" val="{&quot;height&quot;:8321,&quot;width&quot;:494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3681</Words>
  <Application>WPS 演示</Application>
  <PresentationFormat>宽屏</PresentationFormat>
  <Paragraphs>565</Paragraphs>
  <Slides>80</Slides>
  <Notes>18</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80</vt:i4>
      </vt:variant>
    </vt:vector>
  </HeadingPairs>
  <TitlesOfParts>
    <vt:vector size="103" baseType="lpstr">
      <vt:lpstr>Arial</vt:lpstr>
      <vt:lpstr>宋体</vt:lpstr>
      <vt:lpstr>Wingdings</vt:lpstr>
      <vt:lpstr>微软雅黑</vt:lpstr>
      <vt:lpstr>阿里巴巴普惠体 B</vt:lpstr>
      <vt:lpstr>阿里巴巴普惠体 H</vt:lpstr>
      <vt:lpstr>黑体</vt:lpstr>
      <vt:lpstr>方正超粗黑简体</vt:lpstr>
      <vt:lpstr>阿里巴巴普惠体 Heavy</vt:lpstr>
      <vt:lpstr>阿里巴巴普惠体</vt:lpstr>
      <vt:lpstr>等线</vt:lpstr>
      <vt:lpstr>Arial Unicode MS</vt:lpstr>
      <vt:lpstr>等线 Light</vt:lpstr>
      <vt:lpstr>Times New Roman</vt:lpstr>
      <vt:lpstr>FZHei-B01S</vt:lpstr>
      <vt:lpstr>方正姚体</vt:lpstr>
      <vt:lpstr>Verdana</vt:lpstr>
      <vt:lpstr>Wingdings</vt:lpstr>
      <vt:lpstr>仿宋</vt:lpstr>
      <vt:lpstr>Calibri</vt:lpstr>
      <vt:lpstr>楷体</vt:lpstr>
      <vt:lpstr>Noto Sans S Chinese Regular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 黄</dc:creator>
  <cp:lastModifiedBy>杨丽</cp:lastModifiedBy>
  <cp:revision>111</cp:revision>
  <dcterms:created xsi:type="dcterms:W3CDTF">2023-04-03T06:21:00Z</dcterms:created>
  <dcterms:modified xsi:type="dcterms:W3CDTF">2023-04-07T02:57:52Z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27A10A2278934A6FA986B548647B8005_12</vt:lpwstr>
  </property>
  <property fmtid="{D5CDD505-2E9C-101B-9397-08002B2CF9AE}" pid="3" name="KSOProductBuildVer">
    <vt:lpwstr>2052-11.1.0.14036</vt:lpwstr>
  </property>
</Properties>
</file>