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61"/>
  </p:handoutMasterIdLst>
  <p:sldIdLst>
    <p:sldId id="257" r:id="rId3"/>
    <p:sldId id="260" r:id="rId4"/>
    <p:sldId id="299" r:id="rId5"/>
    <p:sldId id="300" r:id="rId6"/>
    <p:sldId id="301" r:id="rId7"/>
    <p:sldId id="303" r:id="rId8"/>
    <p:sldId id="304" r:id="rId9"/>
    <p:sldId id="305" r:id="rId10"/>
    <p:sldId id="306" r:id="rId12"/>
    <p:sldId id="382" r:id="rId13"/>
    <p:sldId id="307" r:id="rId14"/>
    <p:sldId id="308" r:id="rId15"/>
    <p:sldId id="311" r:id="rId16"/>
    <p:sldId id="312" r:id="rId17"/>
    <p:sldId id="309" r:id="rId18"/>
    <p:sldId id="310" r:id="rId19"/>
    <p:sldId id="376" r:id="rId20"/>
    <p:sldId id="377" r:id="rId21"/>
    <p:sldId id="379" r:id="rId22"/>
    <p:sldId id="380" r:id="rId23"/>
    <p:sldId id="448" r:id="rId24"/>
    <p:sldId id="403" r:id="rId25"/>
    <p:sldId id="407" r:id="rId26"/>
    <p:sldId id="406" r:id="rId27"/>
    <p:sldId id="404" r:id="rId28"/>
    <p:sldId id="405" r:id="rId29"/>
    <p:sldId id="449" r:id="rId30"/>
    <p:sldId id="383" r:id="rId31"/>
    <p:sldId id="329" r:id="rId32"/>
    <p:sldId id="369" r:id="rId33"/>
    <p:sldId id="330" r:id="rId34"/>
    <p:sldId id="331" r:id="rId35"/>
    <p:sldId id="332" r:id="rId36"/>
    <p:sldId id="333" r:id="rId37"/>
    <p:sldId id="370" r:id="rId38"/>
    <p:sldId id="334" r:id="rId39"/>
    <p:sldId id="336" r:id="rId40"/>
    <p:sldId id="346" r:id="rId41"/>
    <p:sldId id="347" r:id="rId42"/>
    <p:sldId id="348" r:id="rId43"/>
    <p:sldId id="349" r:id="rId44"/>
    <p:sldId id="350" r:id="rId45"/>
    <p:sldId id="351" r:id="rId46"/>
    <p:sldId id="397" r:id="rId47"/>
    <p:sldId id="353" r:id="rId48"/>
    <p:sldId id="367" r:id="rId49"/>
    <p:sldId id="375" r:id="rId50"/>
    <p:sldId id="368" r:id="rId51"/>
    <p:sldId id="373" r:id="rId52"/>
    <p:sldId id="392" r:id="rId53"/>
    <p:sldId id="378" r:id="rId54"/>
    <p:sldId id="354" r:id="rId55"/>
    <p:sldId id="355" r:id="rId56"/>
    <p:sldId id="398" r:id="rId57"/>
    <p:sldId id="356" r:id="rId58"/>
    <p:sldId id="408" r:id="rId59"/>
    <p:sldId id="258" r:id="rId60"/>
  </p:sldIdLst>
  <p:sldSz cx="9144000" cy="6858000" type="screen4x3"/>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B7F"/>
    <a:srgbClr val="A5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0764" autoAdjust="0"/>
  </p:normalViewPr>
  <p:slideViewPr>
    <p:cSldViewPr showGuides="1">
      <p:cViewPr varScale="1">
        <p:scale>
          <a:sx n="79" d="100"/>
          <a:sy n="79" d="100"/>
        </p:scale>
        <p:origin x="156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gs" Target="tags/tag1.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0135;&#21697;\ASME\&#26399;&#21002;\ASME&#26399;&#21002;&#21015;&#34920;_2018-with%20topic.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Users\jessi\Desktop\scopus.csv"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Users\jessi\Desktop\scopus.csv"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D:\Users\jessi\Desktop\scopus.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Topic!$C$1</c:f>
              <c:strCache>
                <c:ptCount val="1"/>
                <c:pt idx="0">
                  <c:v>Article</c:v>
                </c:pt>
              </c:strCache>
            </c:strRef>
          </c:tx>
          <c:spPr/>
          <c:explosion val="0"/>
          <c:dPt>
            <c:idx val="0"/>
            <c:bubble3D val="0"/>
            <c:spPr>
              <a:solidFill>
                <a:schemeClr val="accent6"/>
              </a:solidFill>
              <a:ln>
                <a:noFill/>
              </a:ln>
              <a:effectLst/>
            </c:spPr>
          </c:dPt>
          <c:dPt>
            <c:idx val="1"/>
            <c:bubble3D val="0"/>
            <c:spPr>
              <a:solidFill>
                <a:schemeClr val="accent5"/>
              </a:solidFill>
              <a:ln>
                <a:noFill/>
              </a:ln>
              <a:effectLst/>
            </c:spPr>
          </c:dPt>
          <c:dPt>
            <c:idx val="2"/>
            <c:bubble3D val="0"/>
            <c:spPr>
              <a:solidFill>
                <a:schemeClr val="accent4"/>
              </a:solidFill>
              <a:ln>
                <a:noFill/>
              </a:ln>
              <a:effectLst/>
            </c:spPr>
          </c:dPt>
          <c:dPt>
            <c:idx val="3"/>
            <c:bubble3D val="0"/>
            <c:spPr>
              <a:solidFill>
                <a:schemeClr val="accent6">
                  <a:lumMod val="60000"/>
                </a:schemeClr>
              </a:solidFill>
              <a:ln>
                <a:noFill/>
              </a:ln>
              <a:effectLst/>
            </c:spPr>
          </c:dPt>
          <c:dPt>
            <c:idx val="4"/>
            <c:bubble3D val="0"/>
            <c:spPr>
              <a:solidFill>
                <a:schemeClr val="accent5">
                  <a:lumMod val="60000"/>
                </a:schemeClr>
              </a:solidFill>
              <a:ln>
                <a:noFill/>
              </a:ln>
              <a:effectLst/>
            </c:spPr>
          </c:dPt>
          <c:dPt>
            <c:idx val="5"/>
            <c:bubble3D val="0"/>
            <c:spPr>
              <a:solidFill>
                <a:schemeClr val="accent4">
                  <a:lumMod val="60000"/>
                </a:schemeClr>
              </a:solidFill>
              <a:ln>
                <a:noFill/>
              </a:ln>
              <a:effectLst/>
            </c:spPr>
          </c:dPt>
          <c:dPt>
            <c:idx val="6"/>
            <c:bubble3D val="0"/>
            <c:spPr>
              <a:solidFill>
                <a:schemeClr val="accent6">
                  <a:lumMod val="80000"/>
                  <a:lumOff val="20000"/>
                </a:schemeClr>
              </a:solidFill>
              <a:ln>
                <a:noFill/>
              </a:ln>
              <a:effectLst/>
            </c:spPr>
          </c:dPt>
          <c:dPt>
            <c:idx val="7"/>
            <c:bubble3D val="0"/>
            <c:spPr>
              <a:solidFill>
                <a:schemeClr val="accent1">
                  <a:lumMod val="75000"/>
                </a:schemeClr>
              </a:solidFill>
              <a:ln>
                <a:noFill/>
              </a:ln>
              <a:effectLst/>
            </c:spPr>
          </c:dPt>
          <c:dPt>
            <c:idx val="8"/>
            <c:bubble3D val="0"/>
            <c:spPr>
              <a:solidFill>
                <a:schemeClr val="accent4">
                  <a:lumMod val="80000"/>
                  <a:lumOff val="20000"/>
                </a:schemeClr>
              </a:solidFill>
              <a:ln>
                <a:noFill/>
              </a:ln>
              <a:effectLst/>
            </c:spPr>
          </c:dPt>
          <c:dPt>
            <c:idx val="9"/>
            <c:bubble3D val="0"/>
            <c:spPr>
              <a:solidFill>
                <a:schemeClr val="accent6">
                  <a:lumMod val="80000"/>
                </a:schemeClr>
              </a:solidFill>
              <a:ln>
                <a:noFill/>
              </a:ln>
              <a:effectLst/>
            </c:spPr>
          </c:dPt>
          <c:dPt>
            <c:idx val="10"/>
            <c:bubble3D val="0"/>
            <c:spPr>
              <a:solidFill>
                <a:schemeClr val="accent5">
                  <a:lumMod val="80000"/>
                </a:schemeClr>
              </a:solidFill>
              <a:ln>
                <a:noFill/>
              </a:ln>
              <a:effectLst/>
            </c:spPr>
          </c:dPt>
          <c:dPt>
            <c:idx val="11"/>
            <c:bubble3D val="0"/>
            <c:spPr>
              <a:solidFill>
                <a:schemeClr val="accent4">
                  <a:lumMod val="80000"/>
                </a:schemeClr>
              </a:solidFill>
              <a:ln>
                <a:noFill/>
              </a:ln>
              <a:effectLst/>
            </c:spPr>
          </c:dPt>
          <c:dPt>
            <c:idx val="12"/>
            <c:bubble3D val="0"/>
            <c:spPr>
              <a:solidFill>
                <a:schemeClr val="accent6">
                  <a:lumMod val="60000"/>
                  <a:lumOff val="40000"/>
                </a:schemeClr>
              </a:solidFill>
              <a:ln>
                <a:noFill/>
              </a:ln>
              <a:effectLst/>
            </c:spPr>
          </c:dPt>
          <c:dPt>
            <c:idx val="13"/>
            <c:bubble3D val="0"/>
            <c:spPr>
              <a:solidFill>
                <a:schemeClr val="accent5">
                  <a:lumMod val="60000"/>
                  <a:lumOff val="40000"/>
                </a:schemeClr>
              </a:solidFill>
              <a:ln>
                <a:noFill/>
              </a:ln>
              <a:effectLst/>
            </c:spPr>
          </c:dPt>
          <c:dPt>
            <c:idx val="14"/>
            <c:bubble3D val="0"/>
            <c:spPr>
              <a:solidFill>
                <a:schemeClr val="accent4">
                  <a:lumMod val="60000"/>
                  <a:lumOff val="40000"/>
                </a:schemeClr>
              </a:solidFill>
              <a:ln>
                <a:noFill/>
              </a:ln>
              <a:effectLst/>
            </c:spPr>
          </c:dPt>
          <c:dPt>
            <c:idx val="15"/>
            <c:bubble3D val="0"/>
            <c:spPr>
              <a:solidFill>
                <a:schemeClr val="accent6">
                  <a:lumMod val="50000"/>
                </a:schemeClr>
              </a:solidFill>
              <a:ln>
                <a:noFill/>
              </a:ln>
              <a:effectLst/>
            </c:spPr>
          </c:dPt>
          <c:dPt>
            <c:idx val="16"/>
            <c:bubble3D val="0"/>
            <c:spPr>
              <a:solidFill>
                <a:schemeClr val="accent5">
                  <a:lumMod val="50000"/>
                </a:schemeClr>
              </a:solidFill>
              <a:ln>
                <a:noFill/>
              </a:ln>
              <a:effectLst/>
            </c:spPr>
          </c:dPt>
          <c:dPt>
            <c:idx val="17"/>
            <c:bubble3D val="0"/>
            <c:spPr>
              <a:solidFill>
                <a:schemeClr val="accent4">
                  <a:lumMod val="50000"/>
                </a:schemeClr>
              </a:solidFill>
              <a:ln>
                <a:noFill/>
              </a:ln>
              <a:effectLst/>
            </c:spPr>
          </c:dPt>
          <c:dPt>
            <c:idx val="18"/>
            <c:bubble3D val="0"/>
            <c:spPr>
              <a:solidFill>
                <a:schemeClr val="accent6">
                  <a:lumMod val="70000"/>
                  <a:lumOff val="30000"/>
                </a:schemeClr>
              </a:solidFill>
              <a:ln>
                <a:noFill/>
              </a:ln>
              <a:effectLst/>
            </c:spPr>
          </c:dPt>
          <c:dPt>
            <c:idx val="19"/>
            <c:bubble3D val="0"/>
            <c:spPr>
              <a:solidFill>
                <a:schemeClr val="accent5">
                  <a:lumMod val="70000"/>
                  <a:lumOff val="30000"/>
                </a:schemeClr>
              </a:solidFill>
              <a:ln>
                <a:noFill/>
              </a:ln>
              <a:effectLst/>
            </c:spPr>
          </c:dPt>
          <c:dPt>
            <c:idx val="20"/>
            <c:bubble3D val="0"/>
            <c:spPr>
              <a:solidFill>
                <a:schemeClr val="accent4">
                  <a:lumMod val="70000"/>
                  <a:lumOff val="30000"/>
                </a:schemeClr>
              </a:solidFill>
              <a:ln>
                <a:noFill/>
              </a:ln>
              <a:effectLst/>
            </c:spPr>
          </c:dPt>
          <c:dPt>
            <c:idx val="21"/>
            <c:bubble3D val="0"/>
            <c:spPr>
              <a:solidFill>
                <a:schemeClr val="accent6">
                  <a:lumMod val="70000"/>
                </a:schemeClr>
              </a:solidFill>
              <a:ln>
                <a:noFill/>
              </a:ln>
              <a:effectLst/>
            </c:spPr>
          </c:dPt>
          <c:dPt>
            <c:idx val="22"/>
            <c:bubble3D val="0"/>
            <c:spPr>
              <a:solidFill>
                <a:schemeClr val="accent5">
                  <a:lumMod val="70000"/>
                </a:schemeClr>
              </a:solidFill>
              <a:ln>
                <a:noFill/>
              </a:ln>
              <a:effectLst/>
            </c:spPr>
          </c:dPt>
          <c:dPt>
            <c:idx val="23"/>
            <c:bubble3D val="0"/>
            <c:spPr>
              <a:solidFill>
                <a:schemeClr val="accent4">
                  <a:lumMod val="70000"/>
                </a:schemeClr>
              </a:solidFill>
              <a:ln>
                <a:noFill/>
              </a:ln>
              <a:effectLst/>
            </c:spPr>
          </c:dPt>
          <c:dPt>
            <c:idx val="24"/>
            <c:bubble3D val="0"/>
            <c:spPr>
              <a:solidFill>
                <a:schemeClr val="accent6">
                  <a:lumMod val="50000"/>
                  <a:lumOff val="50000"/>
                </a:schemeClr>
              </a:solidFill>
              <a:ln>
                <a:noFill/>
              </a:ln>
              <a:effectLst/>
            </c:spPr>
          </c:dPt>
          <c:dLbls>
            <c:delete val="1"/>
          </c:dLbls>
          <c:cat>
            <c:strRef>
              <c:f>Topic!$B$2:$B$26</c:f>
              <c:strCache>
                <c:ptCount val="25"/>
                <c:pt idx="0">
                  <c:v>Finite Element Method</c:v>
                </c:pt>
                <c:pt idx="1">
                  <c:v>Mathematical Models</c:v>
                </c:pt>
                <c:pt idx="2">
                  <c:v>Heat Transfer</c:v>
                </c:pt>
                <c:pt idx="3">
                  <c:v>Computer Simulation</c:v>
                </c:pt>
                <c:pt idx="4">
                  <c:v>Computational Fluid Dynamics</c:v>
                </c:pt>
                <c:pt idx="5">
                  <c:v>Reynolds Number</c:v>
                </c:pt>
                <c:pt idx="6">
                  <c:v>Optimization</c:v>
                </c:pt>
                <c:pt idx="7">
                  <c:v>Gas Turbines</c:v>
                </c:pt>
                <c:pt idx="8">
                  <c:v>Friction</c:v>
                </c:pt>
                <c:pt idx="9">
                  <c:v>Design</c:v>
                </c:pt>
                <c:pt idx="10">
                  <c:v>Numerical Methods</c:v>
                </c:pt>
                <c:pt idx="11">
                  <c:v>Turbomachine Blades</c:v>
                </c:pt>
                <c:pt idx="12">
                  <c:v>Heat Flux</c:v>
                </c:pt>
                <c:pt idx="13">
                  <c:v>Cooling</c:v>
                </c:pt>
                <c:pt idx="14">
                  <c:v>Deformation</c:v>
                </c:pt>
                <c:pt idx="15">
                  <c:v>Algorithms</c:v>
                </c:pt>
                <c:pt idx="16">
                  <c:v>Engines</c:v>
                </c:pt>
                <c:pt idx="17">
                  <c:v>Combustion</c:v>
                </c:pt>
                <c:pt idx="18">
                  <c:v>Stiffness</c:v>
                </c:pt>
                <c:pt idx="19">
                  <c:v>Degrees Of Freedom Mechanics</c:v>
                </c:pt>
                <c:pt idx="20">
                  <c:v>Navier Stokes Equations</c:v>
                </c:pt>
                <c:pt idx="21">
                  <c:v>Geometry</c:v>
                </c:pt>
                <c:pt idx="22">
                  <c:v>Tribology</c:v>
                </c:pt>
                <c:pt idx="23">
                  <c:v>Kinematics</c:v>
                </c:pt>
                <c:pt idx="24">
                  <c:v>Damping</c:v>
                </c:pt>
              </c:strCache>
            </c:strRef>
          </c:cat>
          <c:val>
            <c:numRef>
              <c:f>Topic!$C$2:$C$26</c:f>
              <c:numCache>
                <c:formatCode>General</c:formatCode>
                <c:ptCount val="25"/>
                <c:pt idx="0">
                  <c:v>3608</c:v>
                </c:pt>
                <c:pt idx="1">
                  <c:v>3191</c:v>
                </c:pt>
                <c:pt idx="2">
                  <c:v>3096</c:v>
                </c:pt>
                <c:pt idx="3">
                  <c:v>2940</c:v>
                </c:pt>
                <c:pt idx="4">
                  <c:v>2147</c:v>
                </c:pt>
                <c:pt idx="5">
                  <c:v>2124</c:v>
                </c:pt>
                <c:pt idx="6">
                  <c:v>1778</c:v>
                </c:pt>
                <c:pt idx="7">
                  <c:v>1650</c:v>
                </c:pt>
                <c:pt idx="8">
                  <c:v>1568</c:v>
                </c:pt>
                <c:pt idx="9">
                  <c:v>1332</c:v>
                </c:pt>
                <c:pt idx="10">
                  <c:v>1273</c:v>
                </c:pt>
                <c:pt idx="11">
                  <c:v>1121</c:v>
                </c:pt>
                <c:pt idx="12">
                  <c:v>1070</c:v>
                </c:pt>
                <c:pt idx="13">
                  <c:v>1056</c:v>
                </c:pt>
                <c:pt idx="14">
                  <c:v>1040</c:v>
                </c:pt>
                <c:pt idx="15">
                  <c:v>1030</c:v>
                </c:pt>
                <c:pt idx="16">
                  <c:v>1022</c:v>
                </c:pt>
                <c:pt idx="17">
                  <c:v>1003</c:v>
                </c:pt>
                <c:pt idx="18">
                  <c:v>996</c:v>
                </c:pt>
                <c:pt idx="19">
                  <c:v>975</c:v>
                </c:pt>
                <c:pt idx="20">
                  <c:v>945</c:v>
                </c:pt>
                <c:pt idx="21">
                  <c:v>922</c:v>
                </c:pt>
                <c:pt idx="22">
                  <c:v>918</c:v>
                </c:pt>
                <c:pt idx="23">
                  <c:v>893</c:v>
                </c:pt>
                <c:pt idx="24">
                  <c:v>884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等线" panose="02010600030101010101" charset="-122"/>
              <a:ea typeface="等线" panose="02010600030101010101" charset="-122"/>
              <a:cs typeface="Times New Roman" panose="02020603050405020304" pitchFamily="18" charset="0"/>
            </a:defRPr>
          </a:pPr>
        </a:p>
      </c:txPr>
    </c:legend>
    <c:plotVisOnly val="1"/>
    <c:dispBlanksAs val="gap"/>
    <c:showDLblsOverMax val="0"/>
  </c:chart>
  <c:spPr>
    <a:noFill/>
    <a:ln w="6350" cap="flat" cmpd="sng" algn="ctr">
      <a:noFill/>
      <a:prstDash val="solid"/>
      <a:miter lim="800000"/>
    </a:ln>
    <a:effectLst/>
  </c:spPr>
  <c:txPr>
    <a:bodyPr/>
    <a:lstStyle/>
    <a:p>
      <a:pPr>
        <a:defRPr lang="zh-CN">
          <a:latin typeface="Times New Roman" panose="02020603050405020304" pitchFamily="18" charset="0"/>
          <a:cs typeface="Times New Roman" panose="02020603050405020304" pitchFamily="18"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[scopus.csv]Sheet1!数据透视表1</c:name>
    <c:fmtId val="-1"/>
  </c:pivotSource>
  <c:chart>
    <c:title>
      <c:tx>
        <c:rich>
          <a:bodyPr rot="0" spcFirstLastPara="1" vertOverflow="ellipsis" vert="horz" wrap="square" anchor="ctr" anchorCtr="1"/>
          <a:lstStyle/>
          <a:p>
            <a:pPr>
              <a:defRPr lang="zh-CN" sz="2130" b="1" i="0" u="none" strike="noStrike" kern="1200" baseline="0">
                <a:solidFill>
                  <a:schemeClr val="tx2"/>
                </a:solidFill>
                <a:latin typeface="+mn-lt"/>
                <a:ea typeface="+mn-ea"/>
                <a:cs typeface="+mn-cs"/>
              </a:defRPr>
            </a:pPr>
            <a:r>
              <a:rPr lang="zh-CN" sz="1800" dirty="0">
                <a:solidFill>
                  <a:schemeClr val="tx1"/>
                </a:solidFill>
                <a:latin typeface="等线" panose="02010600030101010101" charset="-122"/>
                <a:ea typeface="等线" panose="02010600030101010101" charset="-122"/>
              </a:rPr>
              <a:t>福州大学在</a:t>
            </a:r>
            <a:r>
              <a:rPr lang="en-US" sz="1800" dirty="0">
                <a:solidFill>
                  <a:schemeClr val="tx1"/>
                </a:solidFill>
                <a:latin typeface="等线" panose="02010600030101010101" charset="-122"/>
                <a:ea typeface="等线" panose="02010600030101010101" charset="-122"/>
              </a:rPr>
              <a:t>ASME</a:t>
            </a:r>
            <a:r>
              <a:rPr lang="zh-CN" sz="1800" dirty="0">
                <a:solidFill>
                  <a:schemeClr val="tx1"/>
                </a:solidFill>
                <a:latin typeface="等线" panose="02010600030101010101" charset="-122"/>
                <a:ea typeface="等线" panose="02010600030101010101" charset="-122"/>
              </a:rPr>
              <a:t>出版物发文</a:t>
            </a:r>
            <a:endParaRPr lang="zh-CN" sz="1800" dirty="0">
              <a:solidFill>
                <a:schemeClr val="tx1"/>
              </a:solidFill>
              <a:latin typeface="等线" panose="02010600030101010101" charset="-122"/>
              <a:ea typeface="等线" panose="02010600030101010101" charset="-122"/>
            </a:endParaRPr>
          </a:p>
        </c:rich>
      </c:tx>
      <c:layout>
        <c:manualLayout>
          <c:xMode val="edge"/>
          <c:yMode val="edge"/>
          <c:x val="0.164983371405715"/>
          <c:y val="0.0264553938451283"/>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100"/>
        <c:overlap val="-24"/>
        <c:axId val="761837200"/>
        <c:axId val="761833872"/>
      </c:barChart>
      <c:catAx>
        <c:axId val="7618372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crossAx val="761833872"/>
        <c:crosses val="autoZero"/>
        <c:auto val="1"/>
        <c:lblAlgn val="ctr"/>
        <c:lblOffset val="100"/>
        <c:noMultiLvlLbl val="0"/>
      </c:catAx>
      <c:valAx>
        <c:axId val="7618338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crossAx val="7618372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[scopus.csv]Sheet1!数据透视表1</c:name>
    <c:fmtId val="-1"/>
  </c:pivotSource>
  <c:chart>
    <c:title>
      <c:tx>
        <c:rich>
          <a:bodyPr rot="0" spcFirstLastPara="1" vertOverflow="ellipsis" vert="horz" wrap="square" anchor="ctr" anchorCtr="1"/>
          <a:lstStyle/>
          <a:p>
            <a:pPr>
              <a:defRPr lang="zh-CN" sz="2130" b="1" i="0" u="none" strike="noStrike" kern="1200" baseline="0">
                <a:solidFill>
                  <a:schemeClr val="tx2"/>
                </a:solidFill>
                <a:latin typeface="+mn-lt"/>
                <a:ea typeface="+mn-ea"/>
                <a:cs typeface="+mn-cs"/>
              </a:defRPr>
            </a:pPr>
            <a:r>
              <a:rPr lang="zh-CN" sz="1800" dirty="0">
                <a:solidFill>
                  <a:schemeClr val="tx1"/>
                </a:solidFill>
                <a:latin typeface="等线" panose="02010600030101010101" charset="-122"/>
                <a:ea typeface="等线" panose="02010600030101010101" charset="-122"/>
              </a:rPr>
              <a:t>福州大学在</a:t>
            </a:r>
            <a:r>
              <a:rPr lang="en-US" sz="1800" dirty="0">
                <a:solidFill>
                  <a:schemeClr val="tx1"/>
                </a:solidFill>
                <a:latin typeface="等线" panose="02010600030101010101" charset="-122"/>
                <a:ea typeface="等线" panose="02010600030101010101" charset="-122"/>
              </a:rPr>
              <a:t>ASME</a:t>
            </a:r>
            <a:r>
              <a:rPr lang="zh-CN" sz="1800" dirty="0">
                <a:solidFill>
                  <a:schemeClr val="tx1"/>
                </a:solidFill>
                <a:latin typeface="等线" panose="02010600030101010101" charset="-122"/>
                <a:ea typeface="等线" panose="02010600030101010101" charset="-122"/>
              </a:rPr>
              <a:t>出版物发文</a:t>
            </a:r>
            <a:endParaRPr lang="zh-CN" sz="1800" dirty="0">
              <a:solidFill>
                <a:schemeClr val="tx1"/>
              </a:solidFill>
              <a:latin typeface="等线" panose="02010600030101010101" charset="-122"/>
              <a:ea typeface="等线" panose="02010600030101010101" charset="-122"/>
            </a:endParaRPr>
          </a:p>
        </c:rich>
      </c:tx>
      <c:layout>
        <c:manualLayout>
          <c:xMode val="edge"/>
          <c:yMode val="edge"/>
          <c:x val="0.164983371405715"/>
          <c:y val="0.0264553938451283"/>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100"/>
        <c:overlap val="-24"/>
        <c:axId val="761837200"/>
        <c:axId val="761833872"/>
      </c:barChart>
      <c:catAx>
        <c:axId val="7618372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crossAx val="761833872"/>
        <c:crosses val="autoZero"/>
        <c:auto val="1"/>
        <c:lblAlgn val="ctr"/>
        <c:lblOffset val="100"/>
        <c:noMultiLvlLbl val="0"/>
      </c:catAx>
      <c:valAx>
        <c:axId val="7618338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crossAx val="7618372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[scopus.csv]Sheet1!数据透视表1</c:name>
    <c:fmtId val="-1"/>
  </c:pivotSource>
  <c:chart>
    <c:title>
      <c:tx>
        <c:rich>
          <a:bodyPr rot="0" spcFirstLastPara="1" vertOverflow="ellipsis" vert="horz" wrap="square" anchor="ctr" anchorCtr="1"/>
          <a:lstStyle/>
          <a:p>
            <a:pPr>
              <a:defRPr lang="zh-CN" sz="2130" b="1" i="0" u="none" strike="noStrike" kern="1200" baseline="0">
                <a:solidFill>
                  <a:schemeClr val="tx2"/>
                </a:solidFill>
                <a:latin typeface="+mn-lt"/>
                <a:ea typeface="+mn-ea"/>
                <a:cs typeface="+mn-cs"/>
              </a:defRPr>
            </a:pPr>
            <a:r>
              <a:rPr lang="zh-CN" sz="1800" dirty="0">
                <a:solidFill>
                  <a:schemeClr val="tx1"/>
                </a:solidFill>
                <a:latin typeface="等线" panose="02010600030101010101" charset="-122"/>
                <a:ea typeface="等线" panose="02010600030101010101" charset="-122"/>
              </a:rPr>
              <a:t>福州大学在</a:t>
            </a:r>
            <a:r>
              <a:rPr lang="en-US" sz="1800" dirty="0">
                <a:solidFill>
                  <a:schemeClr val="tx1"/>
                </a:solidFill>
                <a:latin typeface="等线" panose="02010600030101010101" charset="-122"/>
                <a:ea typeface="等线" panose="02010600030101010101" charset="-122"/>
              </a:rPr>
              <a:t>ASME</a:t>
            </a:r>
            <a:r>
              <a:rPr lang="zh-CN" sz="1800" dirty="0">
                <a:solidFill>
                  <a:schemeClr val="tx1"/>
                </a:solidFill>
                <a:latin typeface="等线" panose="02010600030101010101" charset="-122"/>
                <a:ea typeface="等线" panose="02010600030101010101" charset="-122"/>
              </a:rPr>
              <a:t>出版物发文</a:t>
            </a:r>
            <a:endParaRPr lang="zh-CN" sz="1800" dirty="0">
              <a:solidFill>
                <a:schemeClr val="tx1"/>
              </a:solidFill>
              <a:latin typeface="等线" panose="02010600030101010101" charset="-122"/>
              <a:ea typeface="等线" panose="02010600030101010101" charset="-122"/>
            </a:endParaRPr>
          </a:p>
        </c:rich>
      </c:tx>
      <c:layout>
        <c:manualLayout>
          <c:xMode val="edge"/>
          <c:yMode val="edge"/>
          <c:x val="0.164983371405715"/>
          <c:y val="0.0264553938451283"/>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100"/>
        <c:overlap val="-24"/>
        <c:axId val="761837200"/>
        <c:axId val="761833872"/>
      </c:barChart>
      <c:catAx>
        <c:axId val="7618372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crossAx val="761833872"/>
        <c:crosses val="autoZero"/>
        <c:auto val="1"/>
        <c:lblAlgn val="ctr"/>
        <c:lblOffset val="100"/>
        <c:noMultiLvlLbl val="0"/>
      </c:catAx>
      <c:valAx>
        <c:axId val="7618338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crossAx val="7618372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solidFill>
              <a:latin typeface="等线" panose="02010600030101010101" charset="-122"/>
              <a:ea typeface="等线" panose="02010600030101010101"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719AFB-544F-4BF9-BDFA-0847BC9FDD1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74F524-37F4-4EEC-8A90-DAAF25AD640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6155A-8319-472C-A559-CBB259B9DA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70703-AE07-40FC-913A-95065776E88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p:spPr>
      </p:sp>
      <p:sp>
        <p:nvSpPr>
          <p:cNvPr id="3584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349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393134B-88C8-4939-9054-924731EDD5C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p:spPr>
      </p:sp>
      <p:sp>
        <p:nvSpPr>
          <p:cNvPr id="58371"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zh-CN" altLang="en-US" dirty="0" smtClean="0"/>
              <a:t>新刊：</a:t>
            </a:r>
            <a:endParaRPr lang="zh-CN" altLang="en-US" dirty="0"/>
          </a:p>
        </p:txBody>
      </p:sp>
      <p:sp>
        <p:nvSpPr>
          <p:cNvPr id="5018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2061779-77DC-4914-8207-6DAE8B94BD8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p:spPr>
      </p:sp>
      <p:sp>
        <p:nvSpPr>
          <p:cNvPr id="5837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5018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2061779-77DC-4914-8207-6DAE8B94BD8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p:spPr>
      </p:sp>
      <p:sp>
        <p:nvSpPr>
          <p:cNvPr id="5837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5018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2061779-77DC-4914-8207-6DAE8B94BD8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p:spPr>
      </p:sp>
      <p:sp>
        <p:nvSpPr>
          <p:cNvPr id="5837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5018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2061779-77DC-4914-8207-6DAE8B94BD8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171450" indent="-171450">
              <a:buFont typeface="Arial" panose="020B0604020202020204" pitchFamily="34" charset="0"/>
              <a:buChar char="•"/>
            </a:pPr>
            <a:r>
              <a:rPr lang="zh-CN" altLang="en-US" dirty="0" smtClean="0">
                <a:solidFill>
                  <a:schemeClr val="bg1">
                    <a:lumMod val="50000"/>
                    <a:lumOff val="50000"/>
                  </a:schemeClr>
                </a:solidFill>
              </a:rPr>
              <a:t>学校的重点专业，广东省特色专业，</a:t>
            </a:r>
            <a:r>
              <a:rPr lang="zh-CN" altLang="en-US" sz="1200" kern="1200" dirty="0" smtClean="0">
                <a:solidFill>
                  <a:schemeClr val="bg1">
                    <a:lumMod val="50000"/>
                    <a:lumOff val="50000"/>
                  </a:schemeClr>
                </a:solidFill>
                <a:latin typeface="+mn-lt"/>
                <a:ea typeface="+mn-ea"/>
                <a:cs typeface="+mn-cs"/>
              </a:rPr>
              <a:t>专业综合改革试点项目等，</a:t>
            </a:r>
            <a:r>
              <a:rPr lang="zh-CN" altLang="en-US" dirty="0" smtClean="0">
                <a:solidFill>
                  <a:schemeClr val="bg1">
                    <a:lumMod val="50000"/>
                    <a:lumOff val="50000"/>
                  </a:schemeClr>
                </a:solidFill>
              </a:rPr>
              <a:t>跟与</a:t>
            </a:r>
            <a:r>
              <a:rPr lang="en-US" altLang="zh-CN" dirty="0" smtClean="0">
                <a:solidFill>
                  <a:schemeClr val="bg1">
                    <a:lumMod val="50000"/>
                    <a:lumOff val="50000"/>
                  </a:schemeClr>
                </a:solidFill>
              </a:rPr>
              <a:t>ASME</a:t>
            </a:r>
            <a:r>
              <a:rPr lang="zh-CN" altLang="en-US" dirty="0" smtClean="0">
                <a:solidFill>
                  <a:schemeClr val="bg1">
                    <a:lumMod val="50000"/>
                    <a:lumOff val="50000"/>
                  </a:schemeClr>
                </a:solidFill>
              </a:rPr>
              <a:t>的相关度非常高</a:t>
            </a:r>
            <a:r>
              <a:rPr lang="zh-CN" altLang="en-US" b="0" dirty="0" smtClean="0">
                <a:solidFill>
                  <a:schemeClr val="bg1">
                    <a:lumMod val="50000"/>
                    <a:lumOff val="50000"/>
                  </a:schemeClr>
                </a:solidFill>
              </a:rPr>
              <a:t>。</a:t>
            </a:r>
            <a:endParaRPr lang="en-US" altLang="zh-CN" b="0" dirty="0" smtClean="0">
              <a:solidFill>
                <a:schemeClr val="bg1">
                  <a:lumMod val="50000"/>
                  <a:lumOff val="50000"/>
                </a:schemeClr>
              </a:solidFill>
            </a:endParaRPr>
          </a:p>
        </p:txBody>
      </p:sp>
      <p:sp>
        <p:nvSpPr>
          <p:cNvPr id="4" name="灯片编号占位符 3"/>
          <p:cNvSpPr>
            <a:spLocks noGrp="1"/>
          </p:cNvSpPr>
          <p:nvPr>
            <p:ph type="sldNum" sz="quarter" idx="10"/>
          </p:nvPr>
        </p:nvSpPr>
        <p:spPr/>
        <p:txBody>
          <a:bodyPr/>
          <a:lstStyle/>
          <a:p>
            <a:fld id="{8D28BC72-D3E6-47C6-BEDC-2A5D09DAB54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171450" indent="-171450">
              <a:buFont typeface="Arial" panose="020B0604020202020204" pitchFamily="34" charset="0"/>
              <a:buChar char="•"/>
            </a:pPr>
            <a:r>
              <a:rPr lang="zh-CN" altLang="en-US" dirty="0" smtClean="0">
                <a:solidFill>
                  <a:schemeClr val="bg1">
                    <a:lumMod val="50000"/>
                    <a:lumOff val="50000"/>
                  </a:schemeClr>
                </a:solidFill>
              </a:rPr>
              <a:t>学校的重点专业，广东省特色专业，</a:t>
            </a:r>
            <a:r>
              <a:rPr lang="zh-CN" altLang="en-US" sz="1200" kern="1200" dirty="0" smtClean="0">
                <a:solidFill>
                  <a:schemeClr val="bg1">
                    <a:lumMod val="50000"/>
                    <a:lumOff val="50000"/>
                  </a:schemeClr>
                </a:solidFill>
                <a:latin typeface="+mn-lt"/>
                <a:ea typeface="+mn-ea"/>
                <a:cs typeface="+mn-cs"/>
              </a:rPr>
              <a:t>专业综合改革试点项目等，</a:t>
            </a:r>
            <a:r>
              <a:rPr lang="zh-CN" altLang="en-US" dirty="0" smtClean="0">
                <a:solidFill>
                  <a:schemeClr val="bg1">
                    <a:lumMod val="50000"/>
                    <a:lumOff val="50000"/>
                  </a:schemeClr>
                </a:solidFill>
              </a:rPr>
              <a:t>跟与</a:t>
            </a:r>
            <a:r>
              <a:rPr lang="en-US" altLang="zh-CN" dirty="0" smtClean="0">
                <a:solidFill>
                  <a:schemeClr val="bg1">
                    <a:lumMod val="50000"/>
                    <a:lumOff val="50000"/>
                  </a:schemeClr>
                </a:solidFill>
              </a:rPr>
              <a:t>ASME</a:t>
            </a:r>
            <a:r>
              <a:rPr lang="zh-CN" altLang="en-US" dirty="0" smtClean="0">
                <a:solidFill>
                  <a:schemeClr val="bg1">
                    <a:lumMod val="50000"/>
                    <a:lumOff val="50000"/>
                  </a:schemeClr>
                </a:solidFill>
              </a:rPr>
              <a:t>的相关度非常高</a:t>
            </a:r>
            <a:r>
              <a:rPr lang="zh-CN" altLang="en-US" b="0" dirty="0" smtClean="0">
                <a:solidFill>
                  <a:schemeClr val="bg1">
                    <a:lumMod val="50000"/>
                    <a:lumOff val="50000"/>
                  </a:schemeClr>
                </a:solidFill>
              </a:rPr>
              <a:t>。</a:t>
            </a:r>
            <a:endParaRPr lang="en-US" altLang="zh-CN" b="0" dirty="0" smtClean="0">
              <a:solidFill>
                <a:schemeClr val="bg1">
                  <a:lumMod val="50000"/>
                  <a:lumOff val="50000"/>
                </a:schemeClr>
              </a:solidFill>
            </a:endParaRPr>
          </a:p>
        </p:txBody>
      </p:sp>
      <p:sp>
        <p:nvSpPr>
          <p:cNvPr id="4" name="灯片编号占位符 3"/>
          <p:cNvSpPr>
            <a:spLocks noGrp="1"/>
          </p:cNvSpPr>
          <p:nvPr>
            <p:ph type="sldNum" sz="quarter" idx="10"/>
          </p:nvPr>
        </p:nvSpPr>
        <p:spPr/>
        <p:txBody>
          <a:bodyPr/>
          <a:lstStyle/>
          <a:p>
            <a:fld id="{8D28BC72-D3E6-47C6-BEDC-2A5D09DAB54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dirty="0" smtClean="0">
                <a:solidFill>
                  <a:schemeClr val="bg1">
                    <a:lumMod val="50000"/>
                    <a:lumOff val="50000"/>
                  </a:schemeClr>
                </a:solidFill>
              </a:rPr>
              <a:t>左边</a:t>
            </a:r>
            <a:r>
              <a:rPr lang="en-US" altLang="zh-CN" dirty="0" smtClean="0">
                <a:solidFill>
                  <a:schemeClr val="bg1">
                    <a:lumMod val="50000"/>
                    <a:lumOff val="50000"/>
                  </a:schemeClr>
                </a:solidFill>
              </a:rPr>
              <a:t>2022</a:t>
            </a:r>
            <a:r>
              <a:rPr lang="zh-CN" altLang="en-US" dirty="0" smtClean="0">
                <a:solidFill>
                  <a:schemeClr val="bg1">
                    <a:lumMod val="50000"/>
                    <a:lumOff val="50000"/>
                  </a:schemeClr>
                </a:solidFill>
              </a:rPr>
              <a:t>年全球作者向</a:t>
            </a:r>
            <a:r>
              <a:rPr lang="en-US" altLang="zh-CN" dirty="0" smtClean="0">
                <a:solidFill>
                  <a:schemeClr val="bg1">
                    <a:lumMod val="50000"/>
                    <a:lumOff val="50000"/>
                  </a:schemeClr>
                </a:solidFill>
              </a:rPr>
              <a:t>ASME</a:t>
            </a:r>
            <a:r>
              <a:rPr lang="zh-CN" altLang="en-US" dirty="0" smtClean="0">
                <a:solidFill>
                  <a:schemeClr val="bg1">
                    <a:lumMod val="50000"/>
                    <a:lumOff val="50000"/>
                  </a:schemeClr>
                </a:solidFill>
              </a:rPr>
              <a:t>期刊投稿的情况，可以看到亚洲国家占</a:t>
            </a:r>
            <a:r>
              <a:rPr lang="en-US" altLang="zh-CN" dirty="0" smtClean="0">
                <a:solidFill>
                  <a:schemeClr val="bg1">
                    <a:lumMod val="50000"/>
                    <a:lumOff val="50000"/>
                  </a:schemeClr>
                </a:solidFill>
              </a:rPr>
              <a:t>39%</a:t>
            </a:r>
            <a:r>
              <a:rPr lang="zh-CN" altLang="en-US" dirty="0" smtClean="0">
                <a:solidFill>
                  <a:schemeClr val="bg1">
                    <a:lumMod val="50000"/>
                    <a:lumOff val="50000"/>
                  </a:schemeClr>
                </a:solidFill>
              </a:rPr>
              <a:t>，位居第一，</a:t>
            </a:r>
            <a:r>
              <a:rPr lang="en-US" altLang="zh-CN" dirty="0" smtClean="0">
                <a:solidFill>
                  <a:schemeClr val="bg1">
                    <a:lumMod val="50000"/>
                    <a:lumOff val="50000"/>
                  </a:schemeClr>
                </a:solidFill>
              </a:rPr>
              <a:t>2020</a:t>
            </a:r>
            <a:r>
              <a:rPr lang="zh-CN" altLang="en-US" dirty="0" smtClean="0">
                <a:solidFill>
                  <a:schemeClr val="bg1">
                    <a:lumMod val="50000"/>
                    <a:lumOff val="50000"/>
                  </a:schemeClr>
                </a:solidFill>
              </a:rPr>
              <a:t>年也是第一。</a:t>
            </a:r>
            <a:endParaRPr lang="en-US" altLang="zh-CN" dirty="0" smtClean="0">
              <a:solidFill>
                <a:schemeClr val="bg1">
                  <a:lumMod val="50000"/>
                  <a:lumOff val="5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dirty="0" smtClean="0">
                <a:solidFill>
                  <a:schemeClr val="bg1">
                    <a:lumMod val="50000"/>
                    <a:lumOff val="50000"/>
                  </a:schemeClr>
                </a:solidFill>
              </a:rPr>
              <a:t>5</a:t>
            </a:r>
            <a:r>
              <a:rPr lang="zh-CN" altLang="en-US" dirty="0" smtClean="0">
                <a:solidFill>
                  <a:schemeClr val="bg1">
                    <a:lumMod val="50000"/>
                    <a:lumOff val="50000"/>
                  </a:schemeClr>
                </a:solidFill>
              </a:rPr>
              <a:t>篇发文，其中期刊</a:t>
            </a:r>
            <a:r>
              <a:rPr lang="en-US" altLang="zh-CN" dirty="0" smtClean="0">
                <a:solidFill>
                  <a:schemeClr val="bg1">
                    <a:lumMod val="50000"/>
                    <a:lumOff val="50000"/>
                  </a:schemeClr>
                </a:solidFill>
              </a:rPr>
              <a:t>2</a:t>
            </a:r>
            <a:r>
              <a:rPr lang="zh-CN" altLang="en-US" dirty="0" smtClean="0">
                <a:solidFill>
                  <a:schemeClr val="bg1">
                    <a:lumMod val="50000"/>
                    <a:lumOff val="50000"/>
                  </a:schemeClr>
                </a:solidFill>
              </a:rPr>
              <a:t>，会议录</a:t>
            </a:r>
            <a:r>
              <a:rPr lang="en-US" altLang="zh-CN" dirty="0" smtClean="0">
                <a:solidFill>
                  <a:schemeClr val="bg1">
                    <a:lumMod val="50000"/>
                    <a:lumOff val="50000"/>
                  </a:schemeClr>
                </a:solidFill>
              </a:rPr>
              <a:t>2</a:t>
            </a:r>
            <a:r>
              <a:rPr lang="zh-CN" altLang="en-US" dirty="0" smtClean="0">
                <a:solidFill>
                  <a:schemeClr val="bg1">
                    <a:lumMod val="50000"/>
                    <a:lumOff val="50000"/>
                  </a:schemeClr>
                </a:solidFill>
              </a:rPr>
              <a:t>，电子书</a:t>
            </a:r>
            <a:r>
              <a:rPr lang="en-US" altLang="zh-CN" dirty="0" smtClean="0">
                <a:solidFill>
                  <a:schemeClr val="bg1">
                    <a:lumMod val="50000"/>
                    <a:lumOff val="50000"/>
                  </a:schemeClr>
                </a:solidFill>
              </a:rPr>
              <a:t>1</a:t>
            </a:r>
            <a:r>
              <a:rPr lang="zh-CN" altLang="en-US" dirty="0" smtClean="0">
                <a:solidFill>
                  <a:schemeClr val="bg1">
                    <a:lumMod val="50000"/>
                    <a:lumOff val="50000"/>
                  </a:schemeClr>
                </a:solidFill>
              </a:rPr>
              <a:t>。</a:t>
            </a:r>
            <a:r>
              <a:rPr lang="en-US" altLang="zh-CN" dirty="0" smtClean="0">
                <a:solidFill>
                  <a:schemeClr val="bg1">
                    <a:lumMod val="50000"/>
                    <a:lumOff val="50000"/>
                  </a:schemeClr>
                </a:solidFill>
              </a:rPr>
              <a:t>IMECE</a:t>
            </a:r>
            <a:r>
              <a:rPr lang="zh-CN" altLang="en-US" dirty="0" smtClean="0">
                <a:solidFill>
                  <a:schemeClr val="bg1">
                    <a:lumMod val="50000"/>
                    <a:lumOff val="50000"/>
                  </a:schemeClr>
                </a:solidFill>
              </a:rPr>
              <a:t>国际机械工程大会和博览、</a:t>
            </a:r>
            <a:r>
              <a:rPr lang="en-US" altLang="zh-CN" dirty="0" smtClean="0">
                <a:solidFill>
                  <a:schemeClr val="bg1">
                    <a:lumMod val="50000"/>
                    <a:lumOff val="50000"/>
                  </a:schemeClr>
                </a:solidFill>
              </a:rPr>
              <a:t>PVP</a:t>
            </a:r>
            <a:r>
              <a:rPr lang="zh-CN" altLang="en-US" dirty="0" smtClean="0">
                <a:solidFill>
                  <a:schemeClr val="bg1">
                    <a:lumMod val="50000"/>
                    <a:lumOff val="50000"/>
                  </a:schemeClr>
                </a:solidFill>
              </a:rPr>
              <a:t>压力容器和管线会议、</a:t>
            </a:r>
            <a:r>
              <a:rPr lang="en-US" altLang="zh-CN" dirty="0" smtClean="0">
                <a:solidFill>
                  <a:schemeClr val="bg1">
                    <a:lumMod val="50000"/>
                    <a:lumOff val="50000"/>
                  </a:schemeClr>
                </a:solidFill>
              </a:rPr>
              <a:t>Journal of Energy Resources Technology《</a:t>
            </a:r>
            <a:r>
              <a:rPr lang="zh-CN" altLang="en-US" dirty="0" smtClean="0">
                <a:solidFill>
                  <a:schemeClr val="bg1">
                    <a:lumMod val="50000"/>
                    <a:lumOff val="50000"/>
                  </a:schemeClr>
                </a:solidFill>
              </a:rPr>
              <a:t>能源技术期刊</a:t>
            </a:r>
            <a:r>
              <a:rPr lang="en-US" altLang="zh-CN" dirty="0" smtClean="0">
                <a:solidFill>
                  <a:schemeClr val="bg1">
                    <a:lumMod val="50000"/>
                    <a:lumOff val="50000"/>
                  </a:schemeClr>
                </a:solidFill>
              </a:rPr>
              <a:t>》</a:t>
            </a:r>
            <a:r>
              <a:rPr lang="zh-CN" altLang="en-US" dirty="0" smtClean="0">
                <a:solidFill>
                  <a:schemeClr val="bg1">
                    <a:lumMod val="50000"/>
                    <a:lumOff val="50000"/>
                  </a:schemeClr>
                </a:solidFill>
              </a:rPr>
              <a:t>、</a:t>
            </a:r>
            <a:r>
              <a:rPr lang="en-US" altLang="zh-CN" dirty="0" smtClean="0">
                <a:solidFill>
                  <a:schemeClr val="bg1">
                    <a:lumMod val="50000"/>
                    <a:lumOff val="50000"/>
                  </a:schemeClr>
                </a:solidFill>
              </a:rPr>
              <a:t>Journal of Pressure Vessel Technology《</a:t>
            </a:r>
            <a:r>
              <a:rPr lang="zh-CN" altLang="en-US" dirty="0" smtClean="0">
                <a:solidFill>
                  <a:schemeClr val="bg1">
                    <a:lumMod val="50000"/>
                    <a:lumOff val="50000"/>
                  </a:schemeClr>
                </a:solidFill>
              </a:rPr>
              <a:t>压力容器技术期刊</a:t>
            </a:r>
            <a:r>
              <a:rPr lang="en-US" altLang="zh-CN" dirty="0" smtClean="0">
                <a:solidFill>
                  <a:schemeClr val="bg1">
                    <a:lumMod val="50000"/>
                    <a:lumOff val="50000"/>
                  </a:schemeClr>
                </a:solidFill>
              </a:rPr>
              <a:t>》</a:t>
            </a:r>
            <a:r>
              <a:rPr lang="zh-CN" altLang="en-US" dirty="0" smtClean="0">
                <a:solidFill>
                  <a:schemeClr val="bg1">
                    <a:lumMod val="50000"/>
                    <a:lumOff val="50000"/>
                  </a:schemeClr>
                </a:solidFill>
              </a:rPr>
              <a:t>。学科领域：先进制造、</a:t>
            </a:r>
            <a:r>
              <a:rPr lang="zh-CN" altLang="en-US" sz="1200" b="0" i="0" kern="1200" dirty="0" smtClean="0">
                <a:solidFill>
                  <a:schemeClr val="tx1"/>
                </a:solidFill>
                <a:effectLst/>
                <a:latin typeface="+mn-lt"/>
                <a:ea typeface="+mn-ea"/>
                <a:cs typeface="+mn-cs"/>
              </a:rPr>
              <a:t>流固耦合、</a:t>
            </a:r>
            <a:r>
              <a:rPr lang="zh-CN" altLang="en-US" dirty="0" smtClean="0">
                <a:solidFill>
                  <a:schemeClr val="bg1">
                    <a:lumMod val="50000"/>
                    <a:lumOff val="50000"/>
                  </a:schemeClr>
                </a:solidFill>
              </a:rPr>
              <a:t>能源系统、管道系统</a:t>
            </a:r>
            <a:endParaRPr lang="en-US" altLang="zh-CN" sz="1200" b="0" dirty="0" smtClean="0">
              <a:latin typeface="等线" panose="02010600030101010101" charset="-122"/>
              <a:ea typeface="等线" panose="02010600030101010101"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US" altLang="zh-CN" sz="1200" b="1" dirty="0" smtClean="0">
              <a:solidFill>
                <a:schemeClr val="bg1">
                  <a:lumMod val="50000"/>
                  <a:lumOff val="50000"/>
                </a:schemeClr>
              </a:solidFill>
              <a:latin typeface="等线" panose="02010600030101010101" charset="-122"/>
              <a:ea typeface="等线" panose="02010600030101010101" charset="-122"/>
            </a:endParaRPr>
          </a:p>
        </p:txBody>
      </p:sp>
      <p:sp>
        <p:nvSpPr>
          <p:cNvPr id="4" name="灯片编号占位符 3"/>
          <p:cNvSpPr>
            <a:spLocks noGrp="1"/>
          </p:cNvSpPr>
          <p:nvPr>
            <p:ph type="sldNum" sz="quarter" idx="10"/>
          </p:nvPr>
        </p:nvSpPr>
        <p:spPr/>
        <p:txBody>
          <a:bodyPr/>
          <a:lstStyle/>
          <a:p>
            <a:fld id="{8D28BC72-D3E6-47C6-BEDC-2A5D09DAB54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dirty="0" smtClean="0">
                <a:solidFill>
                  <a:schemeClr val="bg1">
                    <a:lumMod val="50000"/>
                    <a:lumOff val="50000"/>
                  </a:schemeClr>
                </a:solidFill>
              </a:rPr>
              <a:t>左边</a:t>
            </a:r>
            <a:r>
              <a:rPr lang="en-US" altLang="zh-CN" dirty="0" smtClean="0">
                <a:solidFill>
                  <a:schemeClr val="bg1">
                    <a:lumMod val="50000"/>
                    <a:lumOff val="50000"/>
                  </a:schemeClr>
                </a:solidFill>
              </a:rPr>
              <a:t>2022</a:t>
            </a:r>
            <a:r>
              <a:rPr lang="zh-CN" altLang="en-US" dirty="0" smtClean="0">
                <a:solidFill>
                  <a:schemeClr val="bg1">
                    <a:lumMod val="50000"/>
                    <a:lumOff val="50000"/>
                  </a:schemeClr>
                </a:solidFill>
              </a:rPr>
              <a:t>年全球作者向</a:t>
            </a:r>
            <a:r>
              <a:rPr lang="en-US" altLang="zh-CN" dirty="0" smtClean="0">
                <a:solidFill>
                  <a:schemeClr val="bg1">
                    <a:lumMod val="50000"/>
                    <a:lumOff val="50000"/>
                  </a:schemeClr>
                </a:solidFill>
              </a:rPr>
              <a:t>ASME</a:t>
            </a:r>
            <a:r>
              <a:rPr lang="zh-CN" altLang="en-US" dirty="0" smtClean="0">
                <a:solidFill>
                  <a:schemeClr val="bg1">
                    <a:lumMod val="50000"/>
                    <a:lumOff val="50000"/>
                  </a:schemeClr>
                </a:solidFill>
              </a:rPr>
              <a:t>期刊投稿的情况，可以看到亚洲国家占</a:t>
            </a:r>
            <a:r>
              <a:rPr lang="en-US" altLang="zh-CN" dirty="0" smtClean="0">
                <a:solidFill>
                  <a:schemeClr val="bg1">
                    <a:lumMod val="50000"/>
                    <a:lumOff val="50000"/>
                  </a:schemeClr>
                </a:solidFill>
              </a:rPr>
              <a:t>39%</a:t>
            </a:r>
            <a:r>
              <a:rPr lang="zh-CN" altLang="en-US" dirty="0" smtClean="0">
                <a:solidFill>
                  <a:schemeClr val="bg1">
                    <a:lumMod val="50000"/>
                    <a:lumOff val="50000"/>
                  </a:schemeClr>
                </a:solidFill>
              </a:rPr>
              <a:t>，位居第一，</a:t>
            </a:r>
            <a:r>
              <a:rPr lang="en-US" altLang="zh-CN" dirty="0" smtClean="0">
                <a:solidFill>
                  <a:schemeClr val="bg1">
                    <a:lumMod val="50000"/>
                    <a:lumOff val="50000"/>
                  </a:schemeClr>
                </a:solidFill>
              </a:rPr>
              <a:t>2020</a:t>
            </a:r>
            <a:r>
              <a:rPr lang="zh-CN" altLang="en-US" dirty="0" smtClean="0">
                <a:solidFill>
                  <a:schemeClr val="bg1">
                    <a:lumMod val="50000"/>
                    <a:lumOff val="50000"/>
                  </a:schemeClr>
                </a:solidFill>
              </a:rPr>
              <a:t>年也是第一。</a:t>
            </a:r>
            <a:endParaRPr lang="en-US" altLang="zh-CN" dirty="0" smtClean="0">
              <a:solidFill>
                <a:schemeClr val="bg1">
                  <a:lumMod val="50000"/>
                  <a:lumOff val="5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dirty="0" smtClean="0">
                <a:solidFill>
                  <a:schemeClr val="bg1">
                    <a:lumMod val="50000"/>
                    <a:lumOff val="50000"/>
                  </a:schemeClr>
                </a:solidFill>
              </a:rPr>
              <a:t>5</a:t>
            </a:r>
            <a:r>
              <a:rPr lang="zh-CN" altLang="en-US" dirty="0" smtClean="0">
                <a:solidFill>
                  <a:schemeClr val="bg1">
                    <a:lumMod val="50000"/>
                    <a:lumOff val="50000"/>
                  </a:schemeClr>
                </a:solidFill>
              </a:rPr>
              <a:t>篇发文，其中期刊</a:t>
            </a:r>
            <a:r>
              <a:rPr lang="en-US" altLang="zh-CN" dirty="0" smtClean="0">
                <a:solidFill>
                  <a:schemeClr val="bg1">
                    <a:lumMod val="50000"/>
                    <a:lumOff val="50000"/>
                  </a:schemeClr>
                </a:solidFill>
              </a:rPr>
              <a:t>2</a:t>
            </a:r>
            <a:r>
              <a:rPr lang="zh-CN" altLang="en-US" dirty="0" smtClean="0">
                <a:solidFill>
                  <a:schemeClr val="bg1">
                    <a:lumMod val="50000"/>
                    <a:lumOff val="50000"/>
                  </a:schemeClr>
                </a:solidFill>
              </a:rPr>
              <a:t>，会议录</a:t>
            </a:r>
            <a:r>
              <a:rPr lang="en-US" altLang="zh-CN" dirty="0" smtClean="0">
                <a:solidFill>
                  <a:schemeClr val="bg1">
                    <a:lumMod val="50000"/>
                    <a:lumOff val="50000"/>
                  </a:schemeClr>
                </a:solidFill>
              </a:rPr>
              <a:t>2</a:t>
            </a:r>
            <a:r>
              <a:rPr lang="zh-CN" altLang="en-US" dirty="0" smtClean="0">
                <a:solidFill>
                  <a:schemeClr val="bg1">
                    <a:lumMod val="50000"/>
                    <a:lumOff val="50000"/>
                  </a:schemeClr>
                </a:solidFill>
              </a:rPr>
              <a:t>，电子书</a:t>
            </a:r>
            <a:r>
              <a:rPr lang="en-US" altLang="zh-CN" dirty="0" smtClean="0">
                <a:solidFill>
                  <a:schemeClr val="bg1">
                    <a:lumMod val="50000"/>
                    <a:lumOff val="50000"/>
                  </a:schemeClr>
                </a:solidFill>
              </a:rPr>
              <a:t>1</a:t>
            </a:r>
            <a:r>
              <a:rPr lang="zh-CN" altLang="en-US" dirty="0" smtClean="0">
                <a:solidFill>
                  <a:schemeClr val="bg1">
                    <a:lumMod val="50000"/>
                    <a:lumOff val="50000"/>
                  </a:schemeClr>
                </a:solidFill>
              </a:rPr>
              <a:t>。</a:t>
            </a:r>
            <a:r>
              <a:rPr lang="en-US" altLang="zh-CN" dirty="0" smtClean="0">
                <a:solidFill>
                  <a:schemeClr val="bg1">
                    <a:lumMod val="50000"/>
                    <a:lumOff val="50000"/>
                  </a:schemeClr>
                </a:solidFill>
              </a:rPr>
              <a:t>IMECE</a:t>
            </a:r>
            <a:r>
              <a:rPr lang="zh-CN" altLang="en-US" dirty="0" smtClean="0">
                <a:solidFill>
                  <a:schemeClr val="bg1">
                    <a:lumMod val="50000"/>
                    <a:lumOff val="50000"/>
                  </a:schemeClr>
                </a:solidFill>
              </a:rPr>
              <a:t>国际机械工程大会和博览、</a:t>
            </a:r>
            <a:r>
              <a:rPr lang="en-US" altLang="zh-CN" dirty="0" smtClean="0">
                <a:solidFill>
                  <a:schemeClr val="bg1">
                    <a:lumMod val="50000"/>
                    <a:lumOff val="50000"/>
                  </a:schemeClr>
                </a:solidFill>
              </a:rPr>
              <a:t>PVP</a:t>
            </a:r>
            <a:r>
              <a:rPr lang="zh-CN" altLang="en-US" dirty="0" smtClean="0">
                <a:solidFill>
                  <a:schemeClr val="bg1">
                    <a:lumMod val="50000"/>
                    <a:lumOff val="50000"/>
                  </a:schemeClr>
                </a:solidFill>
              </a:rPr>
              <a:t>压力容器和管线会议、</a:t>
            </a:r>
            <a:r>
              <a:rPr lang="en-US" altLang="zh-CN" dirty="0" smtClean="0">
                <a:solidFill>
                  <a:schemeClr val="bg1">
                    <a:lumMod val="50000"/>
                    <a:lumOff val="50000"/>
                  </a:schemeClr>
                </a:solidFill>
              </a:rPr>
              <a:t>Journal of Energy Resources Technology《</a:t>
            </a:r>
            <a:r>
              <a:rPr lang="zh-CN" altLang="en-US" dirty="0" smtClean="0">
                <a:solidFill>
                  <a:schemeClr val="bg1">
                    <a:lumMod val="50000"/>
                    <a:lumOff val="50000"/>
                  </a:schemeClr>
                </a:solidFill>
              </a:rPr>
              <a:t>能源技术期刊</a:t>
            </a:r>
            <a:r>
              <a:rPr lang="en-US" altLang="zh-CN" dirty="0" smtClean="0">
                <a:solidFill>
                  <a:schemeClr val="bg1">
                    <a:lumMod val="50000"/>
                    <a:lumOff val="50000"/>
                  </a:schemeClr>
                </a:solidFill>
              </a:rPr>
              <a:t>》</a:t>
            </a:r>
            <a:r>
              <a:rPr lang="zh-CN" altLang="en-US" dirty="0" smtClean="0">
                <a:solidFill>
                  <a:schemeClr val="bg1">
                    <a:lumMod val="50000"/>
                    <a:lumOff val="50000"/>
                  </a:schemeClr>
                </a:solidFill>
              </a:rPr>
              <a:t>、</a:t>
            </a:r>
            <a:r>
              <a:rPr lang="en-US" altLang="zh-CN" dirty="0" smtClean="0">
                <a:solidFill>
                  <a:schemeClr val="bg1">
                    <a:lumMod val="50000"/>
                    <a:lumOff val="50000"/>
                  </a:schemeClr>
                </a:solidFill>
              </a:rPr>
              <a:t>Journal of Pressure Vessel Technology《</a:t>
            </a:r>
            <a:r>
              <a:rPr lang="zh-CN" altLang="en-US" dirty="0" smtClean="0">
                <a:solidFill>
                  <a:schemeClr val="bg1">
                    <a:lumMod val="50000"/>
                    <a:lumOff val="50000"/>
                  </a:schemeClr>
                </a:solidFill>
              </a:rPr>
              <a:t>压力容器技术期刊</a:t>
            </a:r>
            <a:r>
              <a:rPr lang="en-US" altLang="zh-CN" dirty="0" smtClean="0">
                <a:solidFill>
                  <a:schemeClr val="bg1">
                    <a:lumMod val="50000"/>
                    <a:lumOff val="50000"/>
                  </a:schemeClr>
                </a:solidFill>
              </a:rPr>
              <a:t>》</a:t>
            </a:r>
            <a:r>
              <a:rPr lang="zh-CN" altLang="en-US" dirty="0" smtClean="0">
                <a:solidFill>
                  <a:schemeClr val="bg1">
                    <a:lumMod val="50000"/>
                    <a:lumOff val="50000"/>
                  </a:schemeClr>
                </a:solidFill>
              </a:rPr>
              <a:t>。学科领域：先进制造、</a:t>
            </a:r>
            <a:r>
              <a:rPr lang="zh-CN" altLang="en-US" sz="1200" b="0" i="0" kern="1200" dirty="0" smtClean="0">
                <a:solidFill>
                  <a:schemeClr val="tx1"/>
                </a:solidFill>
                <a:effectLst/>
                <a:latin typeface="+mn-lt"/>
                <a:ea typeface="+mn-ea"/>
                <a:cs typeface="+mn-cs"/>
              </a:rPr>
              <a:t>流固耦合、</a:t>
            </a:r>
            <a:r>
              <a:rPr lang="zh-CN" altLang="en-US" dirty="0" smtClean="0">
                <a:solidFill>
                  <a:schemeClr val="bg1">
                    <a:lumMod val="50000"/>
                    <a:lumOff val="50000"/>
                  </a:schemeClr>
                </a:solidFill>
              </a:rPr>
              <a:t>能源系统、管道系统</a:t>
            </a:r>
            <a:endParaRPr lang="en-US" altLang="zh-CN" sz="1200" b="0" dirty="0" smtClean="0">
              <a:latin typeface="等线" panose="02010600030101010101" charset="-122"/>
              <a:ea typeface="等线" panose="02010600030101010101"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US" altLang="zh-CN" sz="1200" b="1" dirty="0" smtClean="0">
              <a:solidFill>
                <a:schemeClr val="bg1">
                  <a:lumMod val="50000"/>
                  <a:lumOff val="50000"/>
                </a:schemeClr>
              </a:solidFill>
              <a:latin typeface="等线" panose="02010600030101010101" charset="-122"/>
              <a:ea typeface="等线" panose="02010600030101010101" charset="-122"/>
            </a:endParaRPr>
          </a:p>
        </p:txBody>
      </p:sp>
      <p:sp>
        <p:nvSpPr>
          <p:cNvPr id="4" name="灯片编号占位符 3"/>
          <p:cNvSpPr>
            <a:spLocks noGrp="1"/>
          </p:cNvSpPr>
          <p:nvPr>
            <p:ph type="sldNum" sz="quarter" idx="10"/>
          </p:nvPr>
        </p:nvSpPr>
        <p:spPr/>
        <p:txBody>
          <a:bodyPr/>
          <a:lstStyle/>
          <a:p>
            <a:fld id="{8D28BC72-D3E6-47C6-BEDC-2A5D09DAB54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zh-CN" altLang="en-US"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D28BC72-D3E6-47C6-BEDC-2A5D09DAB54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p:spPr>
      </p:sp>
      <p:sp>
        <p:nvSpPr>
          <p:cNvPr id="6041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198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E1351BC-9FCB-4ECD-BC55-CCD40C9378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C8B140F-7601-44FF-9A8F-D8A705EF1FF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p:spPr>
      </p:sp>
      <p:sp>
        <p:nvSpPr>
          <p:cNvPr id="634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38B0F11-4173-4A47-9A52-E66846CB4B2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p:spPr>
      </p:sp>
      <p:sp>
        <p:nvSpPr>
          <p:cNvPr id="645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403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0974197-EA77-4F79-9FBD-2453F128717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p:spPr>
      </p:sp>
      <p:sp>
        <p:nvSpPr>
          <p:cNvPr id="645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403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0974197-EA77-4F79-9FBD-2453F128717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p:spPr>
      </p:sp>
      <p:sp>
        <p:nvSpPr>
          <p:cNvPr id="655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506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55A8EAB-9F2F-46F7-89A8-230BF31A6B4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608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1B61F1D-9AA1-4820-BB8B-9CE70947C83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p:spPr>
      </p:sp>
      <p:sp>
        <p:nvSpPr>
          <p:cNvPr id="6758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329B62F-787E-418A-B081-AD846AD0C1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p:spPr>
      </p:sp>
      <p:sp>
        <p:nvSpPr>
          <p:cNvPr id="6758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329B62F-787E-418A-B081-AD846AD0C16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p:spPr>
      </p:sp>
      <p:sp>
        <p:nvSpPr>
          <p:cNvPr id="6861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55AEFCE-F056-4DF1-9CB2-667218279B6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p:spPr>
      </p:sp>
      <p:sp>
        <p:nvSpPr>
          <p:cNvPr id="7065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5C2ABCC-7A2E-4366-A88F-76253287BE1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ln>
        </p:spPr>
      </p:sp>
      <p:sp>
        <p:nvSpPr>
          <p:cNvPr id="808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en-US" altLang="zh-CN" b="0" dirty="0"/>
          </a:p>
        </p:txBody>
      </p:sp>
      <p:sp>
        <p:nvSpPr>
          <p:cNvPr id="6042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6B1DBCF-97E6-4D25-AAF8-46A26DE8F3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C8B140F-7601-44FF-9A8F-D8A705EF1FF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ln>
        </p:spPr>
      </p:sp>
      <p:sp>
        <p:nvSpPr>
          <p:cNvPr id="81923"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zh-CN" altLang="en-US" dirty="0"/>
              <a:t>注意：同时输入两个词</a:t>
            </a:r>
            <a:r>
              <a:rPr lang="zh-CN" altLang="en-US" dirty="0" smtClean="0"/>
              <a:t>检索，当中</a:t>
            </a:r>
            <a:r>
              <a:rPr lang="zh-CN" altLang="en-US" dirty="0"/>
              <a:t>不加</a:t>
            </a:r>
            <a:r>
              <a:rPr lang="zh-CN" altLang="en-US" dirty="0" smtClean="0"/>
              <a:t>逻辑符号，默认</a:t>
            </a:r>
            <a:r>
              <a:rPr lang="zh-CN" altLang="en-US" dirty="0"/>
              <a:t>是“或”的关系</a:t>
            </a:r>
            <a:endParaRPr lang="zh-CN" altLang="en-US" dirty="0"/>
          </a:p>
        </p:txBody>
      </p:sp>
      <p:sp>
        <p:nvSpPr>
          <p:cNvPr id="6144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8DB6E0C-ECA8-44EE-8797-E5E7D774318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ln>
        </p:spPr>
      </p:sp>
      <p:sp>
        <p:nvSpPr>
          <p:cNvPr id="829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6246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67B7DFB-F79A-4E61-8658-8D306F334C8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ln>
        </p:spPr>
      </p:sp>
      <p:sp>
        <p:nvSpPr>
          <p:cNvPr id="829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6246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67B7DFB-F79A-4E61-8658-8D306F334C8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ln>
        </p:spPr>
      </p:sp>
      <p:sp>
        <p:nvSpPr>
          <p:cNvPr id="8397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6349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B053346-E91C-44B6-B700-64403F9DF78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ln>
        </p:spPr>
      </p:sp>
      <p:sp>
        <p:nvSpPr>
          <p:cNvPr id="89091" name="备注占位符 2"/>
          <p:cNvSpPr>
            <a:spLocks noGrp="1"/>
          </p:cNvSpPr>
          <p:nvPr>
            <p:ph type="body" idx="1"/>
          </p:nvPr>
        </p:nvSpPr>
        <p:spPr bwMode="auto">
          <a:noFill/>
        </p:spPr>
        <p:txBody>
          <a:bodyPr wrap="square" numCol="1" anchor="t" anchorCtr="0" compatLnSpc="1"/>
          <a:lstStyle/>
          <a:p>
            <a:pPr marL="171450" indent="-171450" eaLnBrk="1" hangingPunct="1">
              <a:spcBef>
                <a:spcPct val="0"/>
              </a:spcBef>
              <a:buFont typeface="Arial" panose="020B0604020202020204" pitchFamily="34" charset="0"/>
              <a:buChar char="•"/>
            </a:pPr>
            <a:r>
              <a:rPr lang="zh-CN" altLang="en-US" dirty="0" smtClean="0"/>
              <a:t>需要创建个人账号才能体验个性化功能，免费注册。</a:t>
            </a:r>
            <a:endParaRPr lang="en-US" altLang="zh-CN" dirty="0" smtClean="0"/>
          </a:p>
          <a:p>
            <a:pPr marL="171450" indent="-171450" eaLnBrk="1" hangingPunct="1">
              <a:spcBef>
                <a:spcPct val="0"/>
              </a:spcBef>
              <a:buFont typeface="Arial" panose="020B0604020202020204" pitchFamily="34" charset="0"/>
              <a:buChar char="•"/>
            </a:pPr>
            <a:r>
              <a:rPr lang="en-US" altLang="zh-CN" dirty="0" smtClean="0"/>
              <a:t>My Account</a:t>
            </a:r>
            <a:r>
              <a:rPr lang="zh-CN" altLang="en-US" dirty="0" smtClean="0"/>
              <a:t>下，可管理设置</a:t>
            </a:r>
            <a:r>
              <a:rPr lang="en-US" altLang="zh-CN" sz="1200" b="0" dirty="0" smtClean="0">
                <a:latin typeface="等线" panose="02010600030101010101" charset="-122"/>
                <a:ea typeface="等线" panose="02010600030101010101" charset="-122"/>
              </a:rPr>
              <a:t>Save search</a:t>
            </a:r>
            <a:r>
              <a:rPr lang="zh-CN" altLang="en-US" sz="1200" b="0" dirty="0" smtClean="0">
                <a:latin typeface="等线" panose="02010600030101010101" charset="-122"/>
                <a:ea typeface="等线" panose="02010600030101010101" charset="-122"/>
              </a:rPr>
              <a:t>及</a:t>
            </a:r>
            <a:r>
              <a:rPr lang="en-US" altLang="zh-CN" sz="1200" b="0" dirty="0" smtClean="0">
                <a:latin typeface="等线" panose="02010600030101010101" charset="-122"/>
                <a:ea typeface="等线" panose="02010600030101010101" charset="-122"/>
              </a:rPr>
              <a:t>My Alerts</a:t>
            </a:r>
            <a:r>
              <a:rPr lang="zh-CN" altLang="en-US" sz="1200" b="0" dirty="0" smtClean="0">
                <a:latin typeface="等线" panose="02010600030101010101" charset="-122"/>
                <a:ea typeface="等线" panose="02010600030101010101" charset="-122"/>
              </a:rPr>
              <a:t>等。</a:t>
            </a:r>
            <a:endParaRPr lang="zh-CN" altLang="en-US" b="0" dirty="0"/>
          </a:p>
        </p:txBody>
      </p:sp>
      <p:sp>
        <p:nvSpPr>
          <p:cNvPr id="6861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854C2CD-C89D-42D0-BABA-A33622E387D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ln>
        </p:spPr>
      </p:sp>
      <p:sp>
        <p:nvSpPr>
          <p:cNvPr id="890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861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854C2CD-C89D-42D0-BABA-A33622E387D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p:spPr>
      </p:sp>
      <p:sp>
        <p:nvSpPr>
          <p:cNvPr id="8601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6554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38B1595-9E51-4CD5-A3D3-0A9146B8181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p:spPr>
      </p:sp>
      <p:sp>
        <p:nvSpPr>
          <p:cNvPr id="86019"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zh-CN" altLang="en-US" dirty="0" smtClean="0">
                <a:solidFill>
                  <a:schemeClr val="bg1">
                    <a:lumMod val="50000"/>
                    <a:lumOff val="50000"/>
                  </a:schemeClr>
                </a:solidFill>
              </a:rPr>
              <a:t>点击</a:t>
            </a:r>
            <a:r>
              <a:rPr lang="en-US" altLang="zh-CN" sz="1200" b="0" dirty="0" smtClean="0">
                <a:latin typeface="等线" panose="02010600030101010101" charset="-122"/>
                <a:ea typeface="等线" panose="02010600030101010101" charset="-122"/>
              </a:rPr>
              <a:t>Call for Papers </a:t>
            </a:r>
            <a:r>
              <a:rPr lang="zh-CN" altLang="en-US" sz="1200" b="0" dirty="0" smtClean="0">
                <a:latin typeface="等线" panose="02010600030101010101" charset="-122"/>
                <a:ea typeface="等线" panose="02010600030101010101" charset="-122"/>
              </a:rPr>
              <a:t>直接跳转查看</a:t>
            </a:r>
            <a:r>
              <a:rPr lang="en-US" altLang="zh-CN" sz="1200" b="0" kern="1200" dirty="0" smtClean="0">
                <a:solidFill>
                  <a:schemeClr val="tx1"/>
                </a:solidFill>
                <a:latin typeface="等线" panose="02010600030101010101" charset="-122"/>
                <a:ea typeface="等线" panose="02010600030101010101" charset="-122"/>
                <a:cs typeface="+mn-cs"/>
              </a:rPr>
              <a:t>ASME</a:t>
            </a:r>
            <a:r>
              <a:rPr lang="zh-CN" altLang="en-US" sz="1200" b="0" dirty="0" smtClean="0">
                <a:latin typeface="等线" panose="02010600030101010101" charset="-122"/>
                <a:ea typeface="等线" panose="02010600030101010101" charset="-122"/>
              </a:rPr>
              <a:t>当前</a:t>
            </a:r>
            <a:r>
              <a:rPr lang="zh-CN" altLang="en-US" sz="1200" b="0" kern="1200" dirty="0" smtClean="0">
                <a:solidFill>
                  <a:schemeClr val="tx1"/>
                </a:solidFill>
                <a:latin typeface="等线" panose="02010600030101010101" charset="-122"/>
                <a:ea typeface="等线" panose="02010600030101010101" charset="-122"/>
                <a:cs typeface="+mn-cs"/>
              </a:rPr>
              <a:t>正在筹备的所有特刊的情况。</a:t>
            </a:r>
            <a:endParaRPr lang="en-US" altLang="zh-CN" sz="1200" b="0" kern="1200" dirty="0" smtClean="0">
              <a:solidFill>
                <a:schemeClr val="tx1"/>
              </a:solidFill>
              <a:latin typeface="等线" panose="02010600030101010101" charset="-122"/>
              <a:ea typeface="等线" panose="02010600030101010101" charset="-122"/>
              <a:cs typeface="+mn-cs"/>
            </a:endParaRPr>
          </a:p>
          <a:p>
            <a:pPr eaLnBrk="1" hangingPunct="1">
              <a:spcBef>
                <a:spcPct val="0"/>
              </a:spcBef>
            </a:pPr>
            <a:r>
              <a:rPr lang="zh-CN" altLang="en-US" sz="1200" b="0" kern="1200" dirty="0" smtClean="0">
                <a:solidFill>
                  <a:schemeClr val="tx1"/>
                </a:solidFill>
                <a:effectLst/>
                <a:latin typeface="+mn-lt"/>
                <a:ea typeface="+mn-ea"/>
                <a:cs typeface="+mn-cs"/>
              </a:rPr>
              <a:t>以</a:t>
            </a:r>
            <a:r>
              <a:rPr lang="en-US" altLang="zh-CN" sz="1200" b="0" kern="1200" dirty="0" smtClean="0">
                <a:solidFill>
                  <a:schemeClr val="tx1"/>
                </a:solidFill>
                <a:effectLst/>
                <a:latin typeface="+mn-lt"/>
                <a:ea typeface="+mn-ea"/>
                <a:cs typeface="+mn-cs"/>
              </a:rPr>
              <a:t>21</a:t>
            </a:r>
            <a:r>
              <a:rPr lang="zh-CN" altLang="en-US" sz="1200" b="0" kern="1200" dirty="0" smtClean="0">
                <a:solidFill>
                  <a:schemeClr val="tx1"/>
                </a:solidFill>
                <a:effectLst/>
                <a:latin typeface="+mn-lt"/>
                <a:ea typeface="+mn-ea"/>
                <a:cs typeface="+mn-cs"/>
              </a:rPr>
              <a:t>年的新刊</a:t>
            </a:r>
            <a:r>
              <a:rPr lang="zh-CN" altLang="zh-CN" sz="1200" b="0" kern="1200" dirty="0" smtClean="0">
                <a:solidFill>
                  <a:schemeClr val="tx1"/>
                </a:solidFill>
                <a:effectLst/>
                <a:latin typeface="+mn-lt"/>
                <a:ea typeface="+mn-ea"/>
                <a:cs typeface="+mn-cs"/>
              </a:rPr>
              <a:t>《自动驾驶车辆和系统》</a:t>
            </a:r>
            <a:r>
              <a:rPr lang="zh-CN" altLang="en-US" sz="1200" b="0" kern="1200" dirty="0" smtClean="0">
                <a:solidFill>
                  <a:schemeClr val="tx1"/>
                </a:solidFill>
                <a:effectLst/>
                <a:latin typeface="+mn-lt"/>
                <a:ea typeface="+mn-ea"/>
                <a:cs typeface="+mn-cs"/>
              </a:rPr>
              <a:t>为例：</a:t>
            </a:r>
            <a:endParaRPr lang="zh-CN" altLang="en-US" dirty="0"/>
          </a:p>
        </p:txBody>
      </p:sp>
      <p:sp>
        <p:nvSpPr>
          <p:cNvPr id="6554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38B1595-9E51-4CD5-A3D3-0A9146B8181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1"/>
                </a:solidFill>
                <a:effectLst/>
                <a:latin typeface="+mn-lt"/>
                <a:ea typeface="+mn-ea"/>
                <a:cs typeface="+mn-cs"/>
              </a:rPr>
              <a:t>首先是大致介绍了本期特刊的目标：</a:t>
            </a:r>
            <a:r>
              <a:rPr lang="zh-CN" altLang="zh-CN" sz="1200" kern="1200" dirty="0" smtClean="0">
                <a:solidFill>
                  <a:schemeClr val="tx1"/>
                </a:solidFill>
                <a:effectLst/>
                <a:latin typeface="+mn-lt"/>
                <a:ea typeface="+mn-ea"/>
                <a:cs typeface="+mn-cs"/>
              </a:rPr>
              <a:t>发布量子技术和自动驾驶车辆接口的最新研究进展</a:t>
            </a:r>
            <a:r>
              <a:rPr lang="zh-CN" altLang="en-US" sz="1200" kern="1200" dirty="0" smtClean="0">
                <a:solidFill>
                  <a:schemeClr val="tx1"/>
                </a:solidFill>
                <a:effectLst/>
                <a:latin typeface="+mn-lt"/>
                <a:ea typeface="+mn-ea"/>
                <a:cs typeface="+mn-cs"/>
              </a:rPr>
              <a:t>。然后会列出相关的主题领域，大家可以参考看看自己的文章是否符合它的投稿主题。接着是出版目标日期，包括论文提交截止时间、审核、修改、录用通知以及出版日期等等。然后是投稿说明，包括投稿入口、投稿需要选择的</a:t>
            </a:r>
            <a:r>
              <a:rPr lang="zh-CN" altLang="zh-CN" sz="1200" kern="1200" dirty="0" smtClean="0">
                <a:solidFill>
                  <a:schemeClr val="tx1"/>
                </a:solidFill>
                <a:effectLst/>
                <a:latin typeface="+mn-lt"/>
                <a:ea typeface="+mn-ea"/>
                <a:cs typeface="+mn-cs"/>
              </a:rPr>
              <a:t>主题名称</a:t>
            </a:r>
            <a:r>
              <a:rPr lang="zh-CN" altLang="en-US" sz="1200" kern="1200" dirty="0" smtClean="0">
                <a:solidFill>
                  <a:schemeClr val="tx1"/>
                </a:solidFill>
                <a:effectLst/>
                <a:latin typeface="+mn-lt"/>
                <a:ea typeface="+mn-ea"/>
                <a:cs typeface="+mn-cs"/>
              </a:rPr>
              <a:t>。最后是特邀编辑的介绍。</a:t>
            </a:r>
            <a:endParaRPr lang="en-US" altLang="zh-CN" sz="1200" b="0" kern="1200" dirty="0" smtClean="0">
              <a:solidFill>
                <a:schemeClr val="tx1"/>
              </a:solidFill>
              <a:latin typeface="等线" panose="02010600030101010101" charset="-122"/>
              <a:ea typeface="等线" panose="02010600030101010101" charset="-122"/>
              <a:cs typeface="+mn-cs"/>
            </a:endParaRPr>
          </a:p>
          <a:p>
            <a:endParaRPr lang="en-US"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3270703-AE07-40FC-913A-95065776E88A}"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p:spPr>
      </p:sp>
      <p:sp>
        <p:nvSpPr>
          <p:cNvPr id="86019"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en-US" altLang="zh-CN" dirty="0" smtClean="0">
                <a:solidFill>
                  <a:schemeClr val="bg1">
                    <a:lumMod val="50000"/>
                    <a:lumOff val="50000"/>
                  </a:schemeClr>
                </a:solidFill>
              </a:rPr>
              <a:t>ASME</a:t>
            </a:r>
            <a:r>
              <a:rPr lang="zh-CN" altLang="en-US" dirty="0" smtClean="0">
                <a:solidFill>
                  <a:schemeClr val="bg1">
                    <a:lumMod val="50000"/>
                    <a:lumOff val="50000"/>
                  </a:schemeClr>
                </a:solidFill>
              </a:rPr>
              <a:t>期刊的综合投稿入口，</a:t>
            </a:r>
            <a:r>
              <a:rPr lang="zh-CN" altLang="en-US" sz="1200" b="0" dirty="0" smtClean="0">
                <a:latin typeface="等线" panose="02010600030101010101" charset="-122"/>
                <a:ea typeface="等线" panose="02010600030101010101" charset="-122"/>
              </a:rPr>
              <a:t>所有期刊的征稿最终都会汇总在这个平台，包括后续提交论文。</a:t>
            </a:r>
            <a:endParaRPr lang="zh-CN" altLang="en-US" dirty="0"/>
          </a:p>
        </p:txBody>
      </p:sp>
      <p:sp>
        <p:nvSpPr>
          <p:cNvPr id="6554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38B1595-9E51-4CD5-A3D3-0A9146B8181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813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08E6742-F2D4-4A8B-AB33-F878DBB6849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p:spPr>
      </p:sp>
      <p:sp>
        <p:nvSpPr>
          <p:cNvPr id="8601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6554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38B1595-9E51-4CD5-A3D3-0A9146B8181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813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08E6742-F2D4-4A8B-AB33-F878DBB6849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FD5C7AE-085C-4A93-978A-3CF70858426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FD5C7AE-085C-4A93-978A-3CF70858426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FD5C7AE-085C-4A93-978A-3CF70858426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FD5C7AE-085C-4A93-978A-3CF70858426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365125"/>
            <a:ext cx="5762625"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825625"/>
            <a:ext cx="386715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825625"/>
            <a:ext cx="386715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2AB2AFC-BA15-4986-A85D-648DBCF614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C25790-2FAE-48EC-A0D9-E4D4451C5C9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B2AFC-BA15-4986-A85D-648DBCF614B6}"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25790-2FAE-48EC-A0D9-E4D4451C5C9A}" type="slidenum">
              <a:rPr lang="zh-CN" altLang="en-US" smtClean="0"/>
            </a:fld>
            <a:endParaRPr lang="zh-CN" altLang="en-US"/>
          </a:p>
        </p:txBody>
      </p:sp>
      <p:sp>
        <p:nvSpPr>
          <p:cNvPr id="7" name="矩形 6"/>
          <p:cNvSpPr/>
          <p:nvPr userDrawn="1"/>
        </p:nvSpPr>
        <p:spPr>
          <a:xfrm>
            <a:off x="0" y="0"/>
            <a:ext cx="9144000" cy="576064"/>
          </a:xfrm>
          <a:prstGeom prst="rect">
            <a:avLst/>
          </a:prstGeom>
          <a:solidFill>
            <a:srgbClr val="7D2A70"/>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userDrawn="1"/>
        </p:nvSpPr>
        <p:spPr>
          <a:xfrm>
            <a:off x="535513" y="216024"/>
            <a:ext cx="144016" cy="144016"/>
          </a:xfrm>
          <a:prstGeom prst="ellipse">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323016" y="216024"/>
            <a:ext cx="144016" cy="144016"/>
          </a:xfrm>
          <a:prstGeom prst="ellipse">
            <a:avLst/>
          </a:prstGeom>
          <a:solidFill>
            <a:srgbClr val="F7B2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10519" y="216024"/>
            <a:ext cx="144016" cy="144016"/>
          </a:xfrm>
          <a:prstGeom prst="ellipse">
            <a:avLst/>
          </a:prstGeom>
          <a:solidFill>
            <a:srgbClr val="F7B2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9"/>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a:xfrm>
            <a:off x="7998598" y="68904"/>
            <a:ext cx="1033504" cy="384786"/>
          </a:xfrm>
          <a:prstGeom prst="rect">
            <a:avLst/>
          </a:prstGeom>
        </p:spPr>
      </p:pic>
      <p:sp>
        <p:nvSpPr>
          <p:cNvPr id="12" name="矩形 11"/>
          <p:cNvSpPr/>
          <p:nvPr userDrawn="1"/>
        </p:nvSpPr>
        <p:spPr>
          <a:xfrm>
            <a:off x="0" y="576064"/>
            <a:ext cx="9144000" cy="69602"/>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userDrawn="1"/>
        </p:nvSpPr>
        <p:spPr>
          <a:xfrm>
            <a:off x="0" y="6641976"/>
            <a:ext cx="9144000" cy="235714"/>
          </a:xfrm>
          <a:prstGeom prst="rect">
            <a:avLst/>
          </a:prstGeom>
          <a:solidFill>
            <a:schemeClr val="bg1">
              <a:lumMod val="75000"/>
            </a:schemeClr>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userDrawn="1"/>
        </p:nvSpPr>
        <p:spPr>
          <a:xfrm>
            <a:off x="47328" y="6623774"/>
            <a:ext cx="1891865" cy="253916"/>
          </a:xfrm>
          <a:prstGeom prst="rect">
            <a:avLst/>
          </a:prstGeom>
          <a:noFill/>
        </p:spPr>
        <p:txBody>
          <a:bodyPr wrap="none" rtlCol="0">
            <a:spAutoFit/>
          </a:bodyPr>
          <a:lstStyle/>
          <a:p>
            <a:pPr algn="l"/>
            <a:r>
              <a:rPr lang="zh-CN" altLang="en-US" sz="1050" dirty="0">
                <a:solidFill>
                  <a:schemeClr val="bg1"/>
                </a:solidFill>
                <a:latin typeface="思源黑体 CN Medium" panose="020B0600000000000000" pitchFamily="34" charset="-122"/>
                <a:ea typeface="思源黑体 CN Medium" panose="020B0600000000000000" pitchFamily="34" charset="-122"/>
              </a:rPr>
              <a:t>汇聚全球资讯   助力学术科研</a:t>
            </a:r>
            <a:endParaRPr lang="zh-CN" altLang="en-US" sz="1050" dirty="0">
              <a:solidFill>
                <a:schemeClr val="bg1"/>
              </a:solidFill>
              <a:latin typeface="思源黑体 CN Medium" panose="020B0600000000000000" pitchFamily="34" charset="-122"/>
              <a:ea typeface="思源黑体 CN Medium" panose="020B0600000000000000"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hyperlink" Target="https://asmedigitalcollection.asme.org/heattransfer" TargetMode="Externa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hyperlink" Target="https://asmedigitalcollection.asme.org/mechanicaldesign"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hyperlink" Target="https://asmedigitalcollection.asme.org/appliedmechanicsreviews" TargetMode="Externa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1.jpeg"/><Relationship Id="rId2" Type="http://schemas.openxmlformats.org/officeDocument/2006/relationships/hyperlink" Target="https://journaltool.asme.org/home/JournalDescriptions.cfm?JournalID=34&amp;Journal=JESBC" TargetMode="External"/><Relationship Id="rId1" Type="http://schemas.openxmlformats.org/officeDocument/2006/relationships/hyperlink" Target="https://asmedigitalcollection.asme.org/sustainablebuildings" TargetMode="Externa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hyperlink" Target="https://journaltool.asme.org/home/JournalDescriptions.cfm?JournalID=37&amp;Journal=JAVS" TargetMode="External"/><Relationship Id="rId2" Type="http://schemas.openxmlformats.org/officeDocument/2006/relationships/hyperlink" Target="https://asmedigitalcollection.asme.org/autonomousvehicles" TargetMode="Externa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hyperlink" Target="https://journaltool.asme.org/home/JournalDescriptions.cfm?JournalID=35&amp;Journal=ALDSC" TargetMode="External"/><Relationship Id="rId2" Type="http://schemas.openxmlformats.org/officeDocument/2006/relationships/hyperlink" Target="https://asmedigitalcollection.asme.org/lettersdynsys" TargetMode="Externa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24.jpeg"/><Relationship Id="rId2" Type="http://schemas.openxmlformats.org/officeDocument/2006/relationships/hyperlink" Target="https://journaltool.asme.org/home/JournalDescriptions.cfm?JournalID=38&amp;Journal=AOJE" TargetMode="External"/><Relationship Id="rId1" Type="http://schemas.openxmlformats.org/officeDocument/2006/relationships/hyperlink" Target="https://asmedigitalcollection.asme.org/openenginee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chart" Target="../charts/char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chart" Target="../charts/chart3.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5.png"/><Relationship Id="rId7" Type="http://schemas.openxmlformats.org/officeDocument/2006/relationships/hyperlink" Target="https://asmedigitalcollection.asme.org/energyresources/article-abstract/140/12/122005/457144/Thermodynamic-and-Economic-Analysis-Between?redirectedFrom=fulltext" TargetMode="External"/><Relationship Id="rId6" Type="http://schemas.openxmlformats.org/officeDocument/2006/relationships/hyperlink" Target="https://www.gdupt.edu.cn/sygcxy/info/1058/2880.htm" TargetMode="External"/><Relationship Id="rId5" Type="http://schemas.openxmlformats.org/officeDocument/2006/relationships/hyperlink" Target="https://asmedigitalcollection.asme.org/PVP/proceedings-abstract/PVP2019/58950/V004T04A003/1068544" TargetMode="External"/><Relationship Id="rId4" Type="http://schemas.openxmlformats.org/officeDocument/2006/relationships/hyperlink" Target="https://jidian.gdupt.edu.cn/info/1105/3141.htm" TargetMode="External"/><Relationship Id="rId3" Type="http://schemas.openxmlformats.org/officeDocument/2006/relationships/hyperlink" Target="https://asmedigitalcollection.asme.org/IMECE/proceedings-abstract/IMECE2016/50527/V002T02A050/265274" TargetMode="External"/><Relationship Id="rId2" Type="http://schemas.openxmlformats.org/officeDocument/2006/relationships/hyperlink" Target="https://jidian.gdupt.edu.cn/info/1067/1209.htm" TargetMode="External"/><Relationship Id="rId10" Type="http://schemas.openxmlformats.org/officeDocument/2006/relationships/notesSlide" Target="../notesSlides/notesSlide18.xml"/><Relationship Id="rId1"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hyperlink" Target="http://asmedigitalcollection.asme.org/" TargetMode="Externa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36.png"/><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39.png"/><Relationship Id="rId1"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asmedigitalcollection.asme.org/" TargetMode="External"/><Relationship Id="rId1"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hyperlink" Target="https://www.asme.org/wwwasmeorg/media/resourcefiles/shop/journals/asme_guide_for_journal_authors_final.pdf" TargetMode="External"/><Relationship Id="rId2" Type="http://schemas.openxmlformats.org/officeDocument/2006/relationships/hyperlink" Target="https://asmedigitalcollection.asme.org/journals" TargetMode="External"/><Relationship Id="rId1" Type="http://schemas.openxmlformats.org/officeDocument/2006/relationships/image" Target="../media/image58.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60.jpeg"/><Relationship Id="rId1" Type="http://schemas.openxmlformats.org/officeDocument/2006/relationships/image" Target="../media/image59.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62.png"/><Relationship Id="rId1" Type="http://schemas.openxmlformats.org/officeDocument/2006/relationships/image" Target="../media/image61.pn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hyperlink" Target="journaltool.asme.org"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65.png"/></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9166957" cy="4135140"/>
          </a:xfrm>
          <a:prstGeom prst="rect">
            <a:avLst/>
          </a:prstGeom>
          <a:solidFill>
            <a:srgbClr val="7D2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p>
        </p:txBody>
      </p:sp>
      <p:sp>
        <p:nvSpPr>
          <p:cNvPr id="15" name="矩形 14"/>
          <p:cNvSpPr/>
          <p:nvPr/>
        </p:nvSpPr>
        <p:spPr>
          <a:xfrm>
            <a:off x="262368" y="347490"/>
            <a:ext cx="8644201" cy="5696657"/>
          </a:xfrm>
          <a:prstGeom prst="rect">
            <a:avLst/>
          </a:prstGeom>
          <a:solidFill>
            <a:schemeClr val="bg1"/>
          </a:solidFill>
          <a:ln>
            <a:noFill/>
          </a:ln>
          <a:effectLst>
            <a:outerShdw blurRad="177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68421" y="352217"/>
            <a:ext cx="8638147" cy="413041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62368" y="347490"/>
            <a:ext cx="8644200" cy="4143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732240" y="620688"/>
            <a:ext cx="2016224" cy="704691"/>
          </a:xfrm>
          <a:prstGeom prst="rect">
            <a:avLst/>
          </a:prstGeom>
        </p:spPr>
      </p:pic>
      <p:sp>
        <p:nvSpPr>
          <p:cNvPr id="19" name="文本框 9"/>
          <p:cNvSpPr txBox="1"/>
          <p:nvPr/>
        </p:nvSpPr>
        <p:spPr>
          <a:xfrm>
            <a:off x="269412" y="2415641"/>
            <a:ext cx="8532729" cy="907941"/>
          </a:xfrm>
          <a:prstGeom prst="rect">
            <a:avLst/>
          </a:prstGeom>
          <a:noFill/>
        </p:spPr>
        <p:txBody>
          <a:bodyPr wrap="square">
            <a:spAutoFit/>
          </a:bodyPr>
          <a:lstStyle/>
          <a:p>
            <a:pPr algn="ctr"/>
            <a:r>
              <a:rPr lang="en-US" altLang="zh-CN" sz="2800" b="1" dirty="0">
                <a:latin typeface="微软雅黑" panose="020B0503020204020204" pitchFamily="34" charset="-122"/>
                <a:ea typeface="微软雅黑" panose="020B0503020204020204" pitchFamily="34" charset="-122"/>
              </a:rPr>
              <a:t>ASME </a:t>
            </a:r>
            <a:r>
              <a:rPr lang="zh-CN" altLang="en-US" sz="2800" b="1" dirty="0">
                <a:latin typeface="微软雅黑" panose="020B0503020204020204" pitchFamily="34" charset="-122"/>
                <a:ea typeface="微软雅黑" panose="020B0503020204020204" pitchFamily="34" charset="-122"/>
              </a:rPr>
              <a:t>美国机械工程师</a:t>
            </a:r>
            <a:r>
              <a:rPr lang="zh-CN" altLang="en-US" sz="2800" b="1" dirty="0" smtClean="0">
                <a:latin typeface="微软雅黑" panose="020B0503020204020204" pitchFamily="34" charset="-122"/>
                <a:ea typeface="微软雅黑" panose="020B0503020204020204" pitchFamily="34" charset="-122"/>
              </a:rPr>
              <a:t>学会数据库</a:t>
            </a:r>
            <a:endParaRPr lang="en-US" altLang="zh-CN" sz="2000" dirty="0">
              <a:latin typeface="微软雅黑" panose="020B0503020204020204" pitchFamily="34" charset="-122"/>
              <a:ea typeface="微软雅黑" panose="020B0503020204020204" pitchFamily="34" charset="-122"/>
            </a:endParaRPr>
          </a:p>
          <a:p>
            <a:pPr algn="ctr">
              <a:spcBef>
                <a:spcPts val="6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关于使用技巧和期刊投稿</a:t>
            </a:r>
            <a:endParaRPr lang="zh-CN" altLang="zh-CN" sz="2000" dirty="0">
              <a:latin typeface="微软雅黑" panose="020B0503020204020204" pitchFamily="34" charset="-122"/>
              <a:ea typeface="微软雅黑" panose="020B0503020204020204" pitchFamily="34" charset="-122"/>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7904" y="4518051"/>
            <a:ext cx="1486120" cy="148612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660515" y="5516245"/>
            <a:ext cx="2317750" cy="521970"/>
          </a:xfrm>
          <a:prstGeom prst="rect">
            <a:avLst/>
          </a:prstGeom>
          <a:noFill/>
        </p:spPr>
        <p:txBody>
          <a:bodyPr wrap="square" rtlCol="0">
            <a:spAutoFit/>
          </a:bodyPr>
          <a:p>
            <a:r>
              <a:rPr lang="zh-CN" altLang="en-US" sz="1400">
                <a:latin typeface="微软雅黑" panose="020B0503020204020204" pitchFamily="34" charset="-122"/>
                <a:ea typeface="微软雅黑" panose="020B0503020204020204" pitchFamily="34" charset="-122"/>
                <a:cs typeface="微软雅黑" panose="020B0503020204020204" pitchFamily="34" charset="-122"/>
              </a:rPr>
              <a:t>罗德清</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a:latin typeface="微软雅黑" panose="020B0503020204020204" pitchFamily="34" charset="-122"/>
                <a:ea typeface="微软雅黑" panose="020B0503020204020204" pitchFamily="34" charset="-122"/>
                <a:cs typeface="微软雅黑" panose="020B0503020204020204" pitchFamily="34" charset="-122"/>
              </a:rPr>
              <a:t>iGroup</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中国</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区域客户经理</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bwMode="auto">
          <a:xfrm>
            <a:off x="671513" y="879624"/>
            <a:ext cx="7908925"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期刊</a:t>
            </a:r>
            <a:endParaRPr lang="en-US" altLang="zh-CN" sz="4400" dirty="0">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2987824" y="980728"/>
          <a:ext cx="5890041" cy="5112434"/>
        </p:xfrm>
        <a:graphic>
          <a:graphicData uri="http://schemas.openxmlformats.org/drawingml/2006/chart">
            <c:chart xmlns:c="http://schemas.openxmlformats.org/drawingml/2006/chart" xmlns:r="http://schemas.openxmlformats.org/officeDocument/2006/relationships" r:id="rId1"/>
          </a:graphicData>
        </a:graphic>
      </p:graphicFrame>
      <p:sp>
        <p:nvSpPr>
          <p:cNvPr id="9" name="矩形 8"/>
          <p:cNvSpPr/>
          <p:nvPr/>
        </p:nvSpPr>
        <p:spPr>
          <a:xfrm>
            <a:off x="419532" y="1988840"/>
            <a:ext cx="2520280" cy="3929537"/>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研究主题概览</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有限元法（工程计算）</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数学模型</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热传导</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计算机模拟</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流体动力学</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雷诺数（流体形态）</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优化</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燃气涡轮</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摩擦</a:t>
            </a:r>
            <a:endParaRPr lang="en-US" altLang="zh-CN" sz="1500" dirty="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500" dirty="0">
                <a:latin typeface="微软雅黑" panose="020B0503020204020204" pitchFamily="34" charset="-122"/>
                <a:ea typeface="微软雅黑" panose="020B0503020204020204" pitchFamily="34" charset="-122"/>
              </a:rPr>
              <a:t>机械设计</a:t>
            </a:r>
            <a:endParaRPr lang="en-US" altLang="zh-CN" sz="1500" dirty="0">
              <a:latin typeface="微软雅黑" panose="020B0503020204020204" pitchFamily="34" charset="-122"/>
              <a:ea typeface="微软雅黑" panose="020B0503020204020204" pitchFamily="34" charset="-122"/>
            </a:endParaRPr>
          </a:p>
        </p:txBody>
      </p:sp>
      <p:sp>
        <p:nvSpPr>
          <p:cNvPr id="11" name="椭圆 10"/>
          <p:cNvSpPr/>
          <p:nvPr/>
        </p:nvSpPr>
        <p:spPr>
          <a:xfrm>
            <a:off x="3477922" y="2100462"/>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等线" panose="02010600030101010101" charset="-122"/>
                <a:ea typeface="等线" panose="02010600030101010101" charset="-122"/>
              </a:rPr>
              <a:t>ASME Journal </a:t>
            </a:r>
            <a:endParaRPr lang="en-US" altLang="zh-CN" b="1" dirty="0">
              <a:solidFill>
                <a:schemeClr val="tx1"/>
              </a:solidFill>
              <a:latin typeface="等线" panose="02010600030101010101" charset="-122"/>
              <a:ea typeface="等线" panose="02010600030101010101" charset="-122"/>
            </a:endParaRPr>
          </a:p>
          <a:p>
            <a:pPr algn="ctr"/>
            <a:r>
              <a:rPr lang="en-US" altLang="zh-CN" b="1" dirty="0">
                <a:solidFill>
                  <a:schemeClr val="tx1"/>
                </a:solidFill>
                <a:latin typeface="等线" panose="02010600030101010101" charset="-122"/>
                <a:ea typeface="等线" panose="02010600030101010101" charset="-122"/>
              </a:rPr>
              <a:t>Research Topics</a:t>
            </a:r>
            <a:endParaRPr lang="zh-CN" altLang="en-US" b="1" dirty="0">
              <a:solidFill>
                <a:schemeClr val="tx1"/>
              </a:solidFill>
              <a:latin typeface="等线" panose="02010600030101010101" charset="-122"/>
              <a:ea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p:nvPr/>
        </p:nvSpPr>
        <p:spPr bwMode="auto">
          <a:xfrm>
            <a:off x="611560" y="868957"/>
            <a:ext cx="8186737"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经典期刊</a:t>
            </a:r>
            <a:endParaRPr lang="en-US" altLang="zh-CN" sz="4400" dirty="0">
              <a:latin typeface="微软雅黑" panose="020B0503020204020204" pitchFamily="34" charset="-122"/>
              <a:ea typeface="微软雅黑" panose="020B0503020204020204" pitchFamily="34" charset="-122"/>
            </a:endParaRPr>
          </a:p>
        </p:txBody>
      </p:sp>
      <p:sp>
        <p:nvSpPr>
          <p:cNvPr id="6" name="Content Placeholder 2"/>
          <p:cNvSpPr txBox="1"/>
          <p:nvPr/>
        </p:nvSpPr>
        <p:spPr>
          <a:xfrm>
            <a:off x="609600" y="1940519"/>
            <a:ext cx="6050632" cy="2070733"/>
          </a:xfrm>
          <a:prstGeom prst="rect">
            <a:avLst/>
          </a:prstGeom>
        </p:spPr>
        <p:txBody>
          <a:bodyPr/>
          <a:lstStyle/>
          <a:p>
            <a:pPr algn="just" fontAlgn="auto">
              <a:spcBef>
                <a:spcPts val="600"/>
              </a:spcBef>
              <a:spcAft>
                <a:spcPts val="0"/>
              </a:spcAft>
              <a:buFont typeface="Wingdings" panose="05000000000000000000" pitchFamily="2" charset="2"/>
              <a:buChar char="p"/>
              <a:defRPr/>
            </a:pP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传热传质期刊</a:t>
            </a:r>
            <a:r>
              <a:rPr lang="en-US" altLang="zh-CN" b="1" dirty="0" smtClean="0">
                <a:latin typeface="微软雅黑" panose="020B0503020204020204" pitchFamily="34" charset="-122"/>
                <a:ea typeface="微软雅黑" panose="020B0503020204020204" pitchFamily="34" charset="-122"/>
              </a:rPr>
              <a:t>》</a:t>
            </a:r>
            <a:r>
              <a:rPr lang="en-US" b="1" dirty="0">
                <a:latin typeface="微软雅黑" panose="020B0503020204020204" pitchFamily="34" charset="-122"/>
                <a:ea typeface="微软雅黑" panose="020B0503020204020204" pitchFamily="34" charset="-122"/>
              </a:rPr>
              <a:t>Journal of Heat </a:t>
            </a:r>
            <a:r>
              <a:rPr lang="en-US" b="1" dirty="0" smtClean="0">
                <a:latin typeface="微软雅黑" panose="020B0503020204020204" pitchFamily="34" charset="-122"/>
                <a:ea typeface="微软雅黑" panose="020B0503020204020204" pitchFamily="34" charset="-122"/>
              </a:rPr>
              <a:t>M</a:t>
            </a:r>
            <a:r>
              <a:rPr lang="en-US" altLang="zh-CN" b="1" dirty="0" smtClean="0">
                <a:latin typeface="微软雅黑" panose="020B0503020204020204" pitchFamily="34" charset="-122"/>
                <a:ea typeface="微软雅黑" panose="020B0503020204020204" pitchFamily="34" charset="-122"/>
              </a:rPr>
              <a:t>ass </a:t>
            </a:r>
            <a:r>
              <a:rPr lang="en-US" b="1" dirty="0" smtClean="0">
                <a:latin typeface="微软雅黑" panose="020B0503020204020204" pitchFamily="34" charset="-122"/>
                <a:ea typeface="微软雅黑" panose="020B0503020204020204" pitchFamily="34" charset="-122"/>
              </a:rPr>
              <a:t>Transfer</a:t>
            </a:r>
            <a:endParaRPr lang="en-US" b="1" dirty="0" smtClean="0">
              <a:latin typeface="微软雅黑" panose="020B0503020204020204" pitchFamily="34" charset="-122"/>
              <a:ea typeface="微软雅黑" panose="020B0503020204020204" pitchFamily="34" charset="-122"/>
            </a:endParaRPr>
          </a:p>
          <a:p>
            <a:pPr algn="just" fontAlgn="auto">
              <a:spcBef>
                <a:spcPts val="600"/>
              </a:spcBef>
              <a:spcAft>
                <a:spcPts val="0"/>
              </a:spcAft>
              <a:defRPr/>
            </a:pPr>
            <a:r>
              <a:rPr lang="zh-CN" altLang="en-US" sz="1200" b="1" dirty="0" smtClean="0">
                <a:latin typeface="微软雅黑" panose="020B0503020204020204" pitchFamily="34" charset="-122"/>
                <a:ea typeface="微软雅黑" panose="020B0503020204020204" pitchFamily="34" charset="-122"/>
              </a:rPr>
              <a:t>     （原</a:t>
            </a:r>
            <a:r>
              <a:rPr lang="en-US" sz="1200" b="1" dirty="0" smtClean="0">
                <a:latin typeface="微软雅黑" panose="020B0503020204020204" pitchFamily="34" charset="-122"/>
                <a:ea typeface="微软雅黑" panose="020B0503020204020204" pitchFamily="34" charset="-122"/>
              </a:rPr>
              <a:t>Journal </a:t>
            </a:r>
            <a:r>
              <a:rPr lang="en-US" sz="1200" b="1" dirty="0">
                <a:latin typeface="微软雅黑" panose="020B0503020204020204" pitchFamily="34" charset="-122"/>
                <a:ea typeface="微软雅黑" panose="020B0503020204020204" pitchFamily="34" charset="-122"/>
              </a:rPr>
              <a:t>of Heat </a:t>
            </a:r>
            <a:r>
              <a:rPr lang="en-US" sz="1200" b="1" dirty="0" smtClean="0">
                <a:latin typeface="微软雅黑" panose="020B0503020204020204" pitchFamily="34" charset="-122"/>
                <a:ea typeface="微软雅黑" panose="020B0503020204020204" pitchFamily="34" charset="-122"/>
              </a:rPr>
              <a:t>Transfer《</a:t>
            </a:r>
            <a:r>
              <a:rPr lang="zh-CN" altLang="en-US" sz="1200" b="1" dirty="0">
                <a:latin typeface="微软雅黑" panose="020B0503020204020204" pitchFamily="34" charset="-122"/>
                <a:ea typeface="微软雅黑" panose="020B0503020204020204" pitchFamily="34" charset="-122"/>
              </a:rPr>
              <a:t>传热期刊</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a:t>
            </a:r>
            <a:endParaRPr lang="en-US" sz="12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收录在</a:t>
            </a:r>
            <a:r>
              <a:rPr lang="en-US" altLang="zh-CN" sz="1600" dirty="0">
                <a:latin typeface="微软雅黑" panose="020B0503020204020204" pitchFamily="34" charset="-122"/>
                <a:ea typeface="微软雅黑" panose="020B0503020204020204" pitchFamily="34" charset="-122"/>
              </a:rPr>
              <a:t>SCI</a:t>
            </a:r>
            <a:r>
              <a:rPr lang="zh-CN" altLang="en-US" sz="1600" dirty="0">
                <a:latin typeface="微软雅黑" panose="020B0503020204020204" pitchFamily="34" charset="-122"/>
                <a:ea typeface="微软雅黑" panose="020B0503020204020204" pitchFamily="34" charset="-122"/>
              </a:rPr>
              <a:t>机械工程</a:t>
            </a:r>
            <a:r>
              <a:rPr lang="zh-CN" altLang="en-US" sz="1600" dirty="0" smtClean="0">
                <a:latin typeface="微软雅黑" panose="020B0503020204020204" pitchFamily="34" charset="-122"/>
                <a:ea typeface="微软雅黑" panose="020B0503020204020204" pitchFamily="34" charset="-122"/>
              </a:rPr>
              <a:t>领域，位于</a:t>
            </a:r>
            <a:r>
              <a:rPr lang="en-US" altLang="zh-CN" sz="1600" dirty="0" smtClean="0">
                <a:latin typeface="微软雅黑" panose="020B0503020204020204" pitchFamily="34" charset="-122"/>
                <a:ea typeface="微软雅黑" panose="020B0503020204020204" pitchFamily="34" charset="-122"/>
              </a:rPr>
              <a:t>JCR</a:t>
            </a:r>
            <a:r>
              <a:rPr lang="zh-CN" altLang="en-US" sz="1600" dirty="0" smtClean="0">
                <a:latin typeface="微软雅黑" panose="020B0503020204020204" pitchFamily="34" charset="-122"/>
                <a:ea typeface="微软雅黑" panose="020B0503020204020204" pitchFamily="34" charset="-122"/>
              </a:rPr>
              <a:t>分区</a:t>
            </a:r>
            <a:r>
              <a:rPr lang="en-US" altLang="zh-CN" sz="1600" dirty="0" smtClean="0">
                <a:latin typeface="微软雅黑" panose="020B0503020204020204" pitchFamily="34" charset="-122"/>
                <a:ea typeface="微软雅黑" panose="020B0503020204020204" pitchFamily="34" charset="-122"/>
              </a:rPr>
              <a:t>Q3</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应用</a:t>
            </a:r>
            <a:r>
              <a:rPr lang="zh-CN" altLang="en-US" sz="1600" dirty="0">
                <a:latin typeface="微软雅黑" panose="020B0503020204020204" pitchFamily="34" charset="-122"/>
                <a:ea typeface="微软雅黑" panose="020B0503020204020204" pitchFamily="34" charset="-122"/>
              </a:rPr>
              <a:t>于</a:t>
            </a:r>
            <a:r>
              <a:rPr lang="zh-CN" altLang="en-US" sz="1600" dirty="0" smtClean="0">
                <a:latin typeface="微软雅黑" panose="020B0503020204020204" pitchFamily="34" charset="-122"/>
                <a:ea typeface="微软雅黑" panose="020B0503020204020204" pitchFamily="34" charset="-122"/>
              </a:rPr>
              <a:t>能源、环境、燃气涡轮、生物工艺学、电子设备、航空</a:t>
            </a:r>
            <a:r>
              <a:rPr lang="zh-CN" altLang="en-US" sz="1600" dirty="0">
                <a:latin typeface="微软雅黑" panose="020B0503020204020204" pitchFamily="34" charset="-122"/>
                <a:ea typeface="微软雅黑" panose="020B0503020204020204" pitchFamily="34" charset="-122"/>
              </a:rPr>
              <a:t>航天等</a:t>
            </a:r>
            <a:r>
              <a:rPr lang="zh-CN" altLang="en-US" sz="1600" dirty="0" smtClean="0">
                <a:latin typeface="微软雅黑" panose="020B0503020204020204" pitchFamily="34" charset="-122"/>
                <a:ea typeface="微软雅黑" panose="020B0503020204020204" pitchFamily="34" charset="-122"/>
              </a:rPr>
              <a:t>领域。</a:t>
            </a:r>
            <a:endParaRPr lang="en-US" altLang="zh-CN" sz="1600" dirty="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与另一种</a:t>
            </a:r>
            <a:r>
              <a:rPr lang="en-US" altLang="zh-CN" sz="1600" dirty="0">
                <a:latin typeface="微软雅黑" panose="020B0503020204020204" pitchFamily="34" charset="-122"/>
                <a:ea typeface="微软雅黑" panose="020B0503020204020204" pitchFamily="34" charset="-122"/>
              </a:rPr>
              <a:t>ASME</a:t>
            </a:r>
            <a:r>
              <a:rPr lang="zh-CN" altLang="en-US" sz="1600" dirty="0">
                <a:latin typeface="微软雅黑" panose="020B0503020204020204" pitchFamily="34" charset="-122"/>
                <a:ea typeface="微软雅黑" panose="020B0503020204020204" pitchFamily="34" charset="-122"/>
              </a:rPr>
              <a:t>期刊</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 热能科学和工程应用期刊</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形成</a:t>
            </a:r>
            <a:r>
              <a:rPr lang="zh-CN" altLang="en-US" sz="1600" dirty="0" smtClean="0">
                <a:latin typeface="微软雅黑" panose="020B0503020204020204" pitchFamily="34" charset="-122"/>
                <a:ea typeface="微软雅黑" panose="020B0503020204020204" pitchFamily="34" charset="-122"/>
              </a:rPr>
              <a:t>互补。</a:t>
            </a:r>
            <a:endParaRPr lang="en-US" altLang="zh-CN" sz="1600" b="1" dirty="0">
              <a:latin typeface="微软雅黑" panose="020B0503020204020204" pitchFamily="34" charset="-122"/>
              <a:ea typeface="微软雅黑" panose="020B0503020204020204" pitchFamily="34" charset="-122"/>
            </a:endParaRPr>
          </a:p>
          <a:p>
            <a:pPr algn="just" fontAlgn="auto">
              <a:spcBef>
                <a:spcPts val="600"/>
              </a:spcBef>
              <a:spcAft>
                <a:spcPts val="0"/>
              </a:spcAft>
              <a:defRPr/>
            </a:pPr>
            <a:endParaRPr lang="en-US" altLang="zh-CN" sz="1600" b="1" dirty="0">
              <a:latin typeface="微软雅黑" panose="020B0503020204020204" pitchFamily="34" charset="-122"/>
              <a:ea typeface="微软雅黑" panose="020B0503020204020204" pitchFamily="34" charset="-122"/>
            </a:endParaRPr>
          </a:p>
          <a:p>
            <a:pPr algn="r" fontAlgn="auto">
              <a:spcBef>
                <a:spcPts val="600"/>
              </a:spcBef>
              <a:spcAft>
                <a:spcPts val="0"/>
              </a:spcAft>
              <a:defRPr/>
            </a:pPr>
            <a:endParaRPr lang="en-US" altLang="zh-CN" sz="16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descr="Issue Cover"/>
          <p:cNvPicPr/>
          <p:nvPr/>
        </p:nvPicPr>
        <p:blipFill>
          <a:blip r:embed="rId1">
            <a:extLst>
              <a:ext uri="{28A0092B-C50C-407E-A947-70E740481C1C}">
                <a14:useLocalDpi xmlns:a14="http://schemas.microsoft.com/office/drawing/2010/main" val="0"/>
              </a:ext>
            </a:extLst>
          </a:blip>
          <a:srcRect/>
          <a:stretch>
            <a:fillRect/>
          </a:stretch>
        </p:blipFill>
        <p:spPr bwMode="auto">
          <a:xfrm>
            <a:off x="7092615" y="1143652"/>
            <a:ext cx="1432073" cy="1873259"/>
          </a:xfrm>
          <a:prstGeom prst="rect">
            <a:avLst/>
          </a:prstGeom>
          <a:noFill/>
          <a:ln>
            <a:noFill/>
          </a:ln>
          <a:effectLst>
            <a:outerShdw blurRad="50800" dist="38100" algn="l" rotWithShape="0">
              <a:prstClr val="black">
                <a:alpha val="40000"/>
              </a:prstClr>
            </a:outerShdw>
          </a:effectLst>
        </p:spPr>
      </p:pic>
      <p:sp>
        <p:nvSpPr>
          <p:cNvPr id="7" name="文本框 6"/>
          <p:cNvSpPr txBox="1"/>
          <p:nvPr/>
        </p:nvSpPr>
        <p:spPr>
          <a:xfrm>
            <a:off x="6819007" y="3016911"/>
            <a:ext cx="1979290"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影响因子</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2.1</a:t>
            </a: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err="1">
                <a:latin typeface="微软雅黑" panose="020B0503020204020204" pitchFamily="34" charset="-122"/>
                <a:ea typeface="微软雅黑" panose="020B0503020204020204" pitchFamily="34" charset="-122"/>
              </a:rPr>
              <a:t>CiteScore</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3.8</a:t>
            </a:r>
            <a:endParaRPr lang="en-US" altLang="zh-CN" sz="1200" dirty="0" smtClean="0">
              <a:latin typeface="微软雅黑" panose="020B0503020204020204" pitchFamily="34" charset="-122"/>
              <a:ea typeface="微软雅黑" panose="020B0503020204020204" pitchFamily="34" charset="-122"/>
            </a:endParaRPr>
          </a:p>
        </p:txBody>
      </p:sp>
      <p:sp>
        <p:nvSpPr>
          <p:cNvPr id="2" name="文本框 1"/>
          <p:cNvSpPr txBox="1"/>
          <p:nvPr/>
        </p:nvSpPr>
        <p:spPr>
          <a:xfrm>
            <a:off x="3995936" y="6461620"/>
            <a:ext cx="184731" cy="369332"/>
          </a:xfrm>
          <a:prstGeom prst="rect">
            <a:avLst/>
          </a:prstGeom>
          <a:noFill/>
        </p:spPr>
        <p:txBody>
          <a:bodyPr wrap="none" rtlCol="0">
            <a:spAutoFit/>
          </a:bodyPr>
          <a:lstStyle/>
          <a:p>
            <a:endParaRPr lang="zh-CN" altLang="en-US" dirty="0"/>
          </a:p>
        </p:txBody>
      </p:sp>
      <p:sp>
        <p:nvSpPr>
          <p:cNvPr id="3" name="文本框 2"/>
          <p:cNvSpPr txBox="1"/>
          <p:nvPr/>
        </p:nvSpPr>
        <p:spPr>
          <a:xfrm>
            <a:off x="745864" y="4011252"/>
            <a:ext cx="7778824" cy="2677656"/>
          </a:xfrm>
          <a:prstGeom prst="rect">
            <a:avLst/>
          </a:prstGeom>
          <a:noFill/>
        </p:spPr>
        <p:txBody>
          <a:bodyPr wrap="square" rtlCol="0">
            <a:spAutoFit/>
          </a:bodyPr>
          <a:lstStyle/>
          <a:p>
            <a:pPr algn="just" fontAlgn="auto">
              <a:spcBef>
                <a:spcPts val="600"/>
              </a:spcBef>
              <a:spcAft>
                <a:spcPts val="0"/>
              </a:spcAft>
              <a:defRPr/>
            </a:pPr>
            <a:r>
              <a:rPr lang="zh-CN" altLang="en-US" sz="1500" b="1" dirty="0">
                <a:latin typeface="微软雅黑" panose="020B0503020204020204" pitchFamily="34" charset="-122"/>
                <a:ea typeface="微软雅黑" panose="020B0503020204020204" pitchFamily="34" charset="-122"/>
              </a:rPr>
              <a:t>检索关键词：</a:t>
            </a:r>
            <a:r>
              <a:rPr lang="en-US" altLang="zh-CN" sz="1500" b="1" dirty="0">
                <a:latin typeface="微软雅黑" panose="020B0503020204020204" pitchFamily="34" charset="-122"/>
                <a:ea typeface="微软雅黑" panose="020B0503020204020204" pitchFamily="34" charset="-122"/>
              </a:rPr>
              <a:t> </a:t>
            </a:r>
            <a:endParaRPr lang="en-US" altLang="zh-CN" sz="1500" b="1" dirty="0">
              <a:latin typeface="微软雅黑" panose="020B0503020204020204" pitchFamily="34" charset="-122"/>
              <a:ea typeface="微软雅黑" panose="020B0503020204020204" pitchFamily="34" charset="-122"/>
            </a:endParaRPr>
          </a:p>
          <a:p>
            <a:pPr fontAlgn="auto">
              <a:spcAft>
                <a:spcPts val="0"/>
              </a:spcAft>
              <a:defRPr/>
            </a:pPr>
            <a:r>
              <a:rPr lang="en-US" altLang="zh-CN" sz="1500" dirty="0">
                <a:latin typeface="微软雅黑" panose="020B0503020204020204" pitchFamily="34" charset="-122"/>
                <a:ea typeface="微软雅黑" panose="020B0503020204020204" pitchFamily="34" charset="-122"/>
              </a:rPr>
              <a:t>Biological heat and mass transfer</a:t>
            </a:r>
            <a:r>
              <a:rPr lang="zh-CN" altLang="en-US" sz="1500" dirty="0">
                <a:latin typeface="微软雅黑" panose="020B0503020204020204" pitchFamily="34" charset="-122"/>
                <a:ea typeface="微软雅黑" panose="020B0503020204020204" pitchFamily="34" charset="-122"/>
              </a:rPr>
              <a:t>（生物传热传质）；</a:t>
            </a:r>
            <a:r>
              <a:rPr lang="en-US" altLang="zh-CN" sz="1500" dirty="0">
                <a:latin typeface="微软雅黑" panose="020B0503020204020204" pitchFamily="34" charset="-122"/>
                <a:ea typeface="微软雅黑" panose="020B0503020204020204" pitchFamily="34" charset="-122"/>
              </a:rPr>
              <a:t>Combustion and reactive flows</a:t>
            </a:r>
            <a:r>
              <a:rPr lang="zh-CN" altLang="en-US" sz="1500" dirty="0">
                <a:latin typeface="微软雅黑" panose="020B0503020204020204" pitchFamily="34" charset="-122"/>
                <a:ea typeface="微软雅黑" panose="020B0503020204020204" pitchFamily="34" charset="-122"/>
              </a:rPr>
              <a:t>（燃烧和反应流）；</a:t>
            </a:r>
            <a:r>
              <a:rPr lang="en-US" altLang="zh-CN" sz="1500" dirty="0">
                <a:latin typeface="微软雅黑" panose="020B0503020204020204" pitchFamily="34" charset="-122"/>
                <a:ea typeface="微软雅黑" panose="020B0503020204020204" pitchFamily="34" charset="-122"/>
              </a:rPr>
              <a:t>Conduction</a:t>
            </a:r>
            <a:r>
              <a:rPr lang="zh-CN" altLang="en-US" sz="1500" dirty="0">
                <a:latin typeface="微软雅黑" panose="020B0503020204020204" pitchFamily="34" charset="-122"/>
                <a:ea typeface="微软雅黑" panose="020B0503020204020204" pitchFamily="34" charset="-122"/>
              </a:rPr>
              <a:t>（传导）</a:t>
            </a:r>
            <a:r>
              <a:rPr lang="en-US" altLang="zh-CN" sz="1500" dirty="0">
                <a:latin typeface="微软雅黑" panose="020B0503020204020204" pitchFamily="34" charset="-122"/>
                <a:ea typeface="微软雅黑" panose="020B0503020204020204" pitchFamily="34" charset="-122"/>
              </a:rPr>
              <a:t>; Electronic and photonic cooling</a:t>
            </a:r>
            <a:r>
              <a:rPr lang="zh-CN" altLang="en-US" sz="1500" dirty="0">
                <a:latin typeface="微软雅黑" panose="020B0503020204020204" pitchFamily="34" charset="-122"/>
                <a:ea typeface="微软雅黑" panose="020B0503020204020204" pitchFamily="34" charset="-122"/>
              </a:rPr>
              <a:t>（电子和光子冷却）</a:t>
            </a:r>
            <a:r>
              <a:rPr lang="en-US" altLang="zh-CN" sz="1500" dirty="0">
                <a:latin typeface="微软雅黑" panose="020B0503020204020204" pitchFamily="34" charset="-122"/>
                <a:ea typeface="微软雅黑" panose="020B0503020204020204" pitchFamily="34" charset="-122"/>
              </a:rPr>
              <a:t>; Forced convection</a:t>
            </a:r>
            <a:r>
              <a:rPr lang="zh-CN" altLang="en-US" sz="1500" dirty="0">
                <a:latin typeface="微软雅黑" panose="020B0503020204020204" pitchFamily="34" charset="-122"/>
                <a:ea typeface="微软雅黑" panose="020B0503020204020204" pitchFamily="34" charset="-122"/>
              </a:rPr>
              <a:t>（强制对流）；</a:t>
            </a:r>
            <a:r>
              <a:rPr lang="en-US" altLang="zh-CN" sz="1500" dirty="0">
                <a:latin typeface="微软雅黑" panose="020B0503020204020204" pitchFamily="34" charset="-122"/>
                <a:ea typeface="微软雅黑" panose="020B0503020204020204" pitchFamily="34" charset="-122"/>
              </a:rPr>
              <a:t>Microscale and nanoscale heat and mass transfer</a:t>
            </a:r>
            <a:r>
              <a:rPr lang="zh-CN" altLang="en-US" sz="1500" dirty="0">
                <a:latin typeface="微软雅黑" panose="020B0503020204020204" pitchFamily="34" charset="-122"/>
                <a:ea typeface="微软雅黑" panose="020B0503020204020204" pitchFamily="34" charset="-122"/>
              </a:rPr>
              <a:t>（微米级和纳米级的传热传质）</a:t>
            </a:r>
            <a:r>
              <a:rPr lang="zh-CN" altLang="en-US" sz="1500" dirty="0" smtClean="0">
                <a:latin typeface="微软雅黑" panose="020B0503020204020204" pitchFamily="34" charset="-122"/>
                <a:ea typeface="微软雅黑" panose="020B0503020204020204" pitchFamily="34" charset="-122"/>
              </a:rPr>
              <a:t>；</a:t>
            </a:r>
            <a:r>
              <a:rPr lang="en-US" altLang="zh-CN" sz="1500" dirty="0" smtClean="0">
                <a:latin typeface="微软雅黑" panose="020B0503020204020204" pitchFamily="34" charset="-122"/>
                <a:ea typeface="微软雅黑" panose="020B0503020204020204" pitchFamily="34" charset="-122"/>
              </a:rPr>
              <a:t>radioactive </a:t>
            </a:r>
            <a:r>
              <a:rPr lang="en-US" altLang="zh-CN" sz="1500" dirty="0">
                <a:latin typeface="微软雅黑" panose="020B0503020204020204" pitchFamily="34" charset="-122"/>
                <a:ea typeface="微软雅黑" panose="020B0503020204020204" pitchFamily="34" charset="-122"/>
              </a:rPr>
              <a:t>heat transfer</a:t>
            </a:r>
            <a:r>
              <a:rPr lang="zh-CN" altLang="en-US" sz="1500" dirty="0">
                <a:latin typeface="微软雅黑" panose="020B0503020204020204" pitchFamily="34" charset="-122"/>
                <a:ea typeface="微软雅黑" panose="020B0503020204020204" pitchFamily="34" charset="-122"/>
              </a:rPr>
              <a:t>（辐射传热</a:t>
            </a:r>
            <a:r>
              <a:rPr lang="zh-CN" altLang="en-US" sz="1500" dirty="0" smtClean="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Solar-thermal </a:t>
            </a:r>
            <a:r>
              <a:rPr lang="en-US" altLang="zh-CN" sz="1500" dirty="0" smtClean="0">
                <a:latin typeface="微软雅黑" panose="020B0503020204020204" pitchFamily="34" charset="-122"/>
                <a:ea typeface="微软雅黑" panose="020B0503020204020204" pitchFamily="34" charset="-122"/>
              </a:rPr>
              <a:t>processes</a:t>
            </a:r>
            <a:r>
              <a:rPr lang="zh-CN" altLang="en-US" sz="1500" dirty="0" smtClean="0">
                <a:latin typeface="微软雅黑" panose="020B0503020204020204" pitchFamily="34" charset="-122"/>
                <a:ea typeface="微软雅黑" panose="020B0503020204020204" pitchFamily="34" charset="-122"/>
              </a:rPr>
              <a:t>（太阳能热过程）</a:t>
            </a:r>
            <a:r>
              <a:rPr lang="en-US" altLang="zh-CN" sz="1500" dirty="0" smtClean="0">
                <a:latin typeface="微软雅黑" panose="020B0503020204020204" pitchFamily="34" charset="-122"/>
                <a:ea typeface="微软雅黑" panose="020B0503020204020204" pitchFamily="34" charset="-122"/>
              </a:rPr>
              <a:t>; </a:t>
            </a:r>
            <a:r>
              <a:rPr lang="en-US" altLang="zh-CN" sz="1500" dirty="0">
                <a:latin typeface="微软雅黑" panose="020B0503020204020204" pitchFamily="34" charset="-122"/>
                <a:ea typeface="微软雅黑" panose="020B0503020204020204" pitchFamily="34" charset="-122"/>
              </a:rPr>
              <a:t>Thermal </a:t>
            </a:r>
            <a:r>
              <a:rPr lang="en-US" altLang="zh-CN" sz="1500" dirty="0" smtClean="0">
                <a:latin typeface="微软雅黑" panose="020B0503020204020204" pitchFamily="34" charset="-122"/>
                <a:ea typeface="微软雅黑" panose="020B0503020204020204" pitchFamily="34" charset="-122"/>
              </a:rPr>
              <a:t>systems</a:t>
            </a:r>
            <a:r>
              <a:rPr lang="zh-CN" altLang="en-US" sz="1500" dirty="0" smtClean="0">
                <a:latin typeface="微软雅黑" panose="020B0503020204020204" pitchFamily="34" charset="-122"/>
                <a:ea typeface="微软雅黑" panose="020B0503020204020204" pitchFamily="34" charset="-122"/>
              </a:rPr>
              <a:t>（热系统）</a:t>
            </a:r>
            <a:r>
              <a:rPr lang="en-US" altLang="zh-CN" sz="1500" dirty="0" smtClean="0">
                <a:latin typeface="微软雅黑" panose="020B0503020204020204" pitchFamily="34" charset="-122"/>
                <a:ea typeface="微软雅黑" panose="020B0503020204020204" pitchFamily="34" charset="-122"/>
              </a:rPr>
              <a:t>; </a:t>
            </a:r>
            <a:r>
              <a:rPr lang="en-US" altLang="zh-CN" sz="1500" dirty="0">
                <a:latin typeface="微软雅黑" panose="020B0503020204020204" pitchFamily="34" charset="-122"/>
                <a:ea typeface="微软雅黑" panose="020B0503020204020204" pitchFamily="34" charset="-122"/>
              </a:rPr>
              <a:t>Two-phase flow and heat </a:t>
            </a:r>
            <a:r>
              <a:rPr lang="en-US" altLang="zh-CN" sz="1500" dirty="0" smtClean="0">
                <a:latin typeface="微软雅黑" panose="020B0503020204020204" pitchFamily="34" charset="-122"/>
                <a:ea typeface="微软雅黑" panose="020B0503020204020204" pitchFamily="34" charset="-122"/>
              </a:rPr>
              <a:t>transfer</a:t>
            </a:r>
            <a:r>
              <a:rPr lang="zh-CN" altLang="en-US" sz="1500" dirty="0" smtClean="0">
                <a:latin typeface="微软雅黑" panose="020B0503020204020204" pitchFamily="34" charset="-122"/>
                <a:ea typeface="微软雅黑" panose="020B0503020204020204" pitchFamily="34" charset="-122"/>
              </a:rPr>
              <a:t>（两相流和传热）。</a:t>
            </a:r>
            <a:endParaRPr lang="en-US" altLang="zh-CN" sz="1500" dirty="0" smtClean="0">
              <a:latin typeface="微软雅黑" panose="020B0503020204020204" pitchFamily="34" charset="-122"/>
              <a:ea typeface="微软雅黑" panose="020B0503020204020204" pitchFamily="34" charset="-122"/>
            </a:endParaRPr>
          </a:p>
          <a:p>
            <a:pPr fontAlgn="auto">
              <a:spcAft>
                <a:spcPts val="0"/>
              </a:spcAft>
              <a:defRPr/>
            </a:pPr>
            <a:endParaRPr lang="en-US" altLang="zh-CN" sz="1500" dirty="0">
              <a:latin typeface="微软雅黑" panose="020B0503020204020204" pitchFamily="34" charset="-122"/>
              <a:ea typeface="微软雅黑" panose="020B0503020204020204" pitchFamily="34" charset="-122"/>
            </a:endParaRPr>
          </a:p>
          <a:p>
            <a:pPr fontAlgn="auto">
              <a:spcAft>
                <a:spcPts val="0"/>
              </a:spcAft>
              <a:defRPr/>
            </a:pPr>
            <a:r>
              <a:rPr lang="zh-CN" altLang="en-US" sz="1500" b="1" dirty="0">
                <a:latin typeface="微软雅黑" panose="020B0503020204020204" pitchFamily="34" charset="-122"/>
                <a:ea typeface="微软雅黑" panose="020B0503020204020204" pitchFamily="34" charset="-122"/>
              </a:rPr>
              <a:t>访问网址</a:t>
            </a:r>
            <a:r>
              <a:rPr lang="zh-CN" altLang="en-US" sz="1500" b="1" dirty="0" smtClean="0">
                <a:latin typeface="微软雅黑" panose="020B0503020204020204" pitchFamily="34" charset="-122"/>
                <a:ea typeface="微软雅黑" panose="020B0503020204020204" pitchFamily="34" charset="-122"/>
              </a:rPr>
              <a:t>：</a:t>
            </a:r>
            <a:endParaRPr lang="en-US" altLang="zh-CN" sz="1500" b="1" dirty="0" smtClean="0">
              <a:latin typeface="微软雅黑" panose="020B0503020204020204" pitchFamily="34" charset="-122"/>
              <a:ea typeface="微软雅黑" panose="020B0503020204020204" pitchFamily="34" charset="-122"/>
            </a:endParaRPr>
          </a:p>
          <a:p>
            <a:pPr fontAlgn="auto">
              <a:spcAft>
                <a:spcPts val="0"/>
              </a:spcAft>
              <a:defRPr/>
            </a:pPr>
            <a:r>
              <a:rPr lang="en-US" altLang="zh-CN" sz="1500" dirty="0" smtClean="0">
                <a:latin typeface="微软雅黑" panose="020B0503020204020204" pitchFamily="34" charset="-122"/>
                <a:ea typeface="微软雅黑" panose="020B0503020204020204" pitchFamily="34" charset="-122"/>
                <a:hlinkClick r:id="rId2"/>
              </a:rPr>
              <a:t>https</a:t>
            </a:r>
            <a:r>
              <a:rPr lang="en-US" altLang="zh-CN" sz="1500" dirty="0">
                <a:latin typeface="微软雅黑" panose="020B0503020204020204" pitchFamily="34" charset="-122"/>
                <a:ea typeface="微软雅黑" panose="020B0503020204020204" pitchFamily="34" charset="-122"/>
                <a:hlinkClick r:id="rId2"/>
              </a:rPr>
              <a:t>://asmedigitalcollection.asme.org/heattransfer</a:t>
            </a:r>
            <a:endParaRPr lang="en-US" altLang="zh-CN" sz="1500" b="1" dirty="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p:nvPr/>
        </p:nvSpPr>
        <p:spPr bwMode="auto">
          <a:xfrm>
            <a:off x="609854" y="2091258"/>
            <a:ext cx="7820025" cy="1211263"/>
          </a:xfrm>
          <a:prstGeom prst="rect">
            <a:avLst/>
          </a:prstGeom>
          <a:noFill/>
          <a:ln w="9525">
            <a:noFill/>
            <a:miter lim="800000"/>
          </a:ln>
        </p:spPr>
        <p:txBody>
          <a:bodyPr/>
          <a:lstStyle/>
          <a:p>
            <a:pPr algn="just" fontAlgn="auto">
              <a:spcBef>
                <a:spcPts val="600"/>
              </a:spcBef>
              <a:spcAft>
                <a:spcPts val="0"/>
              </a:spcAft>
              <a:buFont typeface="Wingdings" panose="05000000000000000000" pitchFamily="2" charset="2"/>
              <a:buChar char="p"/>
              <a:defRPr/>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传热传质期刊</a:t>
            </a:r>
            <a:r>
              <a:rPr lang="en-US" altLang="zh-CN" sz="2000" b="1" dirty="0">
                <a:latin typeface="微软雅黑" panose="020B0503020204020204" pitchFamily="34" charset="-122"/>
                <a:ea typeface="微软雅黑" panose="020B0503020204020204" pitchFamily="34" charset="-122"/>
              </a:rPr>
              <a:t>》Journal of Heat Mass Transfer</a:t>
            </a:r>
            <a:endParaRPr lang="en-US" altLang="zh-CN" sz="2000" b="1"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611188" y="2696890"/>
            <a:ext cx="8281987" cy="338137"/>
          </a:xfrm>
          <a:prstGeom prst="rect">
            <a:avLst/>
          </a:prstGeom>
          <a:noFill/>
          <a:ln w="9525">
            <a:noFill/>
            <a:miter lim="800000"/>
          </a:ln>
        </p:spPr>
        <p:txBody>
          <a:bodyPr>
            <a:spAutoFit/>
          </a:bodyPr>
          <a:lstStyle/>
          <a:p>
            <a:pPr algn="just">
              <a:spcBef>
                <a:spcPts val="600"/>
              </a:spcBef>
            </a:pPr>
            <a:r>
              <a:rPr lang="zh-CN" altLang="en-US" sz="1600" b="1" dirty="0">
                <a:latin typeface="微软雅黑" panose="020B0503020204020204" pitchFamily="34" charset="-122"/>
                <a:ea typeface="微软雅黑" panose="020B0503020204020204" pitchFamily="34" charset="-122"/>
              </a:rPr>
              <a:t>国内外研究人员单位：</a:t>
            </a:r>
            <a:r>
              <a:rPr lang="en-US" altLang="zh-CN" sz="1600" b="1" dirty="0">
                <a:latin typeface="微软雅黑" panose="020B0503020204020204" pitchFamily="34" charset="-122"/>
                <a:ea typeface="微软雅黑" panose="020B0503020204020204" pitchFamily="34" charset="-122"/>
              </a:rPr>
              <a:t> </a:t>
            </a:r>
            <a:endParaRPr lang="en-US" altLang="zh-CN" sz="1600" b="1" dirty="0">
              <a:latin typeface="微软雅黑" panose="020B0503020204020204" pitchFamily="34" charset="-122"/>
              <a:ea typeface="微软雅黑" panose="020B0503020204020204" pitchFamily="34" charset="-122"/>
            </a:endParaRPr>
          </a:p>
        </p:txBody>
      </p:sp>
      <p:sp>
        <p:nvSpPr>
          <p:cNvPr id="9" name="Content Placeholder 2"/>
          <p:cNvSpPr txBox="1"/>
          <p:nvPr/>
        </p:nvSpPr>
        <p:spPr bwMode="auto">
          <a:xfrm>
            <a:off x="714375" y="3037662"/>
            <a:ext cx="5322168" cy="3155950"/>
          </a:xfrm>
          <a:prstGeom prst="rect">
            <a:avLst/>
          </a:prstGeom>
          <a:noFill/>
          <a:ln w="9525">
            <a:noFill/>
            <a:miter lim="800000"/>
          </a:ln>
        </p:spPr>
        <p:txBody>
          <a:bodyPr/>
          <a:lstStyle/>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麻省理工学院</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斯坦福大学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普渡大学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明尼苏达大学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德克萨斯</a:t>
            </a:r>
            <a:r>
              <a:rPr lang="en-US" altLang="zh-CN" sz="1600" dirty="0">
                <a:latin typeface="微软雅黑" panose="020B0503020204020204" pitchFamily="34" charset="-122"/>
                <a:ea typeface="微软雅黑" panose="020B0503020204020204" pitchFamily="34" charset="-122"/>
              </a:rPr>
              <a:t>A&amp;M</a:t>
            </a:r>
            <a:r>
              <a:rPr lang="zh-CN" altLang="en-US" sz="1600" dirty="0">
                <a:latin typeface="微软雅黑" panose="020B0503020204020204" pitchFamily="34" charset="-122"/>
                <a:ea typeface="微软雅黑" panose="020B0503020204020204" pitchFamily="34" charset="-122"/>
              </a:rPr>
              <a:t>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加州大学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密苏里大学</a:t>
            </a:r>
            <a:endParaRPr lang="en-US" altLang="zh-CN" sz="1600" dirty="0">
              <a:latin typeface="微软雅黑" panose="020B0503020204020204" pitchFamily="34" charset="-122"/>
              <a:ea typeface="微软雅黑" panose="020B0503020204020204" pitchFamily="34" charset="-122"/>
            </a:endParaRPr>
          </a:p>
        </p:txBody>
      </p:sp>
      <p:sp>
        <p:nvSpPr>
          <p:cNvPr id="10" name="Content Placeholder 2"/>
          <p:cNvSpPr txBox="1"/>
          <p:nvPr/>
        </p:nvSpPr>
        <p:spPr bwMode="auto">
          <a:xfrm>
            <a:off x="3563938" y="3057252"/>
            <a:ext cx="3738562" cy="3136360"/>
          </a:xfrm>
          <a:prstGeom prst="rect">
            <a:avLst/>
          </a:prstGeom>
          <a:noFill/>
          <a:ln w="9525">
            <a:noFill/>
            <a:miter lim="800000"/>
          </a:ln>
        </p:spPr>
        <p:txBody>
          <a:bodyPr/>
          <a:lstStyle/>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哈尔滨工业大学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西安交通大学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大连海事大学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兰州交通大学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endParaRPr lang="en-US" altLang="zh-CN" sz="1600" dirty="0">
              <a:latin typeface="微软雅黑" panose="020B0503020204020204" pitchFamily="34" charset="-122"/>
              <a:ea typeface="微软雅黑" panose="020B0503020204020204" pitchFamily="34" charset="-122"/>
            </a:endParaRPr>
          </a:p>
        </p:txBody>
      </p:sp>
      <p:sp>
        <p:nvSpPr>
          <p:cNvPr id="12" name="Title 1"/>
          <p:cNvSpPr txBox="1"/>
          <p:nvPr/>
        </p:nvSpPr>
        <p:spPr bwMode="auto">
          <a:xfrm>
            <a:off x="611560" y="980728"/>
            <a:ext cx="8186737"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经典期刊</a:t>
            </a:r>
            <a:endParaRPr lang="en-US" altLang="zh-CN" sz="4400" dirty="0">
              <a:latin typeface="微软雅黑" panose="020B0503020204020204" pitchFamily="34" charset="-122"/>
              <a:ea typeface="微软雅黑" panose="020B0503020204020204" pitchFamily="34" charset="-122"/>
            </a:endParaRPr>
          </a:p>
        </p:txBody>
      </p:sp>
      <p:pic>
        <p:nvPicPr>
          <p:cNvPr id="11" name="图片 10" descr="Issue Cover"/>
          <p:cNvPicPr/>
          <p:nvPr/>
        </p:nvPicPr>
        <p:blipFill>
          <a:blip r:embed="rId1">
            <a:extLst>
              <a:ext uri="{28A0092B-C50C-407E-A947-70E740481C1C}">
                <a14:useLocalDpi xmlns:a14="http://schemas.microsoft.com/office/drawing/2010/main" val="0"/>
              </a:ext>
            </a:extLst>
          </a:blip>
          <a:srcRect/>
          <a:stretch>
            <a:fillRect/>
          </a:stretch>
        </p:blipFill>
        <p:spPr bwMode="auto">
          <a:xfrm>
            <a:off x="7092615" y="1255423"/>
            <a:ext cx="1432073" cy="1873259"/>
          </a:xfrm>
          <a:prstGeom prst="rect">
            <a:avLst/>
          </a:prstGeom>
          <a:noFill/>
          <a:ln>
            <a:noFill/>
          </a:ln>
          <a:effectLst>
            <a:outerShdw blurRad="50800" dist="38100" algn="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p:nvPr/>
        </p:nvSpPr>
        <p:spPr>
          <a:xfrm>
            <a:off x="500583" y="1628106"/>
            <a:ext cx="6842719" cy="2714546"/>
          </a:xfrm>
          <a:prstGeom prst="rect">
            <a:avLst/>
          </a:prstGeom>
        </p:spPr>
        <p:txBody>
          <a:bodyPr/>
          <a:lstStyle/>
          <a:p>
            <a:pPr fontAlgn="auto">
              <a:lnSpc>
                <a:spcPct val="150000"/>
              </a:lnSpc>
              <a:spcBef>
                <a:spcPts val="600"/>
              </a:spcBef>
              <a:spcAft>
                <a:spcPts val="0"/>
              </a:spcAft>
              <a:buFont typeface="Wingdings" panose="05000000000000000000" pitchFamily="2" charset="2"/>
              <a:buChar char="p"/>
              <a:defRPr/>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机械设计期刊</a:t>
            </a:r>
            <a:r>
              <a:rPr lang="en-US" altLang="zh-CN" sz="2000" b="1" dirty="0">
                <a:latin typeface="微软雅黑" panose="020B0503020204020204" pitchFamily="34" charset="-122"/>
                <a:ea typeface="微软雅黑" panose="020B0503020204020204" pitchFamily="34" charset="-122"/>
              </a:rPr>
              <a:t>》</a:t>
            </a:r>
            <a:r>
              <a:rPr lang="en-US" sz="2000" b="1" dirty="0">
                <a:latin typeface="微软雅黑" panose="020B0503020204020204" pitchFamily="34" charset="-122"/>
                <a:ea typeface="微软雅黑" panose="020B0503020204020204" pitchFamily="34" charset="-122"/>
              </a:rPr>
              <a:t>Journal of Mechanical Design</a:t>
            </a:r>
            <a:endParaRPr lang="en-US" sz="2000" b="1" dirty="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收录</a:t>
            </a:r>
            <a:r>
              <a:rPr lang="zh-CN" altLang="en-US" sz="1600" dirty="0">
                <a:latin typeface="微软雅黑" panose="020B0503020204020204" pitchFamily="34" charset="-122"/>
                <a:ea typeface="微软雅黑" panose="020B0503020204020204" pitchFamily="34" charset="-122"/>
              </a:rPr>
              <a:t>在</a:t>
            </a:r>
            <a:r>
              <a:rPr lang="en-US" altLang="zh-CN" sz="1600" dirty="0">
                <a:latin typeface="微软雅黑" panose="020B0503020204020204" pitchFamily="34" charset="-122"/>
                <a:ea typeface="微软雅黑" panose="020B0503020204020204" pitchFamily="34" charset="-122"/>
              </a:rPr>
              <a:t>SCI</a:t>
            </a:r>
            <a:r>
              <a:rPr lang="zh-CN" altLang="en-US" sz="1600" dirty="0" smtClean="0">
                <a:latin typeface="微软雅黑" panose="020B0503020204020204" pitchFamily="34" charset="-122"/>
                <a:ea typeface="微软雅黑" panose="020B0503020204020204" pitchFamily="34" charset="-122"/>
              </a:rPr>
              <a:t>机械工程领域，位于</a:t>
            </a:r>
            <a:r>
              <a:rPr lang="en-US" altLang="zh-CN" sz="1600" dirty="0" smtClean="0">
                <a:latin typeface="微软雅黑" panose="020B0503020204020204" pitchFamily="34" charset="-122"/>
                <a:ea typeface="微软雅黑" panose="020B0503020204020204" pitchFamily="34" charset="-122"/>
              </a:rPr>
              <a:t>JCR</a:t>
            </a:r>
            <a:r>
              <a:rPr lang="zh-CN" altLang="en-US" sz="1600" dirty="0" smtClean="0">
                <a:latin typeface="微软雅黑" panose="020B0503020204020204" pitchFamily="34" charset="-122"/>
                <a:ea typeface="微软雅黑" panose="020B0503020204020204" pitchFamily="34" charset="-122"/>
              </a:rPr>
              <a:t>分区</a:t>
            </a:r>
            <a:r>
              <a:rPr lang="en-US" altLang="zh-CN" sz="1600" dirty="0" smtClean="0">
                <a:latin typeface="微软雅黑" panose="020B0503020204020204" pitchFamily="34" charset="-122"/>
                <a:ea typeface="微软雅黑" panose="020B0503020204020204" pitchFamily="34" charset="-122"/>
              </a:rPr>
              <a:t>Q2</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为广大设计界提供服务，作为工程设计活动各个方面的学术、档案研究的场所，并欢迎来自所有设计领域的贡献，重点是设计综合。</a:t>
            </a:r>
            <a:endParaRPr lang="en-US" altLang="zh-CN" sz="1600" dirty="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 应用于</a:t>
            </a:r>
            <a:r>
              <a:rPr lang="zh-CN" altLang="en-US" sz="1600" dirty="0" smtClean="0">
                <a:latin typeface="微软雅黑" panose="020B0503020204020204" pitchFamily="34" charset="-122"/>
                <a:ea typeface="微软雅黑" panose="020B0503020204020204" pitchFamily="34" charset="-122"/>
              </a:rPr>
              <a:t>交通工具、建筑、设备、产品加工、生产</a:t>
            </a:r>
            <a:r>
              <a:rPr lang="zh-CN" altLang="en-US" sz="1600" dirty="0">
                <a:latin typeface="微软雅黑" panose="020B0503020204020204" pitchFamily="34" charset="-122"/>
                <a:ea typeface="微软雅黑" panose="020B0503020204020204" pitchFamily="34" charset="-122"/>
              </a:rPr>
              <a:t>系统等</a:t>
            </a:r>
            <a:r>
              <a:rPr lang="zh-CN" altLang="en-US" sz="1600" dirty="0" smtClean="0">
                <a:latin typeface="微软雅黑" panose="020B0503020204020204" pitchFamily="34" charset="-122"/>
                <a:ea typeface="微软雅黑" panose="020B0503020204020204" pitchFamily="34" charset="-122"/>
              </a:rPr>
              <a:t>领域。</a:t>
            </a:r>
            <a:endParaRPr lang="en-US" altLang="zh-CN" sz="1600" dirty="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 开放每年评选的获奖</a:t>
            </a:r>
            <a:r>
              <a:rPr lang="zh-CN" altLang="en-US" sz="1600" dirty="0" smtClean="0">
                <a:latin typeface="微软雅黑" panose="020B0503020204020204" pitchFamily="34" charset="-122"/>
                <a:ea typeface="微软雅黑" panose="020B0503020204020204" pitchFamily="34" charset="-122"/>
              </a:rPr>
              <a:t>文章。</a:t>
            </a:r>
            <a:endParaRPr lang="en-US" altLang="zh-CN" sz="1600" dirty="0" smtClean="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每季度一次</a:t>
            </a:r>
            <a:r>
              <a:rPr lang="zh-CN" altLang="en-US" sz="1600" dirty="0" smtClean="0">
                <a:latin typeface="微软雅黑" panose="020B0503020204020204" pitchFamily="34" charset="-122"/>
                <a:ea typeface="微软雅黑" panose="020B0503020204020204" pitchFamily="34" charset="-122"/>
              </a:rPr>
              <a:t>举行网络研讨会</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14" name="矩形 13"/>
          <p:cNvSpPr/>
          <p:nvPr/>
        </p:nvSpPr>
        <p:spPr>
          <a:xfrm>
            <a:off x="500583" y="4341143"/>
            <a:ext cx="8188696" cy="2215991"/>
          </a:xfrm>
          <a:prstGeom prst="rect">
            <a:avLst/>
          </a:prstGeom>
        </p:spPr>
        <p:txBody>
          <a:bodyPr wrap="square">
            <a:spAutoFit/>
          </a:bodyPr>
          <a:lstStyle/>
          <a:p>
            <a:pPr fontAlgn="auto">
              <a:defRPr/>
            </a:pPr>
            <a:r>
              <a:rPr lang="zh-CN" altLang="en-US" sz="1500" b="1" dirty="0">
                <a:latin typeface="微软雅黑" panose="020B0503020204020204" pitchFamily="34" charset="-122"/>
                <a:ea typeface="微软雅黑" panose="020B0503020204020204" pitchFamily="34" charset="-122"/>
              </a:rPr>
              <a:t>检索关键词：</a:t>
            </a:r>
            <a:r>
              <a:rPr lang="en-US" altLang="zh-CN" sz="1500" b="1" dirty="0">
                <a:latin typeface="微软雅黑" panose="020B0503020204020204" pitchFamily="34" charset="-122"/>
                <a:ea typeface="微软雅黑" panose="020B0503020204020204" pitchFamily="34" charset="-122"/>
              </a:rPr>
              <a:t> </a:t>
            </a:r>
            <a:endParaRPr lang="en-US" altLang="zh-CN" sz="1500" b="1" dirty="0">
              <a:latin typeface="微软雅黑" panose="020B0503020204020204" pitchFamily="34" charset="-122"/>
              <a:ea typeface="微软雅黑" panose="020B0503020204020204" pitchFamily="34" charset="-122"/>
            </a:endParaRPr>
          </a:p>
          <a:p>
            <a:pPr fontAlgn="auto">
              <a:defRPr/>
            </a:pPr>
            <a:r>
              <a:rPr lang="en-US" altLang="zh-CN" sz="1500" dirty="0">
                <a:latin typeface="微软雅黑" panose="020B0503020204020204" pitchFamily="34" charset="-122"/>
                <a:ea typeface="微软雅黑" panose="020B0503020204020204" pitchFamily="34" charset="-122"/>
              </a:rPr>
              <a:t>design automation</a:t>
            </a:r>
            <a:r>
              <a:rPr lang="zh-CN" altLang="en-US" sz="1500" dirty="0">
                <a:latin typeface="微软雅黑" panose="020B0503020204020204" pitchFamily="34" charset="-122"/>
                <a:ea typeface="微软雅黑" panose="020B0503020204020204" pitchFamily="34" charset="-122"/>
              </a:rPr>
              <a:t>（设计自动化）；</a:t>
            </a:r>
            <a:r>
              <a:rPr lang="en-US" altLang="zh-CN" sz="1500" dirty="0">
                <a:latin typeface="微软雅黑" panose="020B0503020204020204" pitchFamily="34" charset="-122"/>
                <a:ea typeface="微软雅黑" panose="020B0503020204020204" pitchFamily="34" charset="-122"/>
              </a:rPr>
              <a:t>virtual reality</a:t>
            </a:r>
            <a:r>
              <a:rPr lang="zh-CN" altLang="en-US" sz="1500" dirty="0">
                <a:latin typeface="微软雅黑" panose="020B0503020204020204" pitchFamily="34" charset="-122"/>
                <a:ea typeface="微软雅黑" panose="020B0503020204020204" pitchFamily="34" charset="-122"/>
              </a:rPr>
              <a:t>（虚拟现实）；</a:t>
            </a:r>
            <a:r>
              <a:rPr lang="en-US" altLang="zh-CN" sz="1500" dirty="0">
                <a:latin typeface="微软雅黑" panose="020B0503020204020204" pitchFamily="34" charset="-122"/>
                <a:ea typeface="微软雅黑" panose="020B0503020204020204" pitchFamily="34" charset="-122"/>
              </a:rPr>
              <a:t>geometric design</a:t>
            </a:r>
            <a:r>
              <a:rPr lang="zh-CN" altLang="en-US" sz="1500" dirty="0">
                <a:latin typeface="微软雅黑" panose="020B0503020204020204" pitchFamily="34" charset="-122"/>
                <a:ea typeface="微软雅黑" panose="020B0503020204020204" pitchFamily="34" charset="-122"/>
              </a:rPr>
              <a:t>（几何设计）；</a:t>
            </a:r>
            <a:r>
              <a:rPr lang="en-US" altLang="zh-CN" sz="1500" dirty="0">
                <a:latin typeface="微软雅黑" panose="020B0503020204020204" pitchFamily="34" charset="-122"/>
                <a:ea typeface="微软雅黑" panose="020B0503020204020204" pitchFamily="34" charset="-122"/>
              </a:rPr>
              <a:t>design optimization</a:t>
            </a:r>
            <a:r>
              <a:rPr lang="zh-CN" altLang="en-US" sz="1500" dirty="0">
                <a:latin typeface="微软雅黑" panose="020B0503020204020204" pitchFamily="34" charset="-122"/>
                <a:ea typeface="微软雅黑" panose="020B0503020204020204" pitchFamily="34" charset="-122"/>
              </a:rPr>
              <a:t>（设计评估）；</a:t>
            </a:r>
            <a:r>
              <a:rPr lang="en-US" altLang="zh-CN" sz="1500" dirty="0">
                <a:latin typeface="微软雅黑" panose="020B0503020204020204" pitchFamily="34" charset="-122"/>
                <a:ea typeface="微软雅黑" panose="020B0503020204020204" pitchFamily="34" charset="-122"/>
              </a:rPr>
              <a:t>data-driven design</a:t>
            </a:r>
            <a:r>
              <a:rPr lang="zh-CN" altLang="en-US" sz="1500" dirty="0">
                <a:latin typeface="微软雅黑" panose="020B0503020204020204" pitchFamily="34" charset="-122"/>
                <a:ea typeface="微软雅黑" panose="020B0503020204020204" pitchFamily="34" charset="-122"/>
              </a:rPr>
              <a:t>（数据驱动设计）；</a:t>
            </a:r>
            <a:r>
              <a:rPr lang="en-US" altLang="zh-CN" sz="1500" dirty="0">
                <a:latin typeface="微软雅黑" panose="020B0503020204020204" pitchFamily="34" charset="-122"/>
                <a:ea typeface="微软雅黑" panose="020B0503020204020204" pitchFamily="34" charset="-122"/>
              </a:rPr>
              <a:t>artificial intelligence in design</a:t>
            </a:r>
            <a:r>
              <a:rPr lang="zh-CN" altLang="en-US" sz="1500" dirty="0">
                <a:latin typeface="微软雅黑" panose="020B0503020204020204" pitchFamily="34" charset="-122"/>
                <a:ea typeface="微软雅黑" panose="020B0503020204020204" pitchFamily="34" charset="-122"/>
              </a:rPr>
              <a:t>（人工智能在设计中的应用）；</a:t>
            </a:r>
            <a:r>
              <a:rPr lang="en-US" altLang="zh-CN" sz="1500" dirty="0">
                <a:latin typeface="微软雅黑" panose="020B0503020204020204" pitchFamily="34" charset="-122"/>
                <a:ea typeface="微软雅黑" panose="020B0503020204020204" pitchFamily="34" charset="-122"/>
              </a:rPr>
              <a:t>Design for manufacturing and the lifecycle</a:t>
            </a:r>
            <a:r>
              <a:rPr lang="zh-CN" altLang="en-US" sz="1500" dirty="0">
                <a:latin typeface="微软雅黑" panose="020B0503020204020204" pitchFamily="34" charset="-122"/>
                <a:ea typeface="微软雅黑" panose="020B0503020204020204" pitchFamily="34" charset="-122"/>
              </a:rPr>
              <a:t>（制造和生命周期设计）；</a:t>
            </a:r>
            <a:r>
              <a:rPr lang="en-US" altLang="zh-CN" sz="1500" dirty="0">
                <a:latin typeface="微软雅黑" panose="020B0503020204020204" pitchFamily="34" charset="-122"/>
                <a:ea typeface="微软雅黑" panose="020B0503020204020204" pitchFamily="34" charset="-122"/>
              </a:rPr>
              <a:t>Design of mechanisms and robotic systems</a:t>
            </a:r>
            <a:r>
              <a:rPr lang="zh-CN" altLang="en-US" sz="1500" dirty="0">
                <a:latin typeface="微软雅黑" panose="020B0503020204020204" pitchFamily="34" charset="-122"/>
                <a:ea typeface="微软雅黑" panose="020B0503020204020204" pitchFamily="34" charset="-122"/>
              </a:rPr>
              <a:t>（机构和机器人系统设计）；</a:t>
            </a:r>
            <a:r>
              <a:rPr lang="en-US" altLang="zh-CN" sz="1500" dirty="0">
                <a:latin typeface="微软雅黑" panose="020B0503020204020204" pitchFamily="34" charset="-122"/>
                <a:ea typeface="微软雅黑" panose="020B0503020204020204" pitchFamily="34" charset="-122"/>
              </a:rPr>
              <a:t>Design theory and methodology</a:t>
            </a:r>
            <a:r>
              <a:rPr lang="zh-CN" altLang="en-US" sz="1500" dirty="0">
                <a:latin typeface="微软雅黑" panose="020B0503020204020204" pitchFamily="34" charset="-122"/>
                <a:ea typeface="微软雅黑" panose="020B0503020204020204" pitchFamily="34" charset="-122"/>
              </a:rPr>
              <a:t>（设计理论和方法论</a:t>
            </a:r>
            <a:r>
              <a:rPr lang="zh-CN" altLang="en-US" sz="1500" dirty="0" smtClean="0">
                <a:latin typeface="微软雅黑" panose="020B0503020204020204" pitchFamily="34" charset="-122"/>
                <a:ea typeface="微软雅黑" panose="020B0503020204020204" pitchFamily="34" charset="-122"/>
              </a:rPr>
              <a:t>）。</a:t>
            </a:r>
            <a:endParaRPr lang="en-US" altLang="zh-CN" sz="1500" dirty="0">
              <a:latin typeface="微软雅黑" panose="020B0503020204020204" pitchFamily="34" charset="-122"/>
              <a:ea typeface="微软雅黑" panose="020B0503020204020204" pitchFamily="34" charset="-122"/>
            </a:endParaRPr>
          </a:p>
          <a:p>
            <a:pPr fontAlgn="auto">
              <a:defRPr/>
            </a:pPr>
            <a:endParaRPr lang="en-US" altLang="zh-CN" sz="1500" dirty="0">
              <a:latin typeface="微软雅黑" panose="020B0503020204020204" pitchFamily="34" charset="-122"/>
              <a:ea typeface="微软雅黑" panose="020B0503020204020204" pitchFamily="34" charset="-122"/>
            </a:endParaRPr>
          </a:p>
          <a:p>
            <a:pPr>
              <a:defRPr/>
            </a:pPr>
            <a:r>
              <a:rPr lang="zh-CN" altLang="zh-CN" sz="1500" b="1" dirty="0">
                <a:latin typeface="微软雅黑" panose="020B0503020204020204" pitchFamily="34" charset="-122"/>
                <a:ea typeface="微软雅黑" panose="020B0503020204020204" pitchFamily="34" charset="-122"/>
              </a:rPr>
              <a:t>访问网址</a:t>
            </a:r>
            <a:r>
              <a:rPr lang="zh-CN" altLang="zh-CN" sz="1500" b="1" dirty="0" smtClean="0">
                <a:latin typeface="微软雅黑" panose="020B0503020204020204" pitchFamily="34" charset="-122"/>
                <a:ea typeface="微软雅黑" panose="020B0503020204020204" pitchFamily="34" charset="-122"/>
              </a:rPr>
              <a:t>：</a:t>
            </a:r>
            <a:endParaRPr lang="en-US" altLang="zh-CN" sz="1500" b="1" dirty="0" smtClean="0">
              <a:latin typeface="微软雅黑" panose="020B0503020204020204" pitchFamily="34" charset="-122"/>
              <a:ea typeface="微软雅黑" panose="020B0503020204020204" pitchFamily="34" charset="-122"/>
            </a:endParaRPr>
          </a:p>
          <a:p>
            <a:pPr>
              <a:defRPr/>
            </a:pPr>
            <a:r>
              <a:rPr lang="en-US" altLang="zh-CN" sz="1500" u="sng" dirty="0" smtClean="0">
                <a:latin typeface="微软雅黑" panose="020B0503020204020204" pitchFamily="34" charset="-122"/>
                <a:ea typeface="微软雅黑" panose="020B0503020204020204" pitchFamily="34" charset="-122"/>
                <a:hlinkClick r:id="rId1"/>
              </a:rPr>
              <a:t>https</a:t>
            </a:r>
            <a:r>
              <a:rPr lang="en-US" altLang="zh-CN" sz="1500" u="sng" dirty="0">
                <a:latin typeface="微软雅黑" panose="020B0503020204020204" pitchFamily="34" charset="-122"/>
                <a:ea typeface="微软雅黑" panose="020B0503020204020204" pitchFamily="34" charset="-122"/>
                <a:hlinkClick r:id="rId1"/>
              </a:rPr>
              <a:t>://asmedigitalcollection.asme.org/mechanicaldesign</a:t>
            </a:r>
            <a:r>
              <a:rPr lang="en-US" altLang="zh-CN" sz="1500" dirty="0">
                <a:latin typeface="微软雅黑" panose="020B0503020204020204" pitchFamily="34" charset="-122"/>
                <a:ea typeface="微软雅黑" panose="020B0503020204020204" pitchFamily="34" charset="-122"/>
              </a:rPr>
              <a:t> </a:t>
            </a:r>
            <a:r>
              <a:rPr lang="en-US" altLang="zh-CN" sz="1500" dirty="0" smtClean="0">
                <a:latin typeface="微软雅黑" panose="020B0503020204020204" pitchFamily="34" charset="-122"/>
                <a:ea typeface="微软雅黑" panose="020B0503020204020204" pitchFamily="34" charset="-122"/>
              </a:rPr>
              <a:t> </a:t>
            </a:r>
            <a:endParaRPr lang="en-US" altLang="zh-CN" sz="15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6" name="Picture 2" descr="http://mechanicaldesign.asmedigitalcollection.asme.org/Images/client/covers/jc126.jpeg"/>
          <p:cNvPicPr>
            <a:picLocks noChangeAspect="1" noChangeArrowheads="1"/>
          </p:cNvPicPr>
          <p:nvPr/>
        </p:nvPicPr>
        <p:blipFill>
          <a:blip r:embed="rId2" cstate="print"/>
          <a:srcRect/>
          <a:stretch>
            <a:fillRect/>
          </a:stretch>
        </p:blipFill>
        <p:spPr bwMode="auto">
          <a:xfrm>
            <a:off x="7314678" y="841735"/>
            <a:ext cx="1619250" cy="2085975"/>
          </a:xfrm>
          <a:prstGeom prst="rect">
            <a:avLst/>
          </a:prstGeom>
          <a:ln>
            <a:noFill/>
          </a:ln>
          <a:effectLst>
            <a:outerShdw blurRad="292100" dist="139700" dir="2700000" algn="tl" rotWithShape="0">
              <a:srgbClr val="333333">
                <a:alpha val="65000"/>
              </a:srgbClr>
            </a:outerShdw>
          </a:effectLst>
        </p:spPr>
      </p:pic>
      <p:sp>
        <p:nvSpPr>
          <p:cNvPr id="7" name="Title 1"/>
          <p:cNvSpPr txBox="1"/>
          <p:nvPr/>
        </p:nvSpPr>
        <p:spPr bwMode="auto">
          <a:xfrm>
            <a:off x="502542" y="836712"/>
            <a:ext cx="8186737"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经典期刊</a:t>
            </a:r>
            <a:endParaRPr lang="en-US" altLang="zh-CN" sz="4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134658" y="2983397"/>
            <a:ext cx="1979290" cy="890693"/>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影响因子：</a:t>
            </a:r>
            <a:r>
              <a:rPr lang="en-US" altLang="zh-CN" sz="1200" dirty="0">
                <a:latin typeface="微软雅黑" panose="020B0503020204020204" pitchFamily="34" charset="-122"/>
                <a:ea typeface="微软雅黑" panose="020B0503020204020204" pitchFamily="34" charset="-122"/>
              </a:rPr>
              <a:t>3.3</a:t>
            </a: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err="1">
                <a:latin typeface="微软雅黑" panose="020B0503020204020204" pitchFamily="34" charset="-122"/>
                <a:ea typeface="微软雅黑" panose="020B0503020204020204" pitchFamily="34" charset="-122"/>
              </a:rPr>
              <a:t>CiteScore</a:t>
            </a:r>
            <a:r>
              <a:rPr lang="zh-CN" altLang="en-US" sz="1200" dirty="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7.3</a:t>
            </a:r>
            <a:endParaRPr lang="en-US" altLang="zh-CN" sz="1200" dirty="0" smtClean="0">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年度被引用次数：</a:t>
            </a:r>
            <a:r>
              <a:rPr lang="en-US" altLang="zh-CN" sz="1200" dirty="0">
                <a:latin typeface="微软雅黑" panose="020B0503020204020204" pitchFamily="34" charset="-122"/>
                <a:ea typeface="微软雅黑" panose="020B0503020204020204" pitchFamily="34" charset="-122"/>
              </a:rPr>
              <a:t>10,015</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609600" y="2144861"/>
            <a:ext cx="7820025" cy="1211263"/>
          </a:xfrm>
          <a:prstGeom prst="rect">
            <a:avLst/>
          </a:prstGeom>
          <a:noFill/>
          <a:ln w="9525">
            <a:noFill/>
            <a:miter lim="800000"/>
          </a:ln>
        </p:spPr>
        <p:txBody>
          <a:bodyPr/>
          <a:lstStyle/>
          <a:p>
            <a:pPr>
              <a:lnSpc>
                <a:spcPct val="150000"/>
              </a:lnSpc>
              <a:spcBef>
                <a:spcPts val="600"/>
              </a:spcBef>
              <a:buFont typeface="Wingdings" panose="05000000000000000000" pitchFamily="2" charset="2"/>
              <a:buChar char="p"/>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机械设计期刊</a:t>
            </a:r>
            <a:r>
              <a:rPr lang="en-US" altLang="zh-CN" sz="2000" b="1" dirty="0">
                <a:latin typeface="微软雅黑" panose="020B0503020204020204" pitchFamily="34" charset="-122"/>
                <a:ea typeface="微软雅黑" panose="020B0503020204020204" pitchFamily="34" charset="-122"/>
              </a:rPr>
              <a:t>》Journal of Mechanical Design</a:t>
            </a:r>
            <a:endParaRPr lang="en-US" altLang="zh-CN" sz="2000" b="1" dirty="0">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645567" y="2898350"/>
            <a:ext cx="8281987" cy="338137"/>
          </a:xfrm>
          <a:prstGeom prst="rect">
            <a:avLst/>
          </a:prstGeom>
          <a:noFill/>
          <a:ln w="9525">
            <a:noFill/>
            <a:miter lim="800000"/>
          </a:ln>
        </p:spPr>
        <p:txBody>
          <a:bodyPr>
            <a:spAutoFit/>
          </a:bodyPr>
          <a:lstStyle/>
          <a:p>
            <a:pPr algn="just">
              <a:spcBef>
                <a:spcPts val="600"/>
              </a:spcBef>
            </a:pPr>
            <a:r>
              <a:rPr lang="zh-CN" altLang="en-US" sz="1600" b="1" dirty="0">
                <a:latin typeface="微软雅黑" panose="020B0503020204020204" pitchFamily="34" charset="-122"/>
                <a:ea typeface="微软雅黑" panose="020B0503020204020204" pitchFamily="34" charset="-122"/>
              </a:rPr>
              <a:t>国内外研究人员单位：</a:t>
            </a:r>
            <a:r>
              <a:rPr lang="en-US" altLang="zh-CN" sz="1600" b="1" dirty="0">
                <a:latin typeface="微软雅黑" panose="020B0503020204020204" pitchFamily="34" charset="-122"/>
                <a:ea typeface="微软雅黑" panose="020B0503020204020204" pitchFamily="34" charset="-122"/>
              </a:rPr>
              <a:t> </a:t>
            </a:r>
            <a:endParaRPr lang="en-US" altLang="zh-CN" sz="1600" b="1" dirty="0">
              <a:latin typeface="微软雅黑" panose="020B0503020204020204" pitchFamily="34" charset="-122"/>
              <a:ea typeface="微软雅黑" panose="020B0503020204020204" pitchFamily="34" charset="-122"/>
            </a:endParaRPr>
          </a:p>
        </p:txBody>
      </p:sp>
      <p:sp>
        <p:nvSpPr>
          <p:cNvPr id="8" name="Content Placeholder 2"/>
          <p:cNvSpPr txBox="1"/>
          <p:nvPr/>
        </p:nvSpPr>
        <p:spPr bwMode="auto">
          <a:xfrm>
            <a:off x="681067" y="3284686"/>
            <a:ext cx="3738563" cy="3155950"/>
          </a:xfrm>
          <a:prstGeom prst="rect">
            <a:avLst/>
          </a:prstGeom>
          <a:noFill/>
          <a:ln w="9525">
            <a:noFill/>
            <a:miter lim="800000"/>
          </a:ln>
        </p:spPr>
        <p:txBody>
          <a:bodyPr/>
          <a:lstStyle/>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麻省理工学院</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卡耐基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梅隆大学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普渡大学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德克萨斯</a:t>
            </a:r>
            <a:r>
              <a:rPr lang="en-US" altLang="zh-CN" sz="1600" dirty="0">
                <a:latin typeface="微软雅黑" panose="020B0503020204020204" pitchFamily="34" charset="-122"/>
                <a:ea typeface="微软雅黑" panose="020B0503020204020204" pitchFamily="34" charset="-122"/>
              </a:rPr>
              <a:t>A&amp;M</a:t>
            </a:r>
            <a:r>
              <a:rPr lang="zh-CN" altLang="en-US" sz="1600" dirty="0">
                <a:latin typeface="微软雅黑" panose="020B0503020204020204" pitchFamily="34" charset="-122"/>
                <a:ea typeface="微软雅黑" panose="020B0503020204020204" pitchFamily="34" charset="-122"/>
              </a:rPr>
              <a:t>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加州大学</a:t>
            </a:r>
            <a:endParaRPr lang="en-US" altLang="zh-CN" sz="1600" dirty="0">
              <a:latin typeface="微软雅黑" panose="020B0503020204020204" pitchFamily="34" charset="-122"/>
              <a:ea typeface="微软雅黑" panose="020B0503020204020204" pitchFamily="34" charset="-122"/>
            </a:endParaRPr>
          </a:p>
        </p:txBody>
      </p:sp>
      <p:sp>
        <p:nvSpPr>
          <p:cNvPr id="9" name="Content Placeholder 2"/>
          <p:cNvSpPr txBox="1"/>
          <p:nvPr/>
        </p:nvSpPr>
        <p:spPr bwMode="auto">
          <a:xfrm>
            <a:off x="3563938" y="3284686"/>
            <a:ext cx="3738562" cy="2724150"/>
          </a:xfrm>
          <a:prstGeom prst="rect">
            <a:avLst/>
          </a:prstGeom>
          <a:noFill/>
          <a:ln w="9525">
            <a:noFill/>
            <a:miter lim="800000"/>
          </a:ln>
        </p:spPr>
        <p:txBody>
          <a:bodyPr/>
          <a:lstStyle/>
          <a:p>
            <a:pPr>
              <a:lnSpc>
                <a:spcPct val="150000"/>
              </a:lnSpc>
              <a:spcBef>
                <a:spcPts val="600"/>
              </a:spcBef>
            </a:pPr>
            <a:r>
              <a:rPr lang="zh-CN" altLang="en-US" sz="1600">
                <a:latin typeface="微软雅黑" panose="020B0503020204020204" pitchFamily="34" charset="-122"/>
                <a:ea typeface="微软雅黑" panose="020B0503020204020204" pitchFamily="34" charset="-122"/>
              </a:rPr>
              <a:t>北京航空航天大学</a:t>
            </a:r>
            <a:endParaRPr lang="en-US" altLang="zh-CN" sz="160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a:latin typeface="微软雅黑" panose="020B0503020204020204" pitchFamily="34" charset="-122"/>
                <a:ea typeface="微软雅黑" panose="020B0503020204020204" pitchFamily="34" charset="-122"/>
              </a:rPr>
              <a:t>西安交通大学</a:t>
            </a:r>
            <a:endParaRPr lang="en-US" altLang="zh-CN" sz="160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a:latin typeface="微软雅黑" panose="020B0503020204020204" pitchFamily="34" charset="-122"/>
                <a:ea typeface="微软雅黑" panose="020B0503020204020204" pitchFamily="34" charset="-122"/>
              </a:rPr>
              <a:t>大连理工大学</a:t>
            </a:r>
            <a:endParaRPr lang="en-US" altLang="zh-CN" sz="160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a:latin typeface="微软雅黑" panose="020B0503020204020204" pitchFamily="34" charset="-122"/>
                <a:ea typeface="微软雅黑" panose="020B0503020204020204" pitchFamily="34" charset="-122"/>
              </a:rPr>
              <a:t>重庆大学</a:t>
            </a:r>
            <a:endParaRPr lang="en-US" altLang="zh-CN" sz="1600">
              <a:latin typeface="微软雅黑" panose="020B0503020204020204" pitchFamily="34" charset="-122"/>
              <a:ea typeface="微软雅黑" panose="020B0503020204020204" pitchFamily="34" charset="-122"/>
            </a:endParaRPr>
          </a:p>
        </p:txBody>
      </p:sp>
      <p:pic>
        <p:nvPicPr>
          <p:cNvPr id="11" name="Picture 2" descr="http://mechanicaldesign.asmedigitalcollection.asme.org/Images/client/covers/jc126.jpeg"/>
          <p:cNvPicPr>
            <a:picLocks noChangeAspect="1" noChangeArrowheads="1"/>
          </p:cNvPicPr>
          <p:nvPr/>
        </p:nvPicPr>
        <p:blipFill>
          <a:blip r:embed="rId1" cstate="print"/>
          <a:srcRect/>
          <a:stretch>
            <a:fillRect/>
          </a:stretch>
        </p:blipFill>
        <p:spPr bwMode="auto">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Title 1"/>
          <p:cNvSpPr txBox="1"/>
          <p:nvPr/>
        </p:nvSpPr>
        <p:spPr bwMode="auto">
          <a:xfrm>
            <a:off x="611560" y="1148705"/>
            <a:ext cx="8186737"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经典期刊</a:t>
            </a:r>
            <a:endParaRPr lang="en-US" altLang="zh-CN" sz="4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ournal cover-5.jpeg"/>
          <p:cNvPicPr>
            <a:picLocks noChangeAspect="1"/>
          </p:cNvPicPr>
          <p:nvPr/>
        </p:nvPicPr>
        <p:blipFill>
          <a:blip r:embed="rId1" cstate="print"/>
          <a:stretch>
            <a:fillRect/>
          </a:stretch>
        </p:blipFill>
        <p:spPr>
          <a:xfrm>
            <a:off x="7249926" y="812751"/>
            <a:ext cx="1619250" cy="2085975"/>
          </a:xfrm>
          <a:prstGeom prst="rect">
            <a:avLst/>
          </a:prstGeom>
          <a:ln>
            <a:noFill/>
          </a:ln>
          <a:effectLst>
            <a:outerShdw blurRad="190500" algn="tl" rotWithShape="0">
              <a:srgbClr val="000000">
                <a:alpha val="70000"/>
              </a:srgbClr>
            </a:outerShdw>
          </a:effectLst>
        </p:spPr>
      </p:pic>
      <p:sp>
        <p:nvSpPr>
          <p:cNvPr id="13" name="Content Placeholder 2"/>
          <p:cNvSpPr txBox="1"/>
          <p:nvPr/>
        </p:nvSpPr>
        <p:spPr>
          <a:xfrm>
            <a:off x="560414" y="1754874"/>
            <a:ext cx="6482680" cy="2441794"/>
          </a:xfrm>
          <a:prstGeom prst="rect">
            <a:avLst/>
          </a:prstGeom>
        </p:spPr>
        <p:txBody>
          <a:bodyPr/>
          <a:lstStyle/>
          <a:p>
            <a:pPr fontAlgn="auto">
              <a:lnSpc>
                <a:spcPct val="150000"/>
              </a:lnSpc>
              <a:spcBef>
                <a:spcPts val="600"/>
              </a:spcBef>
              <a:spcAft>
                <a:spcPts val="0"/>
              </a:spcAft>
              <a:buFont typeface="Wingdings" panose="05000000000000000000" pitchFamily="2" charset="2"/>
              <a:buChar char="p"/>
              <a:defRPr/>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应用力学评论</a:t>
            </a:r>
            <a:r>
              <a:rPr lang="en-US" altLang="zh-CN" sz="2000" b="1" dirty="0">
                <a:latin typeface="微软雅黑" panose="020B0503020204020204" pitchFamily="34" charset="-122"/>
                <a:ea typeface="微软雅黑" panose="020B0503020204020204" pitchFamily="34" charset="-122"/>
              </a:rPr>
              <a:t>》</a:t>
            </a:r>
            <a:r>
              <a:rPr lang="en-US" sz="2000" b="1" dirty="0">
                <a:latin typeface="微软雅黑" panose="020B0503020204020204" pitchFamily="34" charset="-122"/>
                <a:ea typeface="微软雅黑" panose="020B0503020204020204" pitchFamily="34" charset="-122"/>
              </a:rPr>
              <a:t>A</a:t>
            </a:r>
            <a:r>
              <a:rPr lang="en-US" altLang="zh-CN" sz="2000" b="1" dirty="0">
                <a:latin typeface="微软雅黑" panose="020B0503020204020204" pitchFamily="34" charset="-122"/>
                <a:ea typeface="微软雅黑" panose="020B0503020204020204" pitchFamily="34" charset="-122"/>
              </a:rPr>
              <a:t>pplied Mechanics Reviews</a:t>
            </a:r>
            <a:endParaRPr lang="en-US" sz="20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收录</a:t>
            </a:r>
            <a:r>
              <a:rPr lang="zh-CN" altLang="en-US" sz="1600" dirty="0" smtClean="0">
                <a:latin typeface="微软雅黑" panose="020B0503020204020204" pitchFamily="34" charset="-122"/>
                <a:ea typeface="微软雅黑" panose="020B0503020204020204" pitchFamily="34" charset="-122"/>
              </a:rPr>
              <a:t>在</a:t>
            </a:r>
            <a:r>
              <a:rPr lang="en-US" altLang="zh-CN" sz="1600" dirty="0" smtClean="0">
                <a:latin typeface="微软雅黑" panose="020B0503020204020204" pitchFamily="34" charset="-122"/>
                <a:ea typeface="微软雅黑" panose="020B0503020204020204" pitchFamily="34" charset="-122"/>
              </a:rPr>
              <a:t>SCI</a:t>
            </a:r>
            <a:r>
              <a:rPr lang="zh-CN" altLang="en-US" sz="1600" dirty="0" smtClean="0">
                <a:latin typeface="微软雅黑" panose="020B0503020204020204" pitchFamily="34" charset="-122"/>
                <a:ea typeface="微软雅黑" panose="020B0503020204020204" pitchFamily="34" charset="-122"/>
              </a:rPr>
              <a:t>力学领域，</a:t>
            </a:r>
            <a:r>
              <a:rPr lang="zh-CN" altLang="en-US" sz="1600" dirty="0">
                <a:latin typeface="微软雅黑" panose="020B0503020204020204" pitchFamily="34" charset="-122"/>
                <a:ea typeface="微软雅黑" panose="020B0503020204020204" pitchFamily="34" charset="-122"/>
              </a:rPr>
              <a:t>影响因子保持持续增长</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2022 IF14.3</a:t>
            </a:r>
            <a:r>
              <a:rPr lang="zh-CN" altLang="en-US" sz="1600" dirty="0">
                <a:latin typeface="微软雅黑" panose="020B0503020204020204" pitchFamily="34" charset="-122"/>
                <a:ea typeface="微软雅黑" panose="020B0503020204020204" pitchFamily="34" charset="-122"/>
              </a:rPr>
              <a:t>，排名力学领域</a:t>
            </a:r>
            <a:r>
              <a:rPr lang="zh-CN" altLang="en-US" sz="1600" dirty="0" smtClean="0">
                <a:latin typeface="微软雅黑" panose="020B0503020204020204" pitchFamily="34" charset="-122"/>
                <a:ea typeface="微软雅黑" panose="020B0503020204020204" pitchFamily="34" charset="-122"/>
              </a:rPr>
              <a:t>第二（</a:t>
            </a:r>
            <a:r>
              <a:rPr lang="en-US" altLang="zh-CN" sz="1600" dirty="0" smtClean="0">
                <a:latin typeface="微软雅黑" panose="020B0503020204020204" pitchFamily="34" charset="-122"/>
                <a:ea typeface="微软雅黑" panose="020B0503020204020204" pitchFamily="34" charset="-122"/>
              </a:rPr>
              <a:t>2/137</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JCR</a:t>
            </a:r>
            <a:r>
              <a:rPr lang="zh-CN" altLang="en-US" sz="1600" dirty="0">
                <a:latin typeface="微软雅黑" panose="020B0503020204020204" pitchFamily="34" charset="-122"/>
                <a:ea typeface="微软雅黑" panose="020B0503020204020204" pitchFamily="34" charset="-122"/>
              </a:rPr>
              <a:t>分区</a:t>
            </a:r>
            <a:r>
              <a:rPr lang="en-US" altLang="zh-CN" sz="1600" dirty="0" smtClean="0">
                <a:latin typeface="微软雅黑" panose="020B0503020204020204" pitchFamily="34" charset="-122"/>
                <a:ea typeface="微软雅黑" panose="020B0503020204020204" pitchFamily="34" charset="-122"/>
              </a:rPr>
              <a:t>Q1</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高品质的评论</a:t>
            </a:r>
            <a:r>
              <a:rPr lang="zh-CN" altLang="en-US" sz="1600" dirty="0" smtClean="0">
                <a:latin typeface="微软雅黑" panose="020B0503020204020204" pitchFamily="34" charset="-122"/>
                <a:ea typeface="微软雅黑" panose="020B0503020204020204" pitchFamily="34" charset="-122"/>
              </a:rPr>
              <a:t>期刊，汇集</a:t>
            </a:r>
            <a:r>
              <a:rPr lang="zh-CN" altLang="en-US" sz="1600" dirty="0">
                <a:latin typeface="微软雅黑" panose="020B0503020204020204" pitchFamily="34" charset="-122"/>
                <a:ea typeface="微软雅黑" panose="020B0503020204020204" pitchFamily="34" charset="-122"/>
              </a:rPr>
              <a:t>了应用力学和工程学所有分支学科的资料。</a:t>
            </a:r>
            <a:endParaRPr lang="en-US" altLang="zh-CN" sz="1600" dirty="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包括高级研究人员撰写的技术</a:t>
            </a:r>
            <a:r>
              <a:rPr lang="zh-CN" altLang="en-US" sz="1600" dirty="0" smtClean="0">
                <a:latin typeface="微软雅黑" panose="020B0503020204020204" pitchFamily="34" charset="-122"/>
                <a:ea typeface="微软雅黑" panose="020B0503020204020204" pitchFamily="34" charset="-122"/>
              </a:rPr>
              <a:t>进展、教学进展、回顾、调查、评论</a:t>
            </a:r>
            <a:r>
              <a:rPr lang="zh-CN" altLang="en-US" sz="1600" dirty="0">
                <a:latin typeface="微软雅黑" panose="020B0503020204020204" pitchFamily="34" charset="-122"/>
                <a:ea typeface="微软雅黑" panose="020B0503020204020204" pitchFamily="34" charset="-122"/>
              </a:rPr>
              <a:t>及世界主要期刊文献的摘要。</a:t>
            </a:r>
            <a:endParaRPr lang="en-US" altLang="zh-CN" sz="1600" dirty="0">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u"/>
              <a:defRPr/>
            </a:pP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560414" y="4053017"/>
            <a:ext cx="8219256" cy="2492990"/>
          </a:xfrm>
          <a:prstGeom prst="rect">
            <a:avLst/>
          </a:prstGeom>
        </p:spPr>
        <p:txBody>
          <a:bodyPr wrap="square">
            <a:spAutoFit/>
          </a:bodyPr>
          <a:lstStyle/>
          <a:p>
            <a:pPr algn="just" fontAlgn="auto">
              <a:spcAft>
                <a:spcPts val="0"/>
              </a:spcAft>
              <a:defRPr/>
            </a:pPr>
            <a:r>
              <a:rPr lang="zh-CN" altLang="en-US" sz="1500" b="1" dirty="0">
                <a:latin typeface="微软雅黑" panose="020B0503020204020204" pitchFamily="34" charset="-122"/>
                <a:ea typeface="微软雅黑" panose="020B0503020204020204" pitchFamily="34" charset="-122"/>
              </a:rPr>
              <a:t>检索关键词：</a:t>
            </a:r>
            <a:r>
              <a:rPr lang="en-US" altLang="zh-CN" sz="1500" b="1" dirty="0">
                <a:latin typeface="微软雅黑" panose="020B0503020204020204" pitchFamily="34" charset="-122"/>
                <a:ea typeface="微软雅黑" panose="020B0503020204020204" pitchFamily="34" charset="-122"/>
              </a:rPr>
              <a:t> </a:t>
            </a:r>
            <a:endParaRPr lang="en-US" altLang="zh-CN" sz="1500" b="1" dirty="0">
              <a:latin typeface="微软雅黑" panose="020B0503020204020204" pitchFamily="34" charset="-122"/>
              <a:ea typeface="微软雅黑" panose="020B0503020204020204" pitchFamily="34" charset="-122"/>
            </a:endParaRPr>
          </a:p>
          <a:p>
            <a:pPr fontAlgn="auto">
              <a:spcAft>
                <a:spcPts val="0"/>
              </a:spcAft>
              <a:defRPr/>
            </a:pPr>
            <a:r>
              <a:rPr lang="en-US" altLang="zh-CN" sz="1500" dirty="0">
                <a:latin typeface="微软雅黑" panose="020B0503020204020204" pitchFamily="34" charset="-122"/>
                <a:ea typeface="微软雅黑" panose="020B0503020204020204" pitchFamily="34" charset="-122"/>
              </a:rPr>
              <a:t>fluid mechanics</a:t>
            </a:r>
            <a:r>
              <a:rPr lang="zh-CN" altLang="en-US" sz="1500" dirty="0">
                <a:latin typeface="微软雅黑" panose="020B0503020204020204" pitchFamily="34" charset="-122"/>
                <a:ea typeface="微软雅黑" panose="020B0503020204020204" pitchFamily="34" charset="-122"/>
              </a:rPr>
              <a:t>（流体力学）；</a:t>
            </a:r>
            <a:r>
              <a:rPr lang="en-US" altLang="zh-CN" sz="1500" dirty="0">
                <a:latin typeface="微软雅黑" panose="020B0503020204020204" pitchFamily="34" charset="-122"/>
                <a:ea typeface="微软雅黑" panose="020B0503020204020204" pitchFamily="34" charset="-122"/>
              </a:rPr>
              <a:t>solid mechanics</a:t>
            </a:r>
            <a:r>
              <a:rPr lang="zh-CN" altLang="en-US" sz="1500" dirty="0">
                <a:latin typeface="微软雅黑" panose="020B0503020204020204" pitchFamily="34" charset="-122"/>
                <a:ea typeface="微软雅黑" panose="020B0503020204020204" pitchFamily="34" charset="-122"/>
              </a:rPr>
              <a:t>（固体力学）；</a:t>
            </a:r>
            <a:r>
              <a:rPr lang="en-US" altLang="zh-CN" sz="1500" dirty="0">
                <a:latin typeface="微软雅黑" panose="020B0503020204020204" pitchFamily="34" charset="-122"/>
                <a:ea typeface="微软雅黑" panose="020B0503020204020204" pitchFamily="34" charset="-122"/>
              </a:rPr>
              <a:t>heat transfer</a:t>
            </a:r>
            <a:r>
              <a:rPr lang="zh-CN" altLang="en-US" sz="1500" dirty="0">
                <a:latin typeface="微软雅黑" panose="020B0503020204020204" pitchFamily="34" charset="-122"/>
                <a:ea typeface="微软雅黑" panose="020B0503020204020204" pitchFamily="34" charset="-122"/>
              </a:rPr>
              <a:t>（传热）；</a:t>
            </a:r>
            <a:r>
              <a:rPr lang="en-US" altLang="zh-CN" sz="1500" dirty="0">
                <a:latin typeface="微软雅黑" panose="020B0503020204020204" pitchFamily="34" charset="-122"/>
                <a:ea typeface="微软雅黑" panose="020B0503020204020204" pitchFamily="34" charset="-122"/>
              </a:rPr>
              <a:t>dynamics</a:t>
            </a:r>
            <a:r>
              <a:rPr lang="zh-CN" altLang="en-US" sz="1500" dirty="0">
                <a:latin typeface="微软雅黑" panose="020B0503020204020204" pitchFamily="34" charset="-122"/>
                <a:ea typeface="微软雅黑" panose="020B0503020204020204" pitchFamily="34" charset="-122"/>
              </a:rPr>
              <a:t>（动力学）；</a:t>
            </a:r>
            <a:r>
              <a:rPr lang="en-US" altLang="zh-CN" sz="1500" dirty="0">
                <a:latin typeface="微软雅黑" panose="020B0503020204020204" pitchFamily="34" charset="-122"/>
                <a:ea typeface="微软雅黑" panose="020B0503020204020204" pitchFamily="34" charset="-122"/>
              </a:rPr>
              <a:t>vibration</a:t>
            </a:r>
            <a:r>
              <a:rPr lang="zh-CN" altLang="en-US" sz="1500" dirty="0">
                <a:latin typeface="微软雅黑" panose="020B0503020204020204" pitchFamily="34" charset="-122"/>
                <a:ea typeface="微软雅黑" panose="020B0503020204020204" pitchFamily="34" charset="-122"/>
              </a:rPr>
              <a:t>（振动）；</a:t>
            </a:r>
            <a:r>
              <a:rPr lang="en-US" altLang="zh-CN" sz="1500" dirty="0">
                <a:latin typeface="微软雅黑" panose="020B0503020204020204" pitchFamily="34" charset="-122"/>
                <a:ea typeface="微软雅黑" panose="020B0503020204020204" pitchFamily="34" charset="-122"/>
              </a:rPr>
              <a:t>education</a:t>
            </a:r>
            <a:r>
              <a:rPr lang="zh-CN" altLang="en-US" sz="1500" dirty="0">
                <a:latin typeface="微软雅黑" panose="020B0503020204020204" pitchFamily="34" charset="-122"/>
                <a:ea typeface="微软雅黑" panose="020B0503020204020204" pitchFamily="34" charset="-122"/>
              </a:rPr>
              <a:t>（教学培训）；</a:t>
            </a:r>
            <a:r>
              <a:rPr lang="en-US" altLang="zh-CN" sz="1500" dirty="0">
                <a:latin typeface="微软雅黑" panose="020B0503020204020204" pitchFamily="34" charset="-122"/>
                <a:ea typeface="微软雅黑" panose="020B0503020204020204" pitchFamily="34" charset="-122"/>
              </a:rPr>
              <a:t> State-of-the-art surveys</a:t>
            </a:r>
            <a:r>
              <a:rPr lang="zh-CN" altLang="en-US" sz="1500" dirty="0">
                <a:latin typeface="微软雅黑" panose="020B0503020204020204" pitchFamily="34" charset="-122"/>
                <a:ea typeface="微软雅黑" panose="020B0503020204020204" pitchFamily="34" charset="-122"/>
              </a:rPr>
              <a:t>（最先进的调查）</a:t>
            </a:r>
            <a:r>
              <a:rPr lang="en-US" altLang="zh-CN" sz="1500" dirty="0">
                <a:latin typeface="微软雅黑" panose="020B0503020204020204" pitchFamily="34" charset="-122"/>
                <a:ea typeface="微软雅黑" panose="020B0503020204020204" pitchFamily="34" charset="-122"/>
              </a:rPr>
              <a:t>; Retrospective reviews</a:t>
            </a:r>
            <a:r>
              <a:rPr lang="zh-CN" altLang="en-US" sz="1500" dirty="0">
                <a:latin typeface="微软雅黑" panose="020B0503020204020204" pitchFamily="34" charset="-122"/>
                <a:ea typeface="微软雅黑" panose="020B0503020204020204" pitchFamily="34" charset="-122"/>
              </a:rPr>
              <a:t>（回顾性审查）</a:t>
            </a:r>
            <a:r>
              <a:rPr lang="en-US" altLang="zh-CN" sz="1500" dirty="0">
                <a:latin typeface="微软雅黑" panose="020B0503020204020204" pitchFamily="34" charset="-122"/>
                <a:ea typeface="微软雅黑" panose="020B0503020204020204" pitchFamily="34" charset="-122"/>
              </a:rPr>
              <a:t>; Curricular reviews</a:t>
            </a:r>
            <a:r>
              <a:rPr lang="zh-CN" altLang="en-US" sz="1500" dirty="0">
                <a:latin typeface="微软雅黑" panose="020B0503020204020204" pitchFamily="34" charset="-122"/>
                <a:ea typeface="微软雅黑" panose="020B0503020204020204" pitchFamily="34" charset="-122"/>
              </a:rPr>
              <a:t>（课程审查）</a:t>
            </a:r>
            <a:r>
              <a:rPr lang="en-US" altLang="zh-CN" sz="1500" dirty="0">
                <a:latin typeface="微软雅黑" panose="020B0503020204020204" pitchFamily="34" charset="-122"/>
                <a:ea typeface="微软雅黑" panose="020B0503020204020204" pitchFamily="34" charset="-122"/>
              </a:rPr>
              <a:t>; Research and education policy commentary</a:t>
            </a:r>
            <a:r>
              <a:rPr lang="zh-CN" altLang="en-US" sz="1500" dirty="0">
                <a:latin typeface="微软雅黑" panose="020B0503020204020204" pitchFamily="34" charset="-122"/>
                <a:ea typeface="微软雅黑" panose="020B0503020204020204" pitchFamily="34" charset="-122"/>
              </a:rPr>
              <a:t>（研究和教育政策评论）</a:t>
            </a:r>
            <a:r>
              <a:rPr lang="en-US" altLang="zh-CN" sz="1500" dirty="0">
                <a:latin typeface="微软雅黑" panose="020B0503020204020204" pitchFamily="34" charset="-122"/>
                <a:ea typeface="微软雅黑" panose="020B0503020204020204" pitchFamily="34" charset="-122"/>
              </a:rPr>
              <a:t>; Experimental mechanics</a:t>
            </a:r>
            <a:r>
              <a:rPr lang="zh-CN" altLang="en-US" sz="1500" dirty="0">
                <a:latin typeface="微软雅黑" panose="020B0503020204020204" pitchFamily="34" charset="-122"/>
                <a:ea typeface="微软雅黑" panose="020B0503020204020204" pitchFamily="34" charset="-122"/>
              </a:rPr>
              <a:t>（实验力学）</a:t>
            </a:r>
            <a:r>
              <a:rPr lang="en-US" altLang="zh-CN" sz="1500" dirty="0">
                <a:latin typeface="微软雅黑" panose="020B0503020204020204" pitchFamily="34" charset="-122"/>
                <a:ea typeface="微软雅黑" panose="020B0503020204020204" pitchFamily="34" charset="-122"/>
              </a:rPr>
              <a:t>; Theoretical and applied mechanics</a:t>
            </a:r>
            <a:r>
              <a:rPr lang="zh-CN" altLang="en-US" sz="1500" dirty="0">
                <a:latin typeface="微软雅黑" panose="020B0503020204020204" pitchFamily="34" charset="-122"/>
                <a:ea typeface="微软雅黑" panose="020B0503020204020204" pitchFamily="34" charset="-122"/>
              </a:rPr>
              <a:t>（理论与应用力学）</a:t>
            </a:r>
            <a:r>
              <a:rPr lang="en-US" altLang="zh-CN" sz="1500" dirty="0">
                <a:latin typeface="微软雅黑" panose="020B0503020204020204" pitchFamily="34" charset="-122"/>
                <a:ea typeface="微软雅黑" panose="020B0503020204020204" pitchFamily="34" charset="-122"/>
              </a:rPr>
              <a:t>; Computational mechanics</a:t>
            </a:r>
            <a:r>
              <a:rPr lang="zh-CN" altLang="en-US" sz="1500" dirty="0">
                <a:latin typeface="微软雅黑" panose="020B0503020204020204" pitchFamily="34" charset="-122"/>
                <a:ea typeface="微软雅黑" panose="020B0503020204020204" pitchFamily="34" charset="-122"/>
              </a:rPr>
              <a:t>（计算力学）</a:t>
            </a:r>
            <a:r>
              <a:rPr lang="en-US" altLang="zh-CN" sz="1500" dirty="0">
                <a:latin typeface="微软雅黑" panose="020B0503020204020204" pitchFamily="34" charset="-122"/>
                <a:ea typeface="微软雅黑" panose="020B0503020204020204" pitchFamily="34" charset="-122"/>
              </a:rPr>
              <a:t>; Engineering science</a:t>
            </a:r>
            <a:r>
              <a:rPr lang="zh-CN" altLang="en-US" sz="1500" dirty="0">
                <a:latin typeface="微软雅黑" panose="020B0503020204020204" pitchFamily="34" charset="-122"/>
                <a:ea typeface="微软雅黑" panose="020B0503020204020204" pitchFamily="34" charset="-122"/>
              </a:rPr>
              <a:t>（工程科学）。</a:t>
            </a:r>
            <a:endParaRPr lang="en-US" altLang="zh-CN" sz="1500" dirty="0">
              <a:latin typeface="微软雅黑" panose="020B0503020204020204" pitchFamily="34" charset="-122"/>
              <a:ea typeface="微软雅黑" panose="020B0503020204020204" pitchFamily="34" charset="-122"/>
            </a:endParaRPr>
          </a:p>
          <a:p>
            <a:pPr algn="just" fontAlgn="auto">
              <a:spcAft>
                <a:spcPts val="0"/>
              </a:spcAft>
              <a:defRPr/>
            </a:pPr>
            <a:endParaRPr lang="en-US" altLang="zh-CN" sz="1500" b="1" dirty="0">
              <a:latin typeface="微软雅黑" panose="020B0503020204020204" pitchFamily="34" charset="-122"/>
              <a:ea typeface="微软雅黑" panose="020B0503020204020204" pitchFamily="34" charset="-122"/>
            </a:endParaRPr>
          </a:p>
          <a:p>
            <a:pPr algn="just" fontAlgn="auto">
              <a:spcAft>
                <a:spcPts val="0"/>
              </a:spcAft>
              <a:defRPr/>
            </a:pPr>
            <a:r>
              <a:rPr lang="zh-CN" altLang="zh-CN" sz="1500" b="1" dirty="0">
                <a:latin typeface="微软雅黑" panose="020B0503020204020204" pitchFamily="34" charset="-122"/>
                <a:ea typeface="微软雅黑" panose="020B0503020204020204" pitchFamily="34" charset="-122"/>
              </a:rPr>
              <a:t>访问网址：</a:t>
            </a:r>
            <a:endParaRPr lang="en-US" altLang="zh-CN" sz="1500" b="1" dirty="0">
              <a:latin typeface="微软雅黑" panose="020B0503020204020204" pitchFamily="34" charset="-122"/>
              <a:ea typeface="微软雅黑" panose="020B0503020204020204" pitchFamily="34" charset="-122"/>
            </a:endParaRPr>
          </a:p>
          <a:p>
            <a:pPr algn="just" fontAlgn="auto">
              <a:spcAft>
                <a:spcPts val="0"/>
              </a:spcAft>
              <a:defRPr/>
            </a:pPr>
            <a:r>
              <a:rPr lang="en-US" altLang="zh-CN" sz="1500" u="sng" dirty="0">
                <a:latin typeface="微软雅黑" panose="020B0503020204020204" pitchFamily="34" charset="-122"/>
                <a:ea typeface="微软雅黑" panose="020B0503020204020204" pitchFamily="34" charset="-122"/>
                <a:hlinkClick r:id="rId2"/>
              </a:rPr>
              <a:t>https://asmedigitalcollection.asme.org/appliedmechanicsreviews</a:t>
            </a:r>
            <a:endParaRPr lang="en-US" altLang="zh-CN" sz="15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Title 1"/>
          <p:cNvSpPr txBox="1"/>
          <p:nvPr/>
        </p:nvSpPr>
        <p:spPr bwMode="auto">
          <a:xfrm>
            <a:off x="553182" y="836712"/>
            <a:ext cx="8186737"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经典期刊</a:t>
            </a:r>
            <a:endParaRPr lang="en-US" altLang="zh-CN" sz="4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7185298" y="2983397"/>
            <a:ext cx="1979290"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影响因子</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14.3</a:t>
            </a: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en-US" altLang="zh-CN" sz="1200" dirty="0" err="1" smtClean="0">
                <a:latin typeface="微软雅黑" panose="020B0503020204020204" pitchFamily="34" charset="-122"/>
                <a:ea typeface="微软雅黑" panose="020B0503020204020204" pitchFamily="34" charset="-122"/>
              </a:rPr>
              <a:t>CiteScore</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21.1</a:t>
            </a:r>
            <a:endParaRPr lang="en-US" altLang="zh-CN" sz="1200" dirty="0" smtClean="0">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年度被引用次数</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5</a:t>
            </a:r>
            <a:r>
              <a:rPr lang="en-US" altLang="zh-CN" sz="1200" dirty="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243</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bwMode="auto">
          <a:xfrm>
            <a:off x="609600" y="1820168"/>
            <a:ext cx="7820025" cy="1211263"/>
          </a:xfrm>
          <a:prstGeom prst="rect">
            <a:avLst/>
          </a:prstGeom>
          <a:noFill/>
          <a:ln w="9525">
            <a:noFill/>
            <a:miter lim="800000"/>
          </a:ln>
        </p:spPr>
        <p:txBody>
          <a:bodyPr/>
          <a:lstStyle/>
          <a:p>
            <a:pPr>
              <a:lnSpc>
                <a:spcPct val="150000"/>
              </a:lnSpc>
              <a:spcBef>
                <a:spcPts val="600"/>
              </a:spcBef>
              <a:buFont typeface="Wingdings" panose="05000000000000000000" pitchFamily="2" charset="2"/>
              <a:buChar char="p"/>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应用力学评论</a:t>
            </a:r>
            <a:r>
              <a:rPr lang="en-US" altLang="zh-CN" sz="2000" b="1" dirty="0">
                <a:latin typeface="微软雅黑" panose="020B0503020204020204" pitchFamily="34" charset="-122"/>
                <a:ea typeface="微软雅黑" panose="020B0503020204020204" pitchFamily="34" charset="-122"/>
              </a:rPr>
              <a:t>》Applied Mechanics Reviews</a:t>
            </a:r>
            <a:endParaRPr lang="en-US" altLang="zh-CN" sz="2000" b="1" dirty="0">
              <a:latin typeface="微软雅黑" panose="020B0503020204020204" pitchFamily="34" charset="-122"/>
              <a:ea typeface="微软雅黑" panose="020B0503020204020204" pitchFamily="34" charset="-122"/>
            </a:endParaRPr>
          </a:p>
        </p:txBody>
      </p:sp>
      <p:sp>
        <p:nvSpPr>
          <p:cNvPr id="9" name="Content Placeholder 2"/>
          <p:cNvSpPr txBox="1"/>
          <p:nvPr/>
        </p:nvSpPr>
        <p:spPr bwMode="auto">
          <a:xfrm>
            <a:off x="632733" y="2944767"/>
            <a:ext cx="3738563" cy="3155950"/>
          </a:xfrm>
          <a:prstGeom prst="rect">
            <a:avLst/>
          </a:prstGeom>
          <a:noFill/>
          <a:ln w="9525">
            <a:noFill/>
            <a:miter lim="800000"/>
          </a:ln>
        </p:spPr>
        <p:txBody>
          <a:bodyPr/>
          <a:lstStyle/>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帝国理工学院</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加州理工大学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普渡大学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华盛顿大学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德克萨斯</a:t>
            </a:r>
            <a:r>
              <a:rPr lang="en-US" altLang="zh-CN" sz="1600" dirty="0">
                <a:latin typeface="微软雅黑" panose="020B0503020204020204" pitchFamily="34" charset="-122"/>
                <a:ea typeface="微软雅黑" panose="020B0503020204020204" pitchFamily="34" charset="-122"/>
              </a:rPr>
              <a:t>A&amp;M</a:t>
            </a:r>
            <a:r>
              <a:rPr lang="zh-CN" altLang="en-US" sz="1600" dirty="0">
                <a:latin typeface="微软雅黑" panose="020B0503020204020204" pitchFamily="34" charset="-122"/>
                <a:ea typeface="微软雅黑" panose="020B0503020204020204" pitchFamily="34" charset="-122"/>
              </a:rPr>
              <a:t>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弗吉尼亚大学</a:t>
            </a:r>
            <a:endParaRPr lang="en-US" altLang="zh-CN" sz="1600" dirty="0">
              <a:latin typeface="微软雅黑" panose="020B0503020204020204" pitchFamily="34" charset="-122"/>
              <a:ea typeface="微软雅黑" panose="020B0503020204020204" pitchFamily="34" charset="-122"/>
            </a:endParaRPr>
          </a:p>
        </p:txBody>
      </p:sp>
      <p:sp>
        <p:nvSpPr>
          <p:cNvPr id="10" name="Content Placeholder 2"/>
          <p:cNvSpPr txBox="1"/>
          <p:nvPr/>
        </p:nvSpPr>
        <p:spPr bwMode="auto">
          <a:xfrm>
            <a:off x="2927221" y="2970734"/>
            <a:ext cx="3738562" cy="2724150"/>
          </a:xfrm>
          <a:prstGeom prst="rect">
            <a:avLst/>
          </a:prstGeom>
          <a:noFill/>
          <a:ln w="9525">
            <a:noFill/>
            <a:miter lim="800000"/>
          </a:ln>
        </p:spPr>
        <p:txBody>
          <a:bodyPr/>
          <a:lstStyle/>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清华大学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西北大学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上海大学</a:t>
            </a: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dirty="0">
                <a:latin typeface="微软雅黑" panose="020B0503020204020204" pitchFamily="34" charset="-122"/>
                <a:ea typeface="微软雅黑" panose="020B0503020204020204" pitchFamily="34" charset="-122"/>
              </a:rPr>
              <a:t>力学研究所</a:t>
            </a:r>
            <a:endParaRPr lang="en-US" altLang="zh-CN" sz="1600" dirty="0">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611188" y="2562846"/>
            <a:ext cx="8281987" cy="338137"/>
          </a:xfrm>
          <a:prstGeom prst="rect">
            <a:avLst/>
          </a:prstGeom>
          <a:noFill/>
          <a:ln w="9525">
            <a:noFill/>
            <a:miter lim="800000"/>
          </a:ln>
        </p:spPr>
        <p:txBody>
          <a:bodyPr>
            <a:spAutoFit/>
          </a:bodyPr>
          <a:lstStyle/>
          <a:p>
            <a:pPr algn="just">
              <a:spcBef>
                <a:spcPts val="600"/>
              </a:spcBef>
            </a:pPr>
            <a:r>
              <a:rPr lang="zh-CN" altLang="en-US" sz="1600" b="1" dirty="0">
                <a:latin typeface="微软雅黑" panose="020B0503020204020204" pitchFamily="34" charset="-122"/>
                <a:ea typeface="微软雅黑" panose="020B0503020204020204" pitchFamily="34" charset="-122"/>
              </a:rPr>
              <a:t>国内外研究人员单位：</a:t>
            </a:r>
            <a:r>
              <a:rPr lang="en-US" altLang="zh-CN" sz="1600" b="1" dirty="0">
                <a:latin typeface="微软雅黑" panose="020B0503020204020204" pitchFamily="34" charset="-122"/>
                <a:ea typeface="微软雅黑" panose="020B0503020204020204" pitchFamily="34" charset="-122"/>
              </a:rPr>
              <a:t> </a:t>
            </a:r>
            <a:endParaRPr lang="en-US" altLang="zh-CN" sz="1600" b="1" dirty="0">
              <a:latin typeface="微软雅黑" panose="020B0503020204020204" pitchFamily="34" charset="-122"/>
              <a:ea typeface="微软雅黑" panose="020B0503020204020204" pitchFamily="34" charset="-122"/>
            </a:endParaRPr>
          </a:p>
        </p:txBody>
      </p:sp>
      <p:pic>
        <p:nvPicPr>
          <p:cNvPr id="12" name="图片 11" descr="journal cover-5.jpeg"/>
          <p:cNvPicPr>
            <a:picLocks noChangeAspect="1"/>
          </p:cNvPicPr>
          <p:nvPr/>
        </p:nvPicPr>
        <p:blipFill>
          <a:blip r:embed="rId1" cstate="print"/>
          <a:stretch>
            <a:fillRect/>
          </a:stretch>
        </p:blipFill>
        <p:spPr>
          <a:xfrm>
            <a:off x="7180054" y="897478"/>
            <a:ext cx="1619250" cy="2085975"/>
          </a:xfrm>
          <a:prstGeom prst="rect">
            <a:avLst/>
          </a:prstGeom>
          <a:ln>
            <a:noFill/>
          </a:ln>
          <a:effectLst>
            <a:outerShdw blurRad="190500" algn="tl" rotWithShape="0">
              <a:srgbClr val="000000">
                <a:alpha val="70000"/>
              </a:srgbClr>
            </a:outerShdw>
          </a:effectLst>
        </p:spPr>
      </p:pic>
      <p:sp>
        <p:nvSpPr>
          <p:cNvPr id="13" name="Title 1"/>
          <p:cNvSpPr txBox="1"/>
          <p:nvPr/>
        </p:nvSpPr>
        <p:spPr bwMode="auto">
          <a:xfrm>
            <a:off x="611560" y="908720"/>
            <a:ext cx="8186737"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经典期刊</a:t>
            </a:r>
            <a:endParaRPr lang="en-US" altLang="zh-CN" sz="44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4779918" y="2455958"/>
            <a:ext cx="2438026" cy="3643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520" y="1729904"/>
            <a:ext cx="8280920" cy="4493538"/>
          </a:xfrm>
          <a:prstGeom prst="rect">
            <a:avLst/>
          </a:prstGeom>
          <a:noFill/>
        </p:spPr>
        <p:txBody>
          <a:bodyPr wrap="square" rtlCol="0">
            <a:spAutoFit/>
          </a:bodyPr>
          <a:lstStyle/>
          <a:p>
            <a:pPr marL="285750" indent="-285750">
              <a:lnSpc>
                <a:spcPts val="2400"/>
              </a:lnSpc>
              <a:buFont typeface="Wingdings" panose="05000000000000000000" pitchFamily="2" charset="2"/>
              <a:buChar char="p"/>
            </a:pPr>
            <a:r>
              <a:rPr lang="en-US" altLang="zh-CN" b="1" dirty="0">
                <a:latin typeface="微软雅黑" panose="020B0503020204020204" pitchFamily="34" charset="-122"/>
                <a:ea typeface="微软雅黑" panose="020B0503020204020204" pitchFamily="34" charset="-122"/>
              </a:rPr>
              <a:t> ASME Journal of Engineering for Sustainable Buildings and Cities</a:t>
            </a:r>
            <a:r>
              <a:rPr lang="zh-CN" altLang="en-US" b="1" dirty="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a:p>
            <a:pPr>
              <a:lnSpc>
                <a:spcPts val="2400"/>
              </a:lnSpc>
            </a:pP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《ASME </a:t>
            </a:r>
            <a:r>
              <a:rPr lang="zh-CN" altLang="en-US" b="1" dirty="0">
                <a:latin typeface="微软雅黑" panose="020B0503020204020204" pitchFamily="34" charset="-122"/>
                <a:ea typeface="微软雅黑" panose="020B0503020204020204" pitchFamily="34" charset="-122"/>
              </a:rPr>
              <a:t>可持续建筑与城市工程杂志</a:t>
            </a:r>
            <a:r>
              <a:rPr lang="en-US" altLang="zh-CN" b="1" dirty="0" smtClean="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endPar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645795"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访问网址：</a:t>
            </a:r>
            <a:endParaRPr lang="en-US" altLang="zh-CN" b="1" dirty="0">
              <a:latin typeface="微软雅黑" panose="020B0503020204020204" pitchFamily="34" charset="-122"/>
              <a:ea typeface="微软雅黑" panose="020B0503020204020204" pitchFamily="34" charset="-122"/>
            </a:endParaRPr>
          </a:p>
          <a:p>
            <a:pPr marL="360045"/>
            <a:r>
              <a:rPr lang="en-US" altLang="zh-CN" sz="1600" dirty="0">
                <a:latin typeface="微软雅黑" panose="020B0503020204020204" pitchFamily="34" charset="-122"/>
                <a:ea typeface="微软雅黑" panose="020B0503020204020204" pitchFamily="34" charset="-122"/>
                <a:hlinkClick r:id="rId1"/>
              </a:rPr>
              <a:t>https://asmedigitalcollection.asme.org/sustainablebuildings</a:t>
            </a:r>
            <a:endParaRPr lang="en-US" altLang="zh-CN" sz="1600" dirty="0">
              <a:latin typeface="微软雅黑" panose="020B0503020204020204" pitchFamily="34" charset="-122"/>
              <a:ea typeface="微软雅黑" panose="020B0503020204020204" pitchFamily="34" charset="-122"/>
            </a:endParaRPr>
          </a:p>
          <a:p>
            <a:pPr marL="360045"/>
            <a:endParaRPr lang="en-US" altLang="zh-CN" sz="16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645795"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投稿入口：</a:t>
            </a:r>
            <a:endParaRPr lang="en-US" altLang="zh-CN" b="1" dirty="0">
              <a:latin typeface="微软雅黑" panose="020B0503020204020204" pitchFamily="34" charset="-122"/>
              <a:ea typeface="微软雅黑" panose="020B0503020204020204" pitchFamily="34" charset="-122"/>
            </a:endParaRPr>
          </a:p>
          <a:p>
            <a:pPr marL="360045"/>
            <a:r>
              <a:rPr lang="en-US" altLang="zh-CN" sz="1600" dirty="0">
                <a:latin typeface="微软雅黑" panose="020B0503020204020204" pitchFamily="34" charset="-122"/>
                <a:ea typeface="微软雅黑" panose="020B0503020204020204" pitchFamily="34" charset="-122"/>
                <a:hlinkClick r:id="rId2"/>
              </a:rPr>
              <a:t>https://journaltool.asme.org/home/JournalDescriptions.cfm?JournalID=34&amp;Journal=JESBC</a:t>
            </a:r>
            <a:endParaRPr lang="en-US" altLang="zh-CN" sz="1600" dirty="0">
              <a:latin typeface="微软雅黑" panose="020B0503020204020204" pitchFamily="34" charset="-122"/>
              <a:ea typeface="微软雅黑" panose="020B0503020204020204" pitchFamily="34" charset="-122"/>
            </a:endParaRPr>
          </a:p>
          <a:p>
            <a:pPr marL="360045">
              <a:lnSpc>
                <a:spcPts val="2400"/>
              </a:lnSpc>
            </a:pPr>
            <a:endParaRPr lang="zh-CN" altLang="en-US" dirty="0">
              <a:latin typeface="微软雅黑" panose="020B0503020204020204" pitchFamily="34" charset="-122"/>
              <a:ea typeface="微软雅黑" panose="020B0503020204020204" pitchFamily="34" charset="-122"/>
            </a:endParaRPr>
          </a:p>
        </p:txBody>
      </p:sp>
      <p:pic>
        <p:nvPicPr>
          <p:cNvPr id="11" name="Picture 3"/>
          <p:cNvPicPr/>
          <p:nvPr/>
        </p:nvPicPr>
        <p:blipFill>
          <a:blip r:embed="rId3">
            <a:extLst>
              <a:ext uri="{28A0092B-C50C-407E-A947-70E740481C1C}">
                <a14:useLocalDpi xmlns:a14="http://schemas.microsoft.com/office/drawing/2010/main" val="0"/>
              </a:ext>
            </a:extLst>
          </a:blip>
          <a:stretch>
            <a:fillRect/>
          </a:stretch>
        </p:blipFill>
        <p:spPr>
          <a:xfrm>
            <a:off x="7272300" y="2264388"/>
            <a:ext cx="1584176" cy="2088232"/>
          </a:xfrm>
          <a:prstGeom prst="rect">
            <a:avLst/>
          </a:prstGeom>
          <a:ln>
            <a:noFill/>
          </a:ln>
          <a:effectLst>
            <a:outerShdw blurRad="190500" algn="tl" rotWithShape="0">
              <a:srgbClr val="000000">
                <a:alpha val="70000"/>
              </a:srgbClr>
            </a:outerShdw>
          </a:effectLst>
        </p:spPr>
      </p:pic>
      <p:sp>
        <p:nvSpPr>
          <p:cNvPr id="2" name="文本框 1"/>
          <p:cNvSpPr txBox="1"/>
          <p:nvPr/>
        </p:nvSpPr>
        <p:spPr>
          <a:xfrm>
            <a:off x="247080" y="2492896"/>
            <a:ext cx="6588732" cy="1631216"/>
          </a:xfrm>
          <a:prstGeom prst="rect">
            <a:avLst/>
          </a:prstGeom>
          <a:noFill/>
        </p:spPr>
        <p:txBody>
          <a:bodyPr wrap="square" rtlCol="0">
            <a:spAutoFit/>
          </a:bodyPr>
          <a:lstStyle/>
          <a:p>
            <a:pPr marL="645795" indent="-285750">
              <a:lnSpc>
                <a:spcPts val="2400"/>
              </a:lnSpc>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应用领域：</a:t>
            </a:r>
            <a:endParaRPr lang="en-US" altLang="zh-CN" b="1" dirty="0">
              <a:latin typeface="微软雅黑" panose="020B0503020204020204" pitchFamily="34" charset="-122"/>
              <a:ea typeface="微软雅黑" panose="020B0503020204020204" pitchFamily="34" charset="-122"/>
            </a:endParaRPr>
          </a:p>
          <a:p>
            <a:pPr marL="360045">
              <a:lnSpc>
                <a:spcPts val="2400"/>
              </a:lnSpc>
            </a:pPr>
            <a:r>
              <a:rPr lang="zh-CN" altLang="en-US" dirty="0">
                <a:latin typeface="微软雅黑" panose="020B0503020204020204" pitchFamily="34" charset="-122"/>
                <a:ea typeface="微软雅黑" panose="020B0503020204020204" pitchFamily="34" charset="-122"/>
              </a:rPr>
              <a:t>关注城市可持续发展工程</a:t>
            </a:r>
            <a:r>
              <a:rPr lang="zh-CN" altLang="en-US" dirty="0" smtClean="0">
                <a:latin typeface="微软雅黑" panose="020B0503020204020204" pitchFamily="34" charset="-122"/>
                <a:ea typeface="微软雅黑" panose="020B0503020204020204" pitchFamily="34" charset="-122"/>
              </a:rPr>
              <a:t>领域、涉及</a:t>
            </a:r>
            <a:r>
              <a:rPr lang="zh-CN" altLang="en-US" dirty="0">
                <a:latin typeface="微软雅黑" panose="020B0503020204020204" pitchFamily="34" charset="-122"/>
                <a:ea typeface="微软雅黑" panose="020B0503020204020204" pitchFamily="34" charset="-122"/>
              </a:rPr>
              <a:t>集成创新</a:t>
            </a:r>
            <a:r>
              <a:rPr lang="zh-CN" altLang="en-US" dirty="0" smtClean="0">
                <a:latin typeface="微软雅黑" panose="020B0503020204020204" pitchFamily="34" charset="-122"/>
                <a:ea typeface="微软雅黑" panose="020B0503020204020204" pitchFamily="34" charset="-122"/>
              </a:rPr>
              <a:t>技术、相关</a:t>
            </a:r>
            <a:r>
              <a:rPr lang="zh-CN" altLang="en-US" dirty="0">
                <a:latin typeface="微软雅黑" panose="020B0503020204020204" pitchFamily="34" charset="-122"/>
                <a:ea typeface="微软雅黑" panose="020B0503020204020204" pitchFamily="34" charset="-122"/>
              </a:rPr>
              <a:t>建筑构件和能源</a:t>
            </a:r>
            <a:r>
              <a:rPr lang="zh-CN" altLang="en-US" dirty="0" smtClean="0">
                <a:latin typeface="微软雅黑" panose="020B0503020204020204" pitchFamily="34" charset="-122"/>
                <a:ea typeface="微软雅黑" panose="020B0503020204020204" pitchFamily="34" charset="-122"/>
              </a:rPr>
              <a:t>设备、建筑</a:t>
            </a:r>
            <a:r>
              <a:rPr lang="zh-CN" altLang="en-US" dirty="0">
                <a:latin typeface="微软雅黑" panose="020B0503020204020204" pitchFamily="34" charset="-122"/>
                <a:ea typeface="微软雅黑" panose="020B0503020204020204" pitchFamily="34" charset="-122"/>
              </a:rPr>
              <a:t>能源建模</a:t>
            </a:r>
            <a:r>
              <a:rPr lang="zh-CN" altLang="en-US" dirty="0" smtClean="0">
                <a:latin typeface="微软雅黑" panose="020B0503020204020204" pitchFamily="34" charset="-122"/>
                <a:ea typeface="微软雅黑" panose="020B0503020204020204" pitchFamily="34" charset="-122"/>
              </a:rPr>
              <a:t>工具、高效</a:t>
            </a:r>
            <a:r>
              <a:rPr lang="zh-CN" altLang="en-US" dirty="0">
                <a:latin typeface="微软雅黑" panose="020B0503020204020204" pitchFamily="34" charset="-122"/>
                <a:ea typeface="微软雅黑" panose="020B0503020204020204" pitchFamily="34" charset="-122"/>
              </a:rPr>
              <a:t>组合与</a:t>
            </a:r>
            <a:r>
              <a:rPr lang="zh-CN" altLang="en-US" dirty="0" smtClean="0">
                <a:latin typeface="微软雅黑" panose="020B0503020204020204" pitchFamily="34" charset="-122"/>
                <a:ea typeface="微软雅黑" panose="020B0503020204020204" pitchFamily="34" charset="-122"/>
              </a:rPr>
              <a:t>电力、经济</a:t>
            </a:r>
            <a:r>
              <a:rPr lang="zh-CN" altLang="en-US" dirty="0">
                <a:latin typeface="微软雅黑" panose="020B0503020204020204" pitchFamily="34" charset="-122"/>
                <a:ea typeface="微软雅黑" panose="020B0503020204020204" pitchFamily="34" charset="-122"/>
              </a:rPr>
              <a:t>高效的建筑专用储能</a:t>
            </a:r>
            <a:r>
              <a:rPr lang="zh-CN" altLang="en-US" dirty="0" smtClean="0">
                <a:latin typeface="微软雅黑" panose="020B0503020204020204" pitchFamily="34" charset="-122"/>
                <a:ea typeface="微软雅黑" panose="020B0503020204020204" pitchFamily="34" charset="-122"/>
              </a:rPr>
              <a:t>系统、以及</a:t>
            </a:r>
            <a:r>
              <a:rPr lang="zh-CN" altLang="en-US" dirty="0">
                <a:latin typeface="微软雅黑" panose="020B0503020204020204" pitchFamily="34" charset="-122"/>
                <a:ea typeface="微软雅黑" panose="020B0503020204020204" pitchFamily="34" charset="-122"/>
              </a:rPr>
              <a:t>建筑物内操作机械能系统的先进的优化控制和策略等。</a:t>
            </a:r>
            <a:endParaRPr lang="en-US" altLang="zh-CN" dirty="0">
              <a:latin typeface="微软雅黑" panose="020B0503020204020204" pitchFamily="34" charset="-122"/>
              <a:ea typeface="微软雅黑" panose="020B0503020204020204" pitchFamily="34" charset="-122"/>
            </a:endParaRPr>
          </a:p>
        </p:txBody>
      </p:sp>
      <p:sp>
        <p:nvSpPr>
          <p:cNvPr id="3" name="文本框 2"/>
          <p:cNvSpPr txBox="1"/>
          <p:nvPr/>
        </p:nvSpPr>
        <p:spPr>
          <a:xfrm>
            <a:off x="7416316" y="4488979"/>
            <a:ext cx="1440160"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2020</a:t>
            </a:r>
            <a:r>
              <a:rPr lang="zh-CN" altLang="en-US" dirty="0">
                <a:latin typeface="微软雅黑" panose="020B0503020204020204" pitchFamily="34" charset="-122"/>
                <a:ea typeface="微软雅黑" panose="020B0503020204020204" pitchFamily="34" charset="-122"/>
              </a:rPr>
              <a:t>年新刊</a:t>
            </a:r>
            <a:endParaRPr lang="zh-CN" altLang="en-US" dirty="0">
              <a:latin typeface="微软雅黑" panose="020B0503020204020204" pitchFamily="34" charset="-122"/>
              <a:ea typeface="微软雅黑" panose="020B0503020204020204" pitchFamily="34" charset="-122"/>
            </a:endParaRPr>
          </a:p>
        </p:txBody>
      </p:sp>
      <p:sp>
        <p:nvSpPr>
          <p:cNvPr id="6" name="Title 1"/>
          <p:cNvSpPr txBox="1"/>
          <p:nvPr/>
        </p:nvSpPr>
        <p:spPr bwMode="auto">
          <a:xfrm>
            <a:off x="539552" y="663600"/>
            <a:ext cx="4738898" cy="965200"/>
          </a:xfrm>
          <a:prstGeom prst="rect">
            <a:avLst/>
          </a:prstGeom>
          <a:noFill/>
          <a:ln w="9525">
            <a:noFill/>
            <a:miter lim="800000"/>
          </a:ln>
        </p:spPr>
        <p:txBody>
          <a:bodyPr anchor="ctr"/>
          <a:lstStyle/>
          <a:p>
            <a:r>
              <a:rPr lang="zh-CN" altLang="en-US" sz="4400" dirty="0" smtClean="0">
                <a:latin typeface="微软雅黑" panose="020B0503020204020204" pitchFamily="34" charset="-122"/>
                <a:ea typeface="微软雅黑" panose="020B0503020204020204" pitchFamily="34" charset="-122"/>
              </a:rPr>
              <a:t>新刊</a:t>
            </a:r>
            <a:endParaRPr lang="en-US" altLang="zh-CN" sz="4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1">
            <a:extLst>
              <a:ext uri="{28A0092B-C50C-407E-A947-70E740481C1C}">
                <a14:useLocalDpi xmlns:a14="http://schemas.microsoft.com/office/drawing/2010/main" val="0"/>
              </a:ext>
            </a:extLst>
          </a:blip>
          <a:stretch>
            <a:fillRect/>
          </a:stretch>
        </p:blipFill>
        <p:spPr>
          <a:xfrm>
            <a:off x="7236296" y="1707381"/>
            <a:ext cx="1584176" cy="2078253"/>
          </a:xfrm>
          <a:prstGeom prst="rect">
            <a:avLst/>
          </a:prstGeom>
          <a:ln>
            <a:noFill/>
          </a:ln>
          <a:effectLst>
            <a:outerShdw blurRad="190500" algn="tl" rotWithShape="0">
              <a:srgbClr val="000000">
                <a:alpha val="70000"/>
              </a:srgbClr>
            </a:outerShdw>
          </a:effectLst>
        </p:spPr>
      </p:pic>
      <p:sp>
        <p:nvSpPr>
          <p:cNvPr id="8" name="矩形 7"/>
          <p:cNvSpPr/>
          <p:nvPr/>
        </p:nvSpPr>
        <p:spPr>
          <a:xfrm>
            <a:off x="731390" y="4963870"/>
            <a:ext cx="8326295" cy="1508105"/>
          </a:xfrm>
          <a:prstGeom prst="rect">
            <a:avLst/>
          </a:prstGeom>
        </p:spPr>
        <p:txBody>
          <a:bodyPr wrap="square">
            <a:spAutoFit/>
          </a:bodyPr>
          <a:lstStyle/>
          <a:p>
            <a:pPr marL="285750" indent="-285750">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访问网址：</a:t>
            </a:r>
            <a:endParaRPr lang="en-US" altLang="zh-CN" sz="1600" b="1"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hlinkClick r:id="rId2"/>
              </a:rPr>
              <a:t>https://asmedigitalcollection.asme.org/autonomousvehicles</a:t>
            </a:r>
            <a:endParaRPr lang="en-US" altLang="zh-CN" sz="14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投稿</a:t>
            </a:r>
            <a:r>
              <a:rPr lang="zh-CN" altLang="en-US" sz="1600" b="1" dirty="0" smtClean="0">
                <a:latin typeface="微软雅黑" panose="020B0503020204020204" pitchFamily="34" charset="-122"/>
                <a:ea typeface="微软雅黑" panose="020B0503020204020204" pitchFamily="34" charset="-122"/>
              </a:rPr>
              <a:t>入口</a:t>
            </a:r>
            <a:r>
              <a:rPr lang="zh-CN" altLang="en-US" sz="1600" b="1" dirty="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hlinkClick r:id="rId3"/>
              </a:rPr>
              <a:t>https</a:t>
            </a:r>
            <a:r>
              <a:rPr lang="en-US" altLang="zh-CN" sz="1400" dirty="0">
                <a:latin typeface="微软雅黑" panose="020B0503020204020204" pitchFamily="34" charset="-122"/>
                <a:ea typeface="微软雅黑" panose="020B0503020204020204" pitchFamily="34" charset="-122"/>
                <a:hlinkClick r:id="rId3"/>
              </a:rPr>
              <a:t>://journaltool.asme.org/home/JournalDescriptions.cfm?JournalID=37&amp;Journal=JAVS</a:t>
            </a:r>
            <a:endParaRPr lang="en-US" altLang="zh-CN" sz="14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755577" y="1627059"/>
            <a:ext cx="6336704" cy="3336811"/>
          </a:xfrm>
          <a:prstGeom prst="rect">
            <a:avLst/>
          </a:prstGeom>
          <a:noFill/>
        </p:spPr>
        <p:txBody>
          <a:bodyPr wrap="square" rtlCol="0">
            <a:spAutoFit/>
          </a:bodyPr>
          <a:lstStyle/>
          <a:p>
            <a:pPr marL="285750" indent="-285750">
              <a:lnSpc>
                <a:spcPts val="23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本刊的重点是自动驾驶车辆的</a:t>
            </a:r>
            <a:r>
              <a:rPr lang="zh-CN" altLang="en-US" sz="1600" dirty="0" smtClean="0">
                <a:latin typeface="微软雅黑" panose="020B0503020204020204" pitchFamily="34" charset="-122"/>
                <a:ea typeface="微软雅黑" panose="020B0503020204020204" pitchFamily="34" charset="-122"/>
              </a:rPr>
              <a:t>系统建模、仿真</a:t>
            </a:r>
            <a:r>
              <a:rPr lang="zh-CN" altLang="en-US" sz="1600" dirty="0">
                <a:latin typeface="微软雅黑" panose="020B0503020204020204" pitchFamily="34" charset="-122"/>
                <a:ea typeface="微软雅黑" panose="020B0503020204020204" pitchFamily="34" charset="-122"/>
              </a:rPr>
              <a:t>和设计</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1500"/>
              </a:lnSpc>
            </a:pPr>
            <a:endParaRPr lang="en-US" altLang="zh-CN" sz="1600" b="1" dirty="0">
              <a:latin typeface="微软雅黑" panose="020B0503020204020204" pitchFamily="34" charset="-122"/>
              <a:ea typeface="微软雅黑" panose="020B0503020204020204" pitchFamily="34" charset="-122"/>
            </a:endParaRPr>
          </a:p>
          <a:p>
            <a:pPr marL="285750" indent="-285750">
              <a:lnSpc>
                <a:spcPts val="2300"/>
              </a:lnSpc>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应用领域：</a:t>
            </a:r>
            <a:endParaRPr lang="en-US" altLang="zh-CN" sz="1600" b="1" dirty="0">
              <a:latin typeface="微软雅黑" panose="020B0503020204020204" pitchFamily="34" charset="-122"/>
              <a:ea typeface="微软雅黑" panose="020B0503020204020204" pitchFamily="34" charset="-122"/>
            </a:endParaRPr>
          </a:p>
          <a:p>
            <a:pPr>
              <a:lnSpc>
                <a:spcPts val="2300"/>
              </a:lnSpc>
            </a:pPr>
            <a:r>
              <a:rPr lang="zh-CN" altLang="en-US" sz="1600" dirty="0">
                <a:latin typeface="微软雅黑" panose="020B0503020204020204" pitchFamily="34" charset="-122"/>
                <a:ea typeface="微软雅黑" panose="020B0503020204020204" pitchFamily="34" charset="-122"/>
              </a:rPr>
              <a:t>人工智能和机器学习应用于自动驾驶汽车；人工智能模仿人类智能进行自我</a:t>
            </a:r>
            <a:r>
              <a:rPr lang="zh-CN" altLang="en-US" sz="1600" dirty="0" smtClean="0">
                <a:latin typeface="微软雅黑" panose="020B0503020204020204" pitchFamily="34" charset="-122"/>
                <a:ea typeface="微软雅黑" panose="020B0503020204020204" pitchFamily="34" charset="-122"/>
              </a:rPr>
              <a:t>操作、共享</a:t>
            </a:r>
            <a:r>
              <a:rPr lang="zh-CN" altLang="en-US" sz="1600" dirty="0">
                <a:latin typeface="微软雅黑" panose="020B0503020204020204" pitchFamily="34" charset="-122"/>
                <a:ea typeface="微软雅黑" panose="020B0503020204020204" pitchFamily="34" charset="-122"/>
              </a:rPr>
              <a:t>心智和协作的多物理环境模型；用于自主</a:t>
            </a:r>
            <a:r>
              <a:rPr lang="zh-CN" altLang="en-US" sz="1600" dirty="0" smtClean="0">
                <a:latin typeface="微软雅黑" panose="020B0503020204020204" pitchFamily="34" charset="-122"/>
                <a:ea typeface="微软雅黑" panose="020B0503020204020204" pitchFamily="34" charset="-122"/>
              </a:rPr>
              <a:t>操作、规划、全球定位、导航</a:t>
            </a:r>
            <a:r>
              <a:rPr lang="zh-CN" altLang="en-US" sz="1600" dirty="0">
                <a:latin typeface="微软雅黑" panose="020B0503020204020204" pitchFamily="34" charset="-122"/>
                <a:ea typeface="微软雅黑" panose="020B0503020204020204" pitchFamily="34" charset="-122"/>
              </a:rPr>
              <a:t>和</a:t>
            </a:r>
            <a:r>
              <a:rPr lang="zh-CN" altLang="en-US" sz="1600" dirty="0" smtClean="0">
                <a:latin typeface="微软雅黑" panose="020B0503020204020204" pitchFamily="34" charset="-122"/>
                <a:ea typeface="微软雅黑" panose="020B0503020204020204" pitchFamily="34" charset="-122"/>
              </a:rPr>
              <a:t>定位、决策、控制</a:t>
            </a:r>
            <a:r>
              <a:rPr lang="zh-CN" altLang="en-US" sz="1600" dirty="0">
                <a:latin typeface="微软雅黑" panose="020B0503020204020204" pitchFamily="34" charset="-122"/>
                <a:ea typeface="微软雅黑" panose="020B0503020204020204" pitchFamily="34" charset="-122"/>
              </a:rPr>
              <a:t>和观察的智能感知和认知架构；</a:t>
            </a:r>
            <a:r>
              <a:rPr lang="zh-CN" altLang="en-US" sz="1600" dirty="0" smtClean="0">
                <a:latin typeface="微软雅黑" panose="020B0503020204020204" pitchFamily="34" charset="-122"/>
                <a:ea typeface="微软雅黑" panose="020B0503020204020204" pitchFamily="34" charset="-122"/>
              </a:rPr>
              <a:t>建模、仿真</a:t>
            </a:r>
            <a:r>
              <a:rPr lang="zh-CN" altLang="en-US" sz="1600" dirty="0">
                <a:latin typeface="微软雅黑" panose="020B0503020204020204" pitchFamily="34" charset="-122"/>
                <a:ea typeface="微软雅黑" panose="020B0503020204020204" pitchFamily="34" charset="-122"/>
              </a:rPr>
              <a:t>和设计自动驾驶汽车</a:t>
            </a:r>
            <a:r>
              <a:rPr lang="zh-CN" altLang="en-US" sz="1600" dirty="0" smtClean="0">
                <a:latin typeface="微软雅黑" panose="020B0503020204020204" pitchFamily="34" charset="-122"/>
                <a:ea typeface="微软雅黑" panose="020B0503020204020204" pitchFamily="34" charset="-122"/>
              </a:rPr>
              <a:t>系统、以</a:t>
            </a:r>
            <a:r>
              <a:rPr lang="zh-CN" altLang="en-US" sz="1600" dirty="0">
                <a:latin typeface="微软雅黑" panose="020B0503020204020204" pitchFamily="34" charset="-122"/>
                <a:ea typeface="微软雅黑" panose="020B0503020204020204" pitchFamily="34" charset="-122"/>
              </a:rPr>
              <a:t>实现不同级别的自动驾驶</a:t>
            </a:r>
            <a:r>
              <a:rPr lang="zh-CN" altLang="en-US" sz="1600" dirty="0" smtClean="0">
                <a:latin typeface="微软雅黑" panose="020B0503020204020204" pitchFamily="34" charset="-122"/>
                <a:ea typeface="微软雅黑" panose="020B0503020204020204" pitchFamily="34" charset="-122"/>
              </a:rPr>
              <a:t>；操作员</a:t>
            </a:r>
            <a:r>
              <a:rPr lang="zh-CN" altLang="en-US" sz="1600" dirty="0">
                <a:latin typeface="微软雅黑" panose="020B0503020204020204" pitchFamily="34" charset="-122"/>
                <a:ea typeface="微软雅黑" panose="020B0503020204020204" pitchFamily="34" charset="-122"/>
              </a:rPr>
              <a:t>与车辆的交互；主动有效载荷模型；自主车辆模拟和设计中的输入</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输出和环境模型；包括但不限于</a:t>
            </a:r>
            <a:r>
              <a:rPr lang="zh-CN" altLang="en-US" sz="1600" dirty="0" smtClean="0">
                <a:latin typeface="微软雅黑" panose="020B0503020204020204" pitchFamily="34" charset="-122"/>
                <a:ea typeface="微软雅黑" panose="020B0503020204020204" pitchFamily="34" charset="-122"/>
              </a:rPr>
              <a:t>货物运输、建筑</a:t>
            </a:r>
            <a:r>
              <a:rPr lang="zh-CN" altLang="en-US" sz="1600" dirty="0">
                <a:latin typeface="微软雅黑" panose="020B0503020204020204" pitchFamily="34" charset="-122"/>
                <a:ea typeface="微软雅黑" panose="020B0503020204020204" pitchFamily="34" charset="-122"/>
              </a:rPr>
              <a:t>和</a:t>
            </a:r>
            <a:r>
              <a:rPr lang="zh-CN" altLang="en-US" sz="1600" dirty="0" smtClean="0">
                <a:latin typeface="微软雅黑" panose="020B0503020204020204" pitchFamily="34" charset="-122"/>
                <a:ea typeface="微软雅黑" panose="020B0503020204020204" pitchFamily="34" charset="-122"/>
              </a:rPr>
              <a:t>林业、农业、科学研究、调查</a:t>
            </a:r>
            <a:r>
              <a:rPr lang="zh-CN" altLang="en-US" sz="1600" dirty="0">
                <a:latin typeface="微软雅黑" panose="020B0503020204020204" pitchFamily="34" charset="-122"/>
                <a:ea typeface="微软雅黑" panose="020B0503020204020204" pitchFamily="34" charset="-122"/>
              </a:rPr>
              <a:t>地下空气和</a:t>
            </a:r>
            <a:r>
              <a:rPr lang="zh-CN" altLang="en-US" sz="1600" dirty="0" smtClean="0">
                <a:latin typeface="微软雅黑" panose="020B0503020204020204" pitchFamily="34" charset="-122"/>
                <a:ea typeface="微软雅黑" panose="020B0503020204020204" pitchFamily="34" charset="-122"/>
              </a:rPr>
              <a:t>水、其他</a:t>
            </a:r>
            <a:r>
              <a:rPr lang="zh-CN" altLang="en-US" sz="1600" dirty="0">
                <a:latin typeface="微软雅黑" panose="020B0503020204020204" pitchFamily="34" charset="-122"/>
                <a:ea typeface="微软雅黑" panose="020B0503020204020204" pitchFamily="34" charset="-122"/>
              </a:rPr>
              <a:t>行星的</a:t>
            </a:r>
            <a:r>
              <a:rPr lang="zh-CN" altLang="en-US" sz="1600" dirty="0" smtClean="0">
                <a:latin typeface="微软雅黑" panose="020B0503020204020204" pitchFamily="34" charset="-122"/>
                <a:ea typeface="微软雅黑" panose="020B0503020204020204" pitchFamily="34" charset="-122"/>
              </a:rPr>
              <a:t>勘探、基础</a:t>
            </a:r>
            <a:r>
              <a:rPr lang="zh-CN" altLang="en-US" sz="1600" dirty="0">
                <a:latin typeface="微软雅黑" panose="020B0503020204020204" pitchFamily="34" charset="-122"/>
                <a:ea typeface="微软雅黑" panose="020B0503020204020204" pitchFamily="34" charset="-122"/>
              </a:rPr>
              <a:t>设施</a:t>
            </a:r>
            <a:r>
              <a:rPr lang="zh-CN" altLang="en-US" sz="1600" dirty="0" smtClean="0">
                <a:latin typeface="微软雅黑" panose="020B0503020204020204" pitchFamily="34" charset="-122"/>
                <a:ea typeface="微软雅黑" panose="020B0503020204020204" pitchFamily="34" charset="-122"/>
              </a:rPr>
              <a:t>检测、监视</a:t>
            </a:r>
            <a:r>
              <a:rPr lang="zh-CN" altLang="en-US" sz="1600" dirty="0">
                <a:latin typeface="微软雅黑" panose="020B0503020204020204" pitchFamily="34" charset="-122"/>
                <a:ea typeface="微软雅黑" panose="020B0503020204020204" pitchFamily="34" charset="-122"/>
              </a:rPr>
              <a:t>和军事等</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755576" y="980728"/>
            <a:ext cx="6550724" cy="646331"/>
          </a:xfrm>
          <a:prstGeom prst="rect">
            <a:avLst/>
          </a:prstGeom>
          <a:noFill/>
          <a:ln w="9525">
            <a:noFill/>
            <a:miter lim="800000"/>
          </a:ln>
        </p:spPr>
        <p:txBody>
          <a:bodyPr wrap="square">
            <a:spAutoFit/>
          </a:bodyPr>
          <a:lstStyle/>
          <a:p>
            <a:pPr>
              <a:buFont typeface="Wingdings" panose="05000000000000000000" pitchFamily="2" charset="2"/>
              <a:buChar char="p"/>
            </a:pPr>
            <a:r>
              <a:rPr lang="en-US" altLang="zh-CN" sz="1600"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Journal of Autonomous Vehicles and </a:t>
            </a:r>
            <a:r>
              <a:rPr lang="en-US" altLang="zh-CN" b="1" dirty="0" smtClean="0">
                <a:latin typeface="微软雅黑" panose="020B0503020204020204" pitchFamily="34" charset="-122"/>
                <a:ea typeface="微软雅黑" panose="020B0503020204020204" pitchFamily="34" charset="-122"/>
              </a:rPr>
              <a:t>Systems</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自动驾驶车辆和系统期刊</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t>
            </a:r>
            <a:r>
              <a:rPr lang="zh-CN" altLang="en-US" sz="1600" dirty="0">
                <a:latin typeface="Calibri" panose="020F0502020204030204" charset="0"/>
              </a:rPr>
              <a:t>  </a:t>
            </a:r>
            <a:r>
              <a:rPr lang="en-US" altLang="zh-CN" sz="1600" dirty="0">
                <a:latin typeface="微软雅黑" panose="020B0503020204020204" pitchFamily="34" charset="-122"/>
                <a:ea typeface="微软雅黑" panose="020B0503020204020204" pitchFamily="34" charset="-122"/>
              </a:rPr>
              <a:t> </a:t>
            </a:r>
            <a:r>
              <a:rPr lang="zh-CN" altLang="en-US" dirty="0">
                <a:latin typeface="Calibri" panose="020F0502020204030204" charset="0"/>
              </a:rPr>
              <a:t>                       </a:t>
            </a:r>
            <a:endParaRPr lang="en-US" altLang="zh-CN"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7310257" y="4001658"/>
            <a:ext cx="1440160"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年新刊</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1">
            <a:extLst>
              <a:ext uri="{28A0092B-C50C-407E-A947-70E740481C1C}">
                <a14:useLocalDpi xmlns:a14="http://schemas.microsoft.com/office/drawing/2010/main" val="0"/>
              </a:ext>
            </a:extLst>
          </a:blip>
          <a:stretch>
            <a:fillRect/>
          </a:stretch>
        </p:blipFill>
        <p:spPr>
          <a:xfrm>
            <a:off x="6948264" y="1680181"/>
            <a:ext cx="1728192" cy="2160240"/>
          </a:xfrm>
          <a:prstGeom prst="rect">
            <a:avLst/>
          </a:prstGeom>
          <a:ln>
            <a:noFill/>
          </a:ln>
          <a:effectLst>
            <a:outerShdw blurRad="190500" algn="tl" rotWithShape="0">
              <a:srgbClr val="000000">
                <a:alpha val="70000"/>
              </a:srgbClr>
            </a:outerShdw>
          </a:effectLst>
        </p:spPr>
      </p:pic>
      <p:sp>
        <p:nvSpPr>
          <p:cNvPr id="8" name="矩形 7"/>
          <p:cNvSpPr/>
          <p:nvPr/>
        </p:nvSpPr>
        <p:spPr>
          <a:xfrm>
            <a:off x="772045" y="4704517"/>
            <a:ext cx="8572528" cy="1323439"/>
          </a:xfrm>
          <a:prstGeom prst="rect">
            <a:avLst/>
          </a:prstGeom>
        </p:spPr>
        <p:txBody>
          <a:bodyPr wrap="square">
            <a:spAutoFit/>
          </a:bodyPr>
          <a:lstStyle/>
          <a:p>
            <a:pPr marL="285750" indent="-285750">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访问网址：</a:t>
            </a:r>
            <a:endParaRPr lang="en-US" altLang="zh-CN" sz="16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hlinkClick r:id="rId2"/>
              </a:rPr>
              <a:t>https://asmedigitalcollection.asme.org/lettersdynsys</a:t>
            </a:r>
            <a:endParaRPr lang="en-US" altLang="zh-CN" sz="14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投稿入口：</a:t>
            </a:r>
            <a:endParaRPr lang="en-US" altLang="zh-CN" sz="1600" b="1" dirty="0">
              <a:latin typeface="微软雅黑" panose="020B0503020204020204" pitchFamily="34" charset="-122"/>
              <a:ea typeface="微软雅黑" panose="020B0503020204020204" pitchFamily="34" charset="-122"/>
            </a:endParaRPr>
          </a:p>
          <a:p>
            <a:r>
              <a:rPr lang="en-US" altLang="zh-CN" sz="1600" dirty="0">
                <a:hlinkClick r:id="rId3"/>
              </a:rPr>
              <a:t>https://journaltool.asme.org/home/JournalDescriptions.cfm?JournalID=35&amp;Journal=ALDSC</a:t>
            </a:r>
            <a:endParaRPr lang="zh-CN" altLang="en-US" sz="15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TextBox 11"/>
          <p:cNvSpPr txBox="1"/>
          <p:nvPr/>
        </p:nvSpPr>
        <p:spPr>
          <a:xfrm>
            <a:off x="755576" y="1968213"/>
            <a:ext cx="6048672" cy="2657138"/>
          </a:xfrm>
          <a:prstGeom prst="rect">
            <a:avLst/>
          </a:prstGeom>
          <a:noFill/>
        </p:spPr>
        <p:txBody>
          <a:bodyPr wrap="square" rtlCol="0">
            <a:spAutoFit/>
          </a:bodyPr>
          <a:lstStyle/>
          <a:p>
            <a:pPr marL="285750" indent="-285750">
              <a:lnSpc>
                <a:spcPts val="25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本刊提供来自动力学和控制领域的高</a:t>
            </a:r>
            <a:r>
              <a:rPr lang="zh-CN" altLang="en-US" sz="1600" dirty="0" smtClean="0">
                <a:latin typeface="微软雅黑" panose="020B0503020204020204" pitchFamily="34" charset="-122"/>
                <a:ea typeface="微软雅黑" panose="020B0503020204020204" pitchFamily="34" charset="-122"/>
              </a:rPr>
              <a:t>质量、前沿</a:t>
            </a:r>
            <a:r>
              <a:rPr lang="zh-CN" altLang="en-US" sz="1600" dirty="0">
                <a:latin typeface="微软雅黑" panose="020B0503020204020204" pitchFamily="34" charset="-122"/>
                <a:ea typeface="微软雅黑" panose="020B0503020204020204" pitchFamily="34" charset="-122"/>
              </a:rPr>
              <a:t>的一些理论或应用课题，并将发表动态系统和控制研究领域的最新技术，重点关注动态系统和控制领域相关主题</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ts val="2500"/>
              </a:lnSpc>
            </a:pPr>
            <a:endParaRPr lang="en-US" altLang="zh-CN" sz="1600" dirty="0">
              <a:latin typeface="微软雅黑" panose="020B0503020204020204" pitchFamily="34" charset="-122"/>
              <a:ea typeface="微软雅黑" panose="020B0503020204020204" pitchFamily="34" charset="-122"/>
            </a:endParaRPr>
          </a:p>
          <a:p>
            <a:pPr marL="285750" indent="-285750">
              <a:lnSpc>
                <a:spcPts val="2500"/>
              </a:lnSpc>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应用领域：</a:t>
            </a:r>
            <a:r>
              <a:rPr lang="zh-CN" altLang="en-US" sz="1600" dirty="0">
                <a:latin typeface="微软雅黑" panose="020B0503020204020204" pitchFamily="34" charset="-122"/>
                <a:ea typeface="微软雅黑" panose="020B0503020204020204" pitchFamily="34" charset="-122"/>
              </a:rPr>
              <a:t>汽车</a:t>
            </a:r>
            <a:r>
              <a:rPr lang="zh-CN" altLang="en-US" sz="1600" dirty="0" smtClean="0">
                <a:latin typeface="微软雅黑" panose="020B0503020204020204" pitchFamily="34" charset="-122"/>
                <a:ea typeface="微软雅黑" panose="020B0503020204020204" pitchFamily="34" charset="-122"/>
              </a:rPr>
              <a:t>系统、生物医学工程、动力系统</a:t>
            </a:r>
            <a:r>
              <a:rPr lang="zh-CN" altLang="en-US" sz="1600" dirty="0">
                <a:latin typeface="微软雅黑" panose="020B0503020204020204" pitchFamily="34" charset="-122"/>
                <a:ea typeface="微软雅黑" panose="020B0503020204020204" pitchFamily="34" charset="-122"/>
              </a:rPr>
              <a:t>与</a:t>
            </a:r>
            <a:r>
              <a:rPr lang="zh-CN" altLang="en-US" sz="1600" dirty="0" smtClean="0">
                <a:latin typeface="微软雅黑" panose="020B0503020204020204" pitchFamily="34" charset="-122"/>
                <a:ea typeface="微软雅黑" panose="020B0503020204020204" pitchFamily="34" charset="-122"/>
              </a:rPr>
              <a:t>控制、能源、环境工程、内燃机、制造</a:t>
            </a:r>
            <a:r>
              <a:rPr lang="zh-CN" altLang="en-US" sz="1600" dirty="0">
                <a:latin typeface="微软雅黑" panose="020B0503020204020204" pitchFamily="34" charset="-122"/>
                <a:ea typeface="微软雅黑" panose="020B0503020204020204" pitchFamily="34" charset="-122"/>
              </a:rPr>
              <a:t>与</a:t>
            </a:r>
            <a:r>
              <a:rPr lang="zh-CN" altLang="en-US" sz="1600" dirty="0" smtClean="0">
                <a:latin typeface="微软雅黑" panose="020B0503020204020204" pitchFamily="34" charset="-122"/>
                <a:ea typeface="微软雅黑" panose="020B0503020204020204" pitchFamily="34" charset="-122"/>
              </a:rPr>
              <a:t>加工、纳米技术、噪声控制</a:t>
            </a:r>
            <a:r>
              <a:rPr lang="zh-CN" altLang="en-US" sz="1600" dirty="0">
                <a:latin typeface="微软雅黑" panose="020B0503020204020204" pitchFamily="34" charset="-122"/>
                <a:ea typeface="微软雅黑" panose="020B0503020204020204" pitchFamily="34" charset="-122"/>
              </a:rPr>
              <a:t>与</a:t>
            </a:r>
            <a:r>
              <a:rPr lang="zh-CN" altLang="en-US" sz="1600" dirty="0" smtClean="0">
                <a:latin typeface="微软雅黑" panose="020B0503020204020204" pitchFamily="34" charset="-122"/>
                <a:ea typeface="微软雅黑" panose="020B0503020204020204" pitchFamily="34" charset="-122"/>
              </a:rPr>
              <a:t>声学、海洋、近海</a:t>
            </a:r>
            <a:r>
              <a:rPr lang="zh-CN" altLang="en-US" sz="1600" dirty="0">
                <a:latin typeface="微软雅黑" panose="020B0503020204020204" pitchFamily="34" charset="-122"/>
                <a:ea typeface="微软雅黑" panose="020B0503020204020204" pitchFamily="34" charset="-122"/>
              </a:rPr>
              <a:t>与北极</a:t>
            </a:r>
            <a:r>
              <a:rPr lang="zh-CN" altLang="en-US" sz="1600" dirty="0" smtClean="0">
                <a:latin typeface="微软雅黑" panose="020B0503020204020204" pitchFamily="34" charset="-122"/>
                <a:ea typeface="微软雅黑" panose="020B0503020204020204" pitchFamily="34" charset="-122"/>
              </a:rPr>
              <a:t>工程、可再生能源、机器人</a:t>
            </a:r>
            <a:r>
              <a:rPr lang="zh-CN" altLang="en-US" sz="1600" dirty="0">
                <a:latin typeface="微软雅黑" panose="020B0503020204020204" pitchFamily="34" charset="-122"/>
                <a:ea typeface="微软雅黑" panose="020B0503020204020204" pitchFamily="34" charset="-122"/>
              </a:rPr>
              <a:t>与机电</a:t>
            </a:r>
            <a:r>
              <a:rPr lang="zh-CN" altLang="en-US" sz="1600" dirty="0" smtClean="0">
                <a:latin typeface="微软雅黑" panose="020B0503020204020204" pitchFamily="34" charset="-122"/>
                <a:ea typeface="微软雅黑" panose="020B0503020204020204" pitchFamily="34" charset="-122"/>
              </a:rPr>
              <a:t>一体化、交通</a:t>
            </a:r>
            <a:r>
              <a:rPr lang="zh-CN" altLang="en-US" sz="1600" dirty="0">
                <a:latin typeface="微软雅黑" panose="020B0503020204020204" pitchFamily="34" charset="-122"/>
                <a:ea typeface="微软雅黑" panose="020B0503020204020204" pitchFamily="34" charset="-122"/>
              </a:rPr>
              <a:t>运输。</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755576" y="1124744"/>
            <a:ext cx="6558617" cy="646331"/>
          </a:xfrm>
          <a:prstGeom prst="rect">
            <a:avLst/>
          </a:prstGeom>
          <a:noFill/>
          <a:ln w="9525">
            <a:noFill/>
            <a:miter lim="800000"/>
          </a:ln>
        </p:spPr>
        <p:txBody>
          <a:bodyPr wrap="square">
            <a:spAutoFit/>
          </a:bodyPr>
          <a:lstStyle/>
          <a:p>
            <a:pPr>
              <a:buFont typeface="Wingdings" panose="05000000000000000000" pitchFamily="2" charset="2"/>
              <a:buChar char="p"/>
            </a:pPr>
            <a:r>
              <a:rPr lang="en-US" altLang="zh-CN" b="1" dirty="0">
                <a:latin typeface="微软雅黑" panose="020B0503020204020204" pitchFamily="34" charset="-122"/>
                <a:ea typeface="微软雅黑" panose="020B0503020204020204" pitchFamily="34" charset="-122"/>
              </a:rPr>
              <a:t>  ASME Letters in Dynamic Systems and Control</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   《ASME </a:t>
            </a:r>
            <a:r>
              <a:rPr lang="zh-CN" altLang="en-US" b="1" dirty="0">
                <a:latin typeface="微软雅黑" panose="020B0503020204020204" pitchFamily="34" charset="-122"/>
                <a:ea typeface="微软雅黑" panose="020B0503020204020204" pitchFamily="34" charset="-122"/>
              </a:rPr>
              <a:t>动态系统与控制快报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t>
            </a:r>
            <a:r>
              <a:rPr lang="zh-CN" altLang="en-US" sz="1600" dirty="0">
                <a:latin typeface="Calibri" panose="020F0502020204030204" charset="0"/>
              </a:rPr>
              <a:t>      </a:t>
            </a:r>
            <a:r>
              <a:rPr lang="en-US" altLang="zh-CN" sz="1600" dirty="0">
                <a:latin typeface="微软雅黑" panose="020B0503020204020204" pitchFamily="34" charset="-122"/>
                <a:ea typeface="微软雅黑" panose="020B0503020204020204" pitchFamily="34" charset="-122"/>
              </a:rPr>
              <a:t> </a:t>
            </a:r>
            <a:r>
              <a:rPr lang="zh-CN" altLang="en-US" dirty="0">
                <a:latin typeface="Calibri" panose="020F0502020204030204" charset="0"/>
              </a:rPr>
              <a:t>                       </a:t>
            </a:r>
            <a:endParaRPr lang="en-US" altLang="zh-CN"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7092280" y="4049015"/>
            <a:ext cx="1440160"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年新刊</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5"/>
          <p:cNvGrpSpPr/>
          <p:nvPr/>
        </p:nvGrpSpPr>
        <p:grpSpPr bwMode="auto">
          <a:xfrm>
            <a:off x="1827690" y="2180515"/>
            <a:ext cx="3453766" cy="887414"/>
            <a:chOff x="4247964" y="2057753"/>
            <a:chExt cx="3454596" cy="887126"/>
          </a:xfrm>
        </p:grpSpPr>
        <p:sp>
          <p:nvSpPr>
            <p:cNvPr id="20" name="TextBox 6"/>
            <p:cNvSpPr txBox="1"/>
            <p:nvPr/>
          </p:nvSpPr>
          <p:spPr>
            <a:xfrm>
              <a:off x="5003796" y="2057753"/>
              <a:ext cx="2698764" cy="460226"/>
            </a:xfrm>
            <a:prstGeom prst="rect">
              <a:avLst/>
            </a:prstGeom>
            <a:noFill/>
          </p:spPr>
          <p:txBody>
            <a:bodyPr wrap="none">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ASME </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出版社介绍</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8"/>
            <p:cNvSpPr txBox="1"/>
            <p:nvPr/>
          </p:nvSpPr>
          <p:spPr>
            <a:xfrm>
              <a:off x="5013323" y="2576698"/>
              <a:ext cx="2506312" cy="368181"/>
            </a:xfrm>
            <a:prstGeom prst="rect">
              <a:avLst/>
            </a:prstGeom>
            <a:noFill/>
          </p:spPr>
          <p:txBody>
            <a:bodyPr wrap="none">
              <a:spAutoFit/>
            </a:bodyPr>
            <a:lstStyle/>
            <a:p>
              <a:pPr fontAlgn="auto">
                <a:spcBef>
                  <a:spcPts val="0"/>
                </a:spcBef>
                <a:spcAft>
                  <a:spcPts val="0"/>
                </a:spcAft>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背景、学会、宗旨</a:t>
              </a:r>
              <a:endParaRPr lang="zh-CN" altLang="en-US"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5" name="组合 16"/>
          <p:cNvGrpSpPr/>
          <p:nvPr/>
        </p:nvGrpSpPr>
        <p:grpSpPr bwMode="auto">
          <a:xfrm>
            <a:off x="1827690" y="3250027"/>
            <a:ext cx="5499282" cy="812247"/>
            <a:chOff x="4247964" y="2057753"/>
            <a:chExt cx="5499436" cy="811369"/>
          </a:xfrm>
        </p:grpSpPr>
        <p:sp>
          <p:nvSpPr>
            <p:cNvPr id="26" name="TextBox 10"/>
            <p:cNvSpPr txBox="1">
              <a:spLocks noChangeArrowheads="1"/>
            </p:cNvSpPr>
            <p:nvPr/>
          </p:nvSpPr>
          <p:spPr bwMode="auto">
            <a:xfrm>
              <a:off x="5003661" y="2057753"/>
              <a:ext cx="4743739" cy="461166"/>
            </a:xfrm>
            <a:prstGeom prst="rect">
              <a:avLst/>
            </a:prstGeom>
            <a:noFill/>
            <a:ln w="9525">
              <a:noFill/>
              <a:miter lim="800000"/>
            </a:ln>
          </p:spPr>
          <p:txBody>
            <a:bodyPr wrap="none">
              <a:spAutoFit/>
            </a:bodyPr>
            <a:lstStyle/>
            <a:p>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广东石油化工学院与</a:t>
              </a:r>
              <a:r>
                <a:rPr lang="en-US" altLang="zh-CN" sz="2400" dirty="0" smtClean="0">
                  <a:solidFill>
                    <a:schemeClr val="tx1">
                      <a:lumMod val="95000"/>
                      <a:lumOff val="5000"/>
                    </a:schemeClr>
                  </a:solidFill>
                  <a:latin typeface="微软雅黑" panose="020B0503020204020204" pitchFamily="34" charset="-122"/>
                  <a:ea typeface="微软雅黑" panose="020B0503020204020204" pitchFamily="34" charset="-122"/>
                </a:rPr>
                <a:t>ASME</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出版物</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Box 12"/>
            <p:cNvSpPr txBox="1"/>
            <p:nvPr/>
          </p:nvSpPr>
          <p:spPr>
            <a:xfrm>
              <a:off x="5013161" y="2500189"/>
              <a:ext cx="3523821"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期刊</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介绍</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、学科建设、发文</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9" name="组合 20"/>
          <p:cNvGrpSpPr/>
          <p:nvPr/>
        </p:nvGrpSpPr>
        <p:grpSpPr bwMode="auto">
          <a:xfrm>
            <a:off x="1838459" y="5349158"/>
            <a:ext cx="3112484" cy="812245"/>
            <a:chOff x="4247964" y="2057753"/>
            <a:chExt cx="3112761" cy="811368"/>
          </a:xfrm>
        </p:grpSpPr>
        <p:sp>
          <p:nvSpPr>
            <p:cNvPr id="30" name="TextBox 14"/>
            <p:cNvSpPr txBox="1"/>
            <p:nvPr/>
          </p:nvSpPr>
          <p:spPr>
            <a:xfrm>
              <a:off x="5003681" y="2057753"/>
              <a:ext cx="2031506" cy="461167"/>
            </a:xfrm>
            <a:prstGeom prst="rect">
              <a:avLst/>
            </a:prstGeom>
            <a:noFill/>
          </p:spPr>
          <p:txBody>
            <a:bodyPr wrap="none">
              <a:spAutoFit/>
            </a:bodyPr>
            <a:lstStyle/>
            <a:p>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期刊投稿概要</a:t>
              </a:r>
              <a:endPar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圆角矩形​​ 22"/>
            <p:cNvSpPr/>
            <p:nvPr/>
          </p:nvSpPr>
          <p:spPr>
            <a:xfrm>
              <a:off x="4247964" y="2133871"/>
              <a:ext cx="647757" cy="647000"/>
            </a:xfrm>
            <a:prstGeom prst="roundRect">
              <a:avLst/>
            </a:prstGeom>
            <a:solidFill>
              <a:srgbClr val="FFC000"/>
            </a:soli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16"/>
            <p:cNvSpPr txBox="1"/>
            <p:nvPr/>
          </p:nvSpPr>
          <p:spPr>
            <a:xfrm>
              <a:off x="5013207" y="2500188"/>
              <a:ext cx="2347518"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投稿</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入口、案例</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33" name="标题 24"/>
          <p:cNvSpPr txBox="1"/>
          <p:nvPr/>
        </p:nvSpPr>
        <p:spPr bwMode="auto">
          <a:xfrm>
            <a:off x="539552" y="1196752"/>
            <a:ext cx="8229600" cy="704850"/>
          </a:xfrm>
          <a:prstGeom prst="rect">
            <a:avLst/>
          </a:prstGeom>
          <a:noFill/>
          <a:ln w="9525">
            <a:noFill/>
            <a:miter lim="800000"/>
          </a:ln>
        </p:spPr>
        <p:txBody>
          <a:bodyPr anchor="ctr"/>
          <a:lstStyle/>
          <a:p>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rPr>
              <a:t>目录 </a:t>
            </a:r>
            <a:r>
              <a:rPr lang="en-US" altLang="zh-CN" sz="3200" dirty="0">
                <a:solidFill>
                  <a:schemeClr val="tx1">
                    <a:lumMod val="95000"/>
                    <a:lumOff val="5000"/>
                  </a:schemeClr>
                </a:solidFill>
                <a:latin typeface="微软雅黑" panose="020B0503020204020204" pitchFamily="34" charset="-122"/>
                <a:ea typeface="微软雅黑" panose="020B0503020204020204" pitchFamily="34" charset="-122"/>
              </a:rPr>
              <a:t>CONTENTS</a:t>
            </a:r>
            <a:endPar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4" name="组合 20"/>
          <p:cNvGrpSpPr/>
          <p:nvPr/>
        </p:nvGrpSpPr>
        <p:grpSpPr bwMode="auto">
          <a:xfrm>
            <a:off x="1838459" y="4284399"/>
            <a:ext cx="5212227" cy="812245"/>
            <a:chOff x="4247964" y="2057753"/>
            <a:chExt cx="5212688" cy="811368"/>
          </a:xfrm>
        </p:grpSpPr>
        <p:sp>
          <p:nvSpPr>
            <p:cNvPr id="35" name="TextBox 14"/>
            <p:cNvSpPr txBox="1"/>
            <p:nvPr/>
          </p:nvSpPr>
          <p:spPr>
            <a:xfrm>
              <a:off x="5003681" y="2057753"/>
              <a:ext cx="3955279" cy="461167"/>
            </a:xfrm>
            <a:prstGeom prst="rect">
              <a:avLst/>
            </a:prstGeom>
            <a:noFill/>
          </p:spPr>
          <p:txBody>
            <a:bodyPr wrap="none">
              <a:spAutoFit/>
            </a:bodyPr>
            <a:lstStyle/>
            <a:p>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ASME </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数据库平台检索案例</a:t>
              </a:r>
              <a:endPar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TextBox 16"/>
            <p:cNvSpPr txBox="1"/>
            <p:nvPr/>
          </p:nvSpPr>
          <p:spPr>
            <a:xfrm>
              <a:off x="5013207" y="2500188"/>
              <a:ext cx="4447445" cy="368933"/>
            </a:xfrm>
            <a:prstGeom prst="rect">
              <a:avLst/>
            </a:prstGeom>
            <a:noFill/>
          </p:spPr>
          <p:txBody>
            <a:bodyPr wrap="none">
              <a:spAutoFit/>
            </a:bodyPr>
            <a:lstStyle/>
            <a:p>
              <a:pPr fontAlgn="auto">
                <a:spcBef>
                  <a:spcPts val="0"/>
                </a:spcBef>
                <a:spcAft>
                  <a:spcPts val="0"/>
                </a:spcAft>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浏览、检索</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、个性化功能、移动访问</a:t>
              </a:r>
              <a:endPar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11681" y="5510959"/>
            <a:ext cx="7920218" cy="1096710"/>
          </a:xfrm>
          <a:prstGeom prst="rect">
            <a:avLst/>
          </a:prstGeom>
        </p:spPr>
        <p:txBody>
          <a:bodyPr wrap="square">
            <a:spAutoFit/>
          </a:bodyPr>
          <a:lstStyle/>
          <a:p>
            <a:pPr>
              <a:lnSpc>
                <a:spcPts val="1300"/>
              </a:lnSpc>
            </a:pPr>
            <a:r>
              <a:rPr lang="zh-CN" altLang="en-US" sz="1400" b="1" dirty="0">
                <a:latin typeface="微软雅黑" panose="020B0503020204020204" pitchFamily="34" charset="-122"/>
                <a:ea typeface="微软雅黑" panose="020B0503020204020204" pitchFamily="34" charset="-122"/>
              </a:rPr>
              <a:t>访问网址：</a:t>
            </a:r>
            <a:endParaRPr lang="en-US" altLang="zh-CN" sz="1400" b="1" dirty="0">
              <a:latin typeface="微软雅黑" panose="020B0503020204020204" pitchFamily="34" charset="-122"/>
              <a:ea typeface="微软雅黑" panose="020B0503020204020204" pitchFamily="34" charset="-122"/>
            </a:endParaRPr>
          </a:p>
          <a:p>
            <a:pPr>
              <a:lnSpc>
                <a:spcPts val="1300"/>
              </a:lnSpc>
            </a:pPr>
            <a:r>
              <a:rPr lang="en-US" altLang="zh-CN" sz="1400" dirty="0">
                <a:latin typeface="微软雅黑" panose="020B0503020204020204" pitchFamily="34" charset="-122"/>
                <a:ea typeface="微软雅黑" panose="020B0503020204020204" pitchFamily="34" charset="-122"/>
                <a:hlinkClick r:id="rId1"/>
              </a:rPr>
              <a:t>https://asmedigitalcollection.asme.org/openengineering</a:t>
            </a:r>
            <a:endParaRPr lang="en-US" altLang="zh-CN" sz="1400" dirty="0">
              <a:latin typeface="微软雅黑" panose="020B0503020204020204" pitchFamily="34" charset="-122"/>
              <a:ea typeface="微软雅黑" panose="020B0503020204020204" pitchFamily="34" charset="-122"/>
            </a:endParaRPr>
          </a:p>
          <a:p>
            <a:pPr>
              <a:lnSpc>
                <a:spcPts val="1300"/>
              </a:lnSpc>
            </a:pPr>
            <a:endParaRPr lang="en-US" altLang="zh-CN" sz="1400" b="1" dirty="0">
              <a:latin typeface="微软雅黑" panose="020B0503020204020204" pitchFamily="34" charset="-122"/>
              <a:ea typeface="微软雅黑" panose="020B0503020204020204" pitchFamily="34" charset="-122"/>
            </a:endParaRPr>
          </a:p>
          <a:p>
            <a:pPr>
              <a:lnSpc>
                <a:spcPts val="1300"/>
              </a:lnSpc>
            </a:pPr>
            <a:r>
              <a:rPr lang="zh-CN" altLang="en-US" sz="1400" b="1" dirty="0">
                <a:latin typeface="微软雅黑" panose="020B0503020204020204" pitchFamily="34" charset="-122"/>
                <a:ea typeface="微软雅黑" panose="020B0503020204020204" pitchFamily="34" charset="-122"/>
              </a:rPr>
              <a:t>投稿入口：</a:t>
            </a:r>
            <a:endParaRPr lang="en-US" altLang="zh-CN" sz="1400" b="1" dirty="0">
              <a:latin typeface="微软雅黑" panose="020B0503020204020204" pitchFamily="34" charset="-122"/>
              <a:ea typeface="微软雅黑" panose="020B0503020204020204" pitchFamily="34" charset="-122"/>
            </a:endParaRPr>
          </a:p>
          <a:p>
            <a:pPr>
              <a:lnSpc>
                <a:spcPts val="1300"/>
              </a:lnSpc>
            </a:pPr>
            <a:r>
              <a:rPr lang="en-US" altLang="zh-CN" sz="1400" dirty="0">
                <a:latin typeface="微软雅黑" panose="020B0503020204020204" pitchFamily="34" charset="-122"/>
                <a:ea typeface="微软雅黑" panose="020B0503020204020204" pitchFamily="34" charset="-122"/>
                <a:hlinkClick r:id="rId2"/>
              </a:rPr>
              <a:t>https://journaltool.asme.org/home/JournalDescriptions.cfm?JournalID=38&amp;Journal=AOJE</a:t>
            </a:r>
            <a:endParaRPr lang="en-US" altLang="zh-CN" sz="1400" dirty="0">
              <a:latin typeface="微软雅黑" panose="020B0503020204020204" pitchFamily="34" charset="-122"/>
              <a:ea typeface="微软雅黑" panose="020B0503020204020204" pitchFamily="34" charset="-122"/>
            </a:endParaRPr>
          </a:p>
          <a:p>
            <a:pPr>
              <a:lnSpc>
                <a:spcPts val="1300"/>
              </a:lnSpc>
            </a:pPr>
            <a:endParaRPr lang="zh-CN" altLang="en-US" sz="15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TextBox 11"/>
          <p:cNvSpPr txBox="1"/>
          <p:nvPr/>
        </p:nvSpPr>
        <p:spPr>
          <a:xfrm>
            <a:off x="902536" y="1701556"/>
            <a:ext cx="6264696" cy="3664721"/>
          </a:xfrm>
          <a:prstGeom prst="rect">
            <a:avLst/>
          </a:prstGeom>
          <a:noFill/>
        </p:spPr>
        <p:txBody>
          <a:bodyPr wrap="square" rtlCol="0">
            <a:spAutoFit/>
          </a:bodyPr>
          <a:lstStyle/>
          <a:p>
            <a:pPr>
              <a:lnSpc>
                <a:spcPts val="2000"/>
              </a:lnSpc>
            </a:pPr>
            <a:r>
              <a:rPr lang="zh-CN" altLang="en-US" sz="1500" dirty="0">
                <a:latin typeface="微软雅黑" panose="020B0503020204020204" pitchFamily="34" charset="-122"/>
                <a:ea typeface="微软雅黑" panose="020B0503020204020204" pitchFamily="34" charset="-122"/>
              </a:rPr>
              <a:t>本刊是一本快速</a:t>
            </a:r>
            <a:r>
              <a:rPr lang="zh-CN" altLang="en-US" sz="1500" dirty="0" smtClean="0">
                <a:latin typeface="微软雅黑" panose="020B0503020204020204" pitchFamily="34" charset="-122"/>
                <a:ea typeface="微软雅黑" panose="020B0503020204020204" pitchFamily="34" charset="-122"/>
              </a:rPr>
              <a:t>周转、多学科、开放</a:t>
            </a:r>
            <a:r>
              <a:rPr lang="zh-CN" altLang="en-US" sz="1500" dirty="0">
                <a:latin typeface="微软雅黑" panose="020B0503020204020204" pitchFamily="34" charset="-122"/>
                <a:ea typeface="微软雅黑" panose="020B0503020204020204" pitchFamily="34" charset="-122"/>
              </a:rPr>
              <a:t>获取且经过严格同行评审的</a:t>
            </a:r>
            <a:r>
              <a:rPr lang="zh-CN" altLang="en-US" sz="1500" dirty="0" smtClean="0">
                <a:latin typeface="微软雅黑" panose="020B0503020204020204" pitchFamily="34" charset="-122"/>
                <a:ea typeface="微软雅黑" panose="020B0503020204020204" pitchFamily="34" charset="-122"/>
              </a:rPr>
              <a:t>出版物。</a:t>
            </a:r>
            <a:endParaRPr lang="en-US" altLang="zh-CN" sz="1500" dirty="0" smtClean="0">
              <a:latin typeface="微软雅黑" panose="020B0503020204020204" pitchFamily="34" charset="-122"/>
              <a:ea typeface="微软雅黑" panose="020B0503020204020204" pitchFamily="34" charset="-122"/>
            </a:endParaRPr>
          </a:p>
          <a:p>
            <a:pPr marL="285750" indent="-285750">
              <a:lnSpc>
                <a:spcPts val="2000"/>
              </a:lnSpc>
              <a:buFont typeface="Wingdings" panose="05000000000000000000" pitchFamily="2" charset="2"/>
              <a:buChar char="ü"/>
            </a:pPr>
            <a:r>
              <a:rPr lang="zh-CN" altLang="en-US" sz="1500" dirty="0">
                <a:latin typeface="微软雅黑" panose="020B0503020204020204" pitchFamily="34" charset="-122"/>
                <a:ea typeface="微软雅黑" panose="020B0503020204020204" pitchFamily="34" charset="-122"/>
              </a:rPr>
              <a:t>高影响力的创新文章，扩大了</a:t>
            </a:r>
            <a:r>
              <a:rPr lang="en-US" altLang="zh-CN" sz="1500" dirty="0">
                <a:latin typeface="微软雅黑" panose="020B0503020204020204" pitchFamily="34" charset="-122"/>
                <a:ea typeface="微软雅黑" panose="020B0503020204020204" pitchFamily="34" charset="-122"/>
              </a:rPr>
              <a:t>ASME</a:t>
            </a:r>
            <a:r>
              <a:rPr lang="zh-CN" altLang="en-US" sz="1500" dirty="0">
                <a:latin typeface="微软雅黑" panose="020B0503020204020204" pitchFamily="34" charset="-122"/>
                <a:ea typeface="微软雅黑" panose="020B0503020204020204" pitchFamily="34" charset="-122"/>
              </a:rPr>
              <a:t>传统期刊的范围，包括新兴领域交叉学科或多学科研究。</a:t>
            </a:r>
            <a:endParaRPr lang="zh-CN" altLang="en-US" sz="1500" dirty="0">
              <a:latin typeface="微软雅黑" panose="020B0503020204020204" pitchFamily="34" charset="-122"/>
              <a:ea typeface="微软雅黑" panose="020B0503020204020204" pitchFamily="34" charset="-122"/>
            </a:endParaRPr>
          </a:p>
          <a:p>
            <a:pPr marL="285750" indent="-285750">
              <a:lnSpc>
                <a:spcPts val="2000"/>
              </a:lnSpc>
              <a:buFont typeface="Wingdings" panose="05000000000000000000" pitchFamily="2" charset="2"/>
              <a:buChar char="ü"/>
            </a:pPr>
            <a:r>
              <a:rPr lang="zh-CN" altLang="en-US" sz="1500" dirty="0">
                <a:latin typeface="微软雅黑" panose="020B0503020204020204" pitchFamily="34" charset="-122"/>
                <a:ea typeface="微软雅黑" panose="020B0503020204020204" pitchFamily="34" charset="-122"/>
              </a:rPr>
              <a:t>涉及与机械工程及相关学科的原创性研究成果。</a:t>
            </a:r>
            <a:endParaRPr lang="zh-CN" altLang="en-US" sz="1500" dirty="0">
              <a:latin typeface="微软雅黑" panose="020B0503020204020204" pitchFamily="34" charset="-122"/>
              <a:ea typeface="微软雅黑" panose="020B0503020204020204" pitchFamily="34" charset="-122"/>
            </a:endParaRPr>
          </a:p>
          <a:p>
            <a:pPr marL="285750" indent="-285750">
              <a:lnSpc>
                <a:spcPts val="2000"/>
              </a:lnSpc>
              <a:buFont typeface="Wingdings" panose="05000000000000000000" pitchFamily="2" charset="2"/>
              <a:buChar char="ü"/>
            </a:pPr>
            <a:r>
              <a:rPr lang="zh-CN" altLang="en-US" sz="1500" dirty="0">
                <a:latin typeface="微软雅黑" panose="020B0503020204020204" pitchFamily="34" charset="-122"/>
                <a:ea typeface="微软雅黑" panose="020B0503020204020204" pitchFamily="34" charset="-122"/>
              </a:rPr>
              <a:t>全新或改进的工程方法和解决方案。</a:t>
            </a:r>
            <a:endParaRPr lang="zh-CN" altLang="en-US" sz="1500" dirty="0">
              <a:latin typeface="微软雅黑" panose="020B0503020204020204" pitchFamily="34" charset="-122"/>
              <a:ea typeface="微软雅黑" panose="020B0503020204020204" pitchFamily="34" charset="-122"/>
            </a:endParaRPr>
          </a:p>
          <a:p>
            <a:pPr marL="285750" indent="-285750">
              <a:lnSpc>
                <a:spcPts val="2000"/>
              </a:lnSpc>
              <a:buFont typeface="Wingdings" panose="05000000000000000000" pitchFamily="2" charset="2"/>
              <a:buChar char="ü"/>
            </a:pPr>
            <a:r>
              <a:rPr lang="zh-CN" altLang="en-US" sz="1500" dirty="0">
                <a:latin typeface="微软雅黑" panose="020B0503020204020204" pitchFamily="34" charset="-122"/>
                <a:ea typeface="微软雅黑" panose="020B0503020204020204" pitchFamily="34" charset="-122"/>
              </a:rPr>
              <a:t>遵守要求完全开放获取的资助者要求。</a:t>
            </a:r>
            <a:endParaRPr lang="zh-CN" altLang="en-US" sz="1500" dirty="0">
              <a:latin typeface="微软雅黑" panose="020B0503020204020204" pitchFamily="34" charset="-122"/>
              <a:ea typeface="微软雅黑" panose="020B0503020204020204" pitchFamily="34" charset="-122"/>
            </a:endParaRPr>
          </a:p>
          <a:p>
            <a:pPr>
              <a:lnSpc>
                <a:spcPts val="2000"/>
              </a:lnSpc>
            </a:pPr>
            <a:endParaRPr lang="en-US" altLang="zh-CN" sz="1500" dirty="0" smtClean="0">
              <a:latin typeface="微软雅黑" panose="020B0503020204020204" pitchFamily="34" charset="-122"/>
              <a:ea typeface="微软雅黑" panose="020B0503020204020204" pitchFamily="34" charset="-122"/>
            </a:endParaRPr>
          </a:p>
          <a:p>
            <a:pPr>
              <a:lnSpc>
                <a:spcPts val="2000"/>
              </a:lnSpc>
            </a:pPr>
            <a:r>
              <a:rPr lang="zh-CN" altLang="en-US" sz="1500" b="1" dirty="0" smtClean="0">
                <a:latin typeface="微软雅黑" panose="020B0503020204020204" pitchFamily="34" charset="-122"/>
                <a:ea typeface="微软雅黑" panose="020B0503020204020204" pitchFamily="34" charset="-122"/>
              </a:rPr>
              <a:t>应用领域：</a:t>
            </a:r>
            <a:r>
              <a:rPr lang="zh-CN" altLang="en-US" sz="1500" dirty="0">
                <a:latin typeface="微软雅黑" panose="020B0503020204020204" pitchFamily="34" charset="-122"/>
                <a:ea typeface="微软雅黑" panose="020B0503020204020204" pitchFamily="34" charset="-122"/>
              </a:rPr>
              <a:t>先进能源</a:t>
            </a:r>
            <a:r>
              <a:rPr lang="zh-CN" altLang="en-US" sz="1500" dirty="0" smtClean="0">
                <a:latin typeface="微软雅黑" panose="020B0503020204020204" pitchFamily="34" charset="-122"/>
                <a:ea typeface="微软雅黑" panose="020B0503020204020204" pitchFamily="34" charset="-122"/>
              </a:rPr>
              <a:t>系统、航空航天、应用力学、生物工程、计算机</a:t>
            </a:r>
            <a:r>
              <a:rPr lang="zh-CN" altLang="en-US" sz="1500" dirty="0">
                <a:latin typeface="微软雅黑" panose="020B0503020204020204" pitchFamily="34" charset="-122"/>
                <a:ea typeface="微软雅黑" panose="020B0503020204020204" pitchFamily="34" charset="-122"/>
              </a:rPr>
              <a:t>与工程</a:t>
            </a:r>
            <a:r>
              <a:rPr lang="zh-CN" altLang="en-US" sz="1500" dirty="0" smtClean="0">
                <a:latin typeface="微软雅黑" panose="020B0503020204020204" pitchFamily="34" charset="-122"/>
                <a:ea typeface="微软雅黑" panose="020B0503020204020204" pitchFamily="34" charset="-122"/>
              </a:rPr>
              <a:t>信息、设计工程、动态系统</a:t>
            </a:r>
            <a:r>
              <a:rPr lang="zh-CN" altLang="en-US" sz="1500" dirty="0">
                <a:latin typeface="微软雅黑" panose="020B0503020204020204" pitchFamily="34" charset="-122"/>
                <a:ea typeface="微软雅黑" panose="020B0503020204020204" pitchFamily="34" charset="-122"/>
              </a:rPr>
              <a:t>与</a:t>
            </a:r>
            <a:r>
              <a:rPr lang="zh-CN" altLang="en-US" sz="1500" dirty="0" smtClean="0">
                <a:latin typeface="微软雅黑" panose="020B0503020204020204" pitchFamily="34" charset="-122"/>
                <a:ea typeface="微软雅黑" panose="020B0503020204020204" pitchFamily="34" charset="-122"/>
              </a:rPr>
              <a:t>控制、电子</a:t>
            </a:r>
            <a:r>
              <a:rPr lang="zh-CN" altLang="en-US" sz="1500" dirty="0">
                <a:latin typeface="微软雅黑" panose="020B0503020204020204" pitchFamily="34" charset="-122"/>
                <a:ea typeface="微软雅黑" panose="020B0503020204020204" pitchFamily="34" charset="-122"/>
              </a:rPr>
              <a:t>与光子</a:t>
            </a:r>
            <a:r>
              <a:rPr lang="zh-CN" altLang="en-US" sz="1500" dirty="0" smtClean="0">
                <a:latin typeface="微软雅黑" panose="020B0503020204020204" pitchFamily="34" charset="-122"/>
                <a:ea typeface="微软雅黑" panose="020B0503020204020204" pitchFamily="34" charset="-122"/>
              </a:rPr>
              <a:t>封装、能源</a:t>
            </a:r>
            <a:r>
              <a:rPr lang="zh-CN" altLang="en-US" sz="1500" dirty="0">
                <a:latin typeface="微软雅黑" panose="020B0503020204020204" pitchFamily="34" charset="-122"/>
                <a:ea typeface="微软雅黑" panose="020B0503020204020204" pitchFamily="34" charset="-122"/>
              </a:rPr>
              <a:t>与</a:t>
            </a:r>
            <a:r>
              <a:rPr lang="zh-CN" altLang="en-US" sz="1500" dirty="0" smtClean="0">
                <a:latin typeface="微软雅黑" panose="020B0503020204020204" pitchFamily="34" charset="-122"/>
                <a:ea typeface="微软雅黑" panose="020B0503020204020204" pitchFamily="34" charset="-122"/>
              </a:rPr>
              <a:t>发电、工程教育、环境工程、流体动力系统、流体工程、气体涡轮机、传热、内燃机管理、制造、材料、物料搬运、微机电、纳米技术、噪声控制和声学、无损评估、核工程、海洋、近海</a:t>
            </a:r>
            <a:r>
              <a:rPr lang="zh-CN" altLang="en-US" sz="1500" dirty="0">
                <a:latin typeface="微软雅黑" panose="020B0503020204020204" pitchFamily="34" charset="-122"/>
                <a:ea typeface="微软雅黑" panose="020B0503020204020204" pitchFamily="34" charset="-122"/>
              </a:rPr>
              <a:t>和北极</a:t>
            </a:r>
            <a:r>
              <a:rPr lang="zh-CN" altLang="en-US" sz="1500" dirty="0" smtClean="0">
                <a:latin typeface="微软雅黑" panose="020B0503020204020204" pitchFamily="34" charset="-122"/>
                <a:ea typeface="微软雅黑" panose="020B0503020204020204" pitchFamily="34" charset="-122"/>
              </a:rPr>
              <a:t>工程、管道系统、工厂</a:t>
            </a:r>
            <a:r>
              <a:rPr lang="zh-CN" altLang="en-US" sz="1500" dirty="0">
                <a:latin typeface="微软雅黑" panose="020B0503020204020204" pitchFamily="34" charset="-122"/>
                <a:ea typeface="微软雅黑" panose="020B0503020204020204" pitchFamily="34" charset="-122"/>
              </a:rPr>
              <a:t>工程和</a:t>
            </a:r>
            <a:r>
              <a:rPr lang="zh-CN" altLang="en-US" sz="1500" dirty="0" smtClean="0">
                <a:latin typeface="微软雅黑" panose="020B0503020204020204" pitchFamily="34" charset="-122"/>
                <a:ea typeface="微软雅黑" panose="020B0503020204020204" pitchFamily="34" charset="-122"/>
              </a:rPr>
              <a:t>维护、压力</a:t>
            </a:r>
            <a:r>
              <a:rPr lang="zh-CN" altLang="en-US" sz="1500" dirty="0">
                <a:latin typeface="微软雅黑" panose="020B0503020204020204" pitchFamily="34" charset="-122"/>
                <a:ea typeface="微软雅黑" panose="020B0503020204020204" pitchFamily="34" charset="-122"/>
              </a:rPr>
              <a:t>容器和</a:t>
            </a:r>
            <a:r>
              <a:rPr lang="zh-CN" altLang="en-US" sz="1500" dirty="0" smtClean="0">
                <a:latin typeface="微软雅黑" panose="020B0503020204020204" pitchFamily="34" charset="-122"/>
                <a:ea typeface="微软雅黑" panose="020B0503020204020204" pitchFamily="34" charset="-122"/>
              </a:rPr>
              <a:t>管道、流程工业、轨道交通、机器人</a:t>
            </a:r>
            <a:r>
              <a:rPr lang="zh-CN" altLang="en-US" sz="1500" dirty="0">
                <a:latin typeface="微软雅黑" panose="020B0503020204020204" pitchFamily="34" charset="-122"/>
                <a:ea typeface="微软雅黑" panose="020B0503020204020204" pitchFamily="34" charset="-122"/>
              </a:rPr>
              <a:t>和</a:t>
            </a:r>
            <a:r>
              <a:rPr lang="zh-CN" altLang="en-US" sz="1500" dirty="0" smtClean="0">
                <a:latin typeface="微软雅黑" panose="020B0503020204020204" pitchFamily="34" charset="-122"/>
                <a:ea typeface="微软雅黑" panose="020B0503020204020204" pitchFamily="34" charset="-122"/>
              </a:rPr>
              <a:t>自动化、安全</a:t>
            </a:r>
            <a:r>
              <a:rPr lang="zh-CN" altLang="en-US" sz="1500" dirty="0">
                <a:latin typeface="微软雅黑" panose="020B0503020204020204" pitchFamily="34" charset="-122"/>
                <a:ea typeface="微软雅黑" panose="020B0503020204020204" pitchFamily="34" charset="-122"/>
              </a:rPr>
              <a:t>和</a:t>
            </a:r>
            <a:r>
              <a:rPr lang="zh-CN" altLang="en-US" sz="1500" dirty="0" smtClean="0">
                <a:latin typeface="微软雅黑" panose="020B0503020204020204" pitchFamily="34" charset="-122"/>
                <a:ea typeface="微软雅黑" panose="020B0503020204020204" pitchFamily="34" charset="-122"/>
              </a:rPr>
              <a:t>风险分析、太阳能、固体废物处理、可</a:t>
            </a:r>
            <a:r>
              <a:rPr lang="zh-CN" altLang="en-US" sz="1500" dirty="0">
                <a:latin typeface="微软雅黑" panose="020B0503020204020204" pitchFamily="34" charset="-122"/>
                <a:ea typeface="微软雅黑" panose="020B0503020204020204" pitchFamily="34" charset="-122"/>
              </a:rPr>
              <a:t>持续</a:t>
            </a:r>
            <a:r>
              <a:rPr lang="zh-CN" altLang="en-US" sz="1500" dirty="0" smtClean="0">
                <a:latin typeface="微软雅黑" panose="020B0503020204020204" pitchFamily="34" charset="-122"/>
                <a:ea typeface="微软雅黑" panose="020B0503020204020204" pitchFamily="34" charset="-122"/>
              </a:rPr>
              <a:t>工程、摩擦学</a:t>
            </a:r>
            <a:r>
              <a:rPr lang="zh-CN" altLang="en-US" sz="1500" dirty="0">
                <a:latin typeface="微软雅黑" panose="020B0503020204020204" pitchFamily="34" charset="-122"/>
                <a:ea typeface="微软雅黑" panose="020B0503020204020204" pitchFamily="34" charset="-122"/>
              </a:rPr>
              <a:t>等。</a:t>
            </a:r>
            <a:endParaRPr lang="zh-CN" altLang="en-US" sz="1500" dirty="0">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755576" y="980728"/>
            <a:ext cx="6558617" cy="646331"/>
          </a:xfrm>
          <a:prstGeom prst="rect">
            <a:avLst/>
          </a:prstGeom>
          <a:noFill/>
          <a:ln w="9525">
            <a:noFill/>
            <a:miter lim="800000"/>
          </a:ln>
        </p:spPr>
        <p:txBody>
          <a:bodyPr wrap="square">
            <a:spAutoFit/>
          </a:bodyPr>
          <a:lstStyle/>
          <a:p>
            <a:pPr>
              <a:buFont typeface="Wingdings" panose="05000000000000000000" pitchFamily="2" charset="2"/>
              <a:buChar char="p"/>
            </a:pPr>
            <a:r>
              <a:rPr lang="en-US" altLang="zh-CN" sz="1600"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ASME Open Journal of Engineering</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  《ASME </a:t>
            </a:r>
            <a:r>
              <a:rPr lang="zh-CN" altLang="en-US" b="1" dirty="0">
                <a:latin typeface="微软雅黑" panose="020B0503020204020204" pitchFamily="34" charset="-122"/>
                <a:ea typeface="微软雅黑" panose="020B0503020204020204" pitchFamily="34" charset="-122"/>
              </a:rPr>
              <a:t>开放工程期刊</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     </a:t>
            </a:r>
            <a:r>
              <a:rPr lang="zh-CN" altLang="en-US" dirty="0">
                <a:latin typeface="Calibri" panose="020F0502020204030204" charset="0"/>
              </a:rPr>
              <a:t>                  </a:t>
            </a:r>
            <a:endParaRPr lang="en-US" altLang="zh-CN"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364" y="1446430"/>
            <a:ext cx="1737819" cy="2241786"/>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7314193" y="3832898"/>
            <a:ext cx="1440160"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rPr>
              <a:t>年新刊</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5"/>
          <p:cNvGrpSpPr/>
          <p:nvPr/>
        </p:nvGrpSpPr>
        <p:grpSpPr bwMode="auto">
          <a:xfrm>
            <a:off x="1827690" y="2180515"/>
            <a:ext cx="3408681" cy="887413"/>
            <a:chOff x="4247964" y="2057753"/>
            <a:chExt cx="3409500" cy="887125"/>
          </a:xfrm>
        </p:grpSpPr>
        <p:sp>
          <p:nvSpPr>
            <p:cNvPr id="20" name="TextBox 6"/>
            <p:cNvSpPr txBox="1"/>
            <p:nvPr/>
          </p:nvSpPr>
          <p:spPr>
            <a:xfrm>
              <a:off x="5003796" y="2057753"/>
              <a:ext cx="2653668" cy="460226"/>
            </a:xfrm>
            <a:prstGeom prst="rect">
              <a:avLst/>
            </a:prstGeom>
            <a:noFill/>
          </p:spPr>
          <p:txBody>
            <a:bodyPr wrap="none">
              <a:spAutoFit/>
            </a:bodyPr>
            <a:lstStyle/>
            <a:p>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ASME </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出版社介绍</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8"/>
            <p:cNvSpPr txBox="1"/>
            <p:nvPr/>
          </p:nvSpPr>
          <p:spPr>
            <a:xfrm>
              <a:off x="5013323" y="2576698"/>
              <a:ext cx="2506312" cy="368180"/>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背景、学会、宗旨</a:t>
              </a:r>
              <a:endPar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5" name="组合 16"/>
          <p:cNvGrpSpPr/>
          <p:nvPr/>
        </p:nvGrpSpPr>
        <p:grpSpPr bwMode="auto">
          <a:xfrm>
            <a:off x="1827690" y="3250027"/>
            <a:ext cx="5496586" cy="811215"/>
            <a:chOff x="4247964" y="2057753"/>
            <a:chExt cx="5496740" cy="810338"/>
          </a:xfrm>
        </p:grpSpPr>
        <p:sp>
          <p:nvSpPr>
            <p:cNvPr id="26" name="TextBox 10"/>
            <p:cNvSpPr txBox="1">
              <a:spLocks noChangeArrowheads="1"/>
            </p:cNvSpPr>
            <p:nvPr/>
          </p:nvSpPr>
          <p:spPr bwMode="auto">
            <a:xfrm>
              <a:off x="5003661" y="2057753"/>
              <a:ext cx="4741043" cy="459877"/>
            </a:xfrm>
            <a:prstGeom prst="rect">
              <a:avLst/>
            </a:prstGeom>
            <a:noFill/>
            <a:ln w="9525">
              <a:noFill/>
              <a:miter lim="800000"/>
            </a:ln>
          </p:spPr>
          <p:txBody>
            <a:bodyPr wrap="none">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广东石油化工学院与</a:t>
              </a:r>
              <a:r>
                <a:rPr lang="en-US" altLang="zh-CN" sz="2400" b="1" dirty="0" smtClean="0">
                  <a:solidFill>
                    <a:schemeClr val="tx1">
                      <a:lumMod val="95000"/>
                      <a:lumOff val="5000"/>
                    </a:schemeClr>
                  </a:solidFill>
                  <a:latin typeface="微软雅黑" panose="020B0503020204020204" pitchFamily="34" charset="-122"/>
                  <a:ea typeface="微软雅黑" panose="020B0503020204020204" pitchFamily="34" charset="-122"/>
                </a:rPr>
                <a:t>ASME</a:t>
              </a: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出版物</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Box 12"/>
            <p:cNvSpPr txBox="1"/>
            <p:nvPr/>
          </p:nvSpPr>
          <p:spPr>
            <a:xfrm>
              <a:off x="5013161" y="2500189"/>
              <a:ext cx="3488153" cy="367902"/>
            </a:xfrm>
            <a:prstGeom prst="rect">
              <a:avLst/>
            </a:prstGeom>
            <a:noFill/>
          </p:spPr>
          <p:txBody>
            <a:bodyPr wrap="none">
              <a:spAutoFit/>
            </a:bodyPr>
            <a:lstStyle/>
            <a:p>
              <a:pPr marL="0" lvl="1">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期刊</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介绍</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、学科建设、发文</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9" name="组合 20"/>
          <p:cNvGrpSpPr/>
          <p:nvPr/>
        </p:nvGrpSpPr>
        <p:grpSpPr bwMode="auto">
          <a:xfrm>
            <a:off x="1838459" y="5349158"/>
            <a:ext cx="3112484" cy="812245"/>
            <a:chOff x="4247964" y="2057753"/>
            <a:chExt cx="3112761" cy="811368"/>
          </a:xfrm>
        </p:grpSpPr>
        <p:sp>
          <p:nvSpPr>
            <p:cNvPr id="30" name="TextBox 14"/>
            <p:cNvSpPr txBox="1"/>
            <p:nvPr/>
          </p:nvSpPr>
          <p:spPr>
            <a:xfrm>
              <a:off x="5003681" y="2057753"/>
              <a:ext cx="2031506" cy="461167"/>
            </a:xfrm>
            <a:prstGeom prst="rect">
              <a:avLst/>
            </a:prstGeom>
            <a:noFill/>
          </p:spPr>
          <p:txBody>
            <a:bodyPr wrap="none">
              <a:spAutoFit/>
            </a:bodyPr>
            <a:lstStyle/>
            <a:p>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期刊投稿概要</a:t>
              </a:r>
              <a:endPar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圆角矩形​​ 22"/>
            <p:cNvSpPr/>
            <p:nvPr/>
          </p:nvSpPr>
          <p:spPr>
            <a:xfrm>
              <a:off x="4247964" y="2133871"/>
              <a:ext cx="647757" cy="647000"/>
            </a:xfrm>
            <a:prstGeom prst="roundRect">
              <a:avLst/>
            </a:prstGeom>
            <a:solidFill>
              <a:srgbClr val="FFC000"/>
            </a:soli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16"/>
            <p:cNvSpPr txBox="1"/>
            <p:nvPr/>
          </p:nvSpPr>
          <p:spPr>
            <a:xfrm>
              <a:off x="5013207" y="2500188"/>
              <a:ext cx="2347518"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投稿</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入口、案例</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33" name="标题 24"/>
          <p:cNvSpPr txBox="1"/>
          <p:nvPr/>
        </p:nvSpPr>
        <p:spPr bwMode="auto">
          <a:xfrm>
            <a:off x="539552" y="1196752"/>
            <a:ext cx="8229600" cy="704850"/>
          </a:xfrm>
          <a:prstGeom prst="rect">
            <a:avLst/>
          </a:prstGeom>
          <a:noFill/>
          <a:ln w="9525">
            <a:noFill/>
            <a:miter lim="800000"/>
          </a:ln>
        </p:spPr>
        <p:txBody>
          <a:bodyPr anchor="ctr"/>
          <a:lstStyle/>
          <a:p>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rPr>
              <a:t>目录 </a:t>
            </a:r>
            <a:r>
              <a:rPr lang="en-US" altLang="zh-CN" sz="3200" dirty="0">
                <a:solidFill>
                  <a:schemeClr val="tx1">
                    <a:lumMod val="95000"/>
                    <a:lumOff val="5000"/>
                  </a:schemeClr>
                </a:solidFill>
                <a:latin typeface="微软雅黑" panose="020B0503020204020204" pitchFamily="34" charset="-122"/>
                <a:ea typeface="微软雅黑" panose="020B0503020204020204" pitchFamily="34" charset="-122"/>
              </a:rPr>
              <a:t>CONTENTS</a:t>
            </a:r>
            <a:endPar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4" name="组合 20"/>
          <p:cNvGrpSpPr/>
          <p:nvPr/>
        </p:nvGrpSpPr>
        <p:grpSpPr bwMode="auto">
          <a:xfrm>
            <a:off x="1838459" y="4284399"/>
            <a:ext cx="5212227" cy="812245"/>
            <a:chOff x="4247964" y="2057753"/>
            <a:chExt cx="5212688" cy="811368"/>
          </a:xfrm>
        </p:grpSpPr>
        <p:sp>
          <p:nvSpPr>
            <p:cNvPr id="35" name="TextBox 14"/>
            <p:cNvSpPr txBox="1"/>
            <p:nvPr/>
          </p:nvSpPr>
          <p:spPr>
            <a:xfrm>
              <a:off x="5003681" y="2057753"/>
              <a:ext cx="3955279" cy="461167"/>
            </a:xfrm>
            <a:prstGeom prst="rect">
              <a:avLst/>
            </a:prstGeom>
            <a:noFill/>
          </p:spPr>
          <p:txBody>
            <a:bodyPr wrap="none">
              <a:spAutoFit/>
            </a:bodyPr>
            <a:lstStyle/>
            <a:p>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ASME </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数据库平台检索案例</a:t>
              </a:r>
              <a:endPar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TextBox 16"/>
            <p:cNvSpPr txBox="1"/>
            <p:nvPr/>
          </p:nvSpPr>
          <p:spPr>
            <a:xfrm>
              <a:off x="5013207" y="2500188"/>
              <a:ext cx="4447445" cy="368933"/>
            </a:xfrm>
            <a:prstGeom prst="rect">
              <a:avLst/>
            </a:prstGeom>
            <a:noFill/>
          </p:spPr>
          <p:txBody>
            <a:bodyPr wrap="none">
              <a:spAutoFit/>
            </a:bodyPr>
            <a:lstStyle/>
            <a:p>
              <a:pPr fontAlgn="auto">
                <a:spcBef>
                  <a:spcPts val="0"/>
                </a:spcBef>
                <a:spcAft>
                  <a:spcPts val="0"/>
                </a:spcAft>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浏览、检索</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、个性化功能、移动访问</a:t>
              </a:r>
              <a:endPar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bwMode="auto">
          <a:xfrm>
            <a:off x="2339752" y="1916832"/>
            <a:ext cx="4464496" cy="3449261"/>
          </a:xfrm>
          <a:prstGeom prst="roundRect">
            <a:avLst/>
          </a:prstGeom>
          <a:solidFill>
            <a:schemeClr val="bg1">
              <a:alpha val="40000"/>
            </a:schemeClr>
          </a:solidFill>
          <a:ln>
            <a:noFill/>
          </a:ln>
        </p:spPr>
        <p:txBody>
          <a:bodyPr lIns="0" tIns="0" rIns="0" bIns="0"/>
          <a:lstStyle>
            <a:lvl1pPr algn="l" rtl="0" eaLnBrk="0" fontAlgn="base" hangingPunct="0">
              <a:lnSpc>
                <a:spcPct val="90000"/>
              </a:lnSpc>
              <a:spcBef>
                <a:spcPct val="0"/>
              </a:spcBef>
              <a:spcAft>
                <a:spcPct val="0"/>
              </a:spcAft>
              <a:defRPr sz="2600" b="1">
                <a:solidFill>
                  <a:srgbClr val="0039A6"/>
                </a:solidFill>
                <a:latin typeface="+mj-lt"/>
                <a:ea typeface="MS PGothic" panose="020B0600070205080204" charset="-128"/>
                <a:cs typeface="MS PGothic" panose="020B0600070205080204" charset="-128"/>
              </a:defRPr>
            </a:lvl1pPr>
            <a:lvl2pPr algn="l" rtl="0" eaLnBrk="0" fontAlgn="base" hangingPunct="0">
              <a:lnSpc>
                <a:spcPct val="90000"/>
              </a:lnSpc>
              <a:spcBef>
                <a:spcPct val="0"/>
              </a:spcBef>
              <a:spcAft>
                <a:spcPct val="0"/>
              </a:spcAft>
              <a:defRPr sz="2600" b="1">
                <a:solidFill>
                  <a:srgbClr val="0039A6"/>
                </a:solidFill>
                <a:latin typeface="Arial" panose="020B0604020202020204" pitchFamily="34" charset="0"/>
                <a:ea typeface="MS PGothic" panose="020B0600070205080204" charset="-128"/>
                <a:cs typeface="MS PGothic" panose="020B0600070205080204" charset="-128"/>
              </a:defRPr>
            </a:lvl2pPr>
            <a:lvl3pPr algn="l" rtl="0" eaLnBrk="0" fontAlgn="base" hangingPunct="0">
              <a:lnSpc>
                <a:spcPct val="90000"/>
              </a:lnSpc>
              <a:spcBef>
                <a:spcPct val="0"/>
              </a:spcBef>
              <a:spcAft>
                <a:spcPct val="0"/>
              </a:spcAft>
              <a:defRPr sz="2600" b="1">
                <a:solidFill>
                  <a:srgbClr val="0039A6"/>
                </a:solidFill>
                <a:latin typeface="Arial" panose="020B0604020202020204" pitchFamily="34" charset="0"/>
                <a:ea typeface="MS PGothic" panose="020B0600070205080204" charset="-128"/>
                <a:cs typeface="MS PGothic" panose="020B0600070205080204" charset="-128"/>
              </a:defRPr>
            </a:lvl3pPr>
            <a:lvl4pPr algn="l" rtl="0" eaLnBrk="0" fontAlgn="base" hangingPunct="0">
              <a:lnSpc>
                <a:spcPct val="90000"/>
              </a:lnSpc>
              <a:spcBef>
                <a:spcPct val="0"/>
              </a:spcBef>
              <a:spcAft>
                <a:spcPct val="0"/>
              </a:spcAft>
              <a:defRPr sz="2600" b="1">
                <a:solidFill>
                  <a:srgbClr val="0039A6"/>
                </a:solidFill>
                <a:latin typeface="Arial" panose="020B0604020202020204" pitchFamily="34" charset="0"/>
                <a:ea typeface="MS PGothic" panose="020B0600070205080204" charset="-128"/>
                <a:cs typeface="MS PGothic" panose="020B0600070205080204" charset="-128"/>
              </a:defRPr>
            </a:lvl4pPr>
            <a:lvl5pPr algn="l" rtl="0" eaLnBrk="0" fontAlgn="base" hangingPunct="0">
              <a:lnSpc>
                <a:spcPct val="90000"/>
              </a:lnSpc>
              <a:spcBef>
                <a:spcPct val="0"/>
              </a:spcBef>
              <a:spcAft>
                <a:spcPct val="0"/>
              </a:spcAft>
              <a:defRPr sz="2600" b="1">
                <a:solidFill>
                  <a:srgbClr val="0039A6"/>
                </a:solidFill>
                <a:latin typeface="Arial" panose="020B0604020202020204" pitchFamily="34" charset="0"/>
                <a:ea typeface="MS PGothic" panose="020B0600070205080204" charset="-128"/>
                <a:cs typeface="MS PGothic" panose="020B0600070205080204" charset="-128"/>
              </a:defRPr>
            </a:lvl5pPr>
            <a:lvl6pPr marL="457200" algn="l" rtl="0" fontAlgn="base">
              <a:lnSpc>
                <a:spcPct val="90000"/>
              </a:lnSpc>
              <a:spcBef>
                <a:spcPct val="0"/>
              </a:spcBef>
              <a:spcAft>
                <a:spcPct val="0"/>
              </a:spcAft>
              <a:defRPr sz="2600" b="1">
                <a:solidFill>
                  <a:srgbClr val="0039A6"/>
                </a:solidFill>
                <a:latin typeface="Arial" panose="020B0604020202020204" pitchFamily="34" charset="0"/>
              </a:defRPr>
            </a:lvl6pPr>
            <a:lvl7pPr marL="914400" algn="l" rtl="0" fontAlgn="base">
              <a:lnSpc>
                <a:spcPct val="90000"/>
              </a:lnSpc>
              <a:spcBef>
                <a:spcPct val="0"/>
              </a:spcBef>
              <a:spcAft>
                <a:spcPct val="0"/>
              </a:spcAft>
              <a:defRPr sz="2600" b="1">
                <a:solidFill>
                  <a:srgbClr val="0039A6"/>
                </a:solidFill>
                <a:latin typeface="Arial" panose="020B0604020202020204" pitchFamily="34" charset="0"/>
              </a:defRPr>
            </a:lvl7pPr>
            <a:lvl8pPr marL="1371600" algn="l" rtl="0" fontAlgn="base">
              <a:lnSpc>
                <a:spcPct val="90000"/>
              </a:lnSpc>
              <a:spcBef>
                <a:spcPct val="0"/>
              </a:spcBef>
              <a:spcAft>
                <a:spcPct val="0"/>
              </a:spcAft>
              <a:defRPr sz="2600" b="1">
                <a:solidFill>
                  <a:srgbClr val="0039A6"/>
                </a:solidFill>
                <a:latin typeface="Arial" panose="020B0604020202020204" pitchFamily="34" charset="0"/>
              </a:defRPr>
            </a:lvl8pPr>
            <a:lvl9pPr marL="1828800" algn="l" rtl="0" fontAlgn="base">
              <a:lnSpc>
                <a:spcPct val="90000"/>
              </a:lnSpc>
              <a:spcBef>
                <a:spcPct val="0"/>
              </a:spcBef>
              <a:spcAft>
                <a:spcPct val="0"/>
              </a:spcAft>
              <a:defRPr sz="2600" b="1">
                <a:solidFill>
                  <a:srgbClr val="0039A6"/>
                </a:solidFill>
                <a:latin typeface="Arial" panose="020B0604020202020204" pitchFamily="34" charset="0"/>
              </a:defRPr>
            </a:lvl9pPr>
          </a:lstStyle>
          <a:p>
            <a:pPr>
              <a:lnSpc>
                <a:spcPct val="200000"/>
              </a:lnSpc>
              <a:spcAft>
                <a:spcPts val="0"/>
              </a:spcAft>
            </a:pPr>
            <a:r>
              <a:rPr lang="en-US" altLang="zh-CN" sz="1600" dirty="0">
                <a:solidFill>
                  <a:schemeClr val="tx1"/>
                </a:solidFill>
                <a:latin typeface="等线" panose="02010600030101010101" charset="-122"/>
                <a:ea typeface="等线" panose="02010600030101010101" charset="-122"/>
              </a:rPr>
              <a:t>ASME </a:t>
            </a:r>
            <a:r>
              <a:rPr lang="zh-CN" altLang="en-US" sz="1600" dirty="0">
                <a:solidFill>
                  <a:schemeClr val="tx1"/>
                </a:solidFill>
                <a:latin typeface="等线" panose="02010600030101010101" charset="-122"/>
                <a:ea typeface="等线" panose="02010600030101010101" charset="-122"/>
              </a:rPr>
              <a:t>学会 支持 </a:t>
            </a:r>
            <a:r>
              <a:rPr lang="zh-CN" altLang="en-US" sz="1600" dirty="0" smtClean="0">
                <a:solidFill>
                  <a:schemeClr val="tx1"/>
                </a:solidFill>
                <a:latin typeface="等线" panose="02010600030101010101" charset="-122"/>
                <a:ea typeface="等线" panose="02010600030101010101" charset="-122"/>
              </a:rPr>
              <a:t>广东石油化工学院</a:t>
            </a:r>
            <a:endParaRPr lang="en-US" altLang="zh-CN" sz="1600" dirty="0" smtClean="0">
              <a:solidFill>
                <a:schemeClr val="tx1"/>
              </a:solidFill>
              <a:latin typeface="等线" panose="02010600030101010101" charset="-122"/>
              <a:ea typeface="等线" panose="02010600030101010101" charset="-122"/>
            </a:endParaRPr>
          </a:p>
          <a:p>
            <a:pPr marL="285750" indent="-285750">
              <a:lnSpc>
                <a:spcPct val="200000"/>
              </a:lnSpc>
              <a:spcAft>
                <a:spcPts val="0"/>
              </a:spcAft>
              <a:buFont typeface="Arial" panose="020B0604020202020204" pitchFamily="34" charset="0"/>
              <a:buChar char="•"/>
            </a:pPr>
            <a:r>
              <a:rPr lang="zh-CN" altLang="en-US" sz="1600" dirty="0" smtClean="0">
                <a:solidFill>
                  <a:schemeClr val="tx1"/>
                </a:solidFill>
                <a:latin typeface="等线" panose="02010600030101010101" charset="-122"/>
                <a:ea typeface="等线" panose="02010600030101010101" charset="-122"/>
              </a:rPr>
              <a:t>机电工程学院</a:t>
            </a:r>
            <a:endParaRPr lang="en-US" altLang="zh-CN" sz="1600" dirty="0">
              <a:solidFill>
                <a:schemeClr val="tx1"/>
              </a:solidFill>
              <a:latin typeface="等线" panose="02010600030101010101" charset="-122"/>
              <a:ea typeface="等线" panose="02010600030101010101" charset="-122"/>
            </a:endParaRPr>
          </a:p>
          <a:p>
            <a:pPr marL="285750" indent="-285750">
              <a:lnSpc>
                <a:spcPct val="200000"/>
              </a:lnSpc>
              <a:spcAft>
                <a:spcPts val="0"/>
              </a:spcAft>
              <a:buFont typeface="Arial" panose="020B0604020202020204" pitchFamily="34" charset="0"/>
              <a:buChar char="•"/>
            </a:pPr>
            <a:r>
              <a:rPr lang="zh-CN" altLang="en-US" sz="1600" dirty="0">
                <a:solidFill>
                  <a:schemeClr val="tx1"/>
                </a:solidFill>
                <a:latin typeface="等线" panose="02010600030101010101" charset="-122"/>
                <a:ea typeface="等线" panose="02010600030101010101" charset="-122"/>
              </a:rPr>
              <a:t>材料科学与工程学院</a:t>
            </a:r>
            <a:endParaRPr lang="en-US" altLang="zh-CN" sz="1600" dirty="0">
              <a:solidFill>
                <a:schemeClr val="tx1"/>
              </a:solidFill>
              <a:latin typeface="等线" panose="02010600030101010101" charset="-122"/>
              <a:ea typeface="等线" panose="02010600030101010101" charset="-122"/>
            </a:endParaRPr>
          </a:p>
          <a:p>
            <a:pPr marL="285750" indent="-285750">
              <a:lnSpc>
                <a:spcPct val="200000"/>
              </a:lnSpc>
              <a:spcAft>
                <a:spcPts val="0"/>
              </a:spcAft>
              <a:buFont typeface="Arial" panose="020B0604020202020204" pitchFamily="34" charset="0"/>
              <a:buChar char="•"/>
            </a:pPr>
            <a:r>
              <a:rPr lang="zh-CN" altLang="en-US" sz="1600" dirty="0">
                <a:solidFill>
                  <a:schemeClr val="tx1"/>
                </a:solidFill>
                <a:latin typeface="等线" panose="02010600030101010101" charset="-122"/>
                <a:ea typeface="等线" panose="02010600030101010101" charset="-122"/>
              </a:rPr>
              <a:t>石油工程学院</a:t>
            </a:r>
            <a:endParaRPr lang="en-US" altLang="zh-CN" sz="1600" dirty="0">
              <a:solidFill>
                <a:schemeClr val="tx1"/>
              </a:solidFill>
              <a:latin typeface="等线" panose="02010600030101010101" charset="-122"/>
              <a:ea typeface="等线" panose="02010600030101010101" charset="-122"/>
            </a:endParaRPr>
          </a:p>
          <a:p>
            <a:pPr marL="285750" indent="-285750">
              <a:lnSpc>
                <a:spcPct val="200000"/>
              </a:lnSpc>
              <a:spcAft>
                <a:spcPts val="0"/>
              </a:spcAft>
              <a:buFont typeface="Arial" panose="020B0604020202020204" pitchFamily="34" charset="0"/>
              <a:buChar char="•"/>
            </a:pPr>
            <a:r>
              <a:rPr lang="zh-CN" altLang="en-US" sz="1600" dirty="0">
                <a:solidFill>
                  <a:schemeClr val="tx1"/>
                </a:solidFill>
                <a:latin typeface="等线" panose="02010600030101010101" charset="-122"/>
                <a:ea typeface="等线" panose="02010600030101010101" charset="-122"/>
              </a:rPr>
              <a:t>电子信息工程学院</a:t>
            </a:r>
            <a:endParaRPr lang="en-US" altLang="zh-CN" sz="1600" dirty="0">
              <a:solidFill>
                <a:schemeClr val="tx1"/>
              </a:solidFill>
              <a:latin typeface="等线" panose="02010600030101010101" charset="-122"/>
              <a:ea typeface="等线" panose="02010600030101010101" charset="-122"/>
            </a:endParaRPr>
          </a:p>
          <a:p>
            <a:pPr marL="285750" indent="-285750">
              <a:lnSpc>
                <a:spcPct val="200000"/>
              </a:lnSpc>
              <a:spcAft>
                <a:spcPts val="0"/>
              </a:spcAft>
              <a:buFont typeface="Arial" panose="020B0604020202020204" pitchFamily="34" charset="0"/>
              <a:buChar char="•"/>
            </a:pPr>
            <a:r>
              <a:rPr lang="zh-CN" altLang="en-US" sz="1600" dirty="0">
                <a:solidFill>
                  <a:schemeClr val="tx1"/>
                </a:solidFill>
                <a:latin typeface="等线" panose="02010600030101010101" charset="-122"/>
                <a:ea typeface="等线" panose="02010600030101010101" charset="-122"/>
              </a:rPr>
              <a:t>能源与动力工程学院</a:t>
            </a:r>
            <a:endParaRPr lang="en-US" altLang="zh-CN" sz="1600" dirty="0">
              <a:solidFill>
                <a:schemeClr val="tx1"/>
              </a:solidFill>
              <a:latin typeface="等线" panose="02010600030101010101" charset="-122"/>
              <a:ea typeface="等线" panose="02010600030101010101" charset="-122"/>
            </a:endParaRPr>
          </a:p>
          <a:p>
            <a:pPr marL="285750" indent="-285750">
              <a:lnSpc>
                <a:spcPct val="200000"/>
              </a:lnSpc>
              <a:spcAft>
                <a:spcPts val="0"/>
              </a:spcAft>
              <a:buFont typeface="Arial" panose="020B0604020202020204" pitchFamily="34" charset="0"/>
              <a:buChar char="•"/>
            </a:pPr>
            <a:r>
              <a:rPr lang="zh-CN" altLang="en-US" sz="1600" dirty="0">
                <a:solidFill>
                  <a:schemeClr val="tx1"/>
                </a:solidFill>
                <a:latin typeface="等线" panose="02010600030101010101" charset="-122"/>
                <a:ea typeface="等线" panose="02010600030101010101" charset="-122"/>
              </a:rPr>
              <a:t>环境科学与工程</a:t>
            </a:r>
            <a:r>
              <a:rPr lang="zh-CN" altLang="en-US" sz="1600" dirty="0" smtClean="0">
                <a:solidFill>
                  <a:schemeClr val="tx1"/>
                </a:solidFill>
                <a:latin typeface="等线" panose="02010600030101010101" charset="-122"/>
                <a:ea typeface="等线" panose="02010600030101010101" charset="-122"/>
              </a:rPr>
              <a:t>学院</a:t>
            </a:r>
            <a:endParaRPr lang="en-US" altLang="zh-CN" sz="1600" dirty="0" smtClean="0">
              <a:solidFill>
                <a:schemeClr val="tx1"/>
              </a:solidFill>
              <a:latin typeface="等线" panose="02010600030101010101" charset="-122"/>
              <a:ea typeface="等线" panose="02010600030101010101" charset="-122"/>
            </a:endParaRPr>
          </a:p>
          <a:p>
            <a:pPr marL="285750" indent="-285750">
              <a:lnSpc>
                <a:spcPct val="200000"/>
              </a:lnSpc>
              <a:spcAft>
                <a:spcPts val="0"/>
              </a:spcAft>
              <a:buFont typeface="Arial" panose="020B0604020202020204" pitchFamily="34" charset="0"/>
              <a:buChar char="•"/>
            </a:pPr>
            <a:r>
              <a:rPr lang="en-US" altLang="zh-CN" sz="1600" dirty="0" smtClean="0">
                <a:solidFill>
                  <a:schemeClr val="tx1"/>
                </a:solidFill>
                <a:latin typeface="等线" panose="02010600030101010101" charset="-122"/>
                <a:ea typeface="等线" panose="02010600030101010101" charset="-122"/>
              </a:rPr>
              <a:t>……</a:t>
            </a:r>
            <a:endParaRPr lang="en-US" altLang="zh-CN" sz="1600" dirty="0">
              <a:solidFill>
                <a:schemeClr val="tx1"/>
              </a:solidFill>
              <a:latin typeface="等线" panose="02010600030101010101" charset="-122"/>
              <a:ea typeface="等线" panose="02010600030101010101" charset="-122"/>
            </a:endParaRPr>
          </a:p>
          <a:p>
            <a:pPr algn="just">
              <a:lnSpc>
                <a:spcPct val="150000"/>
              </a:lnSpc>
              <a:spcAft>
                <a:spcPts val="800"/>
              </a:spcAft>
            </a:pPr>
            <a:endParaRPr lang="en-US" altLang="zh-CN" sz="1400" dirty="0">
              <a:solidFill>
                <a:schemeClr val="tx1"/>
              </a:solidFill>
              <a:latin typeface="等线" panose="02010600030101010101" charset="-122"/>
              <a:ea typeface="等线" panose="02010600030101010101"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61398" y="1007494"/>
            <a:ext cx="1530644" cy="1530644"/>
          </a:xfrm>
          <a:prstGeom prst="rect">
            <a:avLst/>
          </a:prstGeom>
        </p:spPr>
      </p:pic>
      <p:sp>
        <p:nvSpPr>
          <p:cNvPr id="9" name="Title 1"/>
          <p:cNvSpPr txBox="1"/>
          <p:nvPr/>
        </p:nvSpPr>
        <p:spPr bwMode="auto">
          <a:xfrm>
            <a:off x="247589" y="836712"/>
            <a:ext cx="6408712" cy="936104"/>
          </a:xfrm>
          <a:prstGeom prst="rect">
            <a:avLst/>
          </a:prstGeom>
          <a:noFill/>
          <a:ln w="9525">
            <a:noFill/>
            <a:miter lim="800000"/>
          </a:ln>
        </p:spPr>
        <p:txBody>
          <a:bodyPr anchor="ctr"/>
          <a:lstStyle/>
          <a:p>
            <a:r>
              <a:rPr lang="zh-CN" altLang="en-US" sz="3600" dirty="0" smtClean="0">
                <a:latin typeface="微软雅黑" panose="020B0503020204020204" pitchFamily="34" charset="-122"/>
                <a:ea typeface="微软雅黑" panose="020B0503020204020204" pitchFamily="34" charset="-122"/>
              </a:rPr>
              <a:t>广东石油化工学院</a:t>
            </a:r>
            <a:r>
              <a:rPr lang="en-US" altLang="zh-CN" sz="3600" dirty="0" smtClean="0">
                <a:latin typeface="微软雅黑" panose="020B0503020204020204" pitchFamily="34" charset="-122"/>
                <a:ea typeface="微软雅黑" panose="020B0503020204020204" pitchFamily="34" charset="-122"/>
              </a:rPr>
              <a:t>-</a:t>
            </a:r>
            <a:r>
              <a:rPr lang="zh-CN" altLang="en-US" sz="3600" dirty="0" smtClean="0">
                <a:latin typeface="微软雅黑" panose="020B0503020204020204" pitchFamily="34" charset="-122"/>
                <a:ea typeface="微软雅黑" panose="020B0503020204020204" pitchFamily="34" charset="-122"/>
              </a:rPr>
              <a:t>学院匹配</a:t>
            </a:r>
            <a:endParaRPr lang="en-US" altLang="zh-CN" sz="3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060848"/>
            <a:ext cx="8083372" cy="3323987"/>
          </a:xfrm>
          <a:prstGeom prst="rect">
            <a:avLst/>
          </a:prstGeom>
        </p:spPr>
        <p:txBody>
          <a:bodyPr wrap="square">
            <a:spAutoFit/>
          </a:bodyPr>
          <a:lstStyle/>
          <a:p>
            <a:pPr algn="just">
              <a:lnSpc>
                <a:spcPct val="150000"/>
              </a:lnSpc>
            </a:pPr>
            <a:r>
              <a:rPr lang="zh-CN" altLang="en-US" sz="1400" b="1" u="sng" dirty="0">
                <a:latin typeface="等线" panose="02010600030101010101" charset="-122"/>
                <a:ea typeface="等线" panose="02010600030101010101" charset="-122"/>
              </a:rPr>
              <a:t>国家级专业综合改革试点项目</a:t>
            </a:r>
            <a:r>
              <a:rPr lang="zh-CN" altLang="en-US" sz="1400" b="1" dirty="0">
                <a:latin typeface="等线" panose="02010600030101010101" charset="-122"/>
                <a:ea typeface="等线" panose="02010600030101010101" charset="-122"/>
              </a:rPr>
              <a:t>：</a:t>
            </a:r>
            <a:endParaRPr lang="en-US" altLang="zh-CN" sz="1400" b="1" dirty="0">
              <a:latin typeface="等线" panose="02010600030101010101" charset="-122"/>
              <a:ea typeface="等线" panose="02010600030101010101" charset="-122"/>
            </a:endParaRPr>
          </a:p>
          <a:p>
            <a:pPr algn="just">
              <a:lnSpc>
                <a:spcPct val="150000"/>
              </a:lnSpc>
            </a:pPr>
            <a:r>
              <a:rPr lang="zh-CN" altLang="en-US" sz="1400" b="1" dirty="0">
                <a:latin typeface="等线" panose="02010600030101010101" charset="-122"/>
                <a:ea typeface="等线" panose="02010600030101010101" charset="-122"/>
              </a:rPr>
              <a:t>电气工程及其自动化</a:t>
            </a:r>
            <a:endParaRPr lang="en-US" altLang="zh-CN" sz="1400" b="1" dirty="0">
              <a:latin typeface="等线" panose="02010600030101010101" charset="-122"/>
              <a:ea typeface="等线" panose="02010600030101010101" charset="-122"/>
            </a:endParaRPr>
          </a:p>
          <a:p>
            <a:pPr algn="just">
              <a:lnSpc>
                <a:spcPct val="150000"/>
              </a:lnSpc>
            </a:pPr>
            <a:endParaRPr lang="en-US" altLang="zh-CN" sz="1400" b="1" dirty="0">
              <a:latin typeface="等线" panose="02010600030101010101" charset="-122"/>
              <a:ea typeface="等线" panose="02010600030101010101" charset="-122"/>
            </a:endParaRPr>
          </a:p>
          <a:p>
            <a:pPr algn="just">
              <a:lnSpc>
                <a:spcPct val="150000"/>
              </a:lnSpc>
            </a:pPr>
            <a:r>
              <a:rPr lang="zh-CN" altLang="en-US" sz="1400" b="1" u="sng" dirty="0">
                <a:latin typeface="等线" panose="02010600030101010101" charset="-122"/>
                <a:ea typeface="等线" panose="02010600030101010101" charset="-122"/>
              </a:rPr>
              <a:t>广东省级特色专业</a:t>
            </a:r>
            <a:r>
              <a:rPr lang="zh-CN" altLang="en-US" sz="1400" b="1" dirty="0">
                <a:latin typeface="等线" panose="02010600030101010101" charset="-122"/>
                <a:ea typeface="等线" panose="02010600030101010101" charset="-122"/>
              </a:rPr>
              <a:t>：</a:t>
            </a:r>
            <a:endParaRPr lang="en-US" altLang="zh-CN" sz="1400" b="1" dirty="0">
              <a:latin typeface="等线" panose="02010600030101010101" charset="-122"/>
              <a:ea typeface="等线" panose="02010600030101010101" charset="-122"/>
            </a:endParaRPr>
          </a:p>
          <a:p>
            <a:pPr algn="just">
              <a:lnSpc>
                <a:spcPct val="150000"/>
              </a:lnSpc>
            </a:pPr>
            <a:r>
              <a:rPr lang="zh-CN" altLang="en-US" sz="1400" b="1" dirty="0">
                <a:latin typeface="等线" panose="02010600030101010101" charset="-122"/>
                <a:ea typeface="等线" panose="02010600030101010101" charset="-122"/>
              </a:rPr>
              <a:t>机械设计制造及其自动化、环境工程、能源与动力工程、电气工程及其自动化等</a:t>
            </a:r>
            <a:endParaRPr lang="en-US" altLang="zh-CN" sz="1400" b="1" dirty="0">
              <a:latin typeface="等线" panose="02010600030101010101" charset="-122"/>
              <a:ea typeface="等线" panose="02010600030101010101" charset="-122"/>
            </a:endParaRPr>
          </a:p>
          <a:p>
            <a:pPr algn="just">
              <a:lnSpc>
                <a:spcPct val="150000"/>
              </a:lnSpc>
            </a:pPr>
            <a:endParaRPr lang="en-US" altLang="zh-CN" sz="1400" b="1" dirty="0">
              <a:latin typeface="等线" panose="02010600030101010101" charset="-122"/>
              <a:ea typeface="等线" panose="02010600030101010101" charset="-122"/>
            </a:endParaRPr>
          </a:p>
          <a:p>
            <a:pPr algn="just">
              <a:lnSpc>
                <a:spcPct val="150000"/>
              </a:lnSpc>
            </a:pPr>
            <a:r>
              <a:rPr lang="zh-CN" altLang="en-US" sz="1400" b="1" u="sng" dirty="0">
                <a:latin typeface="等线" panose="02010600030101010101" charset="-122"/>
                <a:ea typeface="等线" panose="02010600030101010101" charset="-122"/>
              </a:rPr>
              <a:t>广东省级专业综合改革试点项目</a:t>
            </a:r>
            <a:r>
              <a:rPr lang="zh-CN" altLang="en-US" sz="1400" b="1" dirty="0">
                <a:latin typeface="等线" panose="02010600030101010101" charset="-122"/>
                <a:ea typeface="等线" panose="02010600030101010101" charset="-122"/>
              </a:rPr>
              <a:t>：电气工程及其自动化、机械设计制造及其自动化、环境工程、电子信息工程等</a:t>
            </a:r>
            <a:endParaRPr lang="en-US" altLang="zh-CN" sz="1400" b="1" dirty="0">
              <a:latin typeface="等线" panose="02010600030101010101" charset="-122"/>
              <a:ea typeface="等线" panose="02010600030101010101" charset="-122"/>
            </a:endParaRPr>
          </a:p>
          <a:p>
            <a:pPr algn="just">
              <a:lnSpc>
                <a:spcPct val="150000"/>
              </a:lnSpc>
            </a:pPr>
            <a:endParaRPr lang="en-US" altLang="zh-CN" sz="1400" b="1" dirty="0">
              <a:latin typeface="等线" panose="02010600030101010101" charset="-122"/>
              <a:ea typeface="等线" panose="02010600030101010101" charset="-122"/>
            </a:endParaRPr>
          </a:p>
          <a:p>
            <a:pPr algn="just">
              <a:lnSpc>
                <a:spcPct val="150000"/>
              </a:lnSpc>
            </a:pPr>
            <a:r>
              <a:rPr lang="zh-CN" altLang="en-US" sz="1400" b="1" u="sng" dirty="0">
                <a:latin typeface="等线" panose="02010600030101010101" charset="-122"/>
                <a:ea typeface="等线" panose="02010600030101010101" charset="-122"/>
              </a:rPr>
              <a:t>广东省级战略新兴产业特色专业</a:t>
            </a:r>
            <a:r>
              <a:rPr lang="zh-CN" altLang="en-US" sz="1400" b="1" dirty="0">
                <a:latin typeface="等线" panose="02010600030101010101" charset="-122"/>
                <a:ea typeface="等线" panose="02010600030101010101" charset="-122"/>
              </a:rPr>
              <a:t>：能源与动力工程、高分子材料与工程</a:t>
            </a:r>
            <a:endParaRPr lang="en-US" altLang="zh-CN" sz="1400" b="1" dirty="0">
              <a:latin typeface="等线" panose="02010600030101010101" charset="-122"/>
              <a:ea typeface="等线" panose="02010600030101010101"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61398" y="1007494"/>
            <a:ext cx="1530644" cy="1530644"/>
          </a:xfrm>
          <a:prstGeom prst="rect">
            <a:avLst/>
          </a:prstGeom>
        </p:spPr>
      </p:pic>
      <p:sp>
        <p:nvSpPr>
          <p:cNvPr id="9" name="Title 1"/>
          <p:cNvSpPr txBox="1"/>
          <p:nvPr/>
        </p:nvSpPr>
        <p:spPr bwMode="auto">
          <a:xfrm>
            <a:off x="247589" y="836712"/>
            <a:ext cx="6408712" cy="936104"/>
          </a:xfrm>
          <a:prstGeom prst="rect">
            <a:avLst/>
          </a:prstGeom>
          <a:noFill/>
          <a:ln w="9525">
            <a:noFill/>
            <a:miter lim="800000"/>
          </a:ln>
        </p:spPr>
        <p:txBody>
          <a:bodyPr anchor="ctr"/>
          <a:lstStyle/>
          <a:p>
            <a:r>
              <a:rPr lang="zh-CN" altLang="en-US" sz="3600" dirty="0" smtClean="0">
                <a:latin typeface="微软雅黑" panose="020B0503020204020204" pitchFamily="34" charset="-122"/>
                <a:ea typeface="微软雅黑" panose="020B0503020204020204" pitchFamily="34" charset="-122"/>
              </a:rPr>
              <a:t>广东石油化工学院</a:t>
            </a:r>
            <a:r>
              <a:rPr lang="en-US" altLang="zh-CN" sz="3600" dirty="0" smtClean="0">
                <a:latin typeface="微软雅黑" panose="020B0503020204020204" pitchFamily="34" charset="-122"/>
                <a:ea typeface="微软雅黑" panose="020B0503020204020204" pitchFamily="34" charset="-122"/>
              </a:rPr>
              <a:t>-</a:t>
            </a:r>
            <a:r>
              <a:rPr lang="zh-CN" altLang="en-US" sz="3600" dirty="0" smtClean="0">
                <a:latin typeface="微软雅黑" panose="020B0503020204020204" pitchFamily="34" charset="-122"/>
                <a:ea typeface="微软雅黑" panose="020B0503020204020204" pitchFamily="34" charset="-122"/>
              </a:rPr>
              <a:t>学科情况</a:t>
            </a:r>
            <a:endParaRPr lang="en-US" altLang="zh-CN" sz="3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627784" y="5816883"/>
            <a:ext cx="4298074" cy="338554"/>
          </a:xfrm>
          <a:prstGeom prst="rect">
            <a:avLst/>
          </a:prstGeom>
          <a:noFill/>
        </p:spPr>
        <p:txBody>
          <a:bodyPr wrap="square" rtlCol="0">
            <a:spAutoFit/>
          </a:bodyPr>
          <a:lstStyle/>
          <a:p>
            <a:r>
              <a:rPr lang="zh-CN" altLang="en-US" sz="1600" b="1" dirty="0">
                <a:solidFill>
                  <a:schemeClr val="accent5">
                    <a:lumMod val="75000"/>
                  </a:schemeClr>
                </a:solidFill>
                <a:latin typeface="等线" panose="02010600030101010101" charset="-122"/>
                <a:ea typeface="等线" panose="02010600030101010101" charset="-122"/>
              </a:rPr>
              <a:t>工程科学学科进入了</a:t>
            </a:r>
            <a:r>
              <a:rPr lang="en-US" altLang="zh-CN" sz="1600" b="1" dirty="0">
                <a:solidFill>
                  <a:schemeClr val="accent5">
                    <a:lumMod val="75000"/>
                  </a:schemeClr>
                </a:solidFill>
                <a:latin typeface="等线" panose="02010600030101010101" charset="-122"/>
                <a:ea typeface="等线" panose="02010600030101010101" charset="-122"/>
              </a:rPr>
              <a:t>ESI</a:t>
            </a:r>
            <a:r>
              <a:rPr lang="zh-CN" altLang="en-US" sz="1600" b="1" dirty="0">
                <a:solidFill>
                  <a:schemeClr val="accent5">
                    <a:lumMod val="75000"/>
                  </a:schemeClr>
                </a:solidFill>
                <a:latin typeface="等线" panose="02010600030101010101" charset="-122"/>
                <a:ea typeface="等线" panose="02010600030101010101" charset="-122"/>
              </a:rPr>
              <a:t>全球排名前</a:t>
            </a:r>
            <a:r>
              <a:rPr lang="en-US" altLang="zh-CN" sz="1600" b="1" dirty="0">
                <a:solidFill>
                  <a:schemeClr val="accent5">
                    <a:lumMod val="75000"/>
                  </a:schemeClr>
                </a:solidFill>
                <a:latin typeface="等线" panose="02010600030101010101" charset="-122"/>
                <a:ea typeface="等线" panose="02010600030101010101" charset="-122"/>
              </a:rPr>
              <a:t>1%</a:t>
            </a:r>
            <a:endParaRPr lang="en-US" altLang="zh-CN" sz="1600" b="1" dirty="0">
              <a:solidFill>
                <a:schemeClr val="accent5">
                  <a:lumMod val="75000"/>
                </a:schemeClr>
              </a:solidFill>
              <a:latin typeface="等线" panose="02010600030101010101" charset="-122"/>
              <a:ea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4446368" y="2348880"/>
          <a:ext cx="4697632" cy="2880320"/>
        </p:xfrm>
        <a:graphic>
          <a:graphicData uri="http://schemas.openxmlformats.org/drawingml/2006/chart">
            <c:chart xmlns:c="http://schemas.openxmlformats.org/drawingml/2006/chart" xmlns:r="http://schemas.openxmlformats.org/officeDocument/2006/relationships" r:id="rId1"/>
          </a:graphicData>
        </a:graphic>
      </p:graphicFrame>
      <p:pic>
        <p:nvPicPr>
          <p:cNvPr id="7" name="图片 6"/>
          <p:cNvPicPr>
            <a:picLocks noChangeAspect="1"/>
          </p:cNvPicPr>
          <p:nvPr/>
        </p:nvPicPr>
        <p:blipFill>
          <a:blip r:embed="rId2"/>
          <a:stretch>
            <a:fillRect/>
          </a:stretch>
        </p:blipFill>
        <p:spPr>
          <a:xfrm>
            <a:off x="1907704" y="1988840"/>
            <a:ext cx="4854364"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itle 1"/>
          <p:cNvSpPr txBox="1"/>
          <p:nvPr/>
        </p:nvSpPr>
        <p:spPr bwMode="auto">
          <a:xfrm>
            <a:off x="179512" y="790830"/>
            <a:ext cx="6408712" cy="936104"/>
          </a:xfrm>
          <a:prstGeom prst="rect">
            <a:avLst/>
          </a:prstGeom>
          <a:noFill/>
          <a:ln w="9525">
            <a:noFill/>
            <a:miter lim="800000"/>
          </a:ln>
        </p:spPr>
        <p:txBody>
          <a:bodyPr anchor="ctr"/>
          <a:lstStyle/>
          <a:p>
            <a:r>
              <a:rPr lang="zh-CN" altLang="en-US" sz="3600" dirty="0" smtClean="0">
                <a:latin typeface="微软雅黑" panose="020B0503020204020204" pitchFamily="34" charset="-122"/>
                <a:ea typeface="微软雅黑" panose="020B0503020204020204" pitchFamily="34" charset="-122"/>
              </a:rPr>
              <a:t>广东石油化工学院</a:t>
            </a:r>
            <a:r>
              <a:rPr lang="en-US" altLang="zh-CN" sz="3600" dirty="0" smtClean="0">
                <a:latin typeface="微软雅黑" panose="020B0503020204020204" pitchFamily="34" charset="-122"/>
                <a:ea typeface="微软雅黑" panose="020B0503020204020204" pitchFamily="34" charset="-122"/>
              </a:rPr>
              <a:t>-</a:t>
            </a:r>
            <a:r>
              <a:rPr lang="zh-CN" altLang="en-US" sz="3600" dirty="0" smtClean="0">
                <a:latin typeface="微软雅黑" panose="020B0503020204020204" pitchFamily="34" charset="-122"/>
                <a:ea typeface="微软雅黑" panose="020B0503020204020204" pitchFamily="34" charset="-122"/>
              </a:rPr>
              <a:t>发文情况</a:t>
            </a:r>
            <a:endParaRPr lang="en-US" altLang="zh-CN" sz="36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241" y="1052736"/>
            <a:ext cx="1553585" cy="1553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4446368" y="2348880"/>
          <a:ext cx="4697632" cy="2880320"/>
        </p:xfrm>
        <a:graphic>
          <a:graphicData uri="http://schemas.openxmlformats.org/drawingml/2006/chart">
            <c:chart xmlns:c="http://schemas.openxmlformats.org/drawingml/2006/chart" xmlns:r="http://schemas.openxmlformats.org/officeDocument/2006/relationships" r:id="rId1"/>
          </a:graphicData>
        </a:graphic>
      </p:graphicFrame>
      <p:sp>
        <p:nvSpPr>
          <p:cNvPr id="12" name="矩形 11"/>
          <p:cNvSpPr/>
          <p:nvPr/>
        </p:nvSpPr>
        <p:spPr>
          <a:xfrm>
            <a:off x="539552" y="1988840"/>
            <a:ext cx="8172400" cy="4196020"/>
          </a:xfrm>
          <a:prstGeom prst="rect">
            <a:avLst/>
          </a:prstGeom>
        </p:spPr>
        <p:txBody>
          <a:bodyPr wrap="square">
            <a:spAutoFit/>
          </a:bodyPr>
          <a:lstStyle/>
          <a:p>
            <a:pPr>
              <a:lnSpc>
                <a:spcPts val="2000"/>
              </a:lnSpc>
            </a:pPr>
            <a:r>
              <a:rPr lang="zh-CN" altLang="en-US" sz="1600" dirty="0" smtClean="0">
                <a:latin typeface="等线" panose="02010600030101010101" charset="-122"/>
                <a:ea typeface="等线" panose="02010600030101010101" charset="-122"/>
              </a:rPr>
              <a:t>我校学者在</a:t>
            </a:r>
            <a:r>
              <a:rPr lang="en-US" altLang="zh-CN" sz="1600" dirty="0" smtClean="0">
                <a:latin typeface="等线" panose="02010600030101010101" charset="-122"/>
                <a:ea typeface="等线" panose="02010600030101010101" charset="-122"/>
              </a:rPr>
              <a:t>ASME</a:t>
            </a:r>
            <a:r>
              <a:rPr lang="zh-CN" altLang="en-US" sz="1600" dirty="0" smtClean="0">
                <a:latin typeface="等线" panose="02010600030101010101" charset="-122"/>
                <a:ea typeface="等线" panose="02010600030101010101" charset="-122"/>
              </a:rPr>
              <a:t>上的发文涉及</a:t>
            </a:r>
            <a:r>
              <a:rPr lang="en-US" altLang="zh-CN" sz="1600" dirty="0" smtClean="0">
                <a:latin typeface="等线" panose="02010600030101010101" charset="-122"/>
                <a:ea typeface="等线" panose="02010600030101010101" charset="-122"/>
              </a:rPr>
              <a:t> </a:t>
            </a:r>
            <a:r>
              <a:rPr lang="zh-CN" altLang="en-US" sz="1600" b="1" u="sng" dirty="0" smtClean="0">
                <a:latin typeface="等线" panose="02010600030101010101" charset="-122"/>
                <a:ea typeface="等线" panose="02010600030101010101" charset="-122"/>
              </a:rPr>
              <a:t>期刊、会议录、电子书</a:t>
            </a:r>
            <a:r>
              <a:rPr lang="zh-CN" altLang="en-US" sz="1600" b="1" dirty="0" smtClean="0">
                <a:latin typeface="等线" panose="02010600030101010101" charset="-122"/>
                <a:ea typeface="等线" panose="02010600030101010101" charset="-122"/>
              </a:rPr>
              <a:t>：</a:t>
            </a:r>
            <a:endParaRPr lang="en-US" altLang="zh-CN" sz="1600" b="1" dirty="0" smtClean="0">
              <a:latin typeface="等线" panose="02010600030101010101" charset="-122"/>
              <a:ea typeface="等线" panose="02010600030101010101" charset="-122"/>
            </a:endParaRPr>
          </a:p>
          <a:p>
            <a:pPr>
              <a:lnSpc>
                <a:spcPts val="2000"/>
              </a:lnSpc>
            </a:pPr>
            <a:endParaRPr lang="en-US" altLang="zh-CN" sz="1400" b="1" dirty="0">
              <a:latin typeface="等线" panose="02010600030101010101" charset="-122"/>
              <a:ea typeface="等线" panose="02010600030101010101" charset="-122"/>
            </a:endParaRPr>
          </a:p>
          <a:p>
            <a:pPr>
              <a:lnSpc>
                <a:spcPts val="2000"/>
              </a:lnSpc>
            </a:pPr>
            <a:r>
              <a:rPr lang="en-US" altLang="zh-CN" sz="1400" b="1" dirty="0" smtClean="0">
                <a:latin typeface="等线" panose="02010600030101010101" charset="-122"/>
                <a:ea typeface="等线" panose="02010600030101010101" charset="-122"/>
              </a:rPr>
              <a:t>Journal </a:t>
            </a:r>
            <a:r>
              <a:rPr lang="en-US" altLang="zh-CN" sz="1400" b="1" dirty="0">
                <a:latin typeface="等线" panose="02010600030101010101" charset="-122"/>
                <a:ea typeface="等线" panose="02010600030101010101" charset="-122"/>
              </a:rPr>
              <a:t>of Pressure Vessel </a:t>
            </a:r>
            <a:r>
              <a:rPr lang="en-US" altLang="zh-CN" sz="1400" b="1" dirty="0" smtClean="0">
                <a:latin typeface="等线" panose="02010600030101010101" charset="-122"/>
                <a:ea typeface="等线" panose="02010600030101010101" charset="-122"/>
              </a:rPr>
              <a:t>Technology</a:t>
            </a:r>
            <a:endParaRPr lang="en-US" altLang="zh-CN" sz="1400" b="1" dirty="0" smtClean="0">
              <a:latin typeface="等线" panose="02010600030101010101" charset="-122"/>
              <a:ea typeface="等线" panose="02010600030101010101" charset="-122"/>
            </a:endParaRPr>
          </a:p>
          <a:p>
            <a:pPr>
              <a:lnSpc>
                <a:spcPts val="2000"/>
              </a:lnSpc>
            </a:pPr>
            <a:r>
              <a:rPr lang="en-US" altLang="zh-CN" sz="1400" b="1" dirty="0">
                <a:latin typeface="等线" panose="02010600030101010101" charset="-122"/>
              </a:rPr>
              <a:t>《</a:t>
            </a:r>
            <a:r>
              <a:rPr lang="zh-CN" altLang="en-US" sz="1400" b="1" dirty="0">
                <a:latin typeface="等线" panose="02010600030101010101" charset="-122"/>
              </a:rPr>
              <a:t>压力容器技术期刊</a:t>
            </a:r>
            <a:r>
              <a:rPr lang="en-US" altLang="zh-CN" sz="1400" b="1" dirty="0">
                <a:latin typeface="等线" panose="02010600030101010101" charset="-122"/>
              </a:rPr>
              <a:t>》</a:t>
            </a:r>
            <a:endParaRPr lang="en-US" altLang="zh-CN" sz="1400" b="1" dirty="0" smtClean="0">
              <a:latin typeface="等线" panose="02010600030101010101" charset="-122"/>
              <a:ea typeface="等线" panose="02010600030101010101" charset="-122"/>
            </a:endParaRPr>
          </a:p>
          <a:p>
            <a:pPr>
              <a:lnSpc>
                <a:spcPts val="2000"/>
              </a:lnSpc>
            </a:pPr>
            <a:endParaRPr lang="en-US" altLang="zh-CN" sz="1400" b="1" dirty="0" smtClean="0">
              <a:latin typeface="等线" panose="02010600030101010101" charset="-122"/>
              <a:ea typeface="等线" panose="02010600030101010101" charset="-122"/>
            </a:endParaRPr>
          </a:p>
          <a:p>
            <a:pPr>
              <a:lnSpc>
                <a:spcPts val="2000"/>
              </a:lnSpc>
            </a:pPr>
            <a:r>
              <a:rPr lang="en-US" altLang="zh-CN" sz="1400" b="1" dirty="0">
                <a:latin typeface="等线" panose="02010600030101010101" charset="-122"/>
              </a:rPr>
              <a:t>Journal of Energy Resources </a:t>
            </a:r>
            <a:r>
              <a:rPr lang="en-US" altLang="zh-CN" sz="1400" b="1" dirty="0" smtClean="0">
                <a:latin typeface="等线" panose="02010600030101010101" charset="-122"/>
              </a:rPr>
              <a:t>Technology</a:t>
            </a:r>
            <a:endParaRPr lang="en-US" altLang="zh-CN" sz="1400" b="1" dirty="0" smtClean="0">
              <a:latin typeface="等线" panose="02010600030101010101" charset="-122"/>
            </a:endParaRPr>
          </a:p>
          <a:p>
            <a:pPr>
              <a:lnSpc>
                <a:spcPts val="2000"/>
              </a:lnSpc>
            </a:pPr>
            <a:r>
              <a:rPr lang="en-US" altLang="zh-CN" sz="1400" b="1" dirty="0">
                <a:latin typeface="等线" panose="02010600030101010101" charset="-122"/>
              </a:rPr>
              <a:t>《</a:t>
            </a:r>
            <a:r>
              <a:rPr lang="zh-CN" altLang="en-US" sz="1400" b="1" dirty="0">
                <a:latin typeface="等线" panose="02010600030101010101" charset="-122"/>
              </a:rPr>
              <a:t>能源技术期刊</a:t>
            </a:r>
            <a:r>
              <a:rPr lang="en-US" altLang="zh-CN" sz="1400" b="1" dirty="0">
                <a:latin typeface="等线" panose="02010600030101010101" charset="-122"/>
              </a:rPr>
              <a:t>》</a:t>
            </a:r>
            <a:endParaRPr lang="en-US" altLang="zh-CN" sz="1400" b="1" dirty="0" smtClean="0">
              <a:latin typeface="等线" panose="02010600030101010101" charset="-122"/>
            </a:endParaRPr>
          </a:p>
          <a:p>
            <a:pPr>
              <a:lnSpc>
                <a:spcPts val="2000"/>
              </a:lnSpc>
            </a:pPr>
            <a:endParaRPr lang="en-US" altLang="zh-CN" sz="1400" b="1" dirty="0">
              <a:latin typeface="等线" panose="02010600030101010101" charset="-122"/>
            </a:endParaRPr>
          </a:p>
          <a:p>
            <a:pPr>
              <a:lnSpc>
                <a:spcPts val="2000"/>
              </a:lnSpc>
            </a:pPr>
            <a:r>
              <a:rPr lang="en-US" altLang="zh-CN" sz="1400" b="1" dirty="0" smtClean="0">
                <a:latin typeface="等线" panose="02010600030101010101" charset="-122"/>
              </a:rPr>
              <a:t>International </a:t>
            </a:r>
            <a:r>
              <a:rPr lang="en-US" altLang="zh-CN" sz="1400" b="1" dirty="0">
                <a:latin typeface="等线" panose="02010600030101010101" charset="-122"/>
              </a:rPr>
              <a:t>Mechanical Engineering Congress and </a:t>
            </a:r>
            <a:r>
              <a:rPr lang="en-US" altLang="zh-CN" sz="1400" b="1" dirty="0" smtClean="0">
                <a:latin typeface="等线" panose="02010600030101010101" charset="-122"/>
              </a:rPr>
              <a:t>Exposition (</a:t>
            </a:r>
            <a:r>
              <a:rPr lang="en-US" altLang="zh-CN" sz="1400" b="1" dirty="0">
                <a:latin typeface="等线" panose="02010600030101010101" charset="-122"/>
              </a:rPr>
              <a:t>IMECE</a:t>
            </a:r>
            <a:r>
              <a:rPr lang="en-US" altLang="zh-CN" sz="1400" b="1" dirty="0" smtClean="0">
                <a:latin typeface="等线" panose="02010600030101010101" charset="-122"/>
              </a:rPr>
              <a:t>)</a:t>
            </a:r>
            <a:endParaRPr lang="en-US" altLang="zh-CN" sz="1400" b="1" dirty="0" smtClean="0">
              <a:latin typeface="等线" panose="02010600030101010101" charset="-122"/>
            </a:endParaRPr>
          </a:p>
          <a:p>
            <a:pPr>
              <a:lnSpc>
                <a:spcPts val="2000"/>
              </a:lnSpc>
            </a:pPr>
            <a:r>
              <a:rPr lang="en-US" altLang="zh-CN" sz="1400" b="1" dirty="0">
                <a:latin typeface="等线" panose="02010600030101010101" charset="-122"/>
              </a:rPr>
              <a:t>IMECE</a:t>
            </a:r>
            <a:r>
              <a:rPr lang="zh-CN" altLang="en-US" sz="1400" b="1" dirty="0">
                <a:latin typeface="等线" panose="02010600030101010101" charset="-122"/>
              </a:rPr>
              <a:t>国际机械工程大会和</a:t>
            </a:r>
            <a:r>
              <a:rPr lang="zh-CN" altLang="en-US" sz="1400" b="1" dirty="0" smtClean="0">
                <a:latin typeface="等线" panose="02010600030101010101" charset="-122"/>
              </a:rPr>
              <a:t>博览</a:t>
            </a:r>
            <a:endParaRPr lang="en-US" altLang="zh-CN" sz="1400" b="1" dirty="0" smtClean="0">
              <a:latin typeface="等线" panose="02010600030101010101" charset="-122"/>
            </a:endParaRPr>
          </a:p>
          <a:p>
            <a:pPr>
              <a:lnSpc>
                <a:spcPts val="2000"/>
              </a:lnSpc>
            </a:pPr>
            <a:endParaRPr lang="en-US" altLang="zh-CN" sz="1400" b="1" dirty="0">
              <a:latin typeface="等线" panose="02010600030101010101" charset="-122"/>
              <a:ea typeface="等线" panose="02010600030101010101" charset="-122"/>
            </a:endParaRPr>
          </a:p>
          <a:p>
            <a:pPr>
              <a:lnSpc>
                <a:spcPts val="2000"/>
              </a:lnSpc>
            </a:pPr>
            <a:r>
              <a:rPr lang="en-US" altLang="zh-CN" sz="1400" b="1" dirty="0" smtClean="0">
                <a:latin typeface="等线" panose="02010600030101010101" charset="-122"/>
                <a:ea typeface="等线" panose="02010600030101010101" charset="-122"/>
              </a:rPr>
              <a:t>Pressure </a:t>
            </a:r>
            <a:r>
              <a:rPr lang="en-US" altLang="zh-CN" sz="1400" b="1" dirty="0">
                <a:latin typeface="等线" panose="02010600030101010101" charset="-122"/>
                <a:ea typeface="等线" panose="02010600030101010101" charset="-122"/>
              </a:rPr>
              <a:t>Vessels and Piping Division </a:t>
            </a:r>
            <a:r>
              <a:rPr lang="en-US" altLang="zh-CN" sz="1400" b="1" dirty="0" smtClean="0">
                <a:latin typeface="等线" panose="02010600030101010101" charset="-122"/>
                <a:ea typeface="等线" panose="02010600030101010101" charset="-122"/>
              </a:rPr>
              <a:t>(PVP</a:t>
            </a:r>
            <a:r>
              <a:rPr lang="zh-CN" altLang="en-US" sz="1400" b="1" dirty="0" smtClean="0">
                <a:latin typeface="等线" panose="02010600030101010101" charset="-122"/>
                <a:ea typeface="等线" panose="02010600030101010101" charset="-122"/>
              </a:rPr>
              <a:t>）</a:t>
            </a:r>
            <a:endParaRPr lang="en-US" altLang="zh-CN" sz="1400" b="1" dirty="0" smtClean="0">
              <a:latin typeface="等线" panose="02010600030101010101" charset="-122"/>
              <a:ea typeface="等线" panose="02010600030101010101" charset="-122"/>
            </a:endParaRPr>
          </a:p>
          <a:p>
            <a:pPr>
              <a:lnSpc>
                <a:spcPts val="2000"/>
              </a:lnSpc>
            </a:pPr>
            <a:r>
              <a:rPr lang="en-US" altLang="zh-CN" sz="1400" b="1" dirty="0">
                <a:latin typeface="等线" panose="02010600030101010101" charset="-122"/>
              </a:rPr>
              <a:t>PVP</a:t>
            </a:r>
            <a:r>
              <a:rPr lang="zh-CN" altLang="en-US" sz="1400" b="1" dirty="0">
                <a:latin typeface="等线" panose="02010600030101010101" charset="-122"/>
              </a:rPr>
              <a:t>压力容器和管线</a:t>
            </a:r>
            <a:r>
              <a:rPr lang="zh-CN" altLang="en-US" sz="1400" b="1" dirty="0" smtClean="0">
                <a:latin typeface="等线" panose="02010600030101010101" charset="-122"/>
              </a:rPr>
              <a:t>会议</a:t>
            </a:r>
            <a:endParaRPr lang="en-US" altLang="zh-CN" sz="1400" b="1" dirty="0" smtClean="0">
              <a:latin typeface="等线" panose="02010600030101010101" charset="-122"/>
            </a:endParaRPr>
          </a:p>
          <a:p>
            <a:pPr>
              <a:lnSpc>
                <a:spcPts val="2000"/>
              </a:lnSpc>
            </a:pPr>
            <a:endParaRPr lang="en-US" altLang="zh-CN" sz="1400" b="1" dirty="0" smtClean="0">
              <a:latin typeface="等线" panose="02010600030101010101" charset="-122"/>
            </a:endParaRPr>
          </a:p>
          <a:p>
            <a:pPr>
              <a:lnSpc>
                <a:spcPts val="2000"/>
              </a:lnSpc>
            </a:pPr>
            <a:r>
              <a:rPr lang="en-US" altLang="zh-CN" sz="1400" b="1" dirty="0">
                <a:latin typeface="等线" panose="02010600030101010101" charset="-122"/>
              </a:rPr>
              <a:t>International Conference on Electronics, Information and Communication Engineering (EICE 2012</a:t>
            </a:r>
            <a:r>
              <a:rPr lang="en-US" altLang="zh-CN" sz="1400" b="1" dirty="0" smtClean="0">
                <a:latin typeface="等线" panose="02010600030101010101" charset="-122"/>
              </a:rPr>
              <a:t>)</a:t>
            </a:r>
            <a:endParaRPr lang="en-US" altLang="zh-CN" sz="1400" b="1" dirty="0" smtClean="0">
              <a:latin typeface="等线" panose="02010600030101010101" charset="-122"/>
            </a:endParaRPr>
          </a:p>
          <a:p>
            <a:pPr>
              <a:lnSpc>
                <a:spcPts val="2000"/>
              </a:lnSpc>
            </a:pPr>
            <a:r>
              <a:rPr lang="zh-CN" altLang="en-US" sz="1400" b="1" dirty="0">
                <a:latin typeface="等线" panose="02010600030101010101" charset="-122"/>
              </a:rPr>
              <a:t>电子、信息和通信工程国际会议 </a:t>
            </a:r>
            <a:r>
              <a:rPr lang="en-US" altLang="zh-CN" sz="1400" b="1" dirty="0">
                <a:latin typeface="等线" panose="02010600030101010101" charset="-122"/>
              </a:rPr>
              <a:t>(EICE 2012)</a:t>
            </a:r>
            <a:endParaRPr lang="en-US" altLang="zh-CN" sz="1400" b="1" dirty="0">
              <a:latin typeface="等线" panose="02010600030101010101" charset="-122"/>
              <a:ea typeface="等线" panose="02010600030101010101" charset="-122"/>
            </a:endParaRPr>
          </a:p>
        </p:txBody>
      </p:sp>
      <p:sp>
        <p:nvSpPr>
          <p:cNvPr id="10" name="Title 1"/>
          <p:cNvSpPr txBox="1"/>
          <p:nvPr/>
        </p:nvSpPr>
        <p:spPr bwMode="auto">
          <a:xfrm>
            <a:off x="179512" y="790830"/>
            <a:ext cx="6408712" cy="936104"/>
          </a:xfrm>
          <a:prstGeom prst="rect">
            <a:avLst/>
          </a:prstGeom>
          <a:noFill/>
          <a:ln w="9525">
            <a:noFill/>
            <a:miter lim="800000"/>
          </a:ln>
        </p:spPr>
        <p:txBody>
          <a:bodyPr anchor="ctr"/>
          <a:lstStyle/>
          <a:p>
            <a:r>
              <a:rPr lang="zh-CN" altLang="en-US" sz="3600" dirty="0" smtClean="0">
                <a:latin typeface="微软雅黑" panose="020B0503020204020204" pitchFamily="34" charset="-122"/>
                <a:ea typeface="微软雅黑" panose="020B0503020204020204" pitchFamily="34" charset="-122"/>
              </a:rPr>
              <a:t>广东石油化工学院</a:t>
            </a:r>
            <a:r>
              <a:rPr lang="en-US" altLang="zh-CN" sz="3600" dirty="0" smtClean="0">
                <a:latin typeface="微软雅黑" panose="020B0503020204020204" pitchFamily="34" charset="-122"/>
                <a:ea typeface="微软雅黑" panose="020B0503020204020204" pitchFamily="34" charset="-122"/>
              </a:rPr>
              <a:t>-</a:t>
            </a:r>
            <a:r>
              <a:rPr lang="zh-CN" altLang="en-US" sz="3600" dirty="0" smtClean="0">
                <a:latin typeface="微软雅黑" panose="020B0503020204020204" pitchFamily="34" charset="-122"/>
                <a:ea typeface="微软雅黑" panose="020B0503020204020204" pitchFamily="34" charset="-122"/>
              </a:rPr>
              <a:t>发文情况</a:t>
            </a:r>
            <a:endParaRPr lang="en-US" altLang="zh-CN" sz="36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880" y="1081095"/>
            <a:ext cx="1553585" cy="1553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4446368" y="2348880"/>
          <a:ext cx="4697632" cy="2880320"/>
        </p:xfrm>
        <a:graphic>
          <a:graphicData uri="http://schemas.openxmlformats.org/drawingml/2006/chart">
            <c:chart xmlns:c="http://schemas.openxmlformats.org/drawingml/2006/chart" xmlns:r="http://schemas.openxmlformats.org/officeDocument/2006/relationships" r:id="rId1"/>
          </a:graphicData>
        </a:graphic>
      </p:graphicFrame>
      <p:sp>
        <p:nvSpPr>
          <p:cNvPr id="12" name="矩形 11"/>
          <p:cNvSpPr/>
          <p:nvPr/>
        </p:nvSpPr>
        <p:spPr>
          <a:xfrm>
            <a:off x="395536" y="1772816"/>
            <a:ext cx="8604448" cy="4488408"/>
          </a:xfrm>
          <a:prstGeom prst="rect">
            <a:avLst/>
          </a:prstGeom>
        </p:spPr>
        <p:txBody>
          <a:bodyPr wrap="square">
            <a:spAutoFit/>
          </a:bodyPr>
          <a:lstStyle/>
          <a:p>
            <a:pPr>
              <a:lnSpc>
                <a:spcPts val="1700"/>
              </a:lnSpc>
            </a:pPr>
            <a:r>
              <a:rPr lang="zh-CN" altLang="en-US" sz="1400" b="1" dirty="0">
                <a:latin typeface="等线" panose="02010600030101010101" charset="-122"/>
                <a:ea typeface="等线" panose="02010600030101010101" charset="-122"/>
              </a:rPr>
              <a:t>发文作者示例：</a:t>
            </a:r>
            <a:endParaRPr lang="en-US" altLang="zh-CN" sz="1400" b="1" dirty="0">
              <a:latin typeface="等线" panose="02010600030101010101" charset="-122"/>
              <a:ea typeface="等线" panose="02010600030101010101" charset="-122"/>
            </a:endParaRPr>
          </a:p>
          <a:p>
            <a:pPr algn="just">
              <a:lnSpc>
                <a:spcPts val="1700"/>
              </a:lnSpc>
            </a:pPr>
            <a:endParaRPr lang="en-US" altLang="zh-CN" sz="1400" b="1" dirty="0">
              <a:latin typeface="等线" panose="02010600030101010101" charset="-122"/>
              <a:ea typeface="等线" panose="02010600030101010101" charset="-122"/>
            </a:endParaRPr>
          </a:p>
          <a:p>
            <a:pPr>
              <a:lnSpc>
                <a:spcPts val="1700"/>
              </a:lnSpc>
            </a:pPr>
            <a:r>
              <a:rPr lang="zh-CN" altLang="en-US" sz="1400" b="1" dirty="0">
                <a:latin typeface="等线" panose="02010600030101010101" charset="-122"/>
                <a:ea typeface="等线" panose="02010600030101010101" charset="-122"/>
                <a:hlinkClick r:id="rId2"/>
              </a:rPr>
              <a:t>陈英俊</a:t>
            </a:r>
            <a:r>
              <a:rPr lang="zh-CN" altLang="en-US" sz="1400" b="1" dirty="0">
                <a:latin typeface="等线" panose="02010600030101010101" charset="-122"/>
                <a:ea typeface="等线" panose="02010600030101010101" charset="-122"/>
              </a:rPr>
              <a:t>：机电工程学院副教授</a:t>
            </a:r>
            <a:endParaRPr lang="en-US" altLang="zh-CN" sz="1400" b="1" dirty="0">
              <a:latin typeface="等线" panose="02010600030101010101" charset="-122"/>
              <a:ea typeface="等线" panose="02010600030101010101" charset="-122"/>
            </a:endParaRPr>
          </a:p>
          <a:p>
            <a:pPr algn="just">
              <a:lnSpc>
                <a:spcPts val="1700"/>
              </a:lnSpc>
            </a:pPr>
            <a:r>
              <a:rPr lang="zh-CN" altLang="en-US" sz="1400" dirty="0">
                <a:latin typeface="等线" panose="02010600030101010101" charset="-122"/>
                <a:ea typeface="等线" panose="02010600030101010101" charset="-122"/>
              </a:rPr>
              <a:t>研究方向：微机电系统设计及润滑测试技术、非牛顿流体润滑理论</a:t>
            </a:r>
            <a:endParaRPr lang="en-US" altLang="zh-CN" sz="1400" dirty="0">
              <a:latin typeface="等线" panose="02010600030101010101" charset="-122"/>
              <a:ea typeface="等线" panose="02010600030101010101" charset="-122"/>
            </a:endParaRPr>
          </a:p>
          <a:p>
            <a:pPr>
              <a:lnSpc>
                <a:spcPts val="1700"/>
              </a:lnSpc>
            </a:pPr>
            <a:r>
              <a:rPr lang="en-US" altLang="zh-CN" sz="1400" dirty="0">
                <a:latin typeface="等线" panose="02010600030101010101" charset="-122"/>
                <a:ea typeface="等线" panose="02010600030101010101" charset="-122"/>
              </a:rPr>
              <a:t>ASME</a:t>
            </a:r>
            <a:r>
              <a:rPr lang="zh-CN" altLang="en-US" sz="1400" dirty="0">
                <a:latin typeface="等线" panose="02010600030101010101" charset="-122"/>
                <a:ea typeface="等线" panose="02010600030101010101" charset="-122"/>
              </a:rPr>
              <a:t>发文示例：会议录</a:t>
            </a:r>
            <a:endParaRPr lang="en-US" altLang="zh-CN" sz="1400" dirty="0">
              <a:latin typeface="等线" panose="02010600030101010101" charset="-122"/>
              <a:ea typeface="等线" panose="02010600030101010101" charset="-122"/>
            </a:endParaRPr>
          </a:p>
          <a:p>
            <a:pPr>
              <a:lnSpc>
                <a:spcPts val="1700"/>
              </a:lnSpc>
            </a:pPr>
            <a:r>
              <a:rPr lang="en-US" altLang="zh-CN" sz="1400" dirty="0">
                <a:latin typeface="等线" panose="02010600030101010101" charset="-122"/>
                <a:ea typeface="等线" panose="02010600030101010101" charset="-122"/>
                <a:hlinkClick r:id="rId3"/>
              </a:rPr>
              <a:t>A Multi-Wavelength Light Interference Method for the Measurement of Lubricating Film Thickness </a:t>
            </a:r>
            <a:endParaRPr lang="en-US" altLang="zh-CN" sz="1400" dirty="0">
              <a:latin typeface="等线" panose="02010600030101010101" charset="-122"/>
              <a:ea typeface="等线" panose="02010600030101010101" charset="-122"/>
            </a:endParaRPr>
          </a:p>
          <a:p>
            <a:pPr algn="just">
              <a:lnSpc>
                <a:spcPts val="1700"/>
              </a:lnSpc>
            </a:pPr>
            <a:r>
              <a:rPr lang="zh-CN" altLang="en-US" sz="1400" dirty="0">
                <a:latin typeface="等线" panose="02010600030101010101" charset="-122"/>
                <a:ea typeface="等线" panose="02010600030101010101" charset="-122"/>
              </a:rPr>
              <a:t>一种多波长光干涉测量润滑膜厚度的装置及其测量方法</a:t>
            </a:r>
            <a:endParaRPr lang="en-US" altLang="zh-CN" sz="1400" dirty="0">
              <a:latin typeface="等线" panose="02010600030101010101" charset="-122"/>
              <a:ea typeface="等线" panose="02010600030101010101" charset="-122"/>
            </a:endParaRPr>
          </a:p>
          <a:p>
            <a:pPr algn="just">
              <a:lnSpc>
                <a:spcPts val="1700"/>
              </a:lnSpc>
            </a:pPr>
            <a:endParaRPr lang="en-US" altLang="zh-CN" sz="1400" b="1" dirty="0">
              <a:latin typeface="等线" panose="02010600030101010101" charset="-122"/>
              <a:ea typeface="等线" panose="02010600030101010101" charset="-122"/>
            </a:endParaRPr>
          </a:p>
          <a:p>
            <a:pPr algn="just">
              <a:lnSpc>
                <a:spcPts val="1700"/>
              </a:lnSpc>
            </a:pPr>
            <a:r>
              <a:rPr lang="zh-CN" altLang="en-US" sz="1400" b="1" dirty="0">
                <a:latin typeface="等线" panose="02010600030101010101" charset="-122"/>
                <a:ea typeface="等线" panose="02010600030101010101" charset="-122"/>
                <a:hlinkClick r:id="rId4"/>
              </a:rPr>
              <a:t>吕运容</a:t>
            </a:r>
            <a:r>
              <a:rPr lang="zh-CN" altLang="en-US" sz="1400" b="1" dirty="0">
                <a:latin typeface="等线" panose="02010600030101010101" charset="-122"/>
                <a:ea typeface="等线" panose="02010600030101010101" charset="-122"/>
              </a:rPr>
              <a:t>：机电工程学院教授</a:t>
            </a:r>
            <a:endParaRPr lang="en-US" altLang="zh-CN" sz="1400" b="1" dirty="0">
              <a:latin typeface="等线" panose="02010600030101010101" charset="-122"/>
              <a:ea typeface="等线" panose="02010600030101010101" charset="-122"/>
            </a:endParaRPr>
          </a:p>
          <a:p>
            <a:pPr algn="just">
              <a:lnSpc>
                <a:spcPts val="1700"/>
              </a:lnSpc>
            </a:pPr>
            <a:r>
              <a:rPr lang="zh-CN" altLang="en-US" sz="1400" dirty="0">
                <a:latin typeface="等线" panose="02010600030101010101" charset="-122"/>
                <a:ea typeface="等线" panose="02010600030101010101" charset="-122"/>
              </a:rPr>
              <a:t>研究方向：装备智能化与安全控制、过程装备自动化与智能运维</a:t>
            </a:r>
            <a:endParaRPr lang="en-US" altLang="zh-CN" sz="1400" dirty="0">
              <a:latin typeface="等线" panose="02010600030101010101" charset="-122"/>
              <a:ea typeface="等线" panose="02010600030101010101" charset="-122"/>
            </a:endParaRPr>
          </a:p>
          <a:p>
            <a:pPr algn="just">
              <a:lnSpc>
                <a:spcPts val="1700"/>
              </a:lnSpc>
            </a:pPr>
            <a:r>
              <a:rPr lang="en-US" altLang="zh-CN" sz="1400" dirty="0">
                <a:latin typeface="等线" panose="02010600030101010101" charset="-122"/>
                <a:ea typeface="等线" panose="02010600030101010101" charset="-122"/>
              </a:rPr>
              <a:t>ASME</a:t>
            </a:r>
            <a:r>
              <a:rPr lang="zh-CN" altLang="en-US" sz="1400" dirty="0">
                <a:latin typeface="等线" panose="02010600030101010101" charset="-122"/>
                <a:ea typeface="等线" panose="02010600030101010101" charset="-122"/>
              </a:rPr>
              <a:t>发文示例：会议录</a:t>
            </a:r>
            <a:endParaRPr lang="en-US" altLang="zh-CN" sz="1400" dirty="0">
              <a:latin typeface="等线" panose="02010600030101010101" charset="-122"/>
              <a:ea typeface="等线" panose="02010600030101010101" charset="-122"/>
            </a:endParaRPr>
          </a:p>
          <a:p>
            <a:pPr>
              <a:lnSpc>
                <a:spcPts val="1700"/>
              </a:lnSpc>
            </a:pPr>
            <a:r>
              <a:rPr lang="en-US" altLang="zh-CN" sz="1400" dirty="0">
                <a:latin typeface="等线" panose="02010600030101010101" charset="-122"/>
                <a:ea typeface="等线" panose="02010600030101010101" charset="-122"/>
                <a:hlinkClick r:id="rId5"/>
              </a:rPr>
              <a:t>The Effect Mechanism of Hydrodynamic Factors on Naphthenic Acid Flow-Induced Corrosion</a:t>
            </a:r>
            <a:endParaRPr lang="en-US" altLang="zh-CN" sz="1400" dirty="0">
              <a:latin typeface="等线" panose="02010600030101010101" charset="-122"/>
              <a:ea typeface="等线" panose="02010600030101010101" charset="-122"/>
            </a:endParaRPr>
          </a:p>
          <a:p>
            <a:pPr>
              <a:lnSpc>
                <a:spcPts val="1700"/>
              </a:lnSpc>
            </a:pPr>
            <a:r>
              <a:rPr lang="zh-CN" altLang="en-US" sz="1400" dirty="0">
                <a:latin typeface="等线" panose="02010600030101010101" charset="-122"/>
                <a:ea typeface="等线" panose="02010600030101010101" charset="-122"/>
              </a:rPr>
              <a:t>水动力因素对环烷酸流动腐蚀的影响机制</a:t>
            </a:r>
            <a:endParaRPr lang="en-US" altLang="zh-CN" sz="1400" dirty="0">
              <a:latin typeface="等线" panose="02010600030101010101" charset="-122"/>
              <a:ea typeface="等线" panose="02010600030101010101" charset="-122"/>
            </a:endParaRPr>
          </a:p>
          <a:p>
            <a:pPr>
              <a:lnSpc>
                <a:spcPts val="1700"/>
              </a:lnSpc>
            </a:pPr>
            <a:endParaRPr lang="en-US" altLang="zh-CN" sz="1400" dirty="0">
              <a:latin typeface="等线" panose="02010600030101010101" charset="-122"/>
              <a:ea typeface="等线" panose="02010600030101010101" charset="-122"/>
            </a:endParaRPr>
          </a:p>
          <a:p>
            <a:pPr>
              <a:lnSpc>
                <a:spcPts val="1700"/>
              </a:lnSpc>
            </a:pPr>
            <a:r>
              <a:rPr lang="zh-CN" altLang="en-US" sz="1400" b="1" dirty="0">
                <a:latin typeface="等线" panose="02010600030101010101" charset="-122"/>
                <a:ea typeface="等线" panose="02010600030101010101" charset="-122"/>
                <a:hlinkClick r:id="rId6"/>
              </a:rPr>
              <a:t>文江波</a:t>
            </a:r>
            <a:r>
              <a:rPr lang="zh-CN" altLang="en-US" sz="1400" b="1" dirty="0">
                <a:latin typeface="等线" panose="02010600030101010101" charset="-122"/>
                <a:ea typeface="等线" panose="02010600030101010101" charset="-122"/>
              </a:rPr>
              <a:t>：石油工程学院副教授</a:t>
            </a:r>
            <a:endParaRPr lang="en-US" altLang="zh-CN" sz="1400" b="1" dirty="0">
              <a:latin typeface="等线" panose="02010600030101010101" charset="-122"/>
              <a:ea typeface="等线" panose="02010600030101010101" charset="-122"/>
            </a:endParaRPr>
          </a:p>
          <a:p>
            <a:pPr>
              <a:lnSpc>
                <a:spcPts val="1700"/>
              </a:lnSpc>
            </a:pPr>
            <a:r>
              <a:rPr lang="zh-CN" altLang="en-US" sz="1400" dirty="0">
                <a:latin typeface="等线" panose="02010600030101010101" charset="-122"/>
                <a:ea typeface="等线" panose="02010600030101010101" charset="-122"/>
              </a:rPr>
              <a:t>研究方向：油气储运技术</a:t>
            </a:r>
            <a:endParaRPr lang="en-US" altLang="zh-CN" sz="1400" dirty="0">
              <a:latin typeface="等线" panose="02010600030101010101" charset="-122"/>
              <a:ea typeface="等线" panose="02010600030101010101" charset="-122"/>
            </a:endParaRPr>
          </a:p>
          <a:p>
            <a:pPr>
              <a:lnSpc>
                <a:spcPts val="1700"/>
              </a:lnSpc>
            </a:pPr>
            <a:r>
              <a:rPr lang="en-US" altLang="zh-CN" sz="1400" dirty="0">
                <a:latin typeface="等线" panose="02010600030101010101" charset="-122"/>
                <a:ea typeface="等线" panose="02010600030101010101" charset="-122"/>
              </a:rPr>
              <a:t>ASME</a:t>
            </a:r>
            <a:r>
              <a:rPr lang="zh-CN" altLang="en-US" sz="1400" dirty="0">
                <a:latin typeface="等线" panose="02010600030101010101" charset="-122"/>
                <a:ea typeface="等线" panose="02010600030101010101" charset="-122"/>
              </a:rPr>
              <a:t>发文示例：期刊</a:t>
            </a:r>
            <a:endParaRPr lang="en-US" altLang="zh-CN" sz="1400" dirty="0">
              <a:latin typeface="等线" panose="02010600030101010101" charset="-122"/>
              <a:ea typeface="等线" panose="02010600030101010101" charset="-122"/>
            </a:endParaRPr>
          </a:p>
          <a:p>
            <a:pPr>
              <a:lnSpc>
                <a:spcPts val="1700"/>
              </a:lnSpc>
            </a:pPr>
            <a:r>
              <a:rPr lang="en-US" altLang="zh-CN" sz="1400" dirty="0">
                <a:latin typeface="等线" panose="02010600030101010101" charset="-122"/>
                <a:ea typeface="等线" panose="02010600030101010101" charset="-122"/>
                <a:hlinkClick r:id="rId7"/>
              </a:rPr>
              <a:t>Thermodynamic and Economic Analysis Between Organic Rankine Cycle and </a:t>
            </a:r>
            <a:r>
              <a:rPr lang="en-US" altLang="zh-CN" sz="1400" dirty="0" err="1">
                <a:latin typeface="等线" panose="02010600030101010101" charset="-122"/>
                <a:ea typeface="等线" panose="02010600030101010101" charset="-122"/>
                <a:hlinkClick r:id="rId7"/>
              </a:rPr>
              <a:t>Kalina</a:t>
            </a:r>
            <a:r>
              <a:rPr lang="en-US" altLang="zh-CN" sz="1400" dirty="0">
                <a:latin typeface="等线" panose="02010600030101010101" charset="-122"/>
                <a:ea typeface="等线" panose="02010600030101010101" charset="-122"/>
                <a:hlinkClick r:id="rId7"/>
              </a:rPr>
              <a:t> Cycle for Waste Heat Recovery From Steam-Assisted Gravity Drainage Process in Oilfield</a:t>
            </a:r>
            <a:endParaRPr lang="en-US" altLang="zh-CN" sz="1400" dirty="0">
              <a:latin typeface="等线" panose="02010600030101010101" charset="-122"/>
              <a:ea typeface="等线" panose="02010600030101010101" charset="-122"/>
            </a:endParaRPr>
          </a:p>
          <a:p>
            <a:pPr>
              <a:lnSpc>
                <a:spcPct val="150000"/>
              </a:lnSpc>
            </a:pPr>
            <a:endParaRPr lang="en-US" altLang="zh-CN" sz="1100" b="1" dirty="0">
              <a:latin typeface="等线" panose="02010600030101010101" charset="-122"/>
              <a:ea typeface="等线" panose="02010600030101010101" charset="-122"/>
            </a:endParaRPr>
          </a:p>
        </p:txBody>
      </p:sp>
      <p:sp>
        <p:nvSpPr>
          <p:cNvPr id="10" name="Title 1"/>
          <p:cNvSpPr txBox="1"/>
          <p:nvPr/>
        </p:nvSpPr>
        <p:spPr bwMode="auto">
          <a:xfrm>
            <a:off x="194061" y="594668"/>
            <a:ext cx="6408712" cy="936104"/>
          </a:xfrm>
          <a:prstGeom prst="rect">
            <a:avLst/>
          </a:prstGeom>
          <a:noFill/>
          <a:ln w="9525">
            <a:noFill/>
            <a:miter lim="800000"/>
          </a:ln>
        </p:spPr>
        <p:txBody>
          <a:bodyPr anchor="ctr"/>
          <a:lstStyle/>
          <a:p>
            <a:r>
              <a:rPr lang="zh-CN" altLang="en-US" sz="3600" dirty="0" smtClean="0">
                <a:latin typeface="微软雅黑" panose="020B0503020204020204" pitchFamily="34" charset="-122"/>
                <a:ea typeface="微软雅黑" panose="020B0503020204020204" pitchFamily="34" charset="-122"/>
              </a:rPr>
              <a:t>广东石油化工学院</a:t>
            </a:r>
            <a:r>
              <a:rPr lang="en-US" altLang="zh-CN" sz="3600" dirty="0" smtClean="0">
                <a:latin typeface="微软雅黑" panose="020B0503020204020204" pitchFamily="34" charset="-122"/>
                <a:ea typeface="微软雅黑" panose="020B0503020204020204" pitchFamily="34" charset="-122"/>
              </a:rPr>
              <a:t>-</a:t>
            </a:r>
            <a:r>
              <a:rPr lang="zh-CN" altLang="en-US" sz="3600" dirty="0" smtClean="0">
                <a:latin typeface="微软雅黑" panose="020B0503020204020204" pitchFamily="34" charset="-122"/>
                <a:ea typeface="微软雅黑" panose="020B0503020204020204" pitchFamily="34" charset="-122"/>
              </a:rPr>
              <a:t>发文情况</a:t>
            </a:r>
            <a:endParaRPr lang="en-US" altLang="zh-CN" sz="36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6296" y="886472"/>
            <a:ext cx="1530644" cy="15306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5"/>
          <p:cNvGrpSpPr/>
          <p:nvPr/>
        </p:nvGrpSpPr>
        <p:grpSpPr bwMode="auto">
          <a:xfrm>
            <a:off x="1827690" y="2180515"/>
            <a:ext cx="3408681" cy="887413"/>
            <a:chOff x="4247964" y="2057753"/>
            <a:chExt cx="3409500" cy="887125"/>
          </a:xfrm>
        </p:grpSpPr>
        <p:sp>
          <p:nvSpPr>
            <p:cNvPr id="20" name="TextBox 6"/>
            <p:cNvSpPr txBox="1"/>
            <p:nvPr/>
          </p:nvSpPr>
          <p:spPr>
            <a:xfrm>
              <a:off x="5003796" y="2057753"/>
              <a:ext cx="2653668" cy="460226"/>
            </a:xfrm>
            <a:prstGeom prst="rect">
              <a:avLst/>
            </a:prstGeom>
            <a:noFill/>
          </p:spPr>
          <p:txBody>
            <a:bodyPr wrap="none">
              <a:spAutoFit/>
            </a:bodyPr>
            <a:lstStyle/>
            <a:p>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ASME </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出版社介绍</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8"/>
            <p:cNvSpPr txBox="1"/>
            <p:nvPr/>
          </p:nvSpPr>
          <p:spPr>
            <a:xfrm>
              <a:off x="5013323" y="2576698"/>
              <a:ext cx="2506312" cy="368180"/>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背景、学会、宗旨</a:t>
              </a:r>
              <a:endPar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5" name="组合 16"/>
          <p:cNvGrpSpPr/>
          <p:nvPr/>
        </p:nvGrpSpPr>
        <p:grpSpPr bwMode="auto">
          <a:xfrm>
            <a:off x="1827690" y="3250027"/>
            <a:ext cx="5452136" cy="811215"/>
            <a:chOff x="4247964" y="2057753"/>
            <a:chExt cx="5452289" cy="810338"/>
          </a:xfrm>
        </p:grpSpPr>
        <p:sp>
          <p:nvSpPr>
            <p:cNvPr id="26" name="TextBox 10"/>
            <p:cNvSpPr txBox="1">
              <a:spLocks noChangeArrowheads="1"/>
            </p:cNvSpPr>
            <p:nvPr/>
          </p:nvSpPr>
          <p:spPr bwMode="auto">
            <a:xfrm>
              <a:off x="5003661" y="2057753"/>
              <a:ext cx="4696592" cy="459877"/>
            </a:xfrm>
            <a:prstGeom prst="rect">
              <a:avLst/>
            </a:prstGeom>
            <a:noFill/>
            <a:ln w="9525">
              <a:noFill/>
              <a:miter lim="800000"/>
            </a:ln>
          </p:spPr>
          <p:txBody>
            <a:bodyPr wrap="none">
              <a:spAutoFit/>
            </a:bodyPr>
            <a:lstStyle/>
            <a:p>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广东石油化工学院与</a:t>
              </a:r>
              <a:r>
                <a:rPr lang="en-US" altLang="zh-CN" sz="2400" dirty="0" smtClean="0">
                  <a:solidFill>
                    <a:schemeClr val="tx1">
                      <a:lumMod val="95000"/>
                      <a:lumOff val="5000"/>
                    </a:schemeClr>
                  </a:solidFill>
                  <a:latin typeface="微软雅黑" panose="020B0503020204020204" pitchFamily="34" charset="-122"/>
                  <a:ea typeface="微软雅黑" panose="020B0503020204020204" pitchFamily="34" charset="-122"/>
                </a:rPr>
                <a:t>ASME</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出版物</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Box 12"/>
            <p:cNvSpPr txBox="1"/>
            <p:nvPr/>
          </p:nvSpPr>
          <p:spPr>
            <a:xfrm>
              <a:off x="5013161" y="2500189"/>
              <a:ext cx="3488153" cy="367902"/>
            </a:xfrm>
            <a:prstGeom prst="rect">
              <a:avLst/>
            </a:prstGeom>
            <a:noFill/>
          </p:spPr>
          <p:txBody>
            <a:bodyPr wrap="none">
              <a:spAutoFit/>
            </a:bodyPr>
            <a:lstStyle/>
            <a:p>
              <a:pPr marL="0" lvl="1">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期刊</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介绍</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、学科建设、发文</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9" name="组合 20"/>
          <p:cNvGrpSpPr/>
          <p:nvPr/>
        </p:nvGrpSpPr>
        <p:grpSpPr bwMode="auto">
          <a:xfrm>
            <a:off x="1838459" y="5349158"/>
            <a:ext cx="3112484" cy="812245"/>
            <a:chOff x="4247964" y="2057753"/>
            <a:chExt cx="3112761" cy="811368"/>
          </a:xfrm>
        </p:grpSpPr>
        <p:sp>
          <p:nvSpPr>
            <p:cNvPr id="30" name="TextBox 14"/>
            <p:cNvSpPr txBox="1"/>
            <p:nvPr/>
          </p:nvSpPr>
          <p:spPr>
            <a:xfrm>
              <a:off x="5003681" y="2057753"/>
              <a:ext cx="2031506" cy="461167"/>
            </a:xfrm>
            <a:prstGeom prst="rect">
              <a:avLst/>
            </a:prstGeom>
            <a:noFill/>
          </p:spPr>
          <p:txBody>
            <a:bodyPr wrap="none">
              <a:spAutoFit/>
            </a:bodyPr>
            <a:lstStyle/>
            <a:p>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期刊投稿概要</a:t>
              </a:r>
              <a:endPar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圆角矩形​​ 22"/>
            <p:cNvSpPr/>
            <p:nvPr/>
          </p:nvSpPr>
          <p:spPr>
            <a:xfrm>
              <a:off x="4247964" y="2133871"/>
              <a:ext cx="647757" cy="647000"/>
            </a:xfrm>
            <a:prstGeom prst="roundRect">
              <a:avLst/>
            </a:prstGeom>
            <a:solidFill>
              <a:srgbClr val="FFC000"/>
            </a:soli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16"/>
            <p:cNvSpPr txBox="1"/>
            <p:nvPr/>
          </p:nvSpPr>
          <p:spPr>
            <a:xfrm>
              <a:off x="5013207" y="2500188"/>
              <a:ext cx="2347518"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投稿</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入口、案例</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33" name="标题 24"/>
          <p:cNvSpPr txBox="1"/>
          <p:nvPr/>
        </p:nvSpPr>
        <p:spPr bwMode="auto">
          <a:xfrm>
            <a:off x="539552" y="1196752"/>
            <a:ext cx="8229600" cy="704850"/>
          </a:xfrm>
          <a:prstGeom prst="rect">
            <a:avLst/>
          </a:prstGeom>
          <a:noFill/>
          <a:ln w="9525">
            <a:noFill/>
            <a:miter lim="800000"/>
          </a:ln>
        </p:spPr>
        <p:txBody>
          <a:bodyPr anchor="ctr"/>
          <a:lstStyle/>
          <a:p>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rPr>
              <a:t>目录 </a:t>
            </a:r>
            <a:r>
              <a:rPr lang="en-US" altLang="zh-CN" sz="3200" dirty="0">
                <a:solidFill>
                  <a:schemeClr val="tx1">
                    <a:lumMod val="95000"/>
                    <a:lumOff val="5000"/>
                  </a:schemeClr>
                </a:solidFill>
                <a:latin typeface="微软雅黑" panose="020B0503020204020204" pitchFamily="34" charset="-122"/>
                <a:ea typeface="微软雅黑" panose="020B0503020204020204" pitchFamily="34" charset="-122"/>
              </a:rPr>
              <a:t>CONTENTS</a:t>
            </a:r>
            <a:endPar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4" name="组合 20"/>
          <p:cNvGrpSpPr/>
          <p:nvPr/>
        </p:nvGrpSpPr>
        <p:grpSpPr bwMode="auto">
          <a:xfrm>
            <a:off x="1838459" y="4284399"/>
            <a:ext cx="5167630" cy="811213"/>
            <a:chOff x="4247964" y="2057753"/>
            <a:chExt cx="5168087" cy="810337"/>
          </a:xfrm>
        </p:grpSpPr>
        <p:sp>
          <p:nvSpPr>
            <p:cNvPr id="35" name="TextBox 14"/>
            <p:cNvSpPr txBox="1"/>
            <p:nvPr/>
          </p:nvSpPr>
          <p:spPr>
            <a:xfrm>
              <a:off x="5003681" y="2057753"/>
              <a:ext cx="3917661" cy="459878"/>
            </a:xfrm>
            <a:prstGeom prst="rect">
              <a:avLst/>
            </a:prstGeom>
            <a:noFill/>
          </p:spPr>
          <p:txBody>
            <a:bodyPr wrap="none">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ASME </a:t>
              </a: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数据库平台检索案例</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TextBox 16"/>
            <p:cNvSpPr txBox="1"/>
            <p:nvPr/>
          </p:nvSpPr>
          <p:spPr>
            <a:xfrm>
              <a:off x="5013207" y="2500188"/>
              <a:ext cx="4402844" cy="367902"/>
            </a:xfrm>
            <a:prstGeom prst="rect">
              <a:avLst/>
            </a:prstGeom>
            <a:noFill/>
          </p:spPr>
          <p:txBody>
            <a:bodyPr wrap="none">
              <a:spAutoFit/>
            </a:bodyPr>
            <a:lstStyle/>
            <a:p>
              <a:pPr fontAlgn="auto">
                <a:spcBef>
                  <a:spcPts val="0"/>
                </a:spcBef>
                <a:spcAft>
                  <a:spcPts val="0"/>
                </a:spcAft>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浏览、检索</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、个性化功能、移动访问</a:t>
              </a:r>
              <a:endParaRPr lang="zh-CN" altLang="en-US"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p:nvPr/>
        </p:nvSpPr>
        <p:spPr bwMode="auto">
          <a:xfrm>
            <a:off x="395536" y="908720"/>
            <a:ext cx="8923015" cy="965200"/>
          </a:xfrm>
          <a:prstGeom prst="rect">
            <a:avLst/>
          </a:prstGeom>
          <a:noFill/>
          <a:ln w="9525">
            <a:noFill/>
            <a:miter lim="800000"/>
          </a:ln>
        </p:spPr>
        <p:txBody>
          <a:bodyPr anchor="ctr"/>
          <a:lstStyle/>
          <a:p>
            <a:r>
              <a:rPr lang="en-US" altLang="zh-CN" sz="3600" dirty="0">
                <a:latin typeface="等线" panose="02010600030101010101" charset="-122"/>
                <a:ea typeface="等线" panose="02010600030101010101" charset="-122"/>
              </a:rPr>
              <a:t>ASME Digital Collection</a:t>
            </a:r>
            <a:r>
              <a:rPr lang="zh-CN" altLang="en-US" sz="3600" dirty="0">
                <a:latin typeface="等线" panose="02010600030101010101" charset="-122"/>
                <a:ea typeface="等线" panose="02010600030101010101" charset="-122"/>
              </a:rPr>
              <a:t>数据库平台使用</a:t>
            </a:r>
            <a:endParaRPr lang="en-US" altLang="zh-CN" sz="3600" dirty="0">
              <a:latin typeface="等线" panose="02010600030101010101" charset="-122"/>
              <a:ea typeface="等线" panose="02010600030101010101" charset="-122"/>
            </a:endParaRPr>
          </a:p>
        </p:txBody>
      </p:sp>
      <p:sp>
        <p:nvSpPr>
          <p:cNvPr id="18435" name="Content Placeholder 2"/>
          <p:cNvSpPr txBox="1"/>
          <p:nvPr/>
        </p:nvSpPr>
        <p:spPr bwMode="auto">
          <a:xfrm>
            <a:off x="402432" y="1891169"/>
            <a:ext cx="4824536" cy="4570124"/>
          </a:xfrm>
          <a:prstGeom prst="rect">
            <a:avLst/>
          </a:prstGeom>
          <a:noFill/>
          <a:ln w="9525">
            <a:noFill/>
            <a:miter lim="800000"/>
          </a:ln>
        </p:spPr>
        <p:txBody>
          <a:bodyPr/>
          <a:lstStyle/>
          <a:p>
            <a:pPr marL="342900" indent="-342900">
              <a:spcAft>
                <a:spcPts val="1200"/>
              </a:spcAft>
              <a:buFont typeface="Wingdings" panose="05000000000000000000" pitchFamily="2" charset="2"/>
              <a:buChar char="ü"/>
            </a:pPr>
            <a:r>
              <a:rPr lang="zh-CN" altLang="en-US" dirty="0">
                <a:latin typeface="等线" panose="02010600030101010101" charset="-122"/>
                <a:ea typeface="等线" panose="02010600030101010101" charset="-122"/>
              </a:rPr>
              <a:t>界面更清晰</a:t>
            </a:r>
            <a:endParaRPr lang="en-US" altLang="zh-CN" dirty="0">
              <a:latin typeface="等线" panose="02010600030101010101" charset="-122"/>
              <a:ea typeface="等线" panose="02010600030101010101" charset="-122"/>
            </a:endParaRPr>
          </a:p>
          <a:p>
            <a:pPr marL="342900" indent="-342900">
              <a:spcAft>
                <a:spcPts val="1200"/>
              </a:spcAft>
              <a:buFont typeface="Wingdings" panose="05000000000000000000" pitchFamily="2" charset="2"/>
              <a:buChar char="ü"/>
            </a:pPr>
            <a:r>
              <a:rPr lang="zh-CN" altLang="en-US" dirty="0">
                <a:latin typeface="等线" panose="02010600030101010101" charset="-122"/>
                <a:ea typeface="等线" panose="02010600030101010101" charset="-122"/>
              </a:rPr>
              <a:t>检索方式多样化</a:t>
            </a:r>
            <a:endParaRPr lang="en-US" altLang="zh-CN" dirty="0">
              <a:latin typeface="等线" panose="02010600030101010101" charset="-122"/>
              <a:ea typeface="等线" panose="02010600030101010101" charset="-122"/>
            </a:endParaRPr>
          </a:p>
          <a:p>
            <a:pPr marL="342900" indent="-342900">
              <a:spcAft>
                <a:spcPts val="1200"/>
              </a:spcAft>
              <a:buFont typeface="Wingdings" panose="05000000000000000000" pitchFamily="2" charset="2"/>
              <a:buChar char="ü"/>
            </a:pPr>
            <a:r>
              <a:rPr lang="zh-CN" altLang="en-US" dirty="0">
                <a:latin typeface="等线" panose="02010600030101010101" charset="-122"/>
                <a:ea typeface="等线" panose="02010600030101010101" charset="-122"/>
              </a:rPr>
              <a:t>便于用户收藏管理</a:t>
            </a:r>
            <a:endParaRPr lang="en-US" altLang="zh-CN" dirty="0">
              <a:latin typeface="等线" panose="02010600030101010101" charset="-122"/>
              <a:ea typeface="等线" panose="02010600030101010101" charset="-122"/>
            </a:endParaRPr>
          </a:p>
          <a:p>
            <a:pPr marL="342900" indent="-342900">
              <a:spcAft>
                <a:spcPts val="1200"/>
              </a:spcAft>
              <a:buFont typeface="Wingdings" panose="05000000000000000000" pitchFamily="2" charset="2"/>
              <a:buChar char="ü"/>
            </a:pPr>
            <a:r>
              <a:rPr lang="zh-CN" altLang="en-US" dirty="0" smtClean="0">
                <a:latin typeface="等线" panose="02010600030101010101" charset="-122"/>
                <a:ea typeface="等线" panose="02010600030101010101" charset="-122"/>
              </a:rPr>
              <a:t>支持</a:t>
            </a:r>
            <a:r>
              <a:rPr lang="zh-CN" altLang="zh-CN" dirty="0" smtClean="0">
                <a:latin typeface="等线" panose="02010600030101010101" charset="-122"/>
                <a:ea typeface="等线" panose="02010600030101010101" charset="-122"/>
              </a:rPr>
              <a:t>保存</a:t>
            </a:r>
            <a:r>
              <a:rPr lang="zh-CN" altLang="zh-CN" dirty="0">
                <a:latin typeface="等线" panose="02010600030101010101" charset="-122"/>
                <a:ea typeface="等线" panose="02010600030101010101" charset="-122"/>
              </a:rPr>
              <a:t>检索式和新发布内容的电子邮件提醒</a:t>
            </a:r>
            <a:endParaRPr lang="en-US" altLang="zh-CN" dirty="0">
              <a:latin typeface="等线" panose="02010600030101010101" charset="-122"/>
              <a:ea typeface="等线" panose="02010600030101010101" charset="-122"/>
            </a:endParaRPr>
          </a:p>
          <a:p>
            <a:pPr marL="342900" indent="-342900">
              <a:spcAft>
                <a:spcPts val="1200"/>
              </a:spcAft>
              <a:buFont typeface="Wingdings" panose="05000000000000000000" pitchFamily="2" charset="2"/>
              <a:buChar char="ü"/>
            </a:pPr>
            <a:r>
              <a:rPr lang="zh-CN" altLang="zh-CN" dirty="0">
                <a:latin typeface="等线" panose="02010600030101010101" charset="-122"/>
                <a:ea typeface="等线" panose="02010600030101010101" charset="-122"/>
              </a:rPr>
              <a:t>主题集合</a:t>
            </a:r>
            <a:r>
              <a:rPr lang="en-US" altLang="zh-CN" dirty="0">
                <a:latin typeface="等线" panose="02010600030101010101" charset="-122"/>
                <a:ea typeface="等线" panose="02010600030101010101" charset="-122"/>
              </a:rPr>
              <a:t>(Topic Collections) </a:t>
            </a:r>
            <a:r>
              <a:rPr lang="zh-CN" altLang="zh-CN" dirty="0">
                <a:latin typeface="等线" panose="02010600030101010101" charset="-122"/>
                <a:ea typeface="等线" panose="02010600030101010101" charset="-122"/>
              </a:rPr>
              <a:t>，助力用户通过特定主题领域的专题集合，迅速找到感兴趣的文献</a:t>
            </a:r>
            <a:r>
              <a:rPr lang="zh-CN" altLang="zh-CN" dirty="0" smtClean="0">
                <a:latin typeface="等线" panose="02010600030101010101" charset="-122"/>
                <a:ea typeface="等线" panose="02010600030101010101" charset="-122"/>
              </a:rPr>
              <a:t>资源</a:t>
            </a:r>
            <a:endParaRPr lang="zh-CN" altLang="zh-CN" dirty="0">
              <a:latin typeface="等线" panose="02010600030101010101" charset="-122"/>
              <a:ea typeface="等线" panose="02010600030101010101" charset="-122"/>
            </a:endParaRPr>
          </a:p>
          <a:p>
            <a:pPr marL="342900" indent="-342900">
              <a:spcAft>
                <a:spcPts val="1200"/>
              </a:spcAft>
              <a:buFont typeface="Wingdings" panose="05000000000000000000" pitchFamily="2" charset="2"/>
              <a:buChar char="ü"/>
            </a:pPr>
            <a:r>
              <a:rPr lang="zh-CN" altLang="zh-CN" dirty="0">
                <a:latin typeface="等线" panose="02010600030101010101" charset="-122"/>
                <a:ea typeface="等线" panose="02010600030101010101" charset="-122"/>
              </a:rPr>
              <a:t>具体文章页面，可一键浏览或下载所有图表；</a:t>
            </a:r>
            <a:r>
              <a:rPr lang="en-US" altLang="zh-CN" dirty="0">
                <a:latin typeface="等线" panose="02010600030101010101" charset="-122"/>
                <a:ea typeface="等线" panose="02010600030101010101" charset="-122"/>
              </a:rPr>
              <a:t>Related Content</a:t>
            </a:r>
            <a:r>
              <a:rPr lang="zh-CN" altLang="zh-CN" dirty="0">
                <a:latin typeface="等线" panose="02010600030101010101" charset="-122"/>
                <a:ea typeface="等线" panose="02010600030101010101" charset="-122"/>
              </a:rPr>
              <a:t>助力用户全面了解某一研究话题</a:t>
            </a:r>
            <a:endParaRPr lang="en-US" altLang="zh-CN" dirty="0">
              <a:latin typeface="等线" panose="02010600030101010101" charset="-122"/>
              <a:ea typeface="等线" panose="02010600030101010101" charset="-122"/>
            </a:endParaRPr>
          </a:p>
          <a:p>
            <a:pPr marL="342900" indent="-342900">
              <a:spcAft>
                <a:spcPts val="1200"/>
              </a:spcAft>
              <a:buFont typeface="Wingdings" panose="05000000000000000000" pitchFamily="2" charset="2"/>
              <a:buChar char="ü"/>
            </a:pPr>
            <a:r>
              <a:rPr lang="zh-CN" altLang="en-US" dirty="0">
                <a:latin typeface="等线" panose="02010600030101010101" charset="-122"/>
                <a:ea typeface="等线" panose="02010600030101010101" charset="-122"/>
              </a:rPr>
              <a:t>检索栏拥有关键词联想功能，为用户提供</a:t>
            </a:r>
            <a:r>
              <a:rPr lang="en-US" altLang="zh-CN" dirty="0">
                <a:latin typeface="等线" panose="02010600030101010101" charset="-122"/>
                <a:ea typeface="等线" panose="02010600030101010101" charset="-122"/>
              </a:rPr>
              <a:t>ASME</a:t>
            </a:r>
            <a:r>
              <a:rPr lang="zh-CN" altLang="en-US" dirty="0">
                <a:latin typeface="等线" panose="02010600030101010101" charset="-122"/>
                <a:ea typeface="等线" panose="02010600030101010101" charset="-122"/>
              </a:rPr>
              <a:t>数据库的常用检索词</a:t>
            </a:r>
            <a:endParaRPr lang="zh-CN" altLang="en-US" dirty="0">
              <a:latin typeface="等线" panose="02010600030101010101" charset="-122"/>
              <a:ea typeface="等线" panose="02010600030101010101" charset="-122"/>
            </a:endParaRPr>
          </a:p>
        </p:txBody>
      </p:sp>
      <p:pic>
        <p:nvPicPr>
          <p:cNvPr id="6" name="Picture 2"/>
          <p:cNvPicPr>
            <a:picLocks noChangeAspect="1" noChangeArrowheads="1"/>
          </p:cNvPicPr>
          <p:nvPr/>
        </p:nvPicPr>
        <p:blipFill>
          <a:blip r:embed="rId1" cstate="print"/>
          <a:stretch>
            <a:fillRect/>
          </a:stretch>
        </p:blipFill>
        <p:spPr bwMode="auto">
          <a:xfrm>
            <a:off x="5208229" y="2702012"/>
            <a:ext cx="3708205" cy="2568054"/>
          </a:xfrm>
          <a:prstGeom prst="rect">
            <a:avLst/>
          </a:prstGeom>
          <a:ln>
            <a:noFill/>
          </a:ln>
          <a:effectLst>
            <a:outerShdw blurRad="292100" dist="139700" dir="2700000" algn="tl" rotWithShape="0">
              <a:srgbClr val="333333">
                <a:alpha val="65000"/>
              </a:srgbClr>
            </a:outerShdw>
          </a:effectLst>
        </p:spPr>
      </p:pic>
      <p:sp>
        <p:nvSpPr>
          <p:cNvPr id="2" name="矩形 1"/>
          <p:cNvSpPr/>
          <p:nvPr/>
        </p:nvSpPr>
        <p:spPr>
          <a:xfrm>
            <a:off x="5032635" y="1927259"/>
            <a:ext cx="4059391" cy="369332"/>
          </a:xfrm>
          <a:prstGeom prst="rect">
            <a:avLst/>
          </a:prstGeom>
        </p:spPr>
        <p:txBody>
          <a:bodyPr wrap="square">
            <a:spAutoFit/>
          </a:bodyPr>
          <a:lstStyle/>
          <a:p>
            <a:pPr>
              <a:spcBef>
                <a:spcPts val="1200"/>
              </a:spcBef>
            </a:pPr>
            <a:r>
              <a:rPr lang="en-US" altLang="zh-CN" dirty="0">
                <a:latin typeface="等线" panose="02010600030101010101" charset="-122"/>
                <a:ea typeface="等线" panose="02010600030101010101" charset="-122"/>
                <a:hlinkClick r:id="rId2"/>
              </a:rPr>
              <a:t>http://asmedigitalcollection.asme.org</a:t>
            </a:r>
            <a:endParaRPr lang="en-US" altLang="zh-CN" dirty="0">
              <a:latin typeface="等线" panose="02010600030101010101" charset="-122"/>
              <a:ea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p:nvPr/>
        </p:nvSpPr>
        <p:spPr bwMode="auto">
          <a:xfrm>
            <a:off x="671513" y="921345"/>
            <a:ext cx="7908925" cy="1357312"/>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平台</a:t>
            </a:r>
            <a:r>
              <a:rPr lang="zh-CN" altLang="en-US" sz="4400" dirty="0" smtClean="0">
                <a:latin typeface="微软雅黑" panose="020B0503020204020204" pitchFamily="34" charset="-122"/>
                <a:ea typeface="微软雅黑" panose="020B0503020204020204" pitchFamily="34" charset="-122"/>
              </a:rPr>
              <a:t>使用</a:t>
            </a:r>
            <a:r>
              <a:rPr lang="en-US" altLang="zh-CN" sz="4400" dirty="0" smtClean="0">
                <a:latin typeface="微软雅黑" panose="020B0503020204020204" pitchFamily="34" charset="-122"/>
                <a:ea typeface="微软雅黑" panose="020B0503020204020204" pitchFamily="34" charset="-122"/>
              </a:rPr>
              <a:t>-</a:t>
            </a:r>
            <a:r>
              <a:rPr lang="zh-CN" altLang="en-US" sz="4400" dirty="0" smtClean="0">
                <a:latin typeface="微软雅黑" panose="020B0503020204020204" pitchFamily="34" charset="-122"/>
                <a:ea typeface="微软雅黑" panose="020B0503020204020204" pitchFamily="34" charset="-122"/>
              </a:rPr>
              <a:t>期刊</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endParaRPr lang="en-US" altLang="zh-CN" sz="4400" dirty="0">
              <a:latin typeface="微软雅黑" panose="020B0503020204020204" pitchFamily="34" charset="-122"/>
              <a:ea typeface="微软雅黑" panose="020B0503020204020204" pitchFamily="34" charset="-122"/>
            </a:endParaRPr>
          </a:p>
        </p:txBody>
      </p:sp>
      <p:pic>
        <p:nvPicPr>
          <p:cNvPr id="31745" name="Picture 1"/>
          <p:cNvPicPr>
            <a:picLocks noChangeAspect="1" noChangeArrowheads="1"/>
          </p:cNvPicPr>
          <p:nvPr/>
        </p:nvPicPr>
        <p:blipFill>
          <a:blip r:embed="rId1"/>
          <a:stretch>
            <a:fillRect/>
          </a:stretch>
        </p:blipFill>
        <p:spPr bwMode="auto">
          <a:xfrm>
            <a:off x="2555776" y="1628800"/>
            <a:ext cx="5799426" cy="4134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圆角矩形标注 8"/>
          <p:cNvSpPr>
            <a:spLocks noChangeArrowheads="1"/>
          </p:cNvSpPr>
          <p:nvPr/>
        </p:nvSpPr>
        <p:spPr bwMode="auto">
          <a:xfrm>
            <a:off x="5699048" y="3057560"/>
            <a:ext cx="3071837" cy="1500187"/>
          </a:xfrm>
          <a:prstGeom prst="wedgeRoundRectCallout">
            <a:avLst>
              <a:gd name="adj1" fmla="val -130120"/>
              <a:gd name="adj2" fmla="val -81829"/>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sz="2000" dirty="0">
                <a:latin typeface="Calibri" panose="020F0502020204030204" charset="0"/>
              </a:rPr>
              <a:t>在网站主页点击导航栏下拉框内的</a:t>
            </a:r>
            <a:r>
              <a:rPr lang="en-US" altLang="zh-CN" sz="2000" dirty="0">
                <a:latin typeface="Calibri" panose="020F0502020204030204" charset="0"/>
              </a:rPr>
              <a:t>All </a:t>
            </a:r>
            <a:r>
              <a:rPr lang="en-US" altLang="zh-CN" sz="2000" dirty="0" smtClean="0">
                <a:latin typeface="Calibri" panose="020F0502020204030204" charset="0"/>
              </a:rPr>
              <a:t>Journal</a:t>
            </a:r>
            <a:r>
              <a:rPr lang="zh-CN" altLang="en-US" sz="2000" dirty="0" smtClean="0">
                <a:latin typeface="Calibri" panose="020F0502020204030204" charset="0"/>
              </a:rPr>
              <a:t>，进入</a:t>
            </a:r>
            <a:r>
              <a:rPr lang="en-US" altLang="zh-CN" sz="2000" dirty="0">
                <a:latin typeface="Calibri" panose="020F0502020204030204" charset="0"/>
              </a:rPr>
              <a:t>ASME</a:t>
            </a:r>
            <a:r>
              <a:rPr lang="zh-CN" altLang="en-US" sz="2000" dirty="0">
                <a:latin typeface="Calibri" panose="020F0502020204030204" charset="0"/>
              </a:rPr>
              <a:t>期刊主页</a:t>
            </a:r>
            <a:endParaRPr lang="en-US" altLang="zh-CN" sz="2000" dirty="0">
              <a:latin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p:nvPr/>
        </p:nvSpPr>
        <p:spPr bwMode="auto">
          <a:xfrm>
            <a:off x="755576" y="2593602"/>
            <a:ext cx="6167586" cy="3024336"/>
          </a:xfrm>
          <a:prstGeom prst="rect">
            <a:avLst/>
          </a:prstGeom>
          <a:noFill/>
          <a:ln w="9525">
            <a:noFill/>
            <a:miter lim="800000"/>
          </a:ln>
        </p:spPr>
        <p:txBody>
          <a:bodyPr/>
          <a:lstStyle/>
          <a:p>
            <a:pPr>
              <a:lnSpc>
                <a:spcPct val="150000"/>
              </a:lnSpc>
            </a:pPr>
            <a:r>
              <a:rPr lang="zh-CN" altLang="en-US" sz="2400" dirty="0">
                <a:latin typeface="微软雅黑" panose="020B0503020204020204" pitchFamily="34" charset="-122"/>
                <a:ea typeface="微软雅黑" panose="020B0503020204020204" pitchFamily="34" charset="-122"/>
              </a:rPr>
              <a:t>美国机械工程师学会（</a:t>
            </a:r>
            <a:r>
              <a:rPr lang="en-US" altLang="zh-CN" sz="2400" dirty="0">
                <a:latin typeface="微软雅黑" panose="020B0503020204020204" pitchFamily="34" charset="-122"/>
                <a:ea typeface="微软雅黑" panose="020B0503020204020204" pitchFamily="34" charset="-122"/>
              </a:rPr>
              <a:t>American Society of Mechanical Engineers</a:t>
            </a:r>
            <a:r>
              <a:rPr lang="zh-CN" altLang="en-US" sz="2400" dirty="0">
                <a:latin typeface="微软雅黑" panose="020B0503020204020204" pitchFamily="34" charset="-122"/>
                <a:ea typeface="微软雅黑" panose="020B0503020204020204" pitchFamily="34" charset="-122"/>
              </a:rPr>
              <a:t>）成立于</a:t>
            </a:r>
            <a:r>
              <a:rPr lang="en-US" altLang="zh-CN" sz="2400" dirty="0">
                <a:latin typeface="微软雅黑" panose="020B0503020204020204" pitchFamily="34" charset="-122"/>
                <a:ea typeface="微软雅黑" panose="020B0503020204020204" pitchFamily="34" charset="-122"/>
              </a:rPr>
              <a:t>1880</a:t>
            </a:r>
            <a:r>
              <a:rPr lang="zh-CN" altLang="en-US" sz="2400" dirty="0">
                <a:latin typeface="微软雅黑" panose="020B0503020204020204" pitchFamily="34" charset="-122"/>
                <a:ea typeface="微软雅黑" panose="020B0503020204020204" pitchFamily="34" charset="-122"/>
              </a:rPr>
              <a:t>年。现已成为一家拥有全球</a:t>
            </a:r>
            <a:r>
              <a:rPr lang="en-US" altLang="zh-CN" sz="2400" dirty="0" smtClean="0">
                <a:latin typeface="微软雅黑" panose="020B0503020204020204" pitchFamily="34" charset="-122"/>
                <a:ea typeface="微软雅黑" panose="020B0503020204020204" pitchFamily="34" charset="-122"/>
              </a:rPr>
              <a:t>130</a:t>
            </a:r>
            <a:r>
              <a:rPr lang="en-US" altLang="zh-CN" sz="2400" dirty="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000</a:t>
            </a:r>
            <a:r>
              <a:rPr lang="zh-CN" altLang="en-US" sz="2400" dirty="0">
                <a:latin typeface="微软雅黑" panose="020B0503020204020204" pitchFamily="34" charset="-122"/>
                <a:ea typeface="微软雅黑" panose="020B0503020204020204" pitchFamily="34" charset="-122"/>
              </a:rPr>
              <a:t>名会员的国际性非赢利</a:t>
            </a:r>
            <a:r>
              <a:rPr lang="zh-CN" altLang="en-US" sz="2400" b="1" dirty="0">
                <a:latin typeface="微软雅黑" panose="020B0503020204020204" pitchFamily="34" charset="-122"/>
                <a:ea typeface="微软雅黑" panose="020B0503020204020204" pitchFamily="34" charset="-122"/>
              </a:rPr>
              <a:t>教育</a:t>
            </a:r>
            <a:r>
              <a:rPr lang="zh-CN" altLang="en-US" sz="2400" dirty="0">
                <a:latin typeface="微软雅黑" panose="020B0503020204020204" pitchFamily="34" charset="-122"/>
                <a:ea typeface="微软雅黑" panose="020B0503020204020204" pitchFamily="34" charset="-122"/>
              </a:rPr>
              <a:t>和</a:t>
            </a:r>
            <a:r>
              <a:rPr lang="zh-CN" altLang="en-US" sz="2400" b="1" dirty="0">
                <a:latin typeface="微软雅黑" panose="020B0503020204020204" pitchFamily="34" charset="-122"/>
                <a:ea typeface="微软雅黑" panose="020B0503020204020204" pitchFamily="34" charset="-122"/>
              </a:rPr>
              <a:t>技术</a:t>
            </a:r>
            <a:r>
              <a:rPr lang="zh-CN" altLang="en-US" sz="2400" dirty="0" smtClean="0">
                <a:latin typeface="微软雅黑" panose="020B0503020204020204" pitchFamily="34" charset="-122"/>
                <a:ea typeface="微软雅黑" panose="020B0503020204020204" pitchFamily="34" charset="-122"/>
              </a:rPr>
              <a:t>组织</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也</a:t>
            </a:r>
            <a:r>
              <a:rPr lang="zh-CN" altLang="en-US" sz="2400" dirty="0">
                <a:latin typeface="微软雅黑" panose="020B0503020204020204" pitchFamily="34" charset="-122"/>
                <a:ea typeface="微软雅黑" panose="020B0503020204020204" pitchFamily="34" charset="-122"/>
              </a:rPr>
              <a:t>是世界上最大的技术出版机构之一。</a:t>
            </a:r>
            <a:endParaRPr lang="zh-CN" altLang="en-US" sz="2400" dirty="0">
              <a:latin typeface="微软雅黑" panose="020B0503020204020204" pitchFamily="34" charset="-122"/>
              <a:ea typeface="微软雅黑" panose="020B0503020204020204" pitchFamily="34" charset="-122"/>
            </a:endParaRPr>
          </a:p>
        </p:txBody>
      </p:sp>
      <p:pic>
        <p:nvPicPr>
          <p:cNvPr id="717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868144" y="980728"/>
            <a:ext cx="2784916" cy="1612874"/>
          </a:xfrm>
          <a:prstGeom prst="rect">
            <a:avLst/>
          </a:prstGeom>
          <a:noFill/>
          <a:ln w="9525">
            <a:noFill/>
            <a:miter lim="800000"/>
            <a:headEnd/>
            <a:tailEnd/>
          </a:ln>
        </p:spPr>
      </p:pic>
      <p:sp>
        <p:nvSpPr>
          <p:cNvPr id="5" name="Title 1"/>
          <p:cNvSpPr txBox="1"/>
          <p:nvPr/>
        </p:nvSpPr>
        <p:spPr bwMode="auto">
          <a:xfrm>
            <a:off x="671514" y="1217861"/>
            <a:ext cx="5807546" cy="965200"/>
          </a:xfrm>
          <a:prstGeom prst="rect">
            <a:avLst/>
          </a:prstGeom>
          <a:noFill/>
          <a:ln w="9525">
            <a:noFill/>
            <a:miter lim="800000"/>
          </a:ln>
        </p:spPr>
        <p:txBody>
          <a:bodyPr anchor="ctr"/>
          <a:lstStyle/>
          <a:p>
            <a:r>
              <a:rPr lang="en-US" altLang="zh-CN" sz="4400" dirty="0">
                <a:latin typeface="微软雅黑" panose="020B0503020204020204" pitchFamily="34" charset="-122"/>
                <a:ea typeface="微软雅黑" panose="020B0503020204020204" pitchFamily="34" charset="-122"/>
              </a:rPr>
              <a:t>ASME </a:t>
            </a:r>
            <a:r>
              <a:rPr lang="zh-CN" altLang="en-US" sz="4400" dirty="0">
                <a:latin typeface="微软雅黑" panose="020B0503020204020204" pitchFamily="34" charset="-122"/>
                <a:ea typeface="微软雅黑" panose="020B0503020204020204" pitchFamily="34" charset="-122"/>
              </a:rPr>
              <a:t>学会简介</a:t>
            </a:r>
            <a:endParaRPr lang="en-US" altLang="zh-CN" sz="4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tretch>
            <a:fillRect/>
          </a:stretch>
        </p:blipFill>
        <p:spPr bwMode="auto">
          <a:xfrm>
            <a:off x="755576" y="1124744"/>
            <a:ext cx="6538342" cy="4748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组合 7"/>
          <p:cNvGrpSpPr/>
          <p:nvPr/>
        </p:nvGrpSpPr>
        <p:grpSpPr bwMode="auto">
          <a:xfrm>
            <a:off x="1612832" y="838993"/>
            <a:ext cx="6786610" cy="2000264"/>
            <a:chOff x="1571583" y="763530"/>
            <a:chExt cx="6243705" cy="2000278"/>
          </a:xfrm>
        </p:grpSpPr>
        <p:sp>
          <p:nvSpPr>
            <p:cNvPr id="22536" name="圆角矩形标注 8"/>
            <p:cNvSpPr>
              <a:spLocks noChangeArrowheads="1"/>
            </p:cNvSpPr>
            <p:nvPr/>
          </p:nvSpPr>
          <p:spPr bwMode="auto">
            <a:xfrm>
              <a:off x="5712145" y="763530"/>
              <a:ext cx="2103143" cy="2000278"/>
            </a:xfrm>
            <a:prstGeom prst="wedgeRoundRectCallout">
              <a:avLst>
                <a:gd name="adj1" fmla="val -84177"/>
                <a:gd name="adj2" fmla="val -2578"/>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buFont typeface="Wingdings" panose="05000000000000000000" pitchFamily="2" charset="2"/>
                <a:buChar char="Ø"/>
              </a:pPr>
              <a:endParaRPr lang="en-US" altLang="zh-CN" sz="2000"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期刊浏览</a:t>
              </a:r>
              <a:endParaRPr lang="en-US" altLang="zh-CN" dirty="0">
                <a:latin typeface="Calibri" panose="020F0502020204030204" charset="0"/>
              </a:endParaRPr>
            </a:p>
            <a:p>
              <a:pPr>
                <a:buFont typeface="Wingdings" panose="05000000000000000000" pitchFamily="2" charset="2"/>
                <a:buChar char="Ø"/>
              </a:pPr>
              <a:r>
                <a:rPr lang="en-US" altLang="zh-CN" dirty="0">
                  <a:latin typeface="Calibri" panose="020F0502020204030204" charset="0"/>
                </a:rPr>
                <a:t> </a:t>
              </a:r>
              <a:r>
                <a:rPr lang="zh-CN" altLang="en-US" dirty="0">
                  <a:latin typeface="Calibri" panose="020F0502020204030204" charset="0"/>
                </a:rPr>
                <a:t>论文提交</a:t>
              </a:r>
              <a:endParaRPr lang="en-US" altLang="zh-CN"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作者详情</a:t>
              </a:r>
              <a:endParaRPr lang="en-US" altLang="zh-CN"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关于：期刊介绍；标题历史；编辑政策；论文征集</a:t>
              </a:r>
              <a:endParaRPr lang="en-US" altLang="zh-CN" dirty="0">
                <a:latin typeface="Calibri" panose="020F0502020204030204" charset="0"/>
              </a:endParaRPr>
            </a:p>
            <a:p>
              <a:endParaRPr lang="en-US" altLang="zh-CN" sz="2000" dirty="0">
                <a:latin typeface="Calibri" panose="020F0502020204030204" charset="0"/>
              </a:endParaRPr>
            </a:p>
          </p:txBody>
        </p:sp>
        <p:sp>
          <p:nvSpPr>
            <p:cNvPr id="22537" name="Rectangle 7"/>
            <p:cNvSpPr>
              <a:spLocks noChangeArrowheads="1"/>
            </p:cNvSpPr>
            <p:nvPr/>
          </p:nvSpPr>
          <p:spPr bwMode="auto">
            <a:xfrm>
              <a:off x="1571583" y="1692229"/>
              <a:ext cx="3214722" cy="785822"/>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grpSp>
        <p:nvGrpSpPr>
          <p:cNvPr id="3" name="组合 11"/>
          <p:cNvGrpSpPr/>
          <p:nvPr/>
        </p:nvGrpSpPr>
        <p:grpSpPr bwMode="auto">
          <a:xfrm>
            <a:off x="1827146" y="3125009"/>
            <a:ext cx="5286411" cy="1928826"/>
            <a:chOff x="1857339" y="3049561"/>
            <a:chExt cx="5286456" cy="1928840"/>
          </a:xfrm>
        </p:grpSpPr>
        <p:sp>
          <p:nvSpPr>
            <p:cNvPr id="22534" name="圆角矩形标注 9"/>
            <p:cNvSpPr>
              <a:spLocks noChangeArrowheads="1"/>
            </p:cNvSpPr>
            <p:nvPr/>
          </p:nvSpPr>
          <p:spPr bwMode="auto">
            <a:xfrm>
              <a:off x="5572146" y="3192437"/>
              <a:ext cx="1571649" cy="1071578"/>
            </a:xfrm>
            <a:prstGeom prst="wedgeRoundRectCallout">
              <a:avLst>
                <a:gd name="adj1" fmla="val -84246"/>
                <a:gd name="adj2" fmla="val 18935"/>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buFont typeface="Wingdings" panose="05000000000000000000" pitchFamily="2" charset="2"/>
                <a:buChar char="Ø"/>
              </a:pPr>
              <a:r>
                <a:rPr lang="zh-CN" altLang="en-US" dirty="0">
                  <a:latin typeface="Calibri" panose="020F0502020204030204" charset="0"/>
                </a:rPr>
                <a:t>期刊媒体</a:t>
              </a:r>
              <a:endParaRPr lang="en-US" altLang="zh-CN"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论文征集</a:t>
              </a:r>
              <a:endParaRPr lang="en-US" altLang="zh-CN"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作者指南</a:t>
              </a:r>
              <a:endParaRPr lang="en-US" altLang="zh-CN" dirty="0">
                <a:latin typeface="Calibri" panose="020F0502020204030204" charset="0"/>
              </a:endParaRPr>
            </a:p>
          </p:txBody>
        </p:sp>
        <p:sp>
          <p:nvSpPr>
            <p:cNvPr id="22535" name="Rectangle 7"/>
            <p:cNvSpPr>
              <a:spLocks noChangeArrowheads="1"/>
            </p:cNvSpPr>
            <p:nvPr/>
          </p:nvSpPr>
          <p:spPr bwMode="auto">
            <a:xfrm>
              <a:off x="1857339" y="3049561"/>
              <a:ext cx="2857544" cy="1928840"/>
            </a:xfrm>
            <a:prstGeom prst="rect">
              <a:avLst/>
            </a:prstGeom>
            <a:noFill/>
            <a:ln w="28575">
              <a:solidFill>
                <a:srgbClr val="FF0000"/>
              </a:solidFill>
              <a:prstDash val="solid"/>
              <a:miter lim="800000"/>
            </a:ln>
          </p:spPr>
          <p:txBody>
            <a:bodyPr wrap="none" anchor="ctr"/>
            <a:lstStyle/>
            <a:p>
              <a:endParaRPr lang="zh-CN" altLang="en-US" dirty="0">
                <a:latin typeface="Calibri" panose="020F0502020204030204" charset="0"/>
              </a:endParaRPr>
            </a:p>
          </p:txBody>
        </p:sp>
      </p:grpSp>
      <p:grpSp>
        <p:nvGrpSpPr>
          <p:cNvPr id="4" name="组合 3"/>
          <p:cNvGrpSpPr/>
          <p:nvPr/>
        </p:nvGrpSpPr>
        <p:grpSpPr>
          <a:xfrm>
            <a:off x="3327400" y="5206365"/>
            <a:ext cx="3714750" cy="704850"/>
            <a:chOff x="5240" y="8199"/>
            <a:chExt cx="5850" cy="1110"/>
          </a:xfrm>
        </p:grpSpPr>
        <p:sp>
          <p:nvSpPr>
            <p:cNvPr id="11" name="圆角矩形标注 10"/>
            <p:cNvSpPr>
              <a:spLocks noChangeArrowheads="1"/>
            </p:cNvSpPr>
            <p:nvPr/>
          </p:nvSpPr>
          <p:spPr bwMode="auto">
            <a:xfrm>
              <a:off x="8502" y="8409"/>
              <a:ext cx="2588" cy="900"/>
            </a:xfrm>
            <a:prstGeom prst="wedgeRoundRectCallout">
              <a:avLst>
                <a:gd name="adj1" fmla="val -68853"/>
                <a:gd name="adj2" fmla="val -25849"/>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浏览全部期刊</a:t>
              </a:r>
              <a:endParaRPr lang="en-US" altLang="zh-CN" dirty="0">
                <a:latin typeface="Calibri" panose="020F0502020204030204" charset="0"/>
              </a:endParaRPr>
            </a:p>
          </p:txBody>
        </p:sp>
        <p:sp>
          <p:nvSpPr>
            <p:cNvPr id="10" name="Rectangle 7"/>
            <p:cNvSpPr>
              <a:spLocks noChangeArrowheads="1"/>
            </p:cNvSpPr>
            <p:nvPr/>
          </p:nvSpPr>
          <p:spPr bwMode="auto">
            <a:xfrm flipV="1">
              <a:off x="5240" y="8199"/>
              <a:ext cx="2378" cy="548"/>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tretch>
            <a:fillRect/>
          </a:stretch>
        </p:blipFill>
        <p:spPr bwMode="auto">
          <a:xfrm>
            <a:off x="611560" y="1268760"/>
            <a:ext cx="7592461" cy="4379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组合 7"/>
          <p:cNvGrpSpPr/>
          <p:nvPr/>
        </p:nvGrpSpPr>
        <p:grpSpPr bwMode="auto">
          <a:xfrm>
            <a:off x="1468816" y="197189"/>
            <a:ext cx="7143800" cy="2357453"/>
            <a:chOff x="-1143050" y="928666"/>
            <a:chExt cx="7143826" cy="2357470"/>
          </a:xfrm>
        </p:grpSpPr>
        <p:sp>
          <p:nvSpPr>
            <p:cNvPr id="22536" name="圆角矩形标注 8"/>
            <p:cNvSpPr>
              <a:spLocks noChangeArrowheads="1"/>
            </p:cNvSpPr>
            <p:nvPr/>
          </p:nvSpPr>
          <p:spPr bwMode="auto">
            <a:xfrm>
              <a:off x="3286122" y="928666"/>
              <a:ext cx="2714654" cy="2357470"/>
            </a:xfrm>
            <a:prstGeom prst="wedgeRoundRectCallout">
              <a:avLst>
                <a:gd name="adj1" fmla="val -92082"/>
                <a:gd name="adj2" fmla="val 37950"/>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endParaRPr lang="en-US" altLang="zh-CN" sz="2000" dirty="0">
                <a:latin typeface="Calibri" panose="020F0502020204030204" charset="0"/>
              </a:endParaRPr>
            </a:p>
            <a:p>
              <a:endParaRPr lang="en-US" altLang="zh-CN" sz="2000" dirty="0">
                <a:latin typeface="Calibri" panose="020F0502020204030204" charset="0"/>
              </a:endParaRPr>
            </a:p>
            <a:p>
              <a:r>
                <a:rPr lang="zh-CN" altLang="en-US" dirty="0">
                  <a:latin typeface="Calibri" panose="020F0502020204030204" charset="0"/>
                </a:rPr>
                <a:t>点击可浏览</a:t>
              </a:r>
              <a:endParaRPr lang="en-US" altLang="zh-CN"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最新期的目录</a:t>
              </a:r>
              <a:endParaRPr lang="en-US" altLang="zh-CN" dirty="0">
                <a:latin typeface="Calibri" panose="020F0502020204030204" charset="0"/>
              </a:endParaRPr>
            </a:p>
            <a:p>
              <a:pPr>
                <a:buFont typeface="Wingdings" panose="05000000000000000000" pitchFamily="2" charset="2"/>
                <a:buChar char="Ø"/>
              </a:pPr>
              <a:r>
                <a:rPr lang="en-US" altLang="zh-CN" dirty="0">
                  <a:latin typeface="Calibri" panose="020F0502020204030204" charset="0"/>
                </a:rPr>
                <a:t> </a:t>
              </a:r>
              <a:r>
                <a:rPr lang="zh-CN" altLang="en-US" dirty="0">
                  <a:latin typeface="Calibri" panose="020F0502020204030204" charset="0"/>
                </a:rPr>
                <a:t>编辑刚收到的投稿</a:t>
              </a:r>
              <a:endParaRPr lang="en-US" altLang="zh-CN"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该刊所有年份卷期</a:t>
              </a:r>
              <a:endParaRPr lang="en-US" altLang="zh-CN"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作者：提交论文；作者信息；索引信息；重印和许可；论文征集等</a:t>
              </a:r>
              <a:endParaRPr lang="en-US" altLang="zh-CN" dirty="0">
                <a:latin typeface="Calibri" panose="020F0502020204030204" charset="0"/>
              </a:endParaRPr>
            </a:p>
            <a:p>
              <a:pPr>
                <a:buFont typeface="Wingdings" panose="05000000000000000000" pitchFamily="2" charset="2"/>
                <a:buChar char="Ø"/>
              </a:pPr>
              <a:endParaRPr lang="en-US" altLang="zh-CN" sz="2000" dirty="0">
                <a:latin typeface="Calibri" panose="020F0502020204030204" charset="0"/>
              </a:endParaRPr>
            </a:p>
            <a:p>
              <a:pPr>
                <a:buFont typeface="Wingdings" panose="05000000000000000000" pitchFamily="2" charset="2"/>
                <a:buChar char="Ø"/>
              </a:pPr>
              <a:endParaRPr lang="en-US" altLang="zh-CN" sz="2000" dirty="0">
                <a:latin typeface="Calibri" panose="020F0502020204030204" charset="0"/>
              </a:endParaRPr>
            </a:p>
          </p:txBody>
        </p:sp>
        <p:sp>
          <p:nvSpPr>
            <p:cNvPr id="22537" name="Rectangle 7"/>
            <p:cNvSpPr>
              <a:spLocks noChangeArrowheads="1"/>
            </p:cNvSpPr>
            <p:nvPr/>
          </p:nvSpPr>
          <p:spPr bwMode="auto">
            <a:xfrm>
              <a:off x="-1143050" y="2786068"/>
              <a:ext cx="3071845" cy="357191"/>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grpSp>
        <p:nvGrpSpPr>
          <p:cNvPr id="3" name="组合 11"/>
          <p:cNvGrpSpPr/>
          <p:nvPr/>
        </p:nvGrpSpPr>
        <p:grpSpPr bwMode="auto">
          <a:xfrm>
            <a:off x="754436" y="3054710"/>
            <a:ext cx="2786082" cy="2571769"/>
            <a:chOff x="642881" y="2978121"/>
            <a:chExt cx="2786105" cy="2571787"/>
          </a:xfrm>
        </p:grpSpPr>
        <p:sp>
          <p:nvSpPr>
            <p:cNvPr id="22534" name="圆角矩形标注 9"/>
            <p:cNvSpPr>
              <a:spLocks noChangeArrowheads="1"/>
            </p:cNvSpPr>
            <p:nvPr/>
          </p:nvSpPr>
          <p:spPr bwMode="auto">
            <a:xfrm>
              <a:off x="642881" y="2978121"/>
              <a:ext cx="2214596" cy="642946"/>
            </a:xfrm>
            <a:prstGeom prst="wedgeRoundRectCallout">
              <a:avLst>
                <a:gd name="adj1" fmla="val 29509"/>
                <a:gd name="adj2" fmla="val 86337"/>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a:latin typeface="Calibri" panose="020F0502020204030204" charset="0"/>
                </a:rPr>
                <a:t>最新</a:t>
              </a:r>
              <a:r>
                <a:rPr lang="zh-CN" altLang="en-US" smtClean="0">
                  <a:latin typeface="Calibri" panose="020F0502020204030204" charset="0"/>
                </a:rPr>
                <a:t>文章、高</a:t>
              </a:r>
              <a:r>
                <a:rPr lang="zh-CN" altLang="en-US" dirty="0">
                  <a:latin typeface="Calibri" panose="020F0502020204030204" charset="0"/>
                </a:rPr>
                <a:t>阅读量和高引用量文章</a:t>
              </a:r>
              <a:endParaRPr lang="en-US" altLang="zh-CN" dirty="0">
                <a:latin typeface="Calibri" panose="020F0502020204030204" charset="0"/>
              </a:endParaRPr>
            </a:p>
          </p:txBody>
        </p:sp>
        <p:sp>
          <p:nvSpPr>
            <p:cNvPr id="22535" name="Rectangle 7"/>
            <p:cNvSpPr>
              <a:spLocks noChangeArrowheads="1"/>
            </p:cNvSpPr>
            <p:nvPr/>
          </p:nvSpPr>
          <p:spPr bwMode="auto">
            <a:xfrm>
              <a:off x="1500144" y="3906823"/>
              <a:ext cx="1928842" cy="1643085"/>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grpSp>
        <p:nvGrpSpPr>
          <p:cNvPr id="4" name="组合 3"/>
          <p:cNvGrpSpPr/>
          <p:nvPr/>
        </p:nvGrpSpPr>
        <p:grpSpPr>
          <a:xfrm>
            <a:off x="4255135" y="2554605"/>
            <a:ext cx="4143375" cy="2500630"/>
            <a:chOff x="6701" y="4023"/>
            <a:chExt cx="6525" cy="3938"/>
          </a:xfrm>
        </p:grpSpPr>
        <p:sp>
          <p:nvSpPr>
            <p:cNvPr id="11" name="圆角矩形标注 10"/>
            <p:cNvSpPr>
              <a:spLocks noChangeArrowheads="1"/>
            </p:cNvSpPr>
            <p:nvPr/>
          </p:nvSpPr>
          <p:spPr bwMode="auto">
            <a:xfrm>
              <a:off x="10188" y="6723"/>
              <a:ext cx="3038" cy="1238"/>
            </a:xfrm>
            <a:prstGeom prst="wedgeRoundRectCallout">
              <a:avLst>
                <a:gd name="adj1" fmla="val -40052"/>
                <a:gd name="adj2" fmla="val -105307"/>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该刊详情及学科领域等</a:t>
              </a:r>
              <a:endParaRPr lang="en-US" altLang="zh-CN" dirty="0">
                <a:latin typeface="Calibri" panose="020F0502020204030204" charset="0"/>
              </a:endParaRPr>
            </a:p>
          </p:txBody>
        </p:sp>
        <p:sp>
          <p:nvSpPr>
            <p:cNvPr id="10" name="Rectangle 7"/>
            <p:cNvSpPr>
              <a:spLocks noChangeArrowheads="1"/>
            </p:cNvSpPr>
            <p:nvPr/>
          </p:nvSpPr>
          <p:spPr bwMode="auto">
            <a:xfrm>
              <a:off x="6701" y="4023"/>
              <a:ext cx="4838" cy="1913"/>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bwMode="auto">
          <a:xfrm>
            <a:off x="539552" y="1124744"/>
            <a:ext cx="6715126" cy="5016523"/>
            <a:chOff x="285689" y="1116726"/>
            <a:chExt cx="6715173" cy="5016559"/>
          </a:xfrm>
        </p:grpSpPr>
        <p:pic>
          <p:nvPicPr>
            <p:cNvPr id="2051" name="Picture 3"/>
            <p:cNvPicPr>
              <a:picLocks noChangeAspect="1" noChangeArrowheads="1"/>
            </p:cNvPicPr>
            <p:nvPr/>
          </p:nvPicPr>
          <p:blipFill>
            <a:blip r:embed="rId1"/>
            <a:stretch>
              <a:fillRect/>
            </a:stretch>
          </p:blipFill>
          <p:spPr bwMode="auto">
            <a:xfrm>
              <a:off x="285689" y="4045706"/>
              <a:ext cx="4133406" cy="2087579"/>
            </a:xfrm>
            <a:prstGeom prst="rect">
              <a:avLst/>
            </a:prstGeom>
            <a:noFill/>
            <a:ln w="9525">
              <a:solidFill>
                <a:schemeClr val="bg1"/>
              </a:solidFill>
              <a:miter lim="800000"/>
              <a:headEnd/>
              <a:tailEnd/>
            </a:ln>
            <a:effectLst/>
          </p:spPr>
        </p:pic>
        <p:pic>
          <p:nvPicPr>
            <p:cNvPr id="2050" name="Picture 2"/>
            <p:cNvPicPr>
              <a:picLocks noChangeAspect="1" noChangeArrowheads="1"/>
            </p:cNvPicPr>
            <p:nvPr/>
          </p:nvPicPr>
          <p:blipFill>
            <a:blip r:embed="rId2"/>
            <a:stretch>
              <a:fillRect/>
            </a:stretch>
          </p:blipFill>
          <p:spPr bwMode="auto">
            <a:xfrm>
              <a:off x="285690" y="1116726"/>
              <a:ext cx="6715172" cy="2627976"/>
            </a:xfrm>
            <a:prstGeom prst="rect">
              <a:avLst/>
            </a:prstGeom>
            <a:noFill/>
            <a:ln w="9525">
              <a:solidFill>
                <a:schemeClr val="bg1"/>
              </a:solidFill>
              <a:miter lim="800000"/>
              <a:headEnd/>
              <a:tailEnd/>
            </a:ln>
            <a:effectLst/>
          </p:spPr>
        </p:pic>
      </p:grpSp>
      <p:sp>
        <p:nvSpPr>
          <p:cNvPr id="9" name="圆角矩形标注 8"/>
          <p:cNvSpPr>
            <a:spLocks noChangeArrowheads="1"/>
          </p:cNvSpPr>
          <p:nvPr/>
        </p:nvSpPr>
        <p:spPr bwMode="auto">
          <a:xfrm>
            <a:off x="3825701" y="1696249"/>
            <a:ext cx="2786082" cy="928687"/>
          </a:xfrm>
          <a:prstGeom prst="wedgeRoundRectCallout">
            <a:avLst>
              <a:gd name="adj1" fmla="val -111350"/>
              <a:gd name="adj2" fmla="val -8383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进入</a:t>
            </a:r>
            <a:r>
              <a:rPr lang="en-US" altLang="zh-CN" dirty="0">
                <a:latin typeface="Calibri" panose="020F0502020204030204" charset="0"/>
              </a:rPr>
              <a:t>All </a:t>
            </a:r>
            <a:r>
              <a:rPr lang="en-US" altLang="zh-CN" dirty="0" smtClean="0">
                <a:latin typeface="Calibri" panose="020F0502020204030204" charset="0"/>
              </a:rPr>
              <a:t>Years</a:t>
            </a:r>
            <a:r>
              <a:rPr lang="zh-CN" altLang="en-US" dirty="0" smtClean="0">
                <a:latin typeface="Calibri" panose="020F0502020204030204" charset="0"/>
              </a:rPr>
              <a:t>，浏览</a:t>
            </a:r>
            <a:r>
              <a:rPr lang="zh-CN" altLang="en-US" dirty="0">
                <a:latin typeface="Calibri" panose="020F0502020204030204" charset="0"/>
              </a:rPr>
              <a:t>该刊从创刊至今的所有期数</a:t>
            </a:r>
            <a:endParaRPr lang="en-US" altLang="zh-CN" sz="2000" dirty="0">
              <a:latin typeface="Calibri" panose="020F0502020204030204" charset="0"/>
            </a:endParaRPr>
          </a:p>
        </p:txBody>
      </p:sp>
      <p:sp>
        <p:nvSpPr>
          <p:cNvPr id="10" name="圆角矩形标注 9"/>
          <p:cNvSpPr>
            <a:spLocks noChangeArrowheads="1"/>
          </p:cNvSpPr>
          <p:nvPr/>
        </p:nvSpPr>
        <p:spPr bwMode="auto">
          <a:xfrm>
            <a:off x="4897841" y="4204559"/>
            <a:ext cx="2214578" cy="1285884"/>
          </a:xfrm>
          <a:prstGeom prst="wedgeRoundRectCallout">
            <a:avLst>
              <a:gd name="adj1" fmla="val -85775"/>
              <a:gd name="adj2" fmla="val 40383"/>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选择期刊</a:t>
            </a:r>
            <a:r>
              <a:rPr lang="zh-CN" altLang="en-US" dirty="0" smtClean="0">
                <a:latin typeface="Calibri" panose="020F0502020204030204" charset="0"/>
              </a:rPr>
              <a:t>年份，浏览</a:t>
            </a:r>
            <a:r>
              <a:rPr lang="zh-CN" altLang="en-US" dirty="0">
                <a:latin typeface="Calibri" panose="020F0502020204030204" charset="0"/>
              </a:rPr>
              <a:t>该刊该年全部期</a:t>
            </a:r>
            <a:r>
              <a:rPr lang="zh-CN" altLang="en-US" dirty="0" smtClean="0">
                <a:latin typeface="Calibri" panose="020F0502020204030204" charset="0"/>
              </a:rPr>
              <a:t>数，如</a:t>
            </a:r>
            <a:r>
              <a:rPr lang="en-US" altLang="zh-CN" dirty="0">
                <a:latin typeface="Calibri" panose="020F0502020204030204" charset="0"/>
              </a:rPr>
              <a:t>2019</a:t>
            </a:r>
            <a:endParaRPr lang="en-US" altLang="zh-CN" dirty="0">
              <a:latin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srcRect/>
          <a:stretch>
            <a:fillRect/>
          </a:stretch>
        </p:blipFill>
        <p:spPr bwMode="auto">
          <a:xfrm>
            <a:off x="323528" y="1052736"/>
            <a:ext cx="8585406" cy="4729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组合 2"/>
          <p:cNvGrpSpPr/>
          <p:nvPr/>
        </p:nvGrpSpPr>
        <p:grpSpPr>
          <a:xfrm>
            <a:off x="537845" y="4838700"/>
            <a:ext cx="3500120" cy="928370"/>
            <a:chOff x="847" y="7620"/>
            <a:chExt cx="5512" cy="1462"/>
          </a:xfrm>
        </p:grpSpPr>
        <p:sp>
          <p:nvSpPr>
            <p:cNvPr id="14" name="Rectangle 7"/>
            <p:cNvSpPr>
              <a:spLocks noChangeArrowheads="1"/>
            </p:cNvSpPr>
            <p:nvPr/>
          </p:nvSpPr>
          <p:spPr bwMode="auto">
            <a:xfrm>
              <a:off x="847" y="7620"/>
              <a:ext cx="2250" cy="675"/>
            </a:xfrm>
            <a:prstGeom prst="rect">
              <a:avLst/>
            </a:prstGeom>
            <a:noFill/>
            <a:ln w="28575">
              <a:solidFill>
                <a:srgbClr val="FF0000"/>
              </a:solidFill>
              <a:prstDash val="sysDot"/>
              <a:miter lim="800000"/>
            </a:ln>
          </p:spPr>
          <p:txBody>
            <a:bodyPr wrap="none" anchor="ctr"/>
            <a:lstStyle/>
            <a:p>
              <a:endParaRPr lang="zh-CN" altLang="en-US">
                <a:latin typeface="Calibri" panose="020F0502020204030204" charset="0"/>
              </a:endParaRPr>
            </a:p>
          </p:txBody>
        </p:sp>
        <p:sp>
          <p:nvSpPr>
            <p:cNvPr id="10" name="圆角矩形标注 9"/>
            <p:cNvSpPr>
              <a:spLocks noChangeArrowheads="1"/>
            </p:cNvSpPr>
            <p:nvPr/>
          </p:nvSpPr>
          <p:spPr bwMode="auto">
            <a:xfrm>
              <a:off x="3997" y="7958"/>
              <a:ext cx="2363" cy="1125"/>
            </a:xfrm>
            <a:prstGeom prst="wedgeRoundRectCallout">
              <a:avLst>
                <a:gd name="adj1" fmla="val -81510"/>
                <a:gd name="adj2" fmla="val -4017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跳转到前一期或后一期</a:t>
              </a:r>
              <a:endParaRPr lang="en-US" altLang="zh-CN" dirty="0">
                <a:latin typeface="Calibri" panose="020F0502020204030204" charset="0"/>
              </a:endParaRPr>
            </a:p>
          </p:txBody>
        </p:sp>
      </p:grpSp>
      <p:grpSp>
        <p:nvGrpSpPr>
          <p:cNvPr id="4" name="组合 3"/>
          <p:cNvGrpSpPr/>
          <p:nvPr/>
        </p:nvGrpSpPr>
        <p:grpSpPr>
          <a:xfrm>
            <a:off x="4395470" y="2624455"/>
            <a:ext cx="4358005" cy="2286000"/>
            <a:chOff x="6922" y="4133"/>
            <a:chExt cx="6863" cy="3600"/>
          </a:xfrm>
        </p:grpSpPr>
        <p:sp>
          <p:nvSpPr>
            <p:cNvPr id="15" name="Rectangle 7"/>
            <p:cNvSpPr>
              <a:spLocks noChangeArrowheads="1"/>
            </p:cNvSpPr>
            <p:nvPr/>
          </p:nvSpPr>
          <p:spPr bwMode="auto">
            <a:xfrm>
              <a:off x="10747" y="4133"/>
              <a:ext cx="3038" cy="3600"/>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8" name="圆角矩形标注 7"/>
            <p:cNvSpPr>
              <a:spLocks noChangeArrowheads="1"/>
            </p:cNvSpPr>
            <p:nvPr/>
          </p:nvSpPr>
          <p:spPr bwMode="auto">
            <a:xfrm>
              <a:off x="6922" y="4245"/>
              <a:ext cx="3150" cy="2700"/>
            </a:xfrm>
            <a:prstGeom prst="wedgeRoundRectCallout">
              <a:avLst>
                <a:gd name="adj1" fmla="val 69330"/>
                <a:gd name="adj2" fmla="val 5158"/>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lvl="0" eaLnBrk="0" fontAlgn="base" hangingPunct="0">
                <a:spcAft>
                  <a:spcPct val="0"/>
                </a:spcAft>
                <a:defRPr/>
              </a:pPr>
              <a:endParaRPr lang="en-US" altLang="zh-CN" dirty="0">
                <a:latin typeface="Calibri" panose="020F0502020204030204" charset="0"/>
              </a:endParaRPr>
            </a:p>
            <a:p>
              <a:pPr lvl="0" eaLnBrk="0" fontAlgn="base" hangingPunct="0">
                <a:spcAft>
                  <a:spcPct val="0"/>
                </a:spcAft>
                <a:defRPr/>
              </a:pPr>
              <a:endParaRPr lang="en-US" altLang="zh-CN" dirty="0">
                <a:latin typeface="Calibri" panose="020F0502020204030204" charset="0"/>
              </a:endParaRPr>
            </a:p>
            <a:p>
              <a:pPr lvl="0" eaLnBrk="0" fontAlgn="base" hangingPunct="0">
                <a:spcAft>
                  <a:spcPct val="0"/>
                </a:spcAft>
                <a:buFont typeface="Wingdings" panose="05000000000000000000" pitchFamily="2" charset="2"/>
                <a:buChar char="Ø"/>
                <a:defRPr/>
              </a:pPr>
              <a:r>
                <a:rPr lang="zh-CN" altLang="en-US" dirty="0">
                  <a:latin typeface="Calibri" panose="020F0502020204030204" charset="0"/>
                </a:rPr>
                <a:t>邮件提醒功能</a:t>
              </a:r>
              <a:endParaRPr lang="en-US" altLang="zh-CN" dirty="0">
                <a:latin typeface="Calibri" panose="020F0502020204030204" charset="0"/>
              </a:endParaRPr>
            </a:p>
            <a:p>
              <a:pPr eaLnBrk="0" fontAlgn="base" hangingPunct="0">
                <a:spcAft>
                  <a:spcPct val="0"/>
                </a:spcAft>
                <a:buFont typeface="Wingdings" panose="05000000000000000000" pitchFamily="2" charset="2"/>
                <a:buChar char="Ø"/>
                <a:defRPr/>
              </a:pPr>
              <a:r>
                <a:rPr lang="en-US" altLang="zh-CN" dirty="0">
                  <a:latin typeface="Calibri" panose="020F0502020204030204" charset="0"/>
                </a:rPr>
                <a:t>RSS</a:t>
              </a:r>
              <a:r>
                <a:rPr lang="zh-CN" altLang="en-US" dirty="0">
                  <a:latin typeface="Calibri" panose="020F0502020204030204" charset="0"/>
                </a:rPr>
                <a:t>订阅服务</a:t>
              </a:r>
              <a:endParaRPr lang="en-US" altLang="zh-CN" dirty="0">
                <a:latin typeface="Calibri" panose="020F0502020204030204" charset="0"/>
              </a:endParaRPr>
            </a:p>
            <a:p>
              <a:pPr eaLnBrk="0" fontAlgn="base" hangingPunct="0">
                <a:spcAft>
                  <a:spcPct val="0"/>
                </a:spcAft>
                <a:buFont typeface="Wingdings" panose="05000000000000000000" pitchFamily="2" charset="2"/>
                <a:buChar char="Ø"/>
                <a:defRPr/>
              </a:pPr>
              <a:r>
                <a:rPr lang="zh-CN" altLang="en-US">
                  <a:latin typeface="Calibri" panose="020F0502020204030204" charset="0"/>
                </a:rPr>
                <a:t>最新</a:t>
              </a:r>
              <a:r>
                <a:rPr lang="zh-CN" altLang="en-US" smtClean="0">
                  <a:latin typeface="Calibri" panose="020F0502020204030204" charset="0"/>
                </a:rPr>
                <a:t>文章、高</a:t>
              </a:r>
              <a:r>
                <a:rPr lang="zh-CN" altLang="en-US" dirty="0">
                  <a:latin typeface="Calibri" panose="020F0502020204030204" charset="0"/>
                </a:rPr>
                <a:t>阅读量和高引用量文章</a:t>
              </a:r>
              <a:endParaRPr lang="en-US" altLang="zh-CN" dirty="0">
                <a:latin typeface="Calibri" panose="020F0502020204030204" charset="0"/>
              </a:endParaRPr>
            </a:p>
            <a:p>
              <a:pPr lvl="0" eaLnBrk="0" fontAlgn="base" hangingPunct="0">
                <a:spcAft>
                  <a:spcPct val="0"/>
                </a:spcAft>
                <a:defRPr/>
              </a:pPr>
              <a:endParaRPr lang="en-US" altLang="zh-CN" dirty="0">
                <a:latin typeface="Calibri" panose="020F0502020204030204" charset="0"/>
              </a:endParaRPr>
            </a:p>
            <a:p>
              <a:pPr lvl="0" eaLnBrk="0" fontAlgn="base" hangingPunct="0">
                <a:spcAft>
                  <a:spcPct val="0"/>
                </a:spcAft>
                <a:defRPr/>
              </a:pPr>
              <a:endParaRPr lang="zh-CN" altLang="en-US" dirty="0">
                <a:latin typeface="Calibri" panose="020F0502020204030204" charset="0"/>
              </a:endParaRPr>
            </a:p>
          </p:txBody>
        </p:sp>
      </p:grpSp>
      <p:grpSp>
        <p:nvGrpSpPr>
          <p:cNvPr id="2" name="组合 1"/>
          <p:cNvGrpSpPr/>
          <p:nvPr/>
        </p:nvGrpSpPr>
        <p:grpSpPr>
          <a:xfrm>
            <a:off x="3252470" y="695325"/>
            <a:ext cx="5571490" cy="1642745"/>
            <a:chOff x="5122" y="1095"/>
            <a:chExt cx="8774" cy="2587"/>
          </a:xfrm>
        </p:grpSpPr>
        <p:sp>
          <p:nvSpPr>
            <p:cNvPr id="17" name="Rectangle 7"/>
            <p:cNvSpPr>
              <a:spLocks noChangeArrowheads="1"/>
            </p:cNvSpPr>
            <p:nvPr/>
          </p:nvSpPr>
          <p:spPr bwMode="auto">
            <a:xfrm>
              <a:off x="5122" y="3120"/>
              <a:ext cx="6300" cy="563"/>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18" name="圆角矩形标注 17"/>
            <p:cNvSpPr>
              <a:spLocks noChangeArrowheads="1"/>
            </p:cNvSpPr>
            <p:nvPr/>
          </p:nvSpPr>
          <p:spPr bwMode="auto">
            <a:xfrm>
              <a:off x="11422" y="1095"/>
              <a:ext cx="2475" cy="1688"/>
            </a:xfrm>
            <a:prstGeom prst="wedgeRoundRectCallout">
              <a:avLst>
                <a:gd name="adj1" fmla="val -100836"/>
                <a:gd name="adj2" fmla="val 7039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选择浏览该刊任意年份的卷期</a:t>
              </a:r>
              <a:endParaRPr lang="en-US" altLang="zh-CN" dirty="0">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a:srcRect/>
          <a:stretch>
            <a:fillRect/>
          </a:stretch>
        </p:blipFill>
        <p:spPr bwMode="auto">
          <a:xfrm>
            <a:off x="467544" y="980728"/>
            <a:ext cx="8001056"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组合 2"/>
          <p:cNvGrpSpPr/>
          <p:nvPr/>
        </p:nvGrpSpPr>
        <p:grpSpPr>
          <a:xfrm>
            <a:off x="2181860" y="2552065"/>
            <a:ext cx="4071620" cy="2071370"/>
            <a:chOff x="3436" y="4019"/>
            <a:chExt cx="6412" cy="3262"/>
          </a:xfrm>
        </p:grpSpPr>
        <p:sp>
          <p:nvSpPr>
            <p:cNvPr id="15" name="Rectangle 7"/>
            <p:cNvSpPr>
              <a:spLocks noChangeArrowheads="1"/>
            </p:cNvSpPr>
            <p:nvPr/>
          </p:nvSpPr>
          <p:spPr bwMode="auto">
            <a:xfrm>
              <a:off x="3436" y="4019"/>
              <a:ext cx="6075" cy="788"/>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14" name="圆角矩形标注 13"/>
            <p:cNvSpPr>
              <a:spLocks noChangeArrowheads="1"/>
            </p:cNvSpPr>
            <p:nvPr/>
          </p:nvSpPr>
          <p:spPr bwMode="auto">
            <a:xfrm>
              <a:off x="6586" y="5257"/>
              <a:ext cx="3263" cy="2025"/>
            </a:xfrm>
            <a:prstGeom prst="wedgeRoundRectCallout">
              <a:avLst>
                <a:gd name="adj1" fmla="val -14964"/>
                <a:gd name="adj2" fmla="val -71742"/>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mj-lt"/>
                </a:rPr>
                <a:t>点击</a:t>
              </a:r>
              <a:r>
                <a:rPr lang="zh-CN" altLang="en-US">
                  <a:latin typeface="+mj-lt"/>
                </a:rPr>
                <a:t>某个</a:t>
              </a:r>
              <a:r>
                <a:rPr lang="zh-CN" altLang="en-US" smtClean="0">
                  <a:latin typeface="+mj-lt"/>
                </a:rPr>
                <a:t>关键词、可</a:t>
              </a:r>
              <a:r>
                <a:rPr lang="zh-CN" altLang="en-US" dirty="0">
                  <a:latin typeface="+mj-lt"/>
                </a:rPr>
                <a:t>找到</a:t>
              </a:r>
              <a:r>
                <a:rPr lang="en-US" altLang="zh-CN" dirty="0">
                  <a:latin typeface="+mj-lt"/>
                </a:rPr>
                <a:t>ASME</a:t>
              </a:r>
              <a:r>
                <a:rPr lang="zh-CN" altLang="en-US" dirty="0">
                  <a:latin typeface="+mj-lt"/>
                </a:rPr>
                <a:t>出版物中所有与之有关的文章</a:t>
              </a:r>
              <a:endParaRPr lang="en-US" altLang="zh-CN" dirty="0">
                <a:latin typeface="+mj-lt"/>
              </a:endParaRPr>
            </a:p>
          </p:txBody>
        </p:sp>
      </p:grpSp>
      <p:grpSp>
        <p:nvGrpSpPr>
          <p:cNvPr id="2" name="组合 1"/>
          <p:cNvGrpSpPr/>
          <p:nvPr/>
        </p:nvGrpSpPr>
        <p:grpSpPr>
          <a:xfrm>
            <a:off x="2181860" y="1623695"/>
            <a:ext cx="4429760" cy="928370"/>
            <a:chOff x="3436" y="2557"/>
            <a:chExt cx="6976" cy="1462"/>
          </a:xfrm>
        </p:grpSpPr>
        <p:sp>
          <p:nvSpPr>
            <p:cNvPr id="11" name="Rectangle 7"/>
            <p:cNvSpPr>
              <a:spLocks noChangeArrowheads="1"/>
            </p:cNvSpPr>
            <p:nvPr/>
          </p:nvSpPr>
          <p:spPr bwMode="auto">
            <a:xfrm>
              <a:off x="3436" y="3569"/>
              <a:ext cx="3150" cy="450"/>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10" name="圆角矩形标注 9"/>
            <p:cNvSpPr>
              <a:spLocks noChangeArrowheads="1"/>
            </p:cNvSpPr>
            <p:nvPr/>
          </p:nvSpPr>
          <p:spPr bwMode="auto">
            <a:xfrm>
              <a:off x="7824" y="2557"/>
              <a:ext cx="2588" cy="1350"/>
            </a:xfrm>
            <a:prstGeom prst="wedgeRoundRectCallout">
              <a:avLst>
                <a:gd name="adj1" fmla="val -87264"/>
                <a:gd name="adj2" fmla="val 32063"/>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defRPr/>
              </a:pPr>
              <a:r>
                <a:rPr lang="zh-CN" altLang="en-US">
                  <a:latin typeface="+mj-lt"/>
                  <a:ea typeface="+mn-ea"/>
                </a:rPr>
                <a:t>查看</a:t>
              </a:r>
              <a:r>
                <a:rPr lang="zh-CN" altLang="en-US" smtClean="0">
                  <a:latin typeface="+mj-lt"/>
                  <a:ea typeface="+mn-ea"/>
                </a:rPr>
                <a:t>摘要、阅读文章、查看</a:t>
              </a:r>
              <a:r>
                <a:rPr lang="en-US" altLang="zh-CN" dirty="0">
                  <a:latin typeface="+mj-lt"/>
                  <a:ea typeface="+mn-ea"/>
                </a:rPr>
                <a:t>PDF</a:t>
              </a:r>
              <a:r>
                <a:rPr lang="zh-CN" altLang="en-US" dirty="0">
                  <a:latin typeface="+mj-lt"/>
                  <a:ea typeface="+mn-ea"/>
                </a:rPr>
                <a:t>全文</a:t>
              </a:r>
              <a:endParaRPr lang="en-US" altLang="zh-CN" dirty="0">
                <a:latin typeface="+mj-lt"/>
                <a:ea typeface="+mn-ea"/>
              </a:endParaRPr>
            </a:p>
          </p:txBody>
        </p:sp>
      </p:grpSp>
      <p:grpSp>
        <p:nvGrpSpPr>
          <p:cNvPr id="4" name="组合 3"/>
          <p:cNvGrpSpPr/>
          <p:nvPr/>
        </p:nvGrpSpPr>
        <p:grpSpPr>
          <a:xfrm>
            <a:off x="467360" y="2338070"/>
            <a:ext cx="4929505" cy="4000500"/>
            <a:chOff x="736" y="3682"/>
            <a:chExt cx="7763" cy="6300"/>
          </a:xfrm>
        </p:grpSpPr>
        <p:sp>
          <p:nvSpPr>
            <p:cNvPr id="20" name="圆角矩形标注 19"/>
            <p:cNvSpPr>
              <a:spLocks noChangeArrowheads="1"/>
            </p:cNvSpPr>
            <p:nvPr/>
          </p:nvSpPr>
          <p:spPr bwMode="auto">
            <a:xfrm>
              <a:off x="3999" y="8182"/>
              <a:ext cx="4500" cy="1800"/>
            </a:xfrm>
            <a:prstGeom prst="wedgeRoundRectCallout">
              <a:avLst>
                <a:gd name="adj1" fmla="val -67164"/>
                <a:gd name="adj2" fmla="val -86555"/>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mj-lt"/>
                </a:rPr>
                <a:t>进入某一</a:t>
              </a:r>
              <a:r>
                <a:rPr lang="zh-CN" altLang="en-US" dirty="0" smtClean="0">
                  <a:latin typeface="+mj-lt"/>
                </a:rPr>
                <a:t>期，可以</a:t>
              </a:r>
              <a:r>
                <a:rPr lang="zh-CN" altLang="en-US" dirty="0">
                  <a:latin typeface="+mj-lt"/>
                </a:rPr>
                <a:t>看见各栏目</a:t>
              </a:r>
              <a:r>
                <a:rPr lang="zh-CN" altLang="en-US" dirty="0" smtClean="0">
                  <a:latin typeface="+mj-lt"/>
                </a:rPr>
                <a:t>名称，如</a:t>
              </a:r>
              <a:r>
                <a:rPr lang="zh-CN" altLang="en-US" dirty="0">
                  <a:latin typeface="+mj-lt"/>
                </a:rPr>
                <a:t>研究</a:t>
              </a:r>
              <a:r>
                <a:rPr lang="zh-CN" altLang="en-US" dirty="0" smtClean="0">
                  <a:latin typeface="+mj-lt"/>
                </a:rPr>
                <a:t>论文、技术简介、勘误</a:t>
              </a:r>
              <a:r>
                <a:rPr lang="zh-CN" altLang="en-US" dirty="0">
                  <a:latin typeface="+mj-lt"/>
                </a:rPr>
                <a:t>记录</a:t>
              </a:r>
              <a:endParaRPr lang="en-US" altLang="zh-CN" dirty="0">
                <a:latin typeface="+mj-lt"/>
              </a:endParaRPr>
            </a:p>
          </p:txBody>
        </p:sp>
        <p:sp>
          <p:nvSpPr>
            <p:cNvPr id="21" name="Rectangle 7"/>
            <p:cNvSpPr>
              <a:spLocks noChangeArrowheads="1"/>
            </p:cNvSpPr>
            <p:nvPr/>
          </p:nvSpPr>
          <p:spPr bwMode="auto">
            <a:xfrm>
              <a:off x="736" y="3682"/>
              <a:ext cx="2025" cy="4950"/>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png"/>
          <p:cNvPicPr>
            <a:picLocks noChangeAspect="1"/>
          </p:cNvPicPr>
          <p:nvPr/>
        </p:nvPicPr>
        <p:blipFill>
          <a:blip r:embed="rId1"/>
          <a:stretch>
            <a:fillRect/>
          </a:stretch>
        </p:blipFill>
        <p:spPr>
          <a:xfrm>
            <a:off x="251520" y="908720"/>
            <a:ext cx="8582025" cy="4162425"/>
          </a:xfrm>
          <a:prstGeom prst="rect">
            <a:avLst/>
          </a:prstGeom>
        </p:spPr>
        <p:style>
          <a:lnRef idx="2">
            <a:schemeClr val="accent1">
              <a:shade val="50000"/>
            </a:schemeClr>
          </a:lnRef>
          <a:fillRef idx="1">
            <a:schemeClr val="accent1"/>
          </a:fillRef>
          <a:effectRef idx="0">
            <a:schemeClr val="accent1"/>
          </a:effectRef>
          <a:fontRef idx="minor">
            <a:schemeClr val="lt1"/>
          </a:fontRef>
        </p:style>
      </p:pic>
      <p:grpSp>
        <p:nvGrpSpPr>
          <p:cNvPr id="2" name="组合 1"/>
          <p:cNvGrpSpPr/>
          <p:nvPr/>
        </p:nvGrpSpPr>
        <p:grpSpPr>
          <a:xfrm>
            <a:off x="394335" y="980440"/>
            <a:ext cx="5142865" cy="1928495"/>
            <a:chOff x="621" y="1544"/>
            <a:chExt cx="8099" cy="3037"/>
          </a:xfrm>
        </p:grpSpPr>
        <p:sp>
          <p:nvSpPr>
            <p:cNvPr id="15" name="Rectangle 7"/>
            <p:cNvSpPr>
              <a:spLocks noChangeArrowheads="1"/>
            </p:cNvSpPr>
            <p:nvPr/>
          </p:nvSpPr>
          <p:spPr bwMode="auto">
            <a:xfrm>
              <a:off x="621" y="3231"/>
              <a:ext cx="6188" cy="1350"/>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16" name="圆角矩形标注 15"/>
            <p:cNvSpPr>
              <a:spLocks noChangeArrowheads="1"/>
            </p:cNvSpPr>
            <p:nvPr/>
          </p:nvSpPr>
          <p:spPr bwMode="auto">
            <a:xfrm>
              <a:off x="5796" y="1544"/>
              <a:ext cx="2925" cy="675"/>
            </a:xfrm>
            <a:prstGeom prst="wedgeRoundRectCallout">
              <a:avLst>
                <a:gd name="adj1" fmla="val -41813"/>
                <a:gd name="adj2" fmla="val 177671"/>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defRPr/>
              </a:pPr>
              <a:r>
                <a:rPr lang="zh-CN" altLang="en-US" dirty="0">
                  <a:latin typeface="+mj-lt"/>
                  <a:ea typeface="+mn-ea"/>
                </a:rPr>
                <a:t>作者及</a:t>
              </a:r>
              <a:r>
                <a:rPr lang="zh-CN" altLang="en-US" dirty="0">
                  <a:latin typeface="+mj-lt"/>
                </a:rPr>
                <a:t>文章信息</a:t>
              </a:r>
              <a:endParaRPr lang="en-US" altLang="zh-CN" dirty="0">
                <a:latin typeface="+mj-lt"/>
                <a:ea typeface="+mn-ea"/>
              </a:endParaRPr>
            </a:p>
          </p:txBody>
        </p:sp>
      </p:grpSp>
      <p:pic>
        <p:nvPicPr>
          <p:cNvPr id="18" name="图片 17" descr="2.png"/>
          <p:cNvPicPr>
            <a:picLocks noChangeAspect="1"/>
          </p:cNvPicPr>
          <p:nvPr/>
        </p:nvPicPr>
        <p:blipFill>
          <a:blip r:embed="rId2"/>
          <a:stretch>
            <a:fillRect/>
          </a:stretch>
        </p:blipFill>
        <p:spPr>
          <a:xfrm>
            <a:off x="251520" y="5142598"/>
            <a:ext cx="5857916" cy="1409700"/>
          </a:xfrm>
          <a:prstGeom prst="rect">
            <a:avLst/>
          </a:prstGeom>
          <a:ln>
            <a:solidFill>
              <a:schemeClr val="bg1">
                <a:lumMod val="65000"/>
              </a:schemeClr>
            </a:solidFill>
            <a:prstDash val="solid"/>
          </a:ln>
        </p:spPr>
      </p:pic>
      <p:grpSp>
        <p:nvGrpSpPr>
          <p:cNvPr id="4" name="组合 3"/>
          <p:cNvGrpSpPr/>
          <p:nvPr/>
        </p:nvGrpSpPr>
        <p:grpSpPr>
          <a:xfrm>
            <a:off x="394335" y="5194935"/>
            <a:ext cx="8428990" cy="1214120"/>
            <a:chOff x="621" y="8181"/>
            <a:chExt cx="13274" cy="1912"/>
          </a:xfrm>
        </p:grpSpPr>
        <p:sp>
          <p:nvSpPr>
            <p:cNvPr id="12" name="Rectangle 7"/>
            <p:cNvSpPr>
              <a:spLocks noChangeArrowheads="1"/>
            </p:cNvSpPr>
            <p:nvPr/>
          </p:nvSpPr>
          <p:spPr bwMode="auto">
            <a:xfrm>
              <a:off x="621" y="8181"/>
              <a:ext cx="8438" cy="1913"/>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9" name="圆角矩形标注 8"/>
            <p:cNvSpPr>
              <a:spLocks noChangeArrowheads="1"/>
            </p:cNvSpPr>
            <p:nvPr/>
          </p:nvSpPr>
          <p:spPr bwMode="auto">
            <a:xfrm>
              <a:off x="10071" y="8181"/>
              <a:ext cx="3825" cy="1688"/>
            </a:xfrm>
            <a:prstGeom prst="wedgeRoundRectCallout">
              <a:avLst>
                <a:gd name="adj1" fmla="val -69917"/>
                <a:gd name="adj2" fmla="val -417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buFont typeface="Wingdings" panose="05000000000000000000" pitchFamily="2" charset="2"/>
                <a:buChar char="Ø"/>
              </a:pPr>
              <a:r>
                <a:rPr lang="zh-CN" altLang="en-US" dirty="0">
                  <a:latin typeface="+mj-lt"/>
                </a:rPr>
                <a:t>该期文章涉及话题</a:t>
              </a:r>
              <a:endParaRPr lang="en-US" altLang="zh-CN" dirty="0">
                <a:latin typeface="+mj-lt"/>
              </a:endParaRPr>
            </a:p>
            <a:p>
              <a:pPr>
                <a:buFont typeface="Wingdings" panose="05000000000000000000" pitchFamily="2" charset="2"/>
                <a:buChar char="Ø"/>
              </a:pPr>
              <a:r>
                <a:rPr lang="zh-CN" altLang="en-US" dirty="0">
                  <a:latin typeface="+mj-lt"/>
                </a:rPr>
                <a:t>关键词</a:t>
              </a:r>
              <a:endParaRPr lang="en-US" altLang="zh-CN" dirty="0">
                <a:latin typeface="+mj-lt"/>
              </a:endParaRPr>
            </a:p>
            <a:p>
              <a:pPr>
                <a:buFont typeface="Wingdings" panose="05000000000000000000" pitchFamily="2" charset="2"/>
                <a:buChar char="Ø"/>
              </a:pPr>
              <a:r>
                <a:rPr lang="zh-CN" altLang="en-US" dirty="0">
                  <a:latin typeface="+mj-lt"/>
                </a:rPr>
                <a:t>主题</a:t>
              </a:r>
              <a:endParaRPr lang="en-US" altLang="zh-CN" dirty="0">
                <a:latin typeface="+mj-lt"/>
              </a:endParaRPr>
            </a:p>
          </p:txBody>
        </p:sp>
      </p:grpSp>
      <p:grpSp>
        <p:nvGrpSpPr>
          <p:cNvPr id="3" name="组合 2"/>
          <p:cNvGrpSpPr/>
          <p:nvPr/>
        </p:nvGrpSpPr>
        <p:grpSpPr>
          <a:xfrm>
            <a:off x="394335" y="3480435"/>
            <a:ext cx="6143625" cy="1642745"/>
            <a:chOff x="621" y="5481"/>
            <a:chExt cx="9675" cy="2587"/>
          </a:xfrm>
        </p:grpSpPr>
        <p:sp>
          <p:nvSpPr>
            <p:cNvPr id="20" name="圆角矩形标注 19"/>
            <p:cNvSpPr>
              <a:spLocks noChangeArrowheads="1"/>
            </p:cNvSpPr>
            <p:nvPr/>
          </p:nvSpPr>
          <p:spPr bwMode="auto">
            <a:xfrm>
              <a:off x="7934" y="5594"/>
              <a:ext cx="2363" cy="2475"/>
            </a:xfrm>
            <a:prstGeom prst="wedgeRoundRectCallout">
              <a:avLst>
                <a:gd name="adj1" fmla="val -85772"/>
                <a:gd name="adj2" fmla="val -33063"/>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buFont typeface="Wingdings" panose="05000000000000000000" pitchFamily="2" charset="2"/>
                <a:buChar char="Ø"/>
              </a:pPr>
              <a:r>
                <a:rPr lang="zh-CN" altLang="en-US" dirty="0">
                  <a:latin typeface="+mj-lt"/>
                </a:rPr>
                <a:t>浏览</a:t>
              </a:r>
              <a:endParaRPr lang="en-US" altLang="zh-CN" dirty="0">
                <a:latin typeface="+mj-lt"/>
              </a:endParaRPr>
            </a:p>
            <a:p>
              <a:pPr>
                <a:buFont typeface="Wingdings" panose="05000000000000000000" pitchFamily="2" charset="2"/>
                <a:buChar char="Ø"/>
              </a:pPr>
              <a:r>
                <a:rPr lang="en-US" altLang="zh-CN" dirty="0">
                  <a:latin typeface="+mj-lt"/>
                </a:rPr>
                <a:t>PDF</a:t>
              </a:r>
              <a:r>
                <a:rPr lang="zh-CN" altLang="en-US" dirty="0">
                  <a:latin typeface="+mj-lt"/>
                </a:rPr>
                <a:t>下载</a:t>
              </a:r>
              <a:endParaRPr lang="en-US" altLang="zh-CN" dirty="0">
                <a:latin typeface="+mj-lt"/>
              </a:endParaRPr>
            </a:p>
            <a:p>
              <a:pPr>
                <a:buFont typeface="Wingdings" panose="05000000000000000000" pitchFamily="2" charset="2"/>
                <a:buChar char="Ø"/>
              </a:pPr>
              <a:r>
                <a:rPr lang="zh-CN" altLang="en-US" dirty="0">
                  <a:latin typeface="+mj-lt"/>
                </a:rPr>
                <a:t>分享</a:t>
              </a:r>
              <a:endParaRPr lang="en-US" altLang="zh-CN" dirty="0">
                <a:latin typeface="+mj-lt"/>
              </a:endParaRPr>
            </a:p>
            <a:p>
              <a:pPr>
                <a:buFont typeface="Wingdings" panose="05000000000000000000" pitchFamily="2" charset="2"/>
                <a:buChar char="Ø"/>
              </a:pPr>
              <a:r>
                <a:rPr lang="zh-CN" altLang="en-US" dirty="0">
                  <a:latin typeface="+mj-lt"/>
                </a:rPr>
                <a:t>引用</a:t>
              </a:r>
              <a:endParaRPr lang="en-US" altLang="zh-CN" dirty="0">
                <a:latin typeface="+mj-lt"/>
              </a:endParaRPr>
            </a:p>
            <a:p>
              <a:pPr>
                <a:buFont typeface="Wingdings" panose="05000000000000000000" pitchFamily="2" charset="2"/>
                <a:buChar char="Ø"/>
              </a:pPr>
              <a:r>
                <a:rPr lang="zh-CN" altLang="en-US" dirty="0">
                  <a:latin typeface="+mj-lt"/>
                </a:rPr>
                <a:t>相关权限</a:t>
              </a:r>
              <a:endParaRPr lang="en-US" altLang="zh-CN" dirty="0">
                <a:latin typeface="+mj-lt"/>
              </a:endParaRPr>
            </a:p>
          </p:txBody>
        </p:sp>
        <p:sp>
          <p:nvSpPr>
            <p:cNvPr id="11" name="Rectangle 7"/>
            <p:cNvSpPr>
              <a:spLocks noChangeArrowheads="1"/>
            </p:cNvSpPr>
            <p:nvPr/>
          </p:nvSpPr>
          <p:spPr bwMode="auto">
            <a:xfrm>
              <a:off x="621" y="5481"/>
              <a:ext cx="6300" cy="675"/>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tretch>
            <a:fillRect/>
          </a:stretch>
        </p:blipFill>
        <p:spPr bwMode="auto">
          <a:xfrm>
            <a:off x="285720" y="1428736"/>
            <a:ext cx="8723846" cy="3575211"/>
          </a:xfrm>
          <a:prstGeom prst="rect">
            <a:avLst/>
          </a:prstGeom>
          <a:noFill/>
          <a:ln w="9525">
            <a:solidFill>
              <a:schemeClr val="bg1"/>
            </a:solidFill>
            <a:prstDash val="solid"/>
            <a:miter lim="800000"/>
            <a:headEnd/>
            <a:tailEnd/>
          </a:ln>
          <a:effectLst/>
        </p:spPr>
      </p:pic>
      <p:grpSp>
        <p:nvGrpSpPr>
          <p:cNvPr id="3" name="组合 2"/>
          <p:cNvGrpSpPr/>
          <p:nvPr/>
        </p:nvGrpSpPr>
        <p:grpSpPr>
          <a:xfrm>
            <a:off x="6929755" y="1428750"/>
            <a:ext cx="2000250" cy="2856865"/>
            <a:chOff x="10913" y="2250"/>
            <a:chExt cx="3150" cy="4499"/>
          </a:xfrm>
        </p:grpSpPr>
        <p:sp>
          <p:nvSpPr>
            <p:cNvPr id="13" name="Rectangle 7"/>
            <p:cNvSpPr>
              <a:spLocks noChangeArrowheads="1"/>
            </p:cNvSpPr>
            <p:nvPr/>
          </p:nvSpPr>
          <p:spPr bwMode="auto">
            <a:xfrm>
              <a:off x="11138" y="2250"/>
              <a:ext cx="1350" cy="1013"/>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8" name="圆角矩形标注 7"/>
            <p:cNvSpPr>
              <a:spLocks noChangeArrowheads="1"/>
            </p:cNvSpPr>
            <p:nvPr/>
          </p:nvSpPr>
          <p:spPr bwMode="auto">
            <a:xfrm>
              <a:off x="10913" y="4725"/>
              <a:ext cx="3150" cy="2025"/>
            </a:xfrm>
            <a:prstGeom prst="wedgeRoundRectCallout">
              <a:avLst>
                <a:gd name="adj1" fmla="val -20287"/>
                <a:gd name="adj2" fmla="val -110377"/>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与之相关的其他文章</a:t>
              </a:r>
              <a:r>
                <a:rPr lang="zh-CN" altLang="en-US" dirty="0" smtClean="0">
                  <a:latin typeface="Calibri" panose="020F0502020204030204" charset="0"/>
                </a:rPr>
                <a:t>链接或来源</a:t>
              </a:r>
              <a:r>
                <a:rPr lang="zh-CN" altLang="en-US" dirty="0">
                  <a:latin typeface="Calibri" panose="020F0502020204030204" charset="0"/>
                </a:rPr>
                <a:t>包括</a:t>
              </a:r>
              <a:r>
                <a:rPr lang="zh-CN" altLang="en-US" dirty="0" smtClean="0">
                  <a:latin typeface="Calibri" panose="020F0502020204030204" charset="0"/>
                </a:rPr>
                <a:t>期刊、会议录、电</a:t>
              </a:r>
              <a:r>
                <a:rPr lang="zh-CN" altLang="en-US" dirty="0">
                  <a:latin typeface="Calibri" panose="020F0502020204030204" charset="0"/>
                </a:rPr>
                <a:t>子书</a:t>
              </a:r>
              <a:endParaRPr lang="en-US" altLang="zh-CN" dirty="0">
                <a:latin typeface="Calibri" panose="020F0502020204030204" charset="0"/>
              </a:endParaRPr>
            </a:p>
          </p:txBody>
        </p:sp>
      </p:grpSp>
      <p:grpSp>
        <p:nvGrpSpPr>
          <p:cNvPr id="4" name="组合 3"/>
          <p:cNvGrpSpPr/>
          <p:nvPr/>
        </p:nvGrpSpPr>
        <p:grpSpPr>
          <a:xfrm>
            <a:off x="4350385" y="2714625"/>
            <a:ext cx="2014220" cy="2643505"/>
            <a:chOff x="6851" y="4275"/>
            <a:chExt cx="3172" cy="4163"/>
          </a:xfrm>
        </p:grpSpPr>
        <p:sp>
          <p:nvSpPr>
            <p:cNvPr id="10" name="圆角矩形标注 9"/>
            <p:cNvSpPr>
              <a:spLocks noChangeArrowheads="1"/>
            </p:cNvSpPr>
            <p:nvPr/>
          </p:nvSpPr>
          <p:spPr bwMode="auto">
            <a:xfrm>
              <a:off x="6851" y="6520"/>
              <a:ext cx="3172" cy="1918"/>
            </a:xfrm>
            <a:prstGeom prst="wedgeRoundRectCallout">
              <a:avLst>
                <a:gd name="adj1" fmla="val -11635"/>
                <a:gd name="adj2" fmla="val -12913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文献信息后面可能出现</a:t>
              </a:r>
              <a:r>
                <a:rPr lang="en-US" altLang="zh-CN" dirty="0" err="1">
                  <a:latin typeface="Calibri" panose="020F0502020204030204" charset="0"/>
                </a:rPr>
                <a:t>Crossref</a:t>
              </a:r>
              <a:r>
                <a:rPr lang="zh-CN" altLang="en-US" dirty="0">
                  <a:latin typeface="Calibri" panose="020F0502020204030204" charset="0"/>
                </a:rPr>
                <a:t>等其他</a:t>
              </a:r>
              <a:r>
                <a:rPr lang="zh-CN" altLang="en-US" dirty="0" smtClean="0">
                  <a:latin typeface="Calibri" panose="020F0502020204030204" charset="0"/>
                </a:rPr>
                <a:t>链接</a:t>
              </a:r>
              <a:endParaRPr lang="en-US" altLang="zh-CN" dirty="0">
                <a:latin typeface="Calibri" panose="020F0502020204030204" charset="0"/>
              </a:endParaRPr>
            </a:p>
          </p:txBody>
        </p:sp>
        <p:sp>
          <p:nvSpPr>
            <p:cNvPr id="11" name="Rectangle 7"/>
            <p:cNvSpPr>
              <a:spLocks noChangeArrowheads="1"/>
            </p:cNvSpPr>
            <p:nvPr/>
          </p:nvSpPr>
          <p:spPr bwMode="auto">
            <a:xfrm>
              <a:off x="7763" y="4275"/>
              <a:ext cx="1125" cy="450"/>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grpSp>
        <p:nvGrpSpPr>
          <p:cNvPr id="5" name="组合 4"/>
          <p:cNvGrpSpPr/>
          <p:nvPr/>
        </p:nvGrpSpPr>
        <p:grpSpPr>
          <a:xfrm>
            <a:off x="928370" y="4215130"/>
            <a:ext cx="2500630" cy="2214880"/>
            <a:chOff x="1462" y="6638"/>
            <a:chExt cx="3938" cy="3488"/>
          </a:xfrm>
        </p:grpSpPr>
        <p:sp>
          <p:nvSpPr>
            <p:cNvPr id="12" name="Rectangle 7"/>
            <p:cNvSpPr>
              <a:spLocks noChangeArrowheads="1"/>
            </p:cNvSpPr>
            <p:nvPr/>
          </p:nvSpPr>
          <p:spPr bwMode="auto">
            <a:xfrm>
              <a:off x="2475" y="6638"/>
              <a:ext cx="1125" cy="563"/>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15" name="圆角矩形标注 14"/>
            <p:cNvSpPr>
              <a:spLocks noChangeArrowheads="1"/>
            </p:cNvSpPr>
            <p:nvPr/>
          </p:nvSpPr>
          <p:spPr bwMode="auto">
            <a:xfrm>
              <a:off x="1462" y="8438"/>
              <a:ext cx="3938" cy="1688"/>
            </a:xfrm>
            <a:prstGeom prst="wedgeRoundRectCallout">
              <a:avLst>
                <a:gd name="adj1" fmla="val -8707"/>
                <a:gd name="adj2" fmla="val -113407"/>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点击引文后面的</a:t>
              </a:r>
              <a:r>
                <a:rPr lang="zh-CN" altLang="en-US" dirty="0" smtClean="0">
                  <a:latin typeface="Calibri" panose="020F0502020204030204" charset="0"/>
                </a:rPr>
                <a:t>编号，页面</a:t>
              </a:r>
              <a:r>
                <a:rPr lang="zh-CN" altLang="en-US" dirty="0">
                  <a:latin typeface="Calibri" panose="020F0502020204030204" charset="0"/>
                </a:rPr>
                <a:t>跳转至被引用文献的信息</a:t>
              </a:r>
              <a:endParaRPr lang="en-US" altLang="zh-CN" dirty="0">
                <a:latin typeface="Calibri" panose="020F0502020204030204" charset="0"/>
              </a:endParaRPr>
            </a:p>
          </p:txBody>
        </p:sp>
      </p:grpSp>
      <p:grpSp>
        <p:nvGrpSpPr>
          <p:cNvPr id="2" name="组合 1"/>
          <p:cNvGrpSpPr/>
          <p:nvPr/>
        </p:nvGrpSpPr>
        <p:grpSpPr>
          <a:xfrm>
            <a:off x="2357120" y="1285875"/>
            <a:ext cx="3001010" cy="1143000"/>
            <a:chOff x="3712" y="2025"/>
            <a:chExt cx="4726" cy="1800"/>
          </a:xfrm>
        </p:grpSpPr>
        <p:sp>
          <p:nvSpPr>
            <p:cNvPr id="9" name="圆角矩形标注 8"/>
            <p:cNvSpPr>
              <a:spLocks noChangeArrowheads="1"/>
            </p:cNvSpPr>
            <p:nvPr/>
          </p:nvSpPr>
          <p:spPr bwMode="auto">
            <a:xfrm>
              <a:off x="3712" y="2025"/>
              <a:ext cx="2475" cy="1800"/>
            </a:xfrm>
            <a:prstGeom prst="wedgeRoundRectCallout">
              <a:avLst>
                <a:gd name="adj1" fmla="val 86724"/>
                <a:gd name="adj2" fmla="val -941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defRPr/>
              </a:pPr>
              <a:r>
                <a:rPr lang="zh-CN" altLang="en-US" dirty="0">
                  <a:latin typeface="+mj-lt"/>
                  <a:ea typeface="+mn-ea"/>
                </a:rPr>
                <a:t>文章所含</a:t>
              </a:r>
              <a:r>
                <a:rPr lang="zh-CN" altLang="en-US" dirty="0" smtClean="0">
                  <a:latin typeface="+mj-lt"/>
                  <a:ea typeface="+mn-ea"/>
                </a:rPr>
                <a:t>章节，点击</a:t>
              </a:r>
              <a:r>
                <a:rPr lang="zh-CN" altLang="en-US" dirty="0">
                  <a:latin typeface="+mj-lt"/>
                  <a:ea typeface="+mn-ea"/>
                </a:rPr>
                <a:t>可跳转至相</a:t>
              </a:r>
              <a:r>
                <a:rPr lang="zh-CN" altLang="en-US" dirty="0">
                  <a:latin typeface="+mj-lt"/>
                </a:rPr>
                <a:t>应</a:t>
              </a:r>
              <a:r>
                <a:rPr lang="zh-CN" altLang="en-US" dirty="0">
                  <a:latin typeface="+mj-lt"/>
                  <a:ea typeface="+mn-ea"/>
                </a:rPr>
                <a:t>章节</a:t>
              </a:r>
              <a:endParaRPr lang="en-US" altLang="zh-CN" dirty="0">
                <a:latin typeface="+mj-lt"/>
                <a:ea typeface="+mn-ea"/>
              </a:endParaRPr>
            </a:p>
          </p:txBody>
        </p:sp>
        <p:sp>
          <p:nvSpPr>
            <p:cNvPr id="16" name="Rectangle 7"/>
            <p:cNvSpPr>
              <a:spLocks noChangeArrowheads="1"/>
            </p:cNvSpPr>
            <p:nvPr/>
          </p:nvSpPr>
          <p:spPr bwMode="auto">
            <a:xfrm>
              <a:off x="7200" y="2250"/>
              <a:ext cx="1238" cy="1238"/>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1"/>
          <a:srcRect/>
          <a:stretch>
            <a:fillRect/>
          </a:stretch>
        </p:blipFill>
        <p:spPr bwMode="auto">
          <a:xfrm>
            <a:off x="4357686" y="2957916"/>
            <a:ext cx="4431073" cy="3442498"/>
          </a:xfrm>
          <a:prstGeom prst="rect">
            <a:avLst/>
          </a:prstGeom>
          <a:noFill/>
          <a:ln w="9525">
            <a:solidFill>
              <a:schemeClr val="bg1">
                <a:lumMod val="75000"/>
              </a:schemeClr>
            </a:solidFill>
            <a:miter lim="800000"/>
            <a:headEnd/>
            <a:tailEnd/>
          </a:ln>
          <a:effectLst/>
        </p:spPr>
      </p:pic>
      <p:sp>
        <p:nvSpPr>
          <p:cNvPr id="28680" name="矩形 14"/>
          <p:cNvSpPr>
            <a:spLocks noChangeArrowheads="1"/>
          </p:cNvSpPr>
          <p:nvPr/>
        </p:nvSpPr>
        <p:spPr bwMode="auto">
          <a:xfrm>
            <a:off x="4093121" y="1412776"/>
            <a:ext cx="2351087" cy="461962"/>
          </a:xfrm>
          <a:prstGeom prst="rect">
            <a:avLst/>
          </a:prstGeom>
          <a:noFill/>
          <a:ln w="9525">
            <a:noFill/>
            <a:miter lim="800000"/>
          </a:ln>
        </p:spPr>
        <p:txBody>
          <a:bodyPr wrap="none">
            <a:spAutoFit/>
          </a:bodyPr>
          <a:lstStyle/>
          <a:p>
            <a:r>
              <a:rPr lang="zh-CN" altLang="en-US" sz="2400" b="1" dirty="0">
                <a:latin typeface="微软雅黑" panose="020B0503020204020204" pitchFamily="34" charset="-122"/>
                <a:ea typeface="微软雅黑" panose="020B0503020204020204" pitchFamily="34" charset="-122"/>
              </a:rPr>
              <a:t>储存文中图表：</a:t>
            </a:r>
            <a:endParaRPr lang="en-US" altLang="zh-CN" sz="2400"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714875" y="1936115"/>
            <a:ext cx="2428875" cy="2421890"/>
            <a:chOff x="7425" y="3049"/>
            <a:chExt cx="3825" cy="3814"/>
          </a:xfrm>
        </p:grpSpPr>
        <p:sp>
          <p:nvSpPr>
            <p:cNvPr id="12" name="Rectangle 7"/>
            <p:cNvSpPr>
              <a:spLocks noChangeArrowheads="1"/>
            </p:cNvSpPr>
            <p:nvPr/>
          </p:nvSpPr>
          <p:spPr bwMode="auto">
            <a:xfrm>
              <a:off x="7425" y="6413"/>
              <a:ext cx="2138" cy="450"/>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16" name="圆角矩形标注 15"/>
            <p:cNvSpPr>
              <a:spLocks noChangeArrowheads="1"/>
            </p:cNvSpPr>
            <p:nvPr/>
          </p:nvSpPr>
          <p:spPr bwMode="auto">
            <a:xfrm>
              <a:off x="8438" y="3049"/>
              <a:ext cx="2813" cy="1420"/>
            </a:xfrm>
            <a:prstGeom prst="wedgeRoundRectCallout">
              <a:avLst>
                <a:gd name="adj1" fmla="val -59599"/>
                <a:gd name="adj2" fmla="val 177735"/>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defRPr/>
              </a:pPr>
              <a:r>
                <a:rPr lang="zh-CN" altLang="en-US" dirty="0">
                  <a:latin typeface="+mj-lt"/>
                  <a:ea typeface="+mn-ea"/>
                </a:rPr>
                <a:t>可一键下载文章中所有图表（</a:t>
              </a:r>
              <a:r>
                <a:rPr lang="en-US" altLang="zh-CN" dirty="0">
                  <a:latin typeface="+mj-lt"/>
                  <a:ea typeface="+mn-ea"/>
                </a:rPr>
                <a:t>PPT</a:t>
              </a:r>
              <a:r>
                <a:rPr lang="zh-CN" altLang="en-US" dirty="0">
                  <a:latin typeface="+mj-lt"/>
                  <a:ea typeface="+mn-ea"/>
                </a:rPr>
                <a:t>格式）</a:t>
              </a:r>
              <a:endParaRPr lang="en-US" altLang="zh-CN" dirty="0">
                <a:latin typeface="+mj-lt"/>
                <a:ea typeface="+mn-ea"/>
              </a:endParaRPr>
            </a:p>
          </p:txBody>
        </p:sp>
      </p:grpSp>
      <p:pic>
        <p:nvPicPr>
          <p:cNvPr id="2051" name="Picture 3"/>
          <p:cNvPicPr>
            <a:picLocks noChangeAspect="1" noChangeArrowheads="1"/>
          </p:cNvPicPr>
          <p:nvPr/>
        </p:nvPicPr>
        <p:blipFill>
          <a:blip r:embed="rId2"/>
          <a:srcRect/>
          <a:stretch>
            <a:fillRect/>
          </a:stretch>
        </p:blipFill>
        <p:spPr bwMode="auto">
          <a:xfrm>
            <a:off x="214282" y="1357298"/>
            <a:ext cx="3810000" cy="2600325"/>
          </a:xfrm>
          <a:prstGeom prst="rect">
            <a:avLst/>
          </a:prstGeom>
          <a:noFill/>
          <a:ln w="9525">
            <a:solidFill>
              <a:schemeClr val="bg1">
                <a:lumMod val="65000"/>
              </a:schemeClr>
            </a:solidFill>
            <a:miter lim="800000"/>
            <a:headEnd/>
            <a:tailEnd/>
          </a:ln>
          <a:effectLst/>
        </p:spPr>
      </p:pic>
      <p:grpSp>
        <p:nvGrpSpPr>
          <p:cNvPr id="2" name="组合 1"/>
          <p:cNvGrpSpPr/>
          <p:nvPr/>
        </p:nvGrpSpPr>
        <p:grpSpPr>
          <a:xfrm>
            <a:off x="214630" y="3429000"/>
            <a:ext cx="3571240" cy="2508885"/>
            <a:chOff x="338" y="5400"/>
            <a:chExt cx="5624" cy="3951"/>
          </a:xfrm>
        </p:grpSpPr>
        <p:sp>
          <p:nvSpPr>
            <p:cNvPr id="14" name="圆角矩形标注 13"/>
            <p:cNvSpPr>
              <a:spLocks noChangeArrowheads="1"/>
            </p:cNvSpPr>
            <p:nvPr/>
          </p:nvSpPr>
          <p:spPr bwMode="auto">
            <a:xfrm>
              <a:off x="338" y="7249"/>
              <a:ext cx="5625" cy="2102"/>
            </a:xfrm>
            <a:prstGeom prst="wedgeRoundRectCallout">
              <a:avLst>
                <a:gd name="adj1" fmla="val -6954"/>
                <a:gd name="adj2" fmla="val -98061"/>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buFont typeface="Wingdings" panose="05000000000000000000" pitchFamily="2" charset="2"/>
                <a:buChar char="Ø"/>
              </a:pPr>
              <a:r>
                <a:rPr lang="en-US" altLang="zh-CN" dirty="0">
                  <a:latin typeface="Calibri" panose="020F0502020204030204" charset="0"/>
                </a:rPr>
                <a:t> </a:t>
              </a:r>
              <a:r>
                <a:rPr lang="zh-CN" altLang="en-US" dirty="0">
                  <a:latin typeface="Calibri" panose="020F0502020204030204" charset="0"/>
                </a:rPr>
                <a:t>查看大</a:t>
              </a:r>
              <a:r>
                <a:rPr lang="zh-CN" altLang="en-US" dirty="0" smtClean="0">
                  <a:latin typeface="Calibri" panose="020F0502020204030204" charset="0"/>
                </a:rPr>
                <a:t>图，右键</a:t>
              </a:r>
              <a:r>
                <a:rPr lang="zh-CN" altLang="en-US" dirty="0">
                  <a:latin typeface="Calibri" panose="020F0502020204030204" charset="0"/>
                </a:rPr>
                <a:t>另存为图片</a:t>
              </a:r>
              <a:endParaRPr lang="en-US" altLang="zh-CN" dirty="0">
                <a:latin typeface="Calibri" panose="020F0502020204030204" charset="0"/>
              </a:endParaRPr>
            </a:p>
            <a:p>
              <a:pPr>
                <a:buFont typeface="Wingdings" panose="05000000000000000000" pitchFamily="2" charset="2"/>
                <a:buChar char="Ø"/>
              </a:pPr>
              <a:r>
                <a:rPr lang="zh-CN" altLang="en-US" dirty="0">
                  <a:latin typeface="Calibri" panose="020F0502020204030204" charset="0"/>
                </a:rPr>
                <a:t>下载含有图片和文章信息的</a:t>
              </a:r>
              <a:r>
                <a:rPr lang="en-US" altLang="zh-CN" dirty="0">
                  <a:latin typeface="Calibri" panose="020F0502020204030204" charset="0"/>
                </a:rPr>
                <a:t>PPT</a:t>
              </a:r>
              <a:endParaRPr lang="en-US" altLang="zh-CN" dirty="0">
                <a:latin typeface="Calibri" panose="020F0502020204030204" charset="0"/>
              </a:endParaRPr>
            </a:p>
          </p:txBody>
        </p:sp>
        <p:sp>
          <p:nvSpPr>
            <p:cNvPr id="11" name="Rectangle 7"/>
            <p:cNvSpPr>
              <a:spLocks noChangeArrowheads="1"/>
            </p:cNvSpPr>
            <p:nvPr/>
          </p:nvSpPr>
          <p:spPr bwMode="auto">
            <a:xfrm>
              <a:off x="2250" y="5400"/>
              <a:ext cx="3713" cy="788"/>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grpSp>
        <p:nvGrpSpPr>
          <p:cNvPr id="4" name="组合 3"/>
          <p:cNvGrpSpPr/>
          <p:nvPr/>
        </p:nvGrpSpPr>
        <p:grpSpPr>
          <a:xfrm>
            <a:off x="4929505" y="4079875"/>
            <a:ext cx="3856990" cy="2063750"/>
            <a:chOff x="7763" y="6425"/>
            <a:chExt cx="6074" cy="3250"/>
          </a:xfrm>
        </p:grpSpPr>
        <p:sp>
          <p:nvSpPr>
            <p:cNvPr id="10" name="圆角矩形标注 9"/>
            <p:cNvSpPr>
              <a:spLocks noChangeArrowheads="1"/>
            </p:cNvSpPr>
            <p:nvPr/>
          </p:nvSpPr>
          <p:spPr bwMode="auto">
            <a:xfrm>
              <a:off x="11925" y="6425"/>
              <a:ext cx="1913" cy="1438"/>
            </a:xfrm>
            <a:prstGeom prst="wedgeRoundRectCallout">
              <a:avLst>
                <a:gd name="adj1" fmla="val -45525"/>
                <a:gd name="adj2" fmla="val 136507"/>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defRPr/>
              </a:pPr>
              <a:r>
                <a:rPr lang="zh-CN" altLang="en-US" dirty="0" smtClean="0">
                  <a:latin typeface="+mj-lt"/>
                  <a:ea typeface="+mn-ea"/>
                </a:rPr>
                <a:t>左右滑动浏览</a:t>
              </a:r>
              <a:r>
                <a:rPr lang="zh-CN" altLang="en-US" dirty="0">
                  <a:latin typeface="+mj-lt"/>
                  <a:ea typeface="+mn-ea"/>
                </a:rPr>
                <a:t>表格</a:t>
              </a:r>
              <a:endParaRPr lang="en-US" altLang="zh-CN" dirty="0">
                <a:latin typeface="+mj-lt"/>
                <a:ea typeface="+mn-ea"/>
              </a:endParaRPr>
            </a:p>
          </p:txBody>
        </p:sp>
        <p:sp>
          <p:nvSpPr>
            <p:cNvPr id="13" name="Rectangle 7"/>
            <p:cNvSpPr>
              <a:spLocks noChangeArrowheads="1"/>
            </p:cNvSpPr>
            <p:nvPr/>
          </p:nvSpPr>
          <p:spPr bwMode="auto">
            <a:xfrm>
              <a:off x="7763" y="9113"/>
              <a:ext cx="4725" cy="563"/>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1"/>
          <a:srcRect/>
          <a:stretch>
            <a:fillRect/>
          </a:stretch>
        </p:blipFill>
        <p:spPr bwMode="auto">
          <a:xfrm>
            <a:off x="827014" y="2407210"/>
            <a:ext cx="6611611" cy="4071940"/>
          </a:xfrm>
          <a:prstGeom prst="rect">
            <a:avLst/>
          </a:prstGeom>
          <a:noFill/>
          <a:ln w="9525">
            <a:solidFill>
              <a:schemeClr val="bg1"/>
            </a:solidFill>
            <a:miter lim="800000"/>
            <a:headEnd/>
            <a:tailEnd/>
          </a:ln>
          <a:effectLst/>
        </p:spPr>
      </p:pic>
      <p:sp>
        <p:nvSpPr>
          <p:cNvPr id="38915" name="Title 1"/>
          <p:cNvSpPr txBox="1"/>
          <p:nvPr/>
        </p:nvSpPr>
        <p:spPr bwMode="auto">
          <a:xfrm>
            <a:off x="755576" y="692696"/>
            <a:ext cx="7908925"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新功能</a:t>
            </a:r>
            <a:endParaRPr lang="en-US" altLang="zh-CN" sz="4400" dirty="0">
              <a:latin typeface="微软雅黑" panose="020B0503020204020204" pitchFamily="34" charset="-122"/>
              <a:ea typeface="微软雅黑" panose="020B0503020204020204" pitchFamily="34" charset="-122"/>
            </a:endParaRPr>
          </a:p>
        </p:txBody>
      </p:sp>
      <p:sp>
        <p:nvSpPr>
          <p:cNvPr id="38917" name="Title 1"/>
          <p:cNvSpPr txBox="1"/>
          <p:nvPr/>
        </p:nvSpPr>
        <p:spPr bwMode="auto">
          <a:xfrm>
            <a:off x="755576" y="1549952"/>
            <a:ext cx="7908925" cy="965200"/>
          </a:xfrm>
          <a:prstGeom prst="rect">
            <a:avLst/>
          </a:prstGeom>
          <a:noFill/>
          <a:ln w="9525">
            <a:noFill/>
            <a:miter lim="800000"/>
          </a:ln>
        </p:spPr>
        <p:txBody>
          <a:bodyPr anchor="ctr"/>
          <a:lstStyle/>
          <a:p>
            <a:r>
              <a:rPr lang="en-US" altLang="zh-CN" sz="3600" b="1" dirty="0">
                <a:latin typeface="微软雅黑" panose="020B0503020204020204" pitchFamily="34" charset="-122"/>
                <a:ea typeface="微软雅黑" panose="020B0503020204020204" pitchFamily="34" charset="-122"/>
              </a:rPr>
              <a:t>A. Topic Collection </a:t>
            </a:r>
            <a:r>
              <a:rPr lang="zh-CN" altLang="en-US" sz="3600" b="1" dirty="0">
                <a:latin typeface="微软雅黑" panose="020B0503020204020204" pitchFamily="34" charset="-122"/>
                <a:ea typeface="微软雅黑" panose="020B0503020204020204" pitchFamily="34" charset="-122"/>
              </a:rPr>
              <a:t>主题检索</a:t>
            </a:r>
            <a:endParaRPr lang="en-US" altLang="zh-CN" sz="3600" b="1" dirty="0">
              <a:latin typeface="微软雅黑" panose="020B0503020204020204" pitchFamily="34" charset="-122"/>
              <a:ea typeface="微软雅黑" panose="020B0503020204020204" pitchFamily="34" charset="-122"/>
            </a:endParaRPr>
          </a:p>
        </p:txBody>
      </p:sp>
      <p:sp>
        <p:nvSpPr>
          <p:cNvPr id="38920" name="TextBox 7"/>
          <p:cNvSpPr txBox="1">
            <a:spLocks noChangeArrowheads="1"/>
          </p:cNvSpPr>
          <p:nvPr/>
        </p:nvSpPr>
        <p:spPr bwMode="auto">
          <a:xfrm>
            <a:off x="2684416" y="1062178"/>
            <a:ext cx="928687" cy="369888"/>
          </a:xfrm>
          <a:prstGeom prst="rect">
            <a:avLst/>
          </a:prstGeom>
          <a:solidFill>
            <a:srgbClr val="00B0F0"/>
          </a:solidFill>
          <a:ln w="9525">
            <a:noFill/>
            <a:miter lim="800000"/>
          </a:ln>
        </p:spPr>
        <p:txBody>
          <a:bodyPr>
            <a:spAutoFit/>
          </a:bodyPr>
          <a:lstStyle/>
          <a:p>
            <a:pPr algn="ctr"/>
            <a:r>
              <a:rPr lang="en-US" altLang="zh-CN" b="1" i="1">
                <a:solidFill>
                  <a:schemeClr val="bg1"/>
                </a:solidFill>
              </a:rPr>
              <a:t>NEW</a:t>
            </a:r>
            <a:endParaRPr lang="zh-CN" altLang="en-US" b="1" i="1">
              <a:solidFill>
                <a:schemeClr val="bg1"/>
              </a:solidFill>
            </a:endParaRPr>
          </a:p>
        </p:txBody>
      </p:sp>
      <p:sp>
        <p:nvSpPr>
          <p:cNvPr id="7" name="圆角矩形标注 6"/>
          <p:cNvSpPr>
            <a:spLocks noChangeArrowheads="1"/>
          </p:cNvSpPr>
          <p:nvPr/>
        </p:nvSpPr>
        <p:spPr bwMode="auto">
          <a:xfrm>
            <a:off x="3847079" y="3111253"/>
            <a:ext cx="3643313" cy="857250"/>
          </a:xfrm>
          <a:prstGeom prst="wedgeRoundRectCallout">
            <a:avLst>
              <a:gd name="adj1" fmla="val -22724"/>
              <a:gd name="adj2" fmla="val -100968"/>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点击导航栏上的</a:t>
            </a:r>
            <a:r>
              <a:rPr lang="en-US" altLang="zh-CN">
                <a:latin typeface="Calibri" panose="020F0502020204030204" charset="0"/>
              </a:rPr>
              <a:t>Topic </a:t>
            </a:r>
            <a:r>
              <a:rPr lang="en-US" altLang="zh-CN" smtClean="0">
                <a:latin typeface="Calibri" panose="020F0502020204030204" charset="0"/>
              </a:rPr>
              <a:t>Collection</a:t>
            </a:r>
            <a:r>
              <a:rPr lang="zh-CN" altLang="en-US" smtClean="0">
                <a:latin typeface="Calibri" panose="020F0502020204030204" charset="0"/>
              </a:rPr>
              <a:t>、迅速</a:t>
            </a:r>
            <a:r>
              <a:rPr lang="zh-CN" altLang="en-US" dirty="0">
                <a:latin typeface="Calibri" panose="020F0502020204030204" charset="0"/>
              </a:rPr>
              <a:t>找到您感兴趣的领域和主题</a:t>
            </a:r>
            <a:endParaRPr lang="en-US" altLang="zh-CN" dirty="0">
              <a:latin typeface="Calibri" panose="020F0502020204030204" charset="0"/>
            </a:endParaRPr>
          </a:p>
        </p:txBody>
      </p:sp>
      <p:grpSp>
        <p:nvGrpSpPr>
          <p:cNvPr id="2" name="组合 1"/>
          <p:cNvGrpSpPr/>
          <p:nvPr/>
        </p:nvGrpSpPr>
        <p:grpSpPr>
          <a:xfrm>
            <a:off x="898525" y="4407535"/>
            <a:ext cx="6644005" cy="2071370"/>
            <a:chOff x="1415" y="6941"/>
            <a:chExt cx="10463" cy="3262"/>
          </a:xfrm>
        </p:grpSpPr>
        <p:sp>
          <p:nvSpPr>
            <p:cNvPr id="10" name="圆角矩形标注 9"/>
            <p:cNvSpPr>
              <a:spLocks noChangeArrowheads="1"/>
            </p:cNvSpPr>
            <p:nvPr/>
          </p:nvSpPr>
          <p:spPr bwMode="auto">
            <a:xfrm>
              <a:off x="5690" y="7503"/>
              <a:ext cx="6188" cy="1913"/>
            </a:xfrm>
            <a:prstGeom prst="wedgeRoundRectCallout">
              <a:avLst>
                <a:gd name="adj1" fmla="val -78861"/>
                <a:gd name="adj2" fmla="val -63159"/>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点开某一</a:t>
              </a:r>
              <a:r>
                <a:rPr lang="zh-CN" altLang="en-US" dirty="0" smtClean="0">
                  <a:latin typeface="Calibri" panose="020F0502020204030204" charset="0"/>
                </a:rPr>
                <a:t>主题、左侧</a:t>
              </a:r>
              <a:r>
                <a:rPr lang="zh-CN" altLang="en-US" dirty="0">
                  <a:latin typeface="Calibri" panose="020F0502020204030204" charset="0"/>
                </a:rPr>
                <a:t>栏显示多种分类</a:t>
              </a:r>
              <a:r>
                <a:rPr lang="zh-CN" altLang="en-US" dirty="0" smtClean="0">
                  <a:latin typeface="Calibri" panose="020F0502020204030204" charset="0"/>
                </a:rPr>
                <a:t>方式，可</a:t>
              </a:r>
              <a:r>
                <a:rPr lang="zh-CN" altLang="en-US" dirty="0">
                  <a:latin typeface="Calibri" panose="020F0502020204030204" charset="0"/>
                </a:rPr>
                <a:t>在同一个主题</a:t>
              </a:r>
              <a:r>
                <a:rPr lang="zh-CN" altLang="en-US" dirty="0" smtClean="0">
                  <a:latin typeface="Calibri" panose="020F0502020204030204" charset="0"/>
                </a:rPr>
                <a:t>下分别</a:t>
              </a:r>
              <a:r>
                <a:rPr lang="zh-CN" altLang="en-US" dirty="0">
                  <a:latin typeface="Calibri" panose="020F0502020204030204" charset="0"/>
                </a:rPr>
                <a:t>浏览</a:t>
              </a:r>
              <a:r>
                <a:rPr lang="zh-CN" altLang="en-US" dirty="0" smtClean="0">
                  <a:latin typeface="Calibri" panose="020F0502020204030204" charset="0"/>
                </a:rPr>
                <a:t>期刊、电</a:t>
              </a:r>
              <a:r>
                <a:rPr lang="zh-CN" altLang="en-US" dirty="0">
                  <a:latin typeface="Calibri" panose="020F0502020204030204" charset="0"/>
                </a:rPr>
                <a:t>子书和会议录中的文章</a:t>
              </a:r>
              <a:endParaRPr lang="en-US" altLang="zh-CN" dirty="0">
                <a:latin typeface="Calibri" panose="020F0502020204030204" charset="0"/>
              </a:endParaRPr>
            </a:p>
          </p:txBody>
        </p:sp>
        <p:sp>
          <p:nvSpPr>
            <p:cNvPr id="17" name="Rectangle 7"/>
            <p:cNvSpPr>
              <a:spLocks noChangeArrowheads="1"/>
            </p:cNvSpPr>
            <p:nvPr/>
          </p:nvSpPr>
          <p:spPr bwMode="auto">
            <a:xfrm>
              <a:off x="1415" y="6941"/>
              <a:ext cx="2138" cy="3262"/>
            </a:xfrm>
            <a:prstGeom prst="rect">
              <a:avLst/>
            </a:prstGeom>
            <a:noFill/>
            <a:ln w="28575">
              <a:solidFill>
                <a:srgbClr val="FF0000"/>
              </a:solidFill>
              <a:prstDash val="sysDot"/>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5803008" y="1530563"/>
            <a:ext cx="3017464" cy="3540125"/>
          </a:xfrm>
          <a:prstGeom prst="rect">
            <a:avLst/>
          </a:prstGeom>
          <a:noFill/>
          <a:ln w="9525">
            <a:noFill/>
            <a:miter lim="800000"/>
          </a:ln>
        </p:spPr>
        <p:txBody>
          <a:bodyPr wrap="square">
            <a:spAutoFit/>
          </a:bodyPr>
          <a:lstStyle/>
          <a:p>
            <a:r>
              <a:rPr lang="en-US" altLang="zh-CN" sz="1600" dirty="0">
                <a:latin typeface="等线" panose="02010600030101010101" charset="-122"/>
                <a:ea typeface="等线" panose="02010600030101010101" charset="-122"/>
              </a:rPr>
              <a:t>Aerospace Industry  </a:t>
            </a:r>
            <a:r>
              <a:rPr lang="zh-CN" altLang="en-US" sz="1600" dirty="0">
                <a:latin typeface="等线" panose="02010600030101010101" charset="-122"/>
                <a:ea typeface="等线" panose="02010600030101010101" charset="-122"/>
              </a:rPr>
              <a:t>航空航天</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Applied Mechanics  </a:t>
            </a:r>
            <a:r>
              <a:rPr lang="zh-CN" altLang="en-US" sz="1600" dirty="0">
                <a:latin typeface="等线" panose="02010600030101010101" charset="-122"/>
                <a:ea typeface="等线" panose="02010600030101010101" charset="-122"/>
              </a:rPr>
              <a:t>应用力学</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Automotive Systems  </a:t>
            </a:r>
            <a:r>
              <a:rPr lang="zh-CN" altLang="en-US" sz="1600" dirty="0">
                <a:latin typeface="等线" panose="02010600030101010101" charset="-122"/>
                <a:ea typeface="等线" panose="02010600030101010101" charset="-122"/>
              </a:rPr>
              <a:t>汽车系统</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Fluids Engineering  </a:t>
            </a:r>
            <a:r>
              <a:rPr lang="zh-CN" altLang="en-US" sz="1600" dirty="0">
                <a:latin typeface="等线" panose="02010600030101010101" charset="-122"/>
                <a:ea typeface="等线" panose="02010600030101010101" charset="-122"/>
              </a:rPr>
              <a:t>流体工程</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Heat Transfer  </a:t>
            </a:r>
            <a:r>
              <a:rPr lang="zh-CN" altLang="en-US" sz="1600" dirty="0">
                <a:latin typeface="等线" panose="02010600030101010101" charset="-122"/>
                <a:ea typeface="等线" panose="02010600030101010101" charset="-122"/>
              </a:rPr>
              <a:t>热传导</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Careers  </a:t>
            </a:r>
            <a:r>
              <a:rPr lang="zh-CN" altLang="en-US" sz="1600" dirty="0">
                <a:latin typeface="等线" panose="02010600030101010101" charset="-122"/>
                <a:ea typeface="等线" panose="02010600030101010101" charset="-122"/>
              </a:rPr>
              <a:t>职业规划</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Defense Industry  </a:t>
            </a:r>
            <a:r>
              <a:rPr lang="zh-CN" altLang="en-US" sz="1600" dirty="0">
                <a:latin typeface="等线" panose="02010600030101010101" charset="-122"/>
                <a:ea typeface="等线" panose="02010600030101010101" charset="-122"/>
              </a:rPr>
              <a:t>国防</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Nuclear Engineering  </a:t>
            </a:r>
            <a:r>
              <a:rPr lang="zh-CN" altLang="en-US" sz="1600" dirty="0">
                <a:latin typeface="等线" panose="02010600030101010101" charset="-122"/>
                <a:ea typeface="等线" panose="02010600030101010101" charset="-122"/>
              </a:rPr>
              <a:t>核工程</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Numerical Analysis  </a:t>
            </a:r>
            <a:r>
              <a:rPr lang="zh-CN" altLang="en-US" sz="1600" dirty="0">
                <a:latin typeface="等线" panose="02010600030101010101" charset="-122"/>
                <a:ea typeface="等线" panose="02010600030101010101" charset="-122"/>
              </a:rPr>
              <a:t>数值分析</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Design Engineering  </a:t>
            </a:r>
            <a:r>
              <a:rPr lang="zh-CN" altLang="en-US" sz="1600" dirty="0">
                <a:latin typeface="等线" panose="02010600030101010101" charset="-122"/>
                <a:ea typeface="等线" panose="02010600030101010101" charset="-122"/>
              </a:rPr>
              <a:t>工程设计</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Energy  </a:t>
            </a:r>
            <a:r>
              <a:rPr lang="zh-CN" altLang="en-US" sz="1600" dirty="0">
                <a:latin typeface="等线" panose="02010600030101010101" charset="-122"/>
                <a:ea typeface="等线" panose="02010600030101010101" charset="-122"/>
              </a:rPr>
              <a:t>能源</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Nanotechnology  </a:t>
            </a:r>
            <a:r>
              <a:rPr lang="zh-CN" altLang="en-US" sz="1600" dirty="0">
                <a:latin typeface="等线" panose="02010600030101010101" charset="-122"/>
                <a:ea typeface="等线" panose="02010600030101010101" charset="-122"/>
              </a:rPr>
              <a:t>纳米技术</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Transportation  </a:t>
            </a:r>
            <a:r>
              <a:rPr lang="zh-CN" altLang="en-US" sz="1600" dirty="0">
                <a:latin typeface="等线" panose="02010600030101010101" charset="-122"/>
                <a:ea typeface="等线" panose="02010600030101010101" charset="-122"/>
              </a:rPr>
              <a:t>交通</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Tribology  </a:t>
            </a:r>
            <a:r>
              <a:rPr lang="zh-CN" altLang="en-US" sz="1600" dirty="0">
                <a:latin typeface="等线" panose="02010600030101010101" charset="-122"/>
                <a:ea typeface="等线" panose="02010600030101010101" charset="-122"/>
              </a:rPr>
              <a:t>摩擦学</a:t>
            </a:r>
            <a:endParaRPr lang="en-US" sz="1600" dirty="0">
              <a:latin typeface="等线" panose="02010600030101010101" charset="-122"/>
              <a:ea typeface="等线" panose="02010600030101010101" charset="-122"/>
            </a:endParaRPr>
          </a:p>
        </p:txBody>
      </p:sp>
      <p:sp>
        <p:nvSpPr>
          <p:cNvPr id="39939" name="TextBox 4"/>
          <p:cNvSpPr txBox="1">
            <a:spLocks noChangeArrowheads="1"/>
          </p:cNvSpPr>
          <p:nvPr/>
        </p:nvSpPr>
        <p:spPr bwMode="auto">
          <a:xfrm>
            <a:off x="230883" y="1570250"/>
            <a:ext cx="6715125" cy="5293757"/>
          </a:xfrm>
          <a:prstGeom prst="rect">
            <a:avLst/>
          </a:prstGeom>
          <a:noFill/>
          <a:ln w="9525">
            <a:noFill/>
            <a:miter lim="800000"/>
          </a:ln>
        </p:spPr>
        <p:txBody>
          <a:bodyPr>
            <a:spAutoFit/>
          </a:bodyPr>
          <a:lstStyle/>
          <a:p>
            <a:r>
              <a:rPr lang="en-US" altLang="zh-CN" sz="1600" dirty="0">
                <a:latin typeface="等线" panose="02010600030101010101" charset="-122"/>
                <a:ea typeface="等线" panose="02010600030101010101" charset="-122"/>
              </a:rPr>
              <a:t>Biomechanical Engineering  </a:t>
            </a:r>
            <a:r>
              <a:rPr lang="zh-CN" altLang="en-US" sz="1600" dirty="0">
                <a:latin typeface="等线" panose="02010600030101010101" charset="-122"/>
                <a:ea typeface="等线" panose="02010600030101010101" charset="-122"/>
              </a:rPr>
              <a:t>生物机械工程</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Biomedical Engineering  </a:t>
            </a:r>
            <a:r>
              <a:rPr lang="zh-CN" altLang="en-US" sz="1600" dirty="0">
                <a:latin typeface="等线" panose="02010600030101010101" charset="-122"/>
                <a:ea typeface="等线" panose="02010600030101010101" charset="-122"/>
              </a:rPr>
              <a:t>生物医学工程</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Boilers &amp; Pressure Vessels  </a:t>
            </a:r>
            <a:r>
              <a:rPr lang="zh-CN" altLang="en-US" sz="1600" dirty="0">
                <a:latin typeface="等线" panose="02010600030101010101" charset="-122"/>
                <a:ea typeface="等线" panose="02010600030101010101" charset="-122"/>
              </a:rPr>
              <a:t>锅炉和压力容器</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Manufacturing &amp; Processing  </a:t>
            </a:r>
            <a:r>
              <a:rPr lang="zh-CN" altLang="en-US" sz="1600" dirty="0">
                <a:latin typeface="等线" panose="02010600030101010101" charset="-122"/>
                <a:ea typeface="等线" panose="02010600030101010101" charset="-122"/>
              </a:rPr>
              <a:t>制造和加工</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Noise Control &amp; Acoustics  </a:t>
            </a:r>
            <a:r>
              <a:rPr lang="zh-CN" altLang="en-US" sz="1600" dirty="0">
                <a:latin typeface="等线" panose="02010600030101010101" charset="-122"/>
                <a:ea typeface="等线" panose="02010600030101010101" charset="-122"/>
              </a:rPr>
              <a:t>噪声控制和声效</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Nondestructive Evaluation  </a:t>
            </a:r>
            <a:r>
              <a:rPr lang="zh-CN" altLang="en-US" sz="1600" dirty="0">
                <a:latin typeface="等线" panose="02010600030101010101" charset="-122"/>
                <a:ea typeface="等线" panose="02010600030101010101" charset="-122"/>
              </a:rPr>
              <a:t>无损评估</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Environmental Engineering  </a:t>
            </a:r>
            <a:r>
              <a:rPr lang="zh-CN" altLang="en-US" sz="1600" dirty="0">
                <a:latin typeface="等线" panose="02010600030101010101" charset="-122"/>
                <a:ea typeface="等线" panose="02010600030101010101" charset="-122"/>
              </a:rPr>
              <a:t>环境工程</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Engineering Technology Management  </a:t>
            </a:r>
            <a:r>
              <a:rPr lang="zh-CN" altLang="en-US" sz="1600" dirty="0">
                <a:latin typeface="等线" panose="02010600030101010101" charset="-122"/>
                <a:ea typeface="等线" panose="02010600030101010101" charset="-122"/>
              </a:rPr>
              <a:t>工程技术管理</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Pipeline &amp; Piping Systems  </a:t>
            </a:r>
            <a:r>
              <a:rPr lang="zh-CN" altLang="en-US" sz="1600" dirty="0">
                <a:latin typeface="等线" panose="02010600030101010101" charset="-122"/>
                <a:ea typeface="等线" panose="02010600030101010101" charset="-122"/>
              </a:rPr>
              <a:t>管线系统</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Building &amp; Construction  </a:t>
            </a:r>
            <a:r>
              <a:rPr lang="zh-CN" altLang="en-US" sz="1600" dirty="0">
                <a:latin typeface="等线" panose="02010600030101010101" charset="-122"/>
                <a:ea typeface="等线" panose="02010600030101010101" charset="-122"/>
              </a:rPr>
              <a:t>建筑和施工</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Renewable Energy  </a:t>
            </a:r>
            <a:r>
              <a:rPr lang="zh-CN" altLang="en-US" sz="1600" dirty="0">
                <a:latin typeface="等线" panose="02010600030101010101" charset="-122"/>
                <a:ea typeface="等线" panose="02010600030101010101" charset="-122"/>
              </a:rPr>
              <a:t>可再生能源</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Robotics &amp; </a:t>
            </a:r>
            <a:r>
              <a:rPr lang="en-US" altLang="zh-CN" sz="1600" dirty="0" err="1">
                <a:latin typeface="等线" panose="02010600030101010101" charset="-122"/>
                <a:ea typeface="等线" panose="02010600030101010101" charset="-122"/>
              </a:rPr>
              <a:t>Mechatronics</a:t>
            </a:r>
            <a:r>
              <a:rPr lang="en-US" altLang="zh-CN" sz="1600" dirty="0">
                <a:latin typeface="等线" panose="02010600030101010101" charset="-122"/>
                <a:ea typeface="等线" panose="02010600030101010101" charset="-122"/>
              </a:rPr>
              <a:t>  </a:t>
            </a:r>
            <a:r>
              <a:rPr lang="zh-CN" altLang="en-US" sz="1600" dirty="0">
                <a:latin typeface="等线" panose="02010600030101010101" charset="-122"/>
                <a:ea typeface="等线" panose="02010600030101010101" charset="-122"/>
              </a:rPr>
              <a:t>机器人和机电一体化 </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Computer-Aided Design (CAD)  </a:t>
            </a:r>
            <a:r>
              <a:rPr lang="zh-CN" altLang="en-US" sz="1600" dirty="0">
                <a:latin typeface="等线" panose="02010600030101010101" charset="-122"/>
                <a:ea typeface="等线" panose="02010600030101010101" charset="-122"/>
              </a:rPr>
              <a:t>计算机辅助设计</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Conventional Power &amp; Fuels  </a:t>
            </a:r>
            <a:r>
              <a:rPr lang="zh-CN" altLang="en-US" sz="1600" dirty="0">
                <a:latin typeface="等线" panose="02010600030101010101" charset="-122"/>
                <a:ea typeface="等线" panose="02010600030101010101" charset="-122"/>
              </a:rPr>
              <a:t>传统能源与燃料</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Dynamic Systems &amp; Control  </a:t>
            </a:r>
            <a:r>
              <a:rPr lang="zh-CN" altLang="en-US" sz="1600" dirty="0">
                <a:latin typeface="等线" panose="02010600030101010101" charset="-122"/>
                <a:ea typeface="等线" panose="02010600030101010101" charset="-122"/>
              </a:rPr>
              <a:t>动力系统与控制</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Electronic &amp; Photonic Packaging  </a:t>
            </a:r>
            <a:r>
              <a:rPr lang="zh-CN" altLang="en-US" sz="1600" dirty="0">
                <a:latin typeface="等线" panose="02010600030101010101" charset="-122"/>
                <a:ea typeface="等线" panose="02010600030101010101" charset="-122"/>
              </a:rPr>
              <a:t>电子与光子封装</a:t>
            </a:r>
            <a:endParaRPr lang="en-US" altLang="zh-CN"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Internal Combustion Engines  </a:t>
            </a:r>
            <a:r>
              <a:rPr lang="zh-CN" altLang="en-US" sz="1600" dirty="0">
                <a:latin typeface="等线" panose="02010600030101010101" charset="-122"/>
                <a:ea typeface="等线" panose="02010600030101010101" charset="-122"/>
              </a:rPr>
              <a:t>内燃机</a:t>
            </a:r>
            <a:endParaRPr lang="en-US" altLang="zh-CN" sz="1600" dirty="0">
              <a:latin typeface="等线" panose="02010600030101010101" charset="-122"/>
              <a:ea typeface="等线" panose="02010600030101010101" charset="-122"/>
            </a:endParaRPr>
          </a:p>
          <a:p>
            <a:r>
              <a:rPr lang="en-US" altLang="zh-CN" sz="1600" dirty="0" smtClean="0">
                <a:latin typeface="等线" panose="02010600030101010101" charset="-122"/>
                <a:ea typeface="等线" panose="02010600030101010101" charset="-122"/>
              </a:rPr>
              <a:t>Ocean</a:t>
            </a:r>
            <a:r>
              <a:rPr lang="zh-CN" altLang="en-US" sz="1600" dirty="0" smtClean="0">
                <a:latin typeface="等线" panose="02010600030101010101" charset="-122"/>
                <a:ea typeface="等线" panose="02010600030101010101" charset="-122"/>
              </a:rPr>
              <a:t>、</a:t>
            </a:r>
            <a:r>
              <a:rPr lang="en-US" altLang="zh-CN" sz="1600" dirty="0" smtClean="0">
                <a:latin typeface="等线" panose="02010600030101010101" charset="-122"/>
                <a:ea typeface="等线" panose="02010600030101010101" charset="-122"/>
              </a:rPr>
              <a:t> </a:t>
            </a:r>
            <a:r>
              <a:rPr lang="en-US" altLang="zh-CN" sz="1600" dirty="0">
                <a:latin typeface="等线" panose="02010600030101010101" charset="-122"/>
                <a:ea typeface="等线" panose="02010600030101010101" charset="-122"/>
              </a:rPr>
              <a:t>Offshore &amp; Arctic Engineering  </a:t>
            </a:r>
            <a:r>
              <a:rPr lang="zh-CN" altLang="en-US" sz="1600" dirty="0" smtClean="0">
                <a:latin typeface="等线" panose="02010600030101010101" charset="-122"/>
                <a:ea typeface="等线" panose="02010600030101010101" charset="-122"/>
              </a:rPr>
              <a:t>海洋、海岸</a:t>
            </a:r>
            <a:r>
              <a:rPr lang="zh-CN" altLang="en-US" sz="1600" dirty="0">
                <a:latin typeface="等线" panose="02010600030101010101" charset="-122"/>
                <a:ea typeface="等线" panose="02010600030101010101" charset="-122"/>
              </a:rPr>
              <a:t>与极地工程</a:t>
            </a:r>
            <a:endParaRPr lang="en-US" sz="1600" dirty="0">
              <a:latin typeface="等线" panose="02010600030101010101" charset="-122"/>
              <a:ea typeface="等线" panose="02010600030101010101" charset="-122"/>
            </a:endParaRPr>
          </a:p>
          <a:p>
            <a:r>
              <a:rPr lang="en-US" altLang="zh-CN" sz="1600" dirty="0">
                <a:latin typeface="等线" panose="02010600030101010101" charset="-122"/>
                <a:ea typeface="等线" panose="02010600030101010101" charset="-122"/>
              </a:rPr>
              <a:t>Computers &amp; Information in Engineering  </a:t>
            </a:r>
            <a:r>
              <a:rPr lang="zh-CN" altLang="en-US" sz="1600" dirty="0">
                <a:latin typeface="等线" panose="02010600030101010101" charset="-122"/>
                <a:ea typeface="等线" panose="02010600030101010101" charset="-122"/>
              </a:rPr>
              <a:t>计算机与信息的工程应用</a:t>
            </a:r>
            <a:endParaRPr lang="en-US" sz="1600" dirty="0">
              <a:latin typeface="等线" panose="02010600030101010101" charset="-122"/>
              <a:ea typeface="等线" panose="02010600030101010101" charset="-122"/>
            </a:endParaRPr>
          </a:p>
          <a:p>
            <a:endParaRPr lang="en-US" sz="1600"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39940" name="Title 1"/>
          <p:cNvSpPr txBox="1"/>
          <p:nvPr/>
        </p:nvSpPr>
        <p:spPr bwMode="auto">
          <a:xfrm>
            <a:off x="251520" y="662225"/>
            <a:ext cx="7908925" cy="965200"/>
          </a:xfrm>
          <a:prstGeom prst="rect">
            <a:avLst/>
          </a:prstGeom>
          <a:noFill/>
          <a:ln w="9525">
            <a:noFill/>
            <a:miter lim="800000"/>
          </a:ln>
        </p:spPr>
        <p:txBody>
          <a:bodyPr anchor="ctr"/>
          <a:lstStyle/>
          <a:p>
            <a:r>
              <a:rPr lang="en-US" altLang="zh-CN" sz="3600" b="1" dirty="0">
                <a:latin typeface="微软雅黑" panose="020B0503020204020204" pitchFamily="34" charset="-122"/>
                <a:ea typeface="微软雅黑" panose="020B0503020204020204" pitchFamily="34" charset="-122"/>
              </a:rPr>
              <a:t>33</a:t>
            </a:r>
            <a:r>
              <a:rPr lang="zh-CN" altLang="en-US" sz="3600" b="1" dirty="0">
                <a:latin typeface="微软雅黑" panose="020B0503020204020204" pitchFamily="34" charset="-122"/>
                <a:ea typeface="微软雅黑" panose="020B0503020204020204" pitchFamily="34" charset="-122"/>
              </a:rPr>
              <a:t>个主题</a:t>
            </a:r>
            <a:endParaRPr lang="en-US" altLang="zh-CN"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bwMode="auto">
          <a:xfrm>
            <a:off x="755576" y="2229098"/>
            <a:ext cx="7776864" cy="1917700"/>
          </a:xfrm>
          <a:prstGeom prst="rect">
            <a:avLst/>
          </a:prstGeom>
          <a:noFill/>
          <a:ln w="9525">
            <a:noFill/>
            <a:miter lim="800000"/>
          </a:ln>
        </p:spPr>
        <p:txBody>
          <a:bodyPr/>
          <a:lstStyle/>
          <a:p>
            <a:pPr>
              <a:lnSpc>
                <a:spcPct val="150000"/>
              </a:lnSpc>
            </a:pPr>
            <a:r>
              <a:rPr lang="zh-CN" altLang="en-US" sz="2200" dirty="0">
                <a:latin typeface="微软雅黑" panose="020B0503020204020204" pitchFamily="34" charset="-122"/>
                <a:ea typeface="微软雅黑" panose="020B0503020204020204" pitchFamily="34" charset="-122"/>
              </a:rPr>
              <a:t>通过制定专业</a:t>
            </a:r>
            <a:r>
              <a:rPr lang="zh-CN" altLang="en-US" sz="2200" dirty="0" smtClean="0">
                <a:latin typeface="微软雅黑" panose="020B0503020204020204" pitchFamily="34" charset="-122"/>
                <a:ea typeface="微软雅黑" panose="020B0503020204020204" pitchFamily="34" charset="-122"/>
              </a:rPr>
              <a:t>规范，组织</a:t>
            </a:r>
            <a:r>
              <a:rPr lang="zh-CN" altLang="en-US" sz="2200" dirty="0">
                <a:latin typeface="微软雅黑" panose="020B0503020204020204" pitchFamily="34" charset="-122"/>
                <a:ea typeface="微软雅黑" panose="020B0503020204020204" pitchFamily="34" charset="-122"/>
              </a:rPr>
              <a:t>研发</a:t>
            </a:r>
            <a:r>
              <a:rPr lang="zh-CN" altLang="en-US" sz="2200" dirty="0" smtClean="0">
                <a:latin typeface="微软雅黑" panose="020B0503020204020204" pitchFamily="34" charset="-122"/>
                <a:ea typeface="微软雅黑" panose="020B0503020204020204" pitchFamily="34" charset="-122"/>
              </a:rPr>
              <a:t>活动，联系</a:t>
            </a:r>
            <a:r>
              <a:rPr lang="zh-CN" altLang="en-US" sz="2200" dirty="0">
                <a:latin typeface="微软雅黑" panose="020B0503020204020204" pitchFamily="34" charset="-122"/>
                <a:ea typeface="微软雅黑" panose="020B0503020204020204" pitchFamily="34" charset="-122"/>
              </a:rPr>
              <a:t>政府</a:t>
            </a:r>
            <a:r>
              <a:rPr lang="zh-CN" altLang="en-US" sz="2200" dirty="0" smtClean="0">
                <a:latin typeface="微软雅黑" panose="020B0503020204020204" pitchFamily="34" charset="-122"/>
                <a:ea typeface="微软雅黑" panose="020B0503020204020204" pitchFamily="34" charset="-122"/>
              </a:rPr>
              <a:t>机构，召开会议，出版</a:t>
            </a:r>
            <a:r>
              <a:rPr lang="zh-CN" altLang="en-US" sz="2200" dirty="0">
                <a:latin typeface="微软雅黑" panose="020B0503020204020204" pitchFamily="34" charset="-122"/>
                <a:ea typeface="微软雅黑" panose="020B0503020204020204" pitchFamily="34" charset="-122"/>
              </a:rPr>
              <a:t>书刊以及持续的教育</a:t>
            </a:r>
            <a:r>
              <a:rPr lang="zh-CN" altLang="en-US" sz="2200" dirty="0" smtClean="0">
                <a:latin typeface="微软雅黑" panose="020B0503020204020204" pitchFamily="34" charset="-122"/>
                <a:ea typeface="微软雅黑" panose="020B0503020204020204" pitchFamily="34" charset="-122"/>
              </a:rPr>
              <a:t>训练，来</a:t>
            </a:r>
            <a:r>
              <a:rPr lang="zh-CN" altLang="en-US" sz="2200" dirty="0">
                <a:latin typeface="微软雅黑" panose="020B0503020204020204" pitchFamily="34" charset="-122"/>
                <a:ea typeface="微软雅黑" panose="020B0503020204020204" pitchFamily="34" charset="-122"/>
              </a:rPr>
              <a:t>促进全球跨学科工程学的</a:t>
            </a:r>
            <a:r>
              <a:rPr lang="zh-CN" altLang="en-US" sz="2200" dirty="0" smtClean="0">
                <a:latin typeface="微软雅黑" panose="020B0503020204020204" pitchFamily="34" charset="-122"/>
                <a:ea typeface="微软雅黑" panose="020B0503020204020204" pitchFamily="34" charset="-122"/>
              </a:rPr>
              <a:t>技术水平、学科</a:t>
            </a:r>
            <a:r>
              <a:rPr lang="zh-CN" altLang="en-US" sz="2200" dirty="0">
                <a:latin typeface="微软雅黑" panose="020B0503020204020204" pitchFamily="34" charset="-122"/>
                <a:ea typeface="微软雅黑" panose="020B0503020204020204" pitchFamily="34" charset="-122"/>
              </a:rPr>
              <a:t>研究和行业运作。</a:t>
            </a:r>
            <a:endParaRPr lang="zh-CN" altLang="en-US" sz="2800" dirty="0">
              <a:latin typeface="微软雅黑" panose="020B0503020204020204" pitchFamily="34" charset="-122"/>
              <a:ea typeface="微软雅黑" panose="020B0503020204020204" pitchFamily="34" charset="-122"/>
            </a:endParaRPr>
          </a:p>
          <a:p>
            <a:pPr>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8195" name="Title 1"/>
          <p:cNvSpPr txBox="1"/>
          <p:nvPr/>
        </p:nvSpPr>
        <p:spPr bwMode="auto">
          <a:xfrm>
            <a:off x="671513" y="1217861"/>
            <a:ext cx="7908925" cy="965200"/>
          </a:xfrm>
          <a:prstGeom prst="rect">
            <a:avLst/>
          </a:prstGeom>
          <a:noFill/>
          <a:ln w="9525">
            <a:noFill/>
            <a:miter lim="800000"/>
          </a:ln>
        </p:spPr>
        <p:txBody>
          <a:bodyPr anchor="ctr"/>
          <a:lstStyle/>
          <a:p>
            <a:r>
              <a:rPr lang="en-US" altLang="zh-CN" sz="4400" dirty="0">
                <a:latin typeface="微软雅黑" panose="020B0503020204020204" pitchFamily="34" charset="-122"/>
                <a:ea typeface="微软雅黑" panose="020B0503020204020204" pitchFamily="34" charset="-122"/>
              </a:rPr>
              <a:t>ASME </a:t>
            </a:r>
            <a:r>
              <a:rPr lang="zh-CN" altLang="en-US" sz="4400" dirty="0">
                <a:latin typeface="微软雅黑" panose="020B0503020204020204" pitchFamily="34" charset="-122"/>
                <a:ea typeface="微软雅黑" panose="020B0503020204020204" pitchFamily="34" charset="-122"/>
              </a:rPr>
              <a:t>宗旨</a:t>
            </a:r>
            <a:endParaRPr lang="en-US" altLang="zh-CN" sz="4400"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899592" y="4146798"/>
          <a:ext cx="7921625" cy="2159001"/>
        </p:xfrm>
        <a:graphic>
          <a:graphicData uri="http://schemas.openxmlformats.org/drawingml/2006/table">
            <a:tbl>
              <a:tblPr/>
              <a:tblGrid>
                <a:gridCol w="2736850"/>
                <a:gridCol w="5184775"/>
              </a:tblGrid>
              <a:tr h="458788">
                <a:tc>
                  <a:txBody>
                    <a:bodyPr/>
                    <a:lstStyle/>
                    <a:p>
                      <a:pPr marL="287655"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dirty="0">
                          <a:ln>
                            <a:noFill/>
                          </a:ln>
                          <a:solidFill>
                            <a:srgbClr val="0F243E"/>
                          </a:solidFill>
                          <a:effectLst/>
                          <a:latin typeface="Times New Roman" panose="02020603050405020304" pitchFamily="18" charset="0"/>
                          <a:ea typeface="微软雅黑" panose="020B0503020204020204" pitchFamily="34" charset="-122"/>
                          <a:cs typeface="MicrosoftYaHei-Bold"/>
                        </a:rPr>
                        <a:t>基本信息</a:t>
                      </a:r>
                      <a:endParaRPr kumimoji="0" lang="zh-CN" sz="1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c>
                  <a:txBody>
                    <a:bodyPr/>
                    <a:lstStyle/>
                    <a:p>
                      <a:pPr marL="287655"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dirty="0">
                          <a:ln>
                            <a:noFill/>
                          </a:ln>
                          <a:solidFill>
                            <a:srgbClr val="0F243E"/>
                          </a:solidFill>
                          <a:effectLst/>
                          <a:latin typeface="Times New Roman" panose="02020603050405020304" pitchFamily="18" charset="0"/>
                          <a:ea typeface="微软雅黑" panose="020B0503020204020204" pitchFamily="34" charset="-122"/>
                          <a:cs typeface="MicrosoftYaHei-Bold"/>
                        </a:rPr>
                        <a:t>研究</a:t>
                      </a:r>
                      <a:r>
                        <a:rPr kumimoji="0" lang="zh-CN" altLang="en-US" sz="1400" b="1" i="0" u="none" strike="noStrike" cap="none" normalizeH="0" baseline="0" dirty="0">
                          <a:ln>
                            <a:noFill/>
                          </a:ln>
                          <a:solidFill>
                            <a:srgbClr val="0F243E"/>
                          </a:solidFill>
                          <a:effectLst/>
                          <a:latin typeface="Times New Roman" panose="02020603050405020304" pitchFamily="18" charset="0"/>
                          <a:ea typeface="微软雅黑" panose="020B0503020204020204" pitchFamily="34" charset="-122"/>
                          <a:cs typeface="MicrosoftYaHei-Bold"/>
                        </a:rPr>
                        <a:t>活动</a:t>
                      </a:r>
                      <a:endParaRPr kumimoji="0" lang="zh-CN" sz="1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r>
              <a:tr h="1700213">
                <a:tc>
                  <a:txBody>
                    <a:bodyPr/>
                    <a:lstStyle/>
                    <a:p>
                      <a:pPr marL="287655" marR="0" lvl="0" indent="0" algn="just" defTabSz="914400" rtl="0" eaLnBrk="1" fontAlgn="base" latinLnBrk="0" hangingPunct="1">
                        <a:lnSpc>
                          <a:spcPct val="150000"/>
                        </a:lnSpc>
                        <a:spcBef>
                          <a:spcPct val="0"/>
                        </a:spcBef>
                        <a:spcAft>
                          <a:spcPct val="0"/>
                        </a:spcAft>
                        <a:buClrTx/>
                        <a:buSzTx/>
                        <a:buFontTx/>
                        <a:buNone/>
                      </a:pPr>
                      <a:r>
                        <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成立年份</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1880 </a:t>
                      </a:r>
                      <a:r>
                        <a:rPr kumimoji="0" 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年</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7655" marR="0" lvl="0" indent="0" algn="just" defTabSz="914400" rtl="0" eaLnBrk="1" fontAlgn="base" latinLnBrk="0" hangingPunct="1">
                        <a:lnSpc>
                          <a:spcPct val="150000"/>
                        </a:lnSpc>
                        <a:spcBef>
                          <a:spcPct val="0"/>
                        </a:spcBef>
                        <a:spcAft>
                          <a:spcPct val="0"/>
                        </a:spcAft>
                        <a:buClrTx/>
                        <a:buSzTx/>
                        <a:buFontTx/>
                        <a:buNone/>
                      </a:pPr>
                      <a:r>
                        <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会员人数</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130,000+</a:t>
                      </a: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7655" marR="0" lvl="0" indent="0" algn="just" defTabSz="914400" rtl="0" eaLnBrk="1" fontAlgn="base" latinLnBrk="0" hangingPunct="1">
                        <a:lnSpc>
                          <a:spcPct val="150000"/>
                        </a:lnSpc>
                        <a:spcBef>
                          <a:spcPct val="0"/>
                        </a:spcBef>
                        <a:spcAft>
                          <a:spcPct val="0"/>
                        </a:spcAft>
                        <a:buClrTx/>
                        <a:buSzTx/>
                        <a:buFontTx/>
                        <a:buNone/>
                      </a:pPr>
                      <a:r>
                        <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遍布国家</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150+</a:t>
                      </a: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c>
                  <a:txBody>
                    <a:bodyPr/>
                    <a:lstStyle/>
                    <a:p>
                      <a:pPr marL="287655" marR="0" lvl="0" indent="0" algn="just" defTabSz="914400" rtl="0" eaLnBrk="1" fontAlgn="base" latinLnBrk="0" hangingPunct="1">
                        <a:lnSpc>
                          <a:spcPct val="150000"/>
                        </a:lnSpc>
                        <a:spcBef>
                          <a:spcPct val="0"/>
                        </a:spcBef>
                        <a:spcAft>
                          <a:spcPct val="0"/>
                        </a:spcAft>
                        <a:buClrTx/>
                        <a:buSzTx/>
                        <a:buFontTx/>
                        <a:buNone/>
                      </a:pPr>
                      <a:r>
                        <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下属研究所</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a:t>
                      </a:r>
                      <a:r>
                        <a:rPr kumimoji="0" 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国际燃气</a:t>
                      </a:r>
                      <a:r>
                        <a:rPr kumimoji="0" lang="zh-CN" sz="14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MicrosoftYaHei-Bold"/>
                        </a:rPr>
                        <a:t>涡轮</a:t>
                      </a:r>
                      <a:r>
                        <a:rPr kumimoji="0" lang="zh-CN" sz="14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MicrosoftYaHei-Bold"/>
                        </a:rPr>
                        <a:t>研究所、国际</a:t>
                      </a:r>
                      <a:r>
                        <a:rPr kumimoji="0" 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石油技术研究所</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7655" marR="0" lvl="0" indent="0" algn="just"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学术</a:t>
                      </a:r>
                      <a:r>
                        <a:rPr kumimoji="0" 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会议</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a:t>
                      </a:r>
                      <a:r>
                        <a:rPr kumimoji="0" lang="zh-CN" altLang="en-US"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约</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40</a:t>
                      </a:r>
                      <a:r>
                        <a:rPr kumimoji="0" 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场</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a:t>
                      </a:r>
                      <a:r>
                        <a:rPr kumimoji="0" lang="zh-CN" altLang="en-US"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年</a:t>
                      </a:r>
                      <a:endPar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endParaRPr>
                    </a:p>
                    <a:p>
                      <a:pPr marL="287655" marR="0" lvl="0" indent="0" algn="just" defTabSz="914400" rtl="0" eaLnBrk="1" fontAlgn="base" latinLnBrk="0" hangingPunct="1">
                        <a:lnSpc>
                          <a:spcPct val="150000"/>
                        </a:lnSpc>
                        <a:spcBef>
                          <a:spcPct val="0"/>
                        </a:spcBef>
                        <a:spcAft>
                          <a:spcPct val="0"/>
                        </a:spcAft>
                        <a:buClrTx/>
                        <a:buSzTx/>
                        <a:buFontTx/>
                        <a:buNone/>
                      </a:pPr>
                      <a:r>
                        <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参会者国家</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rPr>
                        <a:t>90+</a:t>
                      </a:r>
                      <a:endPar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MicrosoftYaHei-Bold"/>
                      </a:endParaRPr>
                    </a:p>
                    <a:p>
                      <a:pPr marL="287655" marR="0" lvl="0" indent="0" algn="just"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专业发展课程：</a:t>
                      </a:r>
                      <a:r>
                        <a:rPr kumimoji="0" lang="zh-CN" altLang="en-US"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约</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200</a:t>
                      </a:r>
                      <a:r>
                        <a:rPr kumimoji="0" lang="zh-CN" altLang="en-US"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次</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年</a:t>
                      </a:r>
                      <a:endParaRPr kumimoji="0" 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7655" marR="0" lvl="0" indent="0" algn="just"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规范和标准：</a:t>
                      </a:r>
                      <a:r>
                        <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830+</a:t>
                      </a:r>
                      <a:endParaRPr kumimoji="0" lang="en-US" altLang="zh-CN" sz="14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srcRect/>
          <a:stretch>
            <a:fillRect/>
          </a:stretch>
        </p:blipFill>
        <p:spPr bwMode="auto">
          <a:xfrm>
            <a:off x="251520" y="2276872"/>
            <a:ext cx="8572560" cy="1113856"/>
          </a:xfrm>
          <a:prstGeom prst="rect">
            <a:avLst/>
          </a:prstGeom>
          <a:noFill/>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40963" name="Title 1"/>
          <p:cNvSpPr txBox="1"/>
          <p:nvPr/>
        </p:nvSpPr>
        <p:spPr bwMode="auto">
          <a:xfrm>
            <a:off x="505352" y="992715"/>
            <a:ext cx="7908925" cy="965200"/>
          </a:xfrm>
          <a:prstGeom prst="rect">
            <a:avLst/>
          </a:prstGeom>
          <a:noFill/>
          <a:ln w="9525">
            <a:noFill/>
            <a:miter lim="800000"/>
          </a:ln>
        </p:spPr>
        <p:txBody>
          <a:bodyPr anchor="ctr"/>
          <a:lstStyle/>
          <a:p>
            <a:r>
              <a:rPr lang="en-US" altLang="zh-CN" sz="3600" b="1" dirty="0">
                <a:latin typeface="微软雅黑" panose="020B0503020204020204" pitchFamily="34" charset="-122"/>
                <a:ea typeface="微软雅黑" panose="020B0503020204020204" pitchFamily="34" charset="-122"/>
              </a:rPr>
              <a:t>B. </a:t>
            </a:r>
            <a:r>
              <a:rPr lang="zh-CN" altLang="en-US" sz="3600" b="1" dirty="0">
                <a:latin typeface="微软雅黑" panose="020B0503020204020204" pitchFamily="34" charset="-122"/>
                <a:ea typeface="微软雅黑" panose="020B0503020204020204" pitchFamily="34" charset="-122"/>
              </a:rPr>
              <a:t>检索</a:t>
            </a:r>
            <a:endParaRPr lang="en-US" altLang="zh-CN" sz="36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4466590" y="2991485"/>
            <a:ext cx="3785870" cy="3159760"/>
            <a:chOff x="7034" y="4711"/>
            <a:chExt cx="5962" cy="4976"/>
          </a:xfrm>
        </p:grpSpPr>
        <p:sp>
          <p:nvSpPr>
            <p:cNvPr id="5" name="圆角矩形标注 4"/>
            <p:cNvSpPr>
              <a:spLocks noChangeArrowheads="1"/>
            </p:cNvSpPr>
            <p:nvPr/>
          </p:nvSpPr>
          <p:spPr bwMode="auto">
            <a:xfrm>
              <a:off x="7034" y="6623"/>
              <a:ext cx="5113" cy="3064"/>
            </a:xfrm>
            <a:prstGeom prst="wedgeRoundRectCallout">
              <a:avLst>
                <a:gd name="adj1" fmla="val 8770"/>
                <a:gd name="adj2" fmla="val -88857"/>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输入</a:t>
              </a:r>
              <a:r>
                <a:rPr lang="zh-CN" altLang="en-US" dirty="0" smtClean="0">
                  <a:latin typeface="Calibri" panose="020F0502020204030204" charset="0"/>
                </a:rPr>
                <a:t>关键词，在</a:t>
              </a:r>
              <a:r>
                <a:rPr lang="en-US" altLang="zh-CN" dirty="0">
                  <a:latin typeface="Calibri" panose="020F0502020204030204" charset="0"/>
                </a:rPr>
                <a:t>ASME</a:t>
              </a:r>
              <a:r>
                <a:rPr lang="zh-CN" altLang="en-US" dirty="0">
                  <a:latin typeface="Calibri" panose="020F0502020204030204" charset="0"/>
                </a:rPr>
                <a:t>全站范围内检索</a:t>
              </a:r>
              <a:endParaRPr lang="en-US" altLang="zh-CN" dirty="0">
                <a:latin typeface="Calibri" panose="020F0502020204030204" charset="0"/>
              </a:endParaRPr>
            </a:p>
            <a:p>
              <a:endParaRPr lang="en-US" altLang="zh-CN" dirty="0">
                <a:latin typeface="Calibri" panose="020F0502020204030204" charset="0"/>
              </a:endParaRPr>
            </a:p>
            <a:p>
              <a:r>
                <a:rPr lang="en-US" altLang="zh-CN" dirty="0">
                  <a:solidFill>
                    <a:srgbClr val="00B0F0"/>
                  </a:solidFill>
                  <a:latin typeface="Calibri" panose="020F0502020204030204" charset="0"/>
                </a:rPr>
                <a:t>※</a:t>
              </a:r>
              <a:r>
                <a:rPr lang="en-US" altLang="zh-CN" dirty="0">
                  <a:latin typeface="Calibri" panose="020F0502020204030204" charset="0"/>
                </a:rPr>
                <a:t> </a:t>
              </a:r>
              <a:r>
                <a:rPr lang="zh-CN" altLang="en-US" dirty="0">
                  <a:latin typeface="Calibri" panose="020F0502020204030204" charset="0"/>
                </a:rPr>
                <a:t>支持词根</a:t>
              </a:r>
              <a:r>
                <a:rPr lang="zh-CN" altLang="en-US" dirty="0" smtClean="0">
                  <a:latin typeface="Calibri" panose="020F0502020204030204" charset="0"/>
                </a:rPr>
                <a:t>检索，检索</a:t>
              </a:r>
              <a:r>
                <a:rPr lang="zh-CN" altLang="en-US" dirty="0">
                  <a:latin typeface="Calibri" panose="020F0502020204030204" charset="0"/>
                </a:rPr>
                <a:t>词</a:t>
              </a:r>
              <a:r>
                <a:rPr lang="zh-CN" altLang="en-US" dirty="0" smtClean="0">
                  <a:latin typeface="Calibri" panose="020F0502020204030204" charset="0"/>
                </a:rPr>
                <a:t>联想，所在</a:t>
              </a:r>
              <a:r>
                <a:rPr lang="zh-CN" altLang="en-US" dirty="0">
                  <a:latin typeface="Calibri" panose="020F0502020204030204" charset="0"/>
                </a:rPr>
                <a:t>页面出版物范围内</a:t>
              </a:r>
              <a:r>
                <a:rPr lang="zh-CN" altLang="en-US" dirty="0" smtClean="0">
                  <a:latin typeface="Calibri" panose="020F0502020204030204" charset="0"/>
                </a:rPr>
                <a:t>检索，检索</a:t>
              </a:r>
              <a:r>
                <a:rPr lang="zh-CN" altLang="en-US" dirty="0">
                  <a:latin typeface="Calibri" panose="020F0502020204030204" charset="0"/>
                </a:rPr>
                <a:t>词的逻辑关系</a:t>
              </a:r>
              <a:endParaRPr lang="en-US" altLang="zh-CN" dirty="0">
                <a:latin typeface="Calibri" panose="020F0502020204030204" charset="0"/>
              </a:endParaRPr>
            </a:p>
          </p:txBody>
        </p:sp>
        <p:sp>
          <p:nvSpPr>
            <p:cNvPr id="7" name="Rectangle 7"/>
            <p:cNvSpPr>
              <a:spLocks noChangeArrowheads="1"/>
            </p:cNvSpPr>
            <p:nvPr/>
          </p:nvSpPr>
          <p:spPr bwMode="auto">
            <a:xfrm>
              <a:off x="9284" y="4711"/>
              <a:ext cx="3713" cy="675"/>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srcRect/>
          <a:stretch>
            <a:fillRect/>
          </a:stretch>
        </p:blipFill>
        <p:spPr bwMode="auto">
          <a:xfrm>
            <a:off x="214282" y="1428736"/>
            <a:ext cx="8572528" cy="4779834"/>
          </a:xfrm>
          <a:prstGeom prst="rect">
            <a:avLst/>
          </a:prstGeom>
          <a:noFill/>
          <a:ln w="9525">
            <a:solidFill>
              <a:schemeClr val="bg1">
                <a:lumMod val="75000"/>
              </a:schemeClr>
            </a:solidFill>
            <a:miter lim="800000"/>
            <a:headEnd/>
            <a:tailEnd/>
          </a:ln>
          <a:effectLst/>
        </p:spPr>
      </p:pic>
      <p:grpSp>
        <p:nvGrpSpPr>
          <p:cNvPr id="2" name="组合 1"/>
          <p:cNvGrpSpPr/>
          <p:nvPr/>
        </p:nvGrpSpPr>
        <p:grpSpPr>
          <a:xfrm>
            <a:off x="285750" y="2928620"/>
            <a:ext cx="5071110" cy="3143250"/>
            <a:chOff x="450" y="4612"/>
            <a:chExt cx="7986" cy="4950"/>
          </a:xfrm>
        </p:grpSpPr>
        <p:sp>
          <p:nvSpPr>
            <p:cNvPr id="5" name="圆角矩形标注 4"/>
            <p:cNvSpPr>
              <a:spLocks noChangeArrowheads="1"/>
            </p:cNvSpPr>
            <p:nvPr/>
          </p:nvSpPr>
          <p:spPr bwMode="auto">
            <a:xfrm>
              <a:off x="4612" y="6638"/>
              <a:ext cx="3825" cy="2700"/>
            </a:xfrm>
            <a:prstGeom prst="wedgeRoundRectCallout">
              <a:avLst>
                <a:gd name="adj1" fmla="val -82087"/>
                <a:gd name="adj2" fmla="val -4641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检索结果可按文章格式和主题筛选</a:t>
              </a:r>
              <a:endParaRPr lang="en-US" altLang="zh-CN" dirty="0">
                <a:latin typeface="Calibri" panose="020F0502020204030204" charset="0"/>
              </a:endParaRPr>
            </a:p>
            <a:p>
              <a:r>
                <a:rPr lang="zh-CN" altLang="en-US" dirty="0">
                  <a:latin typeface="Calibri" panose="020F0502020204030204" charset="0"/>
                </a:rPr>
                <a:t>如果是</a:t>
              </a:r>
              <a:r>
                <a:rPr lang="zh-CN" altLang="en-US" dirty="0" smtClean="0">
                  <a:latin typeface="Calibri" panose="020F0502020204030204" charset="0"/>
                </a:rPr>
                <a:t>期刊，可</a:t>
              </a:r>
              <a:r>
                <a:rPr lang="zh-CN" altLang="en-US" dirty="0">
                  <a:latin typeface="Calibri" panose="020F0502020204030204" charset="0"/>
                </a:rPr>
                <a:t>按期刊</a:t>
              </a:r>
              <a:r>
                <a:rPr lang="zh-CN" altLang="en-US" dirty="0" smtClean="0">
                  <a:latin typeface="Calibri" panose="020F0502020204030204" charset="0"/>
                </a:rPr>
                <a:t>名称、年份、卷</a:t>
              </a:r>
              <a:r>
                <a:rPr lang="zh-CN" altLang="en-US" dirty="0">
                  <a:latin typeface="Calibri" panose="020F0502020204030204" charset="0"/>
                </a:rPr>
                <a:t>期或页码筛选</a:t>
              </a:r>
              <a:endParaRPr lang="en-US" altLang="zh-CN" dirty="0">
                <a:latin typeface="Calibri" panose="020F0502020204030204" charset="0"/>
              </a:endParaRPr>
            </a:p>
          </p:txBody>
        </p:sp>
        <p:sp>
          <p:nvSpPr>
            <p:cNvPr id="7" name="Rectangle 7"/>
            <p:cNvSpPr>
              <a:spLocks noChangeArrowheads="1"/>
            </p:cNvSpPr>
            <p:nvPr/>
          </p:nvSpPr>
          <p:spPr bwMode="auto">
            <a:xfrm>
              <a:off x="450" y="4612"/>
              <a:ext cx="2700" cy="4950"/>
            </a:xfrm>
            <a:prstGeom prst="rect">
              <a:avLst/>
            </a:prstGeom>
            <a:noFill/>
            <a:ln w="28575">
              <a:solidFill>
                <a:srgbClr val="FF0000"/>
              </a:solidFill>
              <a:prstDash val="sysDot"/>
              <a:miter lim="800000"/>
            </a:ln>
          </p:spPr>
          <p:txBody>
            <a:bodyPr wrap="none" anchor="ctr"/>
            <a:lstStyle/>
            <a:p>
              <a:endParaRPr lang="zh-CN" altLang="en-US">
                <a:latin typeface="Calibri" panose="020F0502020204030204" charset="0"/>
              </a:endParaRPr>
            </a:p>
          </p:txBody>
        </p:sp>
      </p:grpSp>
      <p:sp>
        <p:nvSpPr>
          <p:cNvPr id="9" name="圆角矩形标注 8"/>
          <p:cNvSpPr>
            <a:spLocks noChangeArrowheads="1"/>
          </p:cNvSpPr>
          <p:nvPr/>
        </p:nvSpPr>
        <p:spPr bwMode="auto">
          <a:xfrm>
            <a:off x="6715141" y="1214422"/>
            <a:ext cx="1928825" cy="857250"/>
          </a:xfrm>
          <a:prstGeom prst="wedgeRoundRectCallout">
            <a:avLst>
              <a:gd name="adj1" fmla="val 12890"/>
              <a:gd name="adj2" fmla="val 105276"/>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检索结果按相关度或日期排列</a:t>
            </a:r>
            <a:endParaRPr lang="en-US" altLang="zh-CN" dirty="0">
              <a:latin typeface="Calibri" panose="020F0502020204030204" charset="0"/>
            </a:endParaRPr>
          </a:p>
        </p:txBody>
      </p:sp>
      <p:sp>
        <p:nvSpPr>
          <p:cNvPr id="10" name="圆角矩形标注 9"/>
          <p:cNvSpPr>
            <a:spLocks noChangeArrowheads="1"/>
          </p:cNvSpPr>
          <p:nvPr/>
        </p:nvSpPr>
        <p:spPr bwMode="auto">
          <a:xfrm>
            <a:off x="1785918" y="857232"/>
            <a:ext cx="3357586" cy="571499"/>
          </a:xfrm>
          <a:prstGeom prst="wedgeRoundRectCallout">
            <a:avLst>
              <a:gd name="adj1" fmla="val -48520"/>
              <a:gd name="adj2" fmla="val 13176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smtClean="0">
                <a:latin typeface="Calibri" panose="020F0502020204030204" charset="0"/>
              </a:rPr>
              <a:t>例如：检索</a:t>
            </a:r>
            <a:r>
              <a:rPr lang="en-US" altLang="zh-CN" dirty="0">
                <a:latin typeface="Calibri" panose="020F0502020204030204" charset="0"/>
              </a:rPr>
              <a:t>material simulation</a:t>
            </a:r>
            <a:r>
              <a:rPr lang="zh-CN" altLang="en-US" dirty="0">
                <a:latin typeface="Calibri" panose="020F0502020204030204" charset="0"/>
              </a:rPr>
              <a:t>*</a:t>
            </a:r>
            <a:endParaRPr lang="en-US" altLang="zh-CN" dirty="0">
              <a:latin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1"/>
          <a:srcRect/>
          <a:stretch>
            <a:fillRect/>
          </a:stretch>
        </p:blipFill>
        <p:spPr bwMode="auto">
          <a:xfrm>
            <a:off x="7000892" y="1500174"/>
            <a:ext cx="1914525" cy="4448175"/>
          </a:xfrm>
          <a:prstGeom prst="rect">
            <a:avLst/>
          </a:prstGeom>
          <a:noFill/>
          <a:ln w="9525">
            <a:solidFill>
              <a:schemeClr val="bg1">
                <a:lumMod val="65000"/>
              </a:schemeClr>
            </a:solidFill>
            <a:miter lim="800000"/>
            <a:headEnd/>
            <a:tailEnd/>
          </a:ln>
          <a:effectLst/>
        </p:spPr>
      </p:pic>
      <p:pic>
        <p:nvPicPr>
          <p:cNvPr id="5122" name="Picture 2"/>
          <p:cNvPicPr>
            <a:picLocks noChangeAspect="1" noChangeArrowheads="1"/>
          </p:cNvPicPr>
          <p:nvPr/>
        </p:nvPicPr>
        <p:blipFill>
          <a:blip r:embed="rId2"/>
          <a:srcRect/>
          <a:stretch>
            <a:fillRect/>
          </a:stretch>
        </p:blipFill>
        <p:spPr bwMode="auto">
          <a:xfrm>
            <a:off x="214282" y="1214422"/>
            <a:ext cx="1895475" cy="5010150"/>
          </a:xfrm>
          <a:prstGeom prst="rect">
            <a:avLst/>
          </a:prstGeom>
          <a:noFill/>
          <a:ln w="9525">
            <a:solidFill>
              <a:schemeClr val="bg1">
                <a:lumMod val="65000"/>
              </a:schemeClr>
            </a:solid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500298" y="1214422"/>
            <a:ext cx="1914525" cy="5010150"/>
          </a:xfrm>
          <a:prstGeom prst="rect">
            <a:avLst/>
          </a:prstGeom>
          <a:noFill/>
          <a:ln w="9525">
            <a:solidFill>
              <a:schemeClr val="bg1">
                <a:lumMod val="65000"/>
              </a:schemeClr>
            </a:solid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4857752" y="1214423"/>
            <a:ext cx="1866900" cy="5000660"/>
          </a:xfrm>
          <a:prstGeom prst="rect">
            <a:avLst/>
          </a:prstGeom>
          <a:noFill/>
          <a:ln w="9525">
            <a:solidFill>
              <a:schemeClr val="bg1">
                <a:lumMod val="65000"/>
              </a:schemeClr>
            </a:solidFill>
            <a:miter lim="800000"/>
            <a:headEnd/>
            <a:tailEnd/>
          </a:ln>
          <a:effectLst/>
        </p:spPr>
      </p:pic>
      <p:grpSp>
        <p:nvGrpSpPr>
          <p:cNvPr id="2" name="组合 1"/>
          <p:cNvGrpSpPr/>
          <p:nvPr/>
        </p:nvGrpSpPr>
        <p:grpSpPr>
          <a:xfrm>
            <a:off x="1428750" y="1571625"/>
            <a:ext cx="7429500" cy="4643755"/>
            <a:chOff x="2250" y="2475"/>
            <a:chExt cx="11700" cy="7313"/>
          </a:xfrm>
        </p:grpSpPr>
        <p:sp>
          <p:nvSpPr>
            <p:cNvPr id="5" name="圆角矩形标注 4"/>
            <p:cNvSpPr>
              <a:spLocks noChangeArrowheads="1"/>
            </p:cNvSpPr>
            <p:nvPr/>
          </p:nvSpPr>
          <p:spPr bwMode="auto">
            <a:xfrm>
              <a:off x="2250" y="7538"/>
              <a:ext cx="5400" cy="2250"/>
            </a:xfrm>
            <a:prstGeom prst="wedgeRoundRectCallout">
              <a:avLst>
                <a:gd name="adj1" fmla="val 61466"/>
                <a:gd name="adj2" fmla="val -110796"/>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检索结果也可</a:t>
              </a:r>
              <a:r>
                <a:rPr lang="zh-CN" altLang="en-US">
                  <a:latin typeface="Calibri" panose="020F0502020204030204" charset="0"/>
                </a:rPr>
                <a:t>按</a:t>
              </a:r>
              <a:r>
                <a:rPr lang="zh-CN" altLang="en-US" smtClean="0">
                  <a:latin typeface="Calibri" panose="020F0502020204030204" charset="0"/>
                </a:rPr>
                <a:t>期刊、会议录、电</a:t>
              </a:r>
              <a:r>
                <a:rPr lang="zh-CN" altLang="en-US">
                  <a:latin typeface="Calibri" panose="020F0502020204030204" charset="0"/>
                </a:rPr>
                <a:t>子书</a:t>
              </a:r>
              <a:r>
                <a:rPr lang="zh-CN" altLang="en-US" smtClean="0">
                  <a:latin typeface="Calibri" panose="020F0502020204030204" charset="0"/>
                </a:rPr>
                <a:t>系列、文章类型、补充材料、学科领域、话题、文章</a:t>
              </a:r>
              <a:r>
                <a:rPr lang="zh-CN" altLang="en-US" dirty="0">
                  <a:latin typeface="Calibri" panose="020F0502020204030204" charset="0"/>
                </a:rPr>
                <a:t>发表日期和文章访问类型筛选</a:t>
              </a:r>
              <a:endParaRPr lang="en-US" altLang="zh-CN" dirty="0">
                <a:latin typeface="Calibri" panose="020F0502020204030204" charset="0"/>
              </a:endParaRPr>
            </a:p>
          </p:txBody>
        </p:sp>
        <p:sp>
          <p:nvSpPr>
            <p:cNvPr id="6" name="Rectangle 7"/>
            <p:cNvSpPr>
              <a:spLocks noChangeArrowheads="1"/>
            </p:cNvSpPr>
            <p:nvPr/>
          </p:nvSpPr>
          <p:spPr bwMode="auto">
            <a:xfrm>
              <a:off x="11138" y="2475"/>
              <a:ext cx="2813" cy="3375"/>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sp>
          <p:nvSpPr>
            <p:cNvPr id="7" name="Rectangle 7"/>
            <p:cNvSpPr>
              <a:spLocks noChangeArrowheads="1"/>
            </p:cNvSpPr>
            <p:nvPr/>
          </p:nvSpPr>
          <p:spPr bwMode="auto">
            <a:xfrm>
              <a:off x="11138" y="6525"/>
              <a:ext cx="2813" cy="2700"/>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
        <p:nvSpPr>
          <p:cNvPr id="10" name="右箭头 9"/>
          <p:cNvSpPr/>
          <p:nvPr/>
        </p:nvSpPr>
        <p:spPr>
          <a:xfrm>
            <a:off x="1857356"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右箭头 12"/>
          <p:cNvSpPr/>
          <p:nvPr/>
        </p:nvSpPr>
        <p:spPr>
          <a:xfrm>
            <a:off x="4143372"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右箭头 15"/>
          <p:cNvSpPr/>
          <p:nvPr/>
        </p:nvSpPr>
        <p:spPr>
          <a:xfrm>
            <a:off x="6357950"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1"/>
          <a:srcRect/>
          <a:stretch>
            <a:fillRect/>
          </a:stretch>
        </p:blipFill>
        <p:spPr bwMode="auto">
          <a:xfrm>
            <a:off x="406003" y="1700808"/>
            <a:ext cx="7467600" cy="4629150"/>
          </a:xfrm>
          <a:prstGeom prst="rect">
            <a:avLst/>
          </a:prstGeom>
          <a:noFill/>
          <a:ln w="9525">
            <a:solidFill>
              <a:schemeClr val="bg1">
                <a:lumMod val="65000"/>
              </a:schemeClr>
            </a:solidFill>
            <a:miter lim="800000"/>
            <a:headEnd/>
            <a:tailEnd/>
          </a:ln>
          <a:effectLst>
            <a:outerShdw blurRad="50800" dist="38100" dir="5400000" algn="t" rotWithShape="0">
              <a:prstClr val="black">
                <a:alpha val="40000"/>
              </a:prstClr>
            </a:outerShdw>
          </a:effectLst>
        </p:spPr>
      </p:pic>
      <p:pic>
        <p:nvPicPr>
          <p:cNvPr id="3074" name="Picture 2"/>
          <p:cNvPicPr>
            <a:picLocks noChangeAspect="1" noChangeArrowheads="1"/>
          </p:cNvPicPr>
          <p:nvPr/>
        </p:nvPicPr>
        <p:blipFill>
          <a:blip r:embed="rId2"/>
          <a:srcRect/>
          <a:stretch>
            <a:fillRect/>
          </a:stretch>
        </p:blipFill>
        <p:spPr bwMode="auto">
          <a:xfrm>
            <a:off x="3763589" y="877334"/>
            <a:ext cx="5152465" cy="60915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3011" name="Title 1"/>
          <p:cNvSpPr txBox="1"/>
          <p:nvPr/>
        </p:nvSpPr>
        <p:spPr bwMode="auto">
          <a:xfrm>
            <a:off x="620345" y="700677"/>
            <a:ext cx="8501062" cy="1071570"/>
          </a:xfrm>
          <a:prstGeom prst="rect">
            <a:avLst/>
          </a:prstGeom>
          <a:noFill/>
          <a:ln w="9525">
            <a:noFill/>
            <a:miter lim="800000"/>
          </a:ln>
        </p:spPr>
        <p:txBody>
          <a:bodyPr anchor="ctr"/>
          <a:lstStyle/>
          <a:p>
            <a:r>
              <a:rPr lang="en-US" altLang="zh-CN" sz="3600" b="1" dirty="0">
                <a:latin typeface="微软雅黑" panose="020B0503020204020204" pitchFamily="34" charset="-122"/>
                <a:ea typeface="微软雅黑" panose="020B0503020204020204" pitchFamily="34" charset="-122"/>
              </a:rPr>
              <a:t>C</a:t>
            </a:r>
            <a:r>
              <a:rPr lang="en-US" altLang="zh-CN" sz="3600" b="1" dirty="0" smtClean="0">
                <a:latin typeface="微软雅黑" panose="020B0503020204020204" pitchFamily="34" charset="-122"/>
                <a:ea typeface="微软雅黑" panose="020B0503020204020204" pitchFamily="34" charset="-122"/>
              </a:rPr>
              <a:t>.</a:t>
            </a:r>
            <a:r>
              <a:rPr lang="zh-CN" altLang="en-US" sz="3600" dirty="0" smtClean="0"/>
              <a:t> </a:t>
            </a:r>
            <a:r>
              <a:rPr lang="zh-CN" altLang="en-US" sz="3600" b="1" dirty="0" smtClean="0">
                <a:latin typeface="微软雅黑" panose="020B0503020204020204" pitchFamily="34" charset="-122"/>
                <a:ea typeface="微软雅黑" panose="020B0503020204020204" pitchFamily="34" charset="-122"/>
              </a:rPr>
              <a:t>高级</a:t>
            </a:r>
            <a:r>
              <a:rPr lang="zh-CN" altLang="en-US" sz="3600" b="1" dirty="0">
                <a:latin typeface="微软雅黑" panose="020B0503020204020204" pitchFamily="34" charset="-122"/>
                <a:ea typeface="微软雅黑" panose="020B0503020204020204" pitchFamily="34" charset="-122"/>
              </a:rPr>
              <a:t>检索</a:t>
            </a:r>
            <a:endParaRPr lang="en-US" altLang="zh-CN" sz="3600" b="1" dirty="0">
              <a:latin typeface="微软雅黑" panose="020B0503020204020204" pitchFamily="34" charset="-122"/>
              <a:ea typeface="微软雅黑" panose="020B0503020204020204" pitchFamily="34" charset="-122"/>
            </a:endParaRPr>
          </a:p>
        </p:txBody>
      </p:sp>
      <p:sp>
        <p:nvSpPr>
          <p:cNvPr id="43015" name="Rectangle 7"/>
          <p:cNvSpPr>
            <a:spLocks noChangeArrowheads="1"/>
          </p:cNvSpPr>
          <p:nvPr/>
        </p:nvSpPr>
        <p:spPr bwMode="auto">
          <a:xfrm>
            <a:off x="7621241" y="914990"/>
            <a:ext cx="1000132" cy="571504"/>
          </a:xfrm>
          <a:prstGeom prst="rect">
            <a:avLst/>
          </a:prstGeom>
          <a:noFill/>
          <a:ln w="28575">
            <a:solidFill>
              <a:srgbClr val="FF0000"/>
            </a:solidFill>
            <a:prstDash val="sysDot"/>
            <a:miter lim="800000"/>
          </a:ln>
        </p:spPr>
        <p:txBody>
          <a:bodyPr wrap="none" anchor="ctr"/>
          <a:lstStyle/>
          <a:p>
            <a:endParaRPr lang="zh-CN" altLang="en-US">
              <a:latin typeface="Calibri" panose="020F0502020204030204" charset="0"/>
            </a:endParaRPr>
          </a:p>
        </p:txBody>
      </p:sp>
      <p:grpSp>
        <p:nvGrpSpPr>
          <p:cNvPr id="2" name="组合 1"/>
          <p:cNvGrpSpPr/>
          <p:nvPr/>
        </p:nvGrpSpPr>
        <p:grpSpPr>
          <a:xfrm>
            <a:off x="405765" y="2414905"/>
            <a:ext cx="5500370" cy="3285490"/>
            <a:chOff x="639" y="3803"/>
            <a:chExt cx="8662" cy="5174"/>
          </a:xfrm>
        </p:grpSpPr>
        <p:sp>
          <p:nvSpPr>
            <p:cNvPr id="9" name="圆角矩形标注 8"/>
            <p:cNvSpPr>
              <a:spLocks noChangeArrowheads="1"/>
            </p:cNvSpPr>
            <p:nvPr/>
          </p:nvSpPr>
          <p:spPr bwMode="auto">
            <a:xfrm>
              <a:off x="5027" y="6166"/>
              <a:ext cx="4275" cy="2320"/>
            </a:xfrm>
            <a:prstGeom prst="wedgeRoundRectCallout">
              <a:avLst>
                <a:gd name="adj1" fmla="val -114837"/>
                <a:gd name="adj2" fmla="val -8034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dirty="0">
                  <a:latin typeface="Calibri" panose="020F0502020204030204" charset="0"/>
                </a:rPr>
                <a:t>下</a:t>
              </a:r>
              <a:r>
                <a:rPr lang="zh-CN" altLang="en-US">
                  <a:latin typeface="Calibri" panose="020F0502020204030204" charset="0"/>
                </a:rPr>
                <a:t>拉</a:t>
              </a:r>
              <a:r>
                <a:rPr lang="en-US" altLang="zh-CN" smtClean="0">
                  <a:latin typeface="Calibri" panose="020F0502020204030204" charset="0"/>
                </a:rPr>
                <a:t>Filter</a:t>
              </a:r>
              <a:r>
                <a:rPr lang="zh-CN" altLang="en-US" smtClean="0">
                  <a:latin typeface="Calibri" panose="020F0502020204030204" charset="0"/>
                </a:rPr>
                <a:t>、检索标题、作者、全文、摘要、关键词、</a:t>
              </a:r>
              <a:r>
                <a:rPr lang="en-US" altLang="zh-CN" smtClean="0">
                  <a:latin typeface="Calibri" panose="020F0502020204030204" charset="0"/>
                </a:rPr>
                <a:t>DOI</a:t>
              </a:r>
              <a:r>
                <a:rPr lang="zh-CN" altLang="en-US" smtClean="0">
                  <a:latin typeface="Calibri" panose="020F0502020204030204" charset="0"/>
                </a:rPr>
                <a:t>号、</a:t>
              </a:r>
              <a:r>
                <a:rPr lang="en-US" altLang="zh-CN" smtClean="0">
                  <a:latin typeface="Calibri" panose="020F0502020204030204" charset="0"/>
                </a:rPr>
                <a:t>ISBN-10</a:t>
              </a:r>
              <a:r>
                <a:rPr lang="zh-CN" altLang="en-US" smtClean="0">
                  <a:latin typeface="Calibri" panose="020F0502020204030204" charset="0"/>
                </a:rPr>
                <a:t>、</a:t>
              </a:r>
              <a:r>
                <a:rPr lang="en-US" altLang="zh-CN" smtClean="0">
                  <a:latin typeface="Calibri" panose="020F0502020204030204" charset="0"/>
                </a:rPr>
                <a:t>ISSN</a:t>
              </a:r>
              <a:r>
                <a:rPr lang="zh-CN" altLang="en-US" smtClean="0">
                  <a:latin typeface="Calibri" panose="020F0502020204030204" charset="0"/>
                </a:rPr>
                <a:t>号、卷期、文献</a:t>
              </a:r>
              <a:r>
                <a:rPr lang="zh-CN" altLang="en-US" dirty="0">
                  <a:latin typeface="Calibri" panose="020F0502020204030204" charset="0"/>
                </a:rPr>
                <a:t>或论文编号</a:t>
              </a:r>
              <a:endParaRPr lang="en-US" altLang="zh-CN" dirty="0">
                <a:latin typeface="Calibri" panose="020F0502020204030204" charset="0"/>
              </a:endParaRPr>
            </a:p>
          </p:txBody>
        </p:sp>
        <p:sp>
          <p:nvSpPr>
            <p:cNvPr id="15" name="Rectangle 7"/>
            <p:cNvSpPr>
              <a:spLocks noChangeArrowheads="1"/>
            </p:cNvSpPr>
            <p:nvPr/>
          </p:nvSpPr>
          <p:spPr bwMode="auto">
            <a:xfrm>
              <a:off x="639" y="3803"/>
              <a:ext cx="1463" cy="5175"/>
            </a:xfrm>
            <a:prstGeom prst="rect">
              <a:avLst/>
            </a:prstGeom>
            <a:noFill/>
            <a:ln w="28575">
              <a:solidFill>
                <a:srgbClr val="FF0000"/>
              </a:solidFill>
              <a:prstDash val="solid"/>
              <a:miter lim="800000"/>
            </a:ln>
          </p:spPr>
          <p:txBody>
            <a:bodyPr wrap="none" anchor="ct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611560" y="898951"/>
            <a:ext cx="7848872" cy="1492771"/>
          </a:xfrm>
          <a:prstGeom prst="rect">
            <a:avLst/>
          </a:prstGeom>
        </p:spPr>
        <p:txBody>
          <a:bodyPr anchor="ctr"/>
          <a:lstStyle/>
          <a:p>
            <a:pPr indent="-742950" fontAlgn="auto">
              <a:spcAft>
                <a:spcPts val="0"/>
              </a:spcAft>
              <a:defRPr/>
            </a:pPr>
            <a:r>
              <a:rPr lang="en-US" altLang="zh-CN" sz="3600" b="1" dirty="0" smtClean="0">
                <a:latin typeface="微软雅黑" panose="020B0503020204020204" pitchFamily="34" charset="-122"/>
                <a:ea typeface="微软雅黑" panose="020B0503020204020204" pitchFamily="34" charset="-122"/>
              </a:rPr>
              <a:t>D. </a:t>
            </a:r>
            <a:r>
              <a:rPr lang="zh-CN" altLang="en-US" sz="3600" b="1" dirty="0" smtClean="0">
                <a:latin typeface="微软雅黑" panose="020B0503020204020204" pitchFamily="34" charset="-122"/>
                <a:ea typeface="微软雅黑" panose="020B0503020204020204" pitchFamily="34" charset="-122"/>
              </a:rPr>
              <a:t>个性化功能</a:t>
            </a:r>
            <a:endParaRPr lang="en-US" altLang="zh-CN" sz="3600" b="1" dirty="0">
              <a:latin typeface="微软雅黑" panose="020B0503020204020204" pitchFamily="34" charset="-122"/>
              <a:ea typeface="微软雅黑" panose="020B0503020204020204" pitchFamily="34" charset="-122"/>
            </a:endParaRPr>
          </a:p>
          <a:p>
            <a:pPr indent="-742950" algn="ctr" fontAlgn="auto">
              <a:spcAft>
                <a:spcPts val="0"/>
              </a:spcAft>
              <a:defRPr/>
            </a:pPr>
            <a:r>
              <a:rPr lang="en-US" altLang="zh-CN" sz="2400" b="1" dirty="0" smtClean="0">
                <a:latin typeface="等线" panose="02010600030101010101" charset="-122"/>
                <a:ea typeface="等线" panose="02010600030101010101" charset="-122"/>
              </a:rPr>
              <a:t>Save </a:t>
            </a:r>
            <a:r>
              <a:rPr lang="en-US" altLang="zh-CN" sz="2400" b="1" dirty="0">
                <a:latin typeface="等线" panose="02010600030101010101" charset="-122"/>
                <a:ea typeface="等线" panose="02010600030101010101" charset="-122"/>
              </a:rPr>
              <a:t>search</a:t>
            </a:r>
            <a:r>
              <a:rPr lang="zh-CN" altLang="en-US" sz="2400" b="1" dirty="0">
                <a:latin typeface="等线" panose="02010600030101010101" charset="-122"/>
                <a:ea typeface="等线" panose="02010600030101010101" charset="-122"/>
              </a:rPr>
              <a:t>保存检索式、</a:t>
            </a:r>
            <a:r>
              <a:rPr lang="en-US" altLang="zh-CN" sz="2400" b="1" dirty="0">
                <a:latin typeface="等线" panose="02010600030101010101" charset="-122"/>
                <a:ea typeface="等线" panose="02010600030101010101" charset="-122"/>
              </a:rPr>
              <a:t>My Alerts</a:t>
            </a:r>
            <a:r>
              <a:rPr lang="zh-CN" altLang="en-US" sz="2400" b="1" dirty="0">
                <a:latin typeface="等线" panose="02010600030101010101" charset="-122"/>
                <a:ea typeface="等线" panose="02010600030101010101" charset="-122"/>
              </a:rPr>
              <a:t>提醒</a:t>
            </a:r>
            <a:r>
              <a:rPr lang="zh-CN" altLang="en-US" sz="2400" b="1" dirty="0" smtClean="0">
                <a:latin typeface="等线" panose="02010600030101010101" charset="-122"/>
                <a:ea typeface="等线" panose="02010600030101010101" charset="-122"/>
              </a:rPr>
              <a:t>服务</a:t>
            </a:r>
            <a:r>
              <a:rPr lang="en-US" altLang="zh-CN" sz="2400" b="1" dirty="0" smtClean="0">
                <a:latin typeface="等线" panose="02010600030101010101" charset="-122"/>
                <a:ea typeface="等线" panose="02010600030101010101" charset="-122"/>
              </a:rPr>
              <a:t>-</a:t>
            </a:r>
            <a:r>
              <a:rPr lang="zh-CN" altLang="en-US" sz="2400" b="1" dirty="0" smtClean="0">
                <a:latin typeface="等线" panose="02010600030101010101" charset="-122"/>
                <a:ea typeface="等线" panose="02010600030101010101" charset="-122"/>
              </a:rPr>
              <a:t>热点追踪</a:t>
            </a:r>
            <a:endParaRPr lang="en-US" altLang="zh-CN" sz="2400" b="1" dirty="0" smtClean="0">
              <a:latin typeface="等线" panose="02010600030101010101" charset="-122"/>
              <a:ea typeface="等线" panose="02010600030101010101" charset="-122"/>
            </a:endParaRPr>
          </a:p>
          <a:p>
            <a:pPr marL="741680" fontAlgn="auto">
              <a:spcBef>
                <a:spcPts val="0"/>
              </a:spcBef>
              <a:spcAft>
                <a:spcPts val="0"/>
              </a:spcAft>
              <a:defRPr/>
            </a:pPr>
            <a:endParaRPr lang="zh-CN" altLang="en-US" sz="20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251520" y="2204864"/>
            <a:ext cx="4824536" cy="2238462"/>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1547664" y="2862739"/>
            <a:ext cx="966717" cy="9001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251520" y="4739376"/>
            <a:ext cx="4824536" cy="1187518"/>
          </a:xfrm>
          <a:prstGeom prst="rect">
            <a:avLst/>
          </a:prstGeom>
        </p:spPr>
      </p:pic>
      <p:sp>
        <p:nvSpPr>
          <p:cNvPr id="10" name="矩形 9"/>
          <p:cNvSpPr/>
          <p:nvPr/>
        </p:nvSpPr>
        <p:spPr>
          <a:xfrm>
            <a:off x="1125068" y="5483128"/>
            <a:ext cx="3816424" cy="185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5148064" y="2420888"/>
            <a:ext cx="3911146" cy="2915581"/>
          </a:xfrm>
          <a:prstGeom prst="rect">
            <a:avLst/>
          </a:prstGeom>
        </p:spPr>
      </p:pic>
      <p:sp>
        <p:nvSpPr>
          <p:cNvPr id="12" name="矩形 11"/>
          <p:cNvSpPr/>
          <p:nvPr/>
        </p:nvSpPr>
        <p:spPr>
          <a:xfrm>
            <a:off x="5807493" y="2467724"/>
            <a:ext cx="1584176" cy="28214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642938" y="1000125"/>
            <a:ext cx="7673477" cy="4643438"/>
          </a:xfrm>
          <a:prstGeom prst="rect">
            <a:avLst/>
          </a:prstGeom>
        </p:spPr>
        <p:txBody>
          <a:bodyPr anchor="ctr"/>
          <a:lstStyle/>
          <a:p>
            <a:pPr indent="-742950" fontAlgn="auto">
              <a:spcAft>
                <a:spcPts val="0"/>
              </a:spcAft>
              <a:defRPr/>
            </a:pPr>
            <a:r>
              <a:rPr lang="en-US" altLang="zh-CN" sz="3600" b="1" dirty="0">
                <a:latin typeface="微软雅黑" panose="020B0503020204020204" pitchFamily="34" charset="-122"/>
                <a:ea typeface="微软雅黑" panose="020B0503020204020204" pitchFamily="34" charset="-122"/>
              </a:rPr>
              <a:t>E</a:t>
            </a:r>
            <a:r>
              <a:rPr lang="en-US" altLang="zh-CN" sz="3600" b="1" dirty="0" smtClean="0">
                <a:latin typeface="微软雅黑" panose="020B0503020204020204" pitchFamily="34" charset="-122"/>
                <a:ea typeface="微软雅黑" panose="020B0503020204020204" pitchFamily="34" charset="-122"/>
              </a:rPr>
              <a:t>. </a:t>
            </a:r>
            <a:r>
              <a:rPr lang="zh-CN" altLang="en-US" sz="3600" b="1" dirty="0">
                <a:latin typeface="微软雅黑" panose="020B0503020204020204" pitchFamily="34" charset="-122"/>
                <a:ea typeface="微软雅黑" panose="020B0503020204020204" pitchFamily="34" charset="-122"/>
              </a:rPr>
              <a:t>移动应用（</a:t>
            </a:r>
            <a:r>
              <a:rPr lang="zh-CN" altLang="en-US" sz="3600" b="1" dirty="0">
                <a:latin typeface="微软雅黑" panose="020B0503020204020204" pitchFamily="34" charset="-122"/>
                <a:ea typeface="微软雅黑" panose="020B0503020204020204" pitchFamily="34" charset="-122"/>
              </a:rPr>
              <a:t>远程访问）</a:t>
            </a:r>
            <a:endParaRPr lang="en-US" altLang="zh-CN" sz="3600" b="1" dirty="0">
              <a:latin typeface="微软雅黑" panose="020B0503020204020204" pitchFamily="34" charset="-122"/>
              <a:ea typeface="微软雅黑" panose="020B0503020204020204" pitchFamily="34" charset="-122"/>
            </a:endParaRPr>
          </a:p>
          <a:p>
            <a:pPr indent="-742950" fontAlgn="auto">
              <a:spcAft>
                <a:spcPts val="0"/>
              </a:spcAft>
              <a:defRPr/>
            </a:pPr>
            <a:endParaRPr lang="en-US" altLang="zh-CN" sz="3200" b="1" dirty="0">
              <a:latin typeface="微软雅黑" panose="020B0503020204020204" pitchFamily="34" charset="-122"/>
              <a:ea typeface="微软雅黑" panose="020B0503020204020204" pitchFamily="34" charset="-122"/>
            </a:endParaRPr>
          </a:p>
          <a:p>
            <a:pPr marL="742950" fontAlgn="auto">
              <a:spcAft>
                <a:spcPts val="0"/>
              </a:spcAft>
              <a:defRPr/>
            </a:pPr>
            <a:r>
              <a:rPr lang="en-US" altLang="zh-CN" sz="2000" dirty="0">
                <a:latin typeface="微软雅黑" panose="020B0503020204020204" pitchFamily="34" charset="-122"/>
                <a:ea typeface="微软雅黑" panose="020B0503020204020204" pitchFamily="34" charset="-122"/>
              </a:rPr>
              <a:t>ASME </a:t>
            </a:r>
            <a:r>
              <a:rPr lang="zh-CN" altLang="en-US" sz="2000" dirty="0">
                <a:latin typeface="微软雅黑" panose="020B0503020204020204" pitchFamily="34" charset="-122"/>
                <a:ea typeface="微软雅黑" panose="020B0503020204020204" pitchFamily="34" charset="-122"/>
              </a:rPr>
              <a:t>用户可通过所在单位的网络进入新</a:t>
            </a:r>
            <a:r>
              <a:rPr lang="zh-CN" altLang="en-US" sz="2000" dirty="0" smtClean="0">
                <a:latin typeface="微软雅黑" panose="020B0503020204020204" pitchFamily="34" charset="-122"/>
                <a:ea typeface="微软雅黑" panose="020B0503020204020204" pitchFamily="34" charset="-122"/>
              </a:rPr>
              <a:t>平台，用</a:t>
            </a:r>
            <a:r>
              <a:rPr lang="zh-CN" altLang="en-US" sz="2000" dirty="0">
                <a:latin typeface="微软雅黑" panose="020B0503020204020204" pitchFamily="34" charset="-122"/>
                <a:ea typeface="微软雅黑" panose="020B0503020204020204" pitchFamily="34" charset="-122"/>
              </a:rPr>
              <a:t>个人邮箱建立一个</a:t>
            </a:r>
            <a:r>
              <a:rPr lang="zh-CN" altLang="en-US" sz="2000" dirty="0" smtClean="0">
                <a:latin typeface="微软雅黑" panose="020B0503020204020204" pitchFamily="34" charset="-122"/>
                <a:ea typeface="微软雅黑" panose="020B0503020204020204" pitchFamily="34" charset="-122"/>
              </a:rPr>
              <a:t>账号，然后</a:t>
            </a:r>
            <a:r>
              <a:rPr lang="zh-CN" altLang="en-US" sz="2000" dirty="0">
                <a:latin typeface="微软雅黑" panose="020B0503020204020204" pitchFamily="34" charset="-122"/>
                <a:ea typeface="微软雅黑" panose="020B0503020204020204" pitchFamily="34" charset="-122"/>
              </a:rPr>
              <a:t>用移动设备访问新平台并用该账号登陆即可。为验证移动用户是否隶属于订阅 </a:t>
            </a:r>
            <a:r>
              <a:rPr lang="en-US" altLang="zh-CN" sz="2000" dirty="0">
                <a:latin typeface="微软雅黑" panose="020B0503020204020204" pitchFamily="34" charset="-122"/>
                <a:ea typeface="微软雅黑" panose="020B0503020204020204" pitchFamily="34" charset="-122"/>
              </a:rPr>
              <a:t>ASME </a:t>
            </a:r>
            <a:r>
              <a:rPr lang="zh-CN" altLang="en-US" sz="2000" dirty="0">
                <a:latin typeface="微软雅黑" panose="020B0503020204020204" pitchFamily="34" charset="-122"/>
                <a:ea typeface="微软雅黑" panose="020B0503020204020204" pitchFamily="34" charset="-122"/>
              </a:rPr>
              <a:t>的</a:t>
            </a:r>
            <a:r>
              <a:rPr lang="zh-CN" altLang="en-US" sz="2000" dirty="0" smtClean="0">
                <a:latin typeface="微软雅黑" panose="020B0503020204020204" pitchFamily="34" charset="-122"/>
                <a:ea typeface="微软雅黑" panose="020B0503020204020204" pitchFamily="34" charset="-122"/>
              </a:rPr>
              <a:t>单位，需</a:t>
            </a:r>
            <a:r>
              <a:rPr lang="zh-CN" altLang="en-US" sz="2000" dirty="0">
                <a:latin typeface="微软雅黑" panose="020B0503020204020204" pitchFamily="34" charset="-122"/>
                <a:ea typeface="微软雅黑" panose="020B0503020204020204" pitchFamily="34" charset="-122"/>
              </a:rPr>
              <a:t>每三个月至少通过电脑登录一次。</a:t>
            </a:r>
            <a:endParaRPr lang="en-US" altLang="zh-CN" sz="2000" dirty="0">
              <a:latin typeface="微软雅黑" panose="020B0503020204020204" pitchFamily="34" charset="-122"/>
              <a:ea typeface="微软雅黑" panose="020B0503020204020204" pitchFamily="34" charset="-122"/>
            </a:endParaRPr>
          </a:p>
          <a:p>
            <a:pPr marL="742950" fontAlgn="auto">
              <a:spcAft>
                <a:spcPts val="0"/>
              </a:spcAft>
              <a:defRPr/>
            </a:pPr>
            <a:endParaRPr lang="en-US" altLang="zh-CN" sz="2000" dirty="0">
              <a:latin typeface="微软雅黑" panose="020B0503020204020204" pitchFamily="34" charset="-122"/>
              <a:ea typeface="微软雅黑" panose="020B0503020204020204" pitchFamily="34" charset="-122"/>
            </a:endParaRPr>
          </a:p>
          <a:p>
            <a:pPr marL="742950" fontAlgn="auto">
              <a:spcAft>
                <a:spcPts val="0"/>
              </a:spcAft>
              <a:defRPr/>
            </a:pPr>
            <a:r>
              <a:rPr lang="en-US" altLang="zh-CN" b="1" dirty="0">
                <a:solidFill>
                  <a:srgbClr val="00B0F0"/>
                </a:solidFill>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您在旧平台上设置的邮件提醒将无法延续至新平台。如您需要这项</a:t>
            </a:r>
            <a:r>
              <a:rPr lang="zh-CN" altLang="en-US" dirty="0" smtClean="0">
                <a:latin typeface="微软雅黑" panose="020B0503020204020204" pitchFamily="34" charset="-122"/>
                <a:ea typeface="微软雅黑" panose="020B0503020204020204" pitchFamily="34" charset="-122"/>
              </a:rPr>
              <a:t>服务，请</a:t>
            </a:r>
            <a:r>
              <a:rPr lang="zh-CN" altLang="en-US" dirty="0">
                <a:latin typeface="微软雅黑" panose="020B0503020204020204" pitchFamily="34" charset="-122"/>
                <a:ea typeface="微软雅黑" panose="020B0503020204020204" pitchFamily="34" charset="-122"/>
              </a:rPr>
              <a:t>在新平台重建账号。</a:t>
            </a:r>
            <a:endParaRPr lang="zh-CN" altLang="en-US" dirty="0">
              <a:latin typeface="微软雅黑" panose="020B0503020204020204" pitchFamily="34" charset="-122"/>
              <a:ea typeface="微软雅黑" panose="020B0503020204020204" pitchFamily="34" charset="-122"/>
            </a:endParaRPr>
          </a:p>
          <a:p>
            <a:pPr marL="742950" fontAlgn="auto">
              <a:spcAft>
                <a:spcPts val="0"/>
              </a:spcAft>
              <a:defRPr/>
            </a:pPr>
            <a:endParaRPr lang="zh-CN" altLang="en-US" sz="2000" dirty="0">
              <a:latin typeface="微软雅黑" panose="020B0503020204020204" pitchFamily="34" charset="-122"/>
              <a:ea typeface="微软雅黑" panose="020B0503020204020204" pitchFamily="34" charset="-122"/>
            </a:endParaRPr>
          </a:p>
          <a:p>
            <a:pPr marL="741680" fontAlgn="auto">
              <a:spcBef>
                <a:spcPts val="0"/>
              </a:spcBef>
              <a:spcAft>
                <a:spcPts val="0"/>
              </a:spcAft>
              <a:defRPr/>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a:srcRect/>
          <a:stretch>
            <a:fillRect/>
          </a:stretch>
        </p:blipFill>
        <p:spPr bwMode="auto">
          <a:xfrm>
            <a:off x="539552" y="1412776"/>
            <a:ext cx="8194440" cy="4100521"/>
          </a:xfrm>
          <a:prstGeom prst="rect">
            <a:avLst/>
          </a:prstGeom>
          <a:noFill/>
          <a:ln w="9525">
            <a:solidFill>
              <a:schemeClr val="bg1">
                <a:lumMod val="65000"/>
              </a:schemeClr>
            </a:solidFill>
            <a:miter lim="800000"/>
            <a:headEnd/>
            <a:tailEnd/>
          </a:ln>
          <a:effectLst/>
        </p:spPr>
      </p:pic>
      <p:sp>
        <p:nvSpPr>
          <p:cNvPr id="6" name="TextBox 5"/>
          <p:cNvSpPr txBox="1"/>
          <p:nvPr/>
        </p:nvSpPr>
        <p:spPr>
          <a:xfrm>
            <a:off x="1896874" y="5699056"/>
            <a:ext cx="5955004" cy="307777"/>
          </a:xfrm>
          <a:prstGeom prst="rect">
            <a:avLst/>
          </a:prstGeom>
          <a:noFill/>
        </p:spPr>
        <p:txBody>
          <a:bodyPr wrap="square" rtlCol="0">
            <a:spAutoFit/>
          </a:bodyPr>
          <a:lstStyle/>
          <a:p>
            <a:r>
              <a:rPr lang="en-US" altLang="zh-CN" sz="1400" dirty="0">
                <a:latin typeface="Verdana" panose="020B0604030504040204" pitchFamily="34" charset="0"/>
                <a:cs typeface="Verdana" panose="020B0604030504040204" pitchFamily="34" charset="0"/>
              </a:rPr>
              <a:t>ASME </a:t>
            </a:r>
            <a:r>
              <a:rPr lang="zh-CN" altLang="en-US" sz="1400" dirty="0">
                <a:latin typeface="Verdana" panose="020B0604030504040204" pitchFamily="34" charset="0"/>
                <a:cs typeface="Verdana" panose="020B0604030504040204" pitchFamily="34" charset="0"/>
              </a:rPr>
              <a:t>数据库网址：</a:t>
            </a:r>
            <a:r>
              <a:rPr lang="en-US" sz="1400" dirty="0"/>
              <a:t> </a:t>
            </a:r>
            <a:r>
              <a:rPr lang="en-US" altLang="en-US" sz="1400" dirty="0">
                <a:latin typeface="Verdana" panose="020B0604030504040204" pitchFamily="34" charset="0"/>
                <a:cs typeface="Verdana" panose="020B0604030504040204" pitchFamily="34" charset="0"/>
                <a:hlinkClick r:id="rId2"/>
              </a:rPr>
              <a:t>http://asmedigitalcollection.asme.org</a:t>
            </a:r>
            <a:r>
              <a:rPr lang="en-US" sz="1400" dirty="0">
                <a:hlinkClick r:id="rId2"/>
              </a:rPr>
              <a:t>/ </a:t>
            </a:r>
            <a:r>
              <a:rPr lang="en-US" altLang="en-US" sz="1400" dirty="0">
                <a:latin typeface="Verdana" panose="020B0604030504040204" pitchFamily="34" charset="0"/>
                <a:cs typeface="Verdana" panose="020B0604030504040204" pitchFamily="34" charset="0"/>
              </a:rPr>
              <a:t> </a:t>
            </a:r>
            <a:endParaRPr lang="zh-CN" altLang="en-US" sz="1400" dirty="0">
              <a:latin typeface="Verdana" panose="020B0604030504040204" pitchFamily="34" charset="0"/>
              <a:cs typeface="Verdana" panose="020B0604030504040204" pitchFamily="34" charset="0"/>
            </a:endParaRPr>
          </a:p>
        </p:txBody>
      </p:sp>
      <p:sp>
        <p:nvSpPr>
          <p:cNvPr id="8" name="圆角矩形标注 7"/>
          <p:cNvSpPr>
            <a:spLocks noChangeArrowheads="1"/>
          </p:cNvSpPr>
          <p:nvPr/>
        </p:nvSpPr>
        <p:spPr bwMode="auto">
          <a:xfrm>
            <a:off x="3182758" y="2912974"/>
            <a:ext cx="2428892" cy="1500198"/>
          </a:xfrm>
          <a:prstGeom prst="wedgeRoundRectCallout">
            <a:avLst>
              <a:gd name="adj1" fmla="val 89697"/>
              <a:gd name="adj2" fmla="val -46139"/>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lgn="just"/>
            <a:r>
              <a:rPr lang="zh-CN" altLang="en-US" sz="1600" dirty="0">
                <a:latin typeface="Verdana" panose="020B0604030504040204" pitchFamily="34" charset="0"/>
                <a:cs typeface="Verdana" panose="020B0604030504040204" pitchFamily="34" charset="0"/>
              </a:rPr>
              <a:t>进入</a:t>
            </a:r>
            <a:r>
              <a:rPr lang="en-US" altLang="zh-CN" sz="1600" dirty="0">
                <a:latin typeface="Verdana" panose="020B0604030504040204" pitchFamily="34" charset="0"/>
                <a:cs typeface="Verdana" panose="020B0604030504040204" pitchFamily="34" charset="0"/>
              </a:rPr>
              <a:t>ASME</a:t>
            </a:r>
            <a:r>
              <a:rPr lang="zh-CN" altLang="en-US" sz="1600" dirty="0">
                <a:latin typeface="Verdana" panose="020B0604030504040204" pitchFamily="34" charset="0"/>
                <a:cs typeface="Verdana" panose="020B0604030504040204" pitchFamily="34" charset="0"/>
              </a:rPr>
              <a:t>数据库</a:t>
            </a:r>
            <a:r>
              <a:rPr lang="zh-CN" altLang="en-US" sz="1600" dirty="0" smtClean="0">
                <a:latin typeface="Verdana" panose="020B0604030504040204" pitchFamily="34" charset="0"/>
                <a:cs typeface="Verdana" panose="020B0604030504040204" pitchFamily="34" charset="0"/>
              </a:rPr>
              <a:t>平台，在</a:t>
            </a:r>
            <a:r>
              <a:rPr lang="zh-CN" altLang="en-US" sz="1600" dirty="0">
                <a:latin typeface="Verdana" panose="020B0604030504040204" pitchFamily="34" charset="0"/>
                <a:cs typeface="Verdana" panose="020B0604030504040204" pitchFamily="34" charset="0"/>
              </a:rPr>
              <a:t>机构网络环境</a:t>
            </a:r>
            <a:r>
              <a:rPr lang="zh-CN" altLang="en-US" sz="1600" dirty="0" smtClean="0">
                <a:latin typeface="Verdana" panose="020B0604030504040204" pitchFamily="34" charset="0"/>
                <a:cs typeface="Verdana" panose="020B0604030504040204" pitchFamily="34" charset="0"/>
              </a:rPr>
              <a:t>下，点击</a:t>
            </a:r>
            <a:r>
              <a:rPr lang="en-US" altLang="zh-CN" sz="1600" b="1" dirty="0">
                <a:latin typeface="Verdana" panose="020B0604030504040204" pitchFamily="34" charset="0"/>
                <a:ea typeface="Verdana" panose="020B0604030504040204" pitchFamily="34" charset="0"/>
                <a:cs typeface="Verdana" panose="020B0604030504040204" pitchFamily="34" charset="0"/>
              </a:rPr>
              <a:t>Sign </a:t>
            </a:r>
            <a:r>
              <a:rPr lang="en-US" altLang="zh-CN" sz="1600" b="1" dirty="0" smtClean="0">
                <a:latin typeface="Verdana" panose="020B0604030504040204" pitchFamily="34" charset="0"/>
                <a:ea typeface="Verdana" panose="020B0604030504040204" pitchFamily="34" charset="0"/>
                <a:cs typeface="Verdana" panose="020B0604030504040204" pitchFamily="34" charset="0"/>
              </a:rPr>
              <a:t>in</a:t>
            </a:r>
            <a:r>
              <a:rPr lang="zh-CN" altLang="en-US" sz="1600" dirty="0" smtClean="0">
                <a:latin typeface="Verdana" panose="020B0604030504040204" pitchFamily="34" charset="0"/>
                <a:cs typeface="Verdana" panose="020B0604030504040204" pitchFamily="34" charset="0"/>
              </a:rPr>
              <a:t>，登录</a:t>
            </a:r>
            <a:r>
              <a:rPr lang="zh-CN" altLang="en-US" sz="1600" dirty="0">
                <a:latin typeface="Verdana" panose="020B0604030504040204" pitchFamily="34" charset="0"/>
                <a:cs typeface="Verdana" panose="020B0604030504040204" pitchFamily="34" charset="0"/>
              </a:rPr>
              <a:t>或创建个人账号。</a:t>
            </a:r>
            <a:endParaRPr lang="en-US" altLang="zh-CN" sz="1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srcRect/>
          <a:stretch>
            <a:fillRect/>
          </a:stretch>
        </p:blipFill>
        <p:spPr bwMode="auto">
          <a:xfrm>
            <a:off x="683568" y="1484784"/>
            <a:ext cx="8072494" cy="4075562"/>
          </a:xfrm>
          <a:prstGeom prst="rect">
            <a:avLst/>
          </a:prstGeom>
          <a:noFill/>
          <a:ln w="9525">
            <a:solidFill>
              <a:schemeClr val="bg1">
                <a:lumMod val="65000"/>
              </a:schemeClr>
            </a:solidFill>
            <a:miter lim="800000"/>
            <a:headEnd/>
            <a:tailEnd/>
          </a:ln>
          <a:effectLst/>
        </p:spPr>
      </p:pic>
      <p:sp>
        <p:nvSpPr>
          <p:cNvPr id="6" name="圆角矩形标注 5"/>
          <p:cNvSpPr>
            <a:spLocks noChangeArrowheads="1"/>
          </p:cNvSpPr>
          <p:nvPr/>
        </p:nvSpPr>
        <p:spPr bwMode="auto">
          <a:xfrm>
            <a:off x="897882" y="3985810"/>
            <a:ext cx="2214578" cy="1571636"/>
          </a:xfrm>
          <a:prstGeom prst="wedgeRoundRectCallout">
            <a:avLst>
              <a:gd name="adj1" fmla="val 56717"/>
              <a:gd name="adj2" fmla="val -69504"/>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r>
              <a:rPr lang="zh-CN" altLang="en-US" sz="1600" dirty="0">
                <a:latin typeface="Verdana" panose="020B0604030504040204" pitchFamily="34" charset="0"/>
                <a:cs typeface="Verdana" panose="020B0604030504040204" pitchFamily="34" charset="0"/>
              </a:rPr>
              <a:t>填写电子</a:t>
            </a:r>
            <a:r>
              <a:rPr lang="zh-CN" altLang="en-US" sz="1600" dirty="0" smtClean="0">
                <a:latin typeface="Verdana" panose="020B0604030504040204" pitchFamily="34" charset="0"/>
                <a:cs typeface="Verdana" panose="020B0604030504040204" pitchFamily="34" charset="0"/>
              </a:rPr>
              <a:t>邮箱、密码、点击</a:t>
            </a:r>
            <a:r>
              <a:rPr lang="zh-CN" altLang="en-US" sz="1600" dirty="0">
                <a:latin typeface="Verdana" panose="020B0604030504040204" pitchFamily="34" charset="0"/>
                <a:cs typeface="Verdana" panose="020B0604030504040204" pitchFamily="34" charset="0"/>
              </a:rPr>
              <a:t>创建个人账号；已有账</a:t>
            </a:r>
            <a:r>
              <a:rPr lang="zh-CN" altLang="en-US" sz="1600" dirty="0" smtClean="0">
                <a:latin typeface="Verdana" panose="020B0604030504040204" pitchFamily="34" charset="0"/>
                <a:cs typeface="Verdana" panose="020B0604030504040204" pitchFamily="34" charset="0"/>
              </a:rPr>
              <a:t>密，直接</a:t>
            </a:r>
            <a:r>
              <a:rPr lang="en-US" altLang="zh-CN" sz="1600" b="1" dirty="0">
                <a:latin typeface="Verdana" panose="020B0604030504040204" pitchFamily="34" charset="0"/>
                <a:cs typeface="Verdana" panose="020B0604030504040204" pitchFamily="34" charset="0"/>
              </a:rPr>
              <a:t>Login in </a:t>
            </a:r>
            <a:r>
              <a:rPr lang="zh-CN" altLang="en-US" sz="1600" dirty="0">
                <a:latin typeface="Verdana" panose="020B0604030504040204" pitchFamily="34" charset="0"/>
                <a:cs typeface="Verdana" panose="020B0604030504040204" pitchFamily="34" charset="0"/>
              </a:rPr>
              <a:t>登录即可。</a:t>
            </a:r>
            <a:endParaRPr lang="en-US" altLang="zh-CN" sz="1600" dirty="0">
              <a:latin typeface="Verdana" panose="020B0604030504040204" pitchFamily="34" charset="0"/>
              <a:ea typeface="Verdana" panose="020B0604030504040204" pitchFamily="34" charset="0"/>
              <a:cs typeface="Verdana" panose="020B0604030504040204" pitchFamily="34" charset="0"/>
            </a:endParaRPr>
          </a:p>
        </p:txBody>
      </p:sp>
      <p:pic>
        <p:nvPicPr>
          <p:cNvPr id="4099" name="Picture 3"/>
          <p:cNvPicPr>
            <a:picLocks noChangeAspect="1" noChangeArrowheads="1"/>
          </p:cNvPicPr>
          <p:nvPr/>
        </p:nvPicPr>
        <p:blipFill>
          <a:blip r:embed="rId2"/>
          <a:srcRect/>
          <a:stretch>
            <a:fillRect/>
          </a:stretch>
        </p:blipFill>
        <p:spPr bwMode="auto">
          <a:xfrm>
            <a:off x="3541088" y="1985546"/>
            <a:ext cx="2082355" cy="1904994"/>
          </a:xfrm>
          <a:prstGeom prst="rect">
            <a:avLst/>
          </a:prstGeom>
          <a:noFill/>
          <a:ln w="9525">
            <a:solidFill>
              <a:schemeClr val="bg1">
                <a:lumMod val="50000"/>
              </a:schemeClr>
            </a:solid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1"/>
          <a:srcRect/>
          <a:stretch>
            <a:fillRect/>
          </a:stretch>
        </p:blipFill>
        <p:spPr bwMode="auto">
          <a:xfrm>
            <a:off x="323528" y="1700808"/>
            <a:ext cx="8643966" cy="4004952"/>
          </a:xfrm>
          <a:prstGeom prst="rect">
            <a:avLst/>
          </a:prstGeom>
          <a:noFill/>
          <a:ln w="9525">
            <a:solidFill>
              <a:schemeClr val="bg1">
                <a:lumMod val="65000"/>
              </a:schemeClr>
            </a:solidFill>
            <a:miter lim="800000"/>
            <a:headEnd/>
            <a:tailEnd/>
          </a:ln>
          <a:effectLst/>
        </p:spPr>
      </p:pic>
      <p:sp>
        <p:nvSpPr>
          <p:cNvPr id="7" name="圆角矩形标注 6"/>
          <p:cNvSpPr>
            <a:spLocks noChangeArrowheads="1"/>
          </p:cNvSpPr>
          <p:nvPr/>
        </p:nvSpPr>
        <p:spPr bwMode="auto">
          <a:xfrm>
            <a:off x="5395626" y="1057866"/>
            <a:ext cx="1071570" cy="571504"/>
          </a:xfrm>
          <a:prstGeom prst="wedgeRoundRectCallout">
            <a:avLst>
              <a:gd name="adj1" fmla="val 91863"/>
              <a:gd name="adj2" fmla="val 58693"/>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lgn="just"/>
            <a:r>
              <a:rPr lang="zh-CN" altLang="en-US" sz="1600" dirty="0">
                <a:latin typeface="Verdana" panose="020B0604030504040204" pitchFamily="34" charset="0"/>
                <a:ea typeface="Verdana" panose="020B0604030504040204" pitchFamily="34" charset="0"/>
                <a:cs typeface="Verdana" panose="020B0604030504040204" pitchFamily="34" charset="0"/>
              </a:rPr>
              <a:t>机构账号</a:t>
            </a:r>
            <a:endParaRPr lang="en-US" altLang="zh-CN" sz="1600" dirty="0">
              <a:latin typeface="Verdana" panose="020B0604030504040204" pitchFamily="34" charset="0"/>
              <a:ea typeface="Verdana" panose="020B0604030504040204" pitchFamily="34" charset="0"/>
              <a:cs typeface="Verdana" panose="020B0604030504040204" pitchFamily="34" charset="0"/>
            </a:endParaRPr>
          </a:p>
        </p:txBody>
      </p:sp>
      <p:sp>
        <p:nvSpPr>
          <p:cNvPr id="8" name="圆角矩形标注 7"/>
          <p:cNvSpPr>
            <a:spLocks noChangeArrowheads="1"/>
          </p:cNvSpPr>
          <p:nvPr/>
        </p:nvSpPr>
        <p:spPr bwMode="auto">
          <a:xfrm>
            <a:off x="7753080" y="986428"/>
            <a:ext cx="1143008" cy="500066"/>
          </a:xfrm>
          <a:prstGeom prst="wedgeRoundRectCallout">
            <a:avLst>
              <a:gd name="adj1" fmla="val -29433"/>
              <a:gd name="adj2" fmla="val 109265"/>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lgn="just"/>
            <a:r>
              <a:rPr lang="zh-CN" altLang="en-US" sz="1600" dirty="0">
                <a:latin typeface="Verdana" panose="020B0604030504040204" pitchFamily="34" charset="0"/>
                <a:ea typeface="Verdana" panose="020B0604030504040204" pitchFamily="34" charset="0"/>
                <a:cs typeface="Verdana" panose="020B0604030504040204" pitchFamily="34" charset="0"/>
              </a:rPr>
              <a:t>个人账号</a:t>
            </a:r>
            <a:endParaRPr lang="en-US" altLang="zh-CN" sz="1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srcRect/>
          <a:stretch>
            <a:fillRect/>
          </a:stretch>
        </p:blipFill>
        <p:spPr bwMode="auto">
          <a:xfrm>
            <a:off x="827584" y="1268760"/>
            <a:ext cx="7000924" cy="4875320"/>
          </a:xfrm>
          <a:prstGeom prst="rect">
            <a:avLst/>
          </a:prstGeom>
          <a:noFill/>
          <a:ln w="9525">
            <a:solidFill>
              <a:schemeClr val="bg1">
                <a:lumMod val="65000"/>
              </a:schemeClr>
            </a:solidFill>
            <a:miter lim="800000"/>
            <a:headEnd/>
            <a:tailEnd/>
          </a:ln>
          <a:effectLst/>
        </p:spPr>
      </p:pic>
      <p:sp>
        <p:nvSpPr>
          <p:cNvPr id="9" name="圆角矩形标注 8"/>
          <p:cNvSpPr>
            <a:spLocks noChangeArrowheads="1"/>
          </p:cNvSpPr>
          <p:nvPr/>
        </p:nvSpPr>
        <p:spPr bwMode="auto">
          <a:xfrm>
            <a:off x="5899682" y="3269024"/>
            <a:ext cx="2500330" cy="2143140"/>
          </a:xfrm>
          <a:prstGeom prst="wedgeRoundRectCallout">
            <a:avLst>
              <a:gd name="adj1" fmla="val -79268"/>
              <a:gd name="adj2" fmla="val -9305"/>
              <a:gd name="adj3" fmla="val 16667"/>
            </a:avLst>
          </a:prstGeom>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lgn="just"/>
            <a:endParaRPr lang="en-US" altLang="zh-CN" sz="1400" dirty="0">
              <a:latin typeface="Verdana" panose="020B0604030504040204" pitchFamily="34" charset="0"/>
              <a:ea typeface="Verdana" panose="020B0604030504040204" pitchFamily="34" charset="0"/>
              <a:cs typeface="Verdana" panose="020B0604030504040204" pitchFamily="34" charset="0"/>
            </a:endParaRPr>
          </a:p>
          <a:p>
            <a:pPr algn="just"/>
            <a:r>
              <a:rPr lang="zh-CN" altLang="en-US" sz="1600" dirty="0">
                <a:latin typeface="Verdana" panose="020B0604030504040204" pitchFamily="34" charset="0"/>
                <a:ea typeface="Verdana" panose="020B0604030504040204" pitchFamily="34" charset="0"/>
                <a:cs typeface="Verdana" panose="020B0604030504040204" pitchFamily="34" charset="0"/>
              </a:rPr>
              <a:t>个人账号信息</a:t>
            </a:r>
            <a:endParaRPr lang="en-US" altLang="zh-CN" sz="1600" dirty="0">
              <a:latin typeface="Verdana" panose="020B0604030504040204" pitchFamily="34" charset="0"/>
              <a:ea typeface="Verdana" panose="020B0604030504040204" pitchFamily="34" charset="0"/>
              <a:cs typeface="Verdana" panose="020B0604030504040204" pitchFamily="34" charset="0"/>
            </a:endParaRPr>
          </a:p>
          <a:p>
            <a:pPr algn="just"/>
            <a:endParaRPr lang="en-US" altLang="zh-CN" sz="1600" dirty="0">
              <a:latin typeface="Verdana" panose="020B0604030504040204" pitchFamily="34" charset="0"/>
              <a:ea typeface="Verdana" panose="020B0604030504040204" pitchFamily="34" charset="0"/>
              <a:cs typeface="Verdana" panose="020B0604030504040204" pitchFamily="34" charset="0"/>
            </a:endParaRPr>
          </a:p>
          <a:p>
            <a:pPr algn="just"/>
            <a:r>
              <a:rPr lang="zh-CN"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注：</a:t>
            </a:r>
            <a:r>
              <a:rPr lang="zh-CN" altLang="en-US" sz="1600" dirty="0">
                <a:latin typeface="Verdana" panose="020B0604030504040204" pitchFamily="34" charset="0"/>
                <a:ea typeface="Verdana" panose="020B0604030504040204" pitchFamily="34" charset="0"/>
                <a:cs typeface="Verdana" panose="020B0604030504040204" pitchFamily="34" charset="0"/>
              </a:rPr>
              <a:t>用户在机构网络外可通过个人账户登录访问</a:t>
            </a:r>
            <a:r>
              <a:rPr lang="en-US" altLang="zh-CN" sz="1600" dirty="0">
                <a:latin typeface="Verdana" panose="020B0604030504040204" pitchFamily="34" charset="0"/>
                <a:ea typeface="Verdana" panose="020B0604030504040204" pitchFamily="34" charset="0"/>
                <a:cs typeface="Verdana" panose="020B0604030504040204" pitchFamily="34" charset="0"/>
              </a:rPr>
              <a:t>ASME</a:t>
            </a:r>
            <a:r>
              <a:rPr lang="zh-CN" altLang="en-US" sz="1600">
                <a:latin typeface="Verdana" panose="020B0604030504040204" pitchFamily="34" charset="0"/>
                <a:ea typeface="Verdana" panose="020B0604030504040204" pitchFamily="34" charset="0"/>
                <a:cs typeface="Verdana" panose="020B0604030504040204" pitchFamily="34" charset="0"/>
              </a:rPr>
              <a:t>数据库</a:t>
            </a:r>
            <a:r>
              <a:rPr lang="zh-CN" altLang="en-US" sz="1600" smtClean="0">
                <a:latin typeface="Verdana" panose="020B0604030504040204" pitchFamily="34" charset="0"/>
                <a:ea typeface="Verdana" panose="020B0604030504040204" pitchFamily="34" charset="0"/>
                <a:cs typeface="Verdana" panose="020B0604030504040204" pitchFamily="34" charset="0"/>
              </a:rPr>
              <a:t>平台、该</a:t>
            </a:r>
            <a:r>
              <a:rPr lang="zh-CN" altLang="en-US" sz="1600" dirty="0">
                <a:latin typeface="Verdana" panose="020B0604030504040204" pitchFamily="34" charset="0"/>
                <a:ea typeface="Verdana" panose="020B0604030504040204" pitchFamily="34" charset="0"/>
                <a:cs typeface="Verdana" panose="020B0604030504040204" pitchFamily="34" charset="0"/>
              </a:rPr>
              <a:t>个人账户每</a:t>
            </a:r>
            <a:r>
              <a:rPr lang="en-US" altLang="zh-CN" sz="1600" dirty="0">
                <a:latin typeface="Verdana" panose="020B0604030504040204" pitchFamily="34" charset="0"/>
                <a:ea typeface="Verdana" panose="020B0604030504040204" pitchFamily="34" charset="0"/>
                <a:cs typeface="Verdana" panose="020B0604030504040204" pitchFamily="34" charset="0"/>
              </a:rPr>
              <a:t>3</a:t>
            </a:r>
            <a:r>
              <a:rPr lang="zh-CN" altLang="en-US" sz="1600" dirty="0">
                <a:latin typeface="Verdana" panose="020B0604030504040204" pitchFamily="34" charset="0"/>
                <a:ea typeface="Verdana" panose="020B0604030504040204" pitchFamily="34" charset="0"/>
                <a:cs typeface="Verdana" panose="020B0604030504040204" pitchFamily="34" charset="0"/>
              </a:rPr>
              <a:t>个月需要在机构网络下进行重复验证。</a:t>
            </a:r>
            <a:endParaRPr lang="en-US" altLang="zh-CN" sz="1600" dirty="0">
              <a:latin typeface="Verdana" panose="020B0604030504040204" pitchFamily="34" charset="0"/>
              <a:ea typeface="Verdana" panose="020B0604030504040204" pitchFamily="34" charset="0"/>
              <a:cs typeface="Verdana" panose="020B0604030504040204" pitchFamily="34" charset="0"/>
            </a:endParaRPr>
          </a:p>
          <a:p>
            <a:pPr algn="just"/>
            <a:endParaRPr lang="en-US" altLang="zh-CN" sz="1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p:nvPr/>
        </p:nvSpPr>
        <p:spPr bwMode="auto">
          <a:xfrm>
            <a:off x="671513" y="929829"/>
            <a:ext cx="7908925" cy="965200"/>
          </a:xfrm>
          <a:prstGeom prst="rect">
            <a:avLst/>
          </a:prstGeom>
          <a:noFill/>
          <a:ln w="9525">
            <a:noFill/>
            <a:miter lim="800000"/>
          </a:ln>
        </p:spPr>
        <p:txBody>
          <a:bodyPr anchor="ctr"/>
          <a:lstStyle/>
          <a:p>
            <a:r>
              <a:rPr lang="en-US" altLang="zh-CN" sz="4400" dirty="0">
                <a:latin typeface="微软雅黑" panose="020B0503020204020204" pitchFamily="34" charset="-122"/>
                <a:ea typeface="微软雅黑" panose="020B0503020204020204" pitchFamily="34" charset="-122"/>
              </a:rPr>
              <a:t>ASME </a:t>
            </a:r>
            <a:r>
              <a:rPr lang="zh-CN" altLang="en-US" sz="4400" dirty="0">
                <a:latin typeface="微软雅黑" panose="020B0503020204020204" pitchFamily="34" charset="-122"/>
                <a:ea typeface="微软雅黑" panose="020B0503020204020204" pitchFamily="34" charset="-122"/>
              </a:rPr>
              <a:t>历任学会主席</a:t>
            </a:r>
            <a:endParaRPr lang="en-US" altLang="zh-CN" sz="4400" dirty="0">
              <a:latin typeface="微软雅黑" panose="020B0503020204020204" pitchFamily="34" charset="-122"/>
              <a:ea typeface="微软雅黑" panose="020B0503020204020204" pitchFamily="34" charset="-122"/>
            </a:endParaRPr>
          </a:p>
        </p:txBody>
      </p:sp>
      <p:pic>
        <p:nvPicPr>
          <p:cNvPr id="9219" name="图片 4" descr="ASME_Presidents_First_Robert_Henry.png"/>
          <p:cNvPicPr>
            <a:picLocks noGrp="1" noChangeAspect="1"/>
          </p:cNvPicPr>
          <p:nvPr isPhoto="1"/>
        </p:nvPicPr>
        <p:blipFill>
          <a:blip r:embed="rId1" cstate="print"/>
          <a:srcRect l="61719"/>
          <a:stretch>
            <a:fillRect/>
          </a:stretch>
        </p:blipFill>
        <p:spPr bwMode="auto">
          <a:xfrm>
            <a:off x="304121" y="1772816"/>
            <a:ext cx="955511" cy="1594642"/>
          </a:xfrm>
          <a:prstGeom prst="rect">
            <a:avLst/>
          </a:prstGeom>
          <a:noFill/>
          <a:ln w="9525">
            <a:noFill/>
            <a:miter lim="800000"/>
            <a:headEnd/>
            <a:tailEnd/>
          </a:ln>
        </p:spPr>
      </p:pic>
      <p:graphicFrame>
        <p:nvGraphicFramePr>
          <p:cNvPr id="6" name="表格 5"/>
          <p:cNvGraphicFramePr>
            <a:graphicFrameLocks noGrp="1"/>
          </p:cNvGraphicFramePr>
          <p:nvPr/>
        </p:nvGraphicFramePr>
        <p:xfrm>
          <a:off x="2071688" y="1960116"/>
          <a:ext cx="6572296" cy="1854200"/>
        </p:xfrm>
        <a:graphic>
          <a:graphicData uri="http://schemas.openxmlformats.org/drawingml/2006/table">
            <a:tbl>
              <a:tblPr firstRow="1" bandRow="1">
                <a:tableStyleId>{5A111915-BE36-4E01-A7E5-04B1672EAD32}</a:tableStyleId>
              </a:tblPr>
              <a:tblGrid>
                <a:gridCol w="3429024"/>
                <a:gridCol w="3143272"/>
              </a:tblGrid>
              <a:tr h="370840">
                <a:tc>
                  <a:txBody>
                    <a:bodyPr/>
                    <a:lstStyle/>
                    <a:p>
                      <a:pPr algn="ctr"/>
                      <a:r>
                        <a:rPr lang="zh-CN" altLang="en-US" sz="1600" kern="1200" dirty="0">
                          <a:solidFill>
                            <a:schemeClr val="tx1"/>
                          </a:solidFill>
                          <a:latin typeface="微软雅黑" panose="020B0503020204020204" pitchFamily="34" charset="-122"/>
                          <a:ea typeface="微软雅黑" panose="020B0503020204020204" pitchFamily="34" charset="-122"/>
                        </a:rPr>
                        <a:t>主席</a:t>
                      </a:r>
                      <a:endParaRPr lang="zh-CN" altLang="en-US" sz="1600" b="1"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chemeClr val="accent5">
                        <a:lumMod val="20000"/>
                        <a:lumOff val="80000"/>
                      </a:schemeClr>
                    </a:solidFill>
                  </a:tcPr>
                </a:tc>
                <a:tc>
                  <a:txBody>
                    <a:bodyPr/>
                    <a:lstStyle/>
                    <a:p>
                      <a:pPr algn="ctr"/>
                      <a:r>
                        <a:rPr lang="zh-CN" altLang="en-US" sz="1600" kern="1200" dirty="0">
                          <a:solidFill>
                            <a:schemeClr val="tx1"/>
                          </a:solidFill>
                          <a:latin typeface="微软雅黑" panose="020B0503020204020204" pitchFamily="34" charset="-122"/>
                          <a:ea typeface="微软雅黑" panose="020B0503020204020204" pitchFamily="34" charset="-122"/>
                        </a:rPr>
                        <a:t>专利</a:t>
                      </a:r>
                      <a:r>
                        <a:rPr lang="en-US" altLang="zh-CN" sz="1600" kern="1200" dirty="0">
                          <a:solidFill>
                            <a:schemeClr val="tx1"/>
                          </a:solidFill>
                          <a:latin typeface="微软雅黑" panose="020B0503020204020204" pitchFamily="34" charset="-122"/>
                          <a:ea typeface="微软雅黑" panose="020B0503020204020204" pitchFamily="34" charset="-122"/>
                        </a:rPr>
                        <a:t>/</a:t>
                      </a:r>
                      <a:r>
                        <a:rPr lang="zh-CN" altLang="en-US" sz="1600" kern="1200" dirty="0">
                          <a:solidFill>
                            <a:schemeClr val="tx1"/>
                          </a:solidFill>
                          <a:latin typeface="微软雅黑" panose="020B0503020204020204" pitchFamily="34" charset="-122"/>
                          <a:ea typeface="微软雅黑" panose="020B0503020204020204" pitchFamily="34" charset="-122"/>
                        </a:rPr>
                        <a:t>发明</a:t>
                      </a:r>
                      <a:endParaRPr lang="zh-CN" altLang="en-US" sz="1600" b="1"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chemeClr val="accent5">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rPr>
                        <a:t>第 </a:t>
                      </a: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任 </a:t>
                      </a:r>
                      <a:r>
                        <a:rPr lang="en-US" altLang="zh-CN" sz="1600" dirty="0">
                          <a:latin typeface="微软雅黑" panose="020B0503020204020204" pitchFamily="34" charset="-122"/>
                          <a:ea typeface="微软雅黑" panose="020B0503020204020204" pitchFamily="34" charset="-122"/>
                        </a:rPr>
                        <a:t>Robert H. Thurston </a:t>
                      </a:r>
                      <a:endParaRPr lang="zh-CN" altLang="en-US" sz="1600" b="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钢铁性能测试三坐标立体图表</a:t>
                      </a:r>
                      <a:endParaRPr lang="zh-CN" altLang="en-US" sz="1600" b="0" dirty="0">
                        <a:latin typeface="微软雅黑" panose="020B0503020204020204" pitchFamily="34" charset="-122"/>
                        <a:ea typeface="微软雅黑" panose="020B0503020204020204" pitchFamily="34" charset="-122"/>
                      </a:endParaRPr>
                    </a:p>
                  </a:txBody>
                  <a:tcPr anchor="ctr"/>
                </a:tc>
              </a:tr>
              <a:tr h="370840">
                <a:tc>
                  <a:txBody>
                    <a:bodyPr/>
                    <a:lstStyle/>
                    <a:p>
                      <a:pPr algn="l"/>
                      <a:r>
                        <a:rPr lang="zh-CN" altLang="en-US" sz="1600" dirty="0">
                          <a:latin typeface="微软雅黑" panose="020B0503020204020204" pitchFamily="34" charset="-122"/>
                          <a:ea typeface="微软雅黑" panose="020B0503020204020204" pitchFamily="34" charset="-122"/>
                        </a:rPr>
                        <a:t>第</a:t>
                      </a:r>
                      <a:r>
                        <a:rPr lang="en-US" altLang="zh-CN" sz="1600" dirty="0">
                          <a:latin typeface="微软雅黑" panose="020B0503020204020204" pitchFamily="34" charset="-122"/>
                          <a:ea typeface="微软雅黑" panose="020B0503020204020204" pitchFamily="34" charset="-122"/>
                        </a:rPr>
                        <a:t>25</a:t>
                      </a:r>
                      <a:r>
                        <a:rPr lang="zh-CN" altLang="en-US" sz="1600" dirty="0">
                          <a:latin typeface="微软雅黑" panose="020B0503020204020204" pitchFamily="34" charset="-122"/>
                          <a:ea typeface="微软雅黑" panose="020B0503020204020204" pitchFamily="34" charset="-122"/>
                        </a:rPr>
                        <a:t>任 </a:t>
                      </a:r>
                      <a:r>
                        <a:rPr lang="en-US" altLang="zh-CN" sz="1600" dirty="0">
                          <a:latin typeface="微软雅黑" panose="020B0503020204020204" pitchFamily="34" charset="-122"/>
                          <a:ea typeface="微软雅黑" panose="020B0503020204020204" pitchFamily="34" charset="-122"/>
                        </a:rPr>
                        <a:t>Frederick</a:t>
                      </a:r>
                      <a:r>
                        <a:rPr lang="zh-CN" altLang="en-US" sz="1600" baseline="0" dirty="0">
                          <a:latin typeface="微软雅黑" panose="020B0503020204020204" pitchFamily="34" charset="-122"/>
                          <a:ea typeface="微软雅黑" panose="020B0503020204020204" pitchFamily="34" charset="-122"/>
                        </a:rPr>
                        <a:t> </a:t>
                      </a:r>
                      <a:r>
                        <a:rPr lang="en-US" altLang="zh-CN" sz="1600" baseline="0" dirty="0">
                          <a:latin typeface="微软雅黑" panose="020B0503020204020204" pitchFamily="34" charset="-122"/>
                          <a:ea typeface="微软雅黑" panose="020B0503020204020204" pitchFamily="34" charset="-122"/>
                        </a:rPr>
                        <a:t>W. Taylor</a:t>
                      </a:r>
                      <a:endParaRPr lang="en-US" altLang="zh-CN" sz="1600" dirty="0">
                        <a:latin typeface="微软雅黑" panose="020B0503020204020204" pitchFamily="34" charset="-122"/>
                        <a:ea typeface="微软雅黑" panose="020B0503020204020204" pitchFamily="34" charset="-122"/>
                      </a:endParaRPr>
                    </a:p>
                  </a:txBody>
                  <a:tcPr anchor="ctr"/>
                </a:tc>
                <a:tc>
                  <a:txBody>
                    <a:bodyPr/>
                    <a:lstStyle/>
                    <a:p>
                      <a:pPr marL="0" algn="ctr" defTabSz="914400" rtl="0" eaLnBrk="1" latinLnBrk="0" hangingPunct="1"/>
                      <a:r>
                        <a:rPr lang="zh-CN" altLang="en-US" sz="1600" kern="1200" dirty="0">
                          <a:latin typeface="微软雅黑" panose="020B0503020204020204" pitchFamily="34" charset="-122"/>
                          <a:ea typeface="微软雅黑" panose="020B0503020204020204" pitchFamily="34" charset="-122"/>
                        </a:rPr>
                        <a:t>科学管理法之父《科学管理原理》</a:t>
                      </a:r>
                      <a:endParaRPr lang="en-US" altLang="zh-CN" sz="16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r>
              <a:tr h="370840">
                <a:tc>
                  <a:txBody>
                    <a:bodyPr/>
                    <a:lstStyle/>
                    <a:p>
                      <a:pPr algn="l"/>
                      <a:r>
                        <a:rPr lang="zh-CN" altLang="en-US" sz="1600" dirty="0">
                          <a:latin typeface="微软雅黑" panose="020B0503020204020204" pitchFamily="34" charset="-122"/>
                          <a:ea typeface="微软雅黑" panose="020B0503020204020204" pitchFamily="34" charset="-122"/>
                        </a:rPr>
                        <a:t>第</a:t>
                      </a:r>
                      <a:r>
                        <a:rPr lang="en-US" altLang="zh-CN" sz="1600" dirty="0">
                          <a:latin typeface="微软雅黑" panose="020B0503020204020204" pitchFamily="34" charset="-122"/>
                          <a:ea typeface="微软雅黑" panose="020B0503020204020204" pitchFamily="34" charset="-122"/>
                        </a:rPr>
                        <a:t>29</a:t>
                      </a:r>
                      <a:r>
                        <a:rPr lang="zh-CN" altLang="en-US" sz="1600" dirty="0">
                          <a:latin typeface="微软雅黑" panose="020B0503020204020204" pitchFamily="34" charset="-122"/>
                          <a:ea typeface="微软雅黑" panose="020B0503020204020204" pitchFamily="34" charset="-122"/>
                        </a:rPr>
                        <a:t>任 </a:t>
                      </a:r>
                      <a:r>
                        <a:rPr lang="en-US" altLang="zh-CN" sz="1600" dirty="0">
                          <a:latin typeface="微软雅黑" panose="020B0503020204020204" pitchFamily="34" charset="-122"/>
                          <a:ea typeface="微软雅黑" panose="020B0503020204020204" pitchFamily="34" charset="-122"/>
                        </a:rPr>
                        <a:t>George Westinghouse</a:t>
                      </a:r>
                      <a:endParaRPr lang="en-US" altLang="zh-CN" sz="1600" dirty="0">
                        <a:latin typeface="微软雅黑" panose="020B0503020204020204" pitchFamily="34" charset="-122"/>
                        <a:ea typeface="微软雅黑" panose="020B0503020204020204" pitchFamily="34" charset="-122"/>
                      </a:endParaRPr>
                    </a:p>
                  </a:txBody>
                  <a:tcPr anchor="ctr"/>
                </a:tc>
                <a:tc>
                  <a:txBody>
                    <a:bodyPr/>
                    <a:lstStyle/>
                    <a:p>
                      <a:pPr marL="0" algn="ctr" defTabSz="914400" rtl="0" eaLnBrk="1" latinLnBrk="0" hangingPunct="1"/>
                      <a:r>
                        <a:rPr lang="zh-CN" altLang="en-US" sz="1600" b="0" kern="1200" dirty="0">
                          <a:solidFill>
                            <a:schemeClr val="tx1"/>
                          </a:solidFill>
                          <a:latin typeface="微软雅黑" panose="020B0503020204020204" pitchFamily="34" charset="-122"/>
                          <a:ea typeface="微软雅黑" panose="020B0503020204020204" pitchFamily="34" charset="-122"/>
                          <a:cs typeface="+mn-cs"/>
                        </a:rPr>
                        <a:t>火车空气制动闸，西屋电气创始</a:t>
                      </a:r>
                      <a:endParaRPr lang="zh-CN" altLang="en-US" sz="16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r>
              <a:tr h="370840">
                <a:tc>
                  <a:txBody>
                    <a:bodyPr/>
                    <a:lstStyle/>
                    <a:p>
                      <a:pPr algn="l"/>
                      <a:r>
                        <a:rPr lang="zh-CN" altLang="en-US" sz="1600" dirty="0">
                          <a:latin typeface="微软雅黑" panose="020B0503020204020204" pitchFamily="34" charset="-122"/>
                          <a:ea typeface="微软雅黑" panose="020B0503020204020204" pitchFamily="34" charset="-122"/>
                        </a:rPr>
                        <a:t>第</a:t>
                      </a:r>
                      <a:r>
                        <a:rPr lang="en-US" altLang="zh-CN" sz="1600" dirty="0">
                          <a:latin typeface="微软雅黑" panose="020B0503020204020204" pitchFamily="34" charset="-122"/>
                          <a:ea typeface="微软雅黑" panose="020B0503020204020204" pitchFamily="34" charset="-122"/>
                        </a:rPr>
                        <a:t>48</a:t>
                      </a:r>
                      <a:r>
                        <a:rPr lang="zh-CN" altLang="en-US" sz="1600" dirty="0">
                          <a:latin typeface="微软雅黑" panose="020B0503020204020204" pitchFamily="34" charset="-122"/>
                          <a:ea typeface="微软雅黑" panose="020B0503020204020204" pitchFamily="34" charset="-122"/>
                        </a:rPr>
                        <a:t>任 </a:t>
                      </a:r>
                      <a:r>
                        <a:rPr lang="en-US" altLang="zh-CN" sz="1600" dirty="0">
                          <a:latin typeface="微软雅黑" panose="020B0503020204020204" pitchFamily="34" charset="-122"/>
                          <a:ea typeface="微软雅黑" panose="020B0503020204020204" pitchFamily="34" charset="-122"/>
                        </a:rPr>
                        <a:t>Elmer Sperry</a:t>
                      </a:r>
                      <a:endParaRPr lang="en-US" altLang="zh-CN" sz="1600" dirty="0">
                        <a:latin typeface="微软雅黑" panose="020B0503020204020204" pitchFamily="34" charset="-122"/>
                        <a:ea typeface="微软雅黑" panose="020B0503020204020204" pitchFamily="34" charset="-122"/>
                      </a:endParaRPr>
                    </a:p>
                  </a:txBody>
                  <a:tcPr anchor="ctr"/>
                </a:tc>
                <a:tc>
                  <a:txBody>
                    <a:bodyPr/>
                    <a:lstStyle/>
                    <a:p>
                      <a:pPr marL="0" algn="ctr" defTabSz="914400" rtl="0" eaLnBrk="1" latinLnBrk="0" hangingPunct="1"/>
                      <a:r>
                        <a:rPr lang="zh-CN" altLang="en-US" sz="1600" b="0" kern="1200" dirty="0">
                          <a:solidFill>
                            <a:schemeClr val="tx1"/>
                          </a:solidFill>
                          <a:latin typeface="微软雅黑" panose="020B0503020204020204" pitchFamily="34" charset="-122"/>
                          <a:ea typeface="微软雅黑" panose="020B0503020204020204" pitchFamily="34" charset="-122"/>
                          <a:cs typeface="+mn-cs"/>
                        </a:rPr>
                        <a:t>陀螺稳定器（用于美国海军）</a:t>
                      </a:r>
                      <a:endParaRPr lang="zh-CN" altLang="en-US" sz="16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r>
            </a:tbl>
          </a:graphicData>
        </a:graphic>
      </p:graphicFrame>
      <p:pic>
        <p:nvPicPr>
          <p:cNvPr id="9239" name="Picture 2" descr="D:\maryann\产品&amp;出版社\我的产品\ASME\参考\pic\ASME_Presidents_Twenty_Fifth_Frederick_Taylor.png"/>
          <p:cNvPicPr>
            <a:picLocks noChangeAspect="1" noChangeArrowheads="1"/>
          </p:cNvPicPr>
          <p:nvPr/>
        </p:nvPicPr>
        <p:blipFill>
          <a:blip r:embed="rId2" cstate="print"/>
          <a:srcRect r="69060"/>
          <a:stretch>
            <a:fillRect/>
          </a:stretch>
        </p:blipFill>
        <p:spPr bwMode="auto">
          <a:xfrm>
            <a:off x="928692" y="2852936"/>
            <a:ext cx="1000102" cy="1594642"/>
          </a:xfrm>
          <a:prstGeom prst="rect">
            <a:avLst/>
          </a:prstGeom>
          <a:noFill/>
          <a:ln w="9525">
            <a:noFill/>
            <a:miter lim="800000"/>
            <a:headEnd/>
            <a:tailEnd/>
          </a:ln>
        </p:spPr>
      </p:pic>
      <p:graphicFrame>
        <p:nvGraphicFramePr>
          <p:cNvPr id="8" name="表格 7"/>
          <p:cNvGraphicFramePr>
            <a:graphicFrameLocks noGrp="1"/>
          </p:cNvGraphicFramePr>
          <p:nvPr/>
        </p:nvGraphicFramePr>
        <p:xfrm>
          <a:off x="2071688" y="4001644"/>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79705" algn="l"/>
                      <a:r>
                        <a:rPr lang="zh-CN" altLang="en-US" sz="1600" b="0" dirty="0">
                          <a:solidFill>
                            <a:schemeClr val="tx1"/>
                          </a:solidFill>
                          <a:latin typeface="微软雅黑" panose="020B0503020204020204" pitchFamily="34" charset="-122"/>
                          <a:ea typeface="微软雅黑" panose="020B0503020204020204" pitchFamily="34" charset="-122"/>
                        </a:rPr>
                        <a:t>第</a:t>
                      </a:r>
                      <a:r>
                        <a:rPr lang="en-US" altLang="zh-CN" sz="1600" b="0" dirty="0">
                          <a:solidFill>
                            <a:schemeClr val="tx1"/>
                          </a:solidFill>
                          <a:latin typeface="微软雅黑" panose="020B0503020204020204" pitchFamily="34" charset="-122"/>
                          <a:ea typeface="微软雅黑" panose="020B0503020204020204" pitchFamily="34" charset="-122"/>
                        </a:rPr>
                        <a:t>131</a:t>
                      </a:r>
                      <a:r>
                        <a:rPr lang="zh-CN" altLang="en-US" sz="1600" b="0" dirty="0">
                          <a:solidFill>
                            <a:schemeClr val="tx1"/>
                          </a:solidFill>
                          <a:latin typeface="微软雅黑" panose="020B0503020204020204" pitchFamily="34" charset="-122"/>
                          <a:ea typeface="微软雅黑" panose="020B0503020204020204" pitchFamily="34" charset="-122"/>
                        </a:rPr>
                        <a:t>任</a:t>
                      </a:r>
                      <a:r>
                        <a:rPr lang="zh-CN" altLang="en-US" sz="1600" b="0" baseline="0" dirty="0">
                          <a:solidFill>
                            <a:schemeClr val="tx1"/>
                          </a:solidFill>
                          <a:latin typeface="微软雅黑" panose="020B0503020204020204" pitchFamily="34" charset="-122"/>
                          <a:ea typeface="微软雅黑" panose="020B0503020204020204" pitchFamily="34" charset="-122"/>
                        </a:rPr>
                        <a:t> </a:t>
                      </a:r>
                      <a:r>
                        <a:rPr lang="en-US" altLang="zh-CN" sz="1600" b="0" baseline="0" dirty="0">
                          <a:solidFill>
                            <a:schemeClr val="tx1"/>
                          </a:solidFill>
                          <a:latin typeface="微软雅黑" panose="020B0503020204020204" pitchFamily="34" charset="-122"/>
                          <a:ea typeface="微软雅黑" panose="020B0503020204020204" pitchFamily="34" charset="-122"/>
                        </a:rPr>
                        <a:t>Marc Goldsmith</a:t>
                      </a:r>
                      <a:r>
                        <a:rPr lang="zh-CN" altLang="en-US" sz="1600" b="0" baseline="0" dirty="0">
                          <a:solidFill>
                            <a:schemeClr val="tx1"/>
                          </a:solidFill>
                          <a:latin typeface="微软雅黑" panose="020B0503020204020204" pitchFamily="34" charset="-122"/>
                          <a:ea typeface="微软雅黑" panose="020B0503020204020204" pitchFamily="34" charset="-122"/>
                        </a:rPr>
                        <a:t>（</a:t>
                      </a:r>
                      <a:r>
                        <a:rPr lang="en-US" altLang="zh-CN" sz="1600" b="0" baseline="0" dirty="0">
                          <a:solidFill>
                            <a:schemeClr val="tx1"/>
                          </a:solidFill>
                          <a:latin typeface="微软雅黑" panose="020B0503020204020204" pitchFamily="34" charset="-122"/>
                          <a:ea typeface="微软雅黑" panose="020B0503020204020204" pitchFamily="34" charset="-122"/>
                        </a:rPr>
                        <a:t>2013</a:t>
                      </a:r>
                      <a:r>
                        <a:rPr lang="zh-CN" altLang="en-US" sz="1600" b="0" baseline="0" dirty="0">
                          <a:solidFill>
                            <a:schemeClr val="tx1"/>
                          </a:solidFill>
                          <a:latin typeface="微软雅黑" panose="020B0503020204020204" pitchFamily="34" charset="-122"/>
                          <a:ea typeface="微软雅黑" panose="020B0503020204020204" pitchFamily="34" charset="-122"/>
                        </a:rPr>
                        <a:t>年）</a:t>
                      </a:r>
                      <a:endParaRPr lang="en-US" altLang="zh-CN" sz="1600" b="0" dirty="0">
                        <a:solidFill>
                          <a:schemeClr val="tx1"/>
                        </a:solidFill>
                        <a:latin typeface="微软雅黑" panose="020B0503020204020204" pitchFamily="34" charset="-122"/>
                        <a:ea typeface="微软雅黑" panose="020B0503020204020204" pitchFamily="34" charset="-122"/>
                      </a:endParaRPr>
                    </a:p>
                  </a:txBody>
                  <a:tcPr anchor="ctr">
                    <a:solidFill>
                      <a:schemeClr val="accent5">
                        <a:lumMod val="20000"/>
                        <a:lumOff val="80000"/>
                      </a:schemeClr>
                    </a:solidFill>
                  </a:tcPr>
                </a:tc>
              </a:tr>
              <a:tr h="370840">
                <a:tc>
                  <a:txBody>
                    <a:bodyPr/>
                    <a:lstStyle/>
                    <a:p>
                      <a:pPr marL="179705" algn="l" defTabSz="914400" rtl="0" eaLnBrk="1" latinLnBrk="0" hangingPunct="1"/>
                      <a:r>
                        <a:rPr lang="zh-CN" altLang="en-US" sz="1600" b="0" kern="1200" dirty="0">
                          <a:solidFill>
                            <a:schemeClr val="tx1"/>
                          </a:solidFill>
                          <a:latin typeface="微软雅黑" panose="020B0503020204020204" pitchFamily="34" charset="-122"/>
                          <a:ea typeface="微软雅黑" panose="020B0503020204020204" pitchFamily="34" charset="-122"/>
                          <a:cs typeface="+mn-cs"/>
                        </a:rPr>
                        <a:t>核能</a:t>
                      </a:r>
                      <a:r>
                        <a:rPr lang="zh-CN" altLang="en-US" sz="1600" b="0" kern="1200">
                          <a:solidFill>
                            <a:schemeClr val="tx1"/>
                          </a:solidFill>
                          <a:latin typeface="微软雅黑" panose="020B0503020204020204" pitchFamily="34" charset="-122"/>
                          <a:ea typeface="微软雅黑" panose="020B0503020204020204" pitchFamily="34" charset="-122"/>
                          <a:cs typeface="+mn-cs"/>
                        </a:rPr>
                        <a:t>行业</a:t>
                      </a:r>
                      <a:r>
                        <a:rPr lang="zh-CN" altLang="en-US" sz="1600" b="0" kern="1200" smtClean="0">
                          <a:solidFill>
                            <a:schemeClr val="tx1"/>
                          </a:solidFill>
                          <a:latin typeface="微软雅黑" panose="020B0503020204020204" pitchFamily="34" charset="-122"/>
                          <a:ea typeface="微软雅黑" panose="020B0503020204020204" pitchFamily="34" charset="-122"/>
                          <a:cs typeface="+mn-cs"/>
                        </a:rPr>
                        <a:t>顾问、</a:t>
                      </a:r>
                      <a:r>
                        <a:rPr lang="en-US" altLang="zh-CN" sz="1600" b="0" kern="1200" smtClean="0">
                          <a:solidFill>
                            <a:schemeClr val="tx1"/>
                          </a:solidFill>
                          <a:latin typeface="微软雅黑" panose="020B0503020204020204" pitchFamily="34" charset="-122"/>
                          <a:ea typeface="微软雅黑" panose="020B0503020204020204" pitchFamily="34" charset="-122"/>
                          <a:cs typeface="+mn-cs"/>
                        </a:rPr>
                        <a:t>IEEE</a:t>
                      </a:r>
                      <a:r>
                        <a:rPr lang="en-US" altLang="zh-CN" sz="1600" b="0" kern="1200" baseline="0" smtClean="0">
                          <a:solidFill>
                            <a:schemeClr val="tx1"/>
                          </a:solidFill>
                          <a:latin typeface="微软雅黑" panose="020B0503020204020204" pitchFamily="34" charset="-122"/>
                          <a:ea typeface="微软雅黑" panose="020B0503020204020204" pitchFamily="34" charset="-122"/>
                          <a:cs typeface="+mn-cs"/>
                        </a:rPr>
                        <a:t> </a:t>
                      </a:r>
                      <a:r>
                        <a:rPr lang="zh-CN" altLang="en-US" sz="1600" b="0" kern="1200" baseline="0">
                          <a:solidFill>
                            <a:schemeClr val="tx1"/>
                          </a:solidFill>
                          <a:latin typeface="微软雅黑" panose="020B0503020204020204" pitchFamily="34" charset="-122"/>
                          <a:ea typeface="微软雅黑" panose="020B0503020204020204" pitchFamily="34" charset="-122"/>
                          <a:cs typeface="+mn-cs"/>
                        </a:rPr>
                        <a:t>高级</a:t>
                      </a:r>
                      <a:r>
                        <a:rPr lang="zh-CN" altLang="en-US" sz="1600" b="0" kern="1200" baseline="0" smtClean="0">
                          <a:solidFill>
                            <a:schemeClr val="tx1"/>
                          </a:solidFill>
                          <a:latin typeface="微软雅黑" panose="020B0503020204020204" pitchFamily="34" charset="-122"/>
                          <a:ea typeface="微软雅黑" panose="020B0503020204020204" pitchFamily="34" charset="-122"/>
                          <a:cs typeface="+mn-cs"/>
                        </a:rPr>
                        <a:t>会员、</a:t>
                      </a:r>
                      <a:r>
                        <a:rPr lang="zh-CN" altLang="en-US" sz="1600" b="0" kern="1200" smtClean="0">
                          <a:solidFill>
                            <a:schemeClr val="tx1"/>
                          </a:solidFill>
                          <a:latin typeface="微软雅黑" panose="020B0503020204020204" pitchFamily="34" charset="-122"/>
                          <a:ea typeface="微软雅黑" panose="020B0503020204020204" pitchFamily="34" charset="-122"/>
                          <a:cs typeface="+mn-cs"/>
                        </a:rPr>
                        <a:t>无</a:t>
                      </a:r>
                      <a:r>
                        <a:rPr lang="zh-CN" altLang="en-US" sz="1600" b="0" kern="1200" dirty="0">
                          <a:solidFill>
                            <a:schemeClr val="tx1"/>
                          </a:solidFill>
                          <a:latin typeface="微软雅黑" panose="020B0503020204020204" pitchFamily="34" charset="-122"/>
                          <a:ea typeface="微软雅黑" panose="020B0503020204020204" pitchFamily="34" charset="-122"/>
                          <a:cs typeface="+mn-cs"/>
                        </a:rPr>
                        <a:t>国界工程师协会国家指导委员</a:t>
                      </a:r>
                      <a:endParaRPr lang="zh-CN" altLang="en-US" sz="1600" b="0" kern="1200" dirty="0">
                        <a:solidFill>
                          <a:schemeClr val="tx1"/>
                        </a:solidFill>
                        <a:latin typeface="微软雅黑" panose="020B0503020204020204" pitchFamily="34" charset="-122"/>
                        <a:ea typeface="微软雅黑" panose="020B0503020204020204" pitchFamily="34" charset="-122"/>
                        <a:cs typeface="+mn-cs"/>
                      </a:endParaRPr>
                    </a:p>
                  </a:txBody>
                  <a:tcPr anchor="ctr">
                    <a:noFill/>
                  </a:tcPr>
                </a:tc>
              </a:tr>
            </a:tbl>
          </a:graphicData>
        </a:graphic>
      </p:graphicFrame>
      <p:graphicFrame>
        <p:nvGraphicFramePr>
          <p:cNvPr id="7" name="表格 6"/>
          <p:cNvGraphicFramePr>
            <a:graphicFrameLocks noGrp="1"/>
          </p:cNvGraphicFramePr>
          <p:nvPr/>
        </p:nvGraphicFramePr>
        <p:xfrm>
          <a:off x="2071670" y="4716024"/>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79705" algn="l"/>
                      <a:r>
                        <a:rPr lang="zh-CN" altLang="en-US" sz="1600" b="0" dirty="0">
                          <a:solidFill>
                            <a:schemeClr val="tx1"/>
                          </a:solidFill>
                          <a:latin typeface="微软雅黑" panose="020B0503020204020204" pitchFamily="34" charset="-122"/>
                          <a:ea typeface="微软雅黑" panose="020B0503020204020204" pitchFamily="34" charset="-122"/>
                        </a:rPr>
                        <a:t>第</a:t>
                      </a:r>
                      <a:r>
                        <a:rPr lang="en-US" altLang="zh-CN" sz="1600" b="0" dirty="0">
                          <a:solidFill>
                            <a:schemeClr val="tx1"/>
                          </a:solidFill>
                          <a:latin typeface="微软雅黑" panose="020B0503020204020204" pitchFamily="34" charset="-122"/>
                          <a:ea typeface="微软雅黑" panose="020B0503020204020204" pitchFamily="34" charset="-122"/>
                        </a:rPr>
                        <a:t>134</a:t>
                      </a:r>
                      <a:r>
                        <a:rPr lang="zh-CN" altLang="en-US" sz="1600" b="0" dirty="0">
                          <a:solidFill>
                            <a:schemeClr val="tx1"/>
                          </a:solidFill>
                          <a:latin typeface="微软雅黑" panose="020B0503020204020204" pitchFamily="34" charset="-122"/>
                          <a:ea typeface="微软雅黑" panose="020B0503020204020204" pitchFamily="34" charset="-122"/>
                        </a:rPr>
                        <a:t>任</a:t>
                      </a:r>
                      <a:r>
                        <a:rPr lang="zh-CN" altLang="en-US" sz="1600" b="0" baseline="0" dirty="0">
                          <a:solidFill>
                            <a:schemeClr val="tx1"/>
                          </a:solidFill>
                          <a:latin typeface="微软雅黑" panose="020B0503020204020204" pitchFamily="34" charset="-122"/>
                          <a:ea typeface="微软雅黑" panose="020B0503020204020204" pitchFamily="34" charset="-122"/>
                        </a:rPr>
                        <a:t> </a:t>
                      </a:r>
                      <a:r>
                        <a:rPr lang="en-US" altLang="zh-CN" sz="1600" b="0" baseline="0" dirty="0">
                          <a:solidFill>
                            <a:schemeClr val="tx1"/>
                          </a:solidFill>
                          <a:latin typeface="微软雅黑" panose="020B0503020204020204" pitchFamily="34" charset="-122"/>
                          <a:ea typeface="微软雅黑" panose="020B0503020204020204" pitchFamily="34" charset="-122"/>
                        </a:rPr>
                        <a:t>J. Robert </a:t>
                      </a:r>
                      <a:r>
                        <a:rPr lang="en-US" altLang="zh-CN" sz="1600" b="0" baseline="0" dirty="0" smtClean="0">
                          <a:solidFill>
                            <a:schemeClr val="tx1"/>
                          </a:solidFill>
                          <a:latin typeface="微软雅黑" panose="020B0503020204020204" pitchFamily="34" charset="-122"/>
                          <a:ea typeface="微软雅黑" panose="020B0503020204020204" pitchFamily="34" charset="-122"/>
                        </a:rPr>
                        <a:t>Sims</a:t>
                      </a:r>
                      <a:r>
                        <a:rPr lang="zh-CN" altLang="en-US" sz="1600" b="0" baseline="0" dirty="0" smtClean="0">
                          <a:solidFill>
                            <a:schemeClr val="tx1"/>
                          </a:solidFill>
                          <a:latin typeface="微软雅黑" panose="020B0503020204020204" pitchFamily="34" charset="-122"/>
                          <a:ea typeface="微软雅黑" panose="020B0503020204020204" pitchFamily="34" charset="-122"/>
                        </a:rPr>
                        <a:t>（</a:t>
                      </a:r>
                      <a:r>
                        <a:rPr lang="en-US" altLang="zh-CN" sz="1600" b="0" baseline="0" dirty="0">
                          <a:solidFill>
                            <a:schemeClr val="tx1"/>
                          </a:solidFill>
                          <a:latin typeface="微软雅黑" panose="020B0503020204020204" pitchFamily="34" charset="-122"/>
                          <a:ea typeface="微软雅黑" panose="020B0503020204020204" pitchFamily="34" charset="-122"/>
                        </a:rPr>
                        <a:t>2015</a:t>
                      </a:r>
                      <a:r>
                        <a:rPr lang="zh-CN" altLang="en-US" sz="1600" b="0" baseline="0" dirty="0">
                          <a:solidFill>
                            <a:schemeClr val="tx1"/>
                          </a:solidFill>
                          <a:latin typeface="微软雅黑" panose="020B0503020204020204" pitchFamily="34" charset="-122"/>
                          <a:ea typeface="微软雅黑" panose="020B0503020204020204" pitchFamily="34" charset="-122"/>
                        </a:rPr>
                        <a:t>年）</a:t>
                      </a:r>
                      <a:endParaRPr lang="en-US" altLang="zh-CN" sz="1600" b="0" dirty="0">
                        <a:solidFill>
                          <a:schemeClr val="tx1"/>
                        </a:solidFill>
                        <a:latin typeface="微软雅黑" panose="020B0503020204020204" pitchFamily="34" charset="-122"/>
                        <a:ea typeface="微软雅黑" panose="020B0503020204020204" pitchFamily="34" charset="-122"/>
                      </a:endParaRPr>
                    </a:p>
                  </a:txBody>
                  <a:tcPr anchor="ctr">
                    <a:solidFill>
                      <a:schemeClr val="accent5">
                        <a:lumMod val="20000"/>
                        <a:lumOff val="80000"/>
                      </a:schemeClr>
                    </a:solidFill>
                  </a:tcPr>
                </a:tc>
              </a:tr>
              <a:tr h="370840">
                <a:tc>
                  <a:txBody>
                    <a:bodyPr/>
                    <a:lstStyle/>
                    <a:p>
                      <a:pPr marL="179705" algn="l" defTabSz="914400" rtl="0" eaLnBrk="1" latinLnBrk="0" hangingPunct="1"/>
                      <a:r>
                        <a:rPr lang="zh-CN" altLang="en-US" sz="1600" b="0" kern="1200" dirty="0">
                          <a:solidFill>
                            <a:schemeClr val="tx1"/>
                          </a:solidFill>
                          <a:latin typeface="微软雅黑" panose="020B0503020204020204" pitchFamily="34" charset="-122"/>
                          <a:ea typeface="微软雅黑" panose="020B0503020204020204" pitchFamily="34" charset="-122"/>
                          <a:cs typeface="+mn-cs"/>
                        </a:rPr>
                        <a:t>贝赫特工程公司故障分析</a:t>
                      </a:r>
                      <a:r>
                        <a:rPr lang="zh-CN" altLang="en-US" sz="1600" b="0" kern="1200" dirty="0" smtClean="0">
                          <a:solidFill>
                            <a:schemeClr val="tx1"/>
                          </a:solidFill>
                          <a:latin typeface="微软雅黑" panose="020B0503020204020204" pitchFamily="34" charset="-122"/>
                          <a:ea typeface="微软雅黑" panose="020B0503020204020204" pitchFamily="34" charset="-122"/>
                          <a:cs typeface="+mn-cs"/>
                        </a:rPr>
                        <a:t>顾问、在</a:t>
                      </a:r>
                      <a:r>
                        <a:rPr lang="zh-CN" altLang="en-US" sz="1600" b="0" kern="1200" dirty="0">
                          <a:solidFill>
                            <a:schemeClr val="tx1"/>
                          </a:solidFill>
                          <a:latin typeface="微软雅黑" panose="020B0503020204020204" pitchFamily="34" charset="-122"/>
                          <a:ea typeface="微软雅黑" panose="020B0503020204020204" pitchFamily="34" charset="-122"/>
                          <a:cs typeface="+mn-cs"/>
                        </a:rPr>
                        <a:t>埃克森美孚国际公司任职超过</a:t>
                      </a:r>
                      <a:r>
                        <a:rPr lang="en-US" altLang="zh-CN" sz="1600" b="0" kern="1200" dirty="0">
                          <a:solidFill>
                            <a:schemeClr val="tx1"/>
                          </a:solidFill>
                          <a:latin typeface="微软雅黑" panose="020B0503020204020204" pitchFamily="34" charset="-122"/>
                          <a:ea typeface="微软雅黑" panose="020B0503020204020204" pitchFamily="34" charset="-122"/>
                          <a:cs typeface="+mn-cs"/>
                        </a:rPr>
                        <a:t>30</a:t>
                      </a:r>
                      <a:r>
                        <a:rPr lang="zh-CN" altLang="en-US" sz="1600" b="0" kern="1200" dirty="0">
                          <a:solidFill>
                            <a:schemeClr val="tx1"/>
                          </a:solidFill>
                          <a:latin typeface="微软雅黑" panose="020B0503020204020204" pitchFamily="34" charset="-122"/>
                          <a:ea typeface="微软雅黑" panose="020B0503020204020204" pitchFamily="34" charset="-122"/>
                          <a:cs typeface="+mn-cs"/>
                        </a:rPr>
                        <a:t>年</a:t>
                      </a:r>
                      <a:endParaRPr lang="en-US" altLang="zh-CN" sz="1600" b="0" kern="1200" dirty="0">
                        <a:solidFill>
                          <a:schemeClr val="tx1"/>
                        </a:solidFill>
                        <a:latin typeface="微软雅黑" panose="020B0503020204020204" pitchFamily="34" charset="-122"/>
                        <a:ea typeface="微软雅黑" panose="020B0503020204020204" pitchFamily="34" charset="-122"/>
                        <a:cs typeface="+mn-cs"/>
                      </a:endParaRPr>
                    </a:p>
                  </a:txBody>
                  <a:tcPr anchor="ctr">
                    <a:noFill/>
                  </a:tcPr>
                </a:tc>
              </a:tr>
            </a:tbl>
          </a:graphicData>
        </a:graphic>
      </p:graphicFrame>
      <p:graphicFrame>
        <p:nvGraphicFramePr>
          <p:cNvPr id="9" name="表格 8"/>
          <p:cNvGraphicFramePr>
            <a:graphicFrameLocks noGrp="1"/>
          </p:cNvGraphicFramePr>
          <p:nvPr/>
        </p:nvGraphicFramePr>
        <p:xfrm>
          <a:off x="2071670" y="5430404"/>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79705" algn="l"/>
                      <a:r>
                        <a:rPr lang="zh-CN" altLang="en-US" sz="1600" b="0" dirty="0">
                          <a:solidFill>
                            <a:schemeClr val="tx1"/>
                          </a:solidFill>
                          <a:latin typeface="微软雅黑" panose="020B0503020204020204" pitchFamily="34" charset="-122"/>
                          <a:ea typeface="微软雅黑" panose="020B0503020204020204" pitchFamily="34" charset="-122"/>
                        </a:rPr>
                        <a:t>第</a:t>
                      </a:r>
                      <a:r>
                        <a:rPr lang="en-US" altLang="zh-CN" sz="1600" b="0" dirty="0">
                          <a:solidFill>
                            <a:schemeClr val="tx1"/>
                          </a:solidFill>
                          <a:latin typeface="微软雅黑" panose="020B0503020204020204" pitchFamily="34" charset="-122"/>
                          <a:ea typeface="微软雅黑" panose="020B0503020204020204" pitchFamily="34" charset="-122"/>
                        </a:rPr>
                        <a:t>135</a:t>
                      </a:r>
                      <a:r>
                        <a:rPr lang="zh-CN" altLang="en-US" sz="1600" b="0" dirty="0">
                          <a:solidFill>
                            <a:schemeClr val="tx1"/>
                          </a:solidFill>
                          <a:latin typeface="微软雅黑" panose="020B0503020204020204" pitchFamily="34" charset="-122"/>
                          <a:ea typeface="微软雅黑" panose="020B0503020204020204" pitchFamily="34" charset="-122"/>
                        </a:rPr>
                        <a:t>任 </a:t>
                      </a:r>
                      <a:r>
                        <a:rPr lang="en-US" altLang="zh-CN" sz="1600" b="0" dirty="0">
                          <a:solidFill>
                            <a:schemeClr val="tx1"/>
                          </a:solidFill>
                          <a:latin typeface="微软雅黑" panose="020B0503020204020204" pitchFamily="34" charset="-122"/>
                          <a:ea typeface="微软雅黑" panose="020B0503020204020204" pitchFamily="34" charset="-122"/>
                        </a:rPr>
                        <a:t>Dr. Julio Guerrero</a:t>
                      </a:r>
                      <a:endParaRPr lang="en-US" altLang="zh-CN" sz="1600" b="0" dirty="0">
                        <a:solidFill>
                          <a:schemeClr val="tx1"/>
                        </a:solidFill>
                        <a:latin typeface="微软雅黑" panose="020B0503020204020204" pitchFamily="34" charset="-122"/>
                        <a:ea typeface="微软雅黑" panose="020B0503020204020204" pitchFamily="34" charset="-122"/>
                      </a:endParaRPr>
                    </a:p>
                  </a:txBody>
                  <a:tcPr anchor="ctr">
                    <a:solidFill>
                      <a:schemeClr val="accent5">
                        <a:lumMod val="20000"/>
                        <a:lumOff val="80000"/>
                      </a:schemeClr>
                    </a:solidFill>
                  </a:tcPr>
                </a:tc>
              </a:tr>
              <a:tr h="370840">
                <a:tc>
                  <a:txBody>
                    <a:bodyPr/>
                    <a:lstStyle/>
                    <a:p>
                      <a:pPr marL="179705" algn="l" defTabSz="914400" rtl="0" eaLnBrk="1" latinLnBrk="0" hangingPunct="1"/>
                      <a:r>
                        <a:rPr lang="zh-CN" altLang="en-US" sz="1600" b="0" kern="1200" dirty="0">
                          <a:solidFill>
                            <a:schemeClr val="tx1"/>
                          </a:solidFill>
                          <a:latin typeface="微软雅黑" panose="020B0503020204020204" pitchFamily="34" charset="-122"/>
                          <a:ea typeface="微软雅黑" panose="020B0503020204020204" pitchFamily="34" charset="-122"/>
                          <a:cs typeface="+mn-cs"/>
                        </a:rPr>
                        <a:t>美国德雷伯实验室能源部首席研发长官</a:t>
                      </a:r>
                      <a:endParaRPr lang="en-US" altLang="zh-CN" sz="1600" b="0" kern="1200" dirty="0">
                        <a:solidFill>
                          <a:schemeClr val="tx1"/>
                        </a:solidFill>
                        <a:latin typeface="微软雅黑" panose="020B0503020204020204" pitchFamily="34" charset="-122"/>
                        <a:ea typeface="微软雅黑" panose="020B0503020204020204" pitchFamily="34" charset="-122"/>
                        <a:cs typeface="+mn-cs"/>
                      </a:endParaRPr>
                    </a:p>
                  </a:txBody>
                  <a:tcPr anchor="ctr">
                    <a:noFill/>
                  </a:tcPr>
                </a:tc>
              </a:tr>
            </a:tbl>
          </a:graphicData>
        </a:graphic>
      </p:graphicFrame>
      <p:sp>
        <p:nvSpPr>
          <p:cNvPr id="10" name="TextBox 9"/>
          <p:cNvSpPr txBox="1"/>
          <p:nvPr/>
        </p:nvSpPr>
        <p:spPr>
          <a:xfrm>
            <a:off x="2071670" y="6287660"/>
            <a:ext cx="653277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快来</a:t>
            </a:r>
            <a:r>
              <a:rPr lang="en-US" altLang="zh-CN" sz="1600" dirty="0">
                <a:latin typeface="微软雅黑" panose="020B0503020204020204" pitchFamily="34" charset="-122"/>
                <a:ea typeface="微软雅黑" panose="020B0503020204020204" pitchFamily="34" charset="-122"/>
              </a:rPr>
              <a:t>ASME</a:t>
            </a:r>
            <a:r>
              <a:rPr lang="zh-CN" altLang="en-US" sz="1600" dirty="0">
                <a:latin typeface="微软雅黑" panose="020B0503020204020204" pitchFamily="34" charset="-122"/>
                <a:ea typeface="微软雅黑" panose="020B0503020204020204" pitchFamily="34" charset="-122"/>
              </a:rPr>
              <a:t>数据库检索他们</a:t>
            </a:r>
            <a:r>
              <a:rPr lang="zh-CN" altLang="en-US" sz="1600">
                <a:latin typeface="微软雅黑" panose="020B0503020204020204" pitchFamily="34" charset="-122"/>
                <a:ea typeface="微软雅黑" panose="020B0503020204020204" pitchFamily="34" charset="-122"/>
              </a:rPr>
              <a:t>的</a:t>
            </a:r>
            <a:r>
              <a:rPr lang="zh-CN" altLang="en-US" sz="1600" smtClean="0">
                <a:latin typeface="微软雅黑" panose="020B0503020204020204" pitchFamily="34" charset="-122"/>
                <a:ea typeface="微软雅黑" panose="020B0503020204020204" pitchFamily="34" charset="-122"/>
              </a:rPr>
              <a:t>姓名、查看</a:t>
            </a:r>
            <a:r>
              <a:rPr lang="zh-CN" altLang="en-US" sz="1600" dirty="0">
                <a:latin typeface="微软雅黑" panose="020B0503020204020204" pitchFamily="34" charset="-122"/>
                <a:ea typeface="微软雅黑" panose="020B0503020204020204" pitchFamily="34" charset="-122"/>
              </a:rPr>
              <a:t>他们发表的文章！</a:t>
            </a:r>
            <a:endParaRPr lang="zh-CN" altLang="en-US" sz="1600" dirty="0">
              <a:latin typeface="微软雅黑" panose="020B0503020204020204" pitchFamily="34" charset="-122"/>
              <a:ea typeface="微软雅黑" panose="020B0503020204020204" pitchFamily="34" charset="-122"/>
            </a:endParaRPr>
          </a:p>
        </p:txBody>
      </p:sp>
      <p:pic>
        <p:nvPicPr>
          <p:cNvPr id="11" name="图片 10" descr="C:\Users\ADMINI~1\AppData\Local\Temp\SGPicFaceTpBq\3572\01B95EDA.png"/>
          <p:cNvPicPr/>
          <p:nvPr/>
        </p:nvPicPr>
        <p:blipFill>
          <a:blip r:embed="rId3" cstate="print"/>
          <a:srcRect/>
          <a:stretch>
            <a:fillRect/>
          </a:stretch>
        </p:blipFill>
        <p:spPr bwMode="auto">
          <a:xfrm>
            <a:off x="7524328" y="6334844"/>
            <a:ext cx="190500" cy="190500"/>
          </a:xfrm>
          <a:prstGeom prst="rect">
            <a:avLst/>
          </a:prstGeom>
          <a:noFill/>
          <a:ln w="9525">
            <a:noFill/>
            <a:miter lim="800000"/>
            <a:headEnd/>
            <a:tailEnd/>
          </a:ln>
        </p:spPr>
      </p:pic>
      <p:pic>
        <p:nvPicPr>
          <p:cNvPr id="12" name="图片 11" descr="C:\Users\ADMINI~1\AppData\Local\Temp\SGPicFaceTpBq\3572\01B95EDA.png"/>
          <p:cNvPicPr/>
          <p:nvPr/>
        </p:nvPicPr>
        <p:blipFill>
          <a:blip r:embed="rId3" cstate="print"/>
          <a:srcRect/>
          <a:stretch>
            <a:fillRect/>
          </a:stretch>
        </p:blipFill>
        <p:spPr bwMode="auto">
          <a:xfrm>
            <a:off x="7843418" y="6334844"/>
            <a:ext cx="190500" cy="190500"/>
          </a:xfrm>
          <a:prstGeom prst="rect">
            <a:avLst/>
          </a:prstGeom>
          <a:noFill/>
          <a:ln w="9525">
            <a:noFill/>
            <a:miter lim="800000"/>
            <a:headEnd/>
            <a:tailEnd/>
          </a:ln>
        </p:spPr>
      </p:pic>
      <p:pic>
        <p:nvPicPr>
          <p:cNvPr id="13" name="图片 12" descr="C:\Users\ADMINI~1\AppData\Local\Temp\SGPicFaceTpBq\3572\01B95EDA.png"/>
          <p:cNvPicPr/>
          <p:nvPr/>
        </p:nvPicPr>
        <p:blipFill>
          <a:blip r:embed="rId3" cstate="print"/>
          <a:srcRect/>
          <a:stretch>
            <a:fillRect/>
          </a:stretch>
        </p:blipFill>
        <p:spPr bwMode="auto">
          <a:xfrm>
            <a:off x="8176794" y="6334844"/>
            <a:ext cx="190500" cy="190500"/>
          </a:xfrm>
          <a:prstGeom prst="rect">
            <a:avLst/>
          </a:prstGeom>
          <a:noFill/>
          <a:ln w="9525">
            <a:noFill/>
            <a:miter lim="800000"/>
            <a:headEnd/>
            <a:tailEnd/>
          </a:ln>
        </p:spPr>
      </p:pic>
      <p:sp>
        <p:nvSpPr>
          <p:cNvPr id="109570" name="AutoShape 2" descr="https://cdn.asme.org/wwwasmeorg/media/ASMEMedia/About%20ASME/NewsMedia/PressReleases/Julio-Guerrero-Nov20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09572" name="Picture 4" descr="https://cdn.asme.org/wwwasmeorg/media/ASMEMedia/About%20ASME/NewsMedia/PressReleases/Julio-Guerrero-Nov2014.jpg"/>
          <p:cNvPicPr>
            <a:picLocks noChangeAspect="1" noChangeArrowheads="1"/>
          </p:cNvPicPr>
          <p:nvPr/>
        </p:nvPicPr>
        <p:blipFill>
          <a:blip r:embed="rId4" cstate="print"/>
          <a:srcRect l="10001" t="5995" b="4084"/>
          <a:stretch>
            <a:fillRect/>
          </a:stretch>
        </p:blipFill>
        <p:spPr bwMode="auto">
          <a:xfrm>
            <a:off x="395696" y="4509120"/>
            <a:ext cx="1440000" cy="216024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5"/>
          <p:cNvGrpSpPr/>
          <p:nvPr/>
        </p:nvGrpSpPr>
        <p:grpSpPr bwMode="auto">
          <a:xfrm>
            <a:off x="1899698" y="2108507"/>
            <a:ext cx="3436192" cy="888445"/>
            <a:chOff x="4247964" y="2057753"/>
            <a:chExt cx="3437018" cy="888157"/>
          </a:xfrm>
        </p:grpSpPr>
        <p:sp>
          <p:nvSpPr>
            <p:cNvPr id="22" name="TextBox 6"/>
            <p:cNvSpPr txBox="1"/>
            <p:nvPr/>
          </p:nvSpPr>
          <p:spPr>
            <a:xfrm>
              <a:off x="5003796" y="2057753"/>
              <a:ext cx="2681186" cy="461515"/>
            </a:xfrm>
            <a:prstGeom prst="rect">
              <a:avLst/>
            </a:prstGeom>
            <a:noFill/>
          </p:spPr>
          <p:txBody>
            <a:bodyPr wrap="none">
              <a:spAutoFit/>
            </a:bodyPr>
            <a:lstStyle/>
            <a:p>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ASME </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出版社介绍</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TextBox 8"/>
            <p:cNvSpPr txBox="1"/>
            <p:nvPr/>
          </p:nvSpPr>
          <p:spPr>
            <a:xfrm>
              <a:off x="5013323" y="2576698"/>
              <a:ext cx="2532071" cy="369212"/>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背景、学会、宗旨</a:t>
              </a:r>
              <a:endPar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39" name="组合 16"/>
          <p:cNvGrpSpPr/>
          <p:nvPr/>
        </p:nvGrpSpPr>
        <p:grpSpPr bwMode="auto">
          <a:xfrm>
            <a:off x="1899698" y="3178019"/>
            <a:ext cx="5628291" cy="812247"/>
            <a:chOff x="4247964" y="2057753"/>
            <a:chExt cx="5628450" cy="811369"/>
          </a:xfrm>
        </p:grpSpPr>
        <p:sp>
          <p:nvSpPr>
            <p:cNvPr id="40" name="TextBox 10"/>
            <p:cNvSpPr txBox="1">
              <a:spLocks noChangeArrowheads="1"/>
            </p:cNvSpPr>
            <p:nvPr/>
          </p:nvSpPr>
          <p:spPr bwMode="auto">
            <a:xfrm>
              <a:off x="5003661" y="2057753"/>
              <a:ext cx="4872753" cy="461166"/>
            </a:xfrm>
            <a:prstGeom prst="rect">
              <a:avLst/>
            </a:prstGeom>
            <a:noFill/>
            <a:ln w="9525">
              <a:noFill/>
              <a:miter lim="800000"/>
            </a:ln>
          </p:spPr>
          <p:txBody>
            <a:bodyPr wrap="none">
              <a:spAutoFit/>
            </a:bodyPr>
            <a:lstStyle/>
            <a:p>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广东石油化工学院与</a:t>
              </a:r>
              <a:r>
                <a:rPr lang="en-US" altLang="zh-CN" sz="2400" dirty="0" smtClean="0">
                  <a:solidFill>
                    <a:schemeClr val="tx1">
                      <a:lumMod val="95000"/>
                      <a:lumOff val="5000"/>
                    </a:schemeClr>
                  </a:solidFill>
                  <a:latin typeface="微软雅黑" panose="020B0503020204020204" pitchFamily="34" charset="-122"/>
                  <a:ea typeface="微软雅黑" panose="020B0503020204020204" pitchFamily="34" charset="-122"/>
                </a:rPr>
                <a:t>ASME</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出版物</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TextBox 12"/>
            <p:cNvSpPr txBox="1"/>
            <p:nvPr/>
          </p:nvSpPr>
          <p:spPr>
            <a:xfrm>
              <a:off x="5013161" y="2500189"/>
              <a:ext cx="3523822"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期刊介绍、学科</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发文</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43" name="组合 20"/>
          <p:cNvGrpSpPr/>
          <p:nvPr/>
        </p:nvGrpSpPr>
        <p:grpSpPr bwMode="auto">
          <a:xfrm>
            <a:off x="1910464" y="5277150"/>
            <a:ext cx="3148841" cy="812245"/>
            <a:chOff x="4247964" y="2057753"/>
            <a:chExt cx="3149121" cy="811368"/>
          </a:xfrm>
        </p:grpSpPr>
        <p:sp>
          <p:nvSpPr>
            <p:cNvPr id="44" name="TextBox 14"/>
            <p:cNvSpPr txBox="1"/>
            <p:nvPr/>
          </p:nvSpPr>
          <p:spPr>
            <a:xfrm>
              <a:off x="5003681" y="2057753"/>
              <a:ext cx="2031506" cy="461167"/>
            </a:xfrm>
            <a:prstGeom prst="rect">
              <a:avLst/>
            </a:prstGeom>
            <a:noFill/>
          </p:spPr>
          <p:txBody>
            <a:bodyPr wrap="none">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期刊投稿概要</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5" name="圆角矩形​​ 22"/>
            <p:cNvSpPr/>
            <p:nvPr/>
          </p:nvSpPr>
          <p:spPr>
            <a:xfrm>
              <a:off x="4247964" y="2133871"/>
              <a:ext cx="647757" cy="647000"/>
            </a:xfrm>
            <a:prstGeom prst="roundRect">
              <a:avLst/>
            </a:prstGeom>
            <a:solidFill>
              <a:srgbClr val="FFC000"/>
            </a:soli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TextBox 16"/>
            <p:cNvSpPr txBox="1"/>
            <p:nvPr/>
          </p:nvSpPr>
          <p:spPr>
            <a:xfrm>
              <a:off x="5013207" y="2500188"/>
              <a:ext cx="2383878"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投稿入口、</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案例</a:t>
              </a:r>
              <a:endParaRPr lang="zh-CN" altLang="en-US"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47" name="标题 24"/>
          <p:cNvSpPr txBox="1"/>
          <p:nvPr/>
        </p:nvSpPr>
        <p:spPr bwMode="auto">
          <a:xfrm>
            <a:off x="611560" y="1124744"/>
            <a:ext cx="8229600" cy="704850"/>
          </a:xfrm>
          <a:prstGeom prst="rect">
            <a:avLst/>
          </a:prstGeom>
          <a:noFill/>
          <a:ln w="9525">
            <a:noFill/>
            <a:miter lim="800000"/>
          </a:ln>
        </p:spPr>
        <p:txBody>
          <a:bodyPr anchor="ctr"/>
          <a:lstStyle/>
          <a:p>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sym typeface="+mn-ea"/>
              </a:rPr>
              <a:t>目录</a:t>
            </a:r>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3200" dirty="0">
                <a:solidFill>
                  <a:schemeClr val="tx1">
                    <a:lumMod val="95000"/>
                    <a:lumOff val="5000"/>
                  </a:schemeClr>
                </a:solidFill>
                <a:latin typeface="微软雅黑" panose="020B0503020204020204" pitchFamily="34" charset="-122"/>
                <a:ea typeface="微软雅黑" panose="020B0503020204020204" pitchFamily="34" charset="-122"/>
              </a:rPr>
              <a:t>CONTENTS</a:t>
            </a:r>
            <a:endPar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48" name="组合 20"/>
          <p:cNvGrpSpPr/>
          <p:nvPr/>
        </p:nvGrpSpPr>
        <p:grpSpPr bwMode="auto">
          <a:xfrm>
            <a:off x="1910467" y="4212391"/>
            <a:ext cx="5212227" cy="812245"/>
            <a:chOff x="4247964" y="2057753"/>
            <a:chExt cx="5212688" cy="811368"/>
          </a:xfrm>
        </p:grpSpPr>
        <p:sp>
          <p:nvSpPr>
            <p:cNvPr id="49" name="TextBox 14"/>
            <p:cNvSpPr txBox="1"/>
            <p:nvPr/>
          </p:nvSpPr>
          <p:spPr>
            <a:xfrm>
              <a:off x="5003681" y="2057753"/>
              <a:ext cx="3911994" cy="461167"/>
            </a:xfrm>
            <a:prstGeom prst="rect">
              <a:avLst/>
            </a:prstGeom>
            <a:noFill/>
          </p:spPr>
          <p:txBody>
            <a:bodyPr wrap="none">
              <a:spAutoFit/>
            </a:bodyPr>
            <a:lstStyle/>
            <a:p>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ASME </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数据库平台检索案例</a:t>
              </a:r>
              <a:endPar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0"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2800" kern="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TextBox 16"/>
            <p:cNvSpPr txBox="1"/>
            <p:nvPr/>
          </p:nvSpPr>
          <p:spPr>
            <a:xfrm>
              <a:off x="5013207" y="2500188"/>
              <a:ext cx="4447445"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浏览、检索</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、个性化功能、移动访问</a:t>
              </a:r>
              <a:endPar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2447857"/>
            <a:ext cx="9144000" cy="4407031"/>
          </a:xfrm>
          <a:prstGeom prst="rect">
            <a:avLst/>
          </a:prstGeom>
        </p:spPr>
      </p:pic>
      <p:sp>
        <p:nvSpPr>
          <p:cNvPr id="4" name="文本框 3"/>
          <p:cNvSpPr txBox="1"/>
          <p:nvPr/>
        </p:nvSpPr>
        <p:spPr>
          <a:xfrm>
            <a:off x="395536" y="1268760"/>
            <a:ext cx="6264696"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投稿</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44084" r="3735"/>
          <a:stretch>
            <a:fillRect/>
          </a:stretch>
        </p:blipFill>
        <p:spPr>
          <a:xfrm>
            <a:off x="6136241" y="4684678"/>
            <a:ext cx="2988841" cy="1854684"/>
          </a:xfrm>
          <a:prstGeom prst="rect">
            <a:avLst/>
          </a:prstGeom>
        </p:spPr>
      </p:pic>
      <p:sp>
        <p:nvSpPr>
          <p:cNvPr id="45058" name="Title 1"/>
          <p:cNvSpPr txBox="1"/>
          <p:nvPr/>
        </p:nvSpPr>
        <p:spPr bwMode="auto">
          <a:xfrm>
            <a:off x="376618" y="670585"/>
            <a:ext cx="8156299" cy="965200"/>
          </a:xfrm>
          <a:prstGeom prst="rect">
            <a:avLst/>
          </a:prstGeom>
          <a:noFill/>
          <a:ln w="9525">
            <a:noFill/>
            <a:miter lim="800000"/>
          </a:ln>
        </p:spPr>
        <p:txBody>
          <a:bodyPr anchor="ctr"/>
          <a:lstStyle/>
          <a:p>
            <a:r>
              <a:rPr lang="zh-CN" altLang="en-US" sz="3600" b="1" dirty="0">
                <a:latin typeface="微软雅黑" panose="020B0503020204020204" pitchFamily="34" charset="-122"/>
                <a:ea typeface="微软雅黑" panose="020B0503020204020204" pitchFamily="34" charset="-122"/>
              </a:rPr>
              <a:t>投稿</a:t>
            </a:r>
            <a:r>
              <a:rPr lang="zh-CN" altLang="en-US" sz="3600" b="1" dirty="0" smtClean="0">
                <a:latin typeface="微软雅黑" panose="020B0503020204020204" pitchFamily="34" charset="-122"/>
                <a:ea typeface="微软雅黑" panose="020B0503020204020204" pitchFamily="34" charset="-122"/>
              </a:rPr>
              <a:t>入口</a:t>
            </a:r>
            <a:r>
              <a:rPr lang="en-US" altLang="zh-CN" sz="3600" b="1" dirty="0" smtClean="0">
                <a:latin typeface="微软雅黑" panose="020B0503020204020204" pitchFamily="34" charset="-122"/>
                <a:ea typeface="微软雅黑" panose="020B0503020204020204" pitchFamily="34" charset="-122"/>
              </a:rPr>
              <a:t>-</a:t>
            </a:r>
            <a:r>
              <a:rPr lang="zh-CN" altLang="en-US" sz="3600" b="1" dirty="0" smtClean="0">
                <a:latin typeface="微软雅黑" panose="020B0503020204020204" pitchFamily="34" charset="-122"/>
                <a:ea typeface="微软雅黑" panose="020B0503020204020204" pitchFamily="34" charset="-122"/>
              </a:rPr>
              <a:t>期刊</a:t>
            </a:r>
            <a:endParaRPr lang="en-US" altLang="zh-CN" sz="3600" b="1" dirty="0">
              <a:latin typeface="微软雅黑" panose="020B0503020204020204" pitchFamily="34" charset="-122"/>
              <a:ea typeface="微软雅黑" panose="020B0503020204020204" pitchFamily="34" charset="-122"/>
            </a:endParaRPr>
          </a:p>
        </p:txBody>
      </p:sp>
      <p:sp>
        <p:nvSpPr>
          <p:cNvPr id="10" name="Title 1"/>
          <p:cNvSpPr txBox="1"/>
          <p:nvPr/>
        </p:nvSpPr>
        <p:spPr>
          <a:xfrm>
            <a:off x="376618" y="1484784"/>
            <a:ext cx="8748464" cy="3074688"/>
          </a:xfrm>
          <a:prstGeom prst="rect">
            <a:avLst/>
          </a:prstGeom>
        </p:spPr>
        <p:txBody>
          <a:bodyPr anchor="ctr"/>
          <a:lstStyle/>
          <a:p>
            <a:pPr>
              <a:defRPr/>
            </a:pPr>
            <a:endParaRPr lang="zh-CN" altLang="en-US" sz="2000" dirty="0" smtClean="0">
              <a:latin typeface="微软雅黑" panose="020B0503020204020204" pitchFamily="34" charset="-122"/>
              <a:ea typeface="微软雅黑" panose="020B0503020204020204" pitchFamily="34" charset="-122"/>
            </a:endParaRPr>
          </a:p>
          <a:p>
            <a:pPr>
              <a:defRPr/>
            </a:pPr>
            <a:r>
              <a:rPr lang="zh-CN" altLang="en-US" sz="2000" dirty="0" smtClean="0">
                <a:latin typeface="微软雅黑" panose="020B0503020204020204" pitchFamily="34" charset="-122"/>
                <a:ea typeface="微软雅黑" panose="020B0503020204020204" pitchFamily="34" charset="-122"/>
              </a:rPr>
              <a:t>点击 </a:t>
            </a:r>
            <a:r>
              <a:rPr lang="en-US" altLang="zh-CN" sz="2000" dirty="0">
                <a:latin typeface="微软雅黑" panose="020B0503020204020204" pitchFamily="34" charset="-122"/>
                <a:ea typeface="微软雅黑" panose="020B0503020204020204" pitchFamily="34" charset="-122"/>
                <a:hlinkClick r:id="rId2"/>
              </a:rPr>
              <a:t>https://</a:t>
            </a:r>
            <a:r>
              <a:rPr lang="en-US" altLang="zh-CN" sz="2000" dirty="0" smtClean="0">
                <a:latin typeface="微软雅黑" panose="020B0503020204020204" pitchFamily="34" charset="-122"/>
                <a:ea typeface="微软雅黑" panose="020B0503020204020204" pitchFamily="34" charset="-122"/>
                <a:hlinkClick r:id="rId2"/>
              </a:rPr>
              <a:t>asmedigitalcollection.asme.org/journals</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进入</a:t>
            </a:r>
            <a:r>
              <a:rPr lang="zh-CN" altLang="en-US" sz="2000" dirty="0">
                <a:latin typeface="微软雅黑" panose="020B0503020204020204" pitchFamily="34" charset="-122"/>
                <a:ea typeface="微软雅黑" panose="020B0503020204020204" pitchFamily="34" charset="-122"/>
              </a:rPr>
              <a:t>期刊主页面：</a:t>
            </a:r>
            <a:endParaRPr lang="en-US" altLang="zh-CN" sz="2000" dirty="0">
              <a:solidFill>
                <a:srgbClr val="00B0F0"/>
              </a:solidFill>
              <a:latin typeface="微软雅黑" panose="020B0503020204020204" pitchFamily="34" charset="-122"/>
              <a:ea typeface="微软雅黑" panose="020B0503020204020204" pitchFamily="34" charset="-122"/>
            </a:endParaRPr>
          </a:p>
          <a:p>
            <a:pPr fontAlgn="auto">
              <a:spcAft>
                <a:spcPts val="0"/>
              </a:spcAft>
              <a:defRPr/>
            </a:pPr>
            <a:endParaRPr lang="en-US" altLang="zh-CN" sz="2400" dirty="0">
              <a:latin typeface="微软雅黑" panose="020B0503020204020204" pitchFamily="34" charset="-122"/>
              <a:ea typeface="微软雅黑" panose="020B0503020204020204" pitchFamily="34" charset="-122"/>
            </a:endParaRPr>
          </a:p>
          <a:p>
            <a:pPr marL="342900" indent="-342900" fontAlgn="auto">
              <a:spcAft>
                <a:spcPts val="0"/>
              </a:spcAft>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rPr>
              <a:t>Call for Papers</a:t>
            </a:r>
            <a:r>
              <a:rPr lang="zh-CN" altLang="en-US" sz="2000" dirty="0">
                <a:latin typeface="微软雅黑" panose="020B0503020204020204" pitchFamily="34" charset="-122"/>
                <a:ea typeface="微软雅黑" panose="020B0503020204020204" pitchFamily="34" charset="-122"/>
              </a:rPr>
              <a:t>或</a:t>
            </a:r>
            <a:r>
              <a:rPr lang="en-US" altLang="zh-CN" sz="2000" dirty="0">
                <a:latin typeface="微软雅黑" panose="020B0503020204020204" pitchFamily="34" charset="-122"/>
                <a:ea typeface="微软雅黑" panose="020B0503020204020204" pitchFamily="34" charset="-122"/>
              </a:rPr>
              <a:t>Announcements and Call for Paper</a:t>
            </a:r>
            <a:r>
              <a:rPr lang="zh-CN" altLang="en-US" sz="2000" dirty="0" smtClean="0">
                <a:latin typeface="微软雅黑" panose="020B0503020204020204" pitchFamily="34" charset="-122"/>
                <a:ea typeface="微软雅黑" panose="020B0503020204020204" pitchFamily="34" charset="-122"/>
              </a:rPr>
              <a:t>链接，可</a:t>
            </a:r>
            <a:r>
              <a:rPr lang="zh-CN" altLang="en-US" sz="2000" dirty="0">
                <a:latin typeface="微软雅黑" panose="020B0503020204020204" pitchFamily="34" charset="-122"/>
                <a:ea typeface="微软雅黑" panose="020B0503020204020204" pitchFamily="34" charset="-122"/>
              </a:rPr>
              <a:t>查看</a:t>
            </a:r>
            <a:r>
              <a:rPr lang="en-US" altLang="zh-CN" sz="2000" dirty="0">
                <a:latin typeface="微软雅黑" panose="020B0503020204020204" pitchFamily="34" charset="-122"/>
                <a:ea typeface="微软雅黑" panose="020B0503020204020204" pitchFamily="34" charset="-122"/>
              </a:rPr>
              <a:t>ASME</a:t>
            </a:r>
            <a:r>
              <a:rPr lang="zh-CN" altLang="en-US" sz="2000" dirty="0">
                <a:latin typeface="微软雅黑" panose="020B0503020204020204" pitchFamily="34" charset="-122"/>
                <a:ea typeface="微软雅黑" panose="020B0503020204020204" pitchFamily="34" charset="-122"/>
              </a:rPr>
              <a:t>期刊正在筹备的特刊以及他们的征稿要求。 </a:t>
            </a:r>
            <a:endParaRPr lang="en-US" altLang="zh-CN" sz="2000" dirty="0">
              <a:latin typeface="微软雅黑" panose="020B0503020204020204" pitchFamily="34" charset="-122"/>
              <a:ea typeface="微软雅黑" panose="020B0503020204020204" pitchFamily="34" charset="-122"/>
            </a:endParaRPr>
          </a:p>
          <a:p>
            <a:pPr marL="342900" indent="-342900" fontAlgn="auto">
              <a:spcAft>
                <a:spcPts val="0"/>
              </a:spcAft>
              <a:buFont typeface="Wingdings" panose="05000000000000000000" pitchFamily="2" charset="2"/>
              <a:buChar char="n"/>
              <a:defRPr/>
            </a:pPr>
            <a:endParaRPr lang="en-US" altLang="zh-CN" sz="2000" dirty="0">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Char char="n"/>
              <a:defRPr/>
            </a:pPr>
            <a:r>
              <a:rPr lang="en-US" altLang="zh-CN" sz="2400" dirty="0" smtClean="0">
                <a:ea typeface="微软雅黑" panose="020B0503020204020204" pitchFamily="34" charset="-122"/>
              </a:rPr>
              <a:t>ASME’s </a:t>
            </a:r>
            <a:r>
              <a:rPr lang="en-US" altLang="zh-CN" sz="2400" dirty="0">
                <a:ea typeface="微软雅黑" panose="020B0503020204020204" pitchFamily="34" charset="-122"/>
              </a:rPr>
              <a:t>Guide for Journal </a:t>
            </a:r>
            <a:r>
              <a:rPr lang="en-US" altLang="zh-CN" sz="2400" dirty="0" smtClean="0">
                <a:ea typeface="微软雅黑" panose="020B0503020204020204" pitchFamily="34" charset="-122"/>
              </a:rPr>
              <a:t>Authors</a:t>
            </a:r>
            <a:r>
              <a:rPr lang="zh-CN" altLang="en-US" sz="2400" dirty="0" smtClean="0">
                <a:ea typeface="微软雅黑" panose="020B0503020204020204" pitchFamily="34" charset="-122"/>
              </a:rPr>
              <a:t>：</a:t>
            </a:r>
            <a:endParaRPr lang="zh-CN" altLang="en-US" sz="2400" dirty="0" smtClean="0">
              <a:ea typeface="微软雅黑" panose="020B0503020204020204" pitchFamily="34" charset="-122"/>
            </a:endParaRPr>
          </a:p>
          <a:p>
            <a:pPr indent="0" algn="just">
              <a:buFont typeface="Wingdings" panose="05000000000000000000" pitchFamily="2" charset="2"/>
              <a:buNone/>
              <a:defRPr/>
            </a:pPr>
            <a:r>
              <a:rPr lang="zh-CN" altLang="en-US" sz="2400" dirty="0" smtClean="0">
                <a:ea typeface="微软雅黑" panose="020B0503020204020204" pitchFamily="34" charset="-122"/>
                <a:hlinkClick r:id="rId3" action="ppaction://hlinkfile"/>
              </a:rPr>
              <a:t>https://www.asme.org/wwwasmeorg/media/resourcefiles/shop/journals/asme_guide_for_journal_authors_final.pdf</a:t>
            </a:r>
            <a:endParaRPr lang="zh-CN" altLang="en-US" sz="2400" dirty="0" smtClean="0">
              <a:ea typeface="微软雅黑" panose="020B0503020204020204" pitchFamily="34" charset="-122"/>
            </a:endParaRPr>
          </a:p>
          <a:p>
            <a:pPr fontAlgn="auto">
              <a:spcAft>
                <a:spcPts val="0"/>
              </a:spcAft>
              <a:defRPr/>
            </a:pPr>
            <a:endParaRPr lang="en-US" altLang="zh-CN" dirty="0">
              <a:solidFill>
                <a:srgbClr val="00B0F0"/>
              </a:solidFill>
              <a:latin typeface="微软雅黑" panose="020B0503020204020204" pitchFamily="34" charset="-122"/>
              <a:ea typeface="微软雅黑" panose="020B0503020204020204" pitchFamily="34" charset="-122"/>
            </a:endParaRPr>
          </a:p>
          <a:p>
            <a:pPr fontAlgn="auto">
              <a:spcAft>
                <a:spcPts val="0"/>
              </a:spcAft>
              <a:defRPr/>
            </a:pPr>
            <a:endParaRPr lang="en-US" altLang="zh-CN" dirty="0">
              <a:solidFill>
                <a:srgbClr val="00B0F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238343" y="1340768"/>
            <a:ext cx="4970177" cy="3830519"/>
          </a:xfrm>
          <a:prstGeom prst="rect">
            <a:avLst/>
          </a:prstGeom>
        </p:spPr>
      </p:pic>
      <p:sp>
        <p:nvSpPr>
          <p:cNvPr id="11" name="Rectangle 7"/>
          <p:cNvSpPr>
            <a:spLocks noChangeArrowheads="1"/>
          </p:cNvSpPr>
          <p:nvPr/>
        </p:nvSpPr>
        <p:spPr bwMode="auto">
          <a:xfrm>
            <a:off x="1403648" y="1628800"/>
            <a:ext cx="454726" cy="186650"/>
          </a:xfrm>
          <a:prstGeom prst="rect">
            <a:avLst/>
          </a:prstGeom>
          <a:noFill/>
          <a:ln w="19050">
            <a:solidFill>
              <a:srgbClr val="FF0000"/>
            </a:solidFill>
            <a:prstDash val="solid"/>
            <a:miter lim="800000"/>
          </a:ln>
        </p:spPr>
        <p:txBody>
          <a:bodyPr wrap="none" anchor="ctr"/>
          <a:lstStyle/>
          <a:p>
            <a:endParaRPr lang="zh-CN" altLang="en-US" sz="1350">
              <a:latin typeface="Calibri" panose="020F0502020204030204" charset="0"/>
            </a:endParaRPr>
          </a:p>
        </p:txBody>
      </p:sp>
      <p:sp>
        <p:nvSpPr>
          <p:cNvPr id="12" name="Rectangle 7"/>
          <p:cNvSpPr>
            <a:spLocks noChangeArrowheads="1"/>
          </p:cNvSpPr>
          <p:nvPr/>
        </p:nvSpPr>
        <p:spPr bwMode="auto">
          <a:xfrm>
            <a:off x="1259632" y="3669184"/>
            <a:ext cx="2023602" cy="498037"/>
          </a:xfrm>
          <a:prstGeom prst="rect">
            <a:avLst/>
          </a:prstGeom>
          <a:noFill/>
          <a:ln w="19050">
            <a:solidFill>
              <a:srgbClr val="FF0000"/>
            </a:solidFill>
            <a:prstDash val="solid"/>
            <a:miter lim="800000"/>
          </a:ln>
        </p:spPr>
        <p:txBody>
          <a:bodyPr wrap="none" anchor="ctr"/>
          <a:lstStyle/>
          <a:p>
            <a:endParaRPr lang="zh-CN" altLang="en-US" sz="1350">
              <a:latin typeface="Calibri" panose="020F050202020403020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224" y="2626375"/>
            <a:ext cx="5206272" cy="3492666"/>
          </a:xfrm>
          <a:prstGeom prst="rect">
            <a:avLst/>
          </a:prstGeom>
        </p:spPr>
      </p:pic>
      <p:sp>
        <p:nvSpPr>
          <p:cNvPr id="14" name="Rectangle 7"/>
          <p:cNvSpPr>
            <a:spLocks noChangeArrowheads="1"/>
          </p:cNvSpPr>
          <p:nvPr/>
        </p:nvSpPr>
        <p:spPr bwMode="auto">
          <a:xfrm>
            <a:off x="5208520" y="4005064"/>
            <a:ext cx="3673042" cy="498037"/>
          </a:xfrm>
          <a:prstGeom prst="rect">
            <a:avLst/>
          </a:prstGeom>
          <a:noFill/>
          <a:ln w="19050">
            <a:solidFill>
              <a:srgbClr val="FF0000"/>
            </a:solidFill>
            <a:prstDash val="solid"/>
            <a:miter lim="800000"/>
          </a:ln>
        </p:spPr>
        <p:txBody>
          <a:bodyPr wrap="none" anchor="ctr"/>
          <a:lstStyle/>
          <a:p>
            <a:endParaRPr lang="zh-CN" altLang="en-US" sz="1350">
              <a:latin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40958" y="1700808"/>
            <a:ext cx="4480970" cy="4464496"/>
          </a:xfrm>
          <a:prstGeom prst="rect">
            <a:avLst/>
          </a:prstGeom>
        </p:spPr>
      </p:pic>
      <p:pic>
        <p:nvPicPr>
          <p:cNvPr id="5" name="图片 4"/>
          <p:cNvPicPr>
            <a:picLocks noChangeAspect="1"/>
          </p:cNvPicPr>
          <p:nvPr/>
        </p:nvPicPr>
        <p:blipFill>
          <a:blip r:embed="rId2"/>
          <a:stretch>
            <a:fillRect/>
          </a:stretch>
        </p:blipFill>
        <p:spPr>
          <a:xfrm>
            <a:off x="4821928" y="3212976"/>
            <a:ext cx="4300368" cy="1283771"/>
          </a:xfrm>
          <a:prstGeom prst="rect">
            <a:avLst/>
          </a:prstGeom>
        </p:spPr>
      </p:pic>
      <p:sp>
        <p:nvSpPr>
          <p:cNvPr id="2" name="矩形 1"/>
          <p:cNvSpPr/>
          <p:nvPr/>
        </p:nvSpPr>
        <p:spPr>
          <a:xfrm>
            <a:off x="1309936" y="901042"/>
            <a:ext cx="6840760" cy="646331"/>
          </a:xfrm>
          <a:prstGeom prst="rect">
            <a:avLst/>
          </a:prstGeom>
        </p:spPr>
        <p:txBody>
          <a:bodyPr wrap="square">
            <a:spAutoFit/>
          </a:bodyPr>
          <a:lstStyle/>
          <a:p>
            <a:pPr algn="ctr"/>
            <a:r>
              <a:rPr lang="en-US" altLang="zh-CN" b="1" dirty="0">
                <a:solidFill>
                  <a:srgbClr val="000000"/>
                </a:solidFill>
                <a:latin typeface="等线" panose="02010600030101010101" charset="-122"/>
                <a:ea typeface="等线" panose="02010600030101010101" charset="-122"/>
              </a:rPr>
              <a:t>Journal of Autonomous Vehicles and Systems</a:t>
            </a:r>
            <a:r>
              <a:rPr lang="en-US" altLang="zh-CN" b="1" dirty="0"/>
              <a:t> </a:t>
            </a:r>
            <a:endParaRPr lang="en-US" altLang="zh-CN" b="1" dirty="0" smtClean="0"/>
          </a:p>
          <a:p>
            <a:pPr algn="ctr"/>
            <a:r>
              <a:rPr lang="en-US" altLang="zh-CN" b="1" dirty="0" smtClean="0">
                <a:solidFill>
                  <a:srgbClr val="000000"/>
                </a:solidFill>
                <a:latin typeface="等线" panose="02010600030101010101" charset="-122"/>
                <a:ea typeface="等线" panose="02010600030101010101" charset="-122"/>
              </a:rPr>
              <a:t>《</a:t>
            </a:r>
            <a:r>
              <a:rPr lang="zh-CN" altLang="en-US" b="1" dirty="0">
                <a:solidFill>
                  <a:srgbClr val="000000"/>
                </a:solidFill>
                <a:latin typeface="等线" panose="02010600030101010101" charset="-122"/>
                <a:ea typeface="等线" panose="02010600030101010101" charset="-122"/>
              </a:rPr>
              <a:t>自动驾驶车辆和系统期刊</a:t>
            </a:r>
            <a:r>
              <a:rPr lang="en-US" altLang="zh-CN" b="1" dirty="0">
                <a:solidFill>
                  <a:srgbClr val="000000"/>
                </a:solidFill>
                <a:latin typeface="等线" panose="02010600030101010101" charset="-122"/>
                <a:ea typeface="等线" panose="02010600030101010101" charset="-122"/>
              </a:rPr>
              <a:t>》</a:t>
            </a:r>
            <a:r>
              <a:rPr lang="zh-CN" altLang="en-US" b="1" dirty="0"/>
              <a:t> </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p:nvPr/>
        </p:nvSpPr>
        <p:spPr bwMode="auto">
          <a:xfrm>
            <a:off x="395537" y="951632"/>
            <a:ext cx="8184901" cy="965200"/>
          </a:xfrm>
          <a:prstGeom prst="rect">
            <a:avLst/>
          </a:prstGeom>
          <a:noFill/>
          <a:ln w="9525">
            <a:noFill/>
            <a:miter lim="800000"/>
          </a:ln>
        </p:spPr>
        <p:txBody>
          <a:bodyPr anchor="ctr"/>
          <a:lstStyle/>
          <a:p>
            <a:r>
              <a:rPr lang="zh-CN" altLang="en-US" sz="3600" b="1" dirty="0">
                <a:latin typeface="微软雅黑" panose="020B0503020204020204" pitchFamily="34" charset="-122"/>
                <a:ea typeface="微软雅黑" panose="020B0503020204020204" pitchFamily="34" charset="-122"/>
              </a:rPr>
              <a:t>投稿入口</a:t>
            </a:r>
            <a:r>
              <a:rPr lang="en-US" altLang="zh-CN" sz="3600" b="1" dirty="0">
                <a:latin typeface="微软雅黑" panose="020B0503020204020204" pitchFamily="34" charset="-122"/>
                <a:ea typeface="微软雅黑" panose="020B0503020204020204" pitchFamily="34" charset="-122"/>
              </a:rPr>
              <a:t>-Submit a Paper</a:t>
            </a:r>
            <a:endParaRPr lang="en-US" altLang="zh-CN" sz="36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5537" y="2069232"/>
            <a:ext cx="7860594" cy="677108"/>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cs typeface="Calibri" panose="020F0502020204030204" charset="0"/>
              </a:rPr>
              <a:t>点击  </a:t>
            </a:r>
            <a:r>
              <a:rPr lang="en-US" altLang="zh-CN" sz="2000" dirty="0" smtClean="0">
                <a:latin typeface="微软雅黑" panose="020B0503020204020204" pitchFamily="34" charset="-122"/>
                <a:ea typeface="微软雅黑" panose="020B0503020204020204" pitchFamily="34" charset="-122"/>
                <a:hlinkClick r:id="rId1" action="ppaction://hlinkfile"/>
              </a:rPr>
              <a:t>journaltool.asme.org</a:t>
            </a:r>
            <a:r>
              <a:rPr lang="zh-CN" altLang="en-US" sz="2000" dirty="0">
                <a:latin typeface="微软雅黑" panose="020B0503020204020204" pitchFamily="34" charset="-122"/>
                <a:ea typeface="微软雅黑" panose="020B0503020204020204" pitchFamily="34" charset="-122"/>
                <a:cs typeface="Calibri" panose="020F0502020204030204" charset="0"/>
              </a:rPr>
              <a:t>，</a:t>
            </a:r>
            <a:r>
              <a:rPr lang="zh-CN" altLang="en-US" sz="2000" dirty="0" smtClean="0">
                <a:latin typeface="微软雅黑" panose="020B0503020204020204" pitchFamily="34" charset="-122"/>
                <a:ea typeface="微软雅黑" panose="020B0503020204020204" pitchFamily="34" charset="-122"/>
                <a:cs typeface="Calibri" panose="020F0502020204030204" charset="0"/>
              </a:rPr>
              <a:t>进入</a:t>
            </a:r>
            <a:r>
              <a:rPr lang="zh-CN" altLang="en-US" sz="2000" dirty="0">
                <a:latin typeface="微软雅黑" panose="020B0503020204020204" pitchFamily="34" charset="-122"/>
                <a:ea typeface="微软雅黑" panose="020B0503020204020204" pitchFamily="34" charset="-122"/>
                <a:cs typeface="Calibri" panose="020F0502020204030204" charset="0"/>
              </a:rPr>
              <a:t>数据库全部期刊提交稿件主页面：</a:t>
            </a:r>
            <a:endParaRPr lang="en-US" altLang="zh-CN" sz="2000" dirty="0">
              <a:latin typeface="微软雅黑" panose="020B0503020204020204" pitchFamily="34" charset="-122"/>
              <a:ea typeface="微软雅黑" panose="020B0503020204020204" pitchFamily="34" charset="-122"/>
              <a:cs typeface="Calibri" panose="020F0502020204030204" charset="0"/>
            </a:endParaRPr>
          </a:p>
          <a:p>
            <a:endParaRPr lang="zh-CN" altLang="en-US" dirty="0"/>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746340"/>
            <a:ext cx="7314132" cy="3270988"/>
          </a:xfrm>
          <a:prstGeom prst="rect">
            <a:avLst/>
          </a:prstGeom>
          <a:ln>
            <a:noFill/>
          </a:ln>
          <a:effectLst>
            <a:outerShdw blurRad="292100" dist="139700" dir="2700000" algn="tl" rotWithShape="0">
              <a:srgbClr val="333333">
                <a:alpha val="65000"/>
              </a:srgbClr>
            </a:outerShdw>
          </a:effectLst>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6505" y="4050909"/>
            <a:ext cx="2911300" cy="1656180"/>
          </a:xfrm>
          <a:prstGeom prst="rect">
            <a:avLst/>
          </a:prstGeom>
        </p:spPr>
      </p:pic>
      <p:sp>
        <p:nvSpPr>
          <p:cNvPr id="20" name="Rectangle 7"/>
          <p:cNvSpPr>
            <a:spLocks noChangeArrowheads="1"/>
          </p:cNvSpPr>
          <p:nvPr/>
        </p:nvSpPr>
        <p:spPr bwMode="auto">
          <a:xfrm>
            <a:off x="1520518" y="2977519"/>
            <a:ext cx="3744416" cy="264327"/>
          </a:xfrm>
          <a:prstGeom prst="rect">
            <a:avLst/>
          </a:prstGeom>
          <a:noFill/>
          <a:ln w="19050">
            <a:solidFill>
              <a:srgbClr val="FF0000"/>
            </a:solidFill>
            <a:prstDash val="solid"/>
            <a:miter lim="800000"/>
          </a:ln>
        </p:spPr>
        <p:txBody>
          <a:bodyPr wrap="none" anchor="ctr"/>
          <a:lstStyle/>
          <a:p>
            <a:endParaRPr lang="zh-CN" altLang="en-US" sz="1200">
              <a:latin typeface="等线" panose="02010600030101010101" charset="-122"/>
              <a:ea typeface="等线" panose="02010600030101010101" charset="-122"/>
            </a:endParaRPr>
          </a:p>
        </p:txBody>
      </p:sp>
      <p:sp>
        <p:nvSpPr>
          <p:cNvPr id="21" name="Rectangle 7"/>
          <p:cNvSpPr>
            <a:spLocks noChangeArrowheads="1"/>
          </p:cNvSpPr>
          <p:nvPr/>
        </p:nvSpPr>
        <p:spPr bwMode="auto">
          <a:xfrm>
            <a:off x="6757374" y="2907951"/>
            <a:ext cx="523784" cy="304679"/>
          </a:xfrm>
          <a:prstGeom prst="rect">
            <a:avLst/>
          </a:prstGeom>
          <a:noFill/>
          <a:ln w="19050">
            <a:solidFill>
              <a:srgbClr val="FF0000"/>
            </a:solidFill>
            <a:prstDash val="solid"/>
            <a:miter lim="800000"/>
          </a:ln>
        </p:spPr>
        <p:txBody>
          <a:bodyPr wrap="none" anchor="ctr"/>
          <a:lstStyle/>
          <a:p>
            <a:endParaRPr lang="zh-CN" altLang="en-US" sz="1200">
              <a:latin typeface="等线" panose="02010600030101010101" charset="-122"/>
              <a:ea typeface="等线" panose="02010600030101010101" charset="-122"/>
            </a:endParaRPr>
          </a:p>
        </p:txBody>
      </p:sp>
      <p:sp>
        <p:nvSpPr>
          <p:cNvPr id="22" name="Rectangle 7"/>
          <p:cNvSpPr>
            <a:spLocks noChangeArrowheads="1"/>
          </p:cNvSpPr>
          <p:nvPr/>
        </p:nvSpPr>
        <p:spPr bwMode="auto">
          <a:xfrm>
            <a:off x="6849109" y="4361253"/>
            <a:ext cx="585203" cy="745889"/>
          </a:xfrm>
          <a:prstGeom prst="rect">
            <a:avLst/>
          </a:prstGeom>
          <a:noFill/>
          <a:ln w="19050">
            <a:solidFill>
              <a:srgbClr val="FF0000"/>
            </a:solidFill>
            <a:prstDash val="solid"/>
            <a:miter lim="800000"/>
          </a:ln>
        </p:spPr>
        <p:txBody>
          <a:bodyPr wrap="none" anchor="ctr"/>
          <a:lstStyle/>
          <a:p>
            <a:endParaRPr lang="zh-CN" altLang="en-US" sz="1200">
              <a:latin typeface="等线" panose="02010600030101010101" charset="-122"/>
              <a:ea typeface="等线" panose="02010600030101010101" charset="-122"/>
            </a:endParaRPr>
          </a:p>
        </p:txBody>
      </p:sp>
      <p:sp>
        <p:nvSpPr>
          <p:cNvPr id="23" name="文本框 22"/>
          <p:cNvSpPr txBox="1"/>
          <p:nvPr/>
        </p:nvSpPr>
        <p:spPr>
          <a:xfrm>
            <a:off x="1405579" y="3300365"/>
            <a:ext cx="1438229" cy="1246495"/>
          </a:xfrm>
          <a:prstGeom prst="rect">
            <a:avLst/>
          </a:prstGeom>
          <a:noFill/>
          <a:ln w="19050">
            <a:solidFill>
              <a:schemeClr val="bg1"/>
            </a:solidFill>
          </a:ln>
        </p:spPr>
        <p:txBody>
          <a:bodyPr wrap="square" rtlCol="0">
            <a:spAutoFit/>
          </a:bodyPr>
          <a:lstStyle/>
          <a:p>
            <a:pPr>
              <a:lnSpc>
                <a:spcPct val="150000"/>
              </a:lnSpc>
            </a:pPr>
            <a:r>
              <a:rPr lang="zh-CN" altLang="en-US" sz="1000" b="1" dirty="0">
                <a:latin typeface="等线" panose="02010600030101010101" charset="-122"/>
                <a:ea typeface="等线" panose="02010600030101010101" charset="-122"/>
              </a:rPr>
              <a:t>点击查看</a:t>
            </a:r>
            <a:r>
              <a:rPr lang="zh-CN" altLang="en-US" sz="1000" b="1" dirty="0">
                <a:latin typeface="等线" panose="02010600030101010101" charset="-122"/>
                <a:ea typeface="等线" panose="02010600030101010101" charset="-122"/>
                <a:cs typeface="Calibri" panose="020F0502020204030204" charset="0"/>
              </a:rPr>
              <a:t>编辑政策</a:t>
            </a:r>
            <a:r>
              <a:rPr lang="zh-CN" altLang="en-US" sz="1000" b="1" dirty="0" smtClean="0">
                <a:latin typeface="等线" panose="02010600030101010101" charset="-122"/>
                <a:ea typeface="等线" panose="02010600030101010101" charset="-122"/>
                <a:cs typeface="Calibri" panose="020F0502020204030204" charset="0"/>
              </a:rPr>
              <a:t>、</a:t>
            </a:r>
            <a:r>
              <a:rPr lang="zh-CN" altLang="en-US" sz="1000" b="1" dirty="0">
                <a:latin typeface="等线" panose="02010600030101010101" charset="-122"/>
                <a:ea typeface="等线" panose="02010600030101010101" charset="-122"/>
                <a:cs typeface="Calibri" panose="020F0502020204030204" charset="0"/>
              </a:rPr>
              <a:t>同行</a:t>
            </a:r>
            <a:r>
              <a:rPr lang="zh-CN" altLang="en-US" sz="1000" b="1" dirty="0" smtClean="0">
                <a:latin typeface="等线" panose="02010600030101010101" charset="-122"/>
                <a:ea typeface="等线" panose="02010600030101010101" charset="-122"/>
                <a:cs typeface="Calibri" panose="020F0502020204030204" charset="0"/>
              </a:rPr>
              <a:t>评审过程、期刊指南、开放存取、期刊投稿流程、常见问题等信息。</a:t>
            </a:r>
            <a:endParaRPr lang="zh-CN" altLang="en-US" sz="1000" b="1" dirty="0">
              <a:latin typeface="等线" panose="02010600030101010101" charset="-122"/>
              <a:ea typeface="等线" panose="02010600030101010101" charset="-122"/>
            </a:endParaRPr>
          </a:p>
        </p:txBody>
      </p:sp>
      <p:sp>
        <p:nvSpPr>
          <p:cNvPr id="24" name="文本框 23"/>
          <p:cNvSpPr txBox="1"/>
          <p:nvPr/>
        </p:nvSpPr>
        <p:spPr>
          <a:xfrm>
            <a:off x="6757374" y="3290915"/>
            <a:ext cx="1027840" cy="784830"/>
          </a:xfrm>
          <a:prstGeom prst="rect">
            <a:avLst/>
          </a:prstGeom>
          <a:noFill/>
          <a:ln w="19050">
            <a:solidFill>
              <a:schemeClr val="bg1"/>
            </a:solidFill>
          </a:ln>
        </p:spPr>
        <p:txBody>
          <a:bodyPr wrap="square" rtlCol="0">
            <a:spAutoFit/>
          </a:bodyPr>
          <a:lstStyle/>
          <a:p>
            <a:pPr>
              <a:lnSpc>
                <a:spcPct val="150000"/>
              </a:lnSpc>
            </a:pPr>
            <a:r>
              <a:rPr lang="zh-CN" altLang="en-US" sz="1000" b="1" dirty="0" smtClean="0">
                <a:latin typeface="等线" panose="02010600030101010101" charset="-122"/>
                <a:ea typeface="等线" panose="02010600030101010101" charset="-122"/>
              </a:rPr>
              <a:t>用</a:t>
            </a:r>
            <a:r>
              <a:rPr lang="zh-CN" altLang="en-US" sz="1000" b="1" dirty="0">
                <a:latin typeface="等线" panose="02010600030101010101" charset="-122"/>
                <a:ea typeface="等线" panose="02010600030101010101" charset="-122"/>
              </a:rPr>
              <a:t>投稿</a:t>
            </a:r>
            <a:r>
              <a:rPr lang="en-US" altLang="zh-CN" sz="1000" b="1" dirty="0">
                <a:latin typeface="等线" panose="02010600030101010101" charset="-122"/>
                <a:ea typeface="等线" panose="02010600030101010101" charset="-122"/>
              </a:rPr>
              <a:t>/</a:t>
            </a:r>
            <a:r>
              <a:rPr lang="zh-CN" altLang="en-US" sz="1000" b="1" dirty="0">
                <a:latin typeface="等线" panose="02010600030101010101" charset="-122"/>
                <a:ea typeface="等线" panose="02010600030101010101" charset="-122"/>
              </a:rPr>
              <a:t>审稿邮箱登录或</a:t>
            </a:r>
            <a:r>
              <a:rPr lang="zh-CN" altLang="en-US" sz="1000" b="1" dirty="0" smtClean="0">
                <a:latin typeface="等线" panose="02010600030101010101" charset="-122"/>
                <a:ea typeface="等线" panose="02010600030101010101" charset="-122"/>
              </a:rPr>
              <a:t>注册新</a:t>
            </a:r>
            <a:r>
              <a:rPr lang="zh-CN" altLang="en-US" sz="1000" b="1" dirty="0">
                <a:latin typeface="等线" panose="02010600030101010101" charset="-122"/>
                <a:ea typeface="等线" panose="02010600030101010101" charset="-122"/>
              </a:rPr>
              <a:t>账号</a:t>
            </a:r>
            <a:endParaRPr lang="zh-CN" altLang="en-US" sz="1000" b="1" dirty="0">
              <a:latin typeface="等线" panose="02010600030101010101" charset="-122"/>
              <a:ea typeface="等线" panose="02010600030101010101" charset="-122"/>
            </a:endParaRPr>
          </a:p>
        </p:txBody>
      </p:sp>
      <p:sp>
        <p:nvSpPr>
          <p:cNvPr id="25" name="文本框 24"/>
          <p:cNvSpPr txBox="1"/>
          <p:nvPr/>
        </p:nvSpPr>
        <p:spPr>
          <a:xfrm>
            <a:off x="6849108" y="5176104"/>
            <a:ext cx="1080121" cy="784830"/>
          </a:xfrm>
          <a:prstGeom prst="rect">
            <a:avLst/>
          </a:prstGeom>
          <a:noFill/>
          <a:ln w="19050">
            <a:solidFill>
              <a:schemeClr val="bg1"/>
            </a:solidFill>
          </a:ln>
        </p:spPr>
        <p:txBody>
          <a:bodyPr wrap="square" rtlCol="0">
            <a:spAutoFit/>
          </a:bodyPr>
          <a:lstStyle/>
          <a:p>
            <a:pPr>
              <a:lnSpc>
                <a:spcPct val="150000"/>
              </a:lnSpc>
            </a:pPr>
            <a:r>
              <a:rPr lang="zh-CN" altLang="en-US" sz="1000" b="1" dirty="0" smtClean="0">
                <a:latin typeface="等线" panose="02010600030101010101" charset="-122"/>
                <a:ea typeface="等线" panose="02010600030101010101" charset="-122"/>
              </a:rPr>
              <a:t>选择角色进入：</a:t>
            </a:r>
            <a:endParaRPr lang="en-US" altLang="zh-CN" sz="1000" b="1" dirty="0" smtClean="0">
              <a:latin typeface="等线" panose="02010600030101010101" charset="-122"/>
              <a:ea typeface="等线" panose="02010600030101010101" charset="-122"/>
            </a:endParaRPr>
          </a:p>
          <a:p>
            <a:pPr>
              <a:lnSpc>
                <a:spcPct val="150000"/>
              </a:lnSpc>
            </a:pPr>
            <a:r>
              <a:rPr lang="zh-CN" altLang="en-US" sz="1000" b="1" dirty="0" smtClean="0">
                <a:latin typeface="等线" panose="02010600030101010101" charset="-122"/>
                <a:ea typeface="等线" panose="02010600030101010101" charset="-122"/>
              </a:rPr>
              <a:t>作者</a:t>
            </a:r>
            <a:r>
              <a:rPr lang="en-US" altLang="zh-CN" sz="1000" b="1" dirty="0" smtClean="0">
                <a:latin typeface="等线" panose="02010600030101010101" charset="-122"/>
                <a:ea typeface="等线" panose="02010600030101010101" charset="-122"/>
              </a:rPr>
              <a:t>/</a:t>
            </a:r>
            <a:r>
              <a:rPr lang="zh-CN" altLang="en-US" sz="1000" b="1" dirty="0" smtClean="0">
                <a:latin typeface="等线" panose="02010600030101010101" charset="-122"/>
                <a:ea typeface="等线" panose="02010600030101010101" charset="-122"/>
              </a:rPr>
              <a:t>审稿人</a:t>
            </a:r>
            <a:r>
              <a:rPr lang="en-US" altLang="zh-CN" sz="1000" b="1" dirty="0" smtClean="0">
                <a:latin typeface="等线" panose="02010600030101010101" charset="-122"/>
                <a:ea typeface="等线" panose="02010600030101010101" charset="-122"/>
              </a:rPr>
              <a:t>/</a:t>
            </a:r>
            <a:r>
              <a:rPr lang="zh-CN" altLang="en-US" sz="1000" b="1" dirty="0" smtClean="0">
                <a:latin typeface="等线" panose="02010600030101010101" charset="-122"/>
                <a:ea typeface="等线" panose="02010600030101010101" charset="-122"/>
              </a:rPr>
              <a:t>副编辑</a:t>
            </a:r>
            <a:r>
              <a:rPr lang="en-US" altLang="zh-CN" sz="1000" b="1" dirty="0" smtClean="0">
                <a:latin typeface="等线" panose="02010600030101010101" charset="-122"/>
                <a:ea typeface="等线" panose="02010600030101010101" charset="-122"/>
              </a:rPr>
              <a:t>/</a:t>
            </a:r>
            <a:r>
              <a:rPr lang="zh-CN" altLang="en-US" sz="1000" b="1" dirty="0" smtClean="0">
                <a:latin typeface="等线" panose="02010600030101010101" charset="-122"/>
                <a:ea typeface="等线" panose="02010600030101010101" charset="-122"/>
              </a:rPr>
              <a:t>编辑</a:t>
            </a:r>
            <a:endParaRPr lang="zh-CN" altLang="en-US" sz="1000" b="1" dirty="0">
              <a:latin typeface="等线" panose="02010600030101010101" charset="-122"/>
              <a:ea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p:nvPr/>
        </p:nvSpPr>
        <p:spPr bwMode="auto">
          <a:xfrm>
            <a:off x="395537" y="951632"/>
            <a:ext cx="8184901" cy="965200"/>
          </a:xfrm>
          <a:prstGeom prst="rect">
            <a:avLst/>
          </a:prstGeom>
          <a:noFill/>
          <a:ln w="9525">
            <a:noFill/>
            <a:miter lim="800000"/>
          </a:ln>
        </p:spPr>
        <p:txBody>
          <a:bodyPr anchor="ctr"/>
          <a:lstStyle/>
          <a:p>
            <a:r>
              <a:rPr lang="zh-CN" altLang="en-US" sz="3600" b="1" dirty="0">
                <a:latin typeface="微软雅黑" panose="020B0503020204020204" pitchFamily="34" charset="-122"/>
                <a:ea typeface="微软雅黑" panose="020B0503020204020204" pitchFamily="34" charset="-122"/>
              </a:rPr>
              <a:t>培训</a:t>
            </a:r>
            <a:r>
              <a:rPr lang="zh-CN" altLang="en-US" sz="3600" b="1" dirty="0" smtClean="0">
                <a:latin typeface="微软雅黑" panose="020B0503020204020204" pitchFamily="34" charset="-122"/>
                <a:ea typeface="微软雅黑" panose="020B0503020204020204" pitchFamily="34" charset="-122"/>
              </a:rPr>
              <a:t>问卷：</a:t>
            </a:r>
            <a:endParaRPr lang="en-US" altLang="zh-CN" sz="36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86125" y="2143125"/>
            <a:ext cx="2571750" cy="2571750"/>
          </a:xfrm>
          <a:prstGeom prst="rect">
            <a:avLst/>
          </a:prstGeom>
        </p:spPr>
      </p:pic>
      <p:sp>
        <p:nvSpPr>
          <p:cNvPr id="13" name="矩形 12"/>
          <p:cNvSpPr/>
          <p:nvPr/>
        </p:nvSpPr>
        <p:spPr>
          <a:xfrm>
            <a:off x="2363318" y="4756502"/>
            <a:ext cx="4417363" cy="369332"/>
          </a:xfrm>
          <a:prstGeom prst="rect">
            <a:avLst/>
          </a:prstGeom>
        </p:spPr>
        <p:txBody>
          <a:bodyPr wrap="none">
            <a:spAutoFit/>
          </a:bodyPr>
          <a:lstStyle/>
          <a:p>
            <a:r>
              <a:rPr lang="zh-CN" altLang="en-US" dirty="0"/>
              <a:t>https://survey.zohopublic.com.cn/zs/d7DGgy</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PT模板末页.jpg"/>
          <p:cNvPicPr>
            <a:picLocks noGrp="1" noChangeAspect="1"/>
          </p:cNvPicPr>
          <p:nvPr>
            <p:ph idx="1"/>
          </p:nvPr>
        </p:nvPicPr>
        <p:blipFill>
          <a:blip r:embed="rId1" cstate="print"/>
          <a:stretch>
            <a:fillRect/>
          </a:stretch>
        </p:blipFill>
        <p:spPr>
          <a:xfrm>
            <a:off x="0" y="0"/>
            <a:ext cx="9144000" cy="6858000"/>
          </a:xfrm>
        </p:spPr>
      </p:pic>
      <p:sp>
        <p:nvSpPr>
          <p:cNvPr id="5" name="TextBox 4"/>
          <p:cNvSpPr txBox="1"/>
          <p:nvPr/>
        </p:nvSpPr>
        <p:spPr>
          <a:xfrm>
            <a:off x="521968" y="333559"/>
            <a:ext cx="3764280" cy="707886"/>
          </a:xfrm>
          <a:prstGeom prst="rect">
            <a:avLst/>
          </a:prstGeom>
          <a:noFill/>
        </p:spPr>
        <p:txBody>
          <a:bodyPr wrap="square" rtlCol="0">
            <a:spAutoFit/>
          </a:bodyPr>
          <a:lstStyle/>
          <a:p>
            <a:r>
              <a:rPr lang="en-US" altLang="zh-CN" sz="4000" dirty="0">
                <a:latin typeface="微软雅黑" panose="020B0503020204020204" pitchFamily="34" charset="-122"/>
                <a:ea typeface="微软雅黑" panose="020B0503020204020204" pitchFamily="34" charset="-122"/>
              </a:rPr>
              <a:t>iGroup</a:t>
            </a:r>
            <a:r>
              <a:rPr lang="zh-CN" altLang="en-US" sz="4000" dirty="0">
                <a:latin typeface="微软雅黑" panose="020B0503020204020204" pitchFamily="34" charset="-122"/>
                <a:ea typeface="微软雅黑" panose="020B0503020204020204" pitchFamily="34" charset="-122"/>
              </a:rPr>
              <a:t>服务 </a:t>
            </a:r>
            <a:endParaRPr lang="zh-CN" altLang="en-US" sz="40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445770" y="1143000"/>
            <a:ext cx="8055610" cy="3414395"/>
            <a:chOff x="702" y="1800"/>
            <a:chExt cx="12686" cy="5377"/>
          </a:xfrm>
        </p:grpSpPr>
        <p:pic>
          <p:nvPicPr>
            <p:cNvPr id="6" name="Picture 2"/>
            <p:cNvPicPr>
              <a:picLocks noChangeAspect="1" noChangeArrowheads="1"/>
            </p:cNvPicPr>
            <p:nvPr/>
          </p:nvPicPr>
          <p:blipFill>
            <a:blip r:embed="rId2" cstate="print"/>
            <a:srcRect/>
            <a:stretch>
              <a:fillRect/>
            </a:stretch>
          </p:blipFill>
          <p:spPr bwMode="auto">
            <a:xfrm>
              <a:off x="3294" y="3009"/>
              <a:ext cx="2291" cy="2162"/>
            </a:xfrm>
            <a:prstGeom prst="rect">
              <a:avLst/>
            </a:prstGeom>
            <a:noFill/>
            <a:ln w="9525">
              <a:noFill/>
              <a:miter lim="800000"/>
              <a:headEnd/>
              <a:tailEnd/>
            </a:ln>
          </p:spPr>
        </p:pic>
        <p:sp>
          <p:nvSpPr>
            <p:cNvPr id="7" name="TextBox 6"/>
            <p:cNvSpPr txBox="1"/>
            <p:nvPr/>
          </p:nvSpPr>
          <p:spPr>
            <a:xfrm>
              <a:off x="918" y="1800"/>
              <a:ext cx="4920" cy="1018"/>
            </a:xfrm>
            <a:prstGeom prst="rect">
              <a:avLst/>
            </a:prstGeom>
            <a:noFill/>
          </p:spPr>
          <p:txBody>
            <a:bodyPr wrap="square" rtlCol="0">
              <a:spAutoFit/>
            </a:bodyPr>
            <a:lstStyle/>
            <a:p>
              <a:endParaRPr lang="zh-CN" altLang="en-US" dirty="0"/>
            </a:p>
            <a:p>
              <a:r>
                <a:rPr lang="en-US" altLang="zh-CN" b="1" dirty="0">
                  <a:latin typeface="微软雅黑" panose="020B0503020204020204" pitchFamily="34" charset="-122"/>
                  <a:ea typeface="微软雅黑" panose="020B0503020204020204" pitchFamily="34" charset="-122"/>
                </a:rPr>
                <a:t>iGroup</a:t>
              </a:r>
              <a:r>
                <a:rPr lang="zh-CN" altLang="en-US" b="1" dirty="0">
                  <a:latin typeface="微软雅黑" panose="020B0503020204020204" pitchFamily="34" charset="-122"/>
                  <a:ea typeface="微软雅黑" panose="020B0503020204020204" pitchFamily="34" charset="-122"/>
                </a:rPr>
                <a:t>信息服务 </a:t>
              </a:r>
              <a:endParaRPr lang="zh-CN" altLang="en-US" b="1" dirty="0">
                <a:latin typeface="微软雅黑" panose="020B0503020204020204" pitchFamily="34" charset="-122"/>
                <a:ea typeface="微软雅黑" panose="020B0503020204020204"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10061" y="3051"/>
              <a:ext cx="2296" cy="2166"/>
            </a:xfrm>
            <a:prstGeom prst="rect">
              <a:avLst/>
            </a:prstGeom>
            <a:noFill/>
            <a:ln w="9525">
              <a:noFill/>
              <a:miter lim="800000"/>
              <a:headEnd/>
              <a:tailEnd/>
            </a:ln>
          </p:spPr>
        </p:pic>
        <p:sp>
          <p:nvSpPr>
            <p:cNvPr id="9" name="矩形 8"/>
            <p:cNvSpPr/>
            <p:nvPr/>
          </p:nvSpPr>
          <p:spPr>
            <a:xfrm>
              <a:off x="7650" y="5287"/>
              <a:ext cx="5738" cy="1822"/>
            </a:xfrm>
            <a:prstGeom prst="rect">
              <a:avLst/>
            </a:prstGeom>
          </p:spPr>
          <p:txBody>
            <a:bodyPr wrap="square">
              <a:spAutoFit/>
            </a:bodyPr>
            <a:lstStyle/>
            <a:p>
              <a:pPr>
                <a:lnSpc>
                  <a:spcPct val="150000"/>
                </a:lnSpc>
              </a:pPr>
              <a:r>
                <a:rPr lang="zh-CN" altLang="en-US" sz="1600" dirty="0">
                  <a:solidFill>
                    <a:schemeClr val="tx2"/>
                  </a:solidFill>
                  <a:latin typeface="微软雅黑" panose="020B0503020204020204" pitchFamily="34" charset="-122"/>
                  <a:ea typeface="微软雅黑" panose="020B0503020204020204" pitchFamily="34" charset="-122"/>
                </a:rPr>
                <a:t>“学术猫”微信公众平台专注于为学术研究者</a:t>
              </a:r>
              <a:r>
                <a:rPr lang="zh-CN" altLang="en-US" sz="1600">
                  <a:solidFill>
                    <a:schemeClr val="tx2"/>
                  </a:solidFill>
                  <a:latin typeface="微软雅黑" panose="020B0503020204020204" pitchFamily="34" charset="-122"/>
                  <a:ea typeface="微软雅黑" panose="020B0503020204020204" pitchFamily="34" charset="-122"/>
                </a:rPr>
                <a:t>提供</a:t>
              </a:r>
              <a:r>
                <a:rPr lang="zh-CN" altLang="en-US" sz="1600" smtClean="0">
                  <a:solidFill>
                    <a:schemeClr val="tx2"/>
                  </a:solidFill>
                  <a:latin typeface="微软雅黑" panose="020B0503020204020204" pitchFamily="34" charset="-122"/>
                  <a:ea typeface="微软雅黑" panose="020B0503020204020204" pitchFamily="34" charset="-122"/>
                </a:rPr>
                <a:t>信息检索、讲座</a:t>
              </a:r>
              <a:r>
                <a:rPr lang="zh-CN" altLang="en-US" sz="1600" dirty="0">
                  <a:solidFill>
                    <a:schemeClr val="tx2"/>
                  </a:solidFill>
                  <a:latin typeface="微软雅黑" panose="020B0503020204020204" pitchFamily="34" charset="-122"/>
                  <a:ea typeface="微软雅黑" panose="020B0503020204020204" pitchFamily="34" charset="-122"/>
                </a:rPr>
                <a:t>培训以及论文写作投稿与就业方面的知识与经验。</a:t>
              </a:r>
              <a:endParaRPr lang="zh-CN" altLang="en-US" sz="1600" dirty="0">
                <a:solidFill>
                  <a:schemeClr val="tx2"/>
                </a:solidFill>
                <a:latin typeface="微软雅黑" panose="020B0503020204020204" pitchFamily="34" charset="-122"/>
                <a:ea typeface="微软雅黑" panose="020B0503020204020204" pitchFamily="34" charset="-122"/>
              </a:endParaRPr>
            </a:p>
          </p:txBody>
        </p:sp>
        <p:pic>
          <p:nvPicPr>
            <p:cNvPr id="10" name="Picture 6"/>
            <p:cNvPicPr>
              <a:picLocks noChangeAspect="1" noChangeArrowheads="1"/>
            </p:cNvPicPr>
            <p:nvPr/>
          </p:nvPicPr>
          <p:blipFill>
            <a:blip r:embed="rId4" cstate="print"/>
            <a:srcRect/>
            <a:stretch>
              <a:fillRect/>
            </a:stretch>
          </p:blipFill>
          <p:spPr bwMode="auto">
            <a:xfrm>
              <a:off x="7809" y="3170"/>
              <a:ext cx="2047" cy="1931"/>
            </a:xfrm>
            <a:prstGeom prst="rect">
              <a:avLst/>
            </a:prstGeom>
            <a:noFill/>
            <a:ln w="9525">
              <a:noFill/>
              <a:miter lim="800000"/>
              <a:headEnd/>
              <a:tailEnd/>
            </a:ln>
          </p:spPr>
        </p:pic>
        <p:sp>
          <p:nvSpPr>
            <p:cNvPr id="11" name="TextBox 10"/>
            <p:cNvSpPr txBox="1"/>
            <p:nvPr/>
          </p:nvSpPr>
          <p:spPr>
            <a:xfrm>
              <a:off x="7677" y="2252"/>
              <a:ext cx="4080" cy="58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学术猫</a:t>
              </a:r>
              <a:endParaRPr lang="zh-CN" altLang="en-US" b="1" dirty="0">
                <a:latin typeface="微软雅黑" panose="020B0503020204020204" pitchFamily="34" charset="-122"/>
                <a:ea typeface="微软雅黑" panose="020B0503020204020204" pitchFamily="34" charset="-122"/>
              </a:endParaRPr>
            </a:p>
          </p:txBody>
        </p:sp>
        <p:pic>
          <p:nvPicPr>
            <p:cNvPr id="12" name="Picture 8" descr="D:\work\VI设计资料\iGroup产品设计\iGroup LOGO\iGroup Logo\iGroup Logo小图\igroup logo .png"/>
            <p:cNvPicPr>
              <a:picLocks noChangeAspect="1" noChangeArrowheads="1"/>
            </p:cNvPicPr>
            <p:nvPr/>
          </p:nvPicPr>
          <p:blipFill>
            <a:blip r:embed="rId5" cstate="print"/>
            <a:srcRect/>
            <a:stretch>
              <a:fillRect/>
            </a:stretch>
          </p:blipFill>
          <p:spPr bwMode="auto">
            <a:xfrm>
              <a:off x="1089" y="3155"/>
              <a:ext cx="2085" cy="1877"/>
            </a:xfrm>
            <a:prstGeom prst="rect">
              <a:avLst/>
            </a:prstGeom>
            <a:noFill/>
          </p:spPr>
        </p:pic>
        <p:sp>
          <p:nvSpPr>
            <p:cNvPr id="13" name="TextBox 12"/>
            <p:cNvSpPr txBox="1"/>
            <p:nvPr/>
          </p:nvSpPr>
          <p:spPr>
            <a:xfrm>
              <a:off x="702" y="5287"/>
              <a:ext cx="5823" cy="1890"/>
            </a:xfrm>
            <a:prstGeom prst="rect">
              <a:avLst/>
            </a:prstGeom>
            <a:noFill/>
          </p:spPr>
          <p:txBody>
            <a:bodyPr wrap="square" rtlCol="0">
              <a:spAutoFit/>
            </a:bodyPr>
            <a:lstStyle/>
            <a:p>
              <a:pPr>
                <a:lnSpc>
                  <a:spcPct val="150000"/>
                </a:lnSpc>
              </a:pPr>
              <a:r>
                <a:rPr lang="zh-CN" altLang="en-US" sz="1600" dirty="0">
                  <a:solidFill>
                    <a:schemeClr val="tx2"/>
                  </a:solidFill>
                  <a:latin typeface="微软雅黑" panose="020B0503020204020204" pitchFamily="34" charset="-122"/>
                  <a:ea typeface="微软雅黑" panose="020B0503020204020204" pitchFamily="34" charset="-122"/>
                </a:rPr>
                <a:t>“</a:t>
              </a:r>
              <a:r>
                <a:rPr lang="en-US" altLang="zh-CN" sz="1600" dirty="0">
                  <a:solidFill>
                    <a:schemeClr val="tx2"/>
                  </a:solidFill>
                  <a:latin typeface="微软雅黑" panose="020B0503020204020204" pitchFamily="34" charset="-122"/>
                  <a:ea typeface="微软雅黑" panose="020B0503020204020204" pitchFamily="34" charset="-122"/>
                </a:rPr>
                <a:t>iGroup</a:t>
              </a:r>
              <a:r>
                <a:rPr lang="zh-CN" altLang="en-US" sz="1600" dirty="0">
                  <a:solidFill>
                    <a:schemeClr val="tx2"/>
                  </a:solidFill>
                  <a:latin typeface="微软雅黑" panose="020B0503020204020204" pitchFamily="34" charset="-122"/>
                  <a:ea typeface="微软雅黑" panose="020B0503020204020204" pitchFamily="34" charset="-122"/>
                </a:rPr>
                <a:t>信息服务”微信公众号是国内最受欢迎的学术图书馆员职业培训和互动交流平台之一。</a:t>
              </a:r>
              <a:endParaRPr lang="zh-CN" altLang="en-US" sz="1600" dirty="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p:nvPr/>
        </p:nvSpPr>
        <p:spPr bwMode="auto">
          <a:xfrm>
            <a:off x="684213" y="2788766"/>
            <a:ext cx="6048375" cy="1008063"/>
          </a:xfrm>
          <a:prstGeom prst="rect">
            <a:avLst/>
          </a:prstGeom>
          <a:noFill/>
          <a:ln w="9525">
            <a:noFill/>
            <a:miter lim="800000"/>
          </a:ln>
        </p:spPr>
        <p:txBody>
          <a:bodyPr/>
          <a:lstStyle/>
          <a:p>
            <a:endParaRPr lang="zh-CN" altLang="en-US" sz="2000" dirty="0">
              <a:latin typeface="微软雅黑" panose="020B0503020204020204" pitchFamily="34" charset="-122"/>
              <a:ea typeface="微软雅黑" panose="020B0503020204020204" pitchFamily="34" charset="-122"/>
            </a:endParaRPr>
          </a:p>
        </p:txBody>
      </p:sp>
      <p:pic>
        <p:nvPicPr>
          <p:cNvPr id="5124"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028701" y="1048576"/>
            <a:ext cx="2352868" cy="1362655"/>
          </a:xfrm>
          <a:prstGeom prst="rect">
            <a:avLst/>
          </a:prstGeom>
          <a:noFill/>
          <a:ln w="9525">
            <a:noFill/>
            <a:miter lim="800000"/>
            <a:headEnd/>
            <a:tailEnd/>
          </a:ln>
        </p:spPr>
      </p:pic>
      <p:sp>
        <p:nvSpPr>
          <p:cNvPr id="9" name="Content Placeholder 2"/>
          <p:cNvSpPr txBox="1"/>
          <p:nvPr/>
        </p:nvSpPr>
        <p:spPr bwMode="auto">
          <a:xfrm>
            <a:off x="2843213" y="2788766"/>
            <a:ext cx="4176712" cy="1008063"/>
          </a:xfrm>
          <a:prstGeom prst="rect">
            <a:avLst/>
          </a:prstGeom>
          <a:noFill/>
          <a:ln w="9525">
            <a:noFill/>
            <a:miter lim="800000"/>
          </a:ln>
        </p:spPr>
        <p:txBody>
          <a:bodyPr/>
          <a:lstStyle/>
          <a:p>
            <a:endParaRPr lang="en-US" altLang="zh-CN" sz="2000" dirty="0">
              <a:latin typeface="微软雅黑" panose="020B0503020204020204" pitchFamily="34" charset="-122"/>
              <a:ea typeface="微软雅黑" panose="020B0503020204020204" pitchFamily="34" charset="-122"/>
            </a:endParaRPr>
          </a:p>
        </p:txBody>
      </p:sp>
      <p:sp>
        <p:nvSpPr>
          <p:cNvPr id="11" name="Title 1"/>
          <p:cNvSpPr txBox="1"/>
          <p:nvPr/>
        </p:nvSpPr>
        <p:spPr bwMode="auto">
          <a:xfrm>
            <a:off x="940741" y="1393234"/>
            <a:ext cx="5556671" cy="965200"/>
          </a:xfrm>
          <a:prstGeom prst="rect">
            <a:avLst/>
          </a:prstGeom>
          <a:noFill/>
          <a:ln w="9525">
            <a:noFill/>
            <a:miter lim="800000"/>
          </a:ln>
        </p:spPr>
        <p:txBody>
          <a:bodyPr anchor="ctr"/>
          <a:lstStyle/>
          <a:p>
            <a:r>
              <a:rPr lang="en-US" altLang="zh-CN" sz="4400" dirty="0">
                <a:latin typeface="微软雅黑" panose="020B0503020204020204" pitchFamily="34" charset="-122"/>
                <a:ea typeface="微软雅黑" panose="020B0503020204020204" pitchFamily="34" charset="-122"/>
              </a:rPr>
              <a:t>ASME </a:t>
            </a:r>
            <a:r>
              <a:rPr lang="zh-CN" altLang="en-US" sz="4400" dirty="0">
                <a:latin typeface="微软雅黑" panose="020B0503020204020204" pitchFamily="34" charset="-122"/>
                <a:ea typeface="微软雅黑" panose="020B0503020204020204" pitchFamily="34" charset="-122"/>
              </a:rPr>
              <a:t>出版物</a:t>
            </a:r>
            <a:endParaRPr lang="en-US" altLang="zh-CN" sz="4400" dirty="0">
              <a:latin typeface="微软雅黑" panose="020B0503020204020204" pitchFamily="34" charset="-122"/>
              <a:ea typeface="微软雅黑" panose="020B0503020204020204" pitchFamily="34" charset="-122"/>
            </a:endParaRPr>
          </a:p>
        </p:txBody>
      </p:sp>
      <p:pic>
        <p:nvPicPr>
          <p:cNvPr id="3073" name="Picture 1"/>
          <p:cNvPicPr>
            <a:picLocks noChangeAspect="1" noChangeArrowheads="1"/>
          </p:cNvPicPr>
          <p:nvPr/>
        </p:nvPicPr>
        <p:blipFill>
          <a:blip r:embed="rId2" cstate="print"/>
          <a:srcRect/>
          <a:stretch>
            <a:fillRect/>
          </a:stretch>
        </p:blipFill>
        <p:spPr bwMode="auto">
          <a:xfrm>
            <a:off x="3427159" y="5050088"/>
            <a:ext cx="2582506" cy="78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表格 1"/>
          <p:cNvGraphicFramePr>
            <a:graphicFrameLocks noGrp="1"/>
          </p:cNvGraphicFramePr>
          <p:nvPr/>
        </p:nvGraphicFramePr>
        <p:xfrm>
          <a:off x="940741" y="2731386"/>
          <a:ext cx="6943627" cy="2225040"/>
        </p:xfrm>
        <a:graphic>
          <a:graphicData uri="http://schemas.openxmlformats.org/drawingml/2006/table">
            <a:tbl>
              <a:tblPr firstRow="1" bandRow="1">
                <a:tableStyleId>{5C22544A-7EE6-4342-B048-85BDC9FD1C3A}</a:tableStyleId>
              </a:tblPr>
              <a:tblGrid>
                <a:gridCol w="2119091"/>
                <a:gridCol w="4824536"/>
              </a:tblGrid>
              <a:tr h="370840">
                <a:tc>
                  <a:txBody>
                    <a:bodyPr/>
                    <a:lstStyle/>
                    <a:p>
                      <a:r>
                        <a:rPr lang="zh-CN" altLang="en-US" b="0" dirty="0" smtClean="0">
                          <a:solidFill>
                            <a:schemeClr val="tx1"/>
                          </a:solidFill>
                          <a:latin typeface="微软雅黑" panose="020B0503020204020204" pitchFamily="34" charset="-122"/>
                          <a:ea typeface="微软雅黑" panose="020B0503020204020204" pitchFamily="34" charset="-122"/>
                        </a:rPr>
                        <a:t>期刊</a:t>
                      </a:r>
                      <a:endParaRPr lang="zh-CN" altLang="en-US" b="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ASME Digital Collection </a:t>
                      </a:r>
                      <a:r>
                        <a:rPr kumimoji="0" lang="zh-CN" altLang="en-US" sz="2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平台</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zh-CN" altLang="en-US" b="0" dirty="0" smtClean="0">
                          <a:latin typeface="微软雅黑" panose="020B0503020204020204" pitchFamily="34" charset="-122"/>
                          <a:ea typeface="微软雅黑" panose="020B0503020204020204" pitchFamily="34" charset="-122"/>
                        </a:rPr>
                        <a:t>会议录</a:t>
                      </a:r>
                      <a:endParaRPr lang="zh-CN" altLang="en-US"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b="0" dirty="0" smtClean="0">
                          <a:latin typeface="微软雅黑" panose="020B0503020204020204" pitchFamily="34" charset="-122"/>
                          <a:ea typeface="微软雅黑" panose="020B0503020204020204" pitchFamily="34" charset="-122"/>
                        </a:rPr>
                        <a:t>电子图书</a:t>
                      </a:r>
                      <a:endParaRPr lang="zh-CN" altLang="en-US"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b="0" dirty="0" smtClean="0">
                          <a:latin typeface="微软雅黑" panose="020B0503020204020204" pitchFamily="34" charset="-122"/>
                          <a:ea typeface="微软雅黑" panose="020B0503020204020204" pitchFamily="34" charset="-122"/>
                        </a:rPr>
                        <a:t>会议录视频集</a:t>
                      </a:r>
                      <a:endParaRPr lang="zh-CN" altLang="en-US"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dirty="0" smtClean="0">
                          <a:latin typeface="微软雅黑" panose="020B0503020204020204" pitchFamily="34" charset="-122"/>
                          <a:ea typeface="微软雅黑" panose="020B0503020204020204" pitchFamily="34" charset="-122"/>
                        </a:rPr>
                        <a:t>ASME Conference Video Collection </a:t>
                      </a:r>
                      <a:r>
                        <a:rPr lang="zh-CN" altLang="en-US" sz="1800" b="0" dirty="0" smtClean="0">
                          <a:latin typeface="微软雅黑" panose="020B0503020204020204" pitchFamily="34" charset="-122"/>
                          <a:ea typeface="微软雅黑" panose="020B0503020204020204" pitchFamily="34" charset="-122"/>
                        </a:rPr>
                        <a:t>平台</a:t>
                      </a:r>
                      <a:endParaRPr lang="zh-CN" altLang="en-US" sz="1800" b="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zh-CN" altLang="en-US" b="0" dirty="0" smtClean="0">
                          <a:latin typeface="微软雅黑" panose="020B0503020204020204" pitchFamily="34" charset="-122"/>
                          <a:ea typeface="微软雅黑" panose="020B0503020204020204" pitchFamily="34" charset="-122"/>
                        </a:rPr>
                        <a:t>规范和标准</a:t>
                      </a:r>
                      <a:endParaRPr lang="zh-CN" altLang="en-US"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dirty="0" smtClean="0">
                          <a:latin typeface="微软雅黑" panose="020B0503020204020204" pitchFamily="34" charset="-122"/>
                          <a:ea typeface="微软雅黑" panose="020B0503020204020204" pitchFamily="34" charset="-122"/>
                        </a:rPr>
                        <a:t>ASME Standards Collection </a:t>
                      </a:r>
                      <a:r>
                        <a:rPr lang="zh-CN" altLang="en-US" sz="1800" b="0" dirty="0" smtClean="0">
                          <a:latin typeface="微软雅黑" panose="020B0503020204020204" pitchFamily="34" charset="-122"/>
                          <a:ea typeface="微软雅黑" panose="020B0503020204020204" pitchFamily="34" charset="-122"/>
                        </a:rPr>
                        <a:t>平台</a:t>
                      </a:r>
                      <a:endParaRPr lang="en-US" altLang="zh-CN" sz="1800" b="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zh-CN" altLang="en-US" b="0" dirty="0" smtClean="0">
                          <a:latin typeface="微软雅黑" panose="020B0503020204020204" pitchFamily="34" charset="-122"/>
                          <a:ea typeface="微软雅黑" panose="020B0503020204020204" pitchFamily="34" charset="-122"/>
                        </a:rPr>
                        <a:t>杂志</a:t>
                      </a:r>
                      <a:endParaRPr lang="zh-CN" altLang="en-US"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dirty="0" smtClean="0">
                          <a:latin typeface="微软雅黑" panose="020B0503020204020204" pitchFamily="34" charset="-122"/>
                          <a:ea typeface="微软雅黑" panose="020B0503020204020204" pitchFamily="34" charset="-122"/>
                        </a:rPr>
                        <a:t>print only</a:t>
                      </a:r>
                      <a:endParaRPr lang="en-US" altLang="zh-CN" sz="1800" b="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5702331"/>
            <a:ext cx="2808312" cy="557052"/>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8701" y="5702331"/>
            <a:ext cx="2874815" cy="5795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717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52920" y="1382204"/>
            <a:ext cx="1971629" cy="1141861"/>
          </a:xfrm>
          <a:prstGeom prst="rect">
            <a:avLst/>
          </a:prstGeom>
          <a:noFill/>
          <a:ln w="9525">
            <a:noFill/>
            <a:miter lim="800000"/>
            <a:headEnd/>
            <a:tailEnd/>
          </a:ln>
        </p:spPr>
      </p:pic>
      <p:graphicFrame>
        <p:nvGraphicFramePr>
          <p:cNvPr id="5" name="表格 4"/>
          <p:cNvGraphicFramePr>
            <a:graphicFrameLocks noGrp="1"/>
          </p:cNvGraphicFramePr>
          <p:nvPr/>
        </p:nvGraphicFramePr>
        <p:xfrm>
          <a:off x="642910" y="2928934"/>
          <a:ext cx="7920038" cy="3470753"/>
        </p:xfrm>
        <a:graphic>
          <a:graphicData uri="http://schemas.openxmlformats.org/drawingml/2006/table">
            <a:tbl>
              <a:tblPr/>
              <a:tblGrid>
                <a:gridCol w="3239518"/>
                <a:gridCol w="4680520"/>
              </a:tblGrid>
              <a:tr h="590393">
                <a:tc gridSpan="2">
                  <a:txBody>
                    <a:bodyPr/>
                    <a:lstStyle/>
                    <a:p>
                      <a:pPr marL="287655"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0F243E"/>
                          </a:solidFill>
                          <a:effectLst/>
                          <a:latin typeface="Times New Roman" panose="02020603050405020304" pitchFamily="18" charset="0"/>
                          <a:ea typeface="微软雅黑" panose="020B0503020204020204" pitchFamily="34" charset="-122"/>
                          <a:cs typeface="MicrosoftYaHei-Bold"/>
                        </a:rPr>
                        <a:t>机械工程及其相关学科的权威</a:t>
                      </a:r>
                      <a:r>
                        <a:rPr kumimoji="0" lang="zh-CN" altLang="en-US" sz="1400" b="1" i="0" u="none" strike="noStrike" cap="none" normalizeH="0" baseline="0" dirty="0" smtClean="0">
                          <a:ln>
                            <a:noFill/>
                          </a:ln>
                          <a:solidFill>
                            <a:srgbClr val="0F243E"/>
                          </a:solidFill>
                          <a:effectLst/>
                          <a:latin typeface="Times New Roman" panose="02020603050405020304" pitchFamily="18" charset="0"/>
                          <a:ea typeface="微软雅黑" panose="020B0503020204020204" pitchFamily="34" charset="-122"/>
                          <a:cs typeface="MicrosoftYaHei-Bold"/>
                        </a:rPr>
                        <a:t>期刊，涉及</a:t>
                      </a:r>
                      <a:r>
                        <a:rPr kumimoji="0" lang="zh-CN" altLang="en-US" sz="1400" b="1" i="0" u="none" strike="noStrike" cap="none" normalizeH="0" baseline="0">
                          <a:ln>
                            <a:noFill/>
                          </a:ln>
                          <a:solidFill>
                            <a:srgbClr val="0F243E"/>
                          </a:solidFill>
                          <a:effectLst/>
                          <a:latin typeface="Times New Roman" panose="02020603050405020304" pitchFamily="18" charset="0"/>
                          <a:ea typeface="微软雅黑" panose="020B0503020204020204" pitchFamily="34" charset="-122"/>
                          <a:cs typeface="MicrosoftYaHei-Bold"/>
                        </a:rPr>
                        <a:t>工业</a:t>
                      </a:r>
                      <a:r>
                        <a:rPr kumimoji="0" lang="zh-CN" altLang="en-US" sz="1400" b="1" i="0" u="none" strike="noStrike" cap="none" normalizeH="0" baseline="0" smtClean="0">
                          <a:ln>
                            <a:noFill/>
                          </a:ln>
                          <a:solidFill>
                            <a:srgbClr val="0F243E"/>
                          </a:solidFill>
                          <a:effectLst/>
                          <a:latin typeface="Times New Roman" panose="02020603050405020304" pitchFamily="18" charset="0"/>
                          <a:ea typeface="微软雅黑" panose="020B0503020204020204" pitchFamily="34" charset="-122"/>
                          <a:cs typeface="MicrosoftYaHei-Bold"/>
                        </a:rPr>
                        <a:t>制造、材料加工、能源、自动化</a:t>
                      </a:r>
                      <a:r>
                        <a:rPr kumimoji="0" lang="zh-CN" altLang="en-US" sz="1400" b="1" i="0" u="none" strike="noStrike" cap="none" normalizeH="0" baseline="0" dirty="0">
                          <a:ln>
                            <a:noFill/>
                          </a:ln>
                          <a:solidFill>
                            <a:srgbClr val="0F243E"/>
                          </a:solidFill>
                          <a:effectLst/>
                          <a:latin typeface="Times New Roman" panose="02020603050405020304" pitchFamily="18" charset="0"/>
                          <a:ea typeface="微软雅黑" panose="020B0503020204020204" pitchFamily="34" charset="-122"/>
                          <a:cs typeface="MicrosoftYaHei-Bold"/>
                        </a:rPr>
                        <a:t>等应用</a:t>
                      </a:r>
                      <a:r>
                        <a:rPr kumimoji="0" lang="zh-CN" altLang="en-US" sz="1400" b="1" i="0" u="none" strike="noStrike" cap="none" normalizeH="0" baseline="0" dirty="0" smtClean="0">
                          <a:ln>
                            <a:noFill/>
                          </a:ln>
                          <a:solidFill>
                            <a:srgbClr val="0F243E"/>
                          </a:solidFill>
                          <a:effectLst/>
                          <a:latin typeface="Times New Roman" panose="02020603050405020304" pitchFamily="18" charset="0"/>
                          <a:ea typeface="微软雅黑" panose="020B0503020204020204" pitchFamily="34" charset="-122"/>
                          <a:cs typeface="MicrosoftYaHei-Bold"/>
                        </a:rPr>
                        <a:t>领域。</a:t>
                      </a:r>
                      <a:endParaRPr kumimoji="0" lang="zh-CN" sz="1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c hMerge="1">
                  <a:tcPr/>
                </a:tc>
              </a:tr>
              <a:tr h="2695755">
                <a:tc>
                  <a:txBody>
                    <a:bodyPr/>
                    <a:lstStyle/>
                    <a:p>
                      <a:pPr marL="215900" marR="0" lvl="0" indent="0" algn="l" defTabSz="914400" rtl="0" eaLnBrk="1" fontAlgn="base" latinLnBrk="0" hangingPunct="1">
                        <a:lnSpc>
                          <a:spcPct val="150000"/>
                        </a:lnSpc>
                        <a:spcBef>
                          <a:spcPct val="0"/>
                        </a:spcBef>
                        <a:spcAft>
                          <a:spcPct val="0"/>
                        </a:spcAft>
                        <a:buClrTx/>
                        <a:buSzTx/>
                        <a:buFontTx/>
                        <a:buNone/>
                      </a:pP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215900" marR="0" lvl="0" indent="0" algn="l" defTabSz="914400" rtl="0" eaLnBrk="1" fontAlgn="base" latinLnBrk="0" hangingPunct="1">
                        <a:lnSpc>
                          <a:spcPct val="150000"/>
                        </a:lnSpc>
                        <a:spcBef>
                          <a:spcPct val="0"/>
                        </a:spcBef>
                        <a:spcAft>
                          <a:spcPct val="0"/>
                        </a:spcAft>
                        <a:buClrTx/>
                        <a:buSzTx/>
                        <a:buFontTx/>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期刊</a:t>
                      </a: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种数</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35 </a:t>
                      </a:r>
                      <a:r>
                        <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种</a:t>
                      </a: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215900" marR="0" lvl="0" indent="0" algn="l" defTabSz="914400" rtl="0" eaLnBrk="1" fontAlgn="base" latinLnBrk="0" hangingPunct="1">
                        <a:lnSpc>
                          <a:spcPct val="15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SCI </a:t>
                      </a: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25 </a:t>
                      </a:r>
                      <a:r>
                        <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种</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215900" marR="0" lvl="0" indent="0" algn="l" defTabSz="914400" rtl="0" eaLnBrk="1" fontAlgn="base" latinLnBrk="0" hangingPunct="1">
                        <a:lnSpc>
                          <a:spcPct val="15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ESCI</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 </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种</a:t>
                      </a: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215900" marR="0" lvl="0" indent="0" algn="l" defTabSz="914400" rtl="0" eaLnBrk="1" fontAlgn="base" latinLnBrk="0" hangingPunct="1">
                        <a:lnSpc>
                          <a:spcPct val="150000"/>
                        </a:lnSpc>
                        <a:spcBef>
                          <a:spcPct val="0"/>
                        </a:spcBef>
                        <a:spcAft>
                          <a:spcPct val="0"/>
                        </a:spcAft>
                        <a:buClrTx/>
                        <a:buSzTx/>
                        <a:buFontTx/>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更新频率</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每年</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发行超过</a:t>
                      </a: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200</a:t>
                      </a:r>
                      <a:r>
                        <a:rPr kumimoji="0" lang="zh-CN"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期</a:t>
                      </a: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215900" marR="0" lvl="0" indent="0" algn="l" defTabSz="914400" rtl="0" eaLnBrk="1" fontAlgn="base" latinLnBrk="0" hangingPunct="1">
                        <a:lnSpc>
                          <a:spcPct val="150000"/>
                        </a:lnSpc>
                        <a:spcBef>
                          <a:spcPct val="0"/>
                        </a:spcBef>
                        <a:spcAft>
                          <a:spcPct val="0"/>
                        </a:spcAft>
                        <a:buClrTx/>
                        <a:buSzTx/>
                        <a:buFontTx/>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收录年限</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1959 </a:t>
                      </a:r>
                      <a:r>
                        <a:rPr kumimoji="0" lang="zh-CN"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年至今</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21590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（现刊起始于</a:t>
                      </a: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2000</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c>
                  <a:txBody>
                    <a:bodyPr/>
                    <a:lstStyle/>
                    <a:p>
                      <a:pPr marL="215900" marR="0" lvl="0" indent="0" algn="r" defTabSz="914400" rtl="0" eaLnBrk="1" fontAlgn="base" latinLnBrk="0" hangingPunct="1">
                        <a:lnSpc>
                          <a:spcPct val="150000"/>
                        </a:lnSpc>
                        <a:spcBef>
                          <a:spcPct val="0"/>
                        </a:spcBef>
                        <a:spcAft>
                          <a:spcPct val="0"/>
                        </a:spcAft>
                        <a:buClrTx/>
                        <a:buSzTx/>
                        <a:buFontTx/>
                        <a:buNone/>
                      </a:pP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215900" marR="0" lvl="0" indent="0" algn="r" defTabSz="914400" rtl="0" eaLnBrk="1" fontAlgn="base" latinLnBrk="0" hangingPunct="1">
                        <a:lnSpc>
                          <a:spcPct val="150000"/>
                        </a:lnSpc>
                        <a:spcBef>
                          <a:spcPct val="0"/>
                        </a:spcBef>
                        <a:spcAft>
                          <a:spcPct val="0"/>
                        </a:spcAft>
                        <a:buClrTx/>
                        <a:buSzTx/>
                        <a:buFontTx/>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最新</a:t>
                      </a: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创刊</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《ASME </a:t>
                      </a: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开放工程期刊</a:t>
                      </a: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 </a:t>
                      </a:r>
                      <a:r>
                        <a:rPr kumimoji="0" lang="en-US" altLang="zh-CN" sz="1100" b="1" i="1" u="none" strike="noStrike" kern="1200" cap="none" normalizeH="0" baseline="0" dirty="0">
                          <a:ln>
                            <a:noFill/>
                          </a:ln>
                          <a:solidFill>
                            <a:srgbClr val="FF0000"/>
                          </a:solidFill>
                          <a:effectLst/>
                          <a:latin typeface="微软雅黑" panose="020B0503020204020204" pitchFamily="34" charset="-122"/>
                          <a:ea typeface="微软雅黑" panose="020B0503020204020204" pitchFamily="34" charset="-122"/>
                          <a:cs typeface="+mn-cs"/>
                        </a:rPr>
                        <a:t>2022 </a:t>
                      </a:r>
                      <a:r>
                        <a:rPr kumimoji="0" lang="zh-CN" altLang="en-US" sz="1100" b="1" i="1" u="none" strike="noStrike" kern="1200" cap="none" normalizeH="0" baseline="0" dirty="0">
                          <a:ln>
                            <a:noFill/>
                          </a:ln>
                          <a:solidFill>
                            <a:srgbClr val="FF0000"/>
                          </a:solidFill>
                          <a:effectLst/>
                          <a:latin typeface="微软雅黑" panose="020B0503020204020204" pitchFamily="34" charset="-122"/>
                          <a:ea typeface="微软雅黑" panose="020B0503020204020204" pitchFamily="34" charset="-122"/>
                          <a:cs typeface="+mn-cs"/>
                        </a:rPr>
                        <a:t>新刊</a:t>
                      </a:r>
                      <a:r>
                        <a:rPr kumimoji="0" lang="zh-CN" altLang="en-US" sz="1100" b="1" i="1" u="none" strike="noStrike" kern="1200"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mn-cs"/>
                        </a:rPr>
                        <a:t>上线 ！</a:t>
                      </a:r>
                      <a:endParaRPr kumimoji="0" lang="en-US" altLang="zh-CN"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21590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    《</a:t>
                      </a:r>
                      <a:r>
                        <a:rPr kumimoji="0" lang="zh-CN" altLang="en-US" sz="14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自动驾驶车辆和系统期刊</a:t>
                      </a:r>
                      <a:r>
                        <a:rPr kumimoji="0" lang="en-US" altLang="zh-CN" sz="14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a:t>
                      </a:r>
                      <a:endParaRPr kumimoji="0" lang="en-US" altLang="zh-CN" sz="1100" b="1" i="1" u="none" strike="noStrike" kern="1200"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mn-cs"/>
                      </a:endParaRPr>
                    </a:p>
                    <a:p>
                      <a:pPr marL="215900" marR="0" lvl="0" indent="0" algn="l" defTabSz="914400" rtl="0" eaLnBrk="1" fontAlgn="base" latinLnBrk="0" hangingPunct="1">
                        <a:lnSpc>
                          <a:spcPct val="150000"/>
                        </a:lnSpc>
                        <a:spcBef>
                          <a:spcPct val="0"/>
                        </a:spcBef>
                        <a:spcAft>
                          <a:spcPct val="0"/>
                        </a:spcAft>
                        <a:buClrTx/>
                        <a:buSzTx/>
                        <a:buFontTx/>
                        <a:buNone/>
                        <a:defRPr/>
                      </a:pPr>
                      <a:r>
                        <a:rPr kumimoji="0" lang="en-US" altLang="zh-CN" sz="14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                     《</a:t>
                      </a: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ASME</a:t>
                      </a: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动态系统与控制快报</a:t>
                      </a:r>
                      <a:r>
                        <a:rPr kumimoji="0" lang="en-US" altLang="zh-CN" sz="14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a:t>
                      </a:r>
                      <a:endPar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p>
                      <a:pPr marL="21590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 </a:t>
                      </a:r>
                      <a:endPar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最高影响因子</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14.3</a:t>
                      </a:r>
                      <a:r>
                        <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《应用力学评论》</a:t>
                      </a: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最高引用次数</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16,149</a:t>
                      </a:r>
                      <a:r>
                        <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《应用力学期刊》</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10,015</a:t>
                      </a:r>
                      <a:r>
                        <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机械设计</a:t>
                      </a:r>
                      <a:r>
                        <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期刊》</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r>
            </a:tbl>
          </a:graphicData>
        </a:graphic>
      </p:graphicFrame>
      <p:sp>
        <p:nvSpPr>
          <p:cNvPr id="11" name="Title 1"/>
          <p:cNvSpPr txBox="1"/>
          <p:nvPr/>
        </p:nvSpPr>
        <p:spPr bwMode="auto">
          <a:xfrm>
            <a:off x="654023" y="1082719"/>
            <a:ext cx="7908925"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期刊</a:t>
            </a:r>
            <a:endParaRPr lang="en-US" altLang="zh-CN" sz="4400" dirty="0">
              <a:latin typeface="微软雅黑" panose="020B0503020204020204" pitchFamily="34" charset="-122"/>
              <a:ea typeface="微软雅黑" panose="020B0503020204020204" pitchFamily="34" charset="-122"/>
            </a:endParaRPr>
          </a:p>
        </p:txBody>
      </p:sp>
      <p:pic>
        <p:nvPicPr>
          <p:cNvPr id="129026" name="Picture 2"/>
          <p:cNvPicPr>
            <a:picLocks noChangeAspect="1" noChangeArrowheads="1"/>
          </p:cNvPicPr>
          <p:nvPr/>
        </p:nvPicPr>
        <p:blipFill>
          <a:blip r:embed="rId2"/>
          <a:stretch>
            <a:fillRect/>
          </a:stretch>
        </p:blipFill>
        <p:spPr bwMode="auto">
          <a:xfrm>
            <a:off x="571472" y="2047919"/>
            <a:ext cx="6500858" cy="47614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p:nvPr/>
        </p:nvSpPr>
        <p:spPr bwMode="auto">
          <a:xfrm>
            <a:off x="644110" y="1582255"/>
            <a:ext cx="7876375" cy="4941167"/>
          </a:xfrm>
          <a:prstGeom prst="rect">
            <a:avLst/>
          </a:prstGeom>
          <a:noFill/>
          <a:ln w="9525">
            <a:noFill/>
            <a:miter lim="800000"/>
          </a:ln>
        </p:spPr>
        <p:txBody>
          <a:bodyPr/>
          <a:lstStyle/>
          <a:p>
            <a:pPr marL="342900" indent="-342900" fontAlgn="auto">
              <a:lnSpc>
                <a:spcPct val="150000"/>
              </a:lnSpc>
              <a:spcAft>
                <a:spcPts val="0"/>
              </a:spcAft>
              <a:buFont typeface="Wingdings" panose="05000000000000000000" pitchFamily="2" charset="2"/>
              <a:buChar char="p"/>
              <a:defRPr/>
            </a:pPr>
            <a:r>
              <a:rPr lang="en-US" altLang="zh-CN" sz="1600" dirty="0">
                <a:latin typeface="微软雅黑" panose="020B0503020204020204" pitchFamily="34" charset="-122"/>
                <a:ea typeface="微软雅黑" panose="020B0503020204020204" pitchFamily="34" charset="-122"/>
              </a:rPr>
              <a:t>35</a:t>
            </a:r>
            <a:r>
              <a:rPr lang="zh-CN" altLang="en-US" sz="1600" dirty="0">
                <a:latin typeface="微软雅黑" panose="020B0503020204020204" pitchFamily="34" charset="-122"/>
                <a:ea typeface="微软雅黑" panose="020B0503020204020204" pitchFamily="34" charset="-122"/>
              </a:rPr>
              <a:t>种期刊，其中</a:t>
            </a:r>
            <a:r>
              <a:rPr lang="en-US" altLang="zh-CN" sz="1600" dirty="0" smtClean="0">
                <a:latin typeface="微软雅黑" panose="020B0503020204020204" pitchFamily="34" charset="-122"/>
                <a:ea typeface="微软雅黑" panose="020B0503020204020204" pitchFamily="34" charset="-122"/>
              </a:rPr>
              <a:t>25</a:t>
            </a:r>
            <a:r>
              <a:rPr lang="zh-CN" altLang="en-US" sz="1600" dirty="0">
                <a:latin typeface="微软雅黑" panose="020B0503020204020204" pitchFamily="34" charset="-122"/>
                <a:ea typeface="微软雅黑" panose="020B0503020204020204" pitchFamily="34" charset="-122"/>
              </a:rPr>
              <a:t>种</a:t>
            </a:r>
            <a:r>
              <a:rPr lang="zh-CN" altLang="zh-CN" sz="1600" dirty="0" smtClean="0">
                <a:latin typeface="微软雅黑" panose="020B0503020204020204" pitchFamily="34" charset="-122"/>
                <a:ea typeface="微软雅黑" panose="020B0503020204020204" pitchFamily="34" charset="-122"/>
              </a:rPr>
              <a:t>期刊</a:t>
            </a:r>
            <a:r>
              <a:rPr lang="zh-CN" altLang="zh-CN" sz="1600" dirty="0">
                <a:latin typeface="微软雅黑" panose="020B0503020204020204" pitchFamily="34" charset="-122"/>
                <a:ea typeface="微软雅黑" panose="020B0503020204020204" pitchFamily="34" charset="-122"/>
              </a:rPr>
              <a:t>（约占</a:t>
            </a:r>
            <a:r>
              <a:rPr lang="en-US" altLang="zh-CN" sz="1600" dirty="0">
                <a:latin typeface="微软雅黑" panose="020B0503020204020204" pitchFamily="34" charset="-122"/>
                <a:ea typeface="微软雅黑" panose="020B0503020204020204" pitchFamily="34" charset="-122"/>
              </a:rPr>
              <a:t>ASME</a:t>
            </a:r>
            <a:r>
              <a:rPr lang="zh-CN" altLang="zh-CN" sz="1600" dirty="0">
                <a:latin typeface="微软雅黑" panose="020B0503020204020204" pitchFamily="34" charset="-122"/>
                <a:ea typeface="微软雅黑" panose="020B0503020204020204" pitchFamily="34" charset="-122"/>
              </a:rPr>
              <a:t>现刊的</a:t>
            </a:r>
            <a:r>
              <a:rPr lang="en-US" altLang="zh-CN" sz="1600" dirty="0">
                <a:latin typeface="微软雅黑" panose="020B0503020204020204" pitchFamily="34" charset="-122"/>
                <a:ea typeface="微软雅黑" panose="020B0503020204020204" pitchFamily="34" charset="-122"/>
              </a:rPr>
              <a:t>70%</a:t>
            </a:r>
            <a:r>
              <a:rPr lang="zh-CN" altLang="zh-CN" sz="1600" dirty="0">
                <a:latin typeface="微软雅黑" panose="020B0503020204020204" pitchFamily="34" charset="-122"/>
                <a:ea typeface="微软雅黑" panose="020B0503020204020204" pitchFamily="34" charset="-122"/>
              </a:rPr>
              <a:t>）被</a:t>
            </a:r>
            <a:r>
              <a:rPr lang="en-US" altLang="zh-CN" sz="1600" dirty="0">
                <a:latin typeface="微软雅黑" panose="020B0503020204020204" pitchFamily="34" charset="-122"/>
                <a:ea typeface="微软雅黑" panose="020B0503020204020204" pitchFamily="34" charset="-122"/>
              </a:rPr>
              <a:t>SCI</a:t>
            </a:r>
            <a:r>
              <a:rPr lang="zh-CN" altLang="zh-CN" sz="1600" dirty="0">
                <a:latin typeface="微软雅黑" panose="020B0503020204020204" pitchFamily="34" charset="-122"/>
                <a:ea typeface="微软雅黑" panose="020B0503020204020204" pitchFamily="34" charset="-122"/>
              </a:rPr>
              <a:t>收录</a:t>
            </a:r>
            <a:r>
              <a:rPr lang="zh-CN" altLang="en-US" sz="1600" dirty="0">
                <a:latin typeface="微软雅黑" panose="020B0503020204020204" pitchFamily="34" charset="-122"/>
                <a:ea typeface="微软雅黑" panose="020B0503020204020204" pitchFamily="34" charset="-122"/>
              </a:rPr>
              <a:t>，另</a:t>
            </a:r>
            <a:r>
              <a:rPr lang="zh-CN" altLang="en-US" sz="1600" dirty="0" smtClean="0">
                <a:latin typeface="微软雅黑" panose="020B0503020204020204" pitchFamily="34" charset="-122"/>
                <a:ea typeface="微软雅黑" panose="020B0503020204020204" pitchFamily="34" charset="-122"/>
              </a:rPr>
              <a:t>有</a:t>
            </a:r>
            <a:r>
              <a:rPr lang="en-US" altLang="zh-CN" sz="1600" dirty="0" smtClean="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种</a:t>
            </a:r>
            <a:r>
              <a:rPr lang="zh-CN" altLang="en-US" sz="1600" dirty="0" smtClean="0">
                <a:latin typeface="微软雅黑" panose="020B0503020204020204" pitchFamily="34" charset="-122"/>
                <a:ea typeface="微软雅黑" panose="020B0503020204020204" pitchFamily="34" charset="-122"/>
              </a:rPr>
              <a:t>期刊</a:t>
            </a:r>
            <a:r>
              <a:rPr lang="zh-CN" altLang="en-US" sz="1600" dirty="0">
                <a:latin typeface="微软雅黑" panose="020B0503020204020204" pitchFamily="34" charset="-122"/>
                <a:ea typeface="微软雅黑" panose="020B0503020204020204" pitchFamily="34" charset="-122"/>
              </a:rPr>
              <a:t>被</a:t>
            </a:r>
            <a:r>
              <a:rPr lang="en-US" altLang="zh-CN" sz="1600" dirty="0">
                <a:latin typeface="微软雅黑" panose="020B0503020204020204" pitchFamily="34" charset="-122"/>
                <a:ea typeface="微软雅黑" panose="020B0503020204020204" pitchFamily="34" charset="-122"/>
              </a:rPr>
              <a:t>ESCI</a:t>
            </a:r>
            <a:r>
              <a:rPr lang="zh-CN" altLang="en-US" sz="1600" dirty="0">
                <a:latin typeface="微软雅黑" panose="020B0503020204020204" pitchFamily="34" charset="-122"/>
                <a:ea typeface="微软雅黑" panose="020B0503020204020204" pitchFamily="34" charset="-122"/>
              </a:rPr>
              <a:t>收录。</a:t>
            </a:r>
            <a:endParaRPr lang="en-US" altLang="zh-CN" sz="1600" dirty="0">
              <a:latin typeface="微软雅黑" panose="020B0503020204020204" pitchFamily="34" charset="-122"/>
              <a:ea typeface="微软雅黑" panose="020B0503020204020204" pitchFamily="34" charset="-122"/>
            </a:endParaRPr>
          </a:p>
          <a:p>
            <a:pPr marL="342900" indent="-342900" fontAlgn="auto">
              <a:lnSpc>
                <a:spcPct val="150000"/>
              </a:lnSpc>
              <a:spcAft>
                <a:spcPts val="0"/>
              </a:spcAft>
              <a:buFont typeface="Wingdings" panose="05000000000000000000" pitchFamily="2" charset="2"/>
              <a:buChar char="p"/>
              <a:defRPr/>
            </a:pPr>
            <a:r>
              <a:rPr lang="en-US" altLang="zh-CN" sz="1600" dirty="0">
                <a:latin typeface="微软雅黑" panose="020B0503020204020204" pitchFamily="34" charset="-122"/>
                <a:ea typeface="微软雅黑" panose="020B0503020204020204" pitchFamily="34" charset="-122"/>
              </a:rPr>
              <a:t>2023</a:t>
            </a:r>
            <a:r>
              <a:rPr lang="zh-CN" altLang="en-US" sz="1600" dirty="0">
                <a:latin typeface="微软雅黑" panose="020B0503020204020204" pitchFamily="34" charset="-122"/>
                <a:ea typeface="微软雅黑" panose="020B0503020204020204" pitchFamily="34" charset="-122"/>
              </a:rPr>
              <a:t>年度</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期刊引证</a:t>
            </a:r>
            <a:r>
              <a:rPr lang="zh-CN" altLang="en-US" sz="1600" dirty="0" smtClean="0">
                <a:latin typeface="微软雅黑" panose="020B0503020204020204" pitchFamily="34" charset="-122"/>
                <a:ea typeface="微软雅黑" panose="020B0503020204020204" pitchFamily="34" charset="-122"/>
              </a:rPr>
              <a:t>报告</a:t>
            </a:r>
            <a:r>
              <a:rPr lang="en-US" altLang="zh-CN"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数据显示，</a:t>
            </a:r>
            <a:r>
              <a:rPr lang="en-US" altLang="zh-CN" sz="1600" dirty="0">
                <a:latin typeface="微软雅黑" panose="020B0503020204020204" pitchFamily="34" charset="-122"/>
                <a:ea typeface="微软雅黑" panose="020B0503020204020204" pitchFamily="34" charset="-122"/>
              </a:rPr>
              <a:t>ASME </a:t>
            </a:r>
            <a:r>
              <a:rPr lang="zh-CN" altLang="en-US" sz="1600" dirty="0">
                <a:latin typeface="微软雅黑" panose="020B0503020204020204" pitchFamily="34" charset="-122"/>
                <a:ea typeface="微软雅黑" panose="020B0503020204020204" pitchFamily="34" charset="-122"/>
              </a:rPr>
              <a:t>期刊的年度被引用次数超过</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万；</a:t>
            </a:r>
            <a:r>
              <a:rPr lang="en-US" altLang="zh-CN" sz="1600" dirty="0">
                <a:latin typeface="微软雅黑" panose="020B0503020204020204" pitchFamily="34" charset="-122"/>
                <a:ea typeface="微软雅黑" panose="020B0503020204020204" pitchFamily="34" charset="-122"/>
              </a:rPr>
              <a:t>15</a:t>
            </a:r>
            <a:r>
              <a:rPr lang="zh-CN" altLang="en-US" sz="1600" dirty="0">
                <a:latin typeface="微软雅黑" panose="020B0503020204020204" pitchFamily="34" charset="-122"/>
                <a:ea typeface="微软雅黑" panose="020B0503020204020204" pitchFamily="34" charset="-122"/>
              </a:rPr>
              <a:t>本期刊影响因子指标超过 </a:t>
            </a:r>
            <a:r>
              <a:rPr lang="en-US" altLang="zh-CN" sz="1600" dirty="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本期刊影响因子涨幅超过</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种已被 </a:t>
            </a:r>
            <a:r>
              <a:rPr lang="en-US" altLang="zh-CN" sz="1600" dirty="0">
                <a:latin typeface="微软雅黑" panose="020B0503020204020204" pitchFamily="34" charset="-122"/>
                <a:ea typeface="微软雅黑" panose="020B0503020204020204" pitchFamily="34" charset="-122"/>
              </a:rPr>
              <a:t>ESCI </a:t>
            </a:r>
            <a:r>
              <a:rPr lang="zh-CN" altLang="en-US" sz="1600" dirty="0">
                <a:latin typeface="微软雅黑" panose="020B0503020204020204" pitchFamily="34" charset="-122"/>
                <a:ea typeface="微软雅黑" panose="020B0503020204020204" pitchFamily="34" charset="-122"/>
              </a:rPr>
              <a:t>收录的期刊首获期刊影响因子，其中</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种期刊影响因子指标超过</a:t>
            </a:r>
            <a:r>
              <a:rPr lang="en-US" altLang="zh-CN" sz="1600" dirty="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342900" indent="-342900" fontAlgn="auto">
              <a:lnSpc>
                <a:spcPct val="150000"/>
              </a:lnSpc>
              <a:spcAft>
                <a:spcPts val="0"/>
              </a:spcAft>
              <a:buFont typeface="Wingdings" panose="05000000000000000000" pitchFamily="2" charset="2"/>
              <a:buChar char="p"/>
              <a:defRPr/>
            </a:pPr>
            <a:r>
              <a:rPr lang="en-US" altLang="zh-CN" sz="1600" dirty="0">
                <a:latin typeface="微软雅黑" panose="020B0503020204020204" pitchFamily="34" charset="-122"/>
                <a:ea typeface="微软雅黑" panose="020B0503020204020204" pitchFamily="34" charset="-122"/>
              </a:rPr>
              <a:t>SCI</a:t>
            </a:r>
            <a:r>
              <a:rPr lang="zh-CN" altLang="en-US" sz="1600" dirty="0">
                <a:latin typeface="微软雅黑" panose="020B0503020204020204" pitchFamily="34" charset="-122"/>
                <a:ea typeface="微软雅黑" panose="020B0503020204020204" pitchFamily="34" charset="-122"/>
              </a:rPr>
              <a:t>区位分布：</a:t>
            </a:r>
            <a:r>
              <a:rPr lang="en-US" altLang="zh-CN" sz="1600" dirty="0">
                <a:latin typeface="微软雅黑" panose="020B0503020204020204" pitchFamily="34" charset="-122"/>
                <a:ea typeface="微软雅黑" panose="020B0503020204020204" pitchFamily="34" charset="-122"/>
              </a:rPr>
              <a:t>Applied Mechanics Reviews《</a:t>
            </a:r>
            <a:r>
              <a:rPr lang="zh-CN" altLang="en-US" sz="1600" dirty="0">
                <a:latin typeface="微软雅黑" panose="020B0503020204020204" pitchFamily="34" charset="-122"/>
                <a:ea typeface="微软雅黑" panose="020B0503020204020204" pitchFamily="34" charset="-122"/>
              </a:rPr>
              <a:t>应用力学评论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位于</a:t>
            </a:r>
            <a:r>
              <a:rPr lang="en-US" altLang="zh-CN" sz="1600" dirty="0">
                <a:latin typeface="微软雅黑" panose="020B0503020204020204" pitchFamily="34" charset="-122"/>
                <a:ea typeface="微软雅黑" panose="020B0503020204020204" pitchFamily="34" charset="-122"/>
              </a:rPr>
              <a:t>JCR Q1</a:t>
            </a:r>
            <a:r>
              <a:rPr lang="zh-CN" altLang="en-US" sz="1600" dirty="0">
                <a:latin typeface="微软雅黑" panose="020B0503020204020204" pitchFamily="34" charset="-122"/>
                <a:ea typeface="微软雅黑" panose="020B0503020204020204" pitchFamily="34" charset="-122"/>
              </a:rPr>
              <a:t>分区，影响因子保持持续增长，</a:t>
            </a:r>
            <a:r>
              <a:rPr lang="en-US" altLang="zh-CN" sz="1600" dirty="0">
                <a:latin typeface="微软雅黑" panose="020B0503020204020204" pitchFamily="34" charset="-122"/>
                <a:ea typeface="微软雅黑" panose="020B0503020204020204" pitchFamily="34" charset="-122"/>
              </a:rPr>
              <a:t>2022 IF 14.3</a:t>
            </a:r>
            <a:r>
              <a:rPr lang="zh-CN" altLang="en-US" sz="1600" dirty="0">
                <a:latin typeface="微软雅黑" panose="020B0503020204020204" pitchFamily="34" charset="-122"/>
                <a:ea typeface="微软雅黑" panose="020B0503020204020204" pitchFamily="34" charset="-122"/>
              </a:rPr>
              <a:t>，力学领域排名</a:t>
            </a:r>
            <a:r>
              <a:rPr lang="zh-CN" altLang="en-US" sz="1600" dirty="0" smtClean="0">
                <a:latin typeface="微软雅黑" panose="020B0503020204020204" pitchFamily="34" charset="-122"/>
                <a:ea typeface="微软雅黑" panose="020B0503020204020204" pitchFamily="34" charset="-122"/>
              </a:rPr>
              <a:t>第二。</a:t>
            </a:r>
            <a:endParaRPr lang="en-US" altLang="zh-CN" sz="1600" dirty="0" smtClean="0">
              <a:latin typeface="微软雅黑" panose="020B0503020204020204" pitchFamily="34" charset="-122"/>
              <a:ea typeface="微软雅黑" panose="020B0503020204020204" pitchFamily="34" charset="-122"/>
            </a:endParaRPr>
          </a:p>
          <a:p>
            <a:pPr marL="342900" indent="-342900" fontAlgn="auto">
              <a:lnSpc>
                <a:spcPct val="150000"/>
              </a:lnSpc>
              <a:spcAft>
                <a:spcPts val="0"/>
              </a:spcAft>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每篇</a:t>
            </a:r>
            <a:r>
              <a:rPr lang="zh-CN" altLang="en-US" sz="1600" dirty="0">
                <a:latin typeface="微软雅黑" panose="020B0503020204020204" pitchFamily="34" charset="-122"/>
                <a:ea typeface="微软雅黑" panose="020B0503020204020204" pitchFamily="34" charset="-122"/>
              </a:rPr>
              <a:t>文章都经过严格的评审流程。</a:t>
            </a:r>
            <a:endParaRPr lang="en-US" altLang="zh-CN" sz="1600" dirty="0">
              <a:latin typeface="微软雅黑" panose="020B0503020204020204" pitchFamily="34" charset="-122"/>
              <a:ea typeface="微软雅黑" panose="020B0503020204020204" pitchFamily="34" charset="-122"/>
            </a:endParaRPr>
          </a:p>
          <a:p>
            <a:pPr>
              <a:spcBef>
                <a:spcPts val="1200"/>
              </a:spcBef>
              <a:defRPr/>
            </a:pPr>
            <a:endParaRPr lang="en-US" altLang="zh-CN" dirty="0">
              <a:latin typeface="微软雅黑" panose="020B0503020204020204" pitchFamily="34" charset="-122"/>
              <a:ea typeface="微软雅黑" panose="020B0503020204020204" pitchFamily="34" charset="-122"/>
            </a:endParaRPr>
          </a:p>
        </p:txBody>
      </p:sp>
      <p:sp>
        <p:nvSpPr>
          <p:cNvPr id="16" name="Content Placeholder 2"/>
          <p:cNvSpPr txBox="1"/>
          <p:nvPr/>
        </p:nvSpPr>
        <p:spPr bwMode="auto">
          <a:xfrm flipH="1">
            <a:off x="3998932" y="4797152"/>
            <a:ext cx="4752528" cy="1397248"/>
          </a:xfrm>
          <a:prstGeom prst="homePlate">
            <a:avLst>
              <a:gd name="adj" fmla="val 16767"/>
            </a:avLst>
          </a:pr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p>
            <a:pPr marL="360045" indent="-342900" algn="ctr">
              <a:lnSpc>
                <a:spcPct val="150000"/>
              </a:lnSpc>
            </a:pPr>
            <a:r>
              <a:rPr lang="zh-CN" altLang="en-US" sz="1400" b="1" dirty="0">
                <a:solidFill>
                  <a:schemeClr val="tx1"/>
                </a:solidFill>
                <a:latin typeface="微软雅黑" panose="020B0503020204020204" pitchFamily="34" charset="-122"/>
                <a:ea typeface="微软雅黑" panose="020B0503020204020204" pitchFamily="34" charset="-122"/>
              </a:rPr>
              <a:t>工程类期刊影响因子的特点</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60045" indent="-342900" algn="ctr">
              <a:lnSpc>
                <a:spcPct val="150000"/>
              </a:lnSpc>
              <a:buFont typeface="Wingdings" panose="05000000000000000000" pitchFamily="2" charset="2"/>
              <a:buChar char="p"/>
            </a:pPr>
            <a:r>
              <a:rPr lang="zh-CN" altLang="en-US" sz="1400" dirty="0">
                <a:solidFill>
                  <a:schemeClr val="tx1"/>
                </a:solidFill>
                <a:latin typeface="微软雅黑" panose="020B0503020204020204" pitchFamily="34" charset="-122"/>
                <a:ea typeface="微软雅黑" panose="020B0503020204020204" pitchFamily="34" charset="-122"/>
              </a:rPr>
              <a:t>研究</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实践</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发文周期较长</a:t>
            </a:r>
            <a:endParaRPr lang="en-US" altLang="zh-CN" sz="1400" dirty="0">
              <a:solidFill>
                <a:schemeClr val="tx1"/>
              </a:solidFill>
              <a:latin typeface="微软雅黑" panose="020B0503020204020204" pitchFamily="34" charset="-122"/>
              <a:ea typeface="微软雅黑" panose="020B0503020204020204" pitchFamily="34" charset="-122"/>
            </a:endParaRPr>
          </a:p>
          <a:p>
            <a:pPr marL="360045" indent="-342900" algn="ctr">
              <a:lnSpc>
                <a:spcPct val="150000"/>
              </a:lnSpc>
              <a:buFont typeface="Wingdings" panose="05000000000000000000" pitchFamily="2" charset="2"/>
              <a:buChar char="p"/>
            </a:pPr>
            <a:r>
              <a:rPr lang="zh-CN" altLang="en-US" sz="1400" dirty="0">
                <a:solidFill>
                  <a:schemeClr val="tx1"/>
                </a:solidFill>
                <a:latin typeface="微软雅黑" panose="020B0503020204020204" pitchFamily="34" charset="-122"/>
                <a:ea typeface="微软雅黑" panose="020B0503020204020204" pitchFamily="34" charset="-122"/>
              </a:rPr>
              <a:t>发文研究人员数量：较其他热门学科少</a:t>
            </a:r>
            <a:endParaRPr lang="en-US" altLang="zh-CN" sz="1400" dirty="0">
              <a:solidFill>
                <a:schemeClr val="tx1"/>
              </a:solidFill>
              <a:latin typeface="微软雅黑" panose="020B0503020204020204" pitchFamily="34" charset="-122"/>
              <a:ea typeface="微软雅黑" panose="020B0503020204020204" pitchFamily="34" charset="-122"/>
            </a:endParaRPr>
          </a:p>
          <a:p>
            <a:pPr marL="360045" indent="-342900" algn="ctr">
              <a:lnSpc>
                <a:spcPct val="150000"/>
              </a:lnSpc>
              <a:buFont typeface="Wingdings" panose="05000000000000000000" pitchFamily="2" charset="2"/>
              <a:buChar char="p"/>
            </a:pPr>
            <a:r>
              <a:rPr lang="zh-CN" altLang="en-US" sz="1400" dirty="0">
                <a:solidFill>
                  <a:schemeClr val="tx1"/>
                </a:solidFill>
                <a:latin typeface="微软雅黑" panose="020B0503020204020204" pitchFamily="34" charset="-122"/>
                <a:ea typeface="微软雅黑" panose="020B0503020204020204" pitchFamily="34" charset="-122"/>
              </a:rPr>
              <a:t>研究人员和从业者阅读</a:t>
            </a:r>
            <a:r>
              <a:rPr lang="zh-CN" altLang="en-US" sz="1400" dirty="0" smtClean="0">
                <a:solidFill>
                  <a:schemeClr val="tx1"/>
                </a:solidFill>
                <a:latin typeface="微软雅黑" panose="020B0503020204020204" pitchFamily="34" charset="-122"/>
                <a:ea typeface="微软雅黑" panose="020B0503020204020204" pitchFamily="34" charset="-122"/>
              </a:rPr>
              <a:t>习惯：“只参考、不</a:t>
            </a:r>
            <a:r>
              <a:rPr lang="zh-CN" altLang="en-US" sz="1400" dirty="0">
                <a:solidFill>
                  <a:schemeClr val="tx1"/>
                </a:solidFill>
                <a:latin typeface="微软雅黑" panose="020B0503020204020204" pitchFamily="34" charset="-122"/>
                <a:ea typeface="微软雅黑" panose="020B0503020204020204" pitchFamily="34" charset="-122"/>
              </a:rPr>
              <a:t>引用”</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18" name="Title 1"/>
          <p:cNvSpPr txBox="1"/>
          <p:nvPr/>
        </p:nvSpPr>
        <p:spPr bwMode="auto">
          <a:xfrm>
            <a:off x="611560" y="761071"/>
            <a:ext cx="7908925"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期刊</a:t>
            </a:r>
            <a:endParaRPr lang="en-US" altLang="zh-CN" sz="4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5085" y="4659220"/>
            <a:ext cx="2920429" cy="1895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133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767631" y="2377976"/>
            <a:ext cx="7824862" cy="3336619"/>
          </a:xfrm>
          <a:prstGeom prst="rect">
            <a:avLst/>
          </a:prstGeom>
          <a:noFill/>
          <a:ln w="9525">
            <a:noFill/>
            <a:miter lim="800000"/>
          </a:ln>
        </p:spPr>
        <p:txBody>
          <a:bodyPr wrap="square">
            <a:spAutoFit/>
          </a:bodyPr>
          <a:lstStyle/>
          <a:p>
            <a:pPr>
              <a:lnSpc>
                <a:spcPct val="150000"/>
              </a:lnSpc>
              <a:spcAft>
                <a:spcPts val="600"/>
              </a:spcAft>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 基础工程</a:t>
            </a:r>
            <a:endParaRPr lang="en-US" altLang="zh-CN" dirty="0">
              <a:latin typeface="微软雅黑" panose="020B0503020204020204" pitchFamily="34" charset="-122"/>
              <a:ea typeface="微软雅黑" panose="020B0503020204020204" pitchFamily="34" charset="-122"/>
            </a:endParaRPr>
          </a:p>
          <a:p>
            <a:pPr>
              <a:lnSpc>
                <a:spcPct val="150000"/>
              </a:lnSpc>
              <a:spcAft>
                <a:spcPts val="600"/>
              </a:spcAft>
            </a:pPr>
            <a:r>
              <a:rPr lang="zh-CN" altLang="en-US">
                <a:latin typeface="微软雅黑" panose="020B0503020204020204" pitchFamily="34" charset="-122"/>
                <a:ea typeface="微软雅黑" panose="020B0503020204020204" pitchFamily="34" charset="-122"/>
              </a:rPr>
              <a:t>能量</a:t>
            </a:r>
            <a:r>
              <a:rPr lang="zh-CN" altLang="en-US" smtClean="0">
                <a:latin typeface="微软雅黑" panose="020B0503020204020204" pitchFamily="34" charset="-122"/>
                <a:ea typeface="微软雅黑" panose="020B0503020204020204" pitchFamily="34" charset="-122"/>
              </a:rPr>
              <a:t>转换、能源、环境、运输、一般工程学、材料</a:t>
            </a:r>
            <a:r>
              <a:rPr lang="zh-CN" altLang="en-US" dirty="0">
                <a:latin typeface="微软雅黑" panose="020B0503020204020204" pitchFamily="34" charset="-122"/>
                <a:ea typeface="微软雅黑" panose="020B0503020204020204" pitchFamily="34" charset="-122"/>
              </a:rPr>
              <a:t>和结构</a:t>
            </a:r>
            <a:endParaRPr lang="en-US" altLang="zh-CN" dirty="0">
              <a:latin typeface="微软雅黑" panose="020B0503020204020204" pitchFamily="34" charset="-122"/>
              <a:ea typeface="微软雅黑" panose="020B0503020204020204" pitchFamily="34" charset="-122"/>
            </a:endParaRPr>
          </a:p>
          <a:p>
            <a:pPr>
              <a:lnSpc>
                <a:spcPct val="150000"/>
              </a:lnSpc>
              <a:spcAft>
                <a:spcPts val="600"/>
              </a:spcAft>
            </a:pP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制造工程</a:t>
            </a:r>
            <a:endParaRPr lang="en-US" altLang="zh-CN" dirty="0">
              <a:latin typeface="微软雅黑" panose="020B0503020204020204" pitchFamily="34" charset="-122"/>
              <a:ea typeface="微软雅黑" panose="020B0503020204020204" pitchFamily="34" charset="-122"/>
            </a:endParaRPr>
          </a:p>
          <a:p>
            <a:pPr>
              <a:lnSpc>
                <a:spcPct val="150000"/>
              </a:lnSpc>
              <a:spcAft>
                <a:spcPts val="600"/>
              </a:spcAft>
            </a:pPr>
            <a:r>
              <a:rPr lang="zh-CN" altLang="en-US">
                <a:latin typeface="微软雅黑" panose="020B0503020204020204" pitchFamily="34" charset="-122"/>
                <a:ea typeface="微软雅黑" panose="020B0503020204020204" pitchFamily="34" charset="-122"/>
              </a:rPr>
              <a:t>材料</a:t>
            </a:r>
            <a:r>
              <a:rPr lang="zh-CN" altLang="en-US" smtClean="0">
                <a:latin typeface="微软雅黑" panose="020B0503020204020204" pitchFamily="34" charset="-122"/>
                <a:ea typeface="微软雅黑" panose="020B0503020204020204" pitchFamily="34" charset="-122"/>
              </a:rPr>
              <a:t>储运、设备</a:t>
            </a:r>
            <a:r>
              <a:rPr lang="zh-CN" altLang="en-US" dirty="0">
                <a:latin typeface="微软雅黑" panose="020B0503020204020204" pitchFamily="34" charset="-122"/>
                <a:ea typeface="微软雅黑" panose="020B0503020204020204" pitchFamily="34" charset="-122"/>
              </a:rPr>
              <a:t>工程</a:t>
            </a:r>
            <a:r>
              <a:rPr lang="zh-CN" altLang="en-US">
                <a:latin typeface="微软雅黑" panose="020B0503020204020204" pitchFamily="34" charset="-122"/>
                <a:ea typeface="微软雅黑" panose="020B0503020204020204" pitchFamily="34" charset="-122"/>
              </a:rPr>
              <a:t>和</a:t>
            </a:r>
            <a:r>
              <a:rPr lang="zh-CN" altLang="en-US" smtClean="0">
                <a:latin typeface="微软雅黑" panose="020B0503020204020204" pitchFamily="34" charset="-122"/>
                <a:ea typeface="微软雅黑" panose="020B0503020204020204" pitchFamily="34" charset="-122"/>
              </a:rPr>
              <a:t>维护、加工产业、制造工程、纺织</a:t>
            </a:r>
            <a:r>
              <a:rPr lang="zh-CN" altLang="en-US" dirty="0">
                <a:latin typeface="微软雅黑" panose="020B0503020204020204" pitchFamily="34" charset="-122"/>
                <a:ea typeface="微软雅黑" panose="020B0503020204020204" pitchFamily="34" charset="-122"/>
              </a:rPr>
              <a:t>工程</a:t>
            </a:r>
            <a:endParaRPr lang="en-US" altLang="zh-CN" dirty="0">
              <a:latin typeface="微软雅黑" panose="020B0503020204020204" pitchFamily="34" charset="-122"/>
              <a:ea typeface="微软雅黑" panose="020B0503020204020204" pitchFamily="34" charset="-122"/>
            </a:endParaRPr>
          </a:p>
          <a:p>
            <a:pPr>
              <a:lnSpc>
                <a:spcPct val="150000"/>
              </a:lnSpc>
              <a:spcAft>
                <a:spcPts val="600"/>
              </a:spcAft>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 系统</a:t>
            </a:r>
            <a:r>
              <a:rPr lang="en-US" altLang="zh-CN" dirty="0">
                <a:latin typeface="微软雅黑" panose="020B0503020204020204" pitchFamily="34" charset="-122"/>
                <a:ea typeface="微软雅黑" panose="020B0503020204020204" pitchFamily="34" charset="-122"/>
              </a:rPr>
              <a:t>&amp;</a:t>
            </a:r>
            <a:r>
              <a:rPr lang="zh-CN" altLang="en-US" dirty="0">
                <a:latin typeface="微软雅黑" panose="020B0503020204020204" pitchFamily="34" charset="-122"/>
                <a:ea typeface="微软雅黑" panose="020B0503020204020204" pitchFamily="34" charset="-122"/>
              </a:rPr>
              <a:t>设计</a:t>
            </a:r>
            <a:endParaRPr lang="en-US" altLang="zh-CN" dirty="0">
              <a:latin typeface="微软雅黑" panose="020B0503020204020204" pitchFamily="34" charset="-122"/>
              <a:ea typeface="微软雅黑" panose="020B0503020204020204" pitchFamily="34" charset="-122"/>
            </a:endParaRPr>
          </a:p>
          <a:p>
            <a:pPr>
              <a:lnSpc>
                <a:spcPct val="150000"/>
              </a:lnSpc>
              <a:spcAft>
                <a:spcPts val="600"/>
              </a:spcAft>
            </a:pPr>
            <a:r>
              <a:rPr lang="zh-CN" altLang="en-US" dirty="0">
                <a:latin typeface="微软雅黑" panose="020B0503020204020204" pitchFamily="34" charset="-122"/>
                <a:ea typeface="微软雅黑" panose="020B0503020204020204" pitchFamily="34" charset="-122"/>
              </a:rPr>
              <a:t>计算机在工程中</a:t>
            </a:r>
            <a:r>
              <a:rPr lang="zh-CN" altLang="en-US">
                <a:latin typeface="微软雅黑" panose="020B0503020204020204" pitchFamily="34" charset="-122"/>
                <a:ea typeface="微软雅黑" panose="020B0503020204020204" pitchFamily="34" charset="-122"/>
              </a:rPr>
              <a:t>的</a:t>
            </a:r>
            <a:r>
              <a:rPr lang="zh-CN" altLang="en-US" smtClean="0">
                <a:latin typeface="微软雅黑" panose="020B0503020204020204" pitchFamily="34" charset="-122"/>
                <a:ea typeface="微软雅黑" panose="020B0503020204020204" pitchFamily="34" charset="-122"/>
              </a:rPr>
              <a:t>应用、信息</a:t>
            </a:r>
            <a:r>
              <a:rPr lang="zh-CN" altLang="en-US" dirty="0">
                <a:latin typeface="微软雅黑" panose="020B0503020204020204" pitchFamily="34" charset="-122"/>
                <a:ea typeface="微软雅黑" panose="020B0503020204020204" pitchFamily="34" charset="-122"/>
              </a:rPr>
              <a:t>存储和</a:t>
            </a:r>
            <a:r>
              <a:rPr lang="zh-CN" altLang="en-US">
                <a:latin typeface="微软雅黑" panose="020B0503020204020204" pitchFamily="34" charset="-122"/>
                <a:ea typeface="微软雅黑" panose="020B0503020204020204" pitchFamily="34" charset="-122"/>
              </a:rPr>
              <a:t>处理</a:t>
            </a:r>
            <a:r>
              <a:rPr lang="zh-CN" altLang="en-US" smtClean="0">
                <a:latin typeface="微软雅黑" panose="020B0503020204020204" pitchFamily="34" charset="-122"/>
                <a:ea typeface="微软雅黑" panose="020B0503020204020204" pitchFamily="34" charset="-122"/>
              </a:rPr>
              <a:t>系统、设计工程、动力系统</a:t>
            </a:r>
            <a:r>
              <a:rPr lang="zh-CN" altLang="en-US">
                <a:latin typeface="微软雅黑" panose="020B0503020204020204" pitchFamily="34" charset="-122"/>
                <a:ea typeface="微软雅黑" panose="020B0503020204020204" pitchFamily="34" charset="-122"/>
              </a:rPr>
              <a:t>和</a:t>
            </a:r>
            <a:r>
              <a:rPr lang="zh-CN" altLang="en-US" smtClean="0">
                <a:latin typeface="微软雅黑" panose="020B0503020204020204" pitchFamily="34" charset="-122"/>
                <a:ea typeface="微软雅黑" panose="020B0503020204020204" pitchFamily="34" charset="-122"/>
              </a:rPr>
              <a:t>控制、电气</a:t>
            </a:r>
            <a:r>
              <a:rPr lang="zh-CN" altLang="en-US" dirty="0">
                <a:latin typeface="微软雅黑" panose="020B0503020204020204" pitchFamily="34" charset="-122"/>
                <a:ea typeface="微软雅黑" panose="020B0503020204020204" pitchFamily="34" charset="-122"/>
              </a:rPr>
              <a:t>和</a:t>
            </a:r>
            <a:r>
              <a:rPr lang="zh-CN" altLang="en-US">
                <a:latin typeface="微软雅黑" panose="020B0503020204020204" pitchFamily="34" charset="-122"/>
                <a:ea typeface="微软雅黑" panose="020B0503020204020204" pitchFamily="34" charset="-122"/>
              </a:rPr>
              <a:t>电子</a:t>
            </a:r>
            <a:r>
              <a:rPr lang="zh-CN" altLang="en-US" smtClean="0">
                <a:latin typeface="微软雅黑" panose="020B0503020204020204" pitchFamily="34" charset="-122"/>
                <a:ea typeface="微软雅黑" panose="020B0503020204020204" pitchFamily="34" charset="-122"/>
              </a:rPr>
              <a:t>封装、机电一体化、流体</a:t>
            </a:r>
            <a:r>
              <a:rPr lang="zh-CN" altLang="en-US" dirty="0">
                <a:latin typeface="微软雅黑" panose="020B0503020204020204" pitchFamily="34" charset="-122"/>
                <a:ea typeface="微软雅黑" panose="020B0503020204020204" pitchFamily="34" charset="-122"/>
              </a:rPr>
              <a:t>动力系统</a:t>
            </a:r>
            <a:endParaRPr lang="en-US" altLang="zh-CN" dirty="0">
              <a:latin typeface="微软雅黑" panose="020B0503020204020204" pitchFamily="34" charset="-122"/>
              <a:ea typeface="微软雅黑" panose="020B0503020204020204" pitchFamily="34" charset="-122"/>
            </a:endParaRPr>
          </a:p>
        </p:txBody>
      </p:sp>
      <p:sp>
        <p:nvSpPr>
          <p:cNvPr id="7" name="Content Placeholder 2"/>
          <p:cNvSpPr txBox="1"/>
          <p:nvPr/>
        </p:nvSpPr>
        <p:spPr bwMode="auto">
          <a:xfrm>
            <a:off x="766390" y="1873920"/>
            <a:ext cx="7058025" cy="504056"/>
          </a:xfrm>
          <a:prstGeom prst="rect">
            <a:avLst/>
          </a:prstGeom>
          <a:noFill/>
          <a:ln w="9525">
            <a:noFill/>
            <a:miter lim="800000"/>
          </a:ln>
        </p:spPr>
        <p:txBody>
          <a:bodyPr/>
          <a:lstStyle/>
          <a:p>
            <a:pPr marL="342900" indent="-342900" fontAlgn="auto">
              <a:spcBef>
                <a:spcPts val="1200"/>
              </a:spcBef>
              <a:spcAft>
                <a:spcPts val="0"/>
              </a:spcAft>
              <a:buFont typeface="Wingdings" panose="05000000000000000000" pitchFamily="2" charset="2"/>
              <a:buChar char="p"/>
              <a:defRPr/>
            </a:pPr>
            <a:r>
              <a:rPr lang="zh-CN" altLang="en-US" dirty="0">
                <a:latin typeface="微软雅黑" panose="020B0503020204020204" pitchFamily="34" charset="-122"/>
                <a:ea typeface="微软雅黑" panose="020B0503020204020204" pitchFamily="34" charset="-122"/>
              </a:rPr>
              <a:t>涵盖话题</a:t>
            </a:r>
            <a:endParaRPr lang="en-US" altLang="zh-CN" dirty="0">
              <a:latin typeface="微软雅黑" panose="020B0503020204020204" pitchFamily="34" charset="-122"/>
              <a:ea typeface="微软雅黑" panose="020B0503020204020204" pitchFamily="34" charset="-122"/>
            </a:endParaRPr>
          </a:p>
        </p:txBody>
      </p:sp>
      <p:sp>
        <p:nvSpPr>
          <p:cNvPr id="5" name="Title 1"/>
          <p:cNvSpPr txBox="1"/>
          <p:nvPr/>
        </p:nvSpPr>
        <p:spPr bwMode="auto">
          <a:xfrm>
            <a:off x="683568" y="908720"/>
            <a:ext cx="7908925" cy="965200"/>
          </a:xfrm>
          <a:prstGeom prst="rect">
            <a:avLst/>
          </a:prstGeom>
          <a:noFill/>
          <a:ln w="9525">
            <a:noFill/>
            <a:miter lim="800000"/>
          </a:ln>
        </p:spPr>
        <p:txBody>
          <a:bodyPr anchor="ctr"/>
          <a:lstStyle/>
          <a:p>
            <a:r>
              <a:rPr lang="zh-CN" altLang="en-US" sz="4400" dirty="0">
                <a:latin typeface="微软雅黑" panose="020B0503020204020204" pitchFamily="34" charset="-122"/>
                <a:ea typeface="微软雅黑" panose="020B0503020204020204" pitchFamily="34" charset="-122"/>
              </a:rPr>
              <a:t>期刊</a:t>
            </a:r>
            <a:endParaRPr lang="en-US" altLang="zh-CN" sz="4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10" grpId="0"/>
      <p:bldP spid="7" grpId="0"/>
    </p:bldLst>
  </p:timing>
</p:sld>
</file>

<file path=ppt/tags/tag1.xml><?xml version="1.0" encoding="utf-8"?>
<p:tagLst xmlns:p="http://schemas.openxmlformats.org/presentationml/2006/main">
  <p:tag name="commondata" val="eyJoZGlkIjoiMjQzZWQxODMyOTVjMjNiNDkxMzkxMGMyMWFhYzVkMmIifQ=="/>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10666</Words>
  <Application>WPS 演示</Application>
  <PresentationFormat>全屏显示(4:3)</PresentationFormat>
  <Paragraphs>744</Paragraphs>
  <Slides>57</Slides>
  <Notes>40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57</vt:i4>
      </vt:variant>
    </vt:vector>
  </HeadingPairs>
  <TitlesOfParts>
    <vt:vector size="73" baseType="lpstr">
      <vt:lpstr>Arial</vt:lpstr>
      <vt:lpstr>宋体</vt:lpstr>
      <vt:lpstr>Wingdings</vt:lpstr>
      <vt:lpstr>思源黑体 CN Medium</vt:lpstr>
      <vt:lpstr>黑体</vt:lpstr>
      <vt:lpstr>微软雅黑</vt:lpstr>
      <vt:lpstr>Times New Roman</vt:lpstr>
      <vt:lpstr>MicrosoftYaHei-Bold</vt:lpstr>
      <vt:lpstr>Segoe Print</vt:lpstr>
      <vt:lpstr>等线</vt:lpstr>
      <vt:lpstr>Arial Unicode MS</vt:lpstr>
      <vt:lpstr>等线 Light</vt:lpstr>
      <vt:lpstr>Calibri</vt:lpstr>
      <vt:lpstr>MS PGothic</vt:lpstr>
      <vt:lpstr>Verdana</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aimee</dc:creator>
  <cp:lastModifiedBy>杨丽</cp:lastModifiedBy>
  <cp:revision>536</cp:revision>
  <dcterms:created xsi:type="dcterms:W3CDTF">2016-06-24T05:33:00Z</dcterms:created>
  <dcterms:modified xsi:type="dcterms:W3CDTF">2023-11-15T08:47:16Z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5C9828E2003C471AAC9E85ACBFB4D4F8_12</vt:lpwstr>
  </property>
  <property fmtid="{D5CDD505-2E9C-101B-9397-08002B2CF9AE}" pid="3" name="KSOProductBuildVer">
    <vt:lpwstr>2052-12.1.0.15712</vt:lpwstr>
  </property>
</Properties>
</file>