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44"/>
  </p:handoutMasterIdLst>
  <p:sldIdLst>
    <p:sldId id="3186" r:id="rId3"/>
    <p:sldId id="3194" r:id="rId5"/>
    <p:sldId id="3193" r:id="rId6"/>
    <p:sldId id="3196" r:id="rId7"/>
    <p:sldId id="3491" r:id="rId8"/>
    <p:sldId id="3445" r:id="rId9"/>
    <p:sldId id="3446" r:id="rId10"/>
    <p:sldId id="3447" r:id="rId11"/>
    <p:sldId id="3448" r:id="rId12"/>
    <p:sldId id="3449" r:id="rId13"/>
    <p:sldId id="3450" r:id="rId14"/>
    <p:sldId id="3451" r:id="rId15"/>
    <p:sldId id="3452" r:id="rId16"/>
    <p:sldId id="3453" r:id="rId17"/>
    <p:sldId id="3454" r:id="rId18"/>
    <p:sldId id="3351" r:id="rId19"/>
    <p:sldId id="3352" r:id="rId20"/>
    <p:sldId id="3353" r:id="rId21"/>
    <p:sldId id="3357" r:id="rId22"/>
    <p:sldId id="3358" r:id="rId23"/>
    <p:sldId id="3359" r:id="rId24"/>
    <p:sldId id="3360" r:id="rId25"/>
    <p:sldId id="3361" r:id="rId26"/>
    <p:sldId id="3362" r:id="rId27"/>
    <p:sldId id="3363" r:id="rId28"/>
    <p:sldId id="3364" r:id="rId29"/>
    <p:sldId id="3312" r:id="rId30"/>
    <p:sldId id="3217" r:id="rId31"/>
    <p:sldId id="3218" r:id="rId32"/>
    <p:sldId id="3143" r:id="rId33"/>
    <p:sldId id="3214" r:id="rId34"/>
    <p:sldId id="3270" r:id="rId35"/>
    <p:sldId id="3220" r:id="rId36"/>
    <p:sldId id="3221" r:id="rId37"/>
    <p:sldId id="3302" r:id="rId38"/>
    <p:sldId id="3158" r:id="rId39"/>
    <p:sldId id="3252" r:id="rId40"/>
    <p:sldId id="3255" r:id="rId41"/>
    <p:sldId id="3528" r:id="rId42"/>
    <p:sldId id="3191" r:id="rId43"/>
  </p:sldIdLst>
  <p:sldSz cx="12858750" cy="7232650"/>
  <p:notesSz cx="6858000" cy="9144000"/>
  <p:custDataLst>
    <p:tags r:id="rId4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orient="horz" pos="4183" userDrawn="1">
          <p15:clr>
            <a:srgbClr val="A4A3A4"/>
          </p15:clr>
        </p15:guide>
        <p15:guide id="3" pos="4050" userDrawn="1">
          <p15:clr>
            <a:srgbClr val="A4A3A4"/>
          </p15:clr>
        </p15:guide>
        <p15:guide id="4" pos="544" userDrawn="1">
          <p15:clr>
            <a:srgbClr val="A4A3A4"/>
          </p15:clr>
        </p15:guide>
        <p15:guide id="5" pos="7555" userDrawn="1">
          <p15:clr>
            <a:srgbClr val="A4A3A4"/>
          </p15:clr>
        </p15:guide>
        <p15:guide id="6" pos="376" userDrawn="1">
          <p15:clr>
            <a:srgbClr val="A4A3A4"/>
          </p15:clr>
        </p15:guide>
        <p15:guide id="7" pos="13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5BE"/>
    <a:srgbClr val="60AEA9"/>
    <a:srgbClr val="00B369"/>
    <a:srgbClr val="1A8CE1"/>
    <a:srgbClr val="FFFFFF"/>
    <a:srgbClr val="A78357"/>
    <a:srgbClr val="28C7D4"/>
    <a:srgbClr val="F94D4D"/>
    <a:srgbClr val="FEFEFE"/>
    <a:srgbClr val="8F1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2" autoAdjust="0"/>
    <p:restoredTop sz="80060" autoAdjust="0"/>
  </p:normalViewPr>
  <p:slideViewPr>
    <p:cSldViewPr showGuides="1">
      <p:cViewPr varScale="1">
        <p:scale>
          <a:sx n="79" d="100"/>
          <a:sy n="79" d="100"/>
        </p:scale>
        <p:origin x="388" y="64"/>
      </p:cViewPr>
      <p:guideLst>
        <p:guide orient="horz" pos="328"/>
        <p:guide orient="horz" pos="4183"/>
        <p:guide pos="4050"/>
        <p:guide pos="544"/>
        <p:guide pos="7555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11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handoutMaster" Target="handoutMasters/handoutMaster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E5EA70-EF9F-43FB-9C49-35876C2C835E}" type="doc">
      <dgm:prSet loTypeId="urn:microsoft.com/office/officeart/2005/8/layout/cycle2" loCatId="cycle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6FE253C2-DEA3-4AFA-828C-B31D34E282E0}">
      <dgm:prSet phldrT="[文本]" custT="1"/>
      <dgm:spPr/>
      <dgm:t>
        <a:bodyPr/>
        <a:lstStyle/>
        <a:p>
          <a:r>
            <a:rPr lang="zh-CN" altLang="en-US" sz="2800" b="1" dirty="0">
              <a:latin typeface="微软雅黑" panose="020B0503020204020204" charset="-122"/>
              <a:ea typeface="微软雅黑" panose="020B0503020204020204" charset="-122"/>
            </a:rPr>
            <a:t>读秀</a:t>
          </a:r>
        </a:p>
      </dgm:t>
    </dgm:pt>
    <dgm:pt modelId="{CE35AE5D-6F15-41CC-907A-2F607E599778}" cxnId="{30E088B9-6257-4F88-8F2E-C29CA7560AC9}" type="parTrans">
      <dgm:prSet/>
      <dgm:spPr/>
      <dgm:t>
        <a:bodyPr/>
        <a:lstStyle/>
        <a:p>
          <a:endParaRPr lang="zh-CN" altLang="en-US"/>
        </a:p>
      </dgm:t>
    </dgm:pt>
    <dgm:pt modelId="{E5F63308-4AB2-4CC2-A058-657987F11651}" cxnId="{30E088B9-6257-4F88-8F2E-C29CA7560AC9}" type="sibTrans">
      <dgm:prSet/>
      <dgm:spPr/>
      <dgm:t>
        <a:bodyPr/>
        <a:lstStyle/>
        <a:p>
          <a:endParaRPr lang="zh-CN" altLang="en-US"/>
        </a:p>
      </dgm:t>
    </dgm:pt>
    <dgm:pt modelId="{76AA6D05-F4D9-485C-B2A1-8955F488F6F7}">
      <dgm:prSet phldrT="[文本]" custT="1"/>
      <dgm:spPr/>
      <dgm:t>
        <a:bodyPr/>
        <a:lstStyle/>
        <a:p>
          <a:r>
            <a:rPr lang="zh-CN" altLang="en-US" sz="2800" dirty="0">
              <a:latin typeface="微软雅黑" panose="020B0503020204020204" charset="-122"/>
              <a:ea typeface="微软雅黑" panose="020B0503020204020204" charset="-122"/>
            </a:rPr>
            <a:t>百链</a:t>
          </a:r>
        </a:p>
      </dgm:t>
    </dgm:pt>
    <dgm:pt modelId="{B934923C-1412-4088-B644-2E6A7CD38363}" cxnId="{D5ADAB8A-39F0-4D2A-B3A0-0F078FB0872B}" type="parTrans">
      <dgm:prSet/>
      <dgm:spPr/>
      <dgm:t>
        <a:bodyPr/>
        <a:lstStyle/>
        <a:p>
          <a:endParaRPr lang="zh-CN" altLang="en-US"/>
        </a:p>
      </dgm:t>
    </dgm:pt>
    <dgm:pt modelId="{24614478-CE63-4327-BB2F-849B2A0A7306}" cxnId="{D5ADAB8A-39F0-4D2A-B3A0-0F078FB0872B}" type="sibTrans">
      <dgm:prSet/>
      <dgm:spPr/>
      <dgm:t>
        <a:bodyPr/>
        <a:lstStyle/>
        <a:p>
          <a:endParaRPr lang="zh-CN" altLang="en-US"/>
        </a:p>
      </dgm:t>
    </dgm:pt>
    <dgm:pt modelId="{E5CB2FDC-C6B3-4103-A13D-D3D72B046881}">
      <dgm:prSet phldrT="[文本]" custT="1"/>
      <dgm:spPr/>
      <dgm:t>
        <a:bodyPr/>
        <a:lstStyle/>
        <a:p>
          <a:r>
            <a:rPr lang="zh-CN" altLang="en-US" sz="2400" b="1" dirty="0">
              <a:latin typeface="微软雅黑" panose="020B0503020204020204" charset="-122"/>
              <a:ea typeface="微软雅黑" panose="020B0503020204020204" charset="-122"/>
            </a:rPr>
            <a:t>超星</a:t>
          </a:r>
          <a:endParaRPr lang="en-US" altLang="zh-CN" sz="2400" b="1" dirty="0">
            <a:latin typeface="微软雅黑" panose="020B0503020204020204" charset="-122"/>
            <a:ea typeface="微软雅黑" panose="020B0503020204020204" charset="-122"/>
          </a:endParaRPr>
        </a:p>
        <a:p>
          <a:r>
            <a:rPr lang="zh-CN" altLang="en-US" sz="2400" b="1" dirty="0">
              <a:latin typeface="微软雅黑" panose="020B0503020204020204" charset="-122"/>
              <a:ea typeface="微软雅黑" panose="020B0503020204020204" charset="-122"/>
            </a:rPr>
            <a:t>视频</a:t>
          </a:r>
        </a:p>
      </dgm:t>
    </dgm:pt>
    <dgm:pt modelId="{383138D6-5960-4687-BACD-22AA7E2C3659}" cxnId="{F63ECC8C-36F8-4E7F-A3B3-4EE155509B57}" type="parTrans">
      <dgm:prSet/>
      <dgm:spPr/>
      <dgm:t>
        <a:bodyPr/>
        <a:lstStyle/>
        <a:p>
          <a:endParaRPr lang="zh-CN" altLang="en-US"/>
        </a:p>
      </dgm:t>
    </dgm:pt>
    <dgm:pt modelId="{6C79D2D6-4B5E-4616-88A2-FD3A9B7DAEAF}" cxnId="{F63ECC8C-36F8-4E7F-A3B3-4EE155509B57}" type="sibTrans">
      <dgm:prSet/>
      <dgm:spPr/>
      <dgm:t>
        <a:bodyPr/>
        <a:lstStyle/>
        <a:p>
          <a:endParaRPr lang="zh-CN" altLang="en-US"/>
        </a:p>
      </dgm:t>
    </dgm:pt>
    <dgm:pt modelId="{9D30BBDE-2BC6-4A29-9E65-CA2AFA6A6D3E}">
      <dgm:prSet phldrT="[文本]" custT="1"/>
      <dgm:spPr>
        <a:solidFill>
          <a:schemeClr val="accent1"/>
        </a:solidFill>
      </dgm:spPr>
      <dgm:t>
        <a:bodyPr/>
        <a:lstStyle/>
        <a:p>
          <a:r>
            <a:rPr lang="zh-CN" altLang="en-US" sz="2000" b="1" dirty="0">
              <a:latin typeface="微软雅黑" panose="020B0503020204020204" charset="-122"/>
              <a:ea typeface="微软雅黑" panose="020B0503020204020204" charset="-122"/>
            </a:rPr>
            <a:t>移动</a:t>
          </a:r>
          <a:endParaRPr lang="en-US" altLang="zh-CN" sz="2000" b="1" dirty="0">
            <a:latin typeface="微软雅黑" panose="020B0503020204020204" charset="-122"/>
            <a:ea typeface="微软雅黑" panose="020B0503020204020204" charset="-122"/>
          </a:endParaRPr>
        </a:p>
        <a:p>
          <a:r>
            <a:rPr lang="zh-CN" altLang="en-US" sz="2000" b="1" dirty="0">
              <a:latin typeface="微软雅黑" panose="020B0503020204020204" charset="-122"/>
              <a:ea typeface="微软雅黑" panose="020B0503020204020204" charset="-122"/>
            </a:rPr>
            <a:t>图书馆</a:t>
          </a:r>
        </a:p>
      </dgm:t>
    </dgm:pt>
    <dgm:pt modelId="{E52BA0AB-2F8A-4344-8194-3ED81C4A802A}" cxnId="{4CF210D1-B69C-429C-9335-C58592C5E465}" type="parTrans">
      <dgm:prSet/>
      <dgm:spPr/>
      <dgm:t>
        <a:bodyPr/>
        <a:lstStyle/>
        <a:p>
          <a:endParaRPr lang="zh-CN" altLang="en-US"/>
        </a:p>
      </dgm:t>
    </dgm:pt>
    <dgm:pt modelId="{2D79A15E-3EA9-4ABE-BF2A-E6008168041E}" cxnId="{4CF210D1-B69C-429C-9335-C58592C5E465}" type="sibTrans">
      <dgm:prSet/>
      <dgm:spPr>
        <a:solidFill>
          <a:schemeClr val="accent1"/>
        </a:solidFill>
      </dgm:spPr>
      <dgm:t>
        <a:bodyPr/>
        <a:lstStyle/>
        <a:p>
          <a:endParaRPr lang="zh-CN" altLang="en-US"/>
        </a:p>
      </dgm:t>
    </dgm:pt>
    <dgm:pt modelId="{82A298A9-EE68-4141-809B-CBAA155E4605}">
      <dgm:prSet phldrT="[文本]" custT="1"/>
      <dgm:spPr/>
      <dgm:t>
        <a:bodyPr/>
        <a:lstStyle/>
        <a:p>
          <a:r>
            <a:rPr lang="zh-CN" altLang="en-US" sz="2400" b="1" dirty="0">
              <a:latin typeface="微软雅黑" panose="020B0503020204020204" charset="-122"/>
              <a:ea typeface="微软雅黑" panose="020B0503020204020204" charset="-122"/>
            </a:rPr>
            <a:t>汇雅</a:t>
          </a:r>
          <a:endParaRPr lang="en-US" altLang="zh-CN" sz="2400" b="1" dirty="0">
            <a:latin typeface="微软雅黑" panose="020B0503020204020204" charset="-122"/>
            <a:ea typeface="微软雅黑" panose="020B0503020204020204" charset="-122"/>
          </a:endParaRPr>
        </a:p>
        <a:p>
          <a:r>
            <a:rPr lang="zh-CN" altLang="en-US" sz="2400" b="1" dirty="0">
              <a:latin typeface="微软雅黑" panose="020B0503020204020204" charset="-122"/>
              <a:ea typeface="微软雅黑" panose="020B0503020204020204" charset="-122"/>
            </a:rPr>
            <a:t>电子书</a:t>
          </a:r>
        </a:p>
      </dgm:t>
    </dgm:pt>
    <dgm:pt modelId="{D65E9E22-3C5E-4B6A-9968-4327DF72B87A}" cxnId="{D2206BF5-09F0-4AF8-86C8-63B11AB23601}" type="parTrans">
      <dgm:prSet/>
      <dgm:spPr/>
      <dgm:t>
        <a:bodyPr/>
        <a:lstStyle/>
        <a:p>
          <a:endParaRPr lang="zh-CN" altLang="en-US"/>
        </a:p>
      </dgm:t>
    </dgm:pt>
    <dgm:pt modelId="{F53D40FF-1C08-4F86-B02C-3CBD368C5DEC}" cxnId="{D2206BF5-09F0-4AF8-86C8-63B11AB23601}" type="sibTrans">
      <dgm:prSet/>
      <dgm:spPr/>
      <dgm:t>
        <a:bodyPr/>
        <a:lstStyle/>
        <a:p>
          <a:endParaRPr lang="zh-CN" altLang="en-US"/>
        </a:p>
      </dgm:t>
    </dgm:pt>
    <dgm:pt modelId="{9E433DE8-6095-4B9F-9834-92EDEADA8890}" type="pres">
      <dgm:prSet presAssocID="{33E5EA70-EF9F-43FB-9C49-35876C2C835E}" presName="cycle" presStyleCnt="0">
        <dgm:presLayoutVars>
          <dgm:dir/>
          <dgm:resizeHandles val="exact"/>
        </dgm:presLayoutVars>
      </dgm:prSet>
      <dgm:spPr/>
    </dgm:pt>
    <dgm:pt modelId="{E8B31A75-F2D4-4277-8071-A73F5C384E1F}" type="pres">
      <dgm:prSet presAssocID="{6FE253C2-DEA3-4AFA-828C-B31D34E282E0}" presName="node" presStyleLbl="node1" presStyleIdx="0" presStyleCnt="5">
        <dgm:presLayoutVars>
          <dgm:bulletEnabled val="1"/>
        </dgm:presLayoutVars>
      </dgm:prSet>
      <dgm:spPr/>
    </dgm:pt>
    <dgm:pt modelId="{60E85BEE-1241-49A2-BF5C-D11902B94616}" type="pres">
      <dgm:prSet presAssocID="{E5F63308-4AB2-4CC2-A058-657987F11651}" presName="sibTrans" presStyleLbl="sibTrans2D1" presStyleIdx="0" presStyleCnt="5"/>
      <dgm:spPr/>
    </dgm:pt>
    <dgm:pt modelId="{8D394502-C65D-43A9-AA99-68591B1EDEB8}" type="pres">
      <dgm:prSet presAssocID="{E5F63308-4AB2-4CC2-A058-657987F11651}" presName="connectorText" presStyleLbl="sibTrans2D1" presStyleIdx="0" presStyleCnt="5"/>
      <dgm:spPr/>
    </dgm:pt>
    <dgm:pt modelId="{192BB8C2-5E1E-48DB-B7E1-12C3E38893EC}" type="pres">
      <dgm:prSet presAssocID="{76AA6D05-F4D9-485C-B2A1-8955F488F6F7}" presName="node" presStyleLbl="node1" presStyleIdx="1" presStyleCnt="5">
        <dgm:presLayoutVars>
          <dgm:bulletEnabled val="1"/>
        </dgm:presLayoutVars>
      </dgm:prSet>
      <dgm:spPr/>
    </dgm:pt>
    <dgm:pt modelId="{3599110E-D7A5-4834-AE26-FF7192E70A81}" type="pres">
      <dgm:prSet presAssocID="{24614478-CE63-4327-BB2F-849B2A0A7306}" presName="sibTrans" presStyleLbl="sibTrans2D1" presStyleIdx="1" presStyleCnt="5"/>
      <dgm:spPr/>
    </dgm:pt>
    <dgm:pt modelId="{1D287114-F04E-4166-8C11-D4A6FF8343D6}" type="pres">
      <dgm:prSet presAssocID="{24614478-CE63-4327-BB2F-849B2A0A7306}" presName="connectorText" presStyleLbl="sibTrans2D1" presStyleIdx="1" presStyleCnt="5"/>
      <dgm:spPr/>
    </dgm:pt>
    <dgm:pt modelId="{BBDEACFF-D8F7-4089-A4B9-81BE3B95FEAA}" type="pres">
      <dgm:prSet presAssocID="{82A298A9-EE68-4141-809B-CBAA155E4605}" presName="node" presStyleLbl="node1" presStyleIdx="2" presStyleCnt="5">
        <dgm:presLayoutVars>
          <dgm:bulletEnabled val="1"/>
        </dgm:presLayoutVars>
      </dgm:prSet>
      <dgm:spPr/>
    </dgm:pt>
    <dgm:pt modelId="{C7F175A7-4748-4159-944B-84251FD40F14}" type="pres">
      <dgm:prSet presAssocID="{F53D40FF-1C08-4F86-B02C-3CBD368C5DEC}" presName="sibTrans" presStyleLbl="sibTrans2D1" presStyleIdx="2" presStyleCnt="5"/>
      <dgm:spPr/>
    </dgm:pt>
    <dgm:pt modelId="{9DA847F3-03B6-4374-BE59-25BD575DF890}" type="pres">
      <dgm:prSet presAssocID="{F53D40FF-1C08-4F86-B02C-3CBD368C5DEC}" presName="connectorText" presStyleLbl="sibTrans2D1" presStyleIdx="2" presStyleCnt="5"/>
      <dgm:spPr/>
    </dgm:pt>
    <dgm:pt modelId="{5A39E347-193A-4D25-89EE-2048A5D0581E}" type="pres">
      <dgm:prSet presAssocID="{E5CB2FDC-C6B3-4103-A13D-D3D72B046881}" presName="node" presStyleLbl="node1" presStyleIdx="3" presStyleCnt="5">
        <dgm:presLayoutVars>
          <dgm:bulletEnabled val="1"/>
        </dgm:presLayoutVars>
      </dgm:prSet>
      <dgm:spPr/>
    </dgm:pt>
    <dgm:pt modelId="{98C786FE-F43A-4C3F-AA68-B7D7AC14E1C8}" type="pres">
      <dgm:prSet presAssocID="{6C79D2D6-4B5E-4616-88A2-FD3A9B7DAEAF}" presName="sibTrans" presStyleLbl="sibTrans2D1" presStyleIdx="3" presStyleCnt="5"/>
      <dgm:spPr/>
    </dgm:pt>
    <dgm:pt modelId="{22FA9AFE-4A2B-477E-8B23-39E886BECA10}" type="pres">
      <dgm:prSet presAssocID="{6C79D2D6-4B5E-4616-88A2-FD3A9B7DAEAF}" presName="connectorText" presStyleLbl="sibTrans2D1" presStyleIdx="3" presStyleCnt="5"/>
      <dgm:spPr/>
    </dgm:pt>
    <dgm:pt modelId="{587EA138-6A30-4D82-AB8F-8713970484AA}" type="pres">
      <dgm:prSet presAssocID="{9D30BBDE-2BC6-4A29-9E65-CA2AFA6A6D3E}" presName="node" presStyleLbl="node1" presStyleIdx="4" presStyleCnt="5">
        <dgm:presLayoutVars>
          <dgm:bulletEnabled val="1"/>
        </dgm:presLayoutVars>
      </dgm:prSet>
      <dgm:spPr/>
    </dgm:pt>
    <dgm:pt modelId="{070436F9-A0CF-414C-94B4-6288DC7DEDCA}" type="pres">
      <dgm:prSet presAssocID="{2D79A15E-3EA9-4ABE-BF2A-E6008168041E}" presName="sibTrans" presStyleLbl="sibTrans2D1" presStyleIdx="4" presStyleCnt="5"/>
      <dgm:spPr/>
    </dgm:pt>
    <dgm:pt modelId="{B8EDCD35-AD93-40A3-B029-AFBEADEA98A5}" type="pres">
      <dgm:prSet presAssocID="{2D79A15E-3EA9-4ABE-BF2A-E6008168041E}" presName="connectorText" presStyleLbl="sibTrans2D1" presStyleIdx="4" presStyleCnt="5"/>
      <dgm:spPr/>
    </dgm:pt>
  </dgm:ptLst>
  <dgm:cxnLst>
    <dgm:cxn modelId="{CB8A1F16-1BA0-4611-942E-064DFF9E4981}" type="presOf" srcId="{E5CB2FDC-C6B3-4103-A13D-D3D72B046881}" destId="{5A39E347-193A-4D25-89EE-2048A5D0581E}" srcOrd="0" destOrd="0" presId="urn:microsoft.com/office/officeart/2005/8/layout/cycle2"/>
    <dgm:cxn modelId="{8BCC9623-62AC-444F-A08E-57050207D9C6}" type="presOf" srcId="{33E5EA70-EF9F-43FB-9C49-35876C2C835E}" destId="{9E433DE8-6095-4B9F-9834-92EDEADA8890}" srcOrd="0" destOrd="0" presId="urn:microsoft.com/office/officeart/2005/8/layout/cycle2"/>
    <dgm:cxn modelId="{F1B4ED29-CFD5-4985-AD33-2B6DF6DDB1C5}" type="presOf" srcId="{6FE253C2-DEA3-4AFA-828C-B31D34E282E0}" destId="{E8B31A75-F2D4-4277-8071-A73F5C384E1F}" srcOrd="0" destOrd="0" presId="urn:microsoft.com/office/officeart/2005/8/layout/cycle2"/>
    <dgm:cxn modelId="{D73D3441-CCCD-4EE7-B640-87E58B850C84}" type="presOf" srcId="{F53D40FF-1C08-4F86-B02C-3CBD368C5DEC}" destId="{C7F175A7-4748-4159-944B-84251FD40F14}" srcOrd="0" destOrd="0" presId="urn:microsoft.com/office/officeart/2005/8/layout/cycle2"/>
    <dgm:cxn modelId="{6C4AD341-927C-4785-874A-CE87E5D7DC2C}" type="presOf" srcId="{2D79A15E-3EA9-4ABE-BF2A-E6008168041E}" destId="{070436F9-A0CF-414C-94B4-6288DC7DEDCA}" srcOrd="0" destOrd="0" presId="urn:microsoft.com/office/officeart/2005/8/layout/cycle2"/>
    <dgm:cxn modelId="{24899051-A9CA-45A6-A969-79D89EFD895A}" type="presOf" srcId="{24614478-CE63-4327-BB2F-849B2A0A7306}" destId="{1D287114-F04E-4166-8C11-D4A6FF8343D6}" srcOrd="1" destOrd="0" presId="urn:microsoft.com/office/officeart/2005/8/layout/cycle2"/>
    <dgm:cxn modelId="{D5ADAB8A-39F0-4D2A-B3A0-0F078FB0872B}" srcId="{33E5EA70-EF9F-43FB-9C49-35876C2C835E}" destId="{76AA6D05-F4D9-485C-B2A1-8955F488F6F7}" srcOrd="1" destOrd="0" parTransId="{B934923C-1412-4088-B644-2E6A7CD38363}" sibTransId="{24614478-CE63-4327-BB2F-849B2A0A7306}"/>
    <dgm:cxn modelId="{F63ECC8C-36F8-4E7F-A3B3-4EE155509B57}" srcId="{33E5EA70-EF9F-43FB-9C49-35876C2C835E}" destId="{E5CB2FDC-C6B3-4103-A13D-D3D72B046881}" srcOrd="3" destOrd="0" parTransId="{383138D6-5960-4687-BACD-22AA7E2C3659}" sibTransId="{6C79D2D6-4B5E-4616-88A2-FD3A9B7DAEAF}"/>
    <dgm:cxn modelId="{DDF18193-F1F7-4021-971F-0E14002574A0}" type="presOf" srcId="{24614478-CE63-4327-BB2F-849B2A0A7306}" destId="{3599110E-D7A5-4834-AE26-FF7192E70A81}" srcOrd="0" destOrd="0" presId="urn:microsoft.com/office/officeart/2005/8/layout/cycle2"/>
    <dgm:cxn modelId="{3FDD47A3-9452-4A39-AD50-F245C5BF6EE4}" type="presOf" srcId="{6C79D2D6-4B5E-4616-88A2-FD3A9B7DAEAF}" destId="{98C786FE-F43A-4C3F-AA68-B7D7AC14E1C8}" srcOrd="0" destOrd="0" presId="urn:microsoft.com/office/officeart/2005/8/layout/cycle2"/>
    <dgm:cxn modelId="{BB293DB0-5639-4D30-87F3-A596F7C74DA0}" type="presOf" srcId="{82A298A9-EE68-4141-809B-CBAA155E4605}" destId="{BBDEACFF-D8F7-4089-A4B9-81BE3B95FEAA}" srcOrd="0" destOrd="0" presId="urn:microsoft.com/office/officeart/2005/8/layout/cycle2"/>
    <dgm:cxn modelId="{30E088B9-6257-4F88-8F2E-C29CA7560AC9}" srcId="{33E5EA70-EF9F-43FB-9C49-35876C2C835E}" destId="{6FE253C2-DEA3-4AFA-828C-B31D34E282E0}" srcOrd="0" destOrd="0" parTransId="{CE35AE5D-6F15-41CC-907A-2F607E599778}" sibTransId="{E5F63308-4AB2-4CC2-A058-657987F11651}"/>
    <dgm:cxn modelId="{38456FC3-B39A-42C0-B1B5-211AC9BAD8F0}" type="presOf" srcId="{E5F63308-4AB2-4CC2-A058-657987F11651}" destId="{8D394502-C65D-43A9-AA99-68591B1EDEB8}" srcOrd="1" destOrd="0" presId="urn:microsoft.com/office/officeart/2005/8/layout/cycle2"/>
    <dgm:cxn modelId="{4CF210D1-B69C-429C-9335-C58592C5E465}" srcId="{33E5EA70-EF9F-43FB-9C49-35876C2C835E}" destId="{9D30BBDE-2BC6-4A29-9E65-CA2AFA6A6D3E}" srcOrd="4" destOrd="0" parTransId="{E52BA0AB-2F8A-4344-8194-3ED81C4A802A}" sibTransId="{2D79A15E-3EA9-4ABE-BF2A-E6008168041E}"/>
    <dgm:cxn modelId="{53CE68D4-2D10-4C03-BBBD-A7EC9BA3F481}" type="presOf" srcId="{E5F63308-4AB2-4CC2-A058-657987F11651}" destId="{60E85BEE-1241-49A2-BF5C-D11902B94616}" srcOrd="0" destOrd="0" presId="urn:microsoft.com/office/officeart/2005/8/layout/cycle2"/>
    <dgm:cxn modelId="{E20BC5E0-E36A-437E-950F-29842CB0D7A5}" type="presOf" srcId="{9D30BBDE-2BC6-4A29-9E65-CA2AFA6A6D3E}" destId="{587EA138-6A30-4D82-AB8F-8713970484AA}" srcOrd="0" destOrd="0" presId="urn:microsoft.com/office/officeart/2005/8/layout/cycle2"/>
    <dgm:cxn modelId="{745CA0E2-C155-402C-85B0-96FB0892AD69}" type="presOf" srcId="{76AA6D05-F4D9-485C-B2A1-8955F488F6F7}" destId="{192BB8C2-5E1E-48DB-B7E1-12C3E38893EC}" srcOrd="0" destOrd="0" presId="urn:microsoft.com/office/officeart/2005/8/layout/cycle2"/>
    <dgm:cxn modelId="{5116B9E7-0CA4-4A42-BFC7-D2EC2C989329}" type="presOf" srcId="{6C79D2D6-4B5E-4616-88A2-FD3A9B7DAEAF}" destId="{22FA9AFE-4A2B-477E-8B23-39E886BECA10}" srcOrd="1" destOrd="0" presId="urn:microsoft.com/office/officeart/2005/8/layout/cycle2"/>
    <dgm:cxn modelId="{20F3EEEB-CAB4-4677-A9E4-5FF7CE939AB0}" type="presOf" srcId="{2D79A15E-3EA9-4ABE-BF2A-E6008168041E}" destId="{B8EDCD35-AD93-40A3-B029-AFBEADEA98A5}" srcOrd="1" destOrd="0" presId="urn:microsoft.com/office/officeart/2005/8/layout/cycle2"/>
    <dgm:cxn modelId="{2E53C5EC-666A-41F3-9E2E-B0ED2EB17601}" type="presOf" srcId="{F53D40FF-1C08-4F86-B02C-3CBD368C5DEC}" destId="{9DA847F3-03B6-4374-BE59-25BD575DF890}" srcOrd="1" destOrd="0" presId="urn:microsoft.com/office/officeart/2005/8/layout/cycle2"/>
    <dgm:cxn modelId="{D2206BF5-09F0-4AF8-86C8-63B11AB23601}" srcId="{33E5EA70-EF9F-43FB-9C49-35876C2C835E}" destId="{82A298A9-EE68-4141-809B-CBAA155E4605}" srcOrd="2" destOrd="0" parTransId="{D65E9E22-3C5E-4B6A-9968-4327DF72B87A}" sibTransId="{F53D40FF-1C08-4F86-B02C-3CBD368C5DEC}"/>
    <dgm:cxn modelId="{659586C6-6758-41D6-8C05-47D6D77139A3}" type="presParOf" srcId="{9E433DE8-6095-4B9F-9834-92EDEADA8890}" destId="{E8B31A75-F2D4-4277-8071-A73F5C384E1F}" srcOrd="0" destOrd="0" presId="urn:microsoft.com/office/officeart/2005/8/layout/cycle2"/>
    <dgm:cxn modelId="{41003A37-0FAB-4B91-A899-298F5832DA09}" type="presParOf" srcId="{9E433DE8-6095-4B9F-9834-92EDEADA8890}" destId="{60E85BEE-1241-49A2-BF5C-D11902B94616}" srcOrd="1" destOrd="0" presId="urn:microsoft.com/office/officeart/2005/8/layout/cycle2"/>
    <dgm:cxn modelId="{7D701A47-7B49-4376-BD95-6CF248313A2D}" type="presParOf" srcId="{60E85BEE-1241-49A2-BF5C-D11902B94616}" destId="{8D394502-C65D-43A9-AA99-68591B1EDEB8}" srcOrd="0" destOrd="0" presId="urn:microsoft.com/office/officeart/2005/8/layout/cycle2"/>
    <dgm:cxn modelId="{5DFE39C7-5071-4447-8FE4-CAE86821C617}" type="presParOf" srcId="{9E433DE8-6095-4B9F-9834-92EDEADA8890}" destId="{192BB8C2-5E1E-48DB-B7E1-12C3E38893EC}" srcOrd="2" destOrd="0" presId="urn:microsoft.com/office/officeart/2005/8/layout/cycle2"/>
    <dgm:cxn modelId="{5E80C317-7791-4268-8A96-CF12EEDE0DBE}" type="presParOf" srcId="{9E433DE8-6095-4B9F-9834-92EDEADA8890}" destId="{3599110E-D7A5-4834-AE26-FF7192E70A81}" srcOrd="3" destOrd="0" presId="urn:microsoft.com/office/officeart/2005/8/layout/cycle2"/>
    <dgm:cxn modelId="{2E92F39E-8D17-4D14-A51C-7C5B91FABC8D}" type="presParOf" srcId="{3599110E-D7A5-4834-AE26-FF7192E70A81}" destId="{1D287114-F04E-4166-8C11-D4A6FF8343D6}" srcOrd="0" destOrd="0" presId="urn:microsoft.com/office/officeart/2005/8/layout/cycle2"/>
    <dgm:cxn modelId="{C300ADB0-C2D5-4967-9C48-7354CCE2AB3A}" type="presParOf" srcId="{9E433DE8-6095-4B9F-9834-92EDEADA8890}" destId="{BBDEACFF-D8F7-4089-A4B9-81BE3B95FEAA}" srcOrd="4" destOrd="0" presId="urn:microsoft.com/office/officeart/2005/8/layout/cycle2"/>
    <dgm:cxn modelId="{A243C88B-A6F8-43BE-99CF-F40C54E66180}" type="presParOf" srcId="{9E433DE8-6095-4B9F-9834-92EDEADA8890}" destId="{C7F175A7-4748-4159-944B-84251FD40F14}" srcOrd="5" destOrd="0" presId="urn:microsoft.com/office/officeart/2005/8/layout/cycle2"/>
    <dgm:cxn modelId="{C31BC4DD-27BF-4FF6-9C8E-F455BC1BFCF2}" type="presParOf" srcId="{C7F175A7-4748-4159-944B-84251FD40F14}" destId="{9DA847F3-03B6-4374-BE59-25BD575DF890}" srcOrd="0" destOrd="0" presId="urn:microsoft.com/office/officeart/2005/8/layout/cycle2"/>
    <dgm:cxn modelId="{368B2B6F-09EC-42E6-AD00-8195BD9D2492}" type="presParOf" srcId="{9E433DE8-6095-4B9F-9834-92EDEADA8890}" destId="{5A39E347-193A-4D25-89EE-2048A5D0581E}" srcOrd="6" destOrd="0" presId="urn:microsoft.com/office/officeart/2005/8/layout/cycle2"/>
    <dgm:cxn modelId="{2C52FF56-DF53-40B6-890B-8CA11DCBE0E2}" type="presParOf" srcId="{9E433DE8-6095-4B9F-9834-92EDEADA8890}" destId="{98C786FE-F43A-4C3F-AA68-B7D7AC14E1C8}" srcOrd="7" destOrd="0" presId="urn:microsoft.com/office/officeart/2005/8/layout/cycle2"/>
    <dgm:cxn modelId="{AC836648-DE42-474D-88C2-F7A8DC457A4B}" type="presParOf" srcId="{98C786FE-F43A-4C3F-AA68-B7D7AC14E1C8}" destId="{22FA9AFE-4A2B-477E-8B23-39E886BECA10}" srcOrd="0" destOrd="0" presId="urn:microsoft.com/office/officeart/2005/8/layout/cycle2"/>
    <dgm:cxn modelId="{FCB5D401-EB99-406C-8963-E4EAEB322241}" type="presParOf" srcId="{9E433DE8-6095-4B9F-9834-92EDEADA8890}" destId="{587EA138-6A30-4D82-AB8F-8713970484AA}" srcOrd="8" destOrd="0" presId="urn:microsoft.com/office/officeart/2005/8/layout/cycle2"/>
    <dgm:cxn modelId="{B95D9F10-B8BF-414C-AEEB-46CA2A344576}" type="presParOf" srcId="{9E433DE8-6095-4B9F-9834-92EDEADA8890}" destId="{070436F9-A0CF-414C-94B4-6288DC7DEDCA}" srcOrd="9" destOrd="0" presId="urn:microsoft.com/office/officeart/2005/8/layout/cycle2"/>
    <dgm:cxn modelId="{CD8F5916-3B81-47E1-B51F-6DF8CD70ADAB}" type="presParOf" srcId="{070436F9-A0CF-414C-94B4-6288DC7DEDCA}" destId="{B8EDCD35-AD93-40A3-B029-AFBEADEA98A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246690" cy="5426968"/>
        <a:chOff x="0" y="0"/>
        <a:chExt cx="8246690" cy="5426968"/>
      </a:xfrm>
    </dsp:grpSpPr>
    <dsp:sp modelId="{E8B31A75-F2D4-4277-8071-A73F5C384E1F}">
      <dsp:nvSpPr>
        <dsp:cNvPr id="3" name="椭圆 2"/>
        <dsp:cNvSpPr/>
      </dsp:nvSpPr>
      <dsp:spPr bwMode="white">
        <a:xfrm>
          <a:off x="3303131" y="0"/>
          <a:ext cx="1640428" cy="1640428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35560" tIns="35560" rIns="35560" bIns="355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dirty="0">
              <a:latin typeface="微软雅黑" panose="020B0503020204020204" charset="-122"/>
              <a:ea typeface="微软雅黑" panose="020B0503020204020204" charset="-122"/>
            </a:rPr>
            <a:t>读秀</a:t>
          </a:r>
        </a:p>
      </dsp:txBody>
      <dsp:txXfrm>
        <a:off x="3303131" y="0"/>
        <a:ext cx="1640428" cy="1640428"/>
      </dsp:txXfrm>
    </dsp:sp>
    <dsp:sp modelId="{60E85BEE-1241-49A2-BF5C-D11902B94616}">
      <dsp:nvSpPr>
        <dsp:cNvPr id="4" name="右箭头 3"/>
        <dsp:cNvSpPr/>
      </dsp:nvSpPr>
      <dsp:spPr bwMode="white">
        <a:xfrm rot="2159999">
          <a:off x="4901339" y="1266557"/>
          <a:ext cx="434714" cy="553645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2159999">
        <a:off x="4901339" y="1266557"/>
        <a:ext cx="434714" cy="553645"/>
      </dsp:txXfrm>
    </dsp:sp>
    <dsp:sp modelId="{192BB8C2-5E1E-48DB-B7E1-12C3E38893EC}">
      <dsp:nvSpPr>
        <dsp:cNvPr id="5" name="椭圆 4"/>
        <dsp:cNvSpPr/>
      </dsp:nvSpPr>
      <dsp:spPr bwMode="white">
        <a:xfrm>
          <a:off x="5293832" y="1446329"/>
          <a:ext cx="1640428" cy="1640428"/>
        </a:xfrm>
        <a:prstGeom prst="ellipse">
          <a:avLst/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35560" tIns="35560" rIns="35560" bIns="355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>
              <a:latin typeface="微软雅黑" panose="020B0503020204020204" charset="-122"/>
              <a:ea typeface="微软雅黑" panose="020B0503020204020204" charset="-122"/>
            </a:rPr>
            <a:t>百链</a:t>
          </a:r>
        </a:p>
      </dsp:txBody>
      <dsp:txXfrm>
        <a:off x="5293832" y="1446329"/>
        <a:ext cx="1640428" cy="1640428"/>
      </dsp:txXfrm>
    </dsp:sp>
    <dsp:sp modelId="{3599110E-D7A5-4834-AE26-FF7192E70A81}">
      <dsp:nvSpPr>
        <dsp:cNvPr id="6" name="右箭头 5"/>
        <dsp:cNvSpPr/>
      </dsp:nvSpPr>
      <dsp:spPr bwMode="white">
        <a:xfrm rot="6480000">
          <a:off x="5516500" y="3159826"/>
          <a:ext cx="434714" cy="553645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0" tIns="0" rIns="0" bIns="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6480000">
        <a:off x="5516500" y="3159826"/>
        <a:ext cx="434714" cy="553645"/>
      </dsp:txXfrm>
    </dsp:sp>
    <dsp:sp modelId="{BBDEACFF-D8F7-4089-A4B9-81BE3B95FEAA}">
      <dsp:nvSpPr>
        <dsp:cNvPr id="7" name="椭圆 6"/>
        <dsp:cNvSpPr/>
      </dsp:nvSpPr>
      <dsp:spPr bwMode="white">
        <a:xfrm>
          <a:off x="4533452" y="3786540"/>
          <a:ext cx="1640428" cy="1640428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latin typeface="微软雅黑" panose="020B0503020204020204" charset="-122"/>
              <a:ea typeface="微软雅黑" panose="020B0503020204020204" charset="-122"/>
            </a:rPr>
            <a:t>汇雅</a:t>
          </a:r>
          <a:endParaRPr lang="en-US" altLang="zh-CN" sz="2400" b="1" dirty="0">
            <a:latin typeface="微软雅黑" panose="020B0503020204020204" charset="-122"/>
            <a:ea typeface="微软雅黑" panose="020B050302020402020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latin typeface="微软雅黑" panose="020B0503020204020204" charset="-122"/>
              <a:ea typeface="微软雅黑" panose="020B0503020204020204" charset="-122"/>
            </a:rPr>
            <a:t>电子书</a:t>
          </a:r>
        </a:p>
      </dsp:txBody>
      <dsp:txXfrm>
        <a:off x="4533452" y="3786540"/>
        <a:ext cx="1640428" cy="1640428"/>
      </dsp:txXfrm>
    </dsp:sp>
    <dsp:sp modelId="{C7F175A7-4748-4159-944B-84251FD40F14}">
      <dsp:nvSpPr>
        <dsp:cNvPr id="8" name="右箭头 7"/>
        <dsp:cNvSpPr/>
      </dsp:nvSpPr>
      <dsp:spPr bwMode="white">
        <a:xfrm rot="10800000">
          <a:off x="3905988" y="4329932"/>
          <a:ext cx="434714" cy="553645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0" tIns="0" rIns="0" bIns="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10800000">
        <a:off x="3905988" y="4329932"/>
        <a:ext cx="434714" cy="553645"/>
      </dsp:txXfrm>
    </dsp:sp>
    <dsp:sp modelId="{5A39E347-193A-4D25-89EE-2048A5D0581E}">
      <dsp:nvSpPr>
        <dsp:cNvPr id="9" name="椭圆 8"/>
        <dsp:cNvSpPr/>
      </dsp:nvSpPr>
      <dsp:spPr bwMode="white">
        <a:xfrm>
          <a:off x="2072810" y="3786540"/>
          <a:ext cx="1640428" cy="1640428"/>
        </a:xfrm>
        <a:prstGeom prst="ellipse">
          <a:avLst/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latin typeface="微软雅黑" panose="020B0503020204020204" charset="-122"/>
              <a:ea typeface="微软雅黑" panose="020B0503020204020204" charset="-122"/>
            </a:rPr>
            <a:t>超星</a:t>
          </a:r>
          <a:endParaRPr lang="en-US" altLang="zh-CN" sz="2400" b="1" dirty="0">
            <a:latin typeface="微软雅黑" panose="020B0503020204020204" charset="-122"/>
            <a:ea typeface="微软雅黑" panose="020B050302020402020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latin typeface="微软雅黑" panose="020B0503020204020204" charset="-122"/>
              <a:ea typeface="微软雅黑" panose="020B0503020204020204" charset="-122"/>
            </a:rPr>
            <a:t>视频</a:t>
          </a:r>
        </a:p>
      </dsp:txBody>
      <dsp:txXfrm>
        <a:off x="2072810" y="3786540"/>
        <a:ext cx="1640428" cy="1640428"/>
      </dsp:txXfrm>
    </dsp:sp>
    <dsp:sp modelId="{98C786FE-F43A-4C3F-AA68-B7D7AC14E1C8}">
      <dsp:nvSpPr>
        <dsp:cNvPr id="10" name="右箭头 9"/>
        <dsp:cNvSpPr/>
      </dsp:nvSpPr>
      <dsp:spPr bwMode="white">
        <a:xfrm rot="15120000">
          <a:off x="2295477" y="3159826"/>
          <a:ext cx="434714" cy="553645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0" tIns="0" rIns="0" bIns="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15120000">
        <a:off x="2295477" y="3159826"/>
        <a:ext cx="434714" cy="553645"/>
      </dsp:txXfrm>
    </dsp:sp>
    <dsp:sp modelId="{587EA138-6A30-4D82-AB8F-8713970484AA}">
      <dsp:nvSpPr>
        <dsp:cNvPr id="11" name="椭圆 10"/>
        <dsp:cNvSpPr/>
      </dsp:nvSpPr>
      <dsp:spPr bwMode="white">
        <a:xfrm>
          <a:off x="1312429" y="1446329"/>
          <a:ext cx="1640428" cy="1640428"/>
        </a:xfrm>
        <a:prstGeom prst="ellipse">
          <a:avLst/>
        </a:prstGeom>
        <a:solidFill>
          <a:schemeClr val="accent1"/>
        </a:solidFill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latin typeface="微软雅黑" panose="020B0503020204020204" charset="-122"/>
              <a:ea typeface="微软雅黑" panose="020B0503020204020204" charset="-122"/>
            </a:rPr>
            <a:t>移动</a:t>
          </a:r>
          <a:endParaRPr lang="en-US" altLang="zh-CN" sz="2000" b="1" dirty="0">
            <a:latin typeface="微软雅黑" panose="020B0503020204020204" charset="-122"/>
            <a:ea typeface="微软雅黑" panose="020B050302020402020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latin typeface="微软雅黑" panose="020B0503020204020204" charset="-122"/>
              <a:ea typeface="微软雅黑" panose="020B0503020204020204" charset="-122"/>
            </a:rPr>
            <a:t>图书馆</a:t>
          </a:r>
        </a:p>
      </dsp:txBody>
      <dsp:txXfrm>
        <a:off x="1312429" y="1446329"/>
        <a:ext cx="1640428" cy="1640428"/>
      </dsp:txXfrm>
    </dsp:sp>
    <dsp:sp modelId="{070436F9-A0CF-414C-94B4-6288DC7DEDCA}">
      <dsp:nvSpPr>
        <dsp:cNvPr id="12" name="右箭头 11"/>
        <dsp:cNvSpPr/>
      </dsp:nvSpPr>
      <dsp:spPr bwMode="white">
        <a:xfrm rot="-2159999">
          <a:off x="2910637" y="1266557"/>
          <a:ext cx="434714" cy="55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-2159999">
        <a:off x="2910637" y="1266557"/>
        <a:ext cx="434714" cy="5536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整体看下，在图书检索结果页左侧可以缩小查找范围，可通过类型确定阅读方式，点击具体年份筛选图书馆书籍信息，点击学科、作者查找相关书籍。右侧可以扩大检索范围，通过相关词语、资源类型来补充其他知识。通过点击默认排序下拉框，可以根据不同排序方式进行相关查找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当然，除检索出相关的其他文献类型之外，本馆购买的纸本图书，电子本图书都可以一站式检索出来。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使用试读、图书馆文献传递​、查看全文功能时需要绑定个人账号。</a:t>
            </a:r>
            <a:endParaRPr lang="zh-CN" altLang="en-US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用户可以直接使用学习通账号绑定，新用户可按照登录页面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第一种是馆藏电子全文获取，例如在图书馆这本书卡片页中看一看到，有包库全文阅读和图书馆文献传递按钮，包库全文阅读就代表图书馆中有这本电子书，那么点击包库全文阅读，就可以进行在线阅读。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并且在书本内页，我们可以通过</a:t>
            </a:r>
            <a:r>
              <a:rPr lang="en-US" altLang="zh-CN"/>
              <a:t>OCR</a:t>
            </a:r>
            <a:r>
              <a:rPr lang="zh-CN" altLang="en-US"/>
              <a:t>识别提取书中的内容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前面讲的是找图书馆已经有的书可以查看全文，那图书馆没有的书怎么办呢，读秀有一个非常强大的功能，文献传递。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此页是把读秀和百链合在一起讲了，还能找找外文资源，以经济管理为例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那么通过读秀的外文检索按键还可以直接跳转至我们的百链平台，进行外文资料的查找，更可通过文献传递获取所需的外文资料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此页主要是为下一页做铺垫</a:t>
            </a:r>
            <a:endParaRPr lang="en-US" altLang="zh-CN" dirty="0"/>
          </a:p>
          <a:p>
            <a:r>
              <a:rPr lang="zh-CN" altLang="en-US" dirty="0"/>
              <a:t>大学不同于小初高教育，大学相对是一个自主，自由的学习环境，在大学四年的修炼过程中，同学们应该是要有所收获的，专业课程是基础，其次找准自身定位，足够认识自己，当一个人足够认识自己的时候，那么他的成长速度一定是最快的，第三是经验的积累，利用互联网进行学习，因为现在的时代，我们的生活和学习都与互联网息息相关，但是互联网上的资源那么多，如何找到专业的，权威的，符合咱们需求的资源？我们一定就要知道图书馆其实为了我们的学习做了很多的工作，采购了大量的学习资源。</a:t>
            </a:r>
            <a:endParaRPr lang="en-US" altLang="zh-CN" dirty="0"/>
          </a:p>
          <a:p>
            <a:r>
              <a:rPr lang="zh-CN" altLang="en-US" dirty="0"/>
              <a:t>作为曾经的大学生，我在学习中会面临几个困惑，在这里跟大家分享一下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汇雅电子书更多只是展示和操作，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超星电子图书目前馆藏总量高达百万级别，涵盖中图法</a:t>
            </a:r>
            <a:r>
              <a:rPr lang="en-US" altLang="zh-CN" sz="1400" dirty="0">
                <a:latin typeface="+mn-ea"/>
              </a:rPr>
              <a:t>22</a:t>
            </a:r>
            <a:r>
              <a:rPr lang="zh-CN" altLang="en-US" sz="1400" dirty="0">
                <a:latin typeface="+mn-ea"/>
              </a:rPr>
              <a:t>个大类。每年的新增图书超过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万种。同时，拥有来自全国</a:t>
            </a:r>
            <a:r>
              <a:rPr lang="en-US" altLang="zh-CN" sz="1400" dirty="0">
                <a:latin typeface="+mn-ea"/>
              </a:rPr>
              <a:t>500</a:t>
            </a:r>
            <a:r>
              <a:rPr lang="zh-CN" altLang="en-US" sz="1400" dirty="0">
                <a:latin typeface="+mn-ea"/>
              </a:rPr>
              <a:t>多家专业图书馆的大量珍本、善本、民国图书等稀缺文献资源。</a:t>
            </a:r>
            <a:endParaRPr lang="zh-CN" altLang="en-US" sz="1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汇雅电子书平台在全文资源的基础上进行深化开发，完成了对于电子图书的全文检索、目次检索等多途径和手段深入检索方式。真正达到了将图书内容糅合，为咱们提供了更加方便快捷的图书检索和阅读体验。</a:t>
            </a:r>
            <a:endParaRPr lang="zh-CN" altLang="en-US" sz="1400" dirty="0">
              <a:latin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我们前面介绍了那么多资源都是电脑端使用的，那据我所知，很多大一的同学是还没有买电脑的，不方，咱们图书馆还贴心地给大家准备了手机端的阅读盛宴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此页说明有了移动图书馆可以做什么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可能你们刚入学，还体验不到，像你们同专业的师兄师姐应该是特别有体会的，</a:t>
            </a:r>
            <a:endParaRPr lang="en-US" altLang="zh-CN" dirty="0"/>
          </a:p>
          <a:p>
            <a:r>
              <a:rPr lang="zh-CN" altLang="en-US" dirty="0"/>
              <a:t>直接照上面的文字一一概述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此页为总结，分别概述每个平台的用途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那么我们如何通过图书馆来解疑答惑呢，首先进入图书馆的首页，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读秀首页面介绍一下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读秀的检索服务一共分为三类，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首先先为大家介绍一下快速检索，</a:t>
            </a:r>
            <a:r>
              <a:rPr lang="zh-CN" altLang="en-US" dirty="0"/>
              <a:t>在这里可对检索的关键词进行定位，可以是全部字段搜索，可以是作者，可以是书名</a:t>
            </a:r>
            <a:r>
              <a:rPr lang="zh-CN" altLang="en-US" baseline="0" dirty="0"/>
              <a:t>。</a:t>
            </a:r>
            <a:endParaRPr lang="en-US" altLang="zh-CN" baseline="0" dirty="0"/>
          </a:p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例如第一步</a:t>
            </a:r>
            <a:r>
              <a:rPr lang="zh-CN" altLang="zh-CN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rPr>
              <a:t>在读秀首页选择</a:t>
            </a:r>
            <a:r>
              <a:rPr lang="zh-CN" altLang="en-US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rPr>
              <a:t>图书</a:t>
            </a:r>
            <a:r>
              <a:rPr lang="zh-CN" altLang="zh-CN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rPr>
              <a:t>频道，输入“</a:t>
            </a:r>
            <a:r>
              <a:rPr lang="zh-CN" altLang="en-US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rPr>
              <a:t>模型</a:t>
            </a:r>
            <a:r>
              <a:rPr lang="zh-CN" altLang="zh-CN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rPr>
              <a:t>”点击搜索按钮，</a:t>
            </a:r>
            <a:r>
              <a:rPr lang="zh-CN" altLang="en-US" baseline="0" dirty="0"/>
              <a:t>点击中文检索进入检索结果页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检索结果除了向我们展示图书的封面，</a:t>
            </a:r>
            <a:r>
              <a:rPr lang="zh-CN" altLang="en-US" dirty="0">
                <a:solidFill>
                  <a:srgbClr val="FF0000"/>
                </a:solidFill>
              </a:rPr>
              <a:t>书名，作者，出版社等基本字段外，检索内容更是深入到图书章节当中，这</a:t>
            </a:r>
            <a:r>
              <a:rPr lang="zh-CN" altLang="en-US" dirty="0"/>
              <a:t>就是读秀的目次检索。可以将关键词精确到具体的章节，具体段落中。</a:t>
            </a:r>
            <a:r>
              <a:rPr lang="zh-CN" altLang="en-US" dirty="0">
                <a:solidFill>
                  <a:srgbClr val="FF0000"/>
                </a:solidFill>
              </a:rPr>
              <a:t>实现根据一个词就可以找到一本书，</a:t>
            </a:r>
            <a:r>
              <a:rPr lang="zh-CN" altLang="en-US" dirty="0"/>
              <a:t>这样可以帮助用户寻找更多相关资源。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检索到的图书，可以通过左侧类型、年代、学科、作者等分面缩小检索范围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在检索结果页不但有普通检索功能，还有与检索词的外文词、近义词、共现词、及下位词和相关词，比如跟模型经常一起出现的就是动物、预测等，同时还可以查看模型的百科介绍与之相关的期刊、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报纸、文档、学位会议论文等其他的文献类型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7"/>
          <p:cNvGrpSpPr/>
          <p:nvPr userDrawn="1"/>
        </p:nvGrpSpPr>
        <p:grpSpPr>
          <a:xfrm>
            <a:off x="225471" y="-14808"/>
            <a:ext cx="803168" cy="462782"/>
            <a:chOff x="160334" y="-10532"/>
            <a:chExt cx="763603" cy="874763"/>
          </a:xfrm>
        </p:grpSpPr>
        <p:sp>
          <p:nvSpPr>
            <p:cNvPr id="4" name="矩形 3"/>
            <p:cNvSpPr/>
            <p:nvPr/>
          </p:nvSpPr>
          <p:spPr>
            <a:xfrm>
              <a:off x="160334" y="-10532"/>
              <a:ext cx="192461" cy="874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5240"/>
              <a:endParaRPr lang="zh-CN" altLang="en-US" sz="506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52795" y="-10532"/>
              <a:ext cx="192461" cy="874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5240"/>
              <a:endParaRPr lang="zh-CN" altLang="en-US" sz="506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39015" y="-10532"/>
              <a:ext cx="192461" cy="874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5240"/>
              <a:endParaRPr lang="zh-CN" altLang="en-US" sz="506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31476" y="-10532"/>
              <a:ext cx="192461" cy="8747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5240"/>
              <a:endParaRPr lang="zh-CN" altLang="en-US" sz="506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8C92ADDF-ABC6-4EEC-846D-A1AE2D410679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5.xml"/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781303" y="2464197"/>
            <a:ext cx="597666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4400" b="1" cap="all" dirty="0">
                <a:solidFill>
                  <a:schemeClr val="bg1"/>
                </a:solidFill>
                <a:latin typeface="Hiragino Sans GB W6" panose="020B0300000000000000" pitchFamily="34" charset="-128"/>
                <a:ea typeface="Hiragino Sans GB W6" panose="020B0300000000000000" pitchFamily="34" charset="-128"/>
                <a:cs typeface="雅痞-简" panose="020F0603040207020204" pitchFamily="34" charset="-122"/>
              </a:rPr>
              <a:t>超星资源助力大学生涯</a:t>
            </a:r>
            <a:endParaRPr lang="zh-CN" altLang="en-US" sz="4400" b="1" cap="all" dirty="0">
              <a:solidFill>
                <a:schemeClr val="bg1"/>
              </a:solidFill>
              <a:latin typeface="Hiragino Sans GB W6" panose="020B0300000000000000" pitchFamily="34" charset="-128"/>
              <a:ea typeface="Hiragino Sans GB W6" panose="020B0300000000000000" pitchFamily="34" charset="-128"/>
              <a:cs typeface="雅痞-简" panose="020F0603040207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925319" y="4408413"/>
            <a:ext cx="6480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流程图: 终止 11"/>
          <p:cNvSpPr/>
          <p:nvPr/>
        </p:nvSpPr>
        <p:spPr>
          <a:xfrm>
            <a:off x="7797800" y="5318125"/>
            <a:ext cx="2952750" cy="502285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Hiragino Sans GB W6" panose="020B0300000000000000" pitchFamily="34" charset="-128"/>
                <a:ea typeface="Hiragino Sans GB W6" panose="020B0300000000000000" pitchFamily="34" charset="-128"/>
              </a:rPr>
              <a:t>超星集团：李维</a:t>
            </a:r>
            <a:endParaRPr lang="zh-CN" altLang="en-US" sz="2400" b="1" dirty="0">
              <a:latin typeface="Hiragino Sans GB W6" panose="020B0300000000000000" pitchFamily="34" charset="-128"/>
              <a:ea typeface="Hiragino Sans GB W6" panose="020B0300000000000000" pitchFamily="34" charset="-128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8877647" y="3498465"/>
            <a:ext cx="375474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endParaRPr lang="zh-CN" altLang="en-US" sz="4400" b="1" cap="all" dirty="0">
              <a:solidFill>
                <a:schemeClr val="bg1"/>
              </a:solidFill>
              <a:latin typeface="Hiragino Sans GB W6" panose="020B0300000000000000" pitchFamily="34" charset="-128"/>
              <a:ea typeface="Hiragino Sans GB W6" panose="020B0300000000000000" pitchFamily="34" charset="-128"/>
              <a:cs typeface="雅痞-简" panose="020F0603040207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ldLvl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6" b="55246"/>
          <a:stretch>
            <a:fillRect/>
          </a:stretch>
        </p:blipFill>
        <p:spPr>
          <a:xfrm>
            <a:off x="353" y="870"/>
            <a:ext cx="12884457" cy="723178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86379" y="20738"/>
            <a:ext cx="2971524" cy="83535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r>
              <a:rPr lang="zh-CN" altLang="en-US" sz="29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图书检索结果页</a:t>
            </a:r>
            <a:endParaRPr lang="zh-CN" altLang="en-US" sz="291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6130028" y="2138175"/>
            <a:ext cx="2563940" cy="1227016"/>
          </a:xfrm>
          <a:prstGeom prst="wedgeRectCallout">
            <a:avLst>
              <a:gd name="adj1" fmla="val 99635"/>
              <a:gd name="adj2" fmla="val -1319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435" tIns="48217" rIns="96435" bIns="4821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530" b="1" dirty="0">
                <a:solidFill>
                  <a:srgbClr val="C00000"/>
                </a:solidFill>
                <a:ea typeface="微软雅黑" panose="020B0503020204020204" charset="-122"/>
              </a:rPr>
              <a:t>扩大检索范围</a:t>
            </a:r>
            <a:endParaRPr lang="zh-CN" altLang="en-US" sz="2530" b="1" dirty="0">
              <a:solidFill>
                <a:srgbClr val="C00000"/>
              </a:solidFill>
              <a:ea typeface="微软雅黑" panose="020B0503020204020204" charset="-122"/>
            </a:endParaRPr>
          </a:p>
        </p:txBody>
      </p:sp>
      <p:sp>
        <p:nvSpPr>
          <p:cNvPr id="16" name="圆角矩形 3"/>
          <p:cNvSpPr/>
          <p:nvPr/>
        </p:nvSpPr>
        <p:spPr>
          <a:xfrm>
            <a:off x="10176240" y="63758"/>
            <a:ext cx="2325361" cy="90783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endParaRPr lang="zh-CN" altLang="en-US" sz="1810"/>
          </a:p>
        </p:txBody>
      </p:sp>
      <p:sp>
        <p:nvSpPr>
          <p:cNvPr id="18" name="圆角矩形 3"/>
          <p:cNvSpPr/>
          <p:nvPr/>
        </p:nvSpPr>
        <p:spPr>
          <a:xfrm>
            <a:off x="10176240" y="1004359"/>
            <a:ext cx="2325361" cy="79856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endParaRPr lang="zh-CN" altLang="en-US" sz="1810"/>
          </a:p>
        </p:txBody>
      </p:sp>
      <p:sp>
        <p:nvSpPr>
          <p:cNvPr id="19" name="圆角矩形 3"/>
          <p:cNvSpPr/>
          <p:nvPr/>
        </p:nvSpPr>
        <p:spPr>
          <a:xfrm>
            <a:off x="10176240" y="1839771"/>
            <a:ext cx="2325361" cy="79856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endParaRPr lang="zh-CN" altLang="en-US" sz="1810"/>
          </a:p>
        </p:txBody>
      </p:sp>
      <p:sp>
        <p:nvSpPr>
          <p:cNvPr id="20" name="圆角矩形 3"/>
          <p:cNvSpPr/>
          <p:nvPr/>
        </p:nvSpPr>
        <p:spPr>
          <a:xfrm>
            <a:off x="10176240" y="2684245"/>
            <a:ext cx="2325361" cy="133272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endParaRPr lang="zh-CN" altLang="en-US" sz="1810"/>
          </a:p>
        </p:txBody>
      </p:sp>
      <p:sp>
        <p:nvSpPr>
          <p:cNvPr id="21" name="圆角矩形 3"/>
          <p:cNvSpPr/>
          <p:nvPr/>
        </p:nvSpPr>
        <p:spPr>
          <a:xfrm>
            <a:off x="10176240" y="4058431"/>
            <a:ext cx="2325361" cy="178565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endParaRPr lang="zh-CN" altLang="en-US" sz="1810"/>
          </a:p>
        </p:txBody>
      </p:sp>
      <p:sp>
        <p:nvSpPr>
          <p:cNvPr id="22" name="圆角矩形 3"/>
          <p:cNvSpPr/>
          <p:nvPr/>
        </p:nvSpPr>
        <p:spPr>
          <a:xfrm>
            <a:off x="10176240" y="5858499"/>
            <a:ext cx="2325361" cy="131039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endParaRPr lang="zh-CN" altLang="en-US" sz="181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8285484" y="42225"/>
            <a:ext cx="2987936" cy="84644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r>
              <a:rPr lang="zh-CN" altLang="en-US" sz="29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图书检索结果页</a:t>
            </a:r>
            <a:endParaRPr lang="zh-CN" altLang="en-US" sz="291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" y="42225"/>
            <a:ext cx="12858044" cy="7190425"/>
          </a:xfrm>
          <a:prstGeom prst="rect">
            <a:avLst/>
          </a:prstGeom>
        </p:spPr>
      </p:pic>
      <p:sp>
        <p:nvSpPr>
          <p:cNvPr id="20" name="PA-圆角矩形 11"/>
          <p:cNvSpPr/>
          <p:nvPr>
            <p:custDataLst>
              <p:tags r:id="rId2"/>
            </p:custDataLst>
          </p:nvPr>
        </p:nvSpPr>
        <p:spPr>
          <a:xfrm rot="5400000">
            <a:off x="-459724" y="3129461"/>
            <a:ext cx="2394811" cy="10105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257" tIns="50628" rIns="101257" bIns="50628" rtlCol="0" anchor="ctr"/>
          <a:lstStyle/>
          <a:p>
            <a:pPr algn="ctr"/>
            <a:endParaRPr lang="zh-CN" altLang="en-US" sz="100"/>
          </a:p>
        </p:txBody>
      </p:sp>
      <p:sp>
        <p:nvSpPr>
          <p:cNvPr id="21" name="右箭头 47"/>
          <p:cNvSpPr/>
          <p:nvPr/>
        </p:nvSpPr>
        <p:spPr>
          <a:xfrm>
            <a:off x="1278064" y="3818657"/>
            <a:ext cx="297342" cy="482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48517" y="3495259"/>
            <a:ext cx="1327820" cy="62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6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可点击具体年份筛选图书馆书籍信息</a:t>
            </a:r>
            <a:endParaRPr lang="zh-CN" altLang="en-US" sz="116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PA-圆角矩形 11"/>
          <p:cNvSpPr/>
          <p:nvPr>
            <p:custDataLst>
              <p:tags r:id="rId3"/>
            </p:custDataLst>
          </p:nvPr>
        </p:nvSpPr>
        <p:spPr>
          <a:xfrm rot="10800000">
            <a:off x="219341" y="4867365"/>
            <a:ext cx="1036010" cy="23023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257" tIns="50628" rIns="101257" bIns="50628"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右箭头 50"/>
          <p:cNvSpPr/>
          <p:nvPr/>
        </p:nvSpPr>
        <p:spPr>
          <a:xfrm>
            <a:off x="1227383" y="5666088"/>
            <a:ext cx="453923" cy="766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631158" y="5409017"/>
            <a:ext cx="1280738" cy="44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6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可点击学科、作者查找相关书籍</a:t>
            </a:r>
            <a:endParaRPr lang="zh-CN" altLang="en-US" sz="116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PA-圆角矩形 11"/>
          <p:cNvSpPr/>
          <p:nvPr>
            <p:custDataLst>
              <p:tags r:id="rId4"/>
            </p:custDataLst>
          </p:nvPr>
        </p:nvSpPr>
        <p:spPr>
          <a:xfrm rot="10800000">
            <a:off x="232065" y="1812850"/>
            <a:ext cx="1022616" cy="6248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257" tIns="50628" rIns="101257" bIns="50628" rtlCol="0" anchor="ctr"/>
          <a:lstStyle/>
          <a:p>
            <a:pPr algn="ctr"/>
            <a:endParaRPr lang="zh-CN" altLang="en-US" sz="100"/>
          </a:p>
        </p:txBody>
      </p:sp>
      <p:sp>
        <p:nvSpPr>
          <p:cNvPr id="27" name="右箭头 53"/>
          <p:cNvSpPr/>
          <p:nvPr/>
        </p:nvSpPr>
        <p:spPr>
          <a:xfrm rot="1011317">
            <a:off x="1328315" y="2434478"/>
            <a:ext cx="353049" cy="5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81201" y="2600344"/>
            <a:ext cx="794619" cy="80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6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根据所搜图书，找到自己喜欢的类型</a:t>
            </a:r>
            <a:endParaRPr lang="zh-CN" altLang="en-US" sz="116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右箭头 55"/>
          <p:cNvSpPr/>
          <p:nvPr/>
        </p:nvSpPr>
        <p:spPr>
          <a:xfrm rot="10800000">
            <a:off x="10353873" y="4214772"/>
            <a:ext cx="353049" cy="5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171758" y="4041269"/>
            <a:ext cx="1358639" cy="44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6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可查找自己相关图书的其它知识</a:t>
            </a:r>
            <a:endParaRPr lang="zh-CN" altLang="en-US" sz="116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PA-圆角矩形 11"/>
          <p:cNvSpPr/>
          <p:nvPr>
            <p:custDataLst>
              <p:tags r:id="rId5"/>
            </p:custDataLst>
          </p:nvPr>
        </p:nvSpPr>
        <p:spPr>
          <a:xfrm rot="5400000">
            <a:off x="8645107" y="3298729"/>
            <a:ext cx="6060280" cy="1723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257" tIns="50628" rIns="101257" bIns="50628" rtlCol="0" anchor="ctr"/>
          <a:lstStyle/>
          <a:p>
            <a:pPr algn="ctr"/>
            <a:endParaRPr lang="zh-CN" altLang="en-US" sz="100"/>
          </a:p>
        </p:txBody>
      </p:sp>
      <p:sp>
        <p:nvSpPr>
          <p:cNvPr id="32" name="PA-圆角矩形 11"/>
          <p:cNvSpPr/>
          <p:nvPr>
            <p:custDataLst>
              <p:tags r:id="rId6"/>
            </p:custDataLst>
          </p:nvPr>
        </p:nvSpPr>
        <p:spPr>
          <a:xfrm rot="5400000">
            <a:off x="9255441" y="2056932"/>
            <a:ext cx="2261814" cy="6359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257" tIns="50628" rIns="101257" bIns="50628" rtlCol="0" anchor="ctr"/>
          <a:lstStyle/>
          <a:p>
            <a:pPr algn="ctr"/>
            <a:endParaRPr lang="zh-CN" altLang="en-US" sz="100"/>
          </a:p>
        </p:txBody>
      </p:sp>
      <p:sp>
        <p:nvSpPr>
          <p:cNvPr id="33" name="左箭头 63"/>
          <p:cNvSpPr/>
          <p:nvPr/>
        </p:nvSpPr>
        <p:spPr>
          <a:xfrm>
            <a:off x="9539377" y="2156381"/>
            <a:ext cx="395028" cy="5077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4" name="文本框 33"/>
          <p:cNvSpPr txBox="1"/>
          <p:nvPr/>
        </p:nvSpPr>
        <p:spPr>
          <a:xfrm>
            <a:off x="7878723" y="1902297"/>
            <a:ext cx="1695430" cy="62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6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点击默认排序下拉框内的功能则会依据文字介绍，展示相关功能</a:t>
            </a:r>
            <a:endParaRPr lang="zh-CN" altLang="en-US" sz="116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2" grpId="0"/>
      <p:bldP spid="23" grpId="0" bldLvl="0" animBg="1"/>
      <p:bldP spid="24" grpId="0" bldLvl="0" animBg="1"/>
      <p:bldP spid="25" grpId="0"/>
      <p:bldP spid="26" grpId="0" bldLvl="0" animBg="1"/>
      <p:bldP spid="27" grpId="0" bldLvl="0" animBg="1"/>
      <p:bldP spid="28" grpId="0"/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7" y="0"/>
            <a:ext cx="12703239" cy="7232650"/>
          </a:xfrm>
          <a:prstGeom prst="rect">
            <a:avLst/>
          </a:prstGeom>
        </p:spPr>
      </p:pic>
      <p:sp>
        <p:nvSpPr>
          <p:cNvPr id="3" name="圆角矩形 3"/>
          <p:cNvSpPr/>
          <p:nvPr/>
        </p:nvSpPr>
        <p:spPr>
          <a:xfrm>
            <a:off x="4035884" y="4732956"/>
            <a:ext cx="2314416" cy="50627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endParaRPr lang="zh-CN" altLang="en-US" sz="1810"/>
          </a:p>
        </p:txBody>
      </p:sp>
      <p:sp>
        <p:nvSpPr>
          <p:cNvPr id="5" name="矩形 4"/>
          <p:cNvSpPr/>
          <p:nvPr/>
        </p:nvSpPr>
        <p:spPr>
          <a:xfrm>
            <a:off x="8862324" y="133986"/>
            <a:ext cx="3767105" cy="83535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r>
              <a:rPr lang="zh-CN" altLang="en-US" sz="29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纸电一站式检索</a:t>
            </a:r>
            <a:endParaRPr lang="zh-CN" altLang="en-US" sz="291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6210391" y="3079124"/>
            <a:ext cx="3493768" cy="1446510"/>
          </a:xfrm>
          <a:prstGeom prst="wedgeRectCallout">
            <a:avLst>
              <a:gd name="adj1" fmla="val -61582"/>
              <a:gd name="adj2" fmla="val 49153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435" tIns="48217" rIns="96435" bIns="4821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530" b="1" dirty="0">
                <a:solidFill>
                  <a:srgbClr val="C00000"/>
                </a:solidFill>
                <a:ea typeface="微软雅黑" panose="020B0503020204020204" charset="-122"/>
              </a:rPr>
              <a:t>馆藏纸本、馆藏电子版</a:t>
            </a:r>
            <a:endParaRPr lang="en-US" altLang="zh-CN" sz="2530" b="1" dirty="0">
              <a:solidFill>
                <a:srgbClr val="C00000"/>
              </a:solidFill>
              <a:ea typeface="微软雅黑" panose="020B0503020204020204" charset="-122"/>
            </a:endParaRPr>
          </a:p>
          <a:p>
            <a:pPr algn="ctr"/>
            <a:r>
              <a:rPr lang="zh-CN" altLang="en-US" sz="2530" b="1" dirty="0">
                <a:solidFill>
                  <a:srgbClr val="C00000"/>
                </a:solidFill>
                <a:ea typeface="微软雅黑" panose="020B0503020204020204" charset="-122"/>
              </a:rPr>
              <a:t>一站式检索</a:t>
            </a:r>
            <a:endParaRPr lang="zh-CN" altLang="en-US" sz="2530" b="1" dirty="0">
              <a:solidFill>
                <a:srgbClr val="C00000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4644" y="766586"/>
            <a:ext cx="10389464" cy="64660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16327" y="155598"/>
            <a:ext cx="2827429" cy="61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7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个人账号绑定</a:t>
            </a:r>
            <a:endParaRPr lang="zh-CN" altLang="en-US" sz="3375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7371" y="1153401"/>
            <a:ext cx="9364008" cy="56924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16327" y="155598"/>
            <a:ext cx="2827429" cy="61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7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个人账号绑定</a:t>
            </a:r>
            <a:endParaRPr lang="zh-CN" altLang="en-US" sz="3375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993" y="1007213"/>
            <a:ext cx="12426490" cy="5996275"/>
          </a:xfrm>
          <a:prstGeom prst="rect">
            <a:avLst/>
          </a:prstGeom>
        </p:spPr>
      </p:pic>
      <p:sp>
        <p:nvSpPr>
          <p:cNvPr id="4" name="PA-圆角矩形 11"/>
          <p:cNvSpPr/>
          <p:nvPr>
            <p:custDataLst>
              <p:tags r:id="rId2"/>
            </p:custDataLst>
          </p:nvPr>
        </p:nvSpPr>
        <p:spPr>
          <a:xfrm rot="10800000">
            <a:off x="2389646" y="5843690"/>
            <a:ext cx="893562" cy="4616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257" tIns="50628" rIns="101257" bIns="50628" rtlCol="0" anchor="ctr"/>
          <a:lstStyle/>
          <a:p>
            <a:pPr algn="ctr"/>
            <a:endParaRPr lang="zh-CN" altLang="en-US" sz="100"/>
          </a:p>
        </p:txBody>
      </p:sp>
      <p:sp>
        <p:nvSpPr>
          <p:cNvPr id="5" name="右箭头 4"/>
          <p:cNvSpPr/>
          <p:nvPr/>
        </p:nvSpPr>
        <p:spPr>
          <a:xfrm rot="2793791">
            <a:off x="3014811" y="6405809"/>
            <a:ext cx="297342" cy="482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40022" y="6502199"/>
            <a:ext cx="1968703" cy="35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85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点击包库全文阅读</a:t>
            </a:r>
            <a:endParaRPr lang="zh-CN" altLang="en-US" sz="1685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6327" y="155598"/>
            <a:ext cx="2827429" cy="61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7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馆藏电子全文</a:t>
            </a:r>
            <a:endParaRPr lang="zh-CN" altLang="en-US" sz="3375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3"/>
          <p:cNvSpPr txBox="1"/>
          <p:nvPr/>
        </p:nvSpPr>
        <p:spPr>
          <a:xfrm>
            <a:off x="1028775" y="236926"/>
            <a:ext cx="2034609" cy="584775"/>
          </a:xfrm>
          <a:prstGeom prst="rect">
            <a:avLst/>
          </a:prstGeom>
        </p:spPr>
        <p:txBody>
          <a:bodyPr vert="horz"/>
          <a:lstStyle>
            <a:lvl1pPr marL="0" indent="0" algn="l" defTabSz="963930" rtl="0" eaLnBrk="1" latinLnBrk="0" hangingPunct="1">
              <a:lnSpc>
                <a:spcPct val="100000"/>
              </a:lnSpc>
              <a:spcBef>
                <a:spcPts val="1055"/>
              </a:spcBef>
              <a:buFont typeface="Arial" panose="020B0604020202020204" pitchFamily="34" charset="0"/>
              <a:buNone/>
              <a:defRPr sz="16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在线阅读</a:t>
            </a:r>
            <a:endParaRPr kumimoji="1" lang="en-US" altLang="zh-CN" sz="3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E:\桌面\微信截图_20211102154340.png微信截图_202111021543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0955" y="880110"/>
            <a:ext cx="8718550" cy="5344795"/>
          </a:xfrm>
          <a:prstGeom prst="rect">
            <a:avLst/>
          </a:prstGeom>
        </p:spPr>
      </p:pic>
      <p:pic>
        <p:nvPicPr>
          <p:cNvPr id="6" name="图片 5" descr="E:\桌面\1.png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39465" y="1600468"/>
            <a:ext cx="4141470" cy="4553762"/>
          </a:xfrm>
          <a:prstGeom prst="rect">
            <a:avLst/>
          </a:prstGeom>
        </p:spPr>
      </p:pic>
    </p:spTree>
  </p:cSld>
  <p:clrMapOvr>
    <a:masterClrMapping/>
  </p:clrMapOvr>
  <p:transition spd="slow" advTm="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44687" y="2988970"/>
            <a:ext cx="6417141" cy="923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5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本馆没有全文数据？</a:t>
            </a:r>
            <a:endParaRPr lang="zh-CN" altLang="en-US" sz="5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右箭头 2"/>
          <p:cNvSpPr/>
          <p:nvPr/>
        </p:nvSpPr>
        <p:spPr>
          <a:xfrm>
            <a:off x="7341920" y="3123623"/>
            <a:ext cx="1133664" cy="65402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8" name="矩形 7"/>
          <p:cNvSpPr/>
          <p:nvPr/>
        </p:nvSpPr>
        <p:spPr>
          <a:xfrm>
            <a:off x="8589615" y="2968253"/>
            <a:ext cx="2954655" cy="923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5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文献传递</a:t>
            </a:r>
            <a:endParaRPr lang="zh-CN" altLang="en-US" sz="5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964879" y="0"/>
            <a:ext cx="9182321" cy="7232650"/>
            <a:chOff x="1964879" y="0"/>
            <a:chExt cx="9182321" cy="72326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64879" y="0"/>
              <a:ext cx="9182321" cy="72326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21063" y="3547740"/>
              <a:ext cx="1070992" cy="356617"/>
            </a:xfrm>
            <a:prstGeom prst="rect">
              <a:avLst/>
            </a:prstGeom>
          </p:spPr>
        </p:pic>
      </p:grpSp>
      <p:sp>
        <p:nvSpPr>
          <p:cNvPr id="8" name="圆角矩形标注 2"/>
          <p:cNvSpPr/>
          <p:nvPr/>
        </p:nvSpPr>
        <p:spPr>
          <a:xfrm>
            <a:off x="5421263" y="4264397"/>
            <a:ext cx="1746110" cy="680085"/>
          </a:xfrm>
          <a:prstGeom prst="wedgeRoundRectCallout">
            <a:avLst>
              <a:gd name="adj1" fmla="val -42028"/>
              <a:gd name="adj2" fmla="val -103067"/>
              <a:gd name="adj3" fmla="val 1666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6012" tIns="48006" rIns="96012" bIns="48006"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rgbClr val="70AD47">
                    <a:lumMod val="75000"/>
                  </a:srgbClr>
                </a:solidFill>
                <a:ea typeface="微软雅黑" panose="020B0503020204020204" charset="-122"/>
              </a:rPr>
              <a:t>点击文献传递</a:t>
            </a:r>
            <a:endParaRPr lang="zh-CN" altLang="en-US" sz="2400" b="1" dirty="0">
              <a:solidFill>
                <a:srgbClr val="70AD47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139" y="663997"/>
            <a:ext cx="8305800" cy="6353175"/>
          </a:xfrm>
          <a:prstGeom prst="rect">
            <a:avLst/>
          </a:prstGeom>
        </p:spPr>
      </p:pic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230" y="449149"/>
            <a:ext cx="11772289" cy="6757870"/>
          </a:xfrm>
          <a:prstGeom prst="rect">
            <a:avLst/>
          </a:prstGeom>
        </p:spPr>
      </p:pic>
      <p:sp>
        <p:nvSpPr>
          <p:cNvPr id="11" name="圆角矩形标注 2"/>
          <p:cNvSpPr/>
          <p:nvPr/>
        </p:nvSpPr>
        <p:spPr>
          <a:xfrm>
            <a:off x="9237687" y="1456085"/>
            <a:ext cx="2127295" cy="504056"/>
          </a:xfrm>
          <a:prstGeom prst="wedgeRoundRectCallout">
            <a:avLst>
              <a:gd name="adj1" fmla="val -59553"/>
              <a:gd name="adj2" fmla="val -113019"/>
              <a:gd name="adj3" fmla="val 1666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6012" tIns="48006" rIns="96012" bIns="48006"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rgbClr val="70AD47">
                    <a:lumMod val="75000"/>
                  </a:srgbClr>
                </a:solidFill>
                <a:ea typeface="微软雅黑" panose="020B0503020204020204" charset="-122"/>
              </a:rPr>
              <a:t>点击外文搜索</a:t>
            </a:r>
            <a:endParaRPr lang="zh-CN" altLang="en-US" sz="2400" b="1" dirty="0">
              <a:solidFill>
                <a:srgbClr val="70AD47">
                  <a:lumMod val="75000"/>
                </a:srgbClr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prism/>
      </p:transition>
    </mc:Choice>
    <mc:Fallback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文本占位符 13"/>
          <p:cNvSpPr txBox="1"/>
          <p:nvPr/>
        </p:nvSpPr>
        <p:spPr>
          <a:xfrm>
            <a:off x="1154406" y="236926"/>
            <a:ext cx="2250633" cy="584775"/>
          </a:xfrm>
          <a:prstGeom prst="rect">
            <a:avLst/>
          </a:prstGeom>
        </p:spPr>
        <p:txBody>
          <a:bodyPr vert="horz"/>
          <a:lstStyle>
            <a:lvl1pPr marL="0" indent="0" algn="l" defTabSz="963930" rtl="0" eaLnBrk="1" latinLnBrk="0" hangingPunct="1">
              <a:lnSpc>
                <a:spcPct val="100000"/>
              </a:lnSpc>
              <a:spcBef>
                <a:spcPts val="1055"/>
              </a:spcBef>
              <a:buFont typeface="Arial" panose="020B0604020202020204" pitchFamily="34" charset="0"/>
              <a:buNone/>
              <a:defRPr sz="16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自我提升</a:t>
            </a:r>
            <a:endParaRPr kumimoji="1" lang="en-US" altLang="zh-CN" sz="3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Freeform 8"/>
          <p:cNvSpPr/>
          <p:nvPr/>
        </p:nvSpPr>
        <p:spPr bwMode="auto">
          <a:xfrm>
            <a:off x="2459416" y="4606501"/>
            <a:ext cx="4660942" cy="773942"/>
          </a:xfrm>
          <a:custGeom>
            <a:avLst/>
            <a:gdLst>
              <a:gd name="T0" fmla="*/ 283 w 2938"/>
              <a:gd name="T1" fmla="*/ 0 h 426"/>
              <a:gd name="T2" fmla="*/ 2655 w 2938"/>
              <a:gd name="T3" fmla="*/ 0 h 426"/>
              <a:gd name="T4" fmla="*/ 2938 w 2938"/>
              <a:gd name="T5" fmla="*/ 426 h 426"/>
              <a:gd name="T6" fmla="*/ 0 w 2938"/>
              <a:gd name="T7" fmla="*/ 426 h 426"/>
              <a:gd name="T8" fmla="*/ 283 w 2938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38" h="426">
                <a:moveTo>
                  <a:pt x="283" y="0"/>
                </a:moveTo>
                <a:lnTo>
                  <a:pt x="2655" y="0"/>
                </a:lnTo>
                <a:lnTo>
                  <a:pt x="2938" y="426"/>
                </a:lnTo>
                <a:lnTo>
                  <a:pt x="0" y="426"/>
                </a:lnTo>
                <a:lnTo>
                  <a:pt x="283" y="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400" dirty="0"/>
          </a:p>
        </p:txBody>
      </p:sp>
      <p:sp>
        <p:nvSpPr>
          <p:cNvPr id="9" name="Freeform 7"/>
          <p:cNvSpPr/>
          <p:nvPr/>
        </p:nvSpPr>
        <p:spPr bwMode="auto">
          <a:xfrm>
            <a:off x="2889006" y="3741331"/>
            <a:ext cx="3763020" cy="773943"/>
          </a:xfrm>
          <a:custGeom>
            <a:avLst/>
            <a:gdLst>
              <a:gd name="T0" fmla="*/ 281 w 2372"/>
              <a:gd name="T1" fmla="*/ 0 h 425"/>
              <a:gd name="T2" fmla="*/ 0 w 2372"/>
              <a:gd name="T3" fmla="*/ 425 h 425"/>
              <a:gd name="T4" fmla="*/ 2372 w 2372"/>
              <a:gd name="T5" fmla="*/ 425 h 425"/>
              <a:gd name="T6" fmla="*/ 2091 w 2372"/>
              <a:gd name="T7" fmla="*/ 0 h 425"/>
              <a:gd name="T8" fmla="*/ 281 w 2372"/>
              <a:gd name="T9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2" h="425">
                <a:moveTo>
                  <a:pt x="281" y="0"/>
                </a:moveTo>
                <a:lnTo>
                  <a:pt x="0" y="425"/>
                </a:lnTo>
                <a:lnTo>
                  <a:pt x="2372" y="425"/>
                </a:lnTo>
                <a:lnTo>
                  <a:pt x="2091" y="0"/>
                </a:lnTo>
                <a:lnTo>
                  <a:pt x="281" y="0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400" dirty="0"/>
          </a:p>
        </p:txBody>
      </p:sp>
      <p:sp>
        <p:nvSpPr>
          <p:cNvPr id="10" name="Freeform 6"/>
          <p:cNvSpPr/>
          <p:nvPr/>
        </p:nvSpPr>
        <p:spPr bwMode="auto">
          <a:xfrm>
            <a:off x="3354164" y="2929682"/>
            <a:ext cx="2871445" cy="697596"/>
          </a:xfrm>
          <a:custGeom>
            <a:avLst/>
            <a:gdLst>
              <a:gd name="T0" fmla="*/ 283 w 1810"/>
              <a:gd name="T1" fmla="*/ 0 h 426"/>
              <a:gd name="T2" fmla="*/ 0 w 1810"/>
              <a:gd name="T3" fmla="*/ 426 h 426"/>
              <a:gd name="T4" fmla="*/ 1810 w 1810"/>
              <a:gd name="T5" fmla="*/ 426 h 426"/>
              <a:gd name="T6" fmla="*/ 1528 w 1810"/>
              <a:gd name="T7" fmla="*/ 0 h 426"/>
              <a:gd name="T8" fmla="*/ 283 w 1810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426">
                <a:moveTo>
                  <a:pt x="283" y="0"/>
                </a:moveTo>
                <a:lnTo>
                  <a:pt x="0" y="426"/>
                </a:lnTo>
                <a:lnTo>
                  <a:pt x="1810" y="426"/>
                </a:lnTo>
                <a:lnTo>
                  <a:pt x="1528" y="0"/>
                </a:lnTo>
                <a:lnTo>
                  <a:pt x="283" y="0"/>
                </a:lnTo>
                <a:close/>
              </a:path>
            </a:pathLst>
          </a:custGeom>
          <a:solidFill>
            <a:srgbClr val="FFB03D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400" dirty="0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6876268" y="4938716"/>
            <a:ext cx="518445" cy="1"/>
          </a:xfrm>
          <a:prstGeom prst="line">
            <a:avLst/>
          </a:prstGeom>
          <a:noFill/>
          <a:ln w="19050" cap="flat" cmpd="sng">
            <a:solidFill>
              <a:srgbClr val="01ACBE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直接连接符 11"/>
          <p:cNvCxnSpPr/>
          <p:nvPr/>
        </p:nvCxnSpPr>
        <p:spPr>
          <a:xfrm flipV="1">
            <a:off x="6421489" y="4156540"/>
            <a:ext cx="899604" cy="1"/>
          </a:xfrm>
          <a:prstGeom prst="line">
            <a:avLst/>
          </a:prstGeom>
          <a:noFill/>
          <a:ln w="19050" cap="flat" cmpd="sng">
            <a:solidFill>
              <a:srgbClr val="7030A0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肘形接點 23"/>
          <p:cNvSpPr>
            <a:spLocks noChangeShapeType="1"/>
          </p:cNvSpPr>
          <p:nvPr/>
        </p:nvSpPr>
        <p:spPr bwMode="auto">
          <a:xfrm rot="5400000" flipH="1" flipV="1">
            <a:off x="6359143" y="2515524"/>
            <a:ext cx="449759" cy="1355359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084046"/>
              <a:gd name="connsiteX1-9" fmla="*/ 626447 w 626447"/>
              <a:gd name="connsiteY1-10" fmla="*/ 464024 h 2084046"/>
              <a:gd name="connsiteX2-11" fmla="*/ 626446 w 626447"/>
              <a:gd name="connsiteY2-12" fmla="*/ 2084046 h 20840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084046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6446" y="1327867"/>
                  <a:pt x="626446" y="2084046"/>
                </a:cubicBezTo>
              </a:path>
            </a:pathLst>
          </a:custGeom>
          <a:noFill/>
          <a:ln w="19050" cap="flat" cmpd="sng">
            <a:solidFill>
              <a:srgbClr val="FFB03D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5" dirty="0">
              <a:ea typeface="微软雅黑" panose="020B0503020204020204" charset="-122"/>
            </a:endParaRPr>
          </a:p>
        </p:txBody>
      </p:sp>
      <p:sp>
        <p:nvSpPr>
          <p:cNvPr id="14" name="肘形接點 23"/>
          <p:cNvSpPr>
            <a:spLocks noChangeShapeType="1"/>
          </p:cNvSpPr>
          <p:nvPr/>
        </p:nvSpPr>
        <p:spPr bwMode="auto">
          <a:xfrm rot="5400000" flipH="1" flipV="1">
            <a:off x="6071950" y="1184771"/>
            <a:ext cx="486073" cy="1979326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200551"/>
              <a:gd name="connsiteX1-9" fmla="*/ 626447 w 626447"/>
              <a:gd name="connsiteY1-10" fmla="*/ 464024 h 2200551"/>
              <a:gd name="connsiteX2-11" fmla="*/ 622250 w 626447"/>
              <a:gd name="connsiteY2-12" fmla="*/ 2200551 h 22005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200551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2250" y="1444372"/>
                  <a:pt x="622250" y="2200551"/>
                </a:cubicBezTo>
              </a:path>
            </a:pathLst>
          </a:custGeom>
          <a:solidFill>
            <a:srgbClr val="FF0000"/>
          </a:solidFill>
          <a:ln w="19050" cap="flat" cmpd="sng">
            <a:solidFill>
              <a:srgbClr val="FF0000"/>
            </a:solidFill>
            <a:prstDash val="dash"/>
            <a:bevel/>
            <a:headEnd type="oval" w="med" len="med"/>
            <a:tailEnd type="oval" w="med" len="med"/>
          </a:ln>
        </p:spPr>
        <p:txBody>
          <a:bodyPr/>
          <a:lstStyle/>
          <a:p>
            <a:endParaRPr lang="zh-CN" altLang="en-US" sz="1015" dirty="0">
              <a:ea typeface="微软雅黑" panose="020B0503020204020204" charset="-122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635710" y="4754945"/>
            <a:ext cx="2308349" cy="4770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7755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学好专业课程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558073" y="3904981"/>
            <a:ext cx="2308349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7755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找准自身定位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748179" y="3101429"/>
            <a:ext cx="2044673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7755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</a:rPr>
              <a:t>经验积累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543799" y="4743359"/>
            <a:ext cx="414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打好专业基础，顺利完成大学学业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543798" y="3920369"/>
            <a:ext cx="3566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正确认识自己，树立社会目标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43799" y="2743436"/>
            <a:ext cx="3206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每天学一点碎片化新知识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543800" y="1711787"/>
            <a:ext cx="3091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利用互联网学习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Freeform 5"/>
          <p:cNvSpPr/>
          <p:nvPr/>
        </p:nvSpPr>
        <p:spPr bwMode="auto">
          <a:xfrm>
            <a:off x="3851889" y="2085208"/>
            <a:ext cx="1837251" cy="733508"/>
          </a:xfrm>
          <a:custGeom>
            <a:avLst/>
            <a:gdLst>
              <a:gd name="T0" fmla="*/ 281 w 1245"/>
              <a:gd name="T1" fmla="*/ 0 h 427"/>
              <a:gd name="T2" fmla="*/ 0 w 1245"/>
              <a:gd name="T3" fmla="*/ 427 h 427"/>
              <a:gd name="T4" fmla="*/ 1245 w 1245"/>
              <a:gd name="T5" fmla="*/ 427 h 427"/>
              <a:gd name="T6" fmla="*/ 963 w 1245"/>
              <a:gd name="T7" fmla="*/ 0 h 427"/>
              <a:gd name="T8" fmla="*/ 281 w 1245"/>
              <a:gd name="T9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5" h="427">
                <a:moveTo>
                  <a:pt x="281" y="0"/>
                </a:moveTo>
                <a:lnTo>
                  <a:pt x="0" y="427"/>
                </a:lnTo>
                <a:lnTo>
                  <a:pt x="1245" y="427"/>
                </a:lnTo>
                <a:lnTo>
                  <a:pt x="963" y="0"/>
                </a:lnTo>
                <a:lnTo>
                  <a:pt x="281" y="0"/>
                </a:lnTo>
                <a:close/>
              </a:path>
            </a:pathLst>
          </a:custGeom>
          <a:solidFill>
            <a:srgbClr val="FF5050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2438" y="0"/>
            <a:ext cx="10693873" cy="7232650"/>
          </a:xfrm>
          <a:prstGeom prst="rect">
            <a:avLst/>
          </a:prstGeom>
        </p:spPr>
      </p:pic>
      <p:sp>
        <p:nvSpPr>
          <p:cNvPr id="5" name="圆角矩形标注 2"/>
          <p:cNvSpPr/>
          <p:nvPr/>
        </p:nvSpPr>
        <p:spPr>
          <a:xfrm>
            <a:off x="4845199" y="2176165"/>
            <a:ext cx="1440160" cy="504056"/>
          </a:xfrm>
          <a:prstGeom prst="wedgeRoundRectCallout">
            <a:avLst>
              <a:gd name="adj1" fmla="val -65187"/>
              <a:gd name="adj2" fmla="val -77770"/>
              <a:gd name="adj3" fmla="val 1666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6012" tIns="48006" rIns="96012" bIns="48006"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  <a:ea typeface="微软雅黑" panose="020B0503020204020204" charset="-122"/>
              </a:rPr>
              <a:t>获取途径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61" y="761265"/>
            <a:ext cx="9630996" cy="5710120"/>
          </a:xfrm>
          <a:prstGeom prst="rect">
            <a:avLst/>
          </a:prstGeom>
        </p:spPr>
      </p:pic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57167" y="880021"/>
            <a:ext cx="4061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有奖问答环节</a:t>
            </a:r>
            <a:endParaRPr lang="zh-CN" altLang="en-US" sz="4000" b="1" dirty="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1604839" y="2522896"/>
            <a:ext cx="1051316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4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kumimoji="1" lang="zh-CN" altLang="en-US" sz="4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读秀的检索可以深入到（</a:t>
            </a:r>
            <a:r>
              <a:rPr kumimoji="1" lang="en-US" altLang="zh-CN" sz="4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sz="4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）进行检索？</a:t>
            </a:r>
            <a:endParaRPr kumimoji="1" lang="en-US" altLang="zh-CN" sz="4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61339" y="3807356"/>
            <a:ext cx="521208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200000"/>
              </a:lnSpc>
              <a:defRPr/>
            </a:pP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  <a:cs typeface="Montserrat Light" charset="0"/>
              </a:rPr>
              <a:t>正确答案：</a:t>
            </a:r>
            <a:r>
              <a:rPr lang="zh-CN" altLang="en-US" sz="4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Montserrat Light" charset="0"/>
              </a:rPr>
              <a:t>图书目录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Montserrat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67283" y="832774"/>
            <a:ext cx="4061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有奖问答环节</a:t>
            </a:r>
            <a:endParaRPr lang="zh-CN" altLang="en-US" sz="4000" b="1" dirty="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864210" y="2168518"/>
            <a:ext cx="1113032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kumimoji="1"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在读秀里本馆没有全文数据的通过（</a:t>
            </a:r>
            <a:r>
              <a:rPr kumimoji="1"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kumimoji="1"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）方式获取资源？</a:t>
            </a:r>
            <a:endParaRPr kumimoji="1" lang="en-US" altLang="zh-CN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flipH="1">
            <a:off x="3803650" y="4114800"/>
            <a:ext cx="4693920" cy="1040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正确答案：</a:t>
            </a:r>
            <a:r>
              <a:rPr kumimoji="1" lang="zh-CN" altLang="en-US" sz="3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文献传递</a:t>
            </a:r>
            <a:endParaRPr kumimoji="1" lang="zh-CN" altLang="en-US" sz="32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 advTm="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95" y="880021"/>
            <a:ext cx="12857163" cy="5472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8493" y="0"/>
            <a:ext cx="6544182" cy="6837376"/>
          </a:xfrm>
          <a:custGeom>
            <a:avLst/>
            <a:gdLst>
              <a:gd name="connsiteX0" fmla="*/ 782763 w 2618967"/>
              <a:gd name="connsiteY0" fmla="*/ 0 h 2736304"/>
              <a:gd name="connsiteX1" fmla="*/ 2618967 w 2618967"/>
              <a:gd name="connsiteY1" fmla="*/ 0 h 2736304"/>
              <a:gd name="connsiteX2" fmla="*/ 1831243 w 2618967"/>
              <a:gd name="connsiteY2" fmla="*/ 2736304 h 2736304"/>
              <a:gd name="connsiteX3" fmla="*/ 0 w 2618967"/>
              <a:gd name="connsiteY3" fmla="*/ 2736304 h 2736304"/>
              <a:gd name="connsiteX4" fmla="*/ 0 w 2618967"/>
              <a:gd name="connsiteY4" fmla="*/ 2719071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967" h="2736304">
                <a:moveTo>
                  <a:pt x="782763" y="0"/>
                </a:moveTo>
                <a:lnTo>
                  <a:pt x="2618967" y="0"/>
                </a:lnTo>
                <a:lnTo>
                  <a:pt x="1831243" y="2736304"/>
                </a:lnTo>
                <a:lnTo>
                  <a:pt x="0" y="2736304"/>
                </a:lnTo>
                <a:lnTo>
                  <a:pt x="0" y="2719071"/>
                </a:lnTo>
                <a:close/>
              </a:path>
            </a:pathLst>
          </a:cu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584661" y="2364313"/>
            <a:ext cx="4605793" cy="1106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6600" dirty="0">
                <a:latin typeface="方正大黑简体" panose="02000000000000000000" charset="-122"/>
                <a:ea typeface="方正大黑简体" panose="02000000000000000000" charset="-122"/>
                <a:cs typeface="经典综艺体简" panose="02010609000101010101" pitchFamily="49" charset="-122"/>
              </a:rPr>
              <a:t>汇雅电子书</a:t>
            </a:r>
            <a:endParaRPr lang="zh-CN" altLang="en-US" sz="6600" dirty="0">
              <a:latin typeface="方正大黑简体" panose="02000000000000000000" charset="-122"/>
              <a:ea typeface="方正大黑简体" panose="02000000000000000000" charset="-122"/>
              <a:cs typeface="经典综艺体简" panose="0201060900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74282" y="3607614"/>
            <a:ext cx="4026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www.sslibrary.com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388815" y="0"/>
            <a:ext cx="9187076" cy="7570162"/>
            <a:chOff x="1145367" y="0"/>
            <a:chExt cx="9187076" cy="757016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157598" y="0"/>
              <a:ext cx="5116005" cy="323438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2581" y="3112628"/>
              <a:ext cx="5116005" cy="232697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7597" y="5123863"/>
              <a:ext cx="5116005" cy="2446299"/>
            </a:xfrm>
            <a:prstGeom prst="rect">
              <a:avLst/>
            </a:prstGeom>
          </p:spPr>
        </p:pic>
        <p:sp>
          <p:nvSpPr>
            <p:cNvPr id="9" name="圆角矩形标注 8"/>
            <p:cNvSpPr/>
            <p:nvPr/>
          </p:nvSpPr>
          <p:spPr>
            <a:xfrm>
              <a:off x="9106893" y="5123863"/>
              <a:ext cx="1225550" cy="503237"/>
            </a:xfrm>
            <a:prstGeom prst="wedgeRoundRectCallout">
              <a:avLst>
                <a:gd name="adj1" fmla="val -119516"/>
                <a:gd name="adj2" fmla="val -17819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FF0000"/>
                  </a:solidFill>
                </a:rPr>
                <a:t>分类推荐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圆角矩形标注 9"/>
            <p:cNvSpPr/>
            <p:nvPr/>
          </p:nvSpPr>
          <p:spPr>
            <a:xfrm>
              <a:off x="9059846" y="3205380"/>
              <a:ext cx="1225550" cy="503237"/>
            </a:xfrm>
            <a:prstGeom prst="wedgeRoundRectCallout">
              <a:avLst>
                <a:gd name="adj1" fmla="val -119516"/>
                <a:gd name="adj2" fmla="val -17819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FF0000"/>
                  </a:solidFill>
                </a:rPr>
                <a:t>新书推荐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圆角矩形标注 14"/>
            <p:cNvSpPr/>
            <p:nvPr/>
          </p:nvSpPr>
          <p:spPr>
            <a:xfrm>
              <a:off x="9106893" y="1176411"/>
              <a:ext cx="1225550" cy="503237"/>
            </a:xfrm>
            <a:prstGeom prst="wedgeRoundRectCallout">
              <a:avLst>
                <a:gd name="adj1" fmla="val -119516"/>
                <a:gd name="adj2" fmla="val -17819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FF0000"/>
                  </a:solidFill>
                </a:rPr>
                <a:t>首页专题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圆角矩形标注 15"/>
            <p:cNvSpPr/>
            <p:nvPr/>
          </p:nvSpPr>
          <p:spPr>
            <a:xfrm>
              <a:off x="9059846" y="2316705"/>
              <a:ext cx="1225550" cy="503237"/>
            </a:xfrm>
            <a:prstGeom prst="wedgeRoundRectCallout">
              <a:avLst>
                <a:gd name="adj1" fmla="val -119516"/>
                <a:gd name="adj2" fmla="val -17819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FF0000"/>
                  </a:solidFill>
                </a:rPr>
                <a:t>今日推荐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圆角矩形标注 16"/>
            <p:cNvSpPr/>
            <p:nvPr/>
          </p:nvSpPr>
          <p:spPr>
            <a:xfrm>
              <a:off x="9059846" y="130970"/>
              <a:ext cx="1225550" cy="503237"/>
            </a:xfrm>
            <a:prstGeom prst="wedgeRoundRectCallout">
              <a:avLst>
                <a:gd name="adj1" fmla="val -127626"/>
                <a:gd name="adj2" fmla="val -47444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FF0000"/>
                  </a:solidFill>
                </a:rPr>
                <a:t>检索框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圆角矩形标注 17"/>
            <p:cNvSpPr/>
            <p:nvPr/>
          </p:nvSpPr>
          <p:spPr>
            <a:xfrm>
              <a:off x="1417447" y="1428029"/>
              <a:ext cx="1223963" cy="504825"/>
            </a:xfrm>
            <a:prstGeom prst="wedgeRoundRectCallout">
              <a:avLst>
                <a:gd name="adj1" fmla="val 95418"/>
                <a:gd name="adj2" fmla="val -13118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FF0000"/>
                  </a:solidFill>
                </a:rPr>
                <a:t>图书分类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圆角矩形标注 7"/>
            <p:cNvSpPr/>
            <p:nvPr/>
          </p:nvSpPr>
          <p:spPr>
            <a:xfrm>
              <a:off x="1145367" y="3633986"/>
              <a:ext cx="1407096" cy="504825"/>
            </a:xfrm>
            <a:prstGeom prst="wedgeRoundRectCallout">
              <a:avLst>
                <a:gd name="adj1" fmla="val 95418"/>
                <a:gd name="adj2" fmla="val -13118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FF0000"/>
                  </a:solidFill>
                </a:rPr>
                <a:t>特色专题库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316807" y="519981"/>
            <a:ext cx="10351135" cy="5877076"/>
            <a:chOff x="1226820" y="831837"/>
            <a:chExt cx="10351135" cy="587707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26820" y="831837"/>
              <a:ext cx="10061299" cy="5877076"/>
            </a:xfrm>
            <a:prstGeom prst="rect">
              <a:avLst/>
            </a:prstGeom>
          </p:spPr>
        </p:pic>
        <p:sp>
          <p:nvSpPr>
            <p:cNvPr id="7" name="圆角矩形标注 15"/>
            <p:cNvSpPr/>
            <p:nvPr/>
          </p:nvSpPr>
          <p:spPr>
            <a:xfrm>
              <a:off x="10352405" y="3634930"/>
              <a:ext cx="1225550" cy="503237"/>
            </a:xfrm>
            <a:prstGeom prst="wedgeRoundRectCallout">
              <a:avLst>
                <a:gd name="adj1" fmla="val -89249"/>
                <a:gd name="adj2" fmla="val 112914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FF0000"/>
                  </a:solidFill>
                </a:rPr>
                <a:t>下载超星阅读器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8380" y="0"/>
            <a:ext cx="852299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55" y="3256285"/>
            <a:ext cx="3359660" cy="3704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95" y="880021"/>
            <a:ext cx="12857163" cy="5472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8493" y="0"/>
            <a:ext cx="6544182" cy="6837376"/>
          </a:xfrm>
          <a:custGeom>
            <a:avLst/>
            <a:gdLst>
              <a:gd name="connsiteX0" fmla="*/ 782763 w 2618967"/>
              <a:gd name="connsiteY0" fmla="*/ 0 h 2736304"/>
              <a:gd name="connsiteX1" fmla="*/ 2618967 w 2618967"/>
              <a:gd name="connsiteY1" fmla="*/ 0 h 2736304"/>
              <a:gd name="connsiteX2" fmla="*/ 1831243 w 2618967"/>
              <a:gd name="connsiteY2" fmla="*/ 2736304 h 2736304"/>
              <a:gd name="connsiteX3" fmla="*/ 0 w 2618967"/>
              <a:gd name="connsiteY3" fmla="*/ 2736304 h 2736304"/>
              <a:gd name="connsiteX4" fmla="*/ 0 w 2618967"/>
              <a:gd name="connsiteY4" fmla="*/ 2719071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967" h="2736304">
                <a:moveTo>
                  <a:pt x="782763" y="0"/>
                </a:moveTo>
                <a:lnTo>
                  <a:pt x="2618967" y="0"/>
                </a:lnTo>
                <a:lnTo>
                  <a:pt x="1831243" y="2736304"/>
                </a:lnTo>
                <a:lnTo>
                  <a:pt x="0" y="2736304"/>
                </a:lnTo>
                <a:lnTo>
                  <a:pt x="0" y="2719071"/>
                </a:lnTo>
                <a:close/>
              </a:path>
            </a:pathLst>
          </a:cu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789415" y="2168614"/>
            <a:ext cx="460579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+mn-ea"/>
                <a:cs typeface="经典综艺体简" panose="02010609000101010101" pitchFamily="49" charset="-122"/>
              </a:rPr>
              <a:t>移动化阅读</a:t>
            </a:r>
            <a:endParaRPr lang="zh-CN" altLang="en-US" sz="6000" b="1" dirty="0">
              <a:solidFill>
                <a:schemeClr val="bg1"/>
              </a:solidFill>
              <a:latin typeface="+mn-ea"/>
              <a:cs typeface="经典综艺体简" panose="0201060900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73736" y="3426723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碎片化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20802" y="482996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随地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14782" y="4064298"/>
            <a:ext cx="137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随时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1" t="23940" r="22421" b="45909"/>
          <a:stretch>
            <a:fillRect/>
          </a:stretch>
        </p:blipFill>
        <p:spPr>
          <a:xfrm>
            <a:off x="1532831" y="1096045"/>
            <a:ext cx="4736892" cy="466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7077447" y="2176165"/>
            <a:ext cx="4691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latin typeface="微软雅黑" panose="020B0503020204020204" charset="-122"/>
                <a:ea typeface="微软雅黑" panose="020B0503020204020204" charset="-122"/>
              </a:rPr>
              <a:t>   扫一扫</a:t>
            </a:r>
            <a:endParaRPr lang="en-US" altLang="zh-CN" sz="6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6000" b="1" dirty="0">
                <a:latin typeface="微软雅黑" panose="020B0503020204020204" charset="-122"/>
                <a:ea typeface="微软雅黑" panose="020B0503020204020204" charset="-122"/>
              </a:rPr>
              <a:t>下载学习通</a:t>
            </a:r>
            <a:endParaRPr lang="zh-CN" altLang="en-US" sz="6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68935" y="6136605"/>
            <a:ext cx="825610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30">
              <a:lnSpc>
                <a:spcPts val="4000"/>
              </a:lnSpc>
              <a:defRPr/>
            </a:pPr>
            <a:r>
              <a:rPr lang="zh-CN" altLang="en-US" sz="2800" dirty="0">
                <a:solidFill>
                  <a:srgbClr val="3B5D54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扫描二维码（微信扫描二维码请选择在浏览器打开）</a:t>
            </a:r>
            <a:endParaRPr lang="zh-CN" altLang="en-US" sz="2800" dirty="0">
              <a:solidFill>
                <a:srgbClr val="3B5D54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prism/>
      </p:transition>
    </mc:Choice>
    <mc:Fallback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3"/>
          <p:cNvSpPr txBox="1"/>
          <p:nvPr/>
        </p:nvSpPr>
        <p:spPr>
          <a:xfrm>
            <a:off x="1154406" y="236926"/>
            <a:ext cx="3114729" cy="584775"/>
          </a:xfrm>
          <a:prstGeom prst="rect">
            <a:avLst/>
          </a:prstGeom>
        </p:spPr>
        <p:txBody>
          <a:bodyPr vert="horz"/>
          <a:lstStyle>
            <a:lvl1pPr marL="0" indent="0" algn="l" defTabSz="963930" rtl="0" eaLnBrk="1" latinLnBrk="0" hangingPunct="1">
              <a:lnSpc>
                <a:spcPct val="100000"/>
              </a:lnSpc>
              <a:spcBef>
                <a:spcPts val="1055"/>
              </a:spcBef>
              <a:buFont typeface="Arial" panose="020B0604020202020204" pitchFamily="34" charset="0"/>
              <a:buNone/>
              <a:defRPr sz="16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登录安装指引</a:t>
            </a:r>
            <a:endParaRPr kumimoji="1" lang="en-US" altLang="zh-CN" sz="3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流程图: 联系 23"/>
          <p:cNvSpPr/>
          <p:nvPr/>
        </p:nvSpPr>
        <p:spPr>
          <a:xfrm>
            <a:off x="458651" y="1817902"/>
            <a:ext cx="449123" cy="45720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1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流程图: 联系 277"/>
          <p:cNvSpPr/>
          <p:nvPr/>
        </p:nvSpPr>
        <p:spPr>
          <a:xfrm>
            <a:off x="3499162" y="1817902"/>
            <a:ext cx="449123" cy="45720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2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流程图: 联系 278"/>
          <p:cNvSpPr/>
          <p:nvPr/>
        </p:nvSpPr>
        <p:spPr>
          <a:xfrm>
            <a:off x="9437695" y="1817902"/>
            <a:ext cx="449123" cy="45720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4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37" y="1672109"/>
            <a:ext cx="2393066" cy="461516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948285" y="1672109"/>
            <a:ext cx="2393066" cy="4615164"/>
            <a:chOff x="3902930" y="1715859"/>
            <a:chExt cx="2393066" cy="46151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930" y="1715859"/>
              <a:ext cx="2393066" cy="461516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4088" y="2336263"/>
              <a:ext cx="2008836" cy="3467305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55189" y="4571831"/>
              <a:ext cx="923361" cy="288032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55" y="2292513"/>
            <a:ext cx="2036701" cy="346730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033555" y="2727065"/>
            <a:ext cx="1973027" cy="47744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9885759" y="1672109"/>
            <a:ext cx="2393066" cy="4615164"/>
            <a:chOff x="8289022" y="1624449"/>
            <a:chExt cx="2393066" cy="461516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022" y="1624449"/>
              <a:ext cx="2393066" cy="461516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796" y="2227443"/>
              <a:ext cx="2082539" cy="3484716"/>
            </a:xfrm>
            <a:prstGeom prst="rect">
              <a:avLst/>
            </a:prstGeom>
          </p:spPr>
        </p:pic>
      </p:grpSp>
      <p:sp>
        <p:nvSpPr>
          <p:cNvPr id="27" name="流程图: 联系 277"/>
          <p:cNvSpPr/>
          <p:nvPr/>
        </p:nvSpPr>
        <p:spPr>
          <a:xfrm>
            <a:off x="6510119" y="1817902"/>
            <a:ext cx="449123" cy="45720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3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959242" y="1709879"/>
            <a:ext cx="2393066" cy="4615164"/>
            <a:chOff x="7047266" y="1662219"/>
            <a:chExt cx="2393066" cy="461516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266" y="1662219"/>
              <a:ext cx="2393066" cy="4615164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580" y="2244853"/>
              <a:ext cx="2042437" cy="353171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文本占位符 13"/>
          <p:cNvSpPr txBox="1"/>
          <p:nvPr/>
        </p:nvSpPr>
        <p:spPr>
          <a:xfrm>
            <a:off x="1154406" y="236926"/>
            <a:ext cx="3186737" cy="584775"/>
          </a:xfrm>
          <a:prstGeom prst="rect">
            <a:avLst/>
          </a:prstGeom>
        </p:spPr>
        <p:txBody>
          <a:bodyPr vert="horz"/>
          <a:lstStyle>
            <a:lvl1pPr marL="0" indent="0" algn="l" defTabSz="963930" rtl="0" eaLnBrk="1" latinLnBrk="0" hangingPunct="1">
              <a:lnSpc>
                <a:spcPct val="100000"/>
              </a:lnSpc>
              <a:spcBef>
                <a:spcPts val="1055"/>
              </a:spcBef>
              <a:buFont typeface="Arial" panose="020B0604020202020204" pitchFamily="34" charset="0"/>
              <a:buNone/>
              <a:defRPr sz="16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学习困惑</a:t>
            </a:r>
            <a:endParaRPr kumimoji="1" lang="en-US" altLang="zh-CN" sz="3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4406" y="3496739"/>
            <a:ext cx="2873991" cy="23138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  <a:softEdge rad="0"/>
          </a:effectLst>
        </p:spPr>
      </p:pic>
      <p:sp>
        <p:nvSpPr>
          <p:cNvPr id="15" name="文本框 14"/>
          <p:cNvSpPr txBox="1"/>
          <p:nvPr/>
        </p:nvSpPr>
        <p:spPr>
          <a:xfrm>
            <a:off x="2227844" y="1560419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还在困扰</a:t>
            </a:r>
            <a:r>
              <a:rPr lang="zh-CN" altLang="en-US" sz="3600" b="1" dirty="0"/>
              <a:t>找知识点</a:t>
            </a:r>
            <a:r>
              <a:rPr lang="zh-CN" altLang="en-US" sz="2800" b="1" dirty="0"/>
              <a:t>无从下手？</a:t>
            </a:r>
            <a:endParaRPr lang="zh-CN" altLang="en-US" sz="28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5243195" y="2766695"/>
            <a:ext cx="67307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</a:rPr>
              <a:t>课堂之外，如何找到更好的专业知识学习？</a:t>
            </a:r>
            <a:endParaRPr lang="zh-CN" altLang="en-US" sz="2800" b="1" dirty="0">
              <a:solidFill>
                <a:schemeClr val="tx2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93051" y="5419680"/>
            <a:ext cx="7496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4"/>
                </a:solidFill>
              </a:rPr>
              <a:t>面临毕业，如何进行职场规划和选择职场方向？</a:t>
            </a:r>
            <a:endParaRPr lang="zh-CN" altLang="en-US" sz="2800" b="1" dirty="0">
              <a:solidFill>
                <a:schemeClr val="accent4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49255" y="4569665"/>
            <a:ext cx="6355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</a:rPr>
              <a:t>撰写论文，如何利用资源查询所需文献？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42509" y="3719195"/>
            <a:ext cx="605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3"/>
                </a:solidFill>
              </a:rPr>
              <a:t>哪里有方便易用专业的移动阅读平台？</a:t>
            </a:r>
            <a:endParaRPr lang="zh-CN" altLang="en-US" sz="28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占位符 13"/>
          <p:cNvSpPr txBox="1"/>
          <p:nvPr/>
        </p:nvSpPr>
        <p:spPr>
          <a:xfrm>
            <a:off x="1154406" y="236926"/>
            <a:ext cx="2034609" cy="715103"/>
          </a:xfrm>
          <a:prstGeom prst="rect">
            <a:avLst/>
          </a:prstGeom>
        </p:spPr>
        <p:txBody>
          <a:bodyPr vert="horz"/>
          <a:lstStyle>
            <a:lvl1pPr marL="0" indent="0" algn="l" defTabSz="963930" rtl="0" eaLnBrk="1" latinLnBrk="0" hangingPunct="1">
              <a:lnSpc>
                <a:spcPct val="100000"/>
              </a:lnSpc>
              <a:spcBef>
                <a:spcPts val="1055"/>
              </a:spcBef>
              <a:buFont typeface="Arial" panose="020B0604020202020204" pitchFamily="34" charset="0"/>
              <a:buNone/>
              <a:defRPr sz="16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邀请码</a:t>
            </a:r>
            <a:endParaRPr kumimoji="1" lang="zh-CN" altLang="en-US" sz="3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TextBox 4"/>
          <p:cNvSpPr txBox="1"/>
          <p:nvPr/>
        </p:nvSpPr>
        <p:spPr>
          <a:xfrm>
            <a:off x="1440579" y="2032182"/>
            <a:ext cx="5290855" cy="2824106"/>
          </a:xfrm>
          <a:prstGeom prst="rect">
            <a:avLst/>
          </a:prstGeom>
          <a:noFill/>
        </p:spPr>
        <p:txBody>
          <a:bodyPr wrap="square" numCol="1" spcCol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ontserrat Light" charset="0"/>
              </a:rPr>
              <a:t>广东石油化工学院</a:t>
            </a:r>
            <a:endParaRPr lang="en-US" altLang="zh-CN" sz="48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ontserrat Light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ontserrat Light" charset="0"/>
              </a:rPr>
              <a:t>邀请码：</a:t>
            </a:r>
            <a:r>
              <a:rPr lang="en-US" altLang="zh-CN" sz="4800" dirty="0" err="1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ontserrat Light" charset="0"/>
              </a:rPr>
              <a:t>yzsyhg</a:t>
            </a:r>
            <a:endParaRPr lang="zh-CN" altLang="en-US" sz="4800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ontserrat Light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7466667" y="1153667"/>
            <a:ext cx="2599922" cy="5014097"/>
            <a:chOff x="7994904" y="1364835"/>
            <a:chExt cx="2599922" cy="5014097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904" y="1364835"/>
              <a:ext cx="2599922" cy="5014097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272" y="2043084"/>
              <a:ext cx="2215857" cy="3747247"/>
            </a:xfrm>
            <a:prstGeom prst="rect">
              <a:avLst/>
            </a:prstGeom>
          </p:spPr>
        </p:pic>
        <p:sp>
          <p:nvSpPr>
            <p:cNvPr id="70" name="矩形 69"/>
            <p:cNvSpPr/>
            <p:nvPr/>
          </p:nvSpPr>
          <p:spPr>
            <a:xfrm>
              <a:off x="9998300" y="2130586"/>
              <a:ext cx="489677" cy="43106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603902" y="800164"/>
            <a:ext cx="3013004" cy="5810749"/>
            <a:chOff x="8603902" y="800164"/>
            <a:chExt cx="3013004" cy="5810749"/>
          </a:xfrm>
        </p:grpSpPr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902" y="800164"/>
              <a:ext cx="3013004" cy="581074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3358" y="1477440"/>
              <a:ext cx="2539771" cy="451514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07478" y="2612847"/>
            <a:ext cx="1558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00B050"/>
                </a:solidFill>
              </a:rPr>
              <a:t>阅读</a:t>
            </a:r>
            <a:endParaRPr lang="zh-CN" altLang="en-US" sz="4000" b="1" dirty="0">
              <a:solidFill>
                <a:srgbClr val="00B05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95727" y="1417976"/>
            <a:ext cx="2217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/>
                </a:solidFill>
              </a:rPr>
              <a:t>听讲座</a:t>
            </a:r>
            <a:endParaRPr lang="zh-CN" altLang="en-US" sz="4000" b="1" dirty="0">
              <a:solidFill>
                <a:schemeClr val="accent3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62374" y="2966790"/>
            <a:ext cx="273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0070C0"/>
                </a:solidFill>
              </a:rPr>
              <a:t>专题创作</a:t>
            </a:r>
            <a:endParaRPr lang="zh-CN" altLang="en-US" sz="4000" b="1" dirty="0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71454" y="4823380"/>
            <a:ext cx="2654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建群聊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5973" y="4469437"/>
            <a:ext cx="382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馆藏查询、续借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7799" y="769301"/>
            <a:ext cx="3013004" cy="5810749"/>
            <a:chOff x="8603902" y="800164"/>
            <a:chExt cx="3013004" cy="581074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902" y="800164"/>
              <a:ext cx="3013004" cy="581074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216" y="1460459"/>
              <a:ext cx="2602366" cy="45151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占位符 13"/>
          <p:cNvSpPr txBox="1"/>
          <p:nvPr/>
        </p:nvSpPr>
        <p:spPr>
          <a:xfrm>
            <a:off x="1154406" y="236926"/>
            <a:ext cx="2034609" cy="715103"/>
          </a:xfrm>
          <a:prstGeom prst="rect">
            <a:avLst/>
          </a:prstGeom>
        </p:spPr>
        <p:txBody>
          <a:bodyPr vert="horz"/>
          <a:lstStyle>
            <a:lvl1pPr marL="0" indent="0" algn="l" defTabSz="963930" rtl="0" eaLnBrk="1" latinLnBrk="0" hangingPunct="1">
              <a:lnSpc>
                <a:spcPct val="100000"/>
              </a:lnSpc>
              <a:spcBef>
                <a:spcPts val="1055"/>
              </a:spcBef>
              <a:buFont typeface="Arial" panose="020B0604020202020204" pitchFamily="34" charset="0"/>
              <a:buNone/>
              <a:defRPr sz="16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馆藏查询</a:t>
            </a:r>
            <a:endParaRPr kumimoji="1" lang="zh-CN" altLang="en-US" sz="3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右箭头 38"/>
          <p:cNvSpPr/>
          <p:nvPr/>
        </p:nvSpPr>
        <p:spPr>
          <a:xfrm>
            <a:off x="3418735" y="2419710"/>
            <a:ext cx="500522" cy="439531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右箭头 38"/>
          <p:cNvSpPr/>
          <p:nvPr/>
        </p:nvSpPr>
        <p:spPr>
          <a:xfrm>
            <a:off x="6869278" y="2456714"/>
            <a:ext cx="500522" cy="439531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79064" y="840825"/>
            <a:ext cx="2865877" cy="5729199"/>
            <a:chOff x="1149074" y="840828"/>
            <a:chExt cx="2865877" cy="572919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074" y="840828"/>
              <a:ext cx="2865877" cy="572919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029" y="1586898"/>
              <a:ext cx="2457475" cy="4368845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1316807" y="2248176"/>
              <a:ext cx="2512358" cy="404524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917395" y="840824"/>
            <a:ext cx="2865877" cy="5729199"/>
            <a:chOff x="3917395" y="840824"/>
            <a:chExt cx="2865877" cy="572919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395" y="840824"/>
              <a:ext cx="2865877" cy="572919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3273" y="1617115"/>
              <a:ext cx="2440476" cy="4338625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4113138" y="2886765"/>
              <a:ext cx="2512358" cy="297512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436523" y="840824"/>
            <a:ext cx="2865877" cy="5729199"/>
            <a:chOff x="7436523" y="840824"/>
            <a:chExt cx="2865877" cy="572919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23" y="840824"/>
              <a:ext cx="2865877" cy="572919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695" y="1528093"/>
              <a:ext cx="2493896" cy="4433594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9165679" y="1279261"/>
            <a:ext cx="2865877" cy="5729199"/>
            <a:chOff x="10271405" y="955037"/>
            <a:chExt cx="2865877" cy="5729199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1405" y="955037"/>
              <a:ext cx="2865877" cy="572919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0406" y="1700150"/>
              <a:ext cx="2455001" cy="4364447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10531936" y="3940173"/>
              <a:ext cx="2371940" cy="2124424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占位符 13"/>
          <p:cNvSpPr txBox="1"/>
          <p:nvPr/>
        </p:nvSpPr>
        <p:spPr>
          <a:xfrm>
            <a:off x="1154406" y="236926"/>
            <a:ext cx="3546777" cy="715103"/>
          </a:xfrm>
          <a:prstGeom prst="rect">
            <a:avLst/>
          </a:prstGeom>
        </p:spPr>
        <p:txBody>
          <a:bodyPr vert="horz"/>
          <a:lstStyle>
            <a:lvl1pPr marL="0" indent="0" algn="l" defTabSz="963930" rtl="0" eaLnBrk="1" latinLnBrk="0" hangingPunct="1">
              <a:lnSpc>
                <a:spcPct val="100000"/>
              </a:lnSpc>
              <a:spcBef>
                <a:spcPts val="1055"/>
              </a:spcBef>
              <a:buFont typeface="Arial" panose="020B0604020202020204" pitchFamily="34" charset="0"/>
              <a:buNone/>
              <a:defRPr sz="16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借阅记录、续借</a:t>
            </a:r>
            <a:endParaRPr kumimoji="1" lang="zh-CN" altLang="en-US" sz="3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49178" y="840827"/>
            <a:ext cx="2865877" cy="5729199"/>
            <a:chOff x="4874991" y="840827"/>
            <a:chExt cx="2865877" cy="572919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991" y="840827"/>
              <a:ext cx="2865877" cy="572919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958" y="1553688"/>
              <a:ext cx="2472449" cy="437414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052958" y="2033876"/>
              <a:ext cx="2512358" cy="404524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149074" y="840828"/>
            <a:ext cx="2865877" cy="5729199"/>
            <a:chOff x="1149074" y="840828"/>
            <a:chExt cx="2865877" cy="572919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074" y="840828"/>
              <a:ext cx="2865877" cy="572919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588" y="1586898"/>
              <a:ext cx="2512358" cy="436884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306588" y="2953530"/>
              <a:ext cx="2512358" cy="404524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401212" y="840827"/>
            <a:ext cx="2865877" cy="5729199"/>
            <a:chOff x="8401212" y="840827"/>
            <a:chExt cx="2865877" cy="572919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1212" y="840827"/>
              <a:ext cx="2865877" cy="572919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859" y="1553689"/>
              <a:ext cx="2510711" cy="437414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0678510" y="2183586"/>
              <a:ext cx="437714" cy="338897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右箭头 38"/>
          <p:cNvSpPr/>
          <p:nvPr/>
        </p:nvSpPr>
        <p:spPr>
          <a:xfrm>
            <a:off x="4131803" y="2918523"/>
            <a:ext cx="500522" cy="439531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右箭头 38"/>
          <p:cNvSpPr/>
          <p:nvPr/>
        </p:nvSpPr>
        <p:spPr>
          <a:xfrm>
            <a:off x="7758855" y="2033876"/>
            <a:ext cx="500522" cy="439531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106195" y="3544082"/>
            <a:ext cx="2965270" cy="1107996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lgDashDot"/>
          </a:ln>
        </p:spPr>
        <p:txBody>
          <a:bodyPr wrap="square">
            <a:spAutoFit/>
          </a:bodyPr>
          <a:lstStyle/>
          <a:p>
            <a:pPr marL="342900" indent="-342900" defTabSz="9512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rgbClr val="0066CC"/>
                </a:solidFill>
                <a:latin typeface="微软雅黑" panose="020B0503020204020204" charset="-122"/>
                <a:ea typeface="微软雅黑" panose="020B0503020204020204" charset="-122"/>
              </a:rPr>
              <a:t>查看个人借阅情况</a:t>
            </a:r>
            <a:endParaRPr lang="en-US" altLang="zh-CN" sz="2400" dirty="0">
              <a:solidFill>
                <a:srgbClr val="0066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951230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（线上续借图书）</a:t>
            </a:r>
            <a:endParaRPr lang="en-US" altLang="zh-CN" sz="2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prism/>
      </p:transition>
    </mc:Choice>
    <mc:Fallback>
      <p:transition spd="slow" advTm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占位符 13"/>
          <p:cNvSpPr txBox="1"/>
          <p:nvPr/>
        </p:nvSpPr>
        <p:spPr>
          <a:xfrm>
            <a:off x="1154406" y="236926"/>
            <a:ext cx="2294841" cy="629759"/>
          </a:xfrm>
          <a:prstGeom prst="rect">
            <a:avLst/>
          </a:prstGeom>
        </p:spPr>
        <p:txBody>
          <a:bodyPr vert="horz"/>
          <a:lstStyle>
            <a:lvl1pPr marL="0" indent="0" algn="l" defTabSz="963930" rtl="0" eaLnBrk="1" latinLnBrk="0" hangingPunct="1">
              <a:lnSpc>
                <a:spcPct val="100000"/>
              </a:lnSpc>
              <a:spcBef>
                <a:spcPts val="1055"/>
              </a:spcBef>
              <a:buFont typeface="Arial" panose="020B0604020202020204" pitchFamily="34" charset="0"/>
              <a:buNone/>
              <a:defRPr sz="16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看图书</a:t>
            </a:r>
            <a:endParaRPr kumimoji="1" lang="zh-CN" altLang="en-US" sz="3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右箭头 38"/>
          <p:cNvSpPr/>
          <p:nvPr/>
        </p:nvSpPr>
        <p:spPr>
          <a:xfrm>
            <a:off x="3109175" y="3433849"/>
            <a:ext cx="374279" cy="439531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6" name="右箭头 38"/>
          <p:cNvSpPr/>
          <p:nvPr/>
        </p:nvSpPr>
        <p:spPr>
          <a:xfrm>
            <a:off x="6574020" y="3454125"/>
            <a:ext cx="430432" cy="439531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997442" y="1117706"/>
            <a:ext cx="147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4"/>
                </a:solidFill>
              </a:rPr>
              <a:t>收藏、转发</a:t>
            </a:r>
            <a:endParaRPr lang="zh-CN" altLang="en-US" b="1" dirty="0">
              <a:solidFill>
                <a:schemeClr val="accent4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545034" y="887206"/>
            <a:ext cx="2971498" cy="5729199"/>
            <a:chOff x="3982014" y="866685"/>
            <a:chExt cx="2971498" cy="572919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014" y="866685"/>
              <a:ext cx="2971498" cy="572919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475" y="1578302"/>
              <a:ext cx="2526864" cy="4437755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7045875" y="887206"/>
            <a:ext cx="3118127" cy="5729199"/>
            <a:chOff x="7363848" y="866685"/>
            <a:chExt cx="3118127" cy="572919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3848" y="866685"/>
              <a:ext cx="3118127" cy="572919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99" y="1594516"/>
              <a:ext cx="2664073" cy="4421541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236687" y="866685"/>
            <a:ext cx="2865877" cy="5729199"/>
            <a:chOff x="236687" y="866685"/>
            <a:chExt cx="2865877" cy="572919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87" y="866685"/>
              <a:ext cx="2865877" cy="5729199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56" y="1588384"/>
              <a:ext cx="2488013" cy="4423135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364012" y="3211801"/>
              <a:ext cx="2512358" cy="404524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286196" y="1600102"/>
            <a:ext cx="2774347" cy="4932174"/>
            <a:chOff x="9286196" y="1600102"/>
            <a:chExt cx="2774347" cy="493217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6196" y="1600102"/>
              <a:ext cx="2774347" cy="4932174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11774466" y="1744117"/>
              <a:ext cx="250274" cy="272573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11743208" y="6224072"/>
              <a:ext cx="250274" cy="272573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prism/>
      </p:transition>
    </mc:Choice>
    <mc:Fallback>
      <p:transition spd="slow" advTm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占位符 13"/>
          <p:cNvSpPr txBox="1"/>
          <p:nvPr/>
        </p:nvSpPr>
        <p:spPr>
          <a:xfrm>
            <a:off x="1342239" y="299846"/>
            <a:ext cx="1818585" cy="629759"/>
          </a:xfrm>
          <a:prstGeom prst="rect">
            <a:avLst/>
          </a:prstGeom>
        </p:spPr>
        <p:txBody>
          <a:bodyPr vert="horz"/>
          <a:lstStyle>
            <a:lvl1pPr marL="0" indent="0" algn="l" defTabSz="963930" rtl="0" eaLnBrk="1" latinLnBrk="0" hangingPunct="1">
              <a:lnSpc>
                <a:spcPct val="100000"/>
              </a:lnSpc>
              <a:spcBef>
                <a:spcPts val="1055"/>
              </a:spcBef>
              <a:buFont typeface="Arial" panose="020B0604020202020204" pitchFamily="34" charset="0"/>
              <a:buNone/>
              <a:defRPr sz="16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期刊</a:t>
            </a:r>
            <a:endParaRPr kumimoji="1" lang="zh-CN" altLang="en-US" sz="3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右箭头 38"/>
          <p:cNvSpPr/>
          <p:nvPr/>
        </p:nvSpPr>
        <p:spPr>
          <a:xfrm>
            <a:off x="7139201" y="3668279"/>
            <a:ext cx="500522" cy="439531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5" name="右箭头 38"/>
          <p:cNvSpPr/>
          <p:nvPr/>
        </p:nvSpPr>
        <p:spPr>
          <a:xfrm>
            <a:off x="3755347" y="3668279"/>
            <a:ext cx="426499" cy="439531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128174" y="1023443"/>
            <a:ext cx="3008854" cy="5840421"/>
            <a:chOff x="4222663" y="744840"/>
            <a:chExt cx="3008854" cy="5840421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663" y="744840"/>
              <a:ext cx="3008854" cy="584042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272" y="1471032"/>
              <a:ext cx="2600015" cy="4622250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7653511" y="1024037"/>
            <a:ext cx="3008854" cy="5839825"/>
            <a:chOff x="7653511" y="1024037"/>
            <a:chExt cx="3008854" cy="5839825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3511" y="1024037"/>
              <a:ext cx="3008854" cy="5839825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588" y="1769514"/>
              <a:ext cx="2520036" cy="4480065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9957767" y="1912626"/>
              <a:ext cx="555368" cy="191531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10497781" y="1907889"/>
            <a:ext cx="147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4"/>
                </a:solidFill>
              </a:rPr>
              <a:t>收藏、转发</a:t>
            </a:r>
            <a:endParaRPr lang="zh-CN" altLang="en-US" b="1" dirty="0">
              <a:solidFill>
                <a:schemeClr val="accent4"/>
              </a:solidFill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69" y="2664142"/>
            <a:ext cx="2323064" cy="4129893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47730" y="1023443"/>
            <a:ext cx="3013004" cy="5909361"/>
            <a:chOff x="983235" y="834324"/>
            <a:chExt cx="3013004" cy="5810749"/>
          </a:xfrm>
        </p:grpSpPr>
        <p:grpSp>
          <p:nvGrpSpPr>
            <p:cNvPr id="26" name="组合 25"/>
            <p:cNvGrpSpPr/>
            <p:nvPr/>
          </p:nvGrpSpPr>
          <p:grpSpPr>
            <a:xfrm>
              <a:off x="983235" y="834324"/>
              <a:ext cx="3013004" cy="5810749"/>
              <a:chOff x="8603902" y="800164"/>
              <a:chExt cx="3013004" cy="5810749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3902" y="800164"/>
                <a:ext cx="3013004" cy="5810749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0937" y="1575486"/>
                <a:ext cx="2582872" cy="4515149"/>
              </a:xfrm>
              <a:prstGeom prst="rect">
                <a:avLst/>
              </a:prstGeom>
            </p:spPr>
          </p:pic>
        </p:grpSp>
        <p:sp>
          <p:nvSpPr>
            <p:cNvPr id="28" name="矩形 27"/>
            <p:cNvSpPr/>
            <p:nvPr/>
          </p:nvSpPr>
          <p:spPr>
            <a:xfrm>
              <a:off x="2451706" y="2392648"/>
              <a:ext cx="596750" cy="543545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2468935" y="2608213"/>
            <a:ext cx="9452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请问广东石油化工学院邀请码多少？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80903" y="3544317"/>
            <a:ext cx="7762795" cy="150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  <a:defRPr/>
            </a:pPr>
            <a:r>
              <a:rPr lang="zh-CN" altLang="en-US" sz="4400" dirty="0">
                <a:solidFill>
                  <a:srgbClr val="3A3A3A"/>
                </a:solidFill>
                <a:latin typeface="微软雅黑" panose="020B0503020204020204" charset="-122"/>
                <a:ea typeface="微软雅黑" panose="020B0503020204020204" charset="-122"/>
                <a:cs typeface="Montserrat Light" charset="0"/>
              </a:rPr>
              <a:t>正确答案：</a:t>
            </a:r>
            <a:r>
              <a:rPr lang="en-US" altLang="zh-CN" sz="400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ontserrat Light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Montserrat Light" charset="0"/>
              </a:rPr>
              <a:t>yzsyhg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Montserrat Light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57167" y="880021"/>
            <a:ext cx="4061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有奖问答环节</a:t>
            </a:r>
            <a:endParaRPr lang="zh-CN" altLang="en-US" sz="4000" b="1" dirty="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676847" y="2392189"/>
            <a:ext cx="950505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请问读秀学术搜索可以转外文搜索资源？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676847" y="3594749"/>
            <a:ext cx="8921958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zh-CN" altLang="en-US" sz="4400" dirty="0">
                <a:solidFill>
                  <a:srgbClr val="3A3A3A"/>
                </a:solidFill>
                <a:latin typeface="微软雅黑" panose="020B0503020204020204" charset="-122"/>
                <a:ea typeface="微软雅黑" panose="020B0503020204020204" charset="-122"/>
                <a:cs typeface="Montserrat Light" charset="0"/>
              </a:rPr>
              <a:t>正确答案：</a:t>
            </a:r>
            <a:r>
              <a:rPr lang="zh-CN" altLang="en-US" sz="6000" b="1" dirty="0" err="1">
                <a:solidFill>
                  <a:srgbClr val="FF0000"/>
                </a:solidFill>
              </a:rPr>
              <a:t>可以</a:t>
            </a:r>
            <a:endParaRPr lang="zh-CN" altLang="en-US" sz="6000" b="1" dirty="0" err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57167" y="808013"/>
            <a:ext cx="4061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有奖问答环节</a:t>
            </a:r>
            <a:endParaRPr lang="zh-CN" altLang="en-US" sz="4000" b="1" dirty="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485159" y="427648"/>
            <a:ext cx="3258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chemeClr val="accent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知识回顾</a:t>
            </a:r>
            <a:endParaRPr lang="zh-CN" altLang="en-US" sz="5400" b="1" dirty="0">
              <a:solidFill>
                <a:schemeClr val="accent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604839" y="1528093"/>
            <a:ext cx="10994523" cy="5426968"/>
            <a:chOff x="1604839" y="1528093"/>
            <a:chExt cx="10994523" cy="5426968"/>
          </a:xfrm>
        </p:grpSpPr>
        <p:graphicFrame>
          <p:nvGraphicFramePr>
            <p:cNvPr id="16" name="图示 15"/>
            <p:cNvGraphicFramePr/>
            <p:nvPr/>
          </p:nvGraphicFramePr>
          <p:xfrm>
            <a:off x="1820863" y="1528093"/>
            <a:ext cx="8246690" cy="54269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" r:lo="rId2" r:qs="rId3" r:cs="rId4"/>
            </a:graphicData>
          </a:graphic>
        </p:graphicFrame>
        <p:sp>
          <p:nvSpPr>
            <p:cNvPr id="19" name="文本框 18"/>
            <p:cNvSpPr txBox="1"/>
            <p:nvPr/>
          </p:nvSpPr>
          <p:spPr>
            <a:xfrm>
              <a:off x="6717407" y="1707078"/>
              <a:ext cx="4824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中文图书馆的一站式检索和获取</a:t>
              </a:r>
              <a:endParaRPr lang="zh-CN" altLang="en-US" sz="24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025336" y="3402977"/>
              <a:ext cx="35588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外文资源的补缺平台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049085" y="5886902"/>
              <a:ext cx="45502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accent4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百万图书，尽情畅读</a:t>
              </a:r>
              <a:endPara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095127" y="5702235"/>
              <a:ext cx="16904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学术视频，</a:t>
              </a:r>
              <a:endParaRPr lang="en-US" altLang="zh-CN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4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名师风采</a:t>
              </a:r>
              <a:endPara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604839" y="3409658"/>
              <a:ext cx="16037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移动应用</a:t>
              </a:r>
              <a:endPara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8213725" y="1750060"/>
            <a:ext cx="3613785" cy="1452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70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歌德电子书借阅机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1645" y="143510"/>
            <a:ext cx="7580630" cy="6885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9093835" y="2374900"/>
            <a:ext cx="3337560" cy="343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登录图书馆首页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点击数据库：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中文数据库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更多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800" y="387350"/>
            <a:ext cx="7933690" cy="5902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64679" y="700181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论坛：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www.1ppt.cn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429375" y="3231604"/>
            <a:ext cx="61206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7200" b="1" cap="all" dirty="0">
                <a:solidFill>
                  <a:schemeClr val="bg1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</a:rPr>
              <a:t>thank</a:t>
            </a:r>
            <a:r>
              <a:rPr lang="en-US" altLang="zh-CN" sz="7200" b="1" cap="all" dirty="0">
                <a:solidFill>
                  <a:schemeClr val="accent1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7200" b="1" cap="all" dirty="0">
                <a:solidFill>
                  <a:schemeClr val="bg1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</a:rPr>
              <a:t>you</a:t>
            </a:r>
            <a:endParaRPr lang="zh-CN" altLang="en-US" sz="7200" b="1" cap="all" dirty="0">
              <a:solidFill>
                <a:schemeClr val="bg1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429375" y="1829012"/>
            <a:ext cx="2304256" cy="101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6000" cap="all" dirty="0">
                <a:solidFill>
                  <a:schemeClr val="accent5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</a:rPr>
              <a:t>2023</a:t>
            </a:r>
            <a:endParaRPr lang="zh-CN" altLang="en-US" sz="6000" cap="all" dirty="0">
              <a:solidFill>
                <a:schemeClr val="accent5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429375" y="2854871"/>
            <a:ext cx="20882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流程图: 终止 13"/>
          <p:cNvSpPr/>
          <p:nvPr/>
        </p:nvSpPr>
        <p:spPr>
          <a:xfrm>
            <a:off x="6504940" y="4912360"/>
            <a:ext cx="3005455" cy="502285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宋体" panose="02010600030101010101" pitchFamily="2" charset="-122"/>
                <a:ea typeface="方正正准黑简体" panose="02000000000000000000"/>
              </a:rPr>
              <a:t>超星集团：李维</a:t>
            </a:r>
            <a:endParaRPr lang="zh-CN" altLang="en-US" sz="2400" b="1" dirty="0">
              <a:latin typeface="宋体" panose="02010600030101010101" pitchFamily="2" charset="-122"/>
              <a:ea typeface="方正正准黑简体" panose="02000000000000000000"/>
            </a:endParaRPr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667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73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8165" y="591820"/>
            <a:ext cx="8894445" cy="606869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9411335" y="1600200"/>
            <a:ext cx="378206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读秀学术搜索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百链云图书馆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汇雅电子书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移动图书馆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歌德电子书借阅机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" y="0"/>
            <a:ext cx="12858044" cy="72326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218" y="2817817"/>
            <a:ext cx="6756176" cy="3438801"/>
          </a:xfrm>
          <a:prstGeom prst="rect">
            <a:avLst/>
          </a:prstGeom>
        </p:spPr>
      </p:pic>
      <p:sp>
        <p:nvSpPr>
          <p:cNvPr id="7" name="圆角矩形标注 2"/>
          <p:cNvSpPr/>
          <p:nvPr/>
        </p:nvSpPr>
        <p:spPr>
          <a:xfrm>
            <a:off x="1454927" y="2933241"/>
            <a:ext cx="1687161" cy="683084"/>
          </a:xfrm>
          <a:prstGeom prst="wedgeRoundRectCallout">
            <a:avLst>
              <a:gd name="adj1" fmla="val 57951"/>
              <a:gd name="adj2" fmla="val -94125"/>
              <a:gd name="adj3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435" tIns="48217" rIns="96435" bIns="4821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810" b="1" dirty="0">
                <a:solidFill>
                  <a:srgbClr val="C00000"/>
                </a:solidFill>
                <a:ea typeface="微软雅黑" panose="020B0503020204020204" charset="-122"/>
              </a:rPr>
              <a:t>检索词：模型</a:t>
            </a:r>
            <a:endParaRPr lang="zh-CN" altLang="en-US" sz="1810" b="1" dirty="0">
              <a:solidFill>
                <a:srgbClr val="C00000"/>
              </a:solidFill>
              <a:ea typeface="微软雅黑" panose="020B0503020204020204" charset="-122"/>
            </a:endParaRPr>
          </a:p>
        </p:txBody>
      </p:sp>
      <p:sp>
        <p:nvSpPr>
          <p:cNvPr id="8" name="圆角矩形标注 5"/>
          <p:cNvSpPr/>
          <p:nvPr/>
        </p:nvSpPr>
        <p:spPr>
          <a:xfrm>
            <a:off x="5171991" y="3967663"/>
            <a:ext cx="2247342" cy="683084"/>
          </a:xfrm>
          <a:prstGeom prst="wedgeRoundRectCallout">
            <a:avLst>
              <a:gd name="adj1" fmla="val -62699"/>
              <a:gd name="adj2" fmla="val -96269"/>
              <a:gd name="adj3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435" tIns="48217" rIns="96435" bIns="4821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810" b="1" dirty="0">
                <a:solidFill>
                  <a:srgbClr val="C00000"/>
                </a:solidFill>
                <a:ea typeface="微软雅黑" panose="020B0503020204020204" charset="-122"/>
              </a:rPr>
              <a:t>检索提示</a:t>
            </a:r>
            <a:endParaRPr lang="zh-CN" altLang="en-US" sz="1810" b="1" dirty="0">
              <a:solidFill>
                <a:srgbClr val="C00000"/>
              </a:solidFill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90416" y="2411268"/>
            <a:ext cx="1229534" cy="40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1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endParaRPr lang="zh-CN" altLang="en-US" sz="201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4452" y="172305"/>
            <a:ext cx="2195053" cy="61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7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快速检索</a:t>
            </a:r>
            <a:endParaRPr lang="zh-CN" altLang="zh-CN" sz="3375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53" y="80363"/>
            <a:ext cx="12858044" cy="7152287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649018" y="2987404"/>
            <a:ext cx="4628832" cy="108488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endParaRPr lang="zh-CN" altLang="en-US" sz="181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5073264" y="1725267"/>
            <a:ext cx="3037671" cy="1411759"/>
          </a:xfrm>
          <a:prstGeom prst="wedgeRectCallout">
            <a:avLst>
              <a:gd name="adj1" fmla="val 2312"/>
              <a:gd name="adj2" fmla="val 65643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435" tIns="48217" rIns="96435" bIns="4821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810" b="1" dirty="0">
                <a:solidFill>
                  <a:srgbClr val="C00000"/>
                </a:solidFill>
                <a:ea typeface="微软雅黑" panose="020B0503020204020204" charset="-122"/>
              </a:rPr>
              <a:t>深入到图书目次检索</a:t>
            </a:r>
            <a:endParaRPr lang="zh-CN" altLang="en-US" sz="1810" b="1" dirty="0">
              <a:solidFill>
                <a:srgbClr val="C00000"/>
              </a:solidFill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868341" y="80363"/>
            <a:ext cx="2971524" cy="83535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r>
              <a:rPr lang="zh-CN" altLang="en-US" sz="29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目次级检索</a:t>
            </a:r>
            <a:endParaRPr lang="zh-CN" altLang="en-US" sz="291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53" y="80363"/>
            <a:ext cx="12795094" cy="715228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790032" y="143663"/>
            <a:ext cx="2987936" cy="84644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r>
              <a:rPr lang="zh-CN" altLang="en-US" sz="29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图书检索结果页</a:t>
            </a:r>
            <a:endParaRPr lang="zh-CN" altLang="en-US" sz="291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圆角矩形 3"/>
          <p:cNvSpPr/>
          <p:nvPr/>
        </p:nvSpPr>
        <p:spPr>
          <a:xfrm>
            <a:off x="353" y="1607256"/>
            <a:ext cx="1794099" cy="55383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endParaRPr lang="zh-CN" altLang="en-US" sz="1810"/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739047" y="3238968"/>
            <a:ext cx="2715930" cy="1048598"/>
          </a:xfrm>
          <a:prstGeom prst="wedgeRectCallout">
            <a:avLst>
              <a:gd name="adj1" fmla="val -82110"/>
              <a:gd name="adj2" fmla="val 12357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435" tIns="48217" rIns="96435" bIns="4821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530" b="1" dirty="0">
                <a:solidFill>
                  <a:srgbClr val="C00000"/>
                </a:solidFill>
                <a:ea typeface="微软雅黑" panose="020B0503020204020204" charset="-122"/>
              </a:rPr>
              <a:t>缩小检索范围</a:t>
            </a:r>
            <a:endParaRPr lang="zh-CN" altLang="en-US" sz="2530" b="1" dirty="0">
              <a:solidFill>
                <a:srgbClr val="C00000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53" y="125288"/>
            <a:ext cx="12858044" cy="7106692"/>
          </a:xfrm>
          <a:prstGeom prst="rect">
            <a:avLst/>
          </a:prstGeom>
        </p:spPr>
      </p:pic>
      <p:sp>
        <p:nvSpPr>
          <p:cNvPr id="11" name="圆角矩形 3"/>
          <p:cNvSpPr/>
          <p:nvPr/>
        </p:nvSpPr>
        <p:spPr>
          <a:xfrm>
            <a:off x="10763776" y="1086237"/>
            <a:ext cx="1856380" cy="614507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endParaRPr lang="zh-CN" altLang="en-US" sz="1810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7530800" y="2399354"/>
            <a:ext cx="2716633" cy="1216971"/>
          </a:xfrm>
          <a:prstGeom prst="wedgeRectCallout">
            <a:avLst>
              <a:gd name="adj1" fmla="val 65941"/>
              <a:gd name="adj2" fmla="val 4002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435" tIns="48217" rIns="96435" bIns="48217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530" b="1" dirty="0">
                <a:solidFill>
                  <a:srgbClr val="C00000"/>
                </a:solidFill>
                <a:ea typeface="微软雅黑" panose="020B0503020204020204" charset="-122"/>
              </a:rPr>
              <a:t>扩大检索范围</a:t>
            </a:r>
            <a:endParaRPr lang="zh-CN" altLang="en-US" sz="2530" b="1" dirty="0">
              <a:solidFill>
                <a:srgbClr val="C00000"/>
              </a:solidFill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878386" y="125288"/>
            <a:ext cx="2971524" cy="83535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rtlCol="0" anchor="ctr"/>
          <a:lstStyle/>
          <a:p>
            <a:pPr algn="ctr"/>
            <a:r>
              <a:rPr lang="zh-CN" altLang="en-US" sz="291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图书检索结果页</a:t>
            </a:r>
            <a:endParaRPr lang="zh-CN" altLang="en-US" sz="291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COMMONDATA" val="eyJoZGlkIjoiNzE2MWNmYWI1MmQ4ZDQ3YmQ3ZDM2ZTkwMDI0ZjNiNjcifQ=="/>
  <p:tag name="KSO_WPP_MARK_KEY" val="b4e4aa84-3fd3-4609-8138-cc7011377a81"/>
  <p:tag name="commondata" val="eyJoZGlkIjoiMjQzZWQxODMyOTVjMjNiNDkxMzkxMGMyMWFhYzVkMmI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PA" val="v5.0.5"/>
</p:tagLst>
</file>

<file path=ppt/tags/tag4.xml><?xml version="1.0" encoding="utf-8"?>
<p:tagLst xmlns:p="http://schemas.openxmlformats.org/presentationml/2006/main">
  <p:tag name="PA" val="v5.0.5"/>
</p:tagLst>
</file>

<file path=ppt/tags/tag5.xml><?xml version="1.0" encoding="utf-8"?>
<p:tagLst xmlns:p="http://schemas.openxmlformats.org/presentationml/2006/main">
  <p:tag name="PA" val="v5.0.5"/>
</p:tagLst>
</file>

<file path=ppt/tags/tag6.xml><?xml version="1.0" encoding="utf-8"?>
<p:tagLst xmlns:p="http://schemas.openxmlformats.org/presentationml/2006/main">
  <p:tag name="PA" val="v5.0.5"/>
</p:tagLst>
</file>

<file path=ppt/tags/tag7.xml><?xml version="1.0" encoding="utf-8"?>
<p:tagLst xmlns:p="http://schemas.openxmlformats.org/presentationml/2006/main">
  <p:tag name="PA" val="v5.0.5"/>
</p:tagLst>
</file>

<file path=ppt/tags/tag8.xml><?xml version="1.0" encoding="utf-8"?>
<p:tagLst xmlns:p="http://schemas.openxmlformats.org/presentationml/2006/main">
  <p:tag name="PA" val="v5.0.5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，www.1ppt.com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1417</Words>
  <Application>WPS 演示</Application>
  <PresentationFormat>自定义</PresentationFormat>
  <Paragraphs>236</Paragraphs>
  <Slides>40</Slides>
  <Notes>50</Notes>
  <HiddenSlides>0</HiddenSlides>
  <MMClips>2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64" baseType="lpstr">
      <vt:lpstr>Arial</vt:lpstr>
      <vt:lpstr>宋体</vt:lpstr>
      <vt:lpstr>Wingdings</vt:lpstr>
      <vt:lpstr>Calibri</vt:lpstr>
      <vt:lpstr>Arial</vt:lpstr>
      <vt:lpstr>微软雅黑</vt:lpstr>
      <vt:lpstr>Hiragino Sans GB W6</vt:lpstr>
      <vt:lpstr>Yu Gothic UI Light</vt:lpstr>
      <vt:lpstr>雅痞-简</vt:lpstr>
      <vt:lpstr>Open Sans</vt:lpstr>
      <vt:lpstr>Segoe Print</vt:lpstr>
      <vt:lpstr>Arial Unicode MS</vt:lpstr>
      <vt:lpstr>Calibri Light</vt:lpstr>
      <vt:lpstr>华文楷体</vt:lpstr>
      <vt:lpstr>Montserrat Light</vt:lpstr>
      <vt:lpstr>方正大黑简体</vt:lpstr>
      <vt:lpstr>黑体</vt:lpstr>
      <vt:lpstr>经典综艺体简</vt:lpstr>
      <vt:lpstr>Calibri</vt:lpstr>
      <vt:lpstr>等线</vt:lpstr>
      <vt:lpstr>楷体</vt:lpstr>
      <vt:lpstr>方正正准黑简体</vt:lpstr>
      <vt:lpstr>方正正准黑简体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公开课模板</dc:title>
  <dc:creator/>
  <cp:keywords>第一PPT模板网-WWW.1PPT.COM</cp:keywords>
  <cp:lastModifiedBy>杨丽</cp:lastModifiedBy>
  <cp:revision>25</cp:revision>
  <dcterms:created xsi:type="dcterms:W3CDTF">2020-10-21T10:47:00Z</dcterms:created>
  <dcterms:modified xsi:type="dcterms:W3CDTF">2023-11-15T08:54:26Z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05329501808F46A09809AEC249B0730C</vt:lpwstr>
  </property>
</Properties>
</file>