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Lst>
  <p:notesMasterIdLst>
    <p:notesMasterId r:id="rId6"/>
  </p:notesMasterIdLst>
  <p:sldIdLst>
    <p:sldId id="330" r:id="rId4"/>
    <p:sldId id="314" r:id="rId5"/>
    <p:sldId id="315" r:id="rId7"/>
    <p:sldId id="468" r:id="rId8"/>
    <p:sldId id="11088397" r:id="rId9"/>
    <p:sldId id="11088398" r:id="rId10"/>
    <p:sldId id="11088447" r:id="rId11"/>
    <p:sldId id="11088448" r:id="rId12"/>
    <p:sldId id="11088399" r:id="rId13"/>
    <p:sldId id="11088449" r:id="rId14"/>
    <p:sldId id="280" r:id="rId15"/>
    <p:sldId id="319" r:id="rId16"/>
    <p:sldId id="343" r:id="rId17"/>
    <p:sldId id="399" r:id="rId18"/>
    <p:sldId id="400" r:id="rId19"/>
    <p:sldId id="344" r:id="rId20"/>
    <p:sldId id="345" r:id="rId21"/>
    <p:sldId id="346" r:id="rId22"/>
    <p:sldId id="347" r:id="rId23"/>
    <p:sldId id="349" r:id="rId24"/>
    <p:sldId id="348" r:id="rId25"/>
    <p:sldId id="11088458" r:id="rId26"/>
    <p:sldId id="320" r:id="rId27"/>
    <p:sldId id="414" r:id="rId28"/>
    <p:sldId id="411" r:id="rId29"/>
    <p:sldId id="415" r:id="rId30"/>
    <p:sldId id="412" r:id="rId31"/>
    <p:sldId id="413" r:id="rId32"/>
    <p:sldId id="418" r:id="rId33"/>
    <p:sldId id="578" r:id="rId34"/>
    <p:sldId id="417" r:id="rId35"/>
    <p:sldId id="11088396" r:id="rId36"/>
    <p:sldId id="419" r:id="rId37"/>
    <p:sldId id="420" r:id="rId38"/>
    <p:sldId id="469" r:id="rId39"/>
    <p:sldId id="458" r:id="rId40"/>
    <p:sldId id="526" r:id="rId41"/>
    <p:sldId id="460" r:id="rId42"/>
    <p:sldId id="461" r:id="rId43"/>
    <p:sldId id="356" r:id="rId44"/>
    <p:sldId id="357" r:id="rId45"/>
    <p:sldId id="471" r:id="rId46"/>
    <p:sldId id="358" r:id="rId47"/>
    <p:sldId id="359" r:id="rId48"/>
    <p:sldId id="473" r:id="rId49"/>
    <p:sldId id="11088450" r:id="rId50"/>
    <p:sldId id="11088451" r:id="rId51"/>
    <p:sldId id="11088462" r:id="rId52"/>
    <p:sldId id="11088463" r:id="rId53"/>
    <p:sldId id="11088464" r:id="rId54"/>
    <p:sldId id="11088452" r:id="rId55"/>
    <p:sldId id="11088453" r:id="rId56"/>
    <p:sldId id="11088455" r:id="rId57"/>
    <p:sldId id="11088456" r:id="rId58"/>
    <p:sldId id="11088457" r:id="rId59"/>
    <p:sldId id="11088461" r:id="rId60"/>
    <p:sldId id="11088459" r:id="rId61"/>
    <p:sldId id="11088460" r:id="rId62"/>
    <p:sldId id="11088400" r:id="rId63"/>
  </p:sldIdLst>
  <p:sldSz cx="12192000" cy="6858000"/>
  <p:notesSz cx="6858000" cy="9144000"/>
  <p:custDataLst>
    <p:tags r:id="rId6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1" clrIdx="0"/>
  <p:cmAuthor id="1" name="仝德志" initials="仝德志" lastIdx="1" clrIdx="0"/>
  <p:cmAuthor id="2" name="作者" initials="A" lastIdx="0" clrIdx="1"/>
  <p:cmAuthor id="3" name="green" initials="g" lastIdx="1" clrIdx="2"/>
  <p:cmAuthor id="4" name="郭 子嫣" initials="郭" lastIdx="1" clrIdx="3"/>
  <p:cmAuthor id="7" name="1206988966@qq.com" initials="1" lastIdx="1" clrIdx="2"/>
  <p:cmAuthor id="8" name="姜伟光" initials="姜" lastIdx="1" clrIdx="0"/>
  <p:cmAuthor id="5" name="Administrator" initials="A" lastIdx="1" clrIdx="4"/>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2A4AE"/>
    <a:srgbClr val="405E62"/>
    <a:srgbClr val="92BFB5"/>
    <a:srgbClr val="B6D3B7"/>
    <a:srgbClr val="FFFFFF"/>
    <a:srgbClr val="E1EAEF"/>
    <a:srgbClr val="A7D2E5"/>
    <a:srgbClr val="5CACCF"/>
    <a:srgbClr val="5AADCE"/>
    <a:srgbClr val="77B6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58" d="100"/>
          <a:sy n="58" d="100"/>
        </p:scale>
        <p:origin x="964" y="88"/>
      </p:cViewPr>
      <p:guideLst>
        <p:guide orient="horz" pos="2158"/>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8" Type="http://schemas.openxmlformats.org/officeDocument/2006/relationships/tags" Target="tags/tag132.xml"/><Relationship Id="rId67" Type="http://schemas.openxmlformats.org/officeDocument/2006/relationships/commentAuthors" Target="commentAuthors.xml"/><Relationship Id="rId66" Type="http://schemas.openxmlformats.org/officeDocument/2006/relationships/tableStyles" Target="tableStyles.xml"/><Relationship Id="rId65" Type="http://schemas.openxmlformats.org/officeDocument/2006/relationships/viewProps" Target="viewProps.xml"/><Relationship Id="rId64" Type="http://schemas.openxmlformats.org/officeDocument/2006/relationships/presProps" Target="presProps.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notesMaster" Target="notesMasters/notesMaster1.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7732667-D9C0-4066-8FC8-D22B33F6A5A7}" type="doc">
      <dgm:prSet loTypeId="urn:microsoft.com/office/officeart/2005/8/layout/hierarchy2#1" loCatId="hierarchy" qsTypeId="urn:microsoft.com/office/officeart/2005/8/quickstyle/simple1#1" qsCatId="simple" csTypeId="urn:microsoft.com/office/officeart/2005/8/colors/accent1_2#1" csCatId="accent1" phldr="1"/>
      <dgm:spPr/>
      <dgm:t>
        <a:bodyPr/>
        <a:lstStyle/>
        <a:p>
          <a:endParaRPr lang="zh-CN" altLang="en-US"/>
        </a:p>
      </dgm:t>
    </dgm:pt>
    <dgm:pt modelId="{FF04E82F-57B7-4B56-A1E5-1562F000136A}">
      <dgm:prSet phldrT="[文本]" custT="1"/>
      <dgm:spPr/>
      <dgm:t>
        <a:bodyPr/>
        <a:lstStyle/>
        <a:p>
          <a:r>
            <a:rPr lang="zh-CN" altLang="en-US" sz="1200" dirty="0">
              <a:latin typeface="微软雅黑" panose="020B0503020204020204" charset="-122"/>
              <a:ea typeface="微软雅黑" panose="020B0503020204020204" charset="-122"/>
            </a:rPr>
            <a:t>检索</a:t>
          </a:r>
        </a:p>
      </dgm:t>
    </dgm:pt>
    <dgm:pt modelId="{B97E60E6-42FB-4234-8DD7-B154F0E76CCC}" cxnId="{46AAE468-561E-4FD7-A831-2C39D16E134C}" type="parTrans">
      <dgm:prSet/>
      <dgm:spPr/>
      <dgm:t>
        <a:bodyPr/>
        <a:lstStyle/>
        <a:p>
          <a:endParaRPr lang="zh-CN" altLang="en-US" sz="2800">
            <a:latin typeface="微软雅黑" panose="020B0503020204020204" charset="-122"/>
            <a:ea typeface="微软雅黑" panose="020B0503020204020204" charset="-122"/>
          </a:endParaRPr>
        </a:p>
      </dgm:t>
    </dgm:pt>
    <dgm:pt modelId="{E490BC7A-EAA0-4E28-A26A-834DE124FB82}" cxnId="{46AAE468-561E-4FD7-A831-2C39D16E134C}" type="sibTrans">
      <dgm:prSet/>
      <dgm:spPr/>
      <dgm:t>
        <a:bodyPr/>
        <a:lstStyle/>
        <a:p>
          <a:endParaRPr lang="zh-CN" altLang="en-US" sz="2800">
            <a:latin typeface="微软雅黑" panose="020B0503020204020204" charset="-122"/>
            <a:ea typeface="微软雅黑" panose="020B0503020204020204" charset="-122"/>
          </a:endParaRPr>
        </a:p>
      </dgm:t>
    </dgm:pt>
    <dgm:pt modelId="{640229DB-11A4-448B-AE55-54CFEC2F164C}">
      <dgm:prSet phldrT="[文本]" custT="1"/>
      <dgm:spPr/>
      <dgm:t>
        <a:bodyPr/>
        <a:lstStyle/>
        <a:p>
          <a:r>
            <a:rPr lang="zh-CN" altLang="en-US" sz="1200" dirty="0">
              <a:latin typeface="微软雅黑" panose="020B0503020204020204" charset="-122"/>
              <a:ea typeface="微软雅黑" panose="020B0503020204020204" charset="-122"/>
            </a:rPr>
            <a:t>一框式检索</a:t>
          </a:r>
        </a:p>
      </dgm:t>
    </dgm:pt>
    <dgm:pt modelId="{87C3B70A-673E-44F1-8ECE-C75FCC6AAAD2}" cxnId="{4C4AE62B-C08E-4A77-8566-8816245FA5D0}" type="parTrans">
      <dgm:prSet custT="1"/>
      <dgm:spPr/>
      <dgm:t>
        <a:bodyPr/>
        <a:lstStyle/>
        <a:p>
          <a:endParaRPr lang="zh-CN" altLang="en-US" sz="800">
            <a:latin typeface="微软雅黑" panose="020B0503020204020204" charset="-122"/>
            <a:ea typeface="微软雅黑" panose="020B0503020204020204" charset="-122"/>
          </a:endParaRPr>
        </a:p>
      </dgm:t>
    </dgm:pt>
    <dgm:pt modelId="{EB0CE3E9-E7E6-4067-94CC-857DFBE8C6A1}" cxnId="{4C4AE62B-C08E-4A77-8566-8816245FA5D0}" type="sibTrans">
      <dgm:prSet/>
      <dgm:spPr/>
      <dgm:t>
        <a:bodyPr/>
        <a:lstStyle/>
        <a:p>
          <a:endParaRPr lang="zh-CN" altLang="en-US" sz="2800">
            <a:latin typeface="微软雅黑" panose="020B0503020204020204" charset="-122"/>
            <a:ea typeface="微软雅黑" panose="020B0503020204020204" charset="-122"/>
          </a:endParaRPr>
        </a:p>
      </dgm:t>
    </dgm:pt>
    <dgm:pt modelId="{046886F8-DA7E-48FA-A8A8-70B9D8164487}">
      <dgm:prSet phldrT="[文本]" custT="1"/>
      <dgm:spPr/>
      <dgm:t>
        <a:bodyPr/>
        <a:lstStyle/>
        <a:p>
          <a:r>
            <a:rPr lang="zh-CN" altLang="en-US" sz="1200" dirty="0">
              <a:latin typeface="微软雅黑" panose="020B0503020204020204" charset="-122"/>
              <a:ea typeface="微软雅黑" panose="020B0503020204020204" charset="-122"/>
            </a:rPr>
            <a:t>文献检索</a:t>
          </a:r>
        </a:p>
      </dgm:t>
    </dgm:pt>
    <dgm:pt modelId="{2DBF2DFF-54FE-43CB-945C-2FECD37829F3}" cxnId="{1C8FD8B5-88DC-4A8E-B0AB-3E3C3DBC20D5}" type="parTrans">
      <dgm:prSet custT="1"/>
      <dgm:spPr/>
      <dgm:t>
        <a:bodyPr/>
        <a:lstStyle/>
        <a:p>
          <a:endParaRPr lang="zh-CN" altLang="en-US" sz="800">
            <a:latin typeface="微软雅黑" panose="020B0503020204020204" charset="-122"/>
            <a:ea typeface="微软雅黑" panose="020B0503020204020204" charset="-122"/>
          </a:endParaRPr>
        </a:p>
      </dgm:t>
    </dgm:pt>
    <dgm:pt modelId="{724903D5-1B05-41AA-9E63-91D467475C29}" cxnId="{1C8FD8B5-88DC-4A8E-B0AB-3E3C3DBC20D5}" type="sibTrans">
      <dgm:prSet/>
      <dgm:spPr/>
      <dgm:t>
        <a:bodyPr/>
        <a:lstStyle/>
        <a:p>
          <a:endParaRPr lang="zh-CN" altLang="en-US" sz="2800">
            <a:latin typeface="微软雅黑" panose="020B0503020204020204" charset="-122"/>
            <a:ea typeface="微软雅黑" panose="020B0503020204020204" charset="-122"/>
          </a:endParaRPr>
        </a:p>
      </dgm:t>
    </dgm:pt>
    <dgm:pt modelId="{06DC46E0-E852-49F9-8BA9-B4159613FBA2}">
      <dgm:prSet phldrT="[文本]" custT="1"/>
      <dgm:spPr/>
      <dgm:t>
        <a:bodyPr/>
        <a:lstStyle/>
        <a:p>
          <a:r>
            <a:rPr lang="zh-CN" altLang="en-US" sz="1200" dirty="0">
              <a:latin typeface="微软雅黑" panose="020B0503020204020204" charset="-122"/>
              <a:ea typeface="微软雅黑" panose="020B0503020204020204" charset="-122"/>
            </a:rPr>
            <a:t>知识元检索</a:t>
          </a:r>
        </a:p>
      </dgm:t>
    </dgm:pt>
    <dgm:pt modelId="{930DB220-D753-415B-A100-BC29B699D851}" cxnId="{F2F2B025-A7DE-4F82-B3B2-4D6638E82D19}" type="parTrans">
      <dgm:prSet custT="1"/>
      <dgm:spPr/>
      <dgm:t>
        <a:bodyPr/>
        <a:lstStyle/>
        <a:p>
          <a:endParaRPr lang="zh-CN" altLang="en-US" sz="800">
            <a:latin typeface="微软雅黑" panose="020B0503020204020204" charset="-122"/>
            <a:ea typeface="微软雅黑" panose="020B0503020204020204" charset="-122"/>
          </a:endParaRPr>
        </a:p>
      </dgm:t>
    </dgm:pt>
    <dgm:pt modelId="{E86DB6F3-FE87-423A-A62B-992749D31985}" cxnId="{F2F2B025-A7DE-4F82-B3B2-4D6638E82D19}" type="sibTrans">
      <dgm:prSet/>
      <dgm:spPr/>
      <dgm:t>
        <a:bodyPr/>
        <a:lstStyle/>
        <a:p>
          <a:endParaRPr lang="zh-CN" altLang="en-US" sz="2800">
            <a:latin typeface="微软雅黑" panose="020B0503020204020204" charset="-122"/>
            <a:ea typeface="微软雅黑" panose="020B0503020204020204" charset="-122"/>
          </a:endParaRPr>
        </a:p>
      </dgm:t>
    </dgm:pt>
    <dgm:pt modelId="{04A18395-B509-44FE-9796-4F3F07C5971E}">
      <dgm:prSet phldrT="[文本]" custT="1"/>
      <dgm:spPr/>
      <dgm:t>
        <a:bodyPr/>
        <a:lstStyle/>
        <a:p>
          <a:r>
            <a:rPr lang="zh-CN" altLang="en-US" sz="1200" dirty="0">
              <a:latin typeface="微软雅黑" panose="020B0503020204020204" charset="-122"/>
              <a:ea typeface="微软雅黑" panose="020B0503020204020204" charset="-122"/>
            </a:rPr>
            <a:t>高级检索</a:t>
          </a:r>
        </a:p>
      </dgm:t>
    </dgm:pt>
    <dgm:pt modelId="{A1165A5D-6E9C-4677-A87A-5CE629DEE186}" cxnId="{94515A69-D96E-4AFF-8DE0-0F0DB826B30A}" type="parTrans">
      <dgm:prSet custT="1"/>
      <dgm:spPr/>
      <dgm:t>
        <a:bodyPr/>
        <a:lstStyle/>
        <a:p>
          <a:endParaRPr lang="zh-CN" altLang="en-US" sz="800">
            <a:latin typeface="微软雅黑" panose="020B0503020204020204" charset="-122"/>
            <a:ea typeface="微软雅黑" panose="020B0503020204020204" charset="-122"/>
          </a:endParaRPr>
        </a:p>
      </dgm:t>
    </dgm:pt>
    <dgm:pt modelId="{1C02E6DF-FC99-44A3-91DD-A9D608C710D5}" cxnId="{94515A69-D96E-4AFF-8DE0-0F0DB826B30A}" type="sibTrans">
      <dgm:prSet/>
      <dgm:spPr/>
      <dgm:t>
        <a:bodyPr/>
        <a:lstStyle/>
        <a:p>
          <a:endParaRPr lang="zh-CN" altLang="en-US" sz="2800">
            <a:latin typeface="微软雅黑" panose="020B0503020204020204" charset="-122"/>
            <a:ea typeface="微软雅黑" panose="020B0503020204020204" charset="-122"/>
          </a:endParaRPr>
        </a:p>
      </dgm:t>
    </dgm:pt>
    <dgm:pt modelId="{325D4D16-5161-4A58-AD4D-EB5366249722}">
      <dgm:prSet phldrT="[文本]" custT="1"/>
      <dgm:spPr/>
      <dgm:t>
        <a:bodyPr/>
        <a:lstStyle/>
        <a:p>
          <a:r>
            <a:rPr lang="zh-CN" altLang="en-US" sz="1200" dirty="0">
              <a:latin typeface="微软雅黑" panose="020B0503020204020204" charset="-122"/>
              <a:ea typeface="微软雅黑" panose="020B0503020204020204" charset="-122"/>
            </a:rPr>
            <a:t>专业检索</a:t>
          </a:r>
        </a:p>
      </dgm:t>
    </dgm:pt>
    <dgm:pt modelId="{EB592FE0-80FF-4648-B482-142BA6AD599A}" cxnId="{6F8EF2A5-74C5-46CA-87B4-155922B7C434}" type="parTrans">
      <dgm:prSet custT="1"/>
      <dgm:spPr/>
      <dgm:t>
        <a:bodyPr/>
        <a:lstStyle/>
        <a:p>
          <a:endParaRPr lang="zh-CN" altLang="en-US" sz="800">
            <a:latin typeface="微软雅黑" panose="020B0503020204020204" charset="-122"/>
            <a:ea typeface="微软雅黑" panose="020B0503020204020204" charset="-122"/>
          </a:endParaRPr>
        </a:p>
      </dgm:t>
    </dgm:pt>
    <dgm:pt modelId="{ECEDB7FE-38FB-4B54-AABA-86691D682C08}" cxnId="{6F8EF2A5-74C5-46CA-87B4-155922B7C434}" type="sibTrans">
      <dgm:prSet/>
      <dgm:spPr/>
      <dgm:t>
        <a:bodyPr/>
        <a:lstStyle/>
        <a:p>
          <a:endParaRPr lang="zh-CN" altLang="en-US" sz="2800">
            <a:latin typeface="微软雅黑" panose="020B0503020204020204" charset="-122"/>
            <a:ea typeface="微软雅黑" panose="020B0503020204020204" charset="-122"/>
          </a:endParaRPr>
        </a:p>
      </dgm:t>
    </dgm:pt>
    <dgm:pt modelId="{538480C5-E3A8-4E11-AB11-37899082FFE5}">
      <dgm:prSet phldrT="[文本]" custT="1"/>
      <dgm:spPr/>
      <dgm:t>
        <a:bodyPr/>
        <a:lstStyle/>
        <a:p>
          <a:r>
            <a:rPr lang="zh-CN" altLang="en-US" sz="1200" dirty="0">
              <a:latin typeface="微软雅黑" panose="020B0503020204020204" charset="-122"/>
              <a:ea typeface="微软雅黑" panose="020B0503020204020204" charset="-122"/>
            </a:rPr>
            <a:t>出版物检索</a:t>
          </a:r>
        </a:p>
      </dgm:t>
    </dgm:pt>
    <dgm:pt modelId="{6B75D1B6-9DB3-4708-8033-DA261749E038}" cxnId="{4F98B452-D2B7-4835-88D1-5377D00E8E11}" type="parTrans">
      <dgm:prSet custT="1"/>
      <dgm:spPr/>
      <dgm:t>
        <a:bodyPr/>
        <a:lstStyle/>
        <a:p>
          <a:endParaRPr lang="zh-CN" altLang="en-US" sz="800">
            <a:latin typeface="微软雅黑" panose="020B0503020204020204" charset="-122"/>
            <a:ea typeface="微软雅黑" panose="020B0503020204020204" charset="-122"/>
          </a:endParaRPr>
        </a:p>
      </dgm:t>
    </dgm:pt>
    <dgm:pt modelId="{03E2EDFD-4F51-47B1-B813-EF31BC0EDBB6}" cxnId="{4F98B452-D2B7-4835-88D1-5377D00E8E11}" type="sibTrans">
      <dgm:prSet/>
      <dgm:spPr/>
      <dgm:t>
        <a:bodyPr/>
        <a:lstStyle/>
        <a:p>
          <a:endParaRPr lang="zh-CN" altLang="en-US" sz="2800">
            <a:latin typeface="微软雅黑" panose="020B0503020204020204" charset="-122"/>
            <a:ea typeface="微软雅黑" panose="020B0503020204020204" charset="-122"/>
          </a:endParaRPr>
        </a:p>
      </dgm:t>
    </dgm:pt>
    <dgm:pt modelId="{512C5A6B-26E9-4984-B61A-7E74809E6A5C}">
      <dgm:prSet custT="1"/>
      <dgm:spPr/>
      <dgm:t>
        <a:bodyPr/>
        <a:lstStyle/>
        <a:p>
          <a:r>
            <a:rPr lang="zh-CN" altLang="en-US" sz="1200" dirty="0">
              <a:latin typeface="微软雅黑" panose="020B0503020204020204" charset="-122"/>
              <a:ea typeface="微软雅黑" panose="020B0503020204020204" charset="-122"/>
            </a:rPr>
            <a:t>单库</a:t>
          </a:r>
        </a:p>
      </dgm:t>
    </dgm:pt>
    <dgm:pt modelId="{9A79B55E-9CA0-4086-A74B-71D59341CB45}" cxnId="{0FC7FE2D-F7CC-4CFD-B217-3D65055B939A}" type="parTrans">
      <dgm:prSet custT="1"/>
      <dgm:spPr/>
      <dgm:t>
        <a:bodyPr/>
        <a:lstStyle/>
        <a:p>
          <a:endParaRPr lang="zh-CN" altLang="en-US" sz="800">
            <a:latin typeface="微软雅黑" panose="020B0503020204020204" charset="-122"/>
            <a:ea typeface="微软雅黑" panose="020B0503020204020204" charset="-122"/>
          </a:endParaRPr>
        </a:p>
      </dgm:t>
    </dgm:pt>
    <dgm:pt modelId="{EF98F464-9C1B-4FE0-90F8-26DC7EA83EA5}" cxnId="{0FC7FE2D-F7CC-4CFD-B217-3D65055B939A}" type="sibTrans">
      <dgm:prSet/>
      <dgm:spPr/>
      <dgm:t>
        <a:bodyPr/>
        <a:lstStyle/>
        <a:p>
          <a:endParaRPr lang="zh-CN" altLang="en-US" sz="2800">
            <a:latin typeface="微软雅黑" panose="020B0503020204020204" charset="-122"/>
            <a:ea typeface="微软雅黑" panose="020B0503020204020204" charset="-122"/>
          </a:endParaRPr>
        </a:p>
      </dgm:t>
    </dgm:pt>
    <dgm:pt modelId="{B602CE5E-4DE9-48AB-B7CA-B0AC1DBD9CAC}">
      <dgm:prSet custT="1"/>
      <dgm:spPr/>
      <dgm:t>
        <a:bodyPr/>
        <a:lstStyle/>
        <a:p>
          <a:r>
            <a:rPr lang="zh-CN" altLang="en-US" sz="1200" dirty="0">
              <a:latin typeface="微软雅黑" panose="020B0503020204020204" charset="-122"/>
              <a:ea typeface="微软雅黑" panose="020B0503020204020204" charset="-122"/>
            </a:rPr>
            <a:t>跨库</a:t>
          </a:r>
        </a:p>
      </dgm:t>
    </dgm:pt>
    <dgm:pt modelId="{F21AAB95-4E65-4CE9-BE0C-46564BF6F85B}" cxnId="{06D92897-4DDE-465F-80B3-F05CF5463F9B}" type="parTrans">
      <dgm:prSet custT="1"/>
      <dgm:spPr/>
      <dgm:t>
        <a:bodyPr/>
        <a:lstStyle/>
        <a:p>
          <a:endParaRPr lang="zh-CN" altLang="en-US" sz="800">
            <a:latin typeface="微软雅黑" panose="020B0503020204020204" charset="-122"/>
            <a:ea typeface="微软雅黑" panose="020B0503020204020204" charset="-122"/>
          </a:endParaRPr>
        </a:p>
      </dgm:t>
    </dgm:pt>
    <dgm:pt modelId="{EBF117B0-8D8D-4E33-961D-DB8BE8192BF0}" cxnId="{06D92897-4DDE-465F-80B3-F05CF5463F9B}" type="sibTrans">
      <dgm:prSet/>
      <dgm:spPr/>
      <dgm:t>
        <a:bodyPr/>
        <a:lstStyle/>
        <a:p>
          <a:endParaRPr lang="zh-CN" altLang="en-US" sz="2800">
            <a:latin typeface="微软雅黑" panose="020B0503020204020204" charset="-122"/>
            <a:ea typeface="微软雅黑" panose="020B0503020204020204" charset="-122"/>
          </a:endParaRPr>
        </a:p>
      </dgm:t>
    </dgm:pt>
    <dgm:pt modelId="{8EC8ADCE-CE51-471D-8BCA-954AC4941574}">
      <dgm:prSet custT="1"/>
      <dgm:spPr/>
      <dgm:t>
        <a:bodyPr/>
        <a:lstStyle/>
        <a:p>
          <a:r>
            <a:rPr lang="zh-CN" altLang="en-US" sz="1200" dirty="0">
              <a:latin typeface="微软雅黑" panose="020B0503020204020204" charset="-122"/>
              <a:ea typeface="微软雅黑" panose="020B0503020204020204" charset="-122"/>
            </a:rPr>
            <a:t>引文检索</a:t>
          </a:r>
        </a:p>
      </dgm:t>
    </dgm:pt>
    <dgm:pt modelId="{6B5094BA-CF9A-4DC1-B7A9-987682D1C262}" cxnId="{F110419C-6549-4E24-A495-21A34A1F0DC7}" type="parTrans">
      <dgm:prSet custT="1"/>
      <dgm:spPr/>
      <dgm:t>
        <a:bodyPr/>
        <a:lstStyle/>
        <a:p>
          <a:endParaRPr lang="zh-CN" altLang="en-US" sz="800">
            <a:latin typeface="微软雅黑" panose="020B0503020204020204" charset="-122"/>
            <a:ea typeface="微软雅黑" panose="020B0503020204020204" charset="-122"/>
          </a:endParaRPr>
        </a:p>
      </dgm:t>
    </dgm:pt>
    <dgm:pt modelId="{50810DF3-2A42-43F0-946F-1393CDA86E4E}" cxnId="{F110419C-6549-4E24-A495-21A34A1F0DC7}" type="sibTrans">
      <dgm:prSet/>
      <dgm:spPr/>
      <dgm:t>
        <a:bodyPr/>
        <a:lstStyle/>
        <a:p>
          <a:endParaRPr lang="zh-CN" altLang="en-US" sz="2800">
            <a:latin typeface="微软雅黑" panose="020B0503020204020204" charset="-122"/>
            <a:ea typeface="微软雅黑" panose="020B0503020204020204" charset="-122"/>
          </a:endParaRPr>
        </a:p>
      </dgm:t>
    </dgm:pt>
    <dgm:pt modelId="{374F1898-3F8D-4693-8092-D1D005FCE1A1}">
      <dgm:prSet custT="1"/>
      <dgm:spPr/>
      <dgm:t>
        <a:bodyPr/>
        <a:lstStyle/>
        <a:p>
          <a:r>
            <a:rPr lang="zh-CN" altLang="en-US" sz="1200" dirty="0">
              <a:latin typeface="微软雅黑" panose="020B0503020204020204" charset="-122"/>
              <a:ea typeface="微软雅黑" panose="020B0503020204020204" charset="-122"/>
            </a:rPr>
            <a:t>作者发文检索</a:t>
          </a:r>
        </a:p>
      </dgm:t>
    </dgm:pt>
    <dgm:pt modelId="{F216BC80-1B6E-44DA-827D-5D3D8BC67957}" cxnId="{94A65AA6-C1B4-4F10-AD8B-B40D334D49F4}" type="parTrans">
      <dgm:prSet custT="1"/>
      <dgm:spPr/>
      <dgm:t>
        <a:bodyPr/>
        <a:lstStyle/>
        <a:p>
          <a:endParaRPr lang="zh-CN" altLang="en-US" sz="800">
            <a:latin typeface="微软雅黑" panose="020B0503020204020204" charset="-122"/>
            <a:ea typeface="微软雅黑" panose="020B0503020204020204" charset="-122"/>
          </a:endParaRPr>
        </a:p>
      </dgm:t>
    </dgm:pt>
    <dgm:pt modelId="{A96F56A4-A328-41B3-8767-385BE6AFBC06}" cxnId="{94A65AA6-C1B4-4F10-AD8B-B40D334D49F4}" type="sibTrans">
      <dgm:prSet/>
      <dgm:spPr/>
      <dgm:t>
        <a:bodyPr/>
        <a:lstStyle/>
        <a:p>
          <a:endParaRPr lang="zh-CN" altLang="en-US" sz="2800">
            <a:latin typeface="微软雅黑" panose="020B0503020204020204" charset="-122"/>
            <a:ea typeface="微软雅黑" panose="020B0503020204020204" charset="-122"/>
          </a:endParaRPr>
        </a:p>
      </dgm:t>
    </dgm:pt>
    <dgm:pt modelId="{CE83BF3F-468F-41E5-B1F7-E3EF78E59DFA}">
      <dgm:prSet custT="1"/>
      <dgm:spPr/>
      <dgm:t>
        <a:bodyPr/>
        <a:lstStyle/>
        <a:p>
          <a:r>
            <a:rPr lang="zh-CN" altLang="en-US" sz="1200" dirty="0">
              <a:latin typeface="微软雅黑" panose="020B0503020204020204" charset="-122"/>
              <a:ea typeface="微软雅黑" panose="020B0503020204020204" charset="-122"/>
            </a:rPr>
            <a:t>句子检索</a:t>
          </a:r>
        </a:p>
      </dgm:t>
    </dgm:pt>
    <dgm:pt modelId="{CAEB9428-8D14-4BD3-8823-F844F7F06B03}" cxnId="{DDD72A46-70B3-46DD-9C70-5736CA004A31}" type="parTrans">
      <dgm:prSet custT="1"/>
      <dgm:spPr/>
      <dgm:t>
        <a:bodyPr/>
        <a:lstStyle/>
        <a:p>
          <a:endParaRPr lang="zh-CN" altLang="en-US" sz="800">
            <a:latin typeface="微软雅黑" panose="020B0503020204020204" charset="-122"/>
            <a:ea typeface="微软雅黑" panose="020B0503020204020204" charset="-122"/>
          </a:endParaRPr>
        </a:p>
      </dgm:t>
    </dgm:pt>
    <dgm:pt modelId="{C9013A13-F74A-4C7D-89DB-540EA1025149}" cxnId="{DDD72A46-70B3-46DD-9C70-5736CA004A31}" type="sibTrans">
      <dgm:prSet/>
      <dgm:spPr/>
      <dgm:t>
        <a:bodyPr/>
        <a:lstStyle/>
        <a:p>
          <a:endParaRPr lang="zh-CN" altLang="en-US" sz="2800">
            <a:latin typeface="微软雅黑" panose="020B0503020204020204" charset="-122"/>
            <a:ea typeface="微软雅黑" panose="020B0503020204020204" charset="-122"/>
          </a:endParaRPr>
        </a:p>
      </dgm:t>
    </dgm:pt>
    <dgm:pt modelId="{EFF82CC5-8E68-4BFF-910A-F8F14B65F46E}" type="pres">
      <dgm:prSet presAssocID="{67732667-D9C0-4066-8FC8-D22B33F6A5A7}" presName="diagram" presStyleCnt="0">
        <dgm:presLayoutVars>
          <dgm:chPref val="1"/>
          <dgm:dir/>
          <dgm:animOne val="branch"/>
          <dgm:animLvl val="lvl"/>
          <dgm:resizeHandles val="exact"/>
        </dgm:presLayoutVars>
      </dgm:prSet>
      <dgm:spPr/>
    </dgm:pt>
    <dgm:pt modelId="{5BEA131C-C037-44AB-ADFC-ACE492770F87}" type="pres">
      <dgm:prSet presAssocID="{FF04E82F-57B7-4B56-A1E5-1562F000136A}" presName="root1" presStyleCnt="0"/>
      <dgm:spPr/>
    </dgm:pt>
    <dgm:pt modelId="{8E92F860-C7E8-42FF-8221-48C9E4F10A5A}" type="pres">
      <dgm:prSet presAssocID="{FF04E82F-57B7-4B56-A1E5-1562F000136A}" presName="LevelOneTextNode" presStyleLbl="node0" presStyleIdx="0" presStyleCnt="1">
        <dgm:presLayoutVars>
          <dgm:chPref val="3"/>
        </dgm:presLayoutVars>
      </dgm:prSet>
      <dgm:spPr/>
    </dgm:pt>
    <dgm:pt modelId="{131786B7-3A1A-48DD-9C89-C0C95288606A}" type="pres">
      <dgm:prSet presAssocID="{FF04E82F-57B7-4B56-A1E5-1562F000136A}" presName="level2hierChild" presStyleCnt="0"/>
      <dgm:spPr/>
    </dgm:pt>
    <dgm:pt modelId="{5948D48B-ECBB-4CAD-8E92-6DCAC420038D}" type="pres">
      <dgm:prSet presAssocID="{87C3B70A-673E-44F1-8ECE-C75FCC6AAAD2}" presName="conn2-1" presStyleLbl="parChTrans1D2" presStyleIdx="0" presStyleCnt="3"/>
      <dgm:spPr/>
    </dgm:pt>
    <dgm:pt modelId="{8CE45E08-8EBF-4C76-A0A6-0DFAF894D941}" type="pres">
      <dgm:prSet presAssocID="{87C3B70A-673E-44F1-8ECE-C75FCC6AAAD2}" presName="connTx" presStyleLbl="parChTrans1D2" presStyleIdx="0" presStyleCnt="3"/>
      <dgm:spPr/>
    </dgm:pt>
    <dgm:pt modelId="{E426C7AC-2F85-4872-B58B-340754EFC0C5}" type="pres">
      <dgm:prSet presAssocID="{640229DB-11A4-448B-AE55-54CFEC2F164C}" presName="root2" presStyleCnt="0"/>
      <dgm:spPr/>
    </dgm:pt>
    <dgm:pt modelId="{DC8EF80F-F896-492B-8242-D88824567159}" type="pres">
      <dgm:prSet presAssocID="{640229DB-11A4-448B-AE55-54CFEC2F164C}" presName="LevelTwoTextNode" presStyleLbl="node2" presStyleIdx="0" presStyleCnt="3">
        <dgm:presLayoutVars>
          <dgm:chPref val="3"/>
        </dgm:presLayoutVars>
      </dgm:prSet>
      <dgm:spPr/>
    </dgm:pt>
    <dgm:pt modelId="{5B4AB3A6-6CBB-44EC-99FF-5A164F17CC19}" type="pres">
      <dgm:prSet presAssocID="{640229DB-11A4-448B-AE55-54CFEC2F164C}" presName="level3hierChild" presStyleCnt="0"/>
      <dgm:spPr/>
    </dgm:pt>
    <dgm:pt modelId="{62CED637-F399-4A29-8156-E072FC916C5E}" type="pres">
      <dgm:prSet presAssocID="{2DBF2DFF-54FE-43CB-945C-2FECD37829F3}" presName="conn2-1" presStyleLbl="parChTrans1D3" presStyleIdx="0" presStyleCnt="4"/>
      <dgm:spPr/>
    </dgm:pt>
    <dgm:pt modelId="{6DC9AF28-0E06-43CD-993A-A923A17FE860}" type="pres">
      <dgm:prSet presAssocID="{2DBF2DFF-54FE-43CB-945C-2FECD37829F3}" presName="connTx" presStyleLbl="parChTrans1D3" presStyleIdx="0" presStyleCnt="4"/>
      <dgm:spPr/>
    </dgm:pt>
    <dgm:pt modelId="{368E8CB5-A0CD-4854-95E1-DB8075A02CA9}" type="pres">
      <dgm:prSet presAssocID="{046886F8-DA7E-48FA-A8A8-70B9D8164487}" presName="root2" presStyleCnt="0"/>
      <dgm:spPr/>
    </dgm:pt>
    <dgm:pt modelId="{7F408607-79DD-4CDE-A2BF-056624F69A85}" type="pres">
      <dgm:prSet presAssocID="{046886F8-DA7E-48FA-A8A8-70B9D8164487}" presName="LevelTwoTextNode" presStyleLbl="node3" presStyleIdx="0" presStyleCnt="4">
        <dgm:presLayoutVars>
          <dgm:chPref val="3"/>
        </dgm:presLayoutVars>
      </dgm:prSet>
      <dgm:spPr/>
    </dgm:pt>
    <dgm:pt modelId="{C897DC7A-50BA-4C67-B62E-87CDB487F32D}" type="pres">
      <dgm:prSet presAssocID="{046886F8-DA7E-48FA-A8A8-70B9D8164487}" presName="level3hierChild" presStyleCnt="0"/>
      <dgm:spPr/>
    </dgm:pt>
    <dgm:pt modelId="{73E9AF8E-8FD1-4613-9353-5085E239E124}" type="pres">
      <dgm:prSet presAssocID="{9A79B55E-9CA0-4086-A74B-71D59341CB45}" presName="conn2-1" presStyleLbl="parChTrans1D4" presStyleIdx="0" presStyleCnt="4"/>
      <dgm:spPr/>
    </dgm:pt>
    <dgm:pt modelId="{F32C51A4-E407-4406-BA83-AB082E7A9C92}" type="pres">
      <dgm:prSet presAssocID="{9A79B55E-9CA0-4086-A74B-71D59341CB45}" presName="connTx" presStyleLbl="parChTrans1D4" presStyleIdx="0" presStyleCnt="4"/>
      <dgm:spPr/>
    </dgm:pt>
    <dgm:pt modelId="{B98FAF2E-0158-4C53-93BB-71723D989EB4}" type="pres">
      <dgm:prSet presAssocID="{512C5A6B-26E9-4984-B61A-7E74809E6A5C}" presName="root2" presStyleCnt="0"/>
      <dgm:spPr/>
    </dgm:pt>
    <dgm:pt modelId="{23CA924E-6A1B-47A1-9C50-06BAB31C3B61}" type="pres">
      <dgm:prSet presAssocID="{512C5A6B-26E9-4984-B61A-7E74809E6A5C}" presName="LevelTwoTextNode" presStyleLbl="node4" presStyleIdx="0" presStyleCnt="4">
        <dgm:presLayoutVars>
          <dgm:chPref val="3"/>
        </dgm:presLayoutVars>
      </dgm:prSet>
      <dgm:spPr/>
    </dgm:pt>
    <dgm:pt modelId="{1900F351-C938-4AA3-80E4-7FE06CE13286}" type="pres">
      <dgm:prSet presAssocID="{512C5A6B-26E9-4984-B61A-7E74809E6A5C}" presName="level3hierChild" presStyleCnt="0"/>
      <dgm:spPr/>
    </dgm:pt>
    <dgm:pt modelId="{8EDF2F45-D1BF-4DE0-94FD-D55F08813061}" type="pres">
      <dgm:prSet presAssocID="{F21AAB95-4E65-4CE9-BE0C-46564BF6F85B}" presName="conn2-1" presStyleLbl="parChTrans1D4" presStyleIdx="1" presStyleCnt="4"/>
      <dgm:spPr/>
    </dgm:pt>
    <dgm:pt modelId="{912AE989-680F-4342-8701-E9102C7B5909}" type="pres">
      <dgm:prSet presAssocID="{F21AAB95-4E65-4CE9-BE0C-46564BF6F85B}" presName="connTx" presStyleLbl="parChTrans1D4" presStyleIdx="1" presStyleCnt="4"/>
      <dgm:spPr/>
    </dgm:pt>
    <dgm:pt modelId="{C6AF364C-428C-4F50-A77F-D7D961A22776}" type="pres">
      <dgm:prSet presAssocID="{B602CE5E-4DE9-48AB-B7CA-B0AC1DBD9CAC}" presName="root2" presStyleCnt="0"/>
      <dgm:spPr/>
    </dgm:pt>
    <dgm:pt modelId="{EB2B61F8-1373-4627-A6C3-E68EBBCA28F3}" type="pres">
      <dgm:prSet presAssocID="{B602CE5E-4DE9-48AB-B7CA-B0AC1DBD9CAC}" presName="LevelTwoTextNode" presStyleLbl="node4" presStyleIdx="1" presStyleCnt="4">
        <dgm:presLayoutVars>
          <dgm:chPref val="3"/>
        </dgm:presLayoutVars>
      </dgm:prSet>
      <dgm:spPr/>
    </dgm:pt>
    <dgm:pt modelId="{21EA7F99-AE4F-4990-B3BA-CD412BEE57A9}" type="pres">
      <dgm:prSet presAssocID="{B602CE5E-4DE9-48AB-B7CA-B0AC1DBD9CAC}" presName="level3hierChild" presStyleCnt="0"/>
      <dgm:spPr/>
    </dgm:pt>
    <dgm:pt modelId="{A9C71BF4-A8E4-41FA-96DC-F0DDAFE8AD1E}" type="pres">
      <dgm:prSet presAssocID="{930DB220-D753-415B-A100-BC29B699D851}" presName="conn2-1" presStyleLbl="parChTrans1D3" presStyleIdx="1" presStyleCnt="4"/>
      <dgm:spPr/>
    </dgm:pt>
    <dgm:pt modelId="{E05D6981-3BDC-4F23-8D70-045E6EB0A0EF}" type="pres">
      <dgm:prSet presAssocID="{930DB220-D753-415B-A100-BC29B699D851}" presName="connTx" presStyleLbl="parChTrans1D3" presStyleIdx="1" presStyleCnt="4"/>
      <dgm:spPr/>
    </dgm:pt>
    <dgm:pt modelId="{3525425D-B095-49CC-91F4-075AEB290E7D}" type="pres">
      <dgm:prSet presAssocID="{06DC46E0-E852-49F9-8BA9-B4159613FBA2}" presName="root2" presStyleCnt="0"/>
      <dgm:spPr/>
    </dgm:pt>
    <dgm:pt modelId="{5D419FAA-EED8-40B9-98D3-1732A19FD3CD}" type="pres">
      <dgm:prSet presAssocID="{06DC46E0-E852-49F9-8BA9-B4159613FBA2}" presName="LevelTwoTextNode" presStyleLbl="node3" presStyleIdx="1" presStyleCnt="4" custLinFactNeighborX="2780" custLinFactNeighborY="2783">
        <dgm:presLayoutVars>
          <dgm:chPref val="3"/>
        </dgm:presLayoutVars>
      </dgm:prSet>
      <dgm:spPr/>
    </dgm:pt>
    <dgm:pt modelId="{C7B7C686-A746-4FFA-AB93-BDE18B3B62AF}" type="pres">
      <dgm:prSet presAssocID="{06DC46E0-E852-49F9-8BA9-B4159613FBA2}" presName="level3hierChild" presStyleCnt="0"/>
      <dgm:spPr/>
    </dgm:pt>
    <dgm:pt modelId="{737FF4E5-B6A6-4403-942E-C36E5E2CAD0A}" type="pres">
      <dgm:prSet presAssocID="{6B5094BA-CF9A-4DC1-B7A9-987682D1C262}" presName="conn2-1" presStyleLbl="parChTrans1D3" presStyleIdx="2" presStyleCnt="4"/>
      <dgm:spPr/>
    </dgm:pt>
    <dgm:pt modelId="{66247459-B5EC-4542-B9AB-AB128835B09C}" type="pres">
      <dgm:prSet presAssocID="{6B5094BA-CF9A-4DC1-B7A9-987682D1C262}" presName="connTx" presStyleLbl="parChTrans1D3" presStyleIdx="2" presStyleCnt="4"/>
      <dgm:spPr/>
    </dgm:pt>
    <dgm:pt modelId="{92E284C9-8FF9-496F-B1DF-593E678F4BEB}" type="pres">
      <dgm:prSet presAssocID="{8EC8ADCE-CE51-471D-8BCA-954AC4941574}" presName="root2" presStyleCnt="0"/>
      <dgm:spPr/>
    </dgm:pt>
    <dgm:pt modelId="{A75819B8-A7D8-492A-BA0C-932093A0FF2D}" type="pres">
      <dgm:prSet presAssocID="{8EC8ADCE-CE51-471D-8BCA-954AC4941574}" presName="LevelTwoTextNode" presStyleLbl="node3" presStyleIdx="2" presStyleCnt="4">
        <dgm:presLayoutVars>
          <dgm:chPref val="3"/>
        </dgm:presLayoutVars>
      </dgm:prSet>
      <dgm:spPr/>
    </dgm:pt>
    <dgm:pt modelId="{76CF8543-1ADA-471B-8291-B73DD99091DD}" type="pres">
      <dgm:prSet presAssocID="{8EC8ADCE-CE51-471D-8BCA-954AC4941574}" presName="level3hierChild" presStyleCnt="0"/>
      <dgm:spPr/>
    </dgm:pt>
    <dgm:pt modelId="{17CAE9B1-4DBA-42B1-9523-DDC51E5919BE}" type="pres">
      <dgm:prSet presAssocID="{A1165A5D-6E9C-4677-A87A-5CE629DEE186}" presName="conn2-1" presStyleLbl="parChTrans1D2" presStyleIdx="1" presStyleCnt="3"/>
      <dgm:spPr/>
    </dgm:pt>
    <dgm:pt modelId="{792F0FE7-B340-475C-AEAD-107F8C7DDA9F}" type="pres">
      <dgm:prSet presAssocID="{A1165A5D-6E9C-4677-A87A-5CE629DEE186}" presName="connTx" presStyleLbl="parChTrans1D2" presStyleIdx="1" presStyleCnt="3"/>
      <dgm:spPr/>
    </dgm:pt>
    <dgm:pt modelId="{A379BA93-92F7-47C8-9A2E-823FB89377E7}" type="pres">
      <dgm:prSet presAssocID="{04A18395-B509-44FE-9796-4F3F07C5971E}" presName="root2" presStyleCnt="0"/>
      <dgm:spPr/>
    </dgm:pt>
    <dgm:pt modelId="{4E0F5636-EB4E-4270-8DE8-5181FB43ABAE}" type="pres">
      <dgm:prSet presAssocID="{04A18395-B509-44FE-9796-4F3F07C5971E}" presName="LevelTwoTextNode" presStyleLbl="node2" presStyleIdx="1" presStyleCnt="3">
        <dgm:presLayoutVars>
          <dgm:chPref val="3"/>
        </dgm:presLayoutVars>
      </dgm:prSet>
      <dgm:spPr/>
    </dgm:pt>
    <dgm:pt modelId="{E0B0728C-D053-4242-B2F7-CD7710EEDEE9}" type="pres">
      <dgm:prSet presAssocID="{04A18395-B509-44FE-9796-4F3F07C5971E}" presName="level3hierChild" presStyleCnt="0"/>
      <dgm:spPr/>
    </dgm:pt>
    <dgm:pt modelId="{9A4C261E-8BD5-4084-A444-590D32440DA3}" type="pres">
      <dgm:prSet presAssocID="{EB592FE0-80FF-4648-B482-142BA6AD599A}" presName="conn2-1" presStyleLbl="parChTrans1D3" presStyleIdx="3" presStyleCnt="4"/>
      <dgm:spPr/>
    </dgm:pt>
    <dgm:pt modelId="{E2EEBAD2-DADF-43BA-9287-3F4ACB07F3CE}" type="pres">
      <dgm:prSet presAssocID="{EB592FE0-80FF-4648-B482-142BA6AD599A}" presName="connTx" presStyleLbl="parChTrans1D3" presStyleIdx="3" presStyleCnt="4"/>
      <dgm:spPr/>
    </dgm:pt>
    <dgm:pt modelId="{DFCA6A57-F15C-478B-AC7A-54A09C43CEA0}" type="pres">
      <dgm:prSet presAssocID="{325D4D16-5161-4A58-AD4D-EB5366249722}" presName="root2" presStyleCnt="0"/>
      <dgm:spPr/>
    </dgm:pt>
    <dgm:pt modelId="{921ACDA2-1690-4A5A-BCD1-C8E54457910D}" type="pres">
      <dgm:prSet presAssocID="{325D4D16-5161-4A58-AD4D-EB5366249722}" presName="LevelTwoTextNode" presStyleLbl="node3" presStyleIdx="3" presStyleCnt="4">
        <dgm:presLayoutVars>
          <dgm:chPref val="3"/>
        </dgm:presLayoutVars>
      </dgm:prSet>
      <dgm:spPr/>
    </dgm:pt>
    <dgm:pt modelId="{9BC0A012-F5A6-4CB0-8196-3B4F30BA3704}" type="pres">
      <dgm:prSet presAssocID="{325D4D16-5161-4A58-AD4D-EB5366249722}" presName="level3hierChild" presStyleCnt="0"/>
      <dgm:spPr/>
    </dgm:pt>
    <dgm:pt modelId="{4FE940FB-E100-49D3-83CE-8AFBA7BC01EF}" type="pres">
      <dgm:prSet presAssocID="{F216BC80-1B6E-44DA-827D-5D3D8BC67957}" presName="conn2-1" presStyleLbl="parChTrans1D4" presStyleIdx="2" presStyleCnt="4"/>
      <dgm:spPr/>
    </dgm:pt>
    <dgm:pt modelId="{7F74AD0A-0FE9-447E-BEB5-11639AC81674}" type="pres">
      <dgm:prSet presAssocID="{F216BC80-1B6E-44DA-827D-5D3D8BC67957}" presName="connTx" presStyleLbl="parChTrans1D4" presStyleIdx="2" presStyleCnt="4"/>
      <dgm:spPr/>
    </dgm:pt>
    <dgm:pt modelId="{C5AA92B5-9437-4757-AB7F-A58923192D5D}" type="pres">
      <dgm:prSet presAssocID="{374F1898-3F8D-4693-8092-D1D005FCE1A1}" presName="root2" presStyleCnt="0"/>
      <dgm:spPr/>
    </dgm:pt>
    <dgm:pt modelId="{4C399A1D-F7C9-4B82-B83C-6F5F44CE4DEB}" type="pres">
      <dgm:prSet presAssocID="{374F1898-3F8D-4693-8092-D1D005FCE1A1}" presName="LevelTwoTextNode" presStyleLbl="node4" presStyleIdx="2" presStyleCnt="4" custScaleX="149755">
        <dgm:presLayoutVars>
          <dgm:chPref val="3"/>
        </dgm:presLayoutVars>
      </dgm:prSet>
      <dgm:spPr/>
    </dgm:pt>
    <dgm:pt modelId="{93958167-3A1B-4FD0-A05B-08AF05F33DB0}" type="pres">
      <dgm:prSet presAssocID="{374F1898-3F8D-4693-8092-D1D005FCE1A1}" presName="level3hierChild" presStyleCnt="0"/>
      <dgm:spPr/>
    </dgm:pt>
    <dgm:pt modelId="{EEE49D8F-B303-4AC0-A85B-CA9F0A12362C}" type="pres">
      <dgm:prSet presAssocID="{CAEB9428-8D14-4BD3-8823-F844F7F06B03}" presName="conn2-1" presStyleLbl="parChTrans1D4" presStyleIdx="3" presStyleCnt="4"/>
      <dgm:spPr/>
    </dgm:pt>
    <dgm:pt modelId="{562D6679-B5E1-4167-9DE6-A59C320F94C9}" type="pres">
      <dgm:prSet presAssocID="{CAEB9428-8D14-4BD3-8823-F844F7F06B03}" presName="connTx" presStyleLbl="parChTrans1D4" presStyleIdx="3" presStyleCnt="4"/>
      <dgm:spPr/>
    </dgm:pt>
    <dgm:pt modelId="{7F9D44E5-B012-4D96-B3BE-E7B5FFFDE853}" type="pres">
      <dgm:prSet presAssocID="{CE83BF3F-468F-41E5-B1F7-E3EF78E59DFA}" presName="root2" presStyleCnt="0"/>
      <dgm:spPr/>
    </dgm:pt>
    <dgm:pt modelId="{40DA8C12-B90F-4C19-9FB8-444EFFB74940}" type="pres">
      <dgm:prSet presAssocID="{CE83BF3F-468F-41E5-B1F7-E3EF78E59DFA}" presName="LevelTwoTextNode" presStyleLbl="node4" presStyleIdx="3" presStyleCnt="4">
        <dgm:presLayoutVars>
          <dgm:chPref val="3"/>
        </dgm:presLayoutVars>
      </dgm:prSet>
      <dgm:spPr/>
    </dgm:pt>
    <dgm:pt modelId="{60DD69E3-5A8F-4DB6-9CD5-630F69DAC0AA}" type="pres">
      <dgm:prSet presAssocID="{CE83BF3F-468F-41E5-B1F7-E3EF78E59DFA}" presName="level3hierChild" presStyleCnt="0"/>
      <dgm:spPr/>
    </dgm:pt>
    <dgm:pt modelId="{19B70BD8-5F1E-44A8-A52F-D74992207994}" type="pres">
      <dgm:prSet presAssocID="{6B75D1B6-9DB3-4708-8033-DA261749E038}" presName="conn2-1" presStyleLbl="parChTrans1D2" presStyleIdx="2" presStyleCnt="3"/>
      <dgm:spPr/>
    </dgm:pt>
    <dgm:pt modelId="{3332C44B-15BB-47F3-8CDF-8C6280F3C38E}" type="pres">
      <dgm:prSet presAssocID="{6B75D1B6-9DB3-4708-8033-DA261749E038}" presName="connTx" presStyleLbl="parChTrans1D2" presStyleIdx="2" presStyleCnt="3"/>
      <dgm:spPr/>
    </dgm:pt>
    <dgm:pt modelId="{CF4AE49D-BB85-491A-A573-141032A4A801}" type="pres">
      <dgm:prSet presAssocID="{538480C5-E3A8-4E11-AB11-37899082FFE5}" presName="root2" presStyleCnt="0"/>
      <dgm:spPr/>
    </dgm:pt>
    <dgm:pt modelId="{C2F0806A-E987-4613-AD66-9A7F068CD229}" type="pres">
      <dgm:prSet presAssocID="{538480C5-E3A8-4E11-AB11-37899082FFE5}" presName="LevelTwoTextNode" presStyleLbl="node2" presStyleIdx="2" presStyleCnt="3">
        <dgm:presLayoutVars>
          <dgm:chPref val="3"/>
        </dgm:presLayoutVars>
      </dgm:prSet>
      <dgm:spPr/>
    </dgm:pt>
    <dgm:pt modelId="{A19B62F0-8F40-476D-AC81-4FC53D9C48A7}" type="pres">
      <dgm:prSet presAssocID="{538480C5-E3A8-4E11-AB11-37899082FFE5}" presName="level3hierChild" presStyleCnt="0"/>
      <dgm:spPr/>
    </dgm:pt>
  </dgm:ptLst>
  <dgm:cxnLst>
    <dgm:cxn modelId="{E2727F03-C5D1-4C57-9275-E3C5F5FF4F60}" type="presOf" srcId="{930DB220-D753-415B-A100-BC29B699D851}" destId="{E05D6981-3BDC-4F23-8D70-045E6EB0A0EF}" srcOrd="1" destOrd="0" presId="urn:microsoft.com/office/officeart/2005/8/layout/hierarchy2#1"/>
    <dgm:cxn modelId="{3E2ABA0B-B455-4E77-8D94-78B19A311714}" type="presOf" srcId="{6B75D1B6-9DB3-4708-8033-DA261749E038}" destId="{3332C44B-15BB-47F3-8CDF-8C6280F3C38E}" srcOrd="1" destOrd="0" presId="urn:microsoft.com/office/officeart/2005/8/layout/hierarchy2#1"/>
    <dgm:cxn modelId="{DF89850E-51D4-4815-92A8-1DD69746456B}" type="presOf" srcId="{9A79B55E-9CA0-4086-A74B-71D59341CB45}" destId="{73E9AF8E-8FD1-4613-9353-5085E239E124}" srcOrd="0" destOrd="0" presId="urn:microsoft.com/office/officeart/2005/8/layout/hierarchy2#1"/>
    <dgm:cxn modelId="{BB04C810-740C-42B6-818D-07C49BC4DD17}" type="presOf" srcId="{B602CE5E-4DE9-48AB-B7CA-B0AC1DBD9CAC}" destId="{EB2B61F8-1373-4627-A6C3-E68EBBCA28F3}" srcOrd="0" destOrd="0" presId="urn:microsoft.com/office/officeart/2005/8/layout/hierarchy2#1"/>
    <dgm:cxn modelId="{7F040521-6FF2-4256-9950-7F9A4B396E77}" type="presOf" srcId="{FF04E82F-57B7-4B56-A1E5-1562F000136A}" destId="{8E92F860-C7E8-42FF-8221-48C9E4F10A5A}" srcOrd="0" destOrd="0" presId="urn:microsoft.com/office/officeart/2005/8/layout/hierarchy2#1"/>
    <dgm:cxn modelId="{F2F2B025-A7DE-4F82-B3B2-4D6638E82D19}" srcId="{640229DB-11A4-448B-AE55-54CFEC2F164C}" destId="{06DC46E0-E852-49F9-8BA9-B4159613FBA2}" srcOrd="1" destOrd="0" parTransId="{930DB220-D753-415B-A100-BC29B699D851}" sibTransId="{E86DB6F3-FE87-423A-A62B-992749D31985}"/>
    <dgm:cxn modelId="{8AD1E025-FC92-450F-9C41-52DF82AFF603}" type="presOf" srcId="{325D4D16-5161-4A58-AD4D-EB5366249722}" destId="{921ACDA2-1690-4A5A-BCD1-C8E54457910D}" srcOrd="0" destOrd="0" presId="urn:microsoft.com/office/officeart/2005/8/layout/hierarchy2#1"/>
    <dgm:cxn modelId="{4C4AE62B-C08E-4A77-8566-8816245FA5D0}" srcId="{FF04E82F-57B7-4B56-A1E5-1562F000136A}" destId="{640229DB-11A4-448B-AE55-54CFEC2F164C}" srcOrd="0" destOrd="0" parTransId="{87C3B70A-673E-44F1-8ECE-C75FCC6AAAD2}" sibTransId="{EB0CE3E9-E7E6-4067-94CC-857DFBE8C6A1}"/>
    <dgm:cxn modelId="{0FC7FE2D-F7CC-4CFD-B217-3D65055B939A}" srcId="{046886F8-DA7E-48FA-A8A8-70B9D8164487}" destId="{512C5A6B-26E9-4984-B61A-7E74809E6A5C}" srcOrd="0" destOrd="0" parTransId="{9A79B55E-9CA0-4086-A74B-71D59341CB45}" sibTransId="{EF98F464-9C1B-4FE0-90F8-26DC7EA83EA5}"/>
    <dgm:cxn modelId="{4510FC3A-6D82-4063-83B3-485767104450}" type="presOf" srcId="{CAEB9428-8D14-4BD3-8823-F844F7F06B03}" destId="{562D6679-B5E1-4167-9DE6-A59C320F94C9}" srcOrd="1" destOrd="0" presId="urn:microsoft.com/office/officeart/2005/8/layout/hierarchy2#1"/>
    <dgm:cxn modelId="{68C6575E-5FDC-4555-BA51-FBB30E6439EF}" type="presOf" srcId="{512C5A6B-26E9-4984-B61A-7E74809E6A5C}" destId="{23CA924E-6A1B-47A1-9C50-06BAB31C3B61}" srcOrd="0" destOrd="0" presId="urn:microsoft.com/office/officeart/2005/8/layout/hierarchy2#1"/>
    <dgm:cxn modelId="{B0B73F43-8336-4581-BF52-BBD3665E7AAF}" type="presOf" srcId="{EB592FE0-80FF-4648-B482-142BA6AD599A}" destId="{9A4C261E-8BD5-4084-A444-590D32440DA3}" srcOrd="0" destOrd="0" presId="urn:microsoft.com/office/officeart/2005/8/layout/hierarchy2#1"/>
    <dgm:cxn modelId="{63EBE965-3A63-457A-A926-A2E410F2F523}" type="presOf" srcId="{CAEB9428-8D14-4BD3-8823-F844F7F06B03}" destId="{EEE49D8F-B303-4AC0-A85B-CA9F0A12362C}" srcOrd="0" destOrd="0" presId="urn:microsoft.com/office/officeart/2005/8/layout/hierarchy2#1"/>
    <dgm:cxn modelId="{DDD72A46-70B3-46DD-9C70-5736CA004A31}" srcId="{374F1898-3F8D-4693-8092-D1D005FCE1A1}" destId="{CE83BF3F-468F-41E5-B1F7-E3EF78E59DFA}" srcOrd="0" destOrd="0" parTransId="{CAEB9428-8D14-4BD3-8823-F844F7F06B03}" sibTransId="{C9013A13-F74A-4C7D-89DB-540EA1025149}"/>
    <dgm:cxn modelId="{1B0DCE48-0BA5-41D2-8E7C-3D8597E729B0}" type="presOf" srcId="{EB592FE0-80FF-4648-B482-142BA6AD599A}" destId="{E2EEBAD2-DADF-43BA-9287-3F4ACB07F3CE}" srcOrd="1" destOrd="0" presId="urn:microsoft.com/office/officeart/2005/8/layout/hierarchy2#1"/>
    <dgm:cxn modelId="{46AAE468-561E-4FD7-A831-2C39D16E134C}" srcId="{67732667-D9C0-4066-8FC8-D22B33F6A5A7}" destId="{FF04E82F-57B7-4B56-A1E5-1562F000136A}" srcOrd="0" destOrd="0" parTransId="{B97E60E6-42FB-4234-8DD7-B154F0E76CCC}" sibTransId="{E490BC7A-EAA0-4E28-A26A-834DE124FB82}"/>
    <dgm:cxn modelId="{94515A69-D96E-4AFF-8DE0-0F0DB826B30A}" srcId="{FF04E82F-57B7-4B56-A1E5-1562F000136A}" destId="{04A18395-B509-44FE-9796-4F3F07C5971E}" srcOrd="1" destOrd="0" parTransId="{A1165A5D-6E9C-4677-A87A-5CE629DEE186}" sibTransId="{1C02E6DF-FC99-44A3-91DD-A9D608C710D5}"/>
    <dgm:cxn modelId="{B661A049-82FD-4AE2-9F39-5BE729746A64}" type="presOf" srcId="{F21AAB95-4E65-4CE9-BE0C-46564BF6F85B}" destId="{8EDF2F45-D1BF-4DE0-94FD-D55F08813061}" srcOrd="0" destOrd="0" presId="urn:microsoft.com/office/officeart/2005/8/layout/hierarchy2#1"/>
    <dgm:cxn modelId="{6DDD104C-E0C5-45B7-ABD7-27200A468999}" type="presOf" srcId="{6B5094BA-CF9A-4DC1-B7A9-987682D1C262}" destId="{66247459-B5EC-4542-B9AB-AB128835B09C}" srcOrd="1" destOrd="0" presId="urn:microsoft.com/office/officeart/2005/8/layout/hierarchy2#1"/>
    <dgm:cxn modelId="{8D95AE4C-4E86-433F-BA44-0F5C00926656}" type="presOf" srcId="{F21AAB95-4E65-4CE9-BE0C-46564BF6F85B}" destId="{912AE989-680F-4342-8701-E9102C7B5909}" srcOrd="1" destOrd="0" presId="urn:microsoft.com/office/officeart/2005/8/layout/hierarchy2#1"/>
    <dgm:cxn modelId="{65332A6E-397B-4C64-B565-753153B6739E}" type="presOf" srcId="{A1165A5D-6E9C-4677-A87A-5CE629DEE186}" destId="{17CAE9B1-4DBA-42B1-9523-DDC51E5919BE}" srcOrd="0" destOrd="0" presId="urn:microsoft.com/office/officeart/2005/8/layout/hierarchy2#1"/>
    <dgm:cxn modelId="{45328C72-CF51-47B0-913A-862CA5FA0588}" type="presOf" srcId="{538480C5-E3A8-4E11-AB11-37899082FFE5}" destId="{C2F0806A-E987-4613-AD66-9A7F068CD229}" srcOrd="0" destOrd="0" presId="urn:microsoft.com/office/officeart/2005/8/layout/hierarchy2#1"/>
    <dgm:cxn modelId="{4F98B452-D2B7-4835-88D1-5377D00E8E11}" srcId="{FF04E82F-57B7-4B56-A1E5-1562F000136A}" destId="{538480C5-E3A8-4E11-AB11-37899082FFE5}" srcOrd="2" destOrd="0" parTransId="{6B75D1B6-9DB3-4708-8033-DA261749E038}" sibTransId="{03E2EDFD-4F51-47B1-B813-EF31BC0EDBB6}"/>
    <dgm:cxn modelId="{E606DB54-9CF6-4AD0-AFE2-CA32F67E05ED}" type="presOf" srcId="{8EC8ADCE-CE51-471D-8BCA-954AC4941574}" destId="{A75819B8-A7D8-492A-BA0C-932093A0FF2D}" srcOrd="0" destOrd="0" presId="urn:microsoft.com/office/officeart/2005/8/layout/hierarchy2#1"/>
    <dgm:cxn modelId="{0203BF77-EDE0-4A9A-BAC9-3ACE304859F2}" type="presOf" srcId="{A1165A5D-6E9C-4677-A87A-5CE629DEE186}" destId="{792F0FE7-B340-475C-AEAD-107F8C7DDA9F}" srcOrd="1" destOrd="0" presId="urn:microsoft.com/office/officeart/2005/8/layout/hierarchy2#1"/>
    <dgm:cxn modelId="{43E74B7E-75DB-423C-866F-A9BA1F4DB7D8}" type="presOf" srcId="{640229DB-11A4-448B-AE55-54CFEC2F164C}" destId="{DC8EF80F-F896-492B-8242-D88824567159}" srcOrd="0" destOrd="0" presId="urn:microsoft.com/office/officeart/2005/8/layout/hierarchy2#1"/>
    <dgm:cxn modelId="{5B947586-AEFE-44F5-A927-E872A3CDFCAD}" type="presOf" srcId="{046886F8-DA7E-48FA-A8A8-70B9D8164487}" destId="{7F408607-79DD-4CDE-A2BF-056624F69A85}" srcOrd="0" destOrd="0" presId="urn:microsoft.com/office/officeart/2005/8/layout/hierarchy2#1"/>
    <dgm:cxn modelId="{B6D09F93-73DC-4522-8975-AB95A3C4C3F3}" type="presOf" srcId="{87C3B70A-673E-44F1-8ECE-C75FCC6AAAD2}" destId="{5948D48B-ECBB-4CAD-8E92-6DCAC420038D}" srcOrd="0" destOrd="0" presId="urn:microsoft.com/office/officeart/2005/8/layout/hierarchy2#1"/>
    <dgm:cxn modelId="{C51DAF95-CD51-482C-8E66-1CD4845EE7EB}" type="presOf" srcId="{9A79B55E-9CA0-4086-A74B-71D59341CB45}" destId="{F32C51A4-E407-4406-BA83-AB082E7A9C92}" srcOrd="1" destOrd="0" presId="urn:microsoft.com/office/officeart/2005/8/layout/hierarchy2#1"/>
    <dgm:cxn modelId="{06D92897-4DDE-465F-80B3-F05CF5463F9B}" srcId="{046886F8-DA7E-48FA-A8A8-70B9D8164487}" destId="{B602CE5E-4DE9-48AB-B7CA-B0AC1DBD9CAC}" srcOrd="1" destOrd="0" parTransId="{F21AAB95-4E65-4CE9-BE0C-46564BF6F85B}" sibTransId="{EBF117B0-8D8D-4E33-961D-DB8BE8192BF0}"/>
    <dgm:cxn modelId="{34DE4F97-761C-466D-AA7E-BAA047F6D388}" type="presOf" srcId="{374F1898-3F8D-4693-8092-D1D005FCE1A1}" destId="{4C399A1D-F7C9-4B82-B83C-6F5F44CE4DEB}" srcOrd="0" destOrd="0" presId="urn:microsoft.com/office/officeart/2005/8/layout/hierarchy2#1"/>
    <dgm:cxn modelId="{F110419C-6549-4E24-A495-21A34A1F0DC7}" srcId="{640229DB-11A4-448B-AE55-54CFEC2F164C}" destId="{8EC8ADCE-CE51-471D-8BCA-954AC4941574}" srcOrd="2" destOrd="0" parTransId="{6B5094BA-CF9A-4DC1-B7A9-987682D1C262}" sibTransId="{50810DF3-2A42-43F0-946F-1393CDA86E4E}"/>
    <dgm:cxn modelId="{6290779D-F0A9-4242-B85B-353F2FB85C87}" type="presOf" srcId="{06DC46E0-E852-49F9-8BA9-B4159613FBA2}" destId="{5D419FAA-EED8-40B9-98D3-1732A19FD3CD}" srcOrd="0" destOrd="0" presId="urn:microsoft.com/office/officeart/2005/8/layout/hierarchy2#1"/>
    <dgm:cxn modelId="{6F8EF2A5-74C5-46CA-87B4-155922B7C434}" srcId="{04A18395-B509-44FE-9796-4F3F07C5971E}" destId="{325D4D16-5161-4A58-AD4D-EB5366249722}" srcOrd="0" destOrd="0" parTransId="{EB592FE0-80FF-4648-B482-142BA6AD599A}" sibTransId="{ECEDB7FE-38FB-4B54-AABA-86691D682C08}"/>
    <dgm:cxn modelId="{94A65AA6-C1B4-4F10-AD8B-B40D334D49F4}" srcId="{325D4D16-5161-4A58-AD4D-EB5366249722}" destId="{374F1898-3F8D-4693-8092-D1D005FCE1A1}" srcOrd="0" destOrd="0" parTransId="{F216BC80-1B6E-44DA-827D-5D3D8BC67957}" sibTransId="{A96F56A4-A328-41B3-8767-385BE6AFBC06}"/>
    <dgm:cxn modelId="{1C8FD8B5-88DC-4A8E-B0AB-3E3C3DBC20D5}" srcId="{640229DB-11A4-448B-AE55-54CFEC2F164C}" destId="{046886F8-DA7E-48FA-A8A8-70B9D8164487}" srcOrd="0" destOrd="0" parTransId="{2DBF2DFF-54FE-43CB-945C-2FECD37829F3}" sibTransId="{724903D5-1B05-41AA-9E63-91D467475C29}"/>
    <dgm:cxn modelId="{A896FCC2-BA18-4813-879D-96CE8E076221}" type="presOf" srcId="{6B5094BA-CF9A-4DC1-B7A9-987682D1C262}" destId="{737FF4E5-B6A6-4403-942E-C36E5E2CAD0A}" srcOrd="0" destOrd="0" presId="urn:microsoft.com/office/officeart/2005/8/layout/hierarchy2#1"/>
    <dgm:cxn modelId="{E42961C3-4C1A-49F1-87B0-3F377535FB01}" type="presOf" srcId="{04A18395-B509-44FE-9796-4F3F07C5971E}" destId="{4E0F5636-EB4E-4270-8DE8-5181FB43ABAE}" srcOrd="0" destOrd="0" presId="urn:microsoft.com/office/officeart/2005/8/layout/hierarchy2#1"/>
    <dgm:cxn modelId="{4B5F92D2-6E00-4715-9C0C-35DCF3986535}" type="presOf" srcId="{67732667-D9C0-4066-8FC8-D22B33F6A5A7}" destId="{EFF82CC5-8E68-4BFF-910A-F8F14B65F46E}" srcOrd="0" destOrd="0" presId="urn:microsoft.com/office/officeart/2005/8/layout/hierarchy2#1"/>
    <dgm:cxn modelId="{430C49D4-FB92-4E4A-80E7-3D47D075A7ED}" type="presOf" srcId="{2DBF2DFF-54FE-43CB-945C-2FECD37829F3}" destId="{6DC9AF28-0E06-43CD-993A-A923A17FE860}" srcOrd="1" destOrd="0" presId="urn:microsoft.com/office/officeart/2005/8/layout/hierarchy2#1"/>
    <dgm:cxn modelId="{E7DE27DE-1B6B-4621-9C22-0BDFFE471308}" type="presOf" srcId="{6B75D1B6-9DB3-4708-8033-DA261749E038}" destId="{19B70BD8-5F1E-44A8-A52F-D74992207994}" srcOrd="0" destOrd="0" presId="urn:microsoft.com/office/officeart/2005/8/layout/hierarchy2#1"/>
    <dgm:cxn modelId="{11BCDCE3-F839-41F6-B0C2-B2B489EB8E19}" type="presOf" srcId="{CE83BF3F-468F-41E5-B1F7-E3EF78E59DFA}" destId="{40DA8C12-B90F-4C19-9FB8-444EFFB74940}" srcOrd="0" destOrd="0" presId="urn:microsoft.com/office/officeart/2005/8/layout/hierarchy2#1"/>
    <dgm:cxn modelId="{9AEB57EC-065A-4331-86F4-ED6B110D05BE}" type="presOf" srcId="{F216BC80-1B6E-44DA-827D-5D3D8BC67957}" destId="{4FE940FB-E100-49D3-83CE-8AFBA7BC01EF}" srcOrd="0" destOrd="0" presId="urn:microsoft.com/office/officeart/2005/8/layout/hierarchy2#1"/>
    <dgm:cxn modelId="{A111BAEE-0BF2-44F1-9FF6-F4B68744E46A}" type="presOf" srcId="{87C3B70A-673E-44F1-8ECE-C75FCC6AAAD2}" destId="{8CE45E08-8EBF-4C76-A0A6-0DFAF894D941}" srcOrd="1" destOrd="0" presId="urn:microsoft.com/office/officeart/2005/8/layout/hierarchy2#1"/>
    <dgm:cxn modelId="{20D387F0-5985-4B58-9AEC-457BE390CA7D}" type="presOf" srcId="{2DBF2DFF-54FE-43CB-945C-2FECD37829F3}" destId="{62CED637-F399-4A29-8156-E072FC916C5E}" srcOrd="0" destOrd="0" presId="urn:microsoft.com/office/officeart/2005/8/layout/hierarchy2#1"/>
    <dgm:cxn modelId="{C46EA3FD-FF69-4592-887B-DFC2747D28FD}" type="presOf" srcId="{930DB220-D753-415B-A100-BC29B699D851}" destId="{A9C71BF4-A8E4-41FA-96DC-F0DDAFE8AD1E}" srcOrd="0" destOrd="0" presId="urn:microsoft.com/office/officeart/2005/8/layout/hierarchy2#1"/>
    <dgm:cxn modelId="{4AA386FF-A21D-499B-ADA1-8714217D6B2C}" type="presOf" srcId="{F216BC80-1B6E-44DA-827D-5D3D8BC67957}" destId="{7F74AD0A-0FE9-447E-BEB5-11639AC81674}" srcOrd="1" destOrd="0" presId="urn:microsoft.com/office/officeart/2005/8/layout/hierarchy2#1"/>
    <dgm:cxn modelId="{ADFC1035-A100-450B-84C2-5004B45CFCD1}" type="presParOf" srcId="{EFF82CC5-8E68-4BFF-910A-F8F14B65F46E}" destId="{5BEA131C-C037-44AB-ADFC-ACE492770F87}" srcOrd="0" destOrd="0" presId="urn:microsoft.com/office/officeart/2005/8/layout/hierarchy2#1"/>
    <dgm:cxn modelId="{07281681-038E-4FAC-A3DD-DCC5C0B6B1F0}" type="presParOf" srcId="{5BEA131C-C037-44AB-ADFC-ACE492770F87}" destId="{8E92F860-C7E8-42FF-8221-48C9E4F10A5A}" srcOrd="0" destOrd="0" presId="urn:microsoft.com/office/officeart/2005/8/layout/hierarchy2#1"/>
    <dgm:cxn modelId="{C17BC9C5-D818-4ABF-8C9F-C0C5A4BB3B84}" type="presParOf" srcId="{5BEA131C-C037-44AB-ADFC-ACE492770F87}" destId="{131786B7-3A1A-48DD-9C89-C0C95288606A}" srcOrd="1" destOrd="0" presId="urn:microsoft.com/office/officeart/2005/8/layout/hierarchy2#1"/>
    <dgm:cxn modelId="{FDE5052F-D180-4C2F-BF21-0BAA9682331C}" type="presParOf" srcId="{131786B7-3A1A-48DD-9C89-C0C95288606A}" destId="{5948D48B-ECBB-4CAD-8E92-6DCAC420038D}" srcOrd="0" destOrd="0" presId="urn:microsoft.com/office/officeart/2005/8/layout/hierarchy2#1"/>
    <dgm:cxn modelId="{0567CDD8-2B1C-46BF-9D8A-F81AA4046A29}" type="presParOf" srcId="{5948D48B-ECBB-4CAD-8E92-6DCAC420038D}" destId="{8CE45E08-8EBF-4C76-A0A6-0DFAF894D941}" srcOrd="0" destOrd="0" presId="urn:microsoft.com/office/officeart/2005/8/layout/hierarchy2#1"/>
    <dgm:cxn modelId="{D0BCFAF2-3B52-4B08-9EF2-90CB20F6D909}" type="presParOf" srcId="{131786B7-3A1A-48DD-9C89-C0C95288606A}" destId="{E426C7AC-2F85-4872-B58B-340754EFC0C5}" srcOrd="1" destOrd="0" presId="urn:microsoft.com/office/officeart/2005/8/layout/hierarchy2#1"/>
    <dgm:cxn modelId="{39CC41B8-A2AB-45B1-9AA9-9EACBD88AB84}" type="presParOf" srcId="{E426C7AC-2F85-4872-B58B-340754EFC0C5}" destId="{DC8EF80F-F896-492B-8242-D88824567159}" srcOrd="0" destOrd="0" presId="urn:microsoft.com/office/officeart/2005/8/layout/hierarchy2#1"/>
    <dgm:cxn modelId="{A9FEAD8C-75E7-461B-8D7D-A673388248AA}" type="presParOf" srcId="{E426C7AC-2F85-4872-B58B-340754EFC0C5}" destId="{5B4AB3A6-6CBB-44EC-99FF-5A164F17CC19}" srcOrd="1" destOrd="0" presId="urn:microsoft.com/office/officeart/2005/8/layout/hierarchy2#1"/>
    <dgm:cxn modelId="{EC201070-0AC5-41FE-9AFC-555F9A445F5E}" type="presParOf" srcId="{5B4AB3A6-6CBB-44EC-99FF-5A164F17CC19}" destId="{62CED637-F399-4A29-8156-E072FC916C5E}" srcOrd="0" destOrd="0" presId="urn:microsoft.com/office/officeart/2005/8/layout/hierarchy2#1"/>
    <dgm:cxn modelId="{6A19B7A7-6DCD-43BC-BA7D-2AA88EC7EFE4}" type="presParOf" srcId="{62CED637-F399-4A29-8156-E072FC916C5E}" destId="{6DC9AF28-0E06-43CD-993A-A923A17FE860}" srcOrd="0" destOrd="0" presId="urn:microsoft.com/office/officeart/2005/8/layout/hierarchy2#1"/>
    <dgm:cxn modelId="{9315589A-1732-4AAF-9936-D0C09F08CFAF}" type="presParOf" srcId="{5B4AB3A6-6CBB-44EC-99FF-5A164F17CC19}" destId="{368E8CB5-A0CD-4854-95E1-DB8075A02CA9}" srcOrd="1" destOrd="0" presId="urn:microsoft.com/office/officeart/2005/8/layout/hierarchy2#1"/>
    <dgm:cxn modelId="{70CC0C15-4452-49C9-92B8-AB2B00F1AC90}" type="presParOf" srcId="{368E8CB5-A0CD-4854-95E1-DB8075A02CA9}" destId="{7F408607-79DD-4CDE-A2BF-056624F69A85}" srcOrd="0" destOrd="0" presId="urn:microsoft.com/office/officeart/2005/8/layout/hierarchy2#1"/>
    <dgm:cxn modelId="{F2EDBE37-8406-417F-952B-F05086DEF69E}" type="presParOf" srcId="{368E8CB5-A0CD-4854-95E1-DB8075A02CA9}" destId="{C897DC7A-50BA-4C67-B62E-87CDB487F32D}" srcOrd="1" destOrd="0" presId="urn:microsoft.com/office/officeart/2005/8/layout/hierarchy2#1"/>
    <dgm:cxn modelId="{4D61B63D-3DFE-4116-B99B-06F8FD5164ED}" type="presParOf" srcId="{C897DC7A-50BA-4C67-B62E-87CDB487F32D}" destId="{73E9AF8E-8FD1-4613-9353-5085E239E124}" srcOrd="0" destOrd="0" presId="urn:microsoft.com/office/officeart/2005/8/layout/hierarchy2#1"/>
    <dgm:cxn modelId="{70DDBB8E-25B6-44D0-BA35-98A610D2C459}" type="presParOf" srcId="{73E9AF8E-8FD1-4613-9353-5085E239E124}" destId="{F32C51A4-E407-4406-BA83-AB082E7A9C92}" srcOrd="0" destOrd="0" presId="urn:microsoft.com/office/officeart/2005/8/layout/hierarchy2#1"/>
    <dgm:cxn modelId="{087F1219-6AFB-49E0-AC64-983C01BFC7DA}" type="presParOf" srcId="{C897DC7A-50BA-4C67-B62E-87CDB487F32D}" destId="{B98FAF2E-0158-4C53-93BB-71723D989EB4}" srcOrd="1" destOrd="0" presId="urn:microsoft.com/office/officeart/2005/8/layout/hierarchy2#1"/>
    <dgm:cxn modelId="{7C5874EB-725C-4FA4-8CC4-3A37E67F05A1}" type="presParOf" srcId="{B98FAF2E-0158-4C53-93BB-71723D989EB4}" destId="{23CA924E-6A1B-47A1-9C50-06BAB31C3B61}" srcOrd="0" destOrd="0" presId="urn:microsoft.com/office/officeart/2005/8/layout/hierarchy2#1"/>
    <dgm:cxn modelId="{507B19DD-9383-4B86-B9ED-908EFE898CCE}" type="presParOf" srcId="{B98FAF2E-0158-4C53-93BB-71723D989EB4}" destId="{1900F351-C938-4AA3-80E4-7FE06CE13286}" srcOrd="1" destOrd="0" presId="urn:microsoft.com/office/officeart/2005/8/layout/hierarchy2#1"/>
    <dgm:cxn modelId="{CD278121-CD59-49ED-A1BB-E312E9AF8A31}" type="presParOf" srcId="{C897DC7A-50BA-4C67-B62E-87CDB487F32D}" destId="{8EDF2F45-D1BF-4DE0-94FD-D55F08813061}" srcOrd="2" destOrd="0" presId="urn:microsoft.com/office/officeart/2005/8/layout/hierarchy2#1"/>
    <dgm:cxn modelId="{999D92BC-2C7B-4912-895F-70EF65995280}" type="presParOf" srcId="{8EDF2F45-D1BF-4DE0-94FD-D55F08813061}" destId="{912AE989-680F-4342-8701-E9102C7B5909}" srcOrd="0" destOrd="0" presId="urn:microsoft.com/office/officeart/2005/8/layout/hierarchy2#1"/>
    <dgm:cxn modelId="{FDD017C9-0625-45FF-948E-22A8944A0126}" type="presParOf" srcId="{C897DC7A-50BA-4C67-B62E-87CDB487F32D}" destId="{C6AF364C-428C-4F50-A77F-D7D961A22776}" srcOrd="3" destOrd="0" presId="urn:microsoft.com/office/officeart/2005/8/layout/hierarchy2#1"/>
    <dgm:cxn modelId="{6F126387-D99A-49AD-A4DE-283E058E36BB}" type="presParOf" srcId="{C6AF364C-428C-4F50-A77F-D7D961A22776}" destId="{EB2B61F8-1373-4627-A6C3-E68EBBCA28F3}" srcOrd="0" destOrd="0" presId="urn:microsoft.com/office/officeart/2005/8/layout/hierarchy2#1"/>
    <dgm:cxn modelId="{A04760D2-A6C0-4E90-9E33-94D541C89840}" type="presParOf" srcId="{C6AF364C-428C-4F50-A77F-D7D961A22776}" destId="{21EA7F99-AE4F-4990-B3BA-CD412BEE57A9}" srcOrd="1" destOrd="0" presId="urn:microsoft.com/office/officeart/2005/8/layout/hierarchy2#1"/>
    <dgm:cxn modelId="{6B0D5E06-D40D-4042-A6F0-FFD61FAB716B}" type="presParOf" srcId="{5B4AB3A6-6CBB-44EC-99FF-5A164F17CC19}" destId="{A9C71BF4-A8E4-41FA-96DC-F0DDAFE8AD1E}" srcOrd="2" destOrd="0" presId="urn:microsoft.com/office/officeart/2005/8/layout/hierarchy2#1"/>
    <dgm:cxn modelId="{8439CD82-6EFB-4B6C-93BB-FD6EBB10B59B}" type="presParOf" srcId="{A9C71BF4-A8E4-41FA-96DC-F0DDAFE8AD1E}" destId="{E05D6981-3BDC-4F23-8D70-045E6EB0A0EF}" srcOrd="0" destOrd="0" presId="urn:microsoft.com/office/officeart/2005/8/layout/hierarchy2#1"/>
    <dgm:cxn modelId="{2433A394-ADBB-4C3F-B494-E16B24743745}" type="presParOf" srcId="{5B4AB3A6-6CBB-44EC-99FF-5A164F17CC19}" destId="{3525425D-B095-49CC-91F4-075AEB290E7D}" srcOrd="3" destOrd="0" presId="urn:microsoft.com/office/officeart/2005/8/layout/hierarchy2#1"/>
    <dgm:cxn modelId="{0EBDDF31-137C-4D7B-8D1B-3EC9FF5A3101}" type="presParOf" srcId="{3525425D-B095-49CC-91F4-075AEB290E7D}" destId="{5D419FAA-EED8-40B9-98D3-1732A19FD3CD}" srcOrd="0" destOrd="0" presId="urn:microsoft.com/office/officeart/2005/8/layout/hierarchy2#1"/>
    <dgm:cxn modelId="{B0C2AEB6-353C-4A5B-815B-45E4A4D4A514}" type="presParOf" srcId="{3525425D-B095-49CC-91F4-075AEB290E7D}" destId="{C7B7C686-A746-4FFA-AB93-BDE18B3B62AF}" srcOrd="1" destOrd="0" presId="urn:microsoft.com/office/officeart/2005/8/layout/hierarchy2#1"/>
    <dgm:cxn modelId="{E2B66FA2-6B2F-4408-910E-B94845443E90}" type="presParOf" srcId="{5B4AB3A6-6CBB-44EC-99FF-5A164F17CC19}" destId="{737FF4E5-B6A6-4403-942E-C36E5E2CAD0A}" srcOrd="4" destOrd="0" presId="urn:microsoft.com/office/officeart/2005/8/layout/hierarchy2#1"/>
    <dgm:cxn modelId="{97C7171B-4B46-4C1F-AA82-A17968F79A41}" type="presParOf" srcId="{737FF4E5-B6A6-4403-942E-C36E5E2CAD0A}" destId="{66247459-B5EC-4542-B9AB-AB128835B09C}" srcOrd="0" destOrd="0" presId="urn:microsoft.com/office/officeart/2005/8/layout/hierarchy2#1"/>
    <dgm:cxn modelId="{1156B9C8-403F-4A7C-A558-088F1F4CD0C4}" type="presParOf" srcId="{5B4AB3A6-6CBB-44EC-99FF-5A164F17CC19}" destId="{92E284C9-8FF9-496F-B1DF-593E678F4BEB}" srcOrd="5" destOrd="0" presId="urn:microsoft.com/office/officeart/2005/8/layout/hierarchy2#1"/>
    <dgm:cxn modelId="{11F0BE48-C072-4634-A834-511B4D8BC7BB}" type="presParOf" srcId="{92E284C9-8FF9-496F-B1DF-593E678F4BEB}" destId="{A75819B8-A7D8-492A-BA0C-932093A0FF2D}" srcOrd="0" destOrd="0" presId="urn:microsoft.com/office/officeart/2005/8/layout/hierarchy2#1"/>
    <dgm:cxn modelId="{B1C5533A-8C2A-4A39-A17F-BA1BC7A809CF}" type="presParOf" srcId="{92E284C9-8FF9-496F-B1DF-593E678F4BEB}" destId="{76CF8543-1ADA-471B-8291-B73DD99091DD}" srcOrd="1" destOrd="0" presId="urn:microsoft.com/office/officeart/2005/8/layout/hierarchy2#1"/>
    <dgm:cxn modelId="{11DEE0FE-8269-4152-B90A-C4A7CD940EEB}" type="presParOf" srcId="{131786B7-3A1A-48DD-9C89-C0C95288606A}" destId="{17CAE9B1-4DBA-42B1-9523-DDC51E5919BE}" srcOrd="2" destOrd="0" presId="urn:microsoft.com/office/officeart/2005/8/layout/hierarchy2#1"/>
    <dgm:cxn modelId="{434F25A5-7DAB-4984-9E13-EC379E01451E}" type="presParOf" srcId="{17CAE9B1-4DBA-42B1-9523-DDC51E5919BE}" destId="{792F0FE7-B340-475C-AEAD-107F8C7DDA9F}" srcOrd="0" destOrd="0" presId="urn:microsoft.com/office/officeart/2005/8/layout/hierarchy2#1"/>
    <dgm:cxn modelId="{73D32CFF-1C29-4DDD-B6E6-AF205D5320C2}" type="presParOf" srcId="{131786B7-3A1A-48DD-9C89-C0C95288606A}" destId="{A379BA93-92F7-47C8-9A2E-823FB89377E7}" srcOrd="3" destOrd="0" presId="urn:microsoft.com/office/officeart/2005/8/layout/hierarchy2#1"/>
    <dgm:cxn modelId="{F60BB08E-D94A-497D-82CE-E164F55787AD}" type="presParOf" srcId="{A379BA93-92F7-47C8-9A2E-823FB89377E7}" destId="{4E0F5636-EB4E-4270-8DE8-5181FB43ABAE}" srcOrd="0" destOrd="0" presId="urn:microsoft.com/office/officeart/2005/8/layout/hierarchy2#1"/>
    <dgm:cxn modelId="{553D1D91-01BD-4198-B173-E633D34866FE}" type="presParOf" srcId="{A379BA93-92F7-47C8-9A2E-823FB89377E7}" destId="{E0B0728C-D053-4242-B2F7-CD7710EEDEE9}" srcOrd="1" destOrd="0" presId="urn:microsoft.com/office/officeart/2005/8/layout/hierarchy2#1"/>
    <dgm:cxn modelId="{7CDCA355-1275-4B13-8AF9-C23F42BCB175}" type="presParOf" srcId="{E0B0728C-D053-4242-B2F7-CD7710EEDEE9}" destId="{9A4C261E-8BD5-4084-A444-590D32440DA3}" srcOrd="0" destOrd="0" presId="urn:microsoft.com/office/officeart/2005/8/layout/hierarchy2#1"/>
    <dgm:cxn modelId="{6D7691D7-2E90-4AA2-8EDC-693F09CD28D7}" type="presParOf" srcId="{9A4C261E-8BD5-4084-A444-590D32440DA3}" destId="{E2EEBAD2-DADF-43BA-9287-3F4ACB07F3CE}" srcOrd="0" destOrd="0" presId="urn:microsoft.com/office/officeart/2005/8/layout/hierarchy2#1"/>
    <dgm:cxn modelId="{5DE39EFE-173F-4B73-80AB-D4691731677C}" type="presParOf" srcId="{E0B0728C-D053-4242-B2F7-CD7710EEDEE9}" destId="{DFCA6A57-F15C-478B-AC7A-54A09C43CEA0}" srcOrd="1" destOrd="0" presId="urn:microsoft.com/office/officeart/2005/8/layout/hierarchy2#1"/>
    <dgm:cxn modelId="{80F7E38F-6392-4D42-9D7E-286C8BDB642C}" type="presParOf" srcId="{DFCA6A57-F15C-478B-AC7A-54A09C43CEA0}" destId="{921ACDA2-1690-4A5A-BCD1-C8E54457910D}" srcOrd="0" destOrd="0" presId="urn:microsoft.com/office/officeart/2005/8/layout/hierarchy2#1"/>
    <dgm:cxn modelId="{0F0B3137-FC83-47AF-8E10-647A095D76DA}" type="presParOf" srcId="{DFCA6A57-F15C-478B-AC7A-54A09C43CEA0}" destId="{9BC0A012-F5A6-4CB0-8196-3B4F30BA3704}" srcOrd="1" destOrd="0" presId="urn:microsoft.com/office/officeart/2005/8/layout/hierarchy2#1"/>
    <dgm:cxn modelId="{5698EBE0-2562-4649-A7E1-945021BF45E0}" type="presParOf" srcId="{9BC0A012-F5A6-4CB0-8196-3B4F30BA3704}" destId="{4FE940FB-E100-49D3-83CE-8AFBA7BC01EF}" srcOrd="0" destOrd="0" presId="urn:microsoft.com/office/officeart/2005/8/layout/hierarchy2#1"/>
    <dgm:cxn modelId="{F9C30F89-69E5-4146-B07D-3F53705E9AAC}" type="presParOf" srcId="{4FE940FB-E100-49D3-83CE-8AFBA7BC01EF}" destId="{7F74AD0A-0FE9-447E-BEB5-11639AC81674}" srcOrd="0" destOrd="0" presId="urn:microsoft.com/office/officeart/2005/8/layout/hierarchy2#1"/>
    <dgm:cxn modelId="{1AA98DAA-125E-4357-9E87-D37BC89F25DC}" type="presParOf" srcId="{9BC0A012-F5A6-4CB0-8196-3B4F30BA3704}" destId="{C5AA92B5-9437-4757-AB7F-A58923192D5D}" srcOrd="1" destOrd="0" presId="urn:microsoft.com/office/officeart/2005/8/layout/hierarchy2#1"/>
    <dgm:cxn modelId="{C0044831-9E85-43E2-83A8-7850C71AACB6}" type="presParOf" srcId="{C5AA92B5-9437-4757-AB7F-A58923192D5D}" destId="{4C399A1D-F7C9-4B82-B83C-6F5F44CE4DEB}" srcOrd="0" destOrd="0" presId="urn:microsoft.com/office/officeart/2005/8/layout/hierarchy2#1"/>
    <dgm:cxn modelId="{C4F5FBDE-BF41-45B6-A98E-85876EABDB59}" type="presParOf" srcId="{C5AA92B5-9437-4757-AB7F-A58923192D5D}" destId="{93958167-3A1B-4FD0-A05B-08AF05F33DB0}" srcOrd="1" destOrd="0" presId="urn:microsoft.com/office/officeart/2005/8/layout/hierarchy2#1"/>
    <dgm:cxn modelId="{029FE611-4585-4C36-B772-33291D6B77DE}" type="presParOf" srcId="{93958167-3A1B-4FD0-A05B-08AF05F33DB0}" destId="{EEE49D8F-B303-4AC0-A85B-CA9F0A12362C}" srcOrd="0" destOrd="0" presId="urn:microsoft.com/office/officeart/2005/8/layout/hierarchy2#1"/>
    <dgm:cxn modelId="{4539B76C-CB5D-4541-B724-086081DD9243}" type="presParOf" srcId="{EEE49D8F-B303-4AC0-A85B-CA9F0A12362C}" destId="{562D6679-B5E1-4167-9DE6-A59C320F94C9}" srcOrd="0" destOrd="0" presId="urn:microsoft.com/office/officeart/2005/8/layout/hierarchy2#1"/>
    <dgm:cxn modelId="{E8C5DEE1-EBC2-4FF0-AF2E-2EE345817CF3}" type="presParOf" srcId="{93958167-3A1B-4FD0-A05B-08AF05F33DB0}" destId="{7F9D44E5-B012-4D96-B3BE-E7B5FFFDE853}" srcOrd="1" destOrd="0" presId="urn:microsoft.com/office/officeart/2005/8/layout/hierarchy2#1"/>
    <dgm:cxn modelId="{C4C686CA-B81B-4520-841D-9A33AD23B823}" type="presParOf" srcId="{7F9D44E5-B012-4D96-B3BE-E7B5FFFDE853}" destId="{40DA8C12-B90F-4C19-9FB8-444EFFB74940}" srcOrd="0" destOrd="0" presId="urn:microsoft.com/office/officeart/2005/8/layout/hierarchy2#1"/>
    <dgm:cxn modelId="{F8E4E459-7526-4F48-B9B6-B23E26270391}" type="presParOf" srcId="{7F9D44E5-B012-4D96-B3BE-E7B5FFFDE853}" destId="{60DD69E3-5A8F-4DB6-9CD5-630F69DAC0AA}" srcOrd="1" destOrd="0" presId="urn:microsoft.com/office/officeart/2005/8/layout/hierarchy2#1"/>
    <dgm:cxn modelId="{33395D6B-BE20-4AC9-B480-A340B8D21998}" type="presParOf" srcId="{131786B7-3A1A-48DD-9C89-C0C95288606A}" destId="{19B70BD8-5F1E-44A8-A52F-D74992207994}" srcOrd="4" destOrd="0" presId="urn:microsoft.com/office/officeart/2005/8/layout/hierarchy2#1"/>
    <dgm:cxn modelId="{E1BA96DB-0E12-47BF-93E2-9C7DEEA5F185}" type="presParOf" srcId="{19B70BD8-5F1E-44A8-A52F-D74992207994}" destId="{3332C44B-15BB-47F3-8CDF-8C6280F3C38E}" srcOrd="0" destOrd="0" presId="urn:microsoft.com/office/officeart/2005/8/layout/hierarchy2#1"/>
    <dgm:cxn modelId="{63E967F6-10F0-4A17-98FD-66EF373E3A66}" type="presParOf" srcId="{131786B7-3A1A-48DD-9C89-C0C95288606A}" destId="{CF4AE49D-BB85-491A-A573-141032A4A801}" srcOrd="5" destOrd="0" presId="urn:microsoft.com/office/officeart/2005/8/layout/hierarchy2#1"/>
    <dgm:cxn modelId="{CB122A04-E5D9-4D51-97CB-E7688856FF9F}" type="presParOf" srcId="{CF4AE49D-BB85-491A-A573-141032A4A801}" destId="{C2F0806A-E987-4613-AD66-9A7F068CD229}" srcOrd="0" destOrd="0" presId="urn:microsoft.com/office/officeart/2005/8/layout/hierarchy2#1"/>
    <dgm:cxn modelId="{008E40DF-2BDA-4E98-9D72-79B15DF26D90}" type="presParOf" srcId="{CF4AE49D-BB85-491A-A573-141032A4A801}" destId="{A19B62F0-8F40-476D-AC81-4FC53D9C48A7}" srcOrd="1" destOrd="0" presId="urn:microsoft.com/office/officeart/2005/8/layout/hierarchy2#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721455" cy="4178753"/>
        <a:chOff x="0" y="0"/>
        <a:chExt cx="7721455" cy="4178753"/>
      </a:xfrm>
    </dsp:grpSpPr>
    <dsp:sp modelId="{8E92F860-C7E8-42FF-8221-48C9E4F10A5A}">
      <dsp:nvSpPr>
        <dsp:cNvPr id="3" name="圆角矩形 2"/>
        <dsp:cNvSpPr/>
      </dsp:nvSpPr>
      <dsp:spPr bwMode="white">
        <a:xfrm>
          <a:off x="0" y="2286559"/>
          <a:ext cx="1087904" cy="54395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a:latin typeface="微软雅黑" panose="020B0503020204020204" charset="-122"/>
              <a:ea typeface="微软雅黑" panose="020B0503020204020204" charset="-122"/>
            </a:rPr>
            <a:t>检索</a:t>
          </a:r>
        </a:p>
      </dsp:txBody>
      <dsp:txXfrm>
        <a:off x="0" y="2286559"/>
        <a:ext cx="1087904" cy="543952"/>
      </dsp:txXfrm>
    </dsp:sp>
    <dsp:sp modelId="{5948D48B-ECBB-4CAD-8E92-6DCAC420038D}">
      <dsp:nvSpPr>
        <dsp:cNvPr id="4" name="任意多边形 3"/>
        <dsp:cNvSpPr/>
      </dsp:nvSpPr>
      <dsp:spPr bwMode="white">
        <a:xfrm>
          <a:off x="788328" y="2077661"/>
          <a:ext cx="1034314" cy="23431"/>
        </a:xfrm>
        <a:custGeom>
          <a:avLst/>
          <a:gdLst/>
          <a:ahLst/>
          <a:cxnLst/>
          <a:pathLst>
            <a:path w="1629" h="37">
              <a:moveTo>
                <a:pt x="472" y="757"/>
              </a:moveTo>
              <a:lnTo>
                <a:pt x="1157" y="-720"/>
              </a:lnTo>
            </a:path>
          </a:pathLst>
        </a:custGeom>
      </dsp:spPr>
      <dsp:style>
        <a:lnRef idx="2">
          <a:schemeClr val="accent1">
            <a:shade val="6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800">
            <a:solidFill>
              <a:schemeClr val="tx1"/>
            </a:solidFill>
            <a:latin typeface="微软雅黑" panose="020B0503020204020204" charset="-122"/>
            <a:ea typeface="微软雅黑" panose="020B0503020204020204" charset="-122"/>
          </a:endParaRPr>
        </a:p>
      </dsp:txBody>
      <dsp:txXfrm>
        <a:off x="788328" y="2077661"/>
        <a:ext cx="1034314" cy="23431"/>
      </dsp:txXfrm>
    </dsp:sp>
    <dsp:sp modelId="{DC8EF80F-F896-492B-8242-D88824567159}">
      <dsp:nvSpPr>
        <dsp:cNvPr id="5" name="圆角矩形 4"/>
        <dsp:cNvSpPr/>
      </dsp:nvSpPr>
      <dsp:spPr bwMode="white">
        <a:xfrm>
          <a:off x="1523066" y="1348242"/>
          <a:ext cx="1087904" cy="54395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a:latin typeface="微软雅黑" panose="020B0503020204020204" charset="-122"/>
              <a:ea typeface="微软雅黑" panose="020B0503020204020204" charset="-122"/>
            </a:rPr>
            <a:t>一框式检索</a:t>
          </a:r>
        </a:p>
      </dsp:txBody>
      <dsp:txXfrm>
        <a:off x="1523066" y="1348242"/>
        <a:ext cx="1087904" cy="543952"/>
      </dsp:txXfrm>
    </dsp:sp>
    <dsp:sp modelId="{62CED637-F399-4A29-8156-E072FC916C5E}">
      <dsp:nvSpPr>
        <dsp:cNvPr id="6" name="任意多边形 5"/>
        <dsp:cNvSpPr/>
      </dsp:nvSpPr>
      <dsp:spPr bwMode="white">
        <a:xfrm>
          <a:off x="2447542" y="1295730"/>
          <a:ext cx="762019" cy="23431"/>
        </a:xfrm>
        <a:custGeom>
          <a:avLst/>
          <a:gdLst/>
          <a:ahLst/>
          <a:cxnLst/>
          <a:pathLst>
            <a:path w="1200" h="37">
              <a:moveTo>
                <a:pt x="257" y="511"/>
              </a:moveTo>
              <a:lnTo>
                <a:pt x="943" y="-474"/>
              </a:lnTo>
            </a:path>
          </a:pathLst>
        </a:custGeom>
      </dsp:spPr>
      <dsp:style>
        <a:lnRef idx="2">
          <a:schemeClr val="accent1">
            <a:shade val="8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800">
            <a:solidFill>
              <a:schemeClr val="tx1"/>
            </a:solidFill>
            <a:latin typeface="微软雅黑" panose="020B0503020204020204" charset="-122"/>
            <a:ea typeface="微软雅黑" panose="020B0503020204020204" charset="-122"/>
          </a:endParaRPr>
        </a:p>
      </dsp:txBody>
      <dsp:txXfrm>
        <a:off x="2447542" y="1295730"/>
        <a:ext cx="762019" cy="23431"/>
      </dsp:txXfrm>
    </dsp:sp>
    <dsp:sp modelId="{7F408607-79DD-4CDE-A2BF-056624F69A85}">
      <dsp:nvSpPr>
        <dsp:cNvPr id="7" name="圆角矩形 6"/>
        <dsp:cNvSpPr/>
      </dsp:nvSpPr>
      <dsp:spPr bwMode="white">
        <a:xfrm>
          <a:off x="3046132" y="722697"/>
          <a:ext cx="1087904" cy="54395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a:latin typeface="微软雅黑" panose="020B0503020204020204" charset="-122"/>
              <a:ea typeface="微软雅黑" panose="020B0503020204020204" charset="-122"/>
            </a:rPr>
            <a:t>文献检索</a:t>
          </a:r>
        </a:p>
      </dsp:txBody>
      <dsp:txXfrm>
        <a:off x="3046132" y="722697"/>
        <a:ext cx="1087904" cy="543952"/>
      </dsp:txXfrm>
    </dsp:sp>
    <dsp:sp modelId="{73E9AF8E-8FD1-4613-9353-5085E239E124}">
      <dsp:nvSpPr>
        <dsp:cNvPr id="8" name="任意多边形 7"/>
        <dsp:cNvSpPr/>
      </dsp:nvSpPr>
      <dsp:spPr bwMode="white">
        <a:xfrm>
          <a:off x="4083665" y="826571"/>
          <a:ext cx="535903" cy="23431"/>
        </a:xfrm>
        <a:custGeom>
          <a:avLst/>
          <a:gdLst/>
          <a:ahLst/>
          <a:cxnLst/>
          <a:pathLst>
            <a:path w="844" h="37">
              <a:moveTo>
                <a:pt x="79" y="265"/>
              </a:moveTo>
              <a:lnTo>
                <a:pt x="765" y="-228"/>
              </a:lnTo>
            </a:path>
          </a:pathLst>
        </a:custGeom>
      </dsp:spPr>
      <dsp:style>
        <a:lnRef idx="2">
          <a:schemeClr val="accent1">
            <a:shade val="8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800">
            <a:solidFill>
              <a:schemeClr val="tx1"/>
            </a:solidFill>
            <a:latin typeface="微软雅黑" panose="020B0503020204020204" charset="-122"/>
            <a:ea typeface="微软雅黑" panose="020B0503020204020204" charset="-122"/>
          </a:endParaRPr>
        </a:p>
      </dsp:txBody>
      <dsp:txXfrm>
        <a:off x="4083665" y="826571"/>
        <a:ext cx="535903" cy="23431"/>
      </dsp:txXfrm>
    </dsp:sp>
    <dsp:sp modelId="{23CA924E-6A1B-47A1-9C50-06BAB31C3B61}">
      <dsp:nvSpPr>
        <dsp:cNvPr id="9" name="圆角矩形 8"/>
        <dsp:cNvSpPr/>
      </dsp:nvSpPr>
      <dsp:spPr bwMode="white">
        <a:xfrm>
          <a:off x="4569198" y="409924"/>
          <a:ext cx="1087904" cy="54395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a:latin typeface="微软雅黑" panose="020B0503020204020204" charset="-122"/>
              <a:ea typeface="微软雅黑" panose="020B0503020204020204" charset="-122"/>
            </a:rPr>
            <a:t>单库</a:t>
          </a:r>
        </a:p>
      </dsp:txBody>
      <dsp:txXfrm>
        <a:off x="4569198" y="409924"/>
        <a:ext cx="1087904" cy="543952"/>
      </dsp:txXfrm>
    </dsp:sp>
    <dsp:sp modelId="{8EDF2F45-D1BF-4DE0-94FD-D55F08813061}">
      <dsp:nvSpPr>
        <dsp:cNvPr id="10" name="任意多边形 9"/>
        <dsp:cNvSpPr/>
      </dsp:nvSpPr>
      <dsp:spPr bwMode="white">
        <a:xfrm>
          <a:off x="4083665" y="1139344"/>
          <a:ext cx="535903" cy="23431"/>
        </a:xfrm>
        <a:custGeom>
          <a:avLst/>
          <a:gdLst/>
          <a:ahLst/>
          <a:cxnLst/>
          <a:pathLst>
            <a:path w="844" h="37">
              <a:moveTo>
                <a:pt x="79" y="-228"/>
              </a:moveTo>
              <a:lnTo>
                <a:pt x="765" y="265"/>
              </a:lnTo>
            </a:path>
          </a:pathLst>
        </a:custGeom>
      </dsp:spPr>
      <dsp:style>
        <a:lnRef idx="2">
          <a:schemeClr val="accent1">
            <a:shade val="8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800">
            <a:solidFill>
              <a:schemeClr val="tx1"/>
            </a:solidFill>
            <a:latin typeface="微软雅黑" panose="020B0503020204020204" charset="-122"/>
            <a:ea typeface="微软雅黑" panose="020B0503020204020204" charset="-122"/>
          </a:endParaRPr>
        </a:p>
      </dsp:txBody>
      <dsp:txXfrm>
        <a:off x="4083665" y="1139344"/>
        <a:ext cx="535903" cy="23431"/>
      </dsp:txXfrm>
    </dsp:sp>
    <dsp:sp modelId="{EB2B61F8-1373-4627-A6C3-E68EBBCA28F3}">
      <dsp:nvSpPr>
        <dsp:cNvPr id="11" name="圆角矩形 10"/>
        <dsp:cNvSpPr/>
      </dsp:nvSpPr>
      <dsp:spPr bwMode="white">
        <a:xfrm>
          <a:off x="4569198" y="1035469"/>
          <a:ext cx="1087904" cy="54395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a:latin typeface="微软雅黑" panose="020B0503020204020204" charset="-122"/>
              <a:ea typeface="微软雅黑" panose="020B0503020204020204" charset="-122"/>
            </a:rPr>
            <a:t>跨库</a:t>
          </a:r>
        </a:p>
      </dsp:txBody>
      <dsp:txXfrm>
        <a:off x="4569198" y="1035469"/>
        <a:ext cx="1087904" cy="543952"/>
      </dsp:txXfrm>
    </dsp:sp>
    <dsp:sp modelId="{A9C71BF4-A8E4-41FA-96DC-F0DDAFE8AD1E}">
      <dsp:nvSpPr>
        <dsp:cNvPr id="12" name="任意多边形 11"/>
        <dsp:cNvSpPr/>
      </dsp:nvSpPr>
      <dsp:spPr bwMode="white">
        <a:xfrm>
          <a:off x="2610847" y="1616071"/>
          <a:ext cx="465652" cy="23431"/>
        </a:xfrm>
        <a:custGeom>
          <a:avLst/>
          <a:gdLst/>
          <a:ahLst/>
          <a:cxnLst/>
          <a:pathLst>
            <a:path w="733" h="37">
              <a:moveTo>
                <a:pt x="0" y="7"/>
              </a:moveTo>
              <a:lnTo>
                <a:pt x="733" y="30"/>
              </a:lnTo>
            </a:path>
          </a:pathLst>
        </a:custGeom>
      </dsp:spPr>
      <dsp:style>
        <a:lnRef idx="2">
          <a:schemeClr val="accent1">
            <a:shade val="8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800">
            <a:solidFill>
              <a:schemeClr val="tx1"/>
            </a:solidFill>
            <a:latin typeface="微软雅黑" panose="020B0503020204020204" charset="-122"/>
            <a:ea typeface="微软雅黑" panose="020B0503020204020204" charset="-122"/>
          </a:endParaRPr>
        </a:p>
      </dsp:txBody>
      <dsp:txXfrm>
        <a:off x="2610847" y="1616071"/>
        <a:ext cx="465652" cy="23431"/>
      </dsp:txXfrm>
    </dsp:sp>
    <dsp:sp modelId="{5D419FAA-EED8-40B9-98D3-1732A19FD3CD}">
      <dsp:nvSpPr>
        <dsp:cNvPr id="13" name="圆角矩形 12"/>
        <dsp:cNvSpPr/>
      </dsp:nvSpPr>
      <dsp:spPr bwMode="white">
        <a:xfrm>
          <a:off x="3076376" y="1363380"/>
          <a:ext cx="1087904" cy="54395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a:latin typeface="微软雅黑" panose="020B0503020204020204" charset="-122"/>
              <a:ea typeface="微软雅黑" panose="020B0503020204020204" charset="-122"/>
            </a:rPr>
            <a:t>知识元检索</a:t>
          </a:r>
        </a:p>
      </dsp:txBody>
      <dsp:txXfrm>
        <a:off x="3076376" y="1363380"/>
        <a:ext cx="1087904" cy="543952"/>
      </dsp:txXfrm>
    </dsp:sp>
    <dsp:sp modelId="{737FF4E5-B6A6-4403-942E-C36E5E2CAD0A}">
      <dsp:nvSpPr>
        <dsp:cNvPr id="14" name="任意多边形 13"/>
        <dsp:cNvSpPr/>
      </dsp:nvSpPr>
      <dsp:spPr bwMode="white">
        <a:xfrm>
          <a:off x="2447542" y="1921275"/>
          <a:ext cx="762019" cy="23431"/>
        </a:xfrm>
        <a:custGeom>
          <a:avLst/>
          <a:gdLst/>
          <a:ahLst/>
          <a:cxnLst/>
          <a:pathLst>
            <a:path w="1200" h="37">
              <a:moveTo>
                <a:pt x="257" y="-474"/>
              </a:moveTo>
              <a:lnTo>
                <a:pt x="943" y="511"/>
              </a:lnTo>
            </a:path>
          </a:pathLst>
        </a:custGeom>
      </dsp:spPr>
      <dsp:style>
        <a:lnRef idx="2">
          <a:schemeClr val="accent1">
            <a:shade val="8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800">
            <a:solidFill>
              <a:schemeClr val="tx1"/>
            </a:solidFill>
            <a:latin typeface="微软雅黑" panose="020B0503020204020204" charset="-122"/>
            <a:ea typeface="微软雅黑" panose="020B0503020204020204" charset="-122"/>
          </a:endParaRPr>
        </a:p>
      </dsp:txBody>
      <dsp:txXfrm>
        <a:off x="2447542" y="1921275"/>
        <a:ext cx="762019" cy="23431"/>
      </dsp:txXfrm>
    </dsp:sp>
    <dsp:sp modelId="{A75819B8-A7D8-492A-BA0C-932093A0FF2D}">
      <dsp:nvSpPr>
        <dsp:cNvPr id="15" name="圆角矩形 14"/>
        <dsp:cNvSpPr/>
      </dsp:nvSpPr>
      <dsp:spPr bwMode="white">
        <a:xfrm>
          <a:off x="3046132" y="1973787"/>
          <a:ext cx="1087904" cy="54395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a:latin typeface="微软雅黑" panose="020B0503020204020204" charset="-122"/>
              <a:ea typeface="微软雅黑" panose="020B0503020204020204" charset="-122"/>
            </a:rPr>
            <a:t>引文检索</a:t>
          </a:r>
        </a:p>
      </dsp:txBody>
      <dsp:txXfrm>
        <a:off x="3046132" y="1973787"/>
        <a:ext cx="1087904" cy="543952"/>
      </dsp:txXfrm>
    </dsp:sp>
    <dsp:sp modelId="{17CAE9B1-4DBA-42B1-9523-DDC51E5919BE}">
      <dsp:nvSpPr>
        <dsp:cNvPr id="16" name="任意多边形 15"/>
        <dsp:cNvSpPr/>
      </dsp:nvSpPr>
      <dsp:spPr bwMode="white">
        <a:xfrm>
          <a:off x="1037533" y="2703206"/>
          <a:ext cx="535903" cy="23431"/>
        </a:xfrm>
        <a:custGeom>
          <a:avLst/>
          <a:gdLst/>
          <a:ahLst/>
          <a:cxnLst/>
          <a:pathLst>
            <a:path w="844" h="37">
              <a:moveTo>
                <a:pt x="79" y="-228"/>
              </a:moveTo>
              <a:lnTo>
                <a:pt x="765" y="265"/>
              </a:lnTo>
            </a:path>
          </a:pathLst>
        </a:custGeom>
      </dsp:spPr>
      <dsp:style>
        <a:lnRef idx="2">
          <a:schemeClr val="accent1">
            <a:shade val="6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800">
            <a:solidFill>
              <a:schemeClr val="tx1"/>
            </a:solidFill>
            <a:latin typeface="微软雅黑" panose="020B0503020204020204" charset="-122"/>
            <a:ea typeface="微软雅黑" panose="020B0503020204020204" charset="-122"/>
          </a:endParaRPr>
        </a:p>
      </dsp:txBody>
      <dsp:txXfrm>
        <a:off x="1037533" y="2703206"/>
        <a:ext cx="535903" cy="23431"/>
      </dsp:txXfrm>
    </dsp:sp>
    <dsp:sp modelId="{4E0F5636-EB4E-4270-8DE8-5181FB43ABAE}">
      <dsp:nvSpPr>
        <dsp:cNvPr id="17" name="圆角矩形 16"/>
        <dsp:cNvSpPr/>
      </dsp:nvSpPr>
      <dsp:spPr bwMode="white">
        <a:xfrm>
          <a:off x="1523066" y="2599332"/>
          <a:ext cx="1087904" cy="54395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a:latin typeface="微软雅黑" panose="020B0503020204020204" charset="-122"/>
              <a:ea typeface="微软雅黑" panose="020B0503020204020204" charset="-122"/>
            </a:rPr>
            <a:t>高级检索</a:t>
          </a:r>
        </a:p>
      </dsp:txBody>
      <dsp:txXfrm>
        <a:off x="1523066" y="2599332"/>
        <a:ext cx="1087904" cy="543952"/>
      </dsp:txXfrm>
    </dsp:sp>
    <dsp:sp modelId="{9A4C261E-8BD5-4084-A444-590D32440DA3}">
      <dsp:nvSpPr>
        <dsp:cNvPr id="18" name="任意多边形 17"/>
        <dsp:cNvSpPr/>
      </dsp:nvSpPr>
      <dsp:spPr bwMode="white">
        <a:xfrm>
          <a:off x="2610970" y="2859592"/>
          <a:ext cx="435162" cy="23431"/>
        </a:xfrm>
        <a:custGeom>
          <a:avLst/>
          <a:gdLst/>
          <a:ahLst/>
          <a:cxnLst/>
          <a:pathLst>
            <a:path w="685" h="37">
              <a:moveTo>
                <a:pt x="0" y="18"/>
              </a:moveTo>
              <a:lnTo>
                <a:pt x="685" y="18"/>
              </a:lnTo>
            </a:path>
          </a:pathLst>
        </a:custGeom>
      </dsp:spPr>
      <dsp:style>
        <a:lnRef idx="2">
          <a:schemeClr val="accent1">
            <a:shade val="8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800">
            <a:solidFill>
              <a:schemeClr val="tx1"/>
            </a:solidFill>
            <a:latin typeface="微软雅黑" panose="020B0503020204020204" charset="-122"/>
            <a:ea typeface="微软雅黑" panose="020B0503020204020204" charset="-122"/>
          </a:endParaRPr>
        </a:p>
      </dsp:txBody>
      <dsp:txXfrm>
        <a:off x="2610970" y="2859592"/>
        <a:ext cx="435162" cy="23431"/>
      </dsp:txXfrm>
    </dsp:sp>
    <dsp:sp modelId="{921ACDA2-1690-4A5A-BCD1-C8E54457910D}">
      <dsp:nvSpPr>
        <dsp:cNvPr id="19" name="圆角矩形 18"/>
        <dsp:cNvSpPr/>
      </dsp:nvSpPr>
      <dsp:spPr bwMode="white">
        <a:xfrm>
          <a:off x="3046132" y="2599332"/>
          <a:ext cx="1087904" cy="54395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a:latin typeface="微软雅黑" panose="020B0503020204020204" charset="-122"/>
              <a:ea typeface="微软雅黑" panose="020B0503020204020204" charset="-122"/>
            </a:rPr>
            <a:t>专业检索</a:t>
          </a:r>
        </a:p>
      </dsp:txBody>
      <dsp:txXfrm>
        <a:off x="3046132" y="2599332"/>
        <a:ext cx="1087904" cy="543952"/>
      </dsp:txXfrm>
    </dsp:sp>
    <dsp:sp modelId="{4FE940FB-E100-49D3-83CE-8AFBA7BC01EF}">
      <dsp:nvSpPr>
        <dsp:cNvPr id="20" name="任意多边形 19"/>
        <dsp:cNvSpPr/>
      </dsp:nvSpPr>
      <dsp:spPr bwMode="white">
        <a:xfrm>
          <a:off x="4134036" y="2859592"/>
          <a:ext cx="435162" cy="23431"/>
        </a:xfrm>
        <a:custGeom>
          <a:avLst/>
          <a:gdLst/>
          <a:ahLst/>
          <a:cxnLst/>
          <a:pathLst>
            <a:path w="685" h="37">
              <a:moveTo>
                <a:pt x="0" y="18"/>
              </a:moveTo>
              <a:lnTo>
                <a:pt x="685" y="18"/>
              </a:lnTo>
            </a:path>
          </a:pathLst>
        </a:custGeom>
      </dsp:spPr>
      <dsp:style>
        <a:lnRef idx="2">
          <a:schemeClr val="accent1">
            <a:shade val="8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800">
            <a:solidFill>
              <a:schemeClr val="tx1"/>
            </a:solidFill>
            <a:latin typeface="微软雅黑" panose="020B0503020204020204" charset="-122"/>
            <a:ea typeface="微软雅黑" panose="020B0503020204020204" charset="-122"/>
          </a:endParaRPr>
        </a:p>
      </dsp:txBody>
      <dsp:txXfrm>
        <a:off x="4134036" y="2859592"/>
        <a:ext cx="435162" cy="23431"/>
      </dsp:txXfrm>
    </dsp:sp>
    <dsp:sp modelId="{4C399A1D-F7C9-4B82-B83C-6F5F44CE4DEB}">
      <dsp:nvSpPr>
        <dsp:cNvPr id="21" name="圆角矩形 20"/>
        <dsp:cNvSpPr/>
      </dsp:nvSpPr>
      <dsp:spPr bwMode="white">
        <a:xfrm>
          <a:off x="4569198" y="2599332"/>
          <a:ext cx="1629191" cy="54395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a:latin typeface="微软雅黑" panose="020B0503020204020204" charset="-122"/>
              <a:ea typeface="微软雅黑" panose="020B0503020204020204" charset="-122"/>
            </a:rPr>
            <a:t>作者发文检索</a:t>
          </a:r>
        </a:p>
      </dsp:txBody>
      <dsp:txXfrm>
        <a:off x="4569198" y="2599332"/>
        <a:ext cx="1629191" cy="543952"/>
      </dsp:txXfrm>
    </dsp:sp>
    <dsp:sp modelId="{EEE49D8F-B303-4AC0-A85B-CA9F0A12362C}">
      <dsp:nvSpPr>
        <dsp:cNvPr id="22" name="任意多边形 21"/>
        <dsp:cNvSpPr/>
      </dsp:nvSpPr>
      <dsp:spPr bwMode="white">
        <a:xfrm>
          <a:off x="6198389" y="2859592"/>
          <a:ext cx="435162" cy="23431"/>
        </a:xfrm>
        <a:custGeom>
          <a:avLst/>
          <a:gdLst/>
          <a:ahLst/>
          <a:cxnLst/>
          <a:pathLst>
            <a:path w="685" h="37">
              <a:moveTo>
                <a:pt x="0" y="18"/>
              </a:moveTo>
              <a:lnTo>
                <a:pt x="685" y="18"/>
              </a:lnTo>
            </a:path>
          </a:pathLst>
        </a:custGeom>
      </dsp:spPr>
      <dsp:style>
        <a:lnRef idx="2">
          <a:schemeClr val="accent1">
            <a:shade val="8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800">
            <a:solidFill>
              <a:schemeClr val="tx1"/>
            </a:solidFill>
            <a:latin typeface="微软雅黑" panose="020B0503020204020204" charset="-122"/>
            <a:ea typeface="微软雅黑" panose="020B0503020204020204" charset="-122"/>
          </a:endParaRPr>
        </a:p>
      </dsp:txBody>
      <dsp:txXfrm>
        <a:off x="6198389" y="2859592"/>
        <a:ext cx="435162" cy="23431"/>
      </dsp:txXfrm>
    </dsp:sp>
    <dsp:sp modelId="{40DA8C12-B90F-4C19-9FB8-444EFFB74940}">
      <dsp:nvSpPr>
        <dsp:cNvPr id="23" name="圆角矩形 22"/>
        <dsp:cNvSpPr/>
      </dsp:nvSpPr>
      <dsp:spPr bwMode="white">
        <a:xfrm>
          <a:off x="6633551" y="2599332"/>
          <a:ext cx="1087904" cy="54395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a:latin typeface="微软雅黑" panose="020B0503020204020204" charset="-122"/>
              <a:ea typeface="微软雅黑" panose="020B0503020204020204" charset="-122"/>
            </a:rPr>
            <a:t>句子检索</a:t>
          </a:r>
        </a:p>
      </dsp:txBody>
      <dsp:txXfrm>
        <a:off x="6633551" y="2599332"/>
        <a:ext cx="1087904" cy="543952"/>
      </dsp:txXfrm>
    </dsp:sp>
    <dsp:sp modelId="{19B70BD8-5F1E-44A8-A52F-D74992207994}">
      <dsp:nvSpPr>
        <dsp:cNvPr id="24" name="任意多边形 23"/>
        <dsp:cNvSpPr/>
      </dsp:nvSpPr>
      <dsp:spPr bwMode="white">
        <a:xfrm>
          <a:off x="788328" y="3015979"/>
          <a:ext cx="1034314" cy="23431"/>
        </a:xfrm>
        <a:custGeom>
          <a:avLst/>
          <a:gdLst/>
          <a:ahLst/>
          <a:cxnLst/>
          <a:pathLst>
            <a:path w="1629" h="37">
              <a:moveTo>
                <a:pt x="472" y="-720"/>
              </a:moveTo>
              <a:lnTo>
                <a:pt x="1157" y="757"/>
              </a:lnTo>
            </a:path>
          </a:pathLst>
        </a:custGeom>
      </dsp:spPr>
      <dsp:style>
        <a:lnRef idx="2">
          <a:schemeClr val="accent1">
            <a:shade val="60000"/>
          </a:schemeClr>
        </a:lnRef>
        <a:fillRef idx="0">
          <a:schemeClr val="accent1"/>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800">
            <a:solidFill>
              <a:schemeClr val="tx1"/>
            </a:solidFill>
            <a:latin typeface="微软雅黑" panose="020B0503020204020204" charset="-122"/>
            <a:ea typeface="微软雅黑" panose="020B0503020204020204" charset="-122"/>
          </a:endParaRPr>
        </a:p>
      </dsp:txBody>
      <dsp:txXfrm>
        <a:off x="788328" y="3015979"/>
        <a:ext cx="1034314" cy="23431"/>
      </dsp:txXfrm>
    </dsp:sp>
    <dsp:sp modelId="{C2F0806A-E987-4613-AD66-9A7F068CD229}">
      <dsp:nvSpPr>
        <dsp:cNvPr id="25" name="圆角矩形 24"/>
        <dsp:cNvSpPr/>
      </dsp:nvSpPr>
      <dsp:spPr bwMode="white">
        <a:xfrm>
          <a:off x="1523066" y="3224877"/>
          <a:ext cx="1087904" cy="54395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a:latin typeface="微软雅黑" panose="020B0503020204020204" charset="-122"/>
              <a:ea typeface="微软雅黑" panose="020B0503020204020204" charset="-122"/>
            </a:rPr>
            <a:t>出版物检索</a:t>
          </a:r>
        </a:p>
      </dsp:txBody>
      <dsp:txXfrm>
        <a:off x="1523066" y="3224877"/>
        <a:ext cx="1087904" cy="54395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1">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10F58D-4693-4D7D-ADA6-732BDE11113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0567A2-8DEF-40AA-809F-50C0F430C25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2FC115-43AE-41EB-BF0D-DEDE8EE1D96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（1）中国学术会议网全面升级，提供会议信息发布、会议视频直播回放、办会参会等功能，会议库首页上部增加入口。</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2FC115-43AE-41EB-BF0D-DEDE8EE1D96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知识元检索，对知识资源的碎片化处理，梳理文献关键点，深度挖掘文献知识</a:t>
            </a:r>
            <a:br>
              <a:rPr lang="zh-CN" altLang="en-US"/>
            </a:br>
            <a:r>
              <a:rPr lang="zh-CN" altLang="en-US"/>
              <a:t>展示文献引用数据，揭示文献引证关系，构建文献引文网络</a:t>
            </a:r>
            <a:br>
              <a:rPr lang="zh-CN" altLang="en-US"/>
            </a:br>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2023年全国两会即中华人民共和国第十四届全国人民代表大会第一次会议和中国人民政治协商会议第十四届全国委员会第一次会议，十四届全国人大一次会议于2023年3月5日在北京召开。 在中国知网中检索与“两会”相关的文献，检索区域：期刊库；检索字段：主题；检索词：两会；其他条件不限，在所得的检索结果中，下载量最高的文章所在期刊为 （             ）？</a:t>
            </a:r>
            <a:br>
              <a:rPr lang="zh-CN" altLang="en-US"/>
            </a:br>
            <a:br>
              <a:rPr lang="zh-CN" altLang="en-US"/>
            </a:br>
            <a:r>
              <a:rPr lang="zh-CN" altLang="en-US"/>
              <a:t>公共管理学报</a:t>
            </a:r>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2FC115-43AE-41EB-BF0D-DEDE8EE1D962}"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通过哪个功能可以查找一本整刊？</a:t>
            </a:r>
            <a:br>
              <a:rPr lang="zh-CN" altLang="en-US"/>
            </a:br>
            <a:r>
              <a:rPr lang="en-US" altLang="zh-CN"/>
              <a:t>A</a:t>
            </a:r>
            <a:r>
              <a:rPr lang="zh-CN" altLang="en-US"/>
              <a:t>、出版物检索</a:t>
            </a:r>
            <a:br>
              <a:rPr lang="zh-CN" altLang="en-US"/>
            </a:br>
            <a:r>
              <a:rPr lang="en-US" altLang="zh-CN"/>
              <a:t>B</a:t>
            </a:r>
            <a:r>
              <a:rPr lang="zh-CN" altLang="en-US"/>
              <a:t>、全文检索</a:t>
            </a:r>
            <a:br>
              <a:rPr lang="zh-CN" altLang="en-US"/>
            </a:br>
            <a:r>
              <a:rPr lang="en-US" altLang="zh-CN"/>
              <a:t>C</a:t>
            </a:r>
            <a:r>
              <a:rPr lang="zh-CN" altLang="en-US"/>
              <a:t>、主题检索</a:t>
            </a:r>
            <a:br>
              <a:rPr lang="zh-CN" altLang="en-US"/>
            </a:br>
            <a:r>
              <a:rPr lang="en-US" altLang="zh-CN"/>
              <a:t>D</a:t>
            </a:r>
            <a:r>
              <a:rPr lang="zh-CN" altLang="en-US"/>
              <a:t>、关键词检索</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CAD509-40CA-4FE7-ACB5-6A190A1C4596}"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多选题：知网节包括？</a:t>
            </a:r>
            <a:br>
              <a:rPr lang="zh-CN" altLang="en-US"/>
            </a:b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B3C272-B367-41A5-8460-5A329737240C}"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
        <p:nvSpPr>
          <p:cNvPr id="4" name="灯片编号占位符 3"/>
          <p:cNvSpPr>
            <a:spLocks noGrp="1"/>
          </p:cNvSpPr>
          <p:nvPr>
            <p:ph type="sldNum"/>
          </p:nvPr>
        </p:nvSpPr>
        <p:spPr/>
        <p:txBody>
          <a:bodyPr/>
          <a:p>
            <a:pPr algn="r"/>
            <a:fld id="{CAD2D6BD-DE1B-4B5F-8B41-2702339687B9}" type="slidenum">
              <a:rPr lang="en-US" altLang="zh-CN" sz="1400" b="0" i="0" u="none" strike="noStrike" kern="1200" cap="none" spc="0" baseline="0">
                <a:solidFill>
                  <a:schemeClr val="tx1"/>
                </a:solidFill>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pitchFamily="18" charset="0"/>
                <a:ea typeface="宋体" panose="02010600030101010101" pitchFamily="2" charset="-122"/>
                <a:cs typeface="Times New Roman" panose="02020603050405020304" pitchFamily="18" charset="0"/>
              </a:rPr>
            </a:fld>
            <a:endParaRPr lang="zh-CN" altLang="en-US" sz="14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sz="1800" b="0" i="0" u="none" strike="noStrike" baseline="0" dirty="0">
                <a:latin typeface="宋体" panose="02010600030101010101" pitchFamily="2" charset="-122"/>
                <a:ea typeface="宋体" panose="02010600030101010101" pitchFamily="2" charset="-122"/>
              </a:rPr>
              <a:t>很多人都经常说</a:t>
            </a:r>
            <a:r>
              <a:rPr lang="zh-CN" altLang="en-US" sz="1800" b="0" i="0" u="none" strike="noStrike" baseline="0" dirty="0">
                <a:latin typeface="Calibri" panose="020F0502020204030204" pitchFamily="34" charset="0"/>
                <a:ea typeface="宋体" panose="02010600030101010101" pitchFamily="2" charset="-122"/>
              </a:rPr>
              <a:t>“</a:t>
            </a:r>
            <a:r>
              <a:rPr lang="zh-CN" altLang="en-US" sz="1800" b="0" i="0" u="none" strike="noStrike" baseline="0" dirty="0">
                <a:latin typeface="宋体" panose="02010600030101010101" pitchFamily="2" charset="-122"/>
                <a:ea typeface="宋体" panose="02010600030101010101" pitchFamily="2" charset="-122"/>
              </a:rPr>
              <a:t>做攻略</a:t>
            </a:r>
            <a:r>
              <a:rPr lang="zh-CN" altLang="en-US" sz="1800" b="0" i="0" u="none" strike="noStrike" baseline="0" dirty="0">
                <a:latin typeface="Calibri" panose="020F0502020204030204" pitchFamily="34" charset="0"/>
                <a:ea typeface="宋体" panose="02010600030101010101" pitchFamily="2" charset="-122"/>
              </a:rPr>
              <a:t>”</a:t>
            </a:r>
            <a:r>
              <a:rPr lang="zh-CN" altLang="en-US" sz="1800" b="0" i="0" u="none" strike="noStrike" baseline="0" dirty="0">
                <a:latin typeface="宋体" panose="02010600030101010101" pitchFamily="2" charset="-122"/>
                <a:ea typeface="宋体" panose="02010600030101010101" pitchFamily="2" charset="-122"/>
              </a:rPr>
              <a:t>。比如旅游出行前，需要对旅游目的地做必要的了解，通过现有的网络搜索引擎和地图服务功能，现代人几乎可以在网上提前完成所有的行程安排、预定意事项了解。特别随着移动设备的广泛使用，即使是在出行中，遇到问题时，移动端的信息资源检索服务依然可以实时的提供大量有价值的资讯服务。</a:t>
            </a:r>
            <a:endParaRPr lang="zh-CN" altLang="en-US" dirty="0"/>
          </a:p>
        </p:txBody>
      </p:sp>
      <p:sp>
        <p:nvSpPr>
          <p:cNvPr id="4" name="灯片编号占位符 3"/>
          <p:cNvSpPr>
            <a:spLocks noGrp="1"/>
          </p:cNvSpPr>
          <p:nvPr>
            <p:ph type="sldNum" sz="quarter" idx="5"/>
          </p:nvPr>
        </p:nvSpPr>
        <p:spPr/>
        <p:txBody>
          <a:bodyPr/>
          <a:lstStyle/>
          <a:p>
            <a:fld id="{980567A2-8DEF-40AA-809F-50C0F430C253}"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76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zh-CN" dirty="0"/>
              <a:t>平台支持作者成果认领、成果授权、个人成果免费下载和学位论文稿酬领取等。</a:t>
            </a:r>
            <a:endParaRPr lang="en-US" altLang="zh-CN" dirty="0"/>
          </a:p>
          <a:p>
            <a:pPr>
              <a:spcBef>
                <a:spcPct val="0"/>
              </a:spcBef>
            </a:pPr>
            <a:r>
              <a:rPr lang="en-US" altLang="zh-CN" dirty="0"/>
              <a:t>截至目前，平台已有约30万作者实名认证，成功认领成果180万篇。</a:t>
            </a:r>
            <a:endParaRPr lang="en-US" altLang="zh-CN" dirty="0"/>
          </a:p>
        </p:txBody>
      </p:sp>
      <p:sp>
        <p:nvSpPr>
          <p:cNvPr id="2765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微软雅黑" panose="020B0503020204020204" charset="-122"/>
                <a:ea typeface="微软雅黑" panose="020B0503020204020204" charset="-122"/>
              </a:defRPr>
            </a:lvl1pPr>
            <a:lvl2pPr marL="742950" indent="-285750">
              <a:defRPr>
                <a:solidFill>
                  <a:schemeClr val="tx1"/>
                </a:solidFill>
                <a:latin typeface="微软雅黑" panose="020B0503020204020204" charset="-122"/>
                <a:ea typeface="微软雅黑" panose="020B0503020204020204" charset="-122"/>
              </a:defRPr>
            </a:lvl2pPr>
            <a:lvl3pPr marL="1143000" indent="-228600">
              <a:defRPr>
                <a:solidFill>
                  <a:schemeClr val="tx1"/>
                </a:solidFill>
                <a:latin typeface="微软雅黑" panose="020B0503020204020204" charset="-122"/>
                <a:ea typeface="微软雅黑" panose="020B0503020204020204" charset="-122"/>
              </a:defRPr>
            </a:lvl3pPr>
            <a:lvl4pPr marL="1600200" indent="-228600">
              <a:defRPr>
                <a:solidFill>
                  <a:schemeClr val="tx1"/>
                </a:solidFill>
                <a:latin typeface="微软雅黑" panose="020B0503020204020204" charset="-122"/>
                <a:ea typeface="微软雅黑" panose="020B0503020204020204" charset="-122"/>
              </a:defRPr>
            </a:lvl4pPr>
            <a:lvl5pPr marL="2057400" indent="-228600">
              <a:defRPr>
                <a:solidFill>
                  <a:schemeClr val="tx1"/>
                </a:solidFill>
                <a:latin typeface="微软雅黑" panose="020B0503020204020204" charset="-122"/>
                <a:ea typeface="微软雅黑" panose="020B0503020204020204" charset="-122"/>
              </a:defRPr>
            </a:lvl5pPr>
            <a:lvl6pPr marL="2514600" indent="-228600" eaLnBrk="0" fontAlgn="base" hangingPunct="0">
              <a:spcBef>
                <a:spcPct val="0"/>
              </a:spcBef>
              <a:spcAft>
                <a:spcPct val="0"/>
              </a:spcAft>
              <a:defRPr>
                <a:solidFill>
                  <a:schemeClr val="tx1"/>
                </a:solidFill>
                <a:latin typeface="微软雅黑" panose="020B0503020204020204" charset="-122"/>
                <a:ea typeface="微软雅黑" panose="020B0503020204020204" charset="-122"/>
              </a:defRPr>
            </a:lvl6pPr>
            <a:lvl7pPr marL="2971800" indent="-228600" eaLnBrk="0" fontAlgn="base" hangingPunct="0">
              <a:spcBef>
                <a:spcPct val="0"/>
              </a:spcBef>
              <a:spcAft>
                <a:spcPct val="0"/>
              </a:spcAft>
              <a:defRPr>
                <a:solidFill>
                  <a:schemeClr val="tx1"/>
                </a:solidFill>
                <a:latin typeface="微软雅黑" panose="020B0503020204020204" charset="-122"/>
                <a:ea typeface="微软雅黑" panose="020B0503020204020204" charset="-122"/>
              </a:defRPr>
            </a:lvl7pPr>
            <a:lvl8pPr marL="3429000" indent="-228600" eaLnBrk="0" fontAlgn="base" hangingPunct="0">
              <a:spcBef>
                <a:spcPct val="0"/>
              </a:spcBef>
              <a:spcAft>
                <a:spcPct val="0"/>
              </a:spcAft>
              <a:defRPr>
                <a:solidFill>
                  <a:schemeClr val="tx1"/>
                </a:solidFill>
                <a:latin typeface="微软雅黑" panose="020B0503020204020204" charset="-122"/>
                <a:ea typeface="微软雅黑" panose="020B0503020204020204" charset="-122"/>
              </a:defRPr>
            </a:lvl8pPr>
            <a:lvl9pPr marL="3886200" indent="-228600" eaLnBrk="0" fontAlgn="base" hangingPunct="0">
              <a:spcBef>
                <a:spcPct val="0"/>
              </a:spcBef>
              <a:spcAft>
                <a:spcPct val="0"/>
              </a:spcAft>
              <a:defRPr>
                <a:solidFill>
                  <a:schemeClr val="tx1"/>
                </a:solidFill>
                <a:latin typeface="微软雅黑" panose="020B0503020204020204" charset="-122"/>
                <a:ea typeface="微软雅黑" panose="020B0503020204020204" charset="-122"/>
              </a:defRPr>
            </a:lvl9pPr>
          </a:lstStyle>
          <a:p>
            <a:fld id="{8EBE660E-5CC2-4A50-916A-880C808B748D}" type="slidenum">
              <a:rPr lang="zh-CN" altLang="en-US"/>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2FC115-43AE-41EB-BF0D-DEDE8EE1D96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2FC115-43AE-41EB-BF0D-DEDE8EE1D96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9028D2-9435-4B90-A12E-B71E298CE1C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进入知网有两个方式</a:t>
            </a:r>
            <a:br>
              <a:rPr lang="zh-CN" altLang="en-US" dirty="0"/>
            </a:br>
            <a:r>
              <a:rPr lang="zh-CN" altLang="en-US" dirty="0"/>
              <a:t>第一是直接在搜索引擎中搜索中国知网，点击进入</a:t>
            </a:r>
            <a:br>
              <a:rPr lang="zh-CN" altLang="en-US" dirty="0"/>
            </a:br>
            <a:r>
              <a:rPr lang="zh-CN" altLang="en-US" dirty="0"/>
              <a:t>第二是直接输入网址：</a:t>
            </a:r>
            <a:r>
              <a:rPr lang="en-US" altLang="zh-CN" dirty="0"/>
              <a:t>WWW.CNKI.NET</a:t>
            </a:r>
            <a:br>
              <a:rPr lang="en-US" altLang="zh-CN" dirty="0"/>
            </a:br>
            <a:endParaRPr lang="en-US" altLang="zh-C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（4）重要数据库刊源更新至最新版本，包括：《中国人文社会科学期刊AMI综合评价报告》2022版、《SCI 科学引文索引(美)》2023版、《EI 工程索引(美)》2023版、《CA 化学文摘(美)》2023版。</a:t>
            </a:r>
            <a:endParaRPr lang="zh-CN" altLang="en-US" dirty="0"/>
          </a:p>
          <a:p>
            <a:r>
              <a:rPr lang="zh-CN" altLang="en-US" dirty="0"/>
              <a:t>期刊导航-重要数据库刊源导航已按最新名单更新，期刊相应标识采用最新版本名单。</a:t>
            </a:r>
            <a:endParaRPr lang="zh-CN" altLang="en-US" dirty="0"/>
          </a:p>
          <a:p>
            <a:pPr algn="ctr"/>
            <a:r>
              <a:rPr lang="zh-CN" altLang="en-US" dirty="0"/>
              <a:t>（5）影响因子年报更新至2022年版，期刊详情页评价信息显示最新版影响因子。</a:t>
            </a:r>
            <a:br>
              <a:rPr lang="zh-CN" altLang="en-US" dirty="0"/>
            </a:br>
            <a:br>
              <a:rPr lang="zh-CN" altLang="en-US" dirty="0"/>
            </a:br>
            <a:r>
              <a:rPr lang="zh-CN" altLang="en-US" dirty="0">
                <a:latin typeface="微软雅黑" panose="020B0503020204020204" charset="-122"/>
                <a:ea typeface="微软雅黑" panose="020B0503020204020204" charset="-122"/>
                <a:sym typeface="+mn-ea"/>
              </a:rPr>
              <a:t>期刊库首页，左侧展示了本库的资源</a:t>
            </a:r>
            <a:endParaRPr lang="zh-CN" altLang="en-US" dirty="0">
              <a:solidFill>
                <a:schemeClr val="tx1"/>
              </a:solidFill>
              <a:latin typeface="微软雅黑" panose="020B0503020204020204" charset="-122"/>
              <a:ea typeface="微软雅黑" panose="020B0503020204020204" charset="-122"/>
            </a:endParaRPr>
          </a:p>
          <a:p>
            <a:pPr algn="ctr"/>
            <a:r>
              <a:rPr lang="zh-CN" altLang="en-US" dirty="0">
                <a:latin typeface="微软雅黑" panose="020B0503020204020204" charset="-122"/>
                <a:ea typeface="微软雅黑" panose="020B0503020204020204" charset="-122"/>
                <a:sym typeface="+mn-ea"/>
              </a:rPr>
              <a:t>及数量，右侧展示了网络首发期刊</a:t>
            </a:r>
            <a:endParaRPr lang="zh-CN" altLang="en-US" dirty="0">
              <a:solidFill>
                <a:schemeClr val="tx1"/>
              </a:solidFill>
              <a:latin typeface="微软雅黑" panose="020B0503020204020204" charset="-122"/>
              <a:ea typeface="微软雅黑" panose="020B0503020204020204" charset="-122"/>
            </a:endParaRPr>
          </a:p>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grpSp>
        <p:nvGrpSpPr>
          <p:cNvPr id="4" name="组合 3"/>
          <p:cNvGrpSpPr/>
          <p:nvPr userDrawn="1"/>
        </p:nvGrpSpPr>
        <p:grpSpPr>
          <a:xfrm flipH="1" flipV="1">
            <a:off x="-15944" y="5422431"/>
            <a:ext cx="1120172" cy="1152143"/>
            <a:chOff x="1565992" y="3100101"/>
            <a:chExt cx="1406469" cy="2632106"/>
          </a:xfrm>
        </p:grpSpPr>
        <p:sp>
          <p:nvSpPr>
            <p:cNvPr id="25" name="等腰三角形 26"/>
            <p:cNvSpPr/>
            <p:nvPr userDrawn="1"/>
          </p:nvSpPr>
          <p:spPr>
            <a:xfrm flipV="1">
              <a:off x="1565992" y="3111145"/>
              <a:ext cx="1406469" cy="2621062"/>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5"/>
            <p:cNvSpPr/>
            <p:nvPr userDrawn="1"/>
          </p:nvSpPr>
          <p:spPr>
            <a:xfrm flipV="1">
              <a:off x="1779353" y="3100101"/>
              <a:ext cx="1175657" cy="1389601"/>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userDrawn="1"/>
        </p:nvGrpSpPr>
        <p:grpSpPr>
          <a:xfrm>
            <a:off x="6404298" y="-615311"/>
            <a:ext cx="5787702" cy="3740603"/>
            <a:chOff x="6404298" y="-615311"/>
            <a:chExt cx="5787702" cy="3740603"/>
          </a:xfrm>
        </p:grpSpPr>
        <p:sp>
          <p:nvSpPr>
            <p:cNvPr id="13" name="等腰三角形 12"/>
            <p:cNvSpPr/>
            <p:nvPr userDrawn="1"/>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21"/>
            <p:cNvSpPr/>
            <p:nvPr userDrawn="1"/>
          </p:nvSpPr>
          <p:spPr>
            <a:xfrm>
              <a:off x="7858555" y="613606"/>
              <a:ext cx="1215869" cy="140979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 name="connsiteX0-177" fmla="*/ 1215869 w 1215869"/>
                <a:gd name="connsiteY0-178" fmla="*/ 1390790 h 1409798"/>
                <a:gd name="connsiteX1-179" fmla="*/ 487620 w 1215869"/>
                <a:gd name="connsiteY1-180" fmla="*/ 1409798 h 1409798"/>
                <a:gd name="connsiteX2-181" fmla="*/ 0 w 1215869"/>
                <a:gd name="connsiteY2-182" fmla="*/ 0 h 1409798"/>
                <a:gd name="connsiteX3-183" fmla="*/ 1215869 w 1215869"/>
                <a:gd name="connsiteY3-184" fmla="*/ 1390790 h 1409798"/>
              </a:gdLst>
              <a:ahLst/>
              <a:cxnLst>
                <a:cxn ang="0">
                  <a:pos x="connsiteX0-1" y="connsiteY0-2"/>
                </a:cxn>
                <a:cxn ang="0">
                  <a:pos x="connsiteX1-3" y="connsiteY1-4"/>
                </a:cxn>
                <a:cxn ang="0">
                  <a:pos x="connsiteX2-5" y="connsiteY2-6"/>
                </a:cxn>
                <a:cxn ang="0">
                  <a:pos x="connsiteX3-7" y="connsiteY3-8"/>
                </a:cxn>
              </a:cxnLst>
              <a:rect l="l" t="t" r="r" b="b"/>
              <a:pathLst>
                <a:path w="1215869" h="1409798">
                  <a:moveTo>
                    <a:pt x="1215869" y="1390790"/>
                  </a:moveTo>
                  <a:lnTo>
                    <a:pt x="487620" y="1409798"/>
                  </a:lnTo>
                  <a:lnTo>
                    <a:pt x="0" y="0"/>
                  </a:lnTo>
                  <a:lnTo>
                    <a:pt x="1215869" y="139079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21"/>
            <p:cNvSpPr/>
            <p:nvPr userDrawn="1"/>
          </p:nvSpPr>
          <p:spPr>
            <a:xfrm>
              <a:off x="7854306" y="615599"/>
              <a:ext cx="598827" cy="142529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 name="connsiteX0-201" fmla="*/ 598827 w 598827"/>
                <a:gd name="connsiteY0-202" fmla="*/ 1418322 h 1425299"/>
                <a:gd name="connsiteX1-203" fmla="*/ 26988 w 598827"/>
                <a:gd name="connsiteY1-204" fmla="*/ 1425299 h 1425299"/>
                <a:gd name="connsiteX2-205" fmla="*/ 0 w 598827"/>
                <a:gd name="connsiteY2-206" fmla="*/ 0 h 1425299"/>
                <a:gd name="connsiteX3-207" fmla="*/ 598827 w 598827"/>
                <a:gd name="connsiteY3-208" fmla="*/ 1418322 h 1425299"/>
              </a:gdLst>
              <a:ahLst/>
              <a:cxnLst>
                <a:cxn ang="0">
                  <a:pos x="connsiteX0-1" y="connsiteY0-2"/>
                </a:cxn>
                <a:cxn ang="0">
                  <a:pos x="connsiteX1-3" y="connsiteY1-4"/>
                </a:cxn>
                <a:cxn ang="0">
                  <a:pos x="connsiteX2-5" y="connsiteY2-6"/>
                </a:cxn>
                <a:cxn ang="0">
                  <a:pos x="connsiteX3-7" y="connsiteY3-8"/>
                </a:cxn>
              </a:cxnLst>
              <a:rect l="l" t="t" r="r" b="b"/>
              <a:pathLst>
                <a:path w="598827" h="1425299">
                  <a:moveTo>
                    <a:pt x="598827" y="1418322"/>
                  </a:moveTo>
                  <a:lnTo>
                    <a:pt x="26988" y="1425299"/>
                  </a:lnTo>
                  <a:lnTo>
                    <a:pt x="0" y="0"/>
                  </a:lnTo>
                  <a:lnTo>
                    <a:pt x="598827" y="141832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userDrawn="1"/>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userDrawn="1"/>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21"/>
            <p:cNvSpPr/>
            <p:nvPr userDrawn="1"/>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21"/>
            <p:cNvSpPr/>
            <p:nvPr userDrawn="1"/>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21"/>
            <p:cNvSpPr/>
            <p:nvPr userDrawn="1"/>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1"/>
            <p:cNvSpPr/>
            <p:nvPr userDrawn="1"/>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userDrawn="1"/>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1"/>
            <p:cNvSpPr/>
            <p:nvPr userDrawn="1"/>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矩形 2"/>
          <p:cNvSpPr/>
          <p:nvPr userDrawn="1"/>
        </p:nvSpPr>
        <p:spPr>
          <a:xfrm>
            <a:off x="197820" y="263237"/>
            <a:ext cx="11797868" cy="6605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3"/>
          <p:cNvSpPr/>
          <p:nvPr userDrawn="1"/>
        </p:nvSpPr>
        <p:spPr>
          <a:xfrm>
            <a:off x="6386946" y="5422432"/>
            <a:ext cx="5822505" cy="1446611"/>
          </a:xfrm>
          <a:prstGeom prst="triangle">
            <a:avLst>
              <a:gd name="adj" fmla="val 100000"/>
            </a:avLst>
          </a:prstGeom>
          <a:gradFill>
            <a:gsLst>
              <a:gs pos="67000">
                <a:srgbClr val="FFFFFF"/>
              </a:gs>
              <a:gs pos="0">
                <a:srgbClr val="E1EAEF">
                  <a:alpha val="5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userDrawn="1"/>
        </p:nvGrpSpPr>
        <p:grpSpPr>
          <a:xfrm>
            <a:off x="5659987" y="1377793"/>
            <a:ext cx="906097" cy="0"/>
            <a:chOff x="5444832" y="1399309"/>
            <a:chExt cx="906097" cy="0"/>
          </a:xfrm>
        </p:grpSpPr>
        <p:cxnSp>
          <p:nvCxnSpPr>
            <p:cNvPr id="28" name="直接连接符 27"/>
            <p:cNvCxnSpPr/>
            <p:nvPr/>
          </p:nvCxnSpPr>
          <p:spPr>
            <a:xfrm>
              <a:off x="5444832" y="1399309"/>
              <a:ext cx="454994" cy="0"/>
            </a:xfrm>
            <a:prstGeom prst="line">
              <a:avLst/>
            </a:prstGeom>
            <a:ln w="57150">
              <a:gradFill>
                <a:gsLst>
                  <a:gs pos="0">
                    <a:srgbClr val="92BFB5"/>
                  </a:gs>
                  <a:gs pos="100000">
                    <a:srgbClr val="52A4A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5895935" y="1399309"/>
              <a:ext cx="454994"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比较">
    <p:spTree>
      <p:nvGrpSpPr>
        <p:cNvPr id="1" name=""/>
        <p:cNvGrpSpPr/>
        <p:nvPr/>
      </p:nvGrpSpPr>
      <p:grpSpPr>
        <a:xfrm>
          <a:off x="0" y="0"/>
          <a:ext cx="0" cy="0"/>
          <a:chOff x="0" y="0"/>
          <a:chExt cx="0" cy="0"/>
        </a:xfrm>
      </p:grpSpPr>
      <p:grpSp>
        <p:nvGrpSpPr>
          <p:cNvPr id="15" name="组合 14"/>
          <p:cNvGrpSpPr/>
          <p:nvPr userDrawn="1"/>
        </p:nvGrpSpPr>
        <p:grpSpPr>
          <a:xfrm flipH="1" flipV="1">
            <a:off x="-15944" y="5422431"/>
            <a:ext cx="1120172" cy="1152143"/>
            <a:chOff x="1565992" y="3100101"/>
            <a:chExt cx="1406469" cy="2632106"/>
          </a:xfrm>
        </p:grpSpPr>
        <p:sp>
          <p:nvSpPr>
            <p:cNvPr id="16" name="等腰三角形 26"/>
            <p:cNvSpPr/>
            <p:nvPr userDrawn="1"/>
          </p:nvSpPr>
          <p:spPr>
            <a:xfrm flipV="1">
              <a:off x="1565992" y="3111145"/>
              <a:ext cx="1406469" cy="2621062"/>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userDrawn="1"/>
          </p:nvSpPr>
          <p:spPr>
            <a:xfrm flipV="1">
              <a:off x="1779353" y="3100101"/>
              <a:ext cx="1175657" cy="1389601"/>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userDrawn="1"/>
        </p:nvGrpSpPr>
        <p:grpSpPr>
          <a:xfrm>
            <a:off x="6404298" y="-615311"/>
            <a:ext cx="5787702" cy="3740603"/>
            <a:chOff x="6404298" y="-615311"/>
            <a:chExt cx="5787702" cy="3740603"/>
          </a:xfrm>
        </p:grpSpPr>
        <p:sp>
          <p:nvSpPr>
            <p:cNvPr id="19" name="等腰三角形 18"/>
            <p:cNvSpPr/>
            <p:nvPr userDrawn="1"/>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21"/>
            <p:cNvSpPr/>
            <p:nvPr userDrawn="1"/>
          </p:nvSpPr>
          <p:spPr>
            <a:xfrm>
              <a:off x="7858555" y="613606"/>
              <a:ext cx="1215869" cy="140979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 name="connsiteX0-177" fmla="*/ 1215869 w 1215869"/>
                <a:gd name="connsiteY0-178" fmla="*/ 1390790 h 1409798"/>
                <a:gd name="connsiteX1-179" fmla="*/ 487620 w 1215869"/>
                <a:gd name="connsiteY1-180" fmla="*/ 1409798 h 1409798"/>
                <a:gd name="connsiteX2-181" fmla="*/ 0 w 1215869"/>
                <a:gd name="connsiteY2-182" fmla="*/ 0 h 1409798"/>
                <a:gd name="connsiteX3-183" fmla="*/ 1215869 w 1215869"/>
                <a:gd name="connsiteY3-184" fmla="*/ 1390790 h 1409798"/>
              </a:gdLst>
              <a:ahLst/>
              <a:cxnLst>
                <a:cxn ang="0">
                  <a:pos x="connsiteX0-1" y="connsiteY0-2"/>
                </a:cxn>
                <a:cxn ang="0">
                  <a:pos x="connsiteX1-3" y="connsiteY1-4"/>
                </a:cxn>
                <a:cxn ang="0">
                  <a:pos x="connsiteX2-5" y="connsiteY2-6"/>
                </a:cxn>
                <a:cxn ang="0">
                  <a:pos x="connsiteX3-7" y="connsiteY3-8"/>
                </a:cxn>
              </a:cxnLst>
              <a:rect l="l" t="t" r="r" b="b"/>
              <a:pathLst>
                <a:path w="1215869" h="1409798">
                  <a:moveTo>
                    <a:pt x="1215869" y="1390790"/>
                  </a:moveTo>
                  <a:lnTo>
                    <a:pt x="487620" y="1409798"/>
                  </a:lnTo>
                  <a:lnTo>
                    <a:pt x="0" y="0"/>
                  </a:lnTo>
                  <a:lnTo>
                    <a:pt x="1215869" y="139079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1"/>
            <p:cNvSpPr/>
            <p:nvPr userDrawn="1"/>
          </p:nvSpPr>
          <p:spPr>
            <a:xfrm>
              <a:off x="7854306" y="615599"/>
              <a:ext cx="598827" cy="142529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 name="connsiteX0-201" fmla="*/ 598827 w 598827"/>
                <a:gd name="connsiteY0-202" fmla="*/ 1418322 h 1425299"/>
                <a:gd name="connsiteX1-203" fmla="*/ 26988 w 598827"/>
                <a:gd name="connsiteY1-204" fmla="*/ 1425299 h 1425299"/>
                <a:gd name="connsiteX2-205" fmla="*/ 0 w 598827"/>
                <a:gd name="connsiteY2-206" fmla="*/ 0 h 1425299"/>
                <a:gd name="connsiteX3-207" fmla="*/ 598827 w 598827"/>
                <a:gd name="connsiteY3-208" fmla="*/ 1418322 h 1425299"/>
              </a:gdLst>
              <a:ahLst/>
              <a:cxnLst>
                <a:cxn ang="0">
                  <a:pos x="connsiteX0-1" y="connsiteY0-2"/>
                </a:cxn>
                <a:cxn ang="0">
                  <a:pos x="connsiteX1-3" y="connsiteY1-4"/>
                </a:cxn>
                <a:cxn ang="0">
                  <a:pos x="connsiteX2-5" y="connsiteY2-6"/>
                </a:cxn>
                <a:cxn ang="0">
                  <a:pos x="connsiteX3-7" y="connsiteY3-8"/>
                </a:cxn>
              </a:cxnLst>
              <a:rect l="l" t="t" r="r" b="b"/>
              <a:pathLst>
                <a:path w="598827" h="1425299">
                  <a:moveTo>
                    <a:pt x="598827" y="1418322"/>
                  </a:moveTo>
                  <a:lnTo>
                    <a:pt x="26988" y="1425299"/>
                  </a:lnTo>
                  <a:lnTo>
                    <a:pt x="0" y="0"/>
                  </a:lnTo>
                  <a:lnTo>
                    <a:pt x="598827" y="141832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userDrawn="1"/>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userDrawn="1"/>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1"/>
            <p:cNvSpPr/>
            <p:nvPr userDrawn="1"/>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1"/>
            <p:cNvSpPr/>
            <p:nvPr userDrawn="1"/>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1"/>
            <p:cNvSpPr/>
            <p:nvPr userDrawn="1"/>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1"/>
            <p:cNvSpPr/>
            <p:nvPr userDrawn="1"/>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1"/>
            <p:cNvSpPr/>
            <p:nvPr userDrawn="1"/>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1"/>
            <p:cNvSpPr/>
            <p:nvPr userDrawn="1"/>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矩形 29"/>
          <p:cNvSpPr/>
          <p:nvPr userDrawn="1"/>
        </p:nvSpPr>
        <p:spPr>
          <a:xfrm>
            <a:off x="197820" y="263237"/>
            <a:ext cx="11797868" cy="6605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p:cNvSpPr/>
          <p:nvPr userDrawn="1"/>
        </p:nvSpPr>
        <p:spPr>
          <a:xfrm>
            <a:off x="6386946" y="5422432"/>
            <a:ext cx="5822505" cy="1446611"/>
          </a:xfrm>
          <a:prstGeom prst="triangle">
            <a:avLst>
              <a:gd name="adj" fmla="val 100000"/>
            </a:avLst>
          </a:prstGeom>
          <a:gradFill>
            <a:gsLst>
              <a:gs pos="67000">
                <a:srgbClr val="FFFFFF"/>
              </a:gs>
              <a:gs pos="0">
                <a:srgbClr val="E1EAEF">
                  <a:alpha val="5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userDrawn="1"/>
        </p:nvGrpSpPr>
        <p:grpSpPr>
          <a:xfrm>
            <a:off x="5659987" y="1377793"/>
            <a:ext cx="906097" cy="0"/>
            <a:chOff x="5444832" y="1399309"/>
            <a:chExt cx="906097" cy="0"/>
          </a:xfrm>
        </p:grpSpPr>
        <p:cxnSp>
          <p:nvCxnSpPr>
            <p:cNvPr id="33" name="直接连接符 32"/>
            <p:cNvCxnSpPr/>
            <p:nvPr/>
          </p:nvCxnSpPr>
          <p:spPr>
            <a:xfrm>
              <a:off x="5444832" y="1399309"/>
              <a:ext cx="454994" cy="0"/>
            </a:xfrm>
            <a:prstGeom prst="line">
              <a:avLst/>
            </a:prstGeom>
            <a:ln w="57150">
              <a:gradFill>
                <a:gsLst>
                  <a:gs pos="0">
                    <a:srgbClr val="92BFB5"/>
                  </a:gs>
                  <a:gs pos="100000">
                    <a:srgbClr val="52A4A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895935" y="1399309"/>
              <a:ext cx="454994"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比较">
    <p:spTree>
      <p:nvGrpSpPr>
        <p:cNvPr id="1" name=""/>
        <p:cNvGrpSpPr/>
        <p:nvPr/>
      </p:nvGrpSpPr>
      <p:grpSpPr>
        <a:xfrm>
          <a:off x="0" y="0"/>
          <a:ext cx="0" cy="0"/>
          <a:chOff x="0" y="0"/>
          <a:chExt cx="0" cy="0"/>
        </a:xfrm>
      </p:grpSpPr>
      <p:grpSp>
        <p:nvGrpSpPr>
          <p:cNvPr id="15" name="组合 14"/>
          <p:cNvGrpSpPr/>
          <p:nvPr userDrawn="1"/>
        </p:nvGrpSpPr>
        <p:grpSpPr>
          <a:xfrm flipH="1" flipV="1">
            <a:off x="-15944" y="5422431"/>
            <a:ext cx="1120172" cy="1152143"/>
            <a:chOff x="1565992" y="3100101"/>
            <a:chExt cx="1406469" cy="2632106"/>
          </a:xfrm>
        </p:grpSpPr>
        <p:sp>
          <p:nvSpPr>
            <p:cNvPr id="16" name="等腰三角形 26"/>
            <p:cNvSpPr/>
            <p:nvPr userDrawn="1"/>
          </p:nvSpPr>
          <p:spPr>
            <a:xfrm flipV="1">
              <a:off x="1565992" y="3111145"/>
              <a:ext cx="1406469" cy="2621062"/>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userDrawn="1"/>
          </p:nvSpPr>
          <p:spPr>
            <a:xfrm flipV="1">
              <a:off x="1779353" y="3100101"/>
              <a:ext cx="1175657" cy="1389601"/>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userDrawn="1"/>
        </p:nvGrpSpPr>
        <p:grpSpPr>
          <a:xfrm>
            <a:off x="6404298" y="-615311"/>
            <a:ext cx="5787702" cy="3740603"/>
            <a:chOff x="6404298" y="-615311"/>
            <a:chExt cx="5787702" cy="3740603"/>
          </a:xfrm>
        </p:grpSpPr>
        <p:sp>
          <p:nvSpPr>
            <p:cNvPr id="19" name="等腰三角形 18"/>
            <p:cNvSpPr/>
            <p:nvPr userDrawn="1"/>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21"/>
            <p:cNvSpPr/>
            <p:nvPr userDrawn="1"/>
          </p:nvSpPr>
          <p:spPr>
            <a:xfrm>
              <a:off x="7858555" y="613606"/>
              <a:ext cx="1215869" cy="140979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 name="connsiteX0-177" fmla="*/ 1215869 w 1215869"/>
                <a:gd name="connsiteY0-178" fmla="*/ 1390790 h 1409798"/>
                <a:gd name="connsiteX1-179" fmla="*/ 487620 w 1215869"/>
                <a:gd name="connsiteY1-180" fmla="*/ 1409798 h 1409798"/>
                <a:gd name="connsiteX2-181" fmla="*/ 0 w 1215869"/>
                <a:gd name="connsiteY2-182" fmla="*/ 0 h 1409798"/>
                <a:gd name="connsiteX3-183" fmla="*/ 1215869 w 1215869"/>
                <a:gd name="connsiteY3-184" fmla="*/ 1390790 h 1409798"/>
              </a:gdLst>
              <a:ahLst/>
              <a:cxnLst>
                <a:cxn ang="0">
                  <a:pos x="connsiteX0-1" y="connsiteY0-2"/>
                </a:cxn>
                <a:cxn ang="0">
                  <a:pos x="connsiteX1-3" y="connsiteY1-4"/>
                </a:cxn>
                <a:cxn ang="0">
                  <a:pos x="connsiteX2-5" y="connsiteY2-6"/>
                </a:cxn>
                <a:cxn ang="0">
                  <a:pos x="connsiteX3-7" y="connsiteY3-8"/>
                </a:cxn>
              </a:cxnLst>
              <a:rect l="l" t="t" r="r" b="b"/>
              <a:pathLst>
                <a:path w="1215869" h="1409798">
                  <a:moveTo>
                    <a:pt x="1215869" y="1390790"/>
                  </a:moveTo>
                  <a:lnTo>
                    <a:pt x="487620" y="1409798"/>
                  </a:lnTo>
                  <a:lnTo>
                    <a:pt x="0" y="0"/>
                  </a:lnTo>
                  <a:lnTo>
                    <a:pt x="1215869" y="139079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1"/>
            <p:cNvSpPr/>
            <p:nvPr userDrawn="1"/>
          </p:nvSpPr>
          <p:spPr>
            <a:xfrm>
              <a:off x="7854306" y="615599"/>
              <a:ext cx="598827" cy="142529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 name="connsiteX0-201" fmla="*/ 598827 w 598827"/>
                <a:gd name="connsiteY0-202" fmla="*/ 1418322 h 1425299"/>
                <a:gd name="connsiteX1-203" fmla="*/ 26988 w 598827"/>
                <a:gd name="connsiteY1-204" fmla="*/ 1425299 h 1425299"/>
                <a:gd name="connsiteX2-205" fmla="*/ 0 w 598827"/>
                <a:gd name="connsiteY2-206" fmla="*/ 0 h 1425299"/>
                <a:gd name="connsiteX3-207" fmla="*/ 598827 w 598827"/>
                <a:gd name="connsiteY3-208" fmla="*/ 1418322 h 1425299"/>
              </a:gdLst>
              <a:ahLst/>
              <a:cxnLst>
                <a:cxn ang="0">
                  <a:pos x="connsiteX0-1" y="connsiteY0-2"/>
                </a:cxn>
                <a:cxn ang="0">
                  <a:pos x="connsiteX1-3" y="connsiteY1-4"/>
                </a:cxn>
                <a:cxn ang="0">
                  <a:pos x="connsiteX2-5" y="connsiteY2-6"/>
                </a:cxn>
                <a:cxn ang="0">
                  <a:pos x="connsiteX3-7" y="connsiteY3-8"/>
                </a:cxn>
              </a:cxnLst>
              <a:rect l="l" t="t" r="r" b="b"/>
              <a:pathLst>
                <a:path w="598827" h="1425299">
                  <a:moveTo>
                    <a:pt x="598827" y="1418322"/>
                  </a:moveTo>
                  <a:lnTo>
                    <a:pt x="26988" y="1425299"/>
                  </a:lnTo>
                  <a:lnTo>
                    <a:pt x="0" y="0"/>
                  </a:lnTo>
                  <a:lnTo>
                    <a:pt x="598827" y="141832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userDrawn="1"/>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userDrawn="1"/>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1"/>
            <p:cNvSpPr/>
            <p:nvPr userDrawn="1"/>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1"/>
            <p:cNvSpPr/>
            <p:nvPr userDrawn="1"/>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1"/>
            <p:cNvSpPr/>
            <p:nvPr userDrawn="1"/>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1"/>
            <p:cNvSpPr/>
            <p:nvPr userDrawn="1"/>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1"/>
            <p:cNvSpPr/>
            <p:nvPr userDrawn="1"/>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1"/>
            <p:cNvSpPr/>
            <p:nvPr userDrawn="1"/>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矩形 29"/>
          <p:cNvSpPr/>
          <p:nvPr userDrawn="1"/>
        </p:nvSpPr>
        <p:spPr>
          <a:xfrm>
            <a:off x="197820" y="263237"/>
            <a:ext cx="11797868" cy="6605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p:cNvSpPr/>
          <p:nvPr userDrawn="1"/>
        </p:nvSpPr>
        <p:spPr>
          <a:xfrm>
            <a:off x="6386946" y="5422432"/>
            <a:ext cx="5822505" cy="1446611"/>
          </a:xfrm>
          <a:prstGeom prst="triangle">
            <a:avLst>
              <a:gd name="adj" fmla="val 100000"/>
            </a:avLst>
          </a:prstGeom>
          <a:gradFill>
            <a:gsLst>
              <a:gs pos="67000">
                <a:srgbClr val="FFFFFF"/>
              </a:gs>
              <a:gs pos="0">
                <a:srgbClr val="E1EAEF">
                  <a:alpha val="5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6177337-1161-4CB2-8B69-3E24C9ADD514}"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EED884B-F155-42E3-9801-487CD0C3BEE5}"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空白">
    <p:bg>
      <p:bgPr>
        <a:gradFill>
          <a:gsLst>
            <a:gs pos="0">
              <a:srgbClr val="291F35"/>
            </a:gs>
            <a:gs pos="80000">
              <a:srgbClr val="071931"/>
            </a:gs>
          </a:gsLst>
          <a:lin ang="18600000" scaled="0"/>
        </a:gradFill>
        <a:effectLst/>
      </p:bgPr>
    </p:bg>
    <p:spTree>
      <p:nvGrpSpPr>
        <p:cNvPr id="1" name=""/>
        <p:cNvGrpSpPr/>
        <p:nvPr/>
      </p:nvGrpSpPr>
      <p:grpSpPr>
        <a:xfrm>
          <a:off x="0" y="0"/>
          <a:ext cx="0" cy="0"/>
          <a:chOff x="0" y="0"/>
          <a:chExt cx="0" cy="0"/>
        </a:xfrm>
      </p:grpSpPr>
      <p:sp>
        <p:nvSpPr>
          <p:cNvPr id="6" name="图片占位符 5"/>
          <p:cNvSpPr>
            <a:spLocks noGrp="1"/>
          </p:cNvSpPr>
          <p:nvPr>
            <p:ph type="pic" sz="quarter" idx="13"/>
          </p:nvPr>
        </p:nvSpPr>
        <p:spPr>
          <a:xfrm>
            <a:off x="0" y="0"/>
            <a:ext cx="12192000" cy="6858000"/>
          </a:xfrm>
          <a:prstGeom prst="rect">
            <a:avLst/>
          </a:prstGeom>
        </p:spPr>
        <p:txBody>
          <a:bodyPr/>
          <a:lstStyle/>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文本框"/>
          <p:cNvSpPr>
            <a:spLocks noGrp="1"/>
          </p:cNvSpPr>
          <p:nvPr>
            <p:ph type="title"/>
          </p:nvPr>
        </p:nvSpPr>
        <p:spPr>
          <a:xfrm>
            <a:off x="609600" y="274630"/>
            <a:ext cx="10972800" cy="1142965"/>
          </a:xfrm>
        </p:spPr>
        <p:txBody>
          <a:bodyPr/>
          <a:lstStyle/>
          <a:p>
            <a:r>
              <a:rPr lang="zh-CN" altLang="en-US"/>
              <a:t>单击此处编辑母版标题样式</a:t>
            </a:r>
            <a:endParaRPr lang="zh-CN" altLang="en-US"/>
          </a:p>
        </p:txBody>
      </p:sp>
      <p:sp>
        <p:nvSpPr>
          <p:cNvPr id="3" name="文本框"/>
          <p:cNvSpPr>
            <a:spLocks noGrp="1"/>
          </p:cNvSpPr>
          <p:nvPr>
            <p:ph type="dt" sz="half" idx="10"/>
          </p:nvPr>
        </p:nvSpPr>
        <p:spPr>
          <a:xfrm>
            <a:off x="609601" y="6356153"/>
            <a:ext cx="2844800" cy="365115"/>
          </a:xfrm>
        </p:spPr>
        <p:txBody>
          <a:bodyPr/>
          <a:lstStyle/>
          <a:p>
            <a:fld id="{72514870-5082-4025-BC8A-5E070B8EB77D}" type="datetimeFigureOut">
              <a:rPr lang="zh-CN" altLang="en-US" smtClean="0"/>
            </a:fld>
            <a:endParaRPr lang="zh-CN" altLang="en-US"/>
          </a:p>
        </p:txBody>
      </p:sp>
      <p:sp>
        <p:nvSpPr>
          <p:cNvPr id="4" name="文本框"/>
          <p:cNvSpPr>
            <a:spLocks noGrp="1"/>
          </p:cNvSpPr>
          <p:nvPr>
            <p:ph type="ftr" sz="quarter" idx="11"/>
          </p:nvPr>
        </p:nvSpPr>
        <p:spPr>
          <a:xfrm>
            <a:off x="4165601" y="6356153"/>
            <a:ext cx="3860800" cy="365115"/>
          </a:xfrm>
        </p:spPr>
        <p:txBody>
          <a:bodyPr/>
          <a:lstStyle/>
          <a:p>
            <a:endParaRPr lang="zh-CN" altLang="en-US"/>
          </a:p>
        </p:txBody>
      </p:sp>
      <p:sp>
        <p:nvSpPr>
          <p:cNvPr id="5" name="文本框"/>
          <p:cNvSpPr>
            <a:spLocks noGrp="1"/>
          </p:cNvSpPr>
          <p:nvPr>
            <p:ph type="sldNum" sz="quarter" idx="12"/>
          </p:nvPr>
        </p:nvSpPr>
        <p:spPr>
          <a:xfrm>
            <a:off x="8737600" y="6356153"/>
            <a:ext cx="2844800" cy="365115"/>
          </a:xfrm>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p:cSld name="自定义版式">
    <p:bg>
      <p:bgPr>
        <a:solidFill>
          <a:schemeClr val="bg1"/>
        </a:solidFill>
        <a:effectLst/>
      </p:bgPr>
    </p:bg>
    <p:spTree>
      <p:nvGrpSpPr>
        <p:cNvPr id="1" name=""/>
        <p:cNvGrpSpPr/>
        <p:nvPr/>
      </p:nvGrpSpPr>
      <p:grpSpPr>
        <a:xfrm>
          <a:off x="0" y="0"/>
          <a:ext cx="0" cy="0"/>
          <a:chOff x="0" y="0"/>
          <a:chExt cx="0" cy="0"/>
        </a:xfrm>
      </p:grpSpPr>
      <p:sp>
        <p:nvSpPr>
          <p:cNvPr id="23" name="文本框"/>
          <p:cNvSpPr>
            <a:spLocks noGrp="1"/>
          </p:cNvSpPr>
          <p:nvPr>
            <p:ph type="title"/>
          </p:nvPr>
        </p:nvSpPr>
        <p:spPr>
          <a:xfrm>
            <a:off x="609600" y="274630"/>
            <a:ext cx="10972800" cy="1142965"/>
          </a:xfrm>
          <a:prstGeom prst="rect">
            <a:avLst/>
          </a:prstGeom>
          <a:noFill/>
          <a:ln w="9525" cap="flat" cmpd="sng">
            <a:noFill/>
            <a:prstDash val="solid"/>
            <a:miter/>
          </a:ln>
        </p:spPr>
        <p:txBody>
          <a:bodyPr vert="horz" wrap="square" lIns="116816" tIns="58409" rIns="116816" bIns="58409" anchor="ctr" anchorCtr="0"/>
          <a:lstStyle/>
          <a:p>
            <a:r>
              <a:rPr lang="zh-CN" altLang="en-US"/>
              <a:t>单击此处编辑母版标题样式</a:t>
            </a:r>
            <a:endParaRPr lang="zh-CN" altLang="en-US"/>
          </a:p>
        </p:txBody>
      </p:sp>
      <p:sp>
        <p:nvSpPr>
          <p:cNvPr id="24" name="文本框"/>
          <p:cNvSpPr>
            <a:spLocks noGrp="1"/>
          </p:cNvSpPr>
          <p:nvPr>
            <p:ph type="body" idx="1"/>
          </p:nvPr>
        </p:nvSpPr>
        <p:spPr>
          <a:xfrm>
            <a:off x="609600" y="1600151"/>
            <a:ext cx="10972800" cy="4525822"/>
          </a:xfrm>
          <a:prstGeom prst="rect">
            <a:avLst/>
          </a:prstGeom>
          <a:noFill/>
          <a:ln w="9525" cap="flat" cmpd="sng">
            <a:noFill/>
            <a:prstDash val="solid"/>
            <a:miter/>
          </a:ln>
        </p:spPr>
        <p:txBody>
          <a:bodyPr vert="horz" wrap="square" lIns="116816" tIns="58409" rIns="116816" bIns="58409" anchor="t" anchorCtr="0"/>
          <a:lstStyle/>
          <a:p>
            <a:r>
              <a:rPr lang="zh-CN" altLang="en-US"/>
              <a:t>单击此处编辑母版文本样式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zh-CN" altLang="en-US"/>
          </a:p>
        </p:txBody>
      </p:sp>
      <p:sp>
        <p:nvSpPr>
          <p:cNvPr id="25" name="文本框"/>
          <p:cNvSpPr>
            <a:spLocks noGrp="1"/>
          </p:cNvSpPr>
          <p:nvPr>
            <p:ph type="dt" idx="10"/>
          </p:nvPr>
        </p:nvSpPr>
        <p:spPr>
          <a:xfrm>
            <a:off x="609601" y="6356153"/>
            <a:ext cx="2844800" cy="365115"/>
          </a:xfrm>
          <a:prstGeom prst="rect">
            <a:avLst/>
          </a:prstGeom>
          <a:noFill/>
          <a:ln w="9525" cap="flat" cmpd="sng">
            <a:noFill/>
            <a:prstDash val="solid"/>
            <a:miter/>
          </a:ln>
        </p:spPr>
        <p:txBody>
          <a:bodyPr vert="horz" wrap="square" lIns="116816" tIns="58409" rIns="116816" bIns="58409" anchor="ctr" anchorCtr="0"/>
          <a:lstStyle/>
          <a:p>
            <a:pPr algn="l"/>
            <a:endParaRPr lang="zh-CN" altLang="en-US" sz="1500" dirty="0">
              <a:solidFill>
                <a:srgbClr val="898989"/>
              </a:solidFill>
              <a:latin typeface="Calibri" panose="020F0502020204030204" pitchFamily="34" charset="0"/>
              <a:ea typeface="宋体" panose="02010600030101010101" pitchFamily="2" charset="-122"/>
              <a:cs typeface="Calibri" panose="020F0502020204030204" pitchFamily="34" charset="0"/>
            </a:endParaRPr>
          </a:p>
        </p:txBody>
      </p:sp>
      <p:sp>
        <p:nvSpPr>
          <p:cNvPr id="26" name="文本框"/>
          <p:cNvSpPr>
            <a:spLocks noGrp="1"/>
          </p:cNvSpPr>
          <p:nvPr>
            <p:ph type="ftr"/>
          </p:nvPr>
        </p:nvSpPr>
        <p:spPr>
          <a:xfrm>
            <a:off x="4165601" y="6356153"/>
            <a:ext cx="3860800" cy="365115"/>
          </a:xfrm>
          <a:prstGeom prst="rect">
            <a:avLst/>
          </a:prstGeom>
          <a:noFill/>
          <a:ln w="9525" cap="flat" cmpd="sng">
            <a:noFill/>
            <a:prstDash val="solid"/>
            <a:miter/>
          </a:ln>
        </p:spPr>
        <p:txBody>
          <a:bodyPr vert="horz" wrap="square" lIns="116816" tIns="58409" rIns="116816" bIns="58409" anchor="ctr" anchorCtr="0"/>
          <a:lstStyle/>
          <a:p>
            <a:pPr algn="ctr"/>
            <a:endParaRPr lang="zh-CN" altLang="en-US" sz="1500" dirty="0">
              <a:solidFill>
                <a:srgbClr val="898989"/>
              </a:solidFill>
              <a:latin typeface="Calibri" panose="020F0502020204030204" pitchFamily="34" charset="0"/>
              <a:ea typeface="宋体" panose="02010600030101010101" pitchFamily="2" charset="-122"/>
              <a:cs typeface="Calibri" panose="020F0502020204030204" pitchFamily="34" charset="0"/>
            </a:endParaRPr>
          </a:p>
        </p:txBody>
      </p:sp>
      <p:sp>
        <p:nvSpPr>
          <p:cNvPr id="27" name="文本框"/>
          <p:cNvSpPr>
            <a:spLocks noGrp="1"/>
          </p:cNvSpPr>
          <p:nvPr>
            <p:ph type="sldNum"/>
          </p:nvPr>
        </p:nvSpPr>
        <p:spPr>
          <a:xfrm>
            <a:off x="8737600" y="6356153"/>
            <a:ext cx="2844800" cy="365115"/>
          </a:xfrm>
          <a:prstGeom prst="rect">
            <a:avLst/>
          </a:prstGeom>
          <a:noFill/>
          <a:ln w="9525" cap="flat" cmpd="sng">
            <a:noFill/>
            <a:prstDash val="solid"/>
            <a:miter/>
          </a:ln>
        </p:spPr>
        <p:txBody>
          <a:bodyPr vert="horz" wrap="square" lIns="116816" tIns="58409" rIns="116816" bIns="58409" anchor="ctr" anchorCtr="0"/>
          <a:lstStyle/>
          <a:p>
            <a:pPr algn="r"/>
            <a:fld id="{CAD2D6BD-DE1B-4B5F-8B41-2702339687B9}" type="slidenum">
              <a:rPr lang="en-US" altLang="zh-CN" sz="1500" b="0" i="0" u="none" strike="noStrike" kern="1200" cap="none" spc="0" baseline="0">
                <a:solidFill>
                  <a:srgbClr val="898989"/>
                </a:solidFill>
                <a:latin typeface="Calibri" panose="020F0502020204030204" pitchFamily="34" charset="0"/>
                <a:ea typeface="宋体" panose="02010600030101010101" pitchFamily="2" charset="-122"/>
                <a:cs typeface="Calibri" panose="020F0502020204030204" pitchFamily="34" charset="0"/>
              </a:rPr>
            </a:fld>
            <a:endParaRPr lang="zh-CN" altLang="en-US" sz="1500" dirty="0">
              <a:solidFill>
                <a:srgbClr val="898989"/>
              </a:solidFill>
              <a:latin typeface="Calibri" panose="020F0502020204030204" pitchFamily="34" charset="0"/>
              <a:ea typeface="宋体" panose="02010600030101010101" pitchFamily="2" charset="-122"/>
              <a:cs typeface="Calibri" panose="020F050202020403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prstGeom prst="rect">
            <a:avLst/>
          </a:prstGeom>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91282"/>
            <a:ext cx="10972800" cy="1508125"/>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0"/>
            <a:ext cx="10972800" cy="5257800"/>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3"/>
          <p:cNvSpPr>
            <a:spLocks noGrp="1"/>
          </p:cNvSpPr>
          <p:nvPr>
            <p:ph type="sldNum" sz="quarter" idx="10"/>
          </p:nvPr>
        </p:nvSpPr>
        <p:spPr>
          <a:xfrm>
            <a:off x="5892800" y="6172200"/>
            <a:ext cx="2844800" cy="368300"/>
          </a:xfrm>
          <a:prstGeom prst="rect">
            <a:avLst/>
          </a:prstGeom>
        </p:spPr>
        <p:txBody>
          <a:bodyPr/>
          <a:lstStyle>
            <a:lvl1pPr>
              <a:defRPr/>
            </a:lvl1pPr>
          </a:lstStyle>
          <a:p>
            <a:pPr>
              <a:defRPr/>
            </a:pPr>
            <a:fld id="{26100EF5-06DC-4874-8070-4431634703C4}" type="slidenum">
              <a:rPr lang="zh-CN" altLang="zh-CN"/>
            </a:fld>
            <a:endParaRPr lang="zh-CN"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91282"/>
            <a:ext cx="10972800" cy="1508125"/>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0"/>
            <a:ext cx="10972800" cy="5257800"/>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3"/>
          <p:cNvSpPr>
            <a:spLocks noGrp="1"/>
          </p:cNvSpPr>
          <p:nvPr>
            <p:ph type="sldNum" sz="quarter" idx="10"/>
          </p:nvPr>
        </p:nvSpPr>
        <p:spPr>
          <a:xfrm>
            <a:off x="5892800" y="6172200"/>
            <a:ext cx="2844800" cy="368300"/>
          </a:xfrm>
          <a:prstGeom prst="rect">
            <a:avLst/>
          </a:prstGeom>
        </p:spPr>
        <p:txBody>
          <a:bodyPr/>
          <a:lstStyle>
            <a:lvl1pPr>
              <a:defRPr/>
            </a:lvl1pPr>
          </a:lstStyle>
          <a:p>
            <a:pPr>
              <a:defRPr/>
            </a:pPr>
            <a:fld id="{26100EF5-06DC-4874-8070-4431634703C4}" type="slidenum">
              <a:rPr lang="zh-CN" altLang="zh-CN"/>
            </a:fld>
            <a:endParaRPr lang="zh-CN" altLang="zh-CN"/>
          </a:p>
        </p:txBody>
      </p:sp>
      <p:sp>
        <p:nvSpPr>
          <p:cNvPr id="6" name="TextBox 5"/>
          <p:cNvSpPr txBox="1"/>
          <p:nvPr userDrawn="1"/>
        </p:nvSpPr>
        <p:spPr>
          <a:xfrm>
            <a:off x="107505"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0" y="0"/>
            <a:ext cx="12192000" cy="6858000"/>
          </a:xfrm>
          <a:prstGeom prst="rect">
            <a:avLst/>
          </a:prstGeom>
          <a:gradFill>
            <a:gsLst>
              <a:gs pos="67000">
                <a:srgbClr val="FFFFFF"/>
              </a:gs>
              <a:gs pos="0">
                <a:srgbClr val="E1EAE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userDrawn="1"/>
        </p:nvSpPr>
        <p:spPr>
          <a:xfrm>
            <a:off x="6386946" y="5422432"/>
            <a:ext cx="5822505" cy="1446611"/>
          </a:xfrm>
          <a:prstGeom prst="triangle">
            <a:avLst>
              <a:gd name="adj" fmla="val 100000"/>
            </a:avLst>
          </a:prstGeom>
          <a:gradFill>
            <a:gsLst>
              <a:gs pos="67000">
                <a:srgbClr val="FFFFFF"/>
              </a:gs>
              <a:gs pos="0">
                <a:srgbClr val="E1EAEF">
                  <a:alpha val="5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1" Type="http://schemas.openxmlformats.org/officeDocument/2006/relationships/slideLayout" Target="../slideLayouts/slideLayout10.xml"/><Relationship Id="rId10" Type="http://schemas.openxmlformats.org/officeDocument/2006/relationships/tags" Target="../tags/tag17.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0.xml"/><Relationship Id="rId2" Type="http://schemas.openxmlformats.org/officeDocument/2006/relationships/tags" Target="../tags/tag20.xml"/><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0.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image" Target="../media/image18.png"/><Relationship Id="rId1" Type="http://schemas.openxmlformats.org/officeDocument/2006/relationships/tags" Target="../tags/tag21.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image" Target="../media/image19.png"/><Relationship Id="rId1" Type="http://schemas.openxmlformats.org/officeDocument/2006/relationships/tags" Target="../tags/tag25.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0.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image" Target="../media/image20.png"/><Relationship Id="rId1" Type="http://schemas.openxmlformats.org/officeDocument/2006/relationships/tags" Target="../tags/tag28.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0.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image" Target="../media/image21.png"/><Relationship Id="rId1" Type="http://schemas.openxmlformats.org/officeDocument/2006/relationships/tags" Target="../tags/tag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34.xml"/><Relationship Id="rId2" Type="http://schemas.openxmlformats.org/officeDocument/2006/relationships/image" Target="../media/image23.png"/><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0.xml"/><Relationship Id="rId4" Type="http://schemas.openxmlformats.org/officeDocument/2006/relationships/image" Target="../media/image24.png"/><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26.png"/><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9" Type="http://schemas.microsoft.com/office/2007/relationships/diagramDrawing" Target="../diagrams/drawing1.xml"/><Relationship Id="rId8" Type="http://schemas.openxmlformats.org/officeDocument/2006/relationships/diagramColors" Target="../diagrams/colors1.xml"/><Relationship Id="rId7" Type="http://schemas.openxmlformats.org/officeDocument/2006/relationships/diagramQuickStyle" Target="../diagrams/quickStyle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tags" Target="../tags/tag40.xml"/><Relationship Id="rId3" Type="http://schemas.openxmlformats.org/officeDocument/2006/relationships/image" Target="../media/image27.png"/><Relationship Id="rId2" Type="http://schemas.openxmlformats.org/officeDocument/2006/relationships/tags" Target="../tags/tag39.xml"/><Relationship Id="rId11" Type="http://schemas.openxmlformats.org/officeDocument/2006/relationships/notesSlide" Target="../notesSlides/notesSlide14.xml"/><Relationship Id="rId10" Type="http://schemas.openxmlformats.org/officeDocument/2006/relationships/slideLayout" Target="../slideLayouts/slideLayout2.xml"/><Relationship Id="rId1" Type="http://schemas.openxmlformats.org/officeDocument/2006/relationships/tags" Target="../tags/tag38.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0.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tags" Target="../tags/tag41.xml"/></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tags" Target="../tags/tag43.xml"/><Relationship Id="rId1" Type="http://schemas.openxmlformats.org/officeDocument/2006/relationships/tags" Target="../tags/tag42.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tags" Target="../tags/tag46.xml"/><Relationship Id="rId3" Type="http://schemas.openxmlformats.org/officeDocument/2006/relationships/image" Target="../media/image33.png"/><Relationship Id="rId2" Type="http://schemas.openxmlformats.org/officeDocument/2006/relationships/tags" Target="../tags/tag45.xml"/><Relationship Id="rId1" Type="http://schemas.openxmlformats.org/officeDocument/2006/relationships/tags" Target="../tags/tag44.xml"/></Relationships>
</file>

<file path=ppt/slides/_rels/slide28.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image" Target="../media/image34.png"/><Relationship Id="rId2" Type="http://schemas.openxmlformats.org/officeDocument/2006/relationships/tags" Target="../tags/tag48.xml"/><Relationship Id="rId12" Type="http://schemas.openxmlformats.org/officeDocument/2006/relationships/notesSlide" Target="../notesSlides/notesSlide18.xml"/><Relationship Id="rId11" Type="http://schemas.openxmlformats.org/officeDocument/2006/relationships/slideLayout" Target="../slideLayouts/slideLayout2.xml"/><Relationship Id="rId10" Type="http://schemas.openxmlformats.org/officeDocument/2006/relationships/tags" Target="../tags/tag55.xml"/><Relationship Id="rId1" Type="http://schemas.openxmlformats.org/officeDocument/2006/relationships/tags" Target="../tags/tag47.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image" Target="../media/image36.png"/><Relationship Id="rId1"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image" Target="../media/image37.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image" Target="../media/image38.png"/><Relationship Id="rId1" Type="http://schemas.openxmlformats.org/officeDocument/2006/relationships/tags" Target="../tags/tag60.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4.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tags" Target="../tags/tag66.xml"/></Relationships>
</file>

<file path=ppt/slides/_rels/slide34.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10.xml"/><Relationship Id="rId7" Type="http://schemas.openxmlformats.org/officeDocument/2006/relationships/tags" Target="../tags/tag6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tags" Target="../tags/tag67.xml"/></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0.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image" Target="../media/image49.png"/><Relationship Id="rId1" Type="http://schemas.openxmlformats.org/officeDocument/2006/relationships/tags" Target="../tags/tag69.xml"/></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image" Target="../media/image50.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0.xml"/><Relationship Id="rId2" Type="http://schemas.openxmlformats.org/officeDocument/2006/relationships/tags" Target="../tags/tag75.xml"/><Relationship Id="rId1" Type="http://schemas.openxmlformats.org/officeDocument/2006/relationships/image" Target="../media/image51.pn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image" Target="../media/image52.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15.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image" Target="../media/image54.jpeg"/><Relationship Id="rId1" Type="http://schemas.openxmlformats.org/officeDocument/2006/relationships/tags" Target="../tags/tag80.xml"/></Relationships>
</file>

<file path=ppt/slides/_rels/slide41.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15.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image" Target="../media/image55.png"/><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s>
</file>

<file path=ppt/slides/_rels/slide42.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14.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image" Target="../media/image56.png"/><Relationship Id="rId1" Type="http://schemas.openxmlformats.org/officeDocument/2006/relationships/tags" Target="../tags/tag89.xml"/></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image" Target="../media/image57.png"/><Relationship Id="rId1" Type="http://schemas.openxmlformats.org/officeDocument/2006/relationships/tags" Target="../tags/tag93.xml"/></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image" Target="../media/image58.png"/><Relationship Id="rId1" Type="http://schemas.openxmlformats.org/officeDocument/2006/relationships/tags" Target="../tags/tag9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tags" Target="../tags/tag99.xml"/></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6.xml"/><Relationship Id="rId4" Type="http://schemas.openxmlformats.org/officeDocument/2006/relationships/image" Target="../media/image63.jpeg"/><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image" Target="../media/image62.png"/></Relationships>
</file>

<file path=ppt/slides/_rels/slide47.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image" Target="../media/image65.png"/><Relationship Id="rId5" Type="http://schemas.openxmlformats.org/officeDocument/2006/relationships/tags" Target="../tags/tag106.xml"/><Relationship Id="rId4" Type="http://schemas.openxmlformats.org/officeDocument/2006/relationships/image" Target="../media/image64.png"/><Relationship Id="rId3" Type="http://schemas.openxmlformats.org/officeDocument/2006/relationships/tags" Target="../tags/tag105.xml"/><Relationship Id="rId2" Type="http://schemas.openxmlformats.org/officeDocument/2006/relationships/tags" Target="../tags/tag104.xml"/><Relationship Id="rId13" Type="http://schemas.openxmlformats.org/officeDocument/2006/relationships/notesSlide" Target="../notesSlides/notesSlide32.xml"/><Relationship Id="rId12" Type="http://schemas.openxmlformats.org/officeDocument/2006/relationships/slideLayout" Target="../slideLayouts/slideLayout6.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xml"/><Relationship Id="rId1" Type="http://schemas.openxmlformats.org/officeDocument/2006/relationships/image" Target="../media/image66.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6.xml"/><Relationship Id="rId2" Type="http://schemas.openxmlformats.org/officeDocument/2006/relationships/image" Target="../media/image68.png"/><Relationship Id="rId1" Type="http://schemas.openxmlformats.org/officeDocument/2006/relationships/image" Target="../media/image67.png"/></Relationships>
</file>

<file path=ppt/slides/_rels/slide5.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jpeg"/><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3.png"/><Relationship Id="rId11" Type="http://schemas.openxmlformats.org/officeDocument/2006/relationships/notesSlide" Target="../notesSlides/notesSlide4.xml"/><Relationship Id="rId10" Type="http://schemas.openxmlformats.org/officeDocument/2006/relationships/slideLayout" Target="../slideLayouts/slideLayout2.xml"/><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6.xml"/><Relationship Id="rId2" Type="http://schemas.openxmlformats.org/officeDocument/2006/relationships/image" Target="../media/image70.jpeg"/><Relationship Id="rId1" Type="http://schemas.openxmlformats.org/officeDocument/2006/relationships/image" Target="../media/image69.png"/></Relationships>
</file>

<file path=ppt/slides/_rels/slide51.xml.rels><?xml version="1.0" encoding="UTF-8" standalone="yes"?>
<Relationships xmlns="http://schemas.openxmlformats.org/package/2006/relationships"><Relationship Id="rId7" Type="http://schemas.openxmlformats.org/officeDocument/2006/relationships/notesSlide" Target="../notesSlides/notesSlide36.xml"/><Relationship Id="rId6" Type="http://schemas.openxmlformats.org/officeDocument/2006/relationships/slideLayout" Target="../slideLayouts/slideLayout17.xml"/><Relationship Id="rId5" Type="http://schemas.openxmlformats.org/officeDocument/2006/relationships/tags" Target="../tags/tag114.xml"/><Relationship Id="rId4" Type="http://schemas.openxmlformats.org/officeDocument/2006/relationships/image" Target="../media/image71.png"/><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image" Target="../media/image62.png"/></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37.xml"/><Relationship Id="rId7" Type="http://schemas.openxmlformats.org/officeDocument/2006/relationships/slideLayout" Target="../slideLayouts/slideLayout17.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image" Target="../media/image73.png"/><Relationship Id="rId3" Type="http://schemas.openxmlformats.org/officeDocument/2006/relationships/tags" Target="../tags/tag115.xml"/><Relationship Id="rId2" Type="http://schemas.openxmlformats.org/officeDocument/2006/relationships/image" Target="../media/image72.png"/><Relationship Id="rId1" Type="http://schemas.openxmlformats.org/officeDocument/2006/relationships/image" Target="../media/image62.png"/></Relationships>
</file>

<file path=ppt/slides/_rels/slide53.xml.rels><?xml version="1.0" encoding="UTF-8" standalone="yes"?>
<Relationships xmlns="http://schemas.openxmlformats.org/package/2006/relationships"><Relationship Id="rId8" Type="http://schemas.openxmlformats.org/officeDocument/2006/relationships/notesSlide" Target="../notesSlides/notesSlide38.xml"/><Relationship Id="rId7" Type="http://schemas.openxmlformats.org/officeDocument/2006/relationships/slideLayout" Target="../slideLayouts/slideLayout1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image" Target="../media/image62.png"/><Relationship Id="rId1" Type="http://schemas.openxmlformats.org/officeDocument/2006/relationships/tags" Target="../tags/tag118.xml"/></Relationships>
</file>

<file path=ppt/slides/_rels/slide54.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9.xml"/><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tags" Target="../tags/tag121.xml"/><Relationship Id="rId1" Type="http://schemas.openxmlformats.org/officeDocument/2006/relationships/image" Target="../media/image62.png"/></Relationships>
</file>

<file path=ppt/slides/_rels/slide55.xml.rels><?xml version="1.0" encoding="UTF-8" standalone="yes"?>
<Relationships xmlns="http://schemas.openxmlformats.org/package/2006/relationships"><Relationship Id="rId7" Type="http://schemas.openxmlformats.org/officeDocument/2006/relationships/slideLayout" Target="../slideLayouts/slideLayout1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image" Target="../media/image62.png"/><Relationship Id="rId1" Type="http://schemas.openxmlformats.org/officeDocument/2006/relationships/tags" Target="../tags/tag122.xml"/></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10.xml"/><Relationship Id="rId2" Type="http://schemas.openxmlformats.org/officeDocument/2006/relationships/image" Target="../media/image80.jpeg"/><Relationship Id="rId1" Type="http://schemas.openxmlformats.org/officeDocument/2006/relationships/tags" Target="../tags/tag125.xml"/></Relationships>
</file>

<file path=ppt/slides/_rels/slide57.xml.rels><?xml version="1.0" encoding="UTF-8" standalone="yes"?>
<Relationships xmlns="http://schemas.openxmlformats.org/package/2006/relationships"><Relationship Id="rId7" Type="http://schemas.openxmlformats.org/officeDocument/2006/relationships/notesSlide" Target="../notesSlides/notesSlide41.xml"/><Relationship Id="rId6" Type="http://schemas.openxmlformats.org/officeDocument/2006/relationships/slideLayout" Target="../slideLayouts/slideLayout2.xml"/><Relationship Id="rId5" Type="http://schemas.openxmlformats.org/officeDocument/2006/relationships/tags" Target="../tags/tag128.xml"/><Relationship Id="rId4" Type="http://schemas.openxmlformats.org/officeDocument/2006/relationships/image" Target="../media/image82.png"/><Relationship Id="rId3" Type="http://schemas.openxmlformats.org/officeDocument/2006/relationships/tags" Target="../tags/tag127.xml"/><Relationship Id="rId2" Type="http://schemas.openxmlformats.org/officeDocument/2006/relationships/image" Target="../media/image81.png"/><Relationship Id="rId1" Type="http://schemas.openxmlformats.org/officeDocument/2006/relationships/tags" Target="../tags/tag126.xml"/></Relationships>
</file>

<file path=ppt/slides/_rels/slide58.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image" Target="../media/image83.png"/><Relationship Id="rId1" Type="http://schemas.openxmlformats.org/officeDocument/2006/relationships/tags" Target="../tags/tag12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ags" Target="../tags/tag1.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7.xml"/><Relationship Id="rId2" Type="http://schemas.openxmlformats.org/officeDocument/2006/relationships/image" Target="../media/image15.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等腰三角形 21"/>
          <p:cNvSpPr/>
          <p:nvPr/>
        </p:nvSpPr>
        <p:spPr>
          <a:xfrm>
            <a:off x="10881363" y="228730"/>
            <a:ext cx="972984" cy="2397095"/>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1857239"/>
              <a:gd name="connsiteY0-82" fmla="*/ 666791 h 1558058"/>
              <a:gd name="connsiteX1-83" fmla="*/ 1702129 w 1857239"/>
              <a:gd name="connsiteY1-84" fmla="*/ 0 h 1558058"/>
              <a:gd name="connsiteX2-85" fmla="*/ 1857239 w 1857239"/>
              <a:gd name="connsiteY2-86" fmla="*/ 1558058 h 1558058"/>
              <a:gd name="connsiteX3-87" fmla="*/ 0 w 1857239"/>
              <a:gd name="connsiteY3-88" fmla="*/ 666791 h 1558058"/>
              <a:gd name="connsiteX0-89" fmla="*/ 0 w 972984"/>
              <a:gd name="connsiteY0-90" fmla="*/ 495969 h 1558058"/>
              <a:gd name="connsiteX1-91" fmla="*/ 817874 w 972984"/>
              <a:gd name="connsiteY1-92" fmla="*/ 0 h 1558058"/>
              <a:gd name="connsiteX2-93" fmla="*/ 972984 w 972984"/>
              <a:gd name="connsiteY2-94" fmla="*/ 1558058 h 1558058"/>
              <a:gd name="connsiteX3-95" fmla="*/ 0 w 972984"/>
              <a:gd name="connsiteY3-96" fmla="*/ 495969 h 1558058"/>
              <a:gd name="connsiteX0-97" fmla="*/ 0 w 972984"/>
              <a:gd name="connsiteY0-98" fmla="*/ 812492 h 1874581"/>
              <a:gd name="connsiteX1-99" fmla="*/ 345601 w 972984"/>
              <a:gd name="connsiteY1-100" fmla="*/ 0 h 1874581"/>
              <a:gd name="connsiteX2-101" fmla="*/ 972984 w 972984"/>
              <a:gd name="connsiteY2-102" fmla="*/ 1874581 h 1874581"/>
              <a:gd name="connsiteX3-103" fmla="*/ 0 w 972984"/>
              <a:gd name="connsiteY3-104" fmla="*/ 812492 h 1874581"/>
              <a:gd name="connsiteX0-105" fmla="*/ 0 w 972984"/>
              <a:gd name="connsiteY0-106" fmla="*/ 1335006 h 2397095"/>
              <a:gd name="connsiteX1-107" fmla="*/ 54198 w 972984"/>
              <a:gd name="connsiteY1-108" fmla="*/ 0 h 2397095"/>
              <a:gd name="connsiteX2-109" fmla="*/ 972984 w 972984"/>
              <a:gd name="connsiteY2-110" fmla="*/ 2397095 h 2397095"/>
              <a:gd name="connsiteX3-111" fmla="*/ 0 w 972984"/>
              <a:gd name="connsiteY3-112" fmla="*/ 1335006 h 2397095"/>
            </a:gdLst>
            <a:ahLst/>
            <a:cxnLst>
              <a:cxn ang="0">
                <a:pos x="connsiteX0-1" y="connsiteY0-2"/>
              </a:cxn>
              <a:cxn ang="0">
                <a:pos x="connsiteX1-3" y="connsiteY1-4"/>
              </a:cxn>
              <a:cxn ang="0">
                <a:pos x="connsiteX2-5" y="connsiteY2-6"/>
              </a:cxn>
              <a:cxn ang="0">
                <a:pos x="connsiteX3-7" y="connsiteY3-8"/>
              </a:cxn>
            </a:cxnLst>
            <a:rect l="l" t="t" r="r" b="b"/>
            <a:pathLst>
              <a:path w="972984" h="2397095">
                <a:moveTo>
                  <a:pt x="0" y="1335006"/>
                </a:moveTo>
                <a:lnTo>
                  <a:pt x="54198" y="0"/>
                </a:lnTo>
                <a:lnTo>
                  <a:pt x="972984" y="2397095"/>
                </a:lnTo>
                <a:lnTo>
                  <a:pt x="0" y="1335006"/>
                </a:lnTo>
                <a:close/>
              </a:path>
            </a:pathLst>
          </a:custGeom>
          <a:gradFill>
            <a:gsLst>
              <a:gs pos="54000">
                <a:srgbClr val="52A4AE"/>
              </a:gs>
              <a:gs pos="3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等腰三角形 26"/>
          <p:cNvSpPr/>
          <p:nvPr/>
        </p:nvSpPr>
        <p:spPr>
          <a:xfrm flipV="1">
            <a:off x="10802982" y="11043"/>
            <a:ext cx="1406469" cy="2621062"/>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p:cNvSpPr txBox="1"/>
          <p:nvPr/>
        </p:nvSpPr>
        <p:spPr bwMode="auto">
          <a:xfrm>
            <a:off x="757555" y="2910840"/>
            <a:ext cx="8173720" cy="829945"/>
          </a:xfrm>
          <a:prstGeom prst="rect">
            <a:avLst/>
          </a:prstGeom>
          <a:noFill/>
        </p:spPr>
        <p:txBody>
          <a:bodyPr wrap="square">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pPr>
              <a:defRPr/>
            </a:pPr>
            <a:r>
              <a:rPr lang="zh-CN" altLang="en-US" sz="4800" b="0" spc="0" dirty="0">
                <a:solidFill>
                  <a:srgbClr val="405E62"/>
                </a:solidFill>
                <a:effectLst>
                  <a:outerShdw blurRad="25400" dist="25400" dir="2700000" algn="tl">
                    <a:srgbClr val="000000">
                      <a:alpha val="25000"/>
                    </a:srgbClr>
                  </a:outerShdw>
                </a:effectLst>
                <a:latin typeface="+mn-lt"/>
                <a:ea typeface="+mn-ea"/>
                <a:cs typeface="+mn-ea"/>
                <a:sym typeface="+mn-lt"/>
              </a:rPr>
              <a:t>萌新攻略-开启学习“知”门</a:t>
            </a:r>
            <a:endParaRPr lang="zh-CN" altLang="en-US" sz="4800" b="0" spc="0" dirty="0">
              <a:solidFill>
                <a:srgbClr val="405E62"/>
              </a:solidFill>
              <a:effectLst>
                <a:outerShdw blurRad="25400" dist="25400" dir="2700000" algn="tl">
                  <a:srgbClr val="000000">
                    <a:alpha val="25000"/>
                  </a:srgbClr>
                </a:outerShdw>
              </a:effectLst>
              <a:latin typeface="+mn-lt"/>
              <a:ea typeface="+mn-ea"/>
              <a:cs typeface="+mn-ea"/>
              <a:sym typeface="+mn-lt"/>
            </a:endParaRPr>
          </a:p>
        </p:txBody>
      </p:sp>
      <p:sp>
        <p:nvSpPr>
          <p:cNvPr id="6" name="文本框 5"/>
          <p:cNvSpPr txBox="1"/>
          <p:nvPr/>
        </p:nvSpPr>
        <p:spPr bwMode="auto">
          <a:xfrm>
            <a:off x="757402" y="1726112"/>
            <a:ext cx="5644276" cy="584775"/>
          </a:xfrm>
          <a:prstGeom prst="rect">
            <a:avLst/>
          </a:prstGeom>
          <a:noFill/>
        </p:spPr>
        <p:txBody>
          <a:bodyPr wrap="square">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pPr>
              <a:defRPr/>
            </a:pPr>
            <a:r>
              <a:rPr lang="zh-CN" altLang="en-US" sz="3200" spc="0" dirty="0">
                <a:solidFill>
                  <a:schemeClr val="tx1">
                    <a:lumMod val="75000"/>
                    <a:lumOff val="25000"/>
                  </a:schemeClr>
                </a:solidFill>
                <a:effectLst>
                  <a:outerShdw blurRad="25400" dist="25400" dir="2700000" algn="tl">
                    <a:srgbClr val="000000">
                      <a:alpha val="25000"/>
                    </a:srgbClr>
                  </a:outerShdw>
                </a:effectLst>
                <a:latin typeface="+mn-lt"/>
                <a:ea typeface="+mn-ea"/>
                <a:cs typeface="+mn-ea"/>
                <a:sym typeface="+mn-lt"/>
              </a:rPr>
              <a:t>学海无涯 知网作舟</a:t>
            </a:r>
            <a:endParaRPr lang="zh-CN" altLang="en-US" sz="3200" spc="0" dirty="0">
              <a:solidFill>
                <a:schemeClr val="tx1">
                  <a:lumMod val="75000"/>
                  <a:lumOff val="25000"/>
                </a:schemeClr>
              </a:solidFill>
              <a:effectLst>
                <a:outerShdw blurRad="25400" dist="25400" dir="2700000" algn="tl">
                  <a:srgbClr val="000000">
                    <a:alpha val="25000"/>
                  </a:srgbClr>
                </a:outerShdw>
              </a:effectLst>
              <a:latin typeface="+mn-lt"/>
              <a:ea typeface="+mn-ea"/>
              <a:cs typeface="+mn-ea"/>
              <a:sym typeface="+mn-lt"/>
            </a:endParaRPr>
          </a:p>
        </p:txBody>
      </p:sp>
      <p:sp>
        <p:nvSpPr>
          <p:cNvPr id="9" name="矩形: 圆角 38"/>
          <p:cNvSpPr/>
          <p:nvPr/>
        </p:nvSpPr>
        <p:spPr>
          <a:xfrm>
            <a:off x="9730764" y="5502854"/>
            <a:ext cx="1374771" cy="284171"/>
          </a:xfrm>
          <a:prstGeom prst="roundRect">
            <a:avLst>
              <a:gd name="adj" fmla="val 50000"/>
            </a:avLst>
          </a:prstGeom>
          <a:gradFill flip="none" rotWithShape="1">
            <a:gsLst>
              <a:gs pos="0">
                <a:srgbClr val="B6D3B7"/>
              </a:gs>
              <a:gs pos="100000">
                <a:srgbClr val="52A4AE"/>
              </a:gs>
            </a:gsLst>
            <a:lin ang="5400000" scaled="0"/>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cs typeface="+mn-ea"/>
                <a:sym typeface="+mn-lt"/>
              </a:rPr>
              <a:t>刘远略</a:t>
            </a:r>
            <a:endParaRPr lang="zh-CN" altLang="en-US" sz="1600" b="1" dirty="0">
              <a:cs typeface="+mn-ea"/>
              <a:sym typeface="+mn-lt"/>
            </a:endParaRPr>
          </a:p>
        </p:txBody>
      </p:sp>
      <p:sp>
        <p:nvSpPr>
          <p:cNvPr id="22" name="等腰三角形 21"/>
          <p:cNvSpPr/>
          <p:nvPr/>
        </p:nvSpPr>
        <p:spPr>
          <a:xfrm>
            <a:off x="7778663" y="751561"/>
            <a:ext cx="1089764" cy="78913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Lst>
            <a:ahLst/>
            <a:cxnLst>
              <a:cxn ang="0">
                <a:pos x="connsiteX0-1" y="connsiteY0-2"/>
              </a:cxn>
              <a:cxn ang="0">
                <a:pos x="connsiteX1-3" y="connsiteY1-4"/>
              </a:cxn>
              <a:cxn ang="0">
                <a:pos x="connsiteX2-5" y="connsiteY2-6"/>
              </a:cxn>
              <a:cxn ang="0">
                <a:pos x="connsiteX3-7" y="connsiteY3-8"/>
              </a:cxn>
            </a:cxnLst>
            <a:rect l="l" t="t" r="r" b="b"/>
            <a:pathLst>
              <a:path w="1089764" h="789139">
                <a:moveTo>
                  <a:pt x="75156" y="789139"/>
                </a:moveTo>
                <a:lnTo>
                  <a:pt x="0" y="0"/>
                </a:lnTo>
                <a:lnTo>
                  <a:pt x="1089764" y="425885"/>
                </a:lnTo>
                <a:lnTo>
                  <a:pt x="75156" y="789139"/>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等腰三角形 21"/>
          <p:cNvSpPr/>
          <p:nvPr/>
        </p:nvSpPr>
        <p:spPr>
          <a:xfrm>
            <a:off x="7815181" y="1954954"/>
            <a:ext cx="839950" cy="864297"/>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Lst>
            <a:ahLst/>
            <a:cxnLst>
              <a:cxn ang="0">
                <a:pos x="connsiteX0-1" y="connsiteY0-2"/>
              </a:cxn>
              <a:cxn ang="0">
                <a:pos x="connsiteX1-3" y="connsiteY1-4"/>
              </a:cxn>
              <a:cxn ang="0">
                <a:pos x="connsiteX2-5" y="connsiteY2-6"/>
              </a:cxn>
              <a:cxn ang="0">
                <a:pos x="connsiteX3-7" y="connsiteY3-8"/>
              </a:cxn>
            </a:cxnLst>
            <a:rect l="l" t="t" r="r" b="b"/>
            <a:pathLst>
              <a:path w="839950" h="864297">
                <a:moveTo>
                  <a:pt x="0" y="698988"/>
                </a:moveTo>
                <a:lnTo>
                  <a:pt x="626743" y="0"/>
                </a:lnTo>
                <a:lnTo>
                  <a:pt x="839950" y="864297"/>
                </a:lnTo>
                <a:lnTo>
                  <a:pt x="0" y="698988"/>
                </a:lnTo>
                <a:close/>
              </a:path>
            </a:pathLst>
          </a:custGeom>
          <a:gradFill>
            <a:gsLst>
              <a:gs pos="92000">
                <a:srgbClr val="B6D3B7"/>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等腰三角形 21"/>
          <p:cNvSpPr/>
          <p:nvPr/>
        </p:nvSpPr>
        <p:spPr>
          <a:xfrm>
            <a:off x="8764510" y="1124618"/>
            <a:ext cx="1702129" cy="118626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Lst>
            <a:ahLst/>
            <a:cxnLst>
              <a:cxn ang="0">
                <a:pos x="connsiteX0-1" y="connsiteY0-2"/>
              </a:cxn>
              <a:cxn ang="0">
                <a:pos x="connsiteX1-3" y="connsiteY1-4"/>
              </a:cxn>
              <a:cxn ang="0">
                <a:pos x="connsiteX2-5" y="connsiteY2-6"/>
              </a:cxn>
              <a:cxn ang="0">
                <a:pos x="connsiteX3-7" y="connsiteY3-8"/>
              </a:cxn>
            </a:cxnLst>
            <a:rect l="l" t="t" r="r" b="b"/>
            <a:pathLst>
              <a:path w="1702129" h="1186269">
                <a:moveTo>
                  <a:pt x="0" y="666791"/>
                </a:moveTo>
                <a:lnTo>
                  <a:pt x="1702129" y="0"/>
                </a:lnTo>
                <a:lnTo>
                  <a:pt x="988057" y="1186269"/>
                </a:lnTo>
                <a:lnTo>
                  <a:pt x="0" y="666791"/>
                </a:lnTo>
                <a:close/>
              </a:path>
            </a:pathLst>
          </a:custGeom>
          <a:gradFill>
            <a:gsLst>
              <a:gs pos="92000">
                <a:srgbClr val="B6D3B7"/>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等腰三角形 25"/>
          <p:cNvSpPr/>
          <p:nvPr/>
        </p:nvSpPr>
        <p:spPr>
          <a:xfrm flipV="1">
            <a:off x="11016343" y="-1"/>
            <a:ext cx="1175657" cy="1389601"/>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等腰三角形 21"/>
          <p:cNvSpPr/>
          <p:nvPr/>
        </p:nvSpPr>
        <p:spPr>
          <a:xfrm>
            <a:off x="10048625" y="1541081"/>
            <a:ext cx="1805722" cy="114613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1729229"/>
              <a:gd name="connsiteY0-66" fmla="*/ 698988 h 698988"/>
              <a:gd name="connsiteX1-67" fmla="*/ 626743 w 1729229"/>
              <a:gd name="connsiteY1-68" fmla="*/ 0 h 698988"/>
              <a:gd name="connsiteX2-69" fmla="*/ 1729229 w 1729229"/>
              <a:gd name="connsiteY2-70" fmla="*/ 623136 h 698988"/>
              <a:gd name="connsiteX3-71" fmla="*/ 0 w 1729229"/>
              <a:gd name="connsiteY3-72" fmla="*/ 698988 h 698988"/>
              <a:gd name="connsiteX0-73" fmla="*/ 0 w 1729229"/>
              <a:gd name="connsiteY0-74" fmla="*/ 1146139 h 1146139"/>
              <a:gd name="connsiteX1-75" fmla="*/ 817662 w 1729229"/>
              <a:gd name="connsiteY1-76" fmla="*/ 0 h 1146139"/>
              <a:gd name="connsiteX2-77" fmla="*/ 1729229 w 1729229"/>
              <a:gd name="connsiteY2-78" fmla="*/ 1070287 h 1146139"/>
              <a:gd name="connsiteX3-79" fmla="*/ 0 w 1729229"/>
              <a:gd name="connsiteY3-80" fmla="*/ 1146139 h 1146139"/>
            </a:gdLst>
            <a:ahLst/>
            <a:cxnLst>
              <a:cxn ang="0">
                <a:pos x="connsiteX0-1" y="connsiteY0-2"/>
              </a:cxn>
              <a:cxn ang="0">
                <a:pos x="connsiteX1-3" y="connsiteY1-4"/>
              </a:cxn>
              <a:cxn ang="0">
                <a:pos x="connsiteX2-5" y="connsiteY2-6"/>
              </a:cxn>
              <a:cxn ang="0">
                <a:pos x="connsiteX3-7" y="connsiteY3-8"/>
              </a:cxn>
            </a:cxnLst>
            <a:rect l="l" t="t" r="r" b="b"/>
            <a:pathLst>
              <a:path w="1729229" h="1146139">
                <a:moveTo>
                  <a:pt x="0" y="1146139"/>
                </a:moveTo>
                <a:lnTo>
                  <a:pt x="817662" y="0"/>
                </a:lnTo>
                <a:lnTo>
                  <a:pt x="1729229" y="1070287"/>
                </a:lnTo>
                <a:lnTo>
                  <a:pt x="0" y="1146139"/>
                </a:lnTo>
                <a:close/>
              </a:path>
            </a:pathLst>
          </a:custGeom>
          <a:gradFill>
            <a:gsLst>
              <a:gs pos="89000">
                <a:srgbClr val="52A4AE"/>
              </a:gs>
              <a:gs pos="3000">
                <a:srgbClr val="92BFB5"/>
              </a:gs>
            </a:gsLst>
            <a:lin ang="18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等腰三角形 21"/>
          <p:cNvSpPr/>
          <p:nvPr/>
        </p:nvSpPr>
        <p:spPr>
          <a:xfrm>
            <a:off x="9269857" y="4320327"/>
            <a:ext cx="464169" cy="60125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839950"/>
              <a:gd name="connsiteY0-66" fmla="*/ 536149 h 701458"/>
              <a:gd name="connsiteX1-67" fmla="*/ 326118 w 839950"/>
              <a:gd name="connsiteY1-68" fmla="*/ 0 h 701458"/>
              <a:gd name="connsiteX2-69" fmla="*/ 839950 w 839950"/>
              <a:gd name="connsiteY2-70" fmla="*/ 701458 h 701458"/>
              <a:gd name="connsiteX3-71" fmla="*/ 0 w 839950"/>
              <a:gd name="connsiteY3-72" fmla="*/ 536149 h 701458"/>
              <a:gd name="connsiteX0-73" fmla="*/ 0 w 464169"/>
              <a:gd name="connsiteY0-74" fmla="*/ 536149 h 601250"/>
              <a:gd name="connsiteX1-75" fmla="*/ 326118 w 464169"/>
              <a:gd name="connsiteY1-76" fmla="*/ 0 h 601250"/>
              <a:gd name="connsiteX2-77" fmla="*/ 464169 w 464169"/>
              <a:gd name="connsiteY2-78" fmla="*/ 601250 h 601250"/>
              <a:gd name="connsiteX3-79" fmla="*/ 0 w 464169"/>
              <a:gd name="connsiteY3-80" fmla="*/ 536149 h 601250"/>
            </a:gdLst>
            <a:ahLst/>
            <a:cxnLst>
              <a:cxn ang="0">
                <a:pos x="connsiteX0-1" y="connsiteY0-2"/>
              </a:cxn>
              <a:cxn ang="0">
                <a:pos x="connsiteX1-3" y="connsiteY1-4"/>
              </a:cxn>
              <a:cxn ang="0">
                <a:pos x="connsiteX2-5" y="connsiteY2-6"/>
              </a:cxn>
              <a:cxn ang="0">
                <a:pos x="connsiteX3-7" y="connsiteY3-8"/>
              </a:cxn>
            </a:cxnLst>
            <a:rect l="l" t="t" r="r" b="b"/>
            <a:pathLst>
              <a:path w="464169" h="601250">
                <a:moveTo>
                  <a:pt x="0" y="536149"/>
                </a:moveTo>
                <a:lnTo>
                  <a:pt x="326118" y="0"/>
                </a:lnTo>
                <a:lnTo>
                  <a:pt x="464169" y="601250"/>
                </a:lnTo>
                <a:lnTo>
                  <a:pt x="0" y="536149"/>
                </a:lnTo>
                <a:close/>
              </a:path>
            </a:pathLst>
          </a:custGeom>
          <a:gradFill>
            <a:gsLst>
              <a:gs pos="92000">
                <a:srgbClr val="52A4AE"/>
              </a:gs>
              <a:gs pos="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等腰三角形 21"/>
          <p:cNvSpPr/>
          <p:nvPr/>
        </p:nvSpPr>
        <p:spPr>
          <a:xfrm>
            <a:off x="757402" y="6106635"/>
            <a:ext cx="478741" cy="44135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839950"/>
              <a:gd name="connsiteY0-66" fmla="*/ 536149 h 701458"/>
              <a:gd name="connsiteX1-67" fmla="*/ 326118 w 839950"/>
              <a:gd name="connsiteY1-68" fmla="*/ 0 h 701458"/>
              <a:gd name="connsiteX2-69" fmla="*/ 839950 w 839950"/>
              <a:gd name="connsiteY2-70" fmla="*/ 701458 h 701458"/>
              <a:gd name="connsiteX3-71" fmla="*/ 0 w 839950"/>
              <a:gd name="connsiteY3-72" fmla="*/ 536149 h 701458"/>
              <a:gd name="connsiteX0-73" fmla="*/ 0 w 464169"/>
              <a:gd name="connsiteY0-74" fmla="*/ 536149 h 601250"/>
              <a:gd name="connsiteX1-75" fmla="*/ 326118 w 464169"/>
              <a:gd name="connsiteY1-76" fmla="*/ 0 h 601250"/>
              <a:gd name="connsiteX2-77" fmla="*/ 464169 w 464169"/>
              <a:gd name="connsiteY2-78" fmla="*/ 601250 h 601250"/>
              <a:gd name="connsiteX3-79" fmla="*/ 0 w 464169"/>
              <a:gd name="connsiteY3-80" fmla="*/ 536149 h 601250"/>
              <a:gd name="connsiteX0-81" fmla="*/ 0 w 464169"/>
              <a:gd name="connsiteY0-82" fmla="*/ 310681 h 375782"/>
              <a:gd name="connsiteX1-83" fmla="*/ 213384 w 464169"/>
              <a:gd name="connsiteY1-84" fmla="*/ 0 h 375782"/>
              <a:gd name="connsiteX2-85" fmla="*/ 464169 w 464169"/>
              <a:gd name="connsiteY2-86" fmla="*/ 375782 h 375782"/>
              <a:gd name="connsiteX3-87" fmla="*/ 0 w 464169"/>
              <a:gd name="connsiteY3-88" fmla="*/ 310681 h 375782"/>
              <a:gd name="connsiteX0-89" fmla="*/ 0 w 464169"/>
              <a:gd name="connsiteY0-90" fmla="*/ 307038 h 372139"/>
              <a:gd name="connsiteX1-91" fmla="*/ 184240 w 464169"/>
              <a:gd name="connsiteY1-92" fmla="*/ 0 h 372139"/>
              <a:gd name="connsiteX2-93" fmla="*/ 464169 w 464169"/>
              <a:gd name="connsiteY2-94" fmla="*/ 372139 h 372139"/>
              <a:gd name="connsiteX3-95" fmla="*/ 0 w 464169"/>
              <a:gd name="connsiteY3-96" fmla="*/ 307038 h 372139"/>
              <a:gd name="connsiteX0-97" fmla="*/ 0 w 478741"/>
              <a:gd name="connsiteY0-98" fmla="*/ 307038 h 441356"/>
              <a:gd name="connsiteX1-99" fmla="*/ 184240 w 478741"/>
              <a:gd name="connsiteY1-100" fmla="*/ 0 h 441356"/>
              <a:gd name="connsiteX2-101" fmla="*/ 478741 w 478741"/>
              <a:gd name="connsiteY2-102" fmla="*/ 441356 h 441356"/>
              <a:gd name="connsiteX3-103" fmla="*/ 0 w 478741"/>
              <a:gd name="connsiteY3-104" fmla="*/ 307038 h 441356"/>
            </a:gdLst>
            <a:ahLst/>
            <a:cxnLst>
              <a:cxn ang="0">
                <a:pos x="connsiteX0-1" y="connsiteY0-2"/>
              </a:cxn>
              <a:cxn ang="0">
                <a:pos x="connsiteX1-3" y="connsiteY1-4"/>
              </a:cxn>
              <a:cxn ang="0">
                <a:pos x="connsiteX2-5" y="connsiteY2-6"/>
              </a:cxn>
              <a:cxn ang="0">
                <a:pos x="connsiteX3-7" y="connsiteY3-8"/>
              </a:cxn>
            </a:cxnLst>
            <a:rect l="l" t="t" r="r" b="b"/>
            <a:pathLst>
              <a:path w="478741" h="441356">
                <a:moveTo>
                  <a:pt x="0" y="307038"/>
                </a:moveTo>
                <a:lnTo>
                  <a:pt x="184240" y="0"/>
                </a:lnTo>
                <a:lnTo>
                  <a:pt x="478741" y="441356"/>
                </a:lnTo>
                <a:lnTo>
                  <a:pt x="0" y="307038"/>
                </a:lnTo>
                <a:close/>
              </a:path>
            </a:pathLst>
          </a:custGeom>
          <a:gradFill>
            <a:gsLst>
              <a:gs pos="92000">
                <a:srgbClr val="B6D3B7"/>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等腰三角形 21"/>
          <p:cNvSpPr/>
          <p:nvPr/>
        </p:nvSpPr>
        <p:spPr>
          <a:xfrm>
            <a:off x="1341873" y="5422432"/>
            <a:ext cx="191526" cy="160844"/>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839950"/>
              <a:gd name="connsiteY0-66" fmla="*/ 536149 h 701458"/>
              <a:gd name="connsiteX1-67" fmla="*/ 326118 w 839950"/>
              <a:gd name="connsiteY1-68" fmla="*/ 0 h 701458"/>
              <a:gd name="connsiteX2-69" fmla="*/ 839950 w 839950"/>
              <a:gd name="connsiteY2-70" fmla="*/ 701458 h 701458"/>
              <a:gd name="connsiteX3-71" fmla="*/ 0 w 839950"/>
              <a:gd name="connsiteY3-72" fmla="*/ 536149 h 701458"/>
              <a:gd name="connsiteX0-73" fmla="*/ 0 w 464169"/>
              <a:gd name="connsiteY0-74" fmla="*/ 536149 h 601250"/>
              <a:gd name="connsiteX1-75" fmla="*/ 326118 w 464169"/>
              <a:gd name="connsiteY1-76" fmla="*/ 0 h 601250"/>
              <a:gd name="connsiteX2-77" fmla="*/ 464169 w 464169"/>
              <a:gd name="connsiteY2-78" fmla="*/ 601250 h 601250"/>
              <a:gd name="connsiteX3-79" fmla="*/ 0 w 464169"/>
              <a:gd name="connsiteY3-80" fmla="*/ 536149 h 601250"/>
              <a:gd name="connsiteX0-81" fmla="*/ 0 w 464169"/>
              <a:gd name="connsiteY0-82" fmla="*/ 310681 h 375782"/>
              <a:gd name="connsiteX1-83" fmla="*/ 213384 w 464169"/>
              <a:gd name="connsiteY1-84" fmla="*/ 0 h 375782"/>
              <a:gd name="connsiteX2-85" fmla="*/ 464169 w 464169"/>
              <a:gd name="connsiteY2-86" fmla="*/ 375782 h 375782"/>
              <a:gd name="connsiteX3-87" fmla="*/ 0 w 464169"/>
              <a:gd name="connsiteY3-88" fmla="*/ 310681 h 375782"/>
              <a:gd name="connsiteX0-89" fmla="*/ 0 w 464169"/>
              <a:gd name="connsiteY0-90" fmla="*/ 307038 h 372139"/>
              <a:gd name="connsiteX1-91" fmla="*/ 184240 w 464169"/>
              <a:gd name="connsiteY1-92" fmla="*/ 0 h 372139"/>
              <a:gd name="connsiteX2-93" fmla="*/ 464169 w 464169"/>
              <a:gd name="connsiteY2-94" fmla="*/ 372139 h 372139"/>
              <a:gd name="connsiteX3-95" fmla="*/ 0 w 464169"/>
              <a:gd name="connsiteY3-96" fmla="*/ 307038 h 372139"/>
              <a:gd name="connsiteX0-97" fmla="*/ 0 w 478741"/>
              <a:gd name="connsiteY0-98" fmla="*/ 307038 h 441356"/>
              <a:gd name="connsiteX1-99" fmla="*/ 184240 w 478741"/>
              <a:gd name="connsiteY1-100" fmla="*/ 0 h 441356"/>
              <a:gd name="connsiteX2-101" fmla="*/ 478741 w 478741"/>
              <a:gd name="connsiteY2-102" fmla="*/ 441356 h 441356"/>
              <a:gd name="connsiteX3-103" fmla="*/ 0 w 478741"/>
              <a:gd name="connsiteY3-104" fmla="*/ 307038 h 441356"/>
              <a:gd name="connsiteX0-105" fmla="*/ 0 w 507885"/>
              <a:gd name="connsiteY0-106" fmla="*/ 143102 h 441356"/>
              <a:gd name="connsiteX1-107" fmla="*/ 213384 w 507885"/>
              <a:gd name="connsiteY1-108" fmla="*/ 0 h 441356"/>
              <a:gd name="connsiteX2-109" fmla="*/ 507885 w 507885"/>
              <a:gd name="connsiteY2-110" fmla="*/ 441356 h 441356"/>
              <a:gd name="connsiteX3-111" fmla="*/ 0 w 507885"/>
              <a:gd name="connsiteY3-112" fmla="*/ 143102 h 441356"/>
              <a:gd name="connsiteX0-113" fmla="*/ 0 w 507885"/>
              <a:gd name="connsiteY0-114" fmla="*/ 33812 h 332066"/>
              <a:gd name="connsiteX1-115" fmla="*/ 191526 w 507885"/>
              <a:gd name="connsiteY1-116" fmla="*/ 0 h 332066"/>
              <a:gd name="connsiteX2-117" fmla="*/ 507885 w 507885"/>
              <a:gd name="connsiteY2-118" fmla="*/ 332066 h 332066"/>
              <a:gd name="connsiteX3-119" fmla="*/ 0 w 507885"/>
              <a:gd name="connsiteY3-120" fmla="*/ 33812 h 332066"/>
              <a:gd name="connsiteX0-121" fmla="*/ 0 w 191526"/>
              <a:gd name="connsiteY0-122" fmla="*/ 33812 h 160844"/>
              <a:gd name="connsiteX1-123" fmla="*/ 191526 w 191526"/>
              <a:gd name="connsiteY1-124" fmla="*/ 0 h 160844"/>
              <a:gd name="connsiteX2-125" fmla="*/ 139939 w 191526"/>
              <a:gd name="connsiteY2-126" fmla="*/ 160844 h 160844"/>
              <a:gd name="connsiteX3-127" fmla="*/ 0 w 191526"/>
              <a:gd name="connsiteY3-128" fmla="*/ 33812 h 160844"/>
            </a:gdLst>
            <a:ahLst/>
            <a:cxnLst>
              <a:cxn ang="0">
                <a:pos x="connsiteX0-1" y="connsiteY0-2"/>
              </a:cxn>
              <a:cxn ang="0">
                <a:pos x="connsiteX1-3" y="connsiteY1-4"/>
              </a:cxn>
              <a:cxn ang="0">
                <a:pos x="connsiteX2-5" y="connsiteY2-6"/>
              </a:cxn>
              <a:cxn ang="0">
                <a:pos x="connsiteX3-7" y="connsiteY3-8"/>
              </a:cxn>
            </a:cxnLst>
            <a:rect l="l" t="t" r="r" b="b"/>
            <a:pathLst>
              <a:path w="191526" h="160844">
                <a:moveTo>
                  <a:pt x="0" y="33812"/>
                </a:moveTo>
                <a:lnTo>
                  <a:pt x="191526" y="0"/>
                </a:lnTo>
                <a:lnTo>
                  <a:pt x="139939" y="160844"/>
                </a:lnTo>
                <a:lnTo>
                  <a:pt x="0" y="3381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36" name="直接连接符 35"/>
          <p:cNvCxnSpPr/>
          <p:nvPr/>
        </p:nvCxnSpPr>
        <p:spPr>
          <a:xfrm>
            <a:off x="526472" y="1535596"/>
            <a:ext cx="0" cy="3064107"/>
          </a:xfrm>
          <a:prstGeom prst="line">
            <a:avLst/>
          </a:prstGeom>
          <a:ln w="47625">
            <a:gradFill>
              <a:gsLst>
                <a:gs pos="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1+#ppt_w/2"/>
                                          </p:val>
                                        </p:tav>
                                        <p:tav tm="100000">
                                          <p:val>
                                            <p:strVal val="#ppt_x"/>
                                          </p:val>
                                        </p:tav>
                                      </p:tavLst>
                                    </p:anim>
                                    <p:anim calcmode="lin" valueType="num">
                                      <p:cBhvr additive="base">
                                        <p:cTn id="8" dur="75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750" fill="hold"/>
                                        <p:tgtEl>
                                          <p:spTgt spid="27"/>
                                        </p:tgtEl>
                                        <p:attrNameLst>
                                          <p:attrName>ppt_x</p:attrName>
                                        </p:attrNameLst>
                                      </p:cBhvr>
                                      <p:tavLst>
                                        <p:tav tm="0">
                                          <p:val>
                                            <p:strVal val="1+#ppt_w/2"/>
                                          </p:val>
                                        </p:tav>
                                        <p:tav tm="100000">
                                          <p:val>
                                            <p:strVal val="#ppt_x"/>
                                          </p:val>
                                        </p:tav>
                                      </p:tavLst>
                                    </p:anim>
                                    <p:anim calcmode="lin" valueType="num">
                                      <p:cBhvr additive="base">
                                        <p:cTn id="12" dur="75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750" fill="hold"/>
                                        <p:tgtEl>
                                          <p:spTgt spid="22"/>
                                        </p:tgtEl>
                                        <p:attrNameLst>
                                          <p:attrName>ppt_x</p:attrName>
                                        </p:attrNameLst>
                                      </p:cBhvr>
                                      <p:tavLst>
                                        <p:tav tm="0">
                                          <p:val>
                                            <p:strVal val="1+#ppt_w/2"/>
                                          </p:val>
                                        </p:tav>
                                        <p:tav tm="100000">
                                          <p:val>
                                            <p:strVal val="#ppt_x"/>
                                          </p:val>
                                        </p:tav>
                                      </p:tavLst>
                                    </p:anim>
                                    <p:anim calcmode="lin" valueType="num">
                                      <p:cBhvr additive="base">
                                        <p:cTn id="16" dur="75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750" fill="hold"/>
                                        <p:tgtEl>
                                          <p:spTgt spid="23"/>
                                        </p:tgtEl>
                                        <p:attrNameLst>
                                          <p:attrName>ppt_x</p:attrName>
                                        </p:attrNameLst>
                                      </p:cBhvr>
                                      <p:tavLst>
                                        <p:tav tm="0">
                                          <p:val>
                                            <p:strVal val="1+#ppt_w/2"/>
                                          </p:val>
                                        </p:tav>
                                        <p:tav tm="100000">
                                          <p:val>
                                            <p:strVal val="#ppt_x"/>
                                          </p:val>
                                        </p:tav>
                                      </p:tavLst>
                                    </p:anim>
                                    <p:anim calcmode="lin" valueType="num">
                                      <p:cBhvr additive="base">
                                        <p:cTn id="20" dur="750" fill="hold"/>
                                        <p:tgtEl>
                                          <p:spTgt spid="23"/>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750" fill="hold"/>
                                        <p:tgtEl>
                                          <p:spTgt spid="24"/>
                                        </p:tgtEl>
                                        <p:attrNameLst>
                                          <p:attrName>ppt_x</p:attrName>
                                        </p:attrNameLst>
                                      </p:cBhvr>
                                      <p:tavLst>
                                        <p:tav tm="0">
                                          <p:val>
                                            <p:strVal val="1+#ppt_w/2"/>
                                          </p:val>
                                        </p:tav>
                                        <p:tav tm="100000">
                                          <p:val>
                                            <p:strVal val="#ppt_x"/>
                                          </p:val>
                                        </p:tav>
                                      </p:tavLst>
                                    </p:anim>
                                    <p:anim calcmode="lin" valueType="num">
                                      <p:cBhvr additive="base">
                                        <p:cTn id="24" dur="75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750" fill="hold"/>
                                        <p:tgtEl>
                                          <p:spTgt spid="26"/>
                                        </p:tgtEl>
                                        <p:attrNameLst>
                                          <p:attrName>ppt_x</p:attrName>
                                        </p:attrNameLst>
                                      </p:cBhvr>
                                      <p:tavLst>
                                        <p:tav tm="0">
                                          <p:val>
                                            <p:strVal val="1+#ppt_w/2"/>
                                          </p:val>
                                        </p:tav>
                                        <p:tav tm="100000">
                                          <p:val>
                                            <p:strVal val="#ppt_x"/>
                                          </p:val>
                                        </p:tav>
                                      </p:tavLst>
                                    </p:anim>
                                    <p:anim calcmode="lin" valueType="num">
                                      <p:cBhvr additive="base">
                                        <p:cTn id="28" dur="750" fill="hold"/>
                                        <p:tgtEl>
                                          <p:spTgt spid="26"/>
                                        </p:tgtEl>
                                        <p:attrNameLst>
                                          <p:attrName>ppt_y</p:attrName>
                                        </p:attrNameLst>
                                      </p:cBhvr>
                                      <p:tavLst>
                                        <p:tav tm="0">
                                          <p:val>
                                            <p:strVal val="0-#ppt_h/2"/>
                                          </p:val>
                                        </p:tav>
                                        <p:tav tm="100000">
                                          <p:val>
                                            <p:strVal val="#ppt_y"/>
                                          </p:val>
                                        </p:tav>
                                      </p:tavLst>
                                    </p:anim>
                                  </p:childTnLst>
                                </p:cTn>
                              </p:par>
                              <p:par>
                                <p:cTn id="29" presetID="2" presetClass="entr" presetSubtype="3" decel="10000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750" fill="hold"/>
                                        <p:tgtEl>
                                          <p:spTgt spid="29"/>
                                        </p:tgtEl>
                                        <p:attrNameLst>
                                          <p:attrName>ppt_x</p:attrName>
                                        </p:attrNameLst>
                                      </p:cBhvr>
                                      <p:tavLst>
                                        <p:tav tm="0">
                                          <p:val>
                                            <p:strVal val="1+#ppt_w/2"/>
                                          </p:val>
                                        </p:tav>
                                        <p:tav tm="100000">
                                          <p:val>
                                            <p:strVal val="#ppt_x"/>
                                          </p:val>
                                        </p:tav>
                                      </p:tavLst>
                                    </p:anim>
                                    <p:anim calcmode="lin" valueType="num">
                                      <p:cBhvr additive="base">
                                        <p:cTn id="32" dur="750" fill="hold"/>
                                        <p:tgtEl>
                                          <p:spTgt spid="29"/>
                                        </p:tgtEl>
                                        <p:attrNameLst>
                                          <p:attrName>ppt_y</p:attrName>
                                        </p:attrNameLst>
                                      </p:cBhvr>
                                      <p:tavLst>
                                        <p:tav tm="0">
                                          <p:val>
                                            <p:strVal val="0-#ppt_h/2"/>
                                          </p:val>
                                        </p:tav>
                                        <p:tav tm="100000">
                                          <p:val>
                                            <p:strVal val="#ppt_y"/>
                                          </p:val>
                                        </p:tav>
                                      </p:tavLst>
                                    </p:anim>
                                  </p:childTnLst>
                                </p:cTn>
                              </p:par>
                              <p:par>
                                <p:cTn id="33" presetID="2" presetClass="entr" presetSubtype="6" decel="10000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750" fill="hold"/>
                                        <p:tgtEl>
                                          <p:spTgt spid="30"/>
                                        </p:tgtEl>
                                        <p:attrNameLst>
                                          <p:attrName>ppt_x</p:attrName>
                                        </p:attrNameLst>
                                      </p:cBhvr>
                                      <p:tavLst>
                                        <p:tav tm="0">
                                          <p:val>
                                            <p:strVal val="1+#ppt_w/2"/>
                                          </p:val>
                                        </p:tav>
                                        <p:tav tm="100000">
                                          <p:val>
                                            <p:strVal val="#ppt_x"/>
                                          </p:val>
                                        </p:tav>
                                      </p:tavLst>
                                    </p:anim>
                                    <p:anim calcmode="lin" valueType="num">
                                      <p:cBhvr additive="base">
                                        <p:cTn id="36" dur="750" fill="hold"/>
                                        <p:tgtEl>
                                          <p:spTgt spid="30"/>
                                        </p:tgtEl>
                                        <p:attrNameLst>
                                          <p:attrName>ppt_y</p:attrName>
                                        </p:attrNameLst>
                                      </p:cBhvr>
                                      <p:tavLst>
                                        <p:tav tm="0">
                                          <p:val>
                                            <p:strVal val="1+#ppt_h/2"/>
                                          </p:val>
                                        </p:tav>
                                        <p:tav tm="100000">
                                          <p:val>
                                            <p:strVal val="#ppt_y"/>
                                          </p:val>
                                        </p:tav>
                                      </p:tavLst>
                                    </p:anim>
                                  </p:childTnLst>
                                </p:cTn>
                              </p:par>
                              <p:par>
                                <p:cTn id="37" presetID="2" presetClass="entr" presetSubtype="12" decel="10000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750" fill="hold"/>
                                        <p:tgtEl>
                                          <p:spTgt spid="31"/>
                                        </p:tgtEl>
                                        <p:attrNameLst>
                                          <p:attrName>ppt_x</p:attrName>
                                        </p:attrNameLst>
                                      </p:cBhvr>
                                      <p:tavLst>
                                        <p:tav tm="0">
                                          <p:val>
                                            <p:strVal val="0-#ppt_w/2"/>
                                          </p:val>
                                        </p:tav>
                                        <p:tav tm="100000">
                                          <p:val>
                                            <p:strVal val="#ppt_x"/>
                                          </p:val>
                                        </p:tav>
                                      </p:tavLst>
                                    </p:anim>
                                    <p:anim calcmode="lin" valueType="num">
                                      <p:cBhvr additive="base">
                                        <p:cTn id="40" dur="750" fill="hold"/>
                                        <p:tgtEl>
                                          <p:spTgt spid="31"/>
                                        </p:tgtEl>
                                        <p:attrNameLst>
                                          <p:attrName>ppt_y</p:attrName>
                                        </p:attrNameLst>
                                      </p:cBhvr>
                                      <p:tavLst>
                                        <p:tav tm="0">
                                          <p:val>
                                            <p:strVal val="1+#ppt_h/2"/>
                                          </p:val>
                                        </p:tav>
                                        <p:tav tm="100000">
                                          <p:val>
                                            <p:strVal val="#ppt_y"/>
                                          </p:val>
                                        </p:tav>
                                      </p:tavLst>
                                    </p:anim>
                                  </p:childTnLst>
                                </p:cTn>
                              </p:par>
                              <p:par>
                                <p:cTn id="41" presetID="2" presetClass="entr" presetSubtype="12" decel="10000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750" fill="hold"/>
                                        <p:tgtEl>
                                          <p:spTgt spid="32"/>
                                        </p:tgtEl>
                                        <p:attrNameLst>
                                          <p:attrName>ppt_x</p:attrName>
                                        </p:attrNameLst>
                                      </p:cBhvr>
                                      <p:tavLst>
                                        <p:tav tm="0">
                                          <p:val>
                                            <p:strVal val="0-#ppt_w/2"/>
                                          </p:val>
                                        </p:tav>
                                        <p:tav tm="100000">
                                          <p:val>
                                            <p:strVal val="#ppt_x"/>
                                          </p:val>
                                        </p:tav>
                                      </p:tavLst>
                                    </p:anim>
                                    <p:anim calcmode="lin" valueType="num">
                                      <p:cBhvr additive="base">
                                        <p:cTn id="44" dur="750" fill="hold"/>
                                        <p:tgtEl>
                                          <p:spTgt spid="32"/>
                                        </p:tgtEl>
                                        <p:attrNameLst>
                                          <p:attrName>ppt_y</p:attrName>
                                        </p:attrNameLst>
                                      </p:cBhvr>
                                      <p:tavLst>
                                        <p:tav tm="0">
                                          <p:val>
                                            <p:strVal val="1+#ppt_h/2"/>
                                          </p:val>
                                        </p:tav>
                                        <p:tav tm="100000">
                                          <p:val>
                                            <p:strVal val="#ppt_y"/>
                                          </p:val>
                                        </p:tav>
                                      </p:tavLst>
                                    </p:anim>
                                  </p:childTnLst>
                                </p:cTn>
                              </p:par>
                              <p:par>
                                <p:cTn id="45" presetID="41" presetClass="entr" presetSubtype="0" fill="hold" grpId="0" nodeType="withEffect">
                                  <p:stCondLst>
                                    <p:cond delay="500"/>
                                  </p:stCondLst>
                                  <p:iterate type="lt">
                                    <p:tmPct val="10000"/>
                                  </p:iterate>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5"/>
                                        </p:tgtEl>
                                        <p:attrNameLst>
                                          <p:attrName>ppt_y</p:attrName>
                                        </p:attrNameLst>
                                      </p:cBhvr>
                                      <p:tavLst>
                                        <p:tav tm="0">
                                          <p:val>
                                            <p:strVal val="#ppt_y"/>
                                          </p:val>
                                        </p:tav>
                                        <p:tav tm="100000">
                                          <p:val>
                                            <p:strVal val="#ppt_y"/>
                                          </p:val>
                                        </p:tav>
                                      </p:tavLst>
                                    </p:anim>
                                    <p:anim calcmode="lin" valueType="num">
                                      <p:cBhvr>
                                        <p:cTn id="4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5"/>
                                        </p:tgtEl>
                                      </p:cBhvr>
                                    </p:animEffect>
                                  </p:childTnLst>
                                </p:cTn>
                              </p:par>
                              <p:par>
                                <p:cTn id="52" presetID="22" presetClass="entr" presetSubtype="1" fill="hold" nodeType="withEffect">
                                  <p:stCondLst>
                                    <p:cond delay="500"/>
                                  </p:stCondLst>
                                  <p:childTnLst>
                                    <p:set>
                                      <p:cBhvr>
                                        <p:cTn id="53" dur="1" fill="hold">
                                          <p:stCondLst>
                                            <p:cond delay="0"/>
                                          </p:stCondLst>
                                        </p:cTn>
                                        <p:tgtEl>
                                          <p:spTgt spid="36"/>
                                        </p:tgtEl>
                                        <p:attrNameLst>
                                          <p:attrName>style.visibility</p:attrName>
                                        </p:attrNameLst>
                                      </p:cBhvr>
                                      <p:to>
                                        <p:strVal val="visible"/>
                                      </p:to>
                                    </p:set>
                                    <p:animEffect transition="in" filter="wipe(up)">
                                      <p:cBhvr>
                                        <p:cTn id="54" dur="500"/>
                                        <p:tgtEl>
                                          <p:spTgt spid="36"/>
                                        </p:tgtEl>
                                      </p:cBhvr>
                                    </p:animEffect>
                                  </p:childTnLst>
                                </p:cTn>
                              </p:par>
                              <p:par>
                                <p:cTn id="55" presetID="10" presetClass="entr" presetSubtype="0" fill="hold" grpId="0" nodeType="withEffect">
                                  <p:stCondLst>
                                    <p:cond delay="100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par>
                          <p:cTn id="58" fill="hold">
                            <p:stCondLst>
                              <p:cond delay="0"/>
                            </p:stCondLst>
                            <p:childTnLst>
                              <p:par>
                                <p:cTn id="59" presetID="50" presetClass="entr" presetSubtype="0" decel="100000"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1000" fill="hold"/>
                                        <p:tgtEl>
                                          <p:spTgt spid="9"/>
                                        </p:tgtEl>
                                        <p:attrNameLst>
                                          <p:attrName>ppt_w</p:attrName>
                                        </p:attrNameLst>
                                      </p:cBhvr>
                                      <p:tavLst>
                                        <p:tav tm="0">
                                          <p:val>
                                            <p:strVal val="#ppt_w+.3"/>
                                          </p:val>
                                        </p:tav>
                                        <p:tav tm="100000">
                                          <p:val>
                                            <p:strVal val="#ppt_w"/>
                                          </p:val>
                                        </p:tav>
                                      </p:tavLst>
                                    </p:anim>
                                    <p:anim calcmode="lin" valueType="num">
                                      <p:cBhvr>
                                        <p:cTn id="62" dur="1000" fill="hold"/>
                                        <p:tgtEl>
                                          <p:spTgt spid="9"/>
                                        </p:tgtEl>
                                        <p:attrNameLst>
                                          <p:attrName>ppt_h</p:attrName>
                                        </p:attrNameLst>
                                      </p:cBhvr>
                                      <p:tavLst>
                                        <p:tav tm="0">
                                          <p:val>
                                            <p:strVal val="#ppt_h"/>
                                          </p:val>
                                        </p:tav>
                                        <p:tav tm="100000">
                                          <p:val>
                                            <p:strVal val="#ppt_h"/>
                                          </p:val>
                                        </p:tav>
                                      </p:tavLst>
                                    </p:anim>
                                    <p:animEffect transition="in" filter="fade">
                                      <p:cBhvr>
                                        <p:cTn id="6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5" grpId="0"/>
      <p:bldP spid="6" grpId="0"/>
      <p:bldP spid="9" grpId="0" animBg="1"/>
      <p:bldP spid="22" grpId="0" animBg="1"/>
      <p:bldP spid="23" grpId="0" animBg="1"/>
      <p:bldP spid="24" grpId="0" animBg="1"/>
      <p:bldP spid="26" grpId="0" animBg="1"/>
      <p:bldP spid="29" grpId="0" animBg="1"/>
      <p:bldP spid="30" grpId="0" animBg="1"/>
      <p:bldP spid="31" grpId="0" animBg="1"/>
      <p:bldP spid="3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custDataLst>
              <p:tags r:id="rId1"/>
            </p:custDataLst>
          </p:nvPr>
        </p:nvSpPr>
        <p:spPr>
          <a:xfrm>
            <a:off x="177800" y="115570"/>
            <a:ext cx="3546475" cy="521970"/>
          </a:xfrm>
          <a:prstGeom prst="rect">
            <a:avLst/>
          </a:prstGeom>
          <a:noFill/>
        </p:spPr>
        <p:txBody>
          <a:bodyPr wrap="square" rtlCol="0">
            <a:spAutoFit/>
          </a:bodyPr>
          <a:p>
            <a:r>
              <a:rPr lang="zh-CN" altLang="en-US" sz="2800" b="1" dirty="0">
                <a:solidFill>
                  <a:srgbClr val="0070C0"/>
                </a:solidFill>
                <a:latin typeface="微软雅黑" panose="020B0503020204020204" charset="-122"/>
                <a:ea typeface="微软雅黑" panose="020B0503020204020204" charset="-122"/>
              </a:rPr>
              <a:t>如何提高搜索能力</a:t>
            </a:r>
            <a:endParaRPr lang="zh-CN" altLang="en-US" sz="2800" b="1" dirty="0">
              <a:solidFill>
                <a:srgbClr val="0070C0"/>
              </a:solidFill>
              <a:latin typeface="微软雅黑" panose="020B0503020204020204" charset="-122"/>
              <a:ea typeface="微软雅黑" panose="020B0503020204020204" charset="-122"/>
            </a:endParaRPr>
          </a:p>
        </p:txBody>
      </p:sp>
      <p:sp>
        <p:nvSpPr>
          <p:cNvPr id="20" name="任意形状 19"/>
          <p:cNvSpPr/>
          <p:nvPr>
            <p:custDataLst>
              <p:tags r:id="rId2"/>
            </p:custDataLst>
          </p:nvPr>
        </p:nvSpPr>
        <p:spPr>
          <a:xfrm rot="16200000">
            <a:off x="8840976" y="352615"/>
            <a:ext cx="1553753" cy="3410995"/>
          </a:xfrm>
          <a:custGeom>
            <a:avLst/>
            <a:gdLst>
              <a:gd name="connsiteX0" fmla="*/ 2268 w 2268"/>
              <a:gd name="connsiteY0" fmla="*/ 0 h 4979"/>
              <a:gd name="connsiteX1" fmla="*/ 2268 w 2268"/>
              <a:gd name="connsiteY1" fmla="*/ 4979 h 4979"/>
              <a:gd name="connsiteX2" fmla="*/ 1300 w 2268"/>
              <a:gd name="connsiteY2" fmla="*/ 4979 h 4979"/>
              <a:gd name="connsiteX3" fmla="*/ 968 w 2268"/>
              <a:gd name="connsiteY3" fmla="*/ 4979 h 4979"/>
              <a:gd name="connsiteX4" fmla="*/ 0 w 2268"/>
              <a:gd name="connsiteY4" fmla="*/ 4979 h 4979"/>
              <a:gd name="connsiteX5" fmla="*/ 0 w 2268"/>
              <a:gd name="connsiteY5" fmla="*/ 0 h 4979"/>
              <a:gd name="connsiteX6" fmla="*/ 2268 w 2268"/>
              <a:gd name="connsiteY6" fmla="*/ 0 h 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8" h="4979">
                <a:moveTo>
                  <a:pt x="2268" y="0"/>
                </a:moveTo>
                <a:lnTo>
                  <a:pt x="2268" y="4979"/>
                </a:lnTo>
                <a:lnTo>
                  <a:pt x="1300" y="4979"/>
                </a:lnTo>
                <a:lnTo>
                  <a:pt x="968" y="4979"/>
                </a:lnTo>
                <a:lnTo>
                  <a:pt x="0" y="4979"/>
                </a:lnTo>
                <a:lnTo>
                  <a:pt x="0" y="0"/>
                </a:lnTo>
                <a:lnTo>
                  <a:pt x="2268" y="0"/>
                </a:lnTo>
                <a:close/>
              </a:path>
            </a:pathLst>
          </a:custGeom>
          <a:solidFill>
            <a:srgbClr val="2196F3"/>
          </a:solidFill>
          <a:ln w="12700" cap="flat" cmpd="sng" algn="ctr">
            <a:solidFill>
              <a:srgbClr val="FFFFFF"/>
            </a:solidFill>
            <a:prstDash val="solid"/>
            <a:miter lim="800000"/>
          </a:ln>
          <a:effectLst/>
        </p:spPr>
        <p:txBody>
          <a:bodyPr wrap="square" rtlCol="0" anchor="ctr">
            <a:normAutofit/>
          </a:bodyPr>
          <a:p>
            <a:pPr algn="ctr" defTabSz="457200"/>
            <a:endParaRPr lang="zh-CN" altLang="en-US" sz="2695">
              <a:solidFill>
                <a:srgbClr val="FFFFFF"/>
              </a:solidFill>
              <a:latin typeface="微软雅黑" panose="020B0503020204020204" charset="-122"/>
              <a:ea typeface="微软雅黑" panose="020B0503020204020204" charset="-122"/>
            </a:endParaRPr>
          </a:p>
        </p:txBody>
      </p:sp>
      <p:sp>
        <p:nvSpPr>
          <p:cNvPr id="34" name="文本框 33"/>
          <p:cNvSpPr txBox="1"/>
          <p:nvPr>
            <p:custDataLst>
              <p:tags r:id="rId3"/>
            </p:custDataLst>
          </p:nvPr>
        </p:nvSpPr>
        <p:spPr>
          <a:xfrm>
            <a:off x="8129524" y="1797254"/>
            <a:ext cx="2984192" cy="498051"/>
          </a:xfrm>
          <a:prstGeom prst="rect">
            <a:avLst/>
          </a:prstGeom>
          <a:noFill/>
        </p:spPr>
        <p:txBody>
          <a:bodyPr wrap="square" bIns="0" rtlCol="0" anchor="ctr">
            <a:noAutofit/>
          </a:bodyPr>
          <a:p>
            <a:pPr algn="ctr" defTabSz="457200"/>
            <a:r>
              <a:rPr lang="zh-CN" altLang="en-US" sz="2800" b="1" spc="300" dirty="0">
                <a:solidFill>
                  <a:srgbClr val="FFFFFF"/>
                </a:solidFill>
                <a:latin typeface="微软雅黑" panose="020B0503020204020204" charset="-122"/>
                <a:ea typeface="微软雅黑" panose="020B0503020204020204" charset="-122"/>
              </a:rPr>
              <a:t>提高搜索技能</a:t>
            </a:r>
            <a:endParaRPr lang="zh-CN" altLang="en-US" sz="2800" b="1" spc="300" dirty="0">
              <a:solidFill>
                <a:srgbClr val="FFFFFF"/>
              </a:solidFill>
              <a:latin typeface="微软雅黑" panose="020B0503020204020204" charset="-122"/>
              <a:ea typeface="微软雅黑" panose="020B0503020204020204" charset="-122"/>
            </a:endParaRPr>
          </a:p>
        </p:txBody>
      </p:sp>
      <p:sp>
        <p:nvSpPr>
          <p:cNvPr id="46" name="文本框 45"/>
          <p:cNvSpPr txBox="1"/>
          <p:nvPr>
            <p:custDataLst>
              <p:tags r:id="rId4"/>
            </p:custDataLst>
          </p:nvPr>
        </p:nvSpPr>
        <p:spPr>
          <a:xfrm>
            <a:off x="7903448" y="3056953"/>
            <a:ext cx="3428122" cy="2191558"/>
          </a:xfrm>
          <a:prstGeom prst="rect">
            <a:avLst/>
          </a:prstGeom>
          <a:noFill/>
        </p:spPr>
        <p:txBody>
          <a:bodyPr wrap="square" tIns="0" rtlCol="0">
            <a:normAutofit/>
          </a:bodyPr>
          <a:p>
            <a:pPr marL="0" lvl="0" indent="0" algn="l">
              <a:lnSpc>
                <a:spcPct val="120000"/>
              </a:lnSpc>
              <a:spcBef>
                <a:spcPts val="0"/>
              </a:spcBef>
              <a:spcAft>
                <a:spcPts val="800"/>
              </a:spcAft>
              <a:buSzPct val="100000"/>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mn-ea"/>
              </a:rPr>
              <a:t>除了输入关键词搜索还能怎么搜索？</a:t>
            </a:r>
            <a:endPar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marL="0" lvl="0" indent="0" algn="l">
              <a:lnSpc>
                <a:spcPct val="120000"/>
              </a:lnSpc>
              <a:spcBef>
                <a:spcPts val="0"/>
              </a:spcBef>
              <a:spcAft>
                <a:spcPts val="800"/>
              </a:spcAft>
              <a:buSzPct val="100000"/>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mn-ea"/>
              </a:rPr>
              <a:t>如果连关联词的概念都不知道要如何搜索？</a:t>
            </a:r>
            <a:endParaRPr lang="zh-CN" altLang="en-US" sz="20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ctr" defTabSz="457200">
              <a:lnSpc>
                <a:spcPct val="120000"/>
              </a:lnSpc>
            </a:pPr>
            <a:endParaRPr lang="zh-CN" altLang="en-US" sz="2000" spc="150" dirty="0">
              <a:solidFill>
                <a:srgbClr val="222222">
                  <a:lumMod val="75000"/>
                  <a:lumOff val="25000"/>
                </a:srgbClr>
              </a:solidFill>
              <a:latin typeface="微软雅黑" panose="020B0503020204020204" charset="-122"/>
              <a:ea typeface="微软雅黑" panose="020B0503020204020204" charset="-122"/>
            </a:endParaRPr>
          </a:p>
        </p:txBody>
      </p:sp>
      <p:sp>
        <p:nvSpPr>
          <p:cNvPr id="13" name="任意形状 18"/>
          <p:cNvSpPr/>
          <p:nvPr>
            <p:custDataLst>
              <p:tags r:id="rId5"/>
            </p:custDataLst>
          </p:nvPr>
        </p:nvSpPr>
        <p:spPr>
          <a:xfrm rot="16200000">
            <a:off x="5424843" y="213887"/>
            <a:ext cx="1553753" cy="3688451"/>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rgbClr val="009587"/>
          </a:solidFill>
          <a:ln w="12700" cap="flat" cmpd="sng" algn="ctr">
            <a:solidFill>
              <a:srgbClr val="FFFFFF"/>
            </a:solidFill>
            <a:prstDash val="solid"/>
            <a:miter lim="800000"/>
          </a:ln>
          <a:effectLst/>
        </p:spPr>
        <p:txBody>
          <a:bodyPr wrap="square" rtlCol="0" anchor="ctr">
            <a:normAutofit/>
          </a:bodyPr>
          <a:p>
            <a:pPr algn="ctr" defTabSz="457200"/>
            <a:endParaRPr lang="zh-CN" altLang="en-US" sz="2695">
              <a:solidFill>
                <a:srgbClr val="FFFFFF"/>
              </a:solidFill>
              <a:latin typeface="微软雅黑" panose="020B0503020204020204" charset="-122"/>
              <a:ea typeface="微软雅黑" panose="020B0503020204020204" charset="-122"/>
            </a:endParaRPr>
          </a:p>
        </p:txBody>
      </p:sp>
      <p:sp>
        <p:nvSpPr>
          <p:cNvPr id="28" name="文本框 27"/>
          <p:cNvSpPr txBox="1"/>
          <p:nvPr>
            <p:custDataLst>
              <p:tags r:id="rId6"/>
            </p:custDataLst>
          </p:nvPr>
        </p:nvSpPr>
        <p:spPr>
          <a:xfrm>
            <a:off x="4577404" y="1819218"/>
            <a:ext cx="2984192" cy="498051"/>
          </a:xfrm>
          <a:prstGeom prst="rect">
            <a:avLst/>
          </a:prstGeom>
          <a:noFill/>
        </p:spPr>
        <p:txBody>
          <a:bodyPr wrap="square" bIns="0" rtlCol="0" anchor="ctr">
            <a:noAutofit/>
          </a:bodyPr>
          <a:p>
            <a:pPr lvl="0" algn="ctr" defTabSz="457200">
              <a:buClrTx/>
              <a:buSzTx/>
              <a:buFontTx/>
            </a:pPr>
            <a:r>
              <a:rPr lang="zh-CN" altLang="en-US" sz="2800" b="1" spc="300" dirty="0">
                <a:solidFill>
                  <a:srgbClr val="FFFFFF"/>
                </a:solidFill>
                <a:latin typeface="微软雅黑" panose="020B0503020204020204" charset="-122"/>
                <a:ea typeface="微软雅黑" panose="020B0503020204020204" charset="-122"/>
                <a:sym typeface="+mn-ea"/>
              </a:rPr>
              <a:t>擅用检索渠道</a:t>
            </a:r>
            <a:endParaRPr lang="zh-CN" altLang="en-US" sz="2800" b="1" spc="300" dirty="0">
              <a:solidFill>
                <a:srgbClr val="FFFFFF"/>
              </a:solidFill>
              <a:latin typeface="微软雅黑" panose="020B0503020204020204" charset="-122"/>
              <a:ea typeface="微软雅黑" panose="020B0503020204020204" charset="-122"/>
              <a:sym typeface="+mn-ea"/>
            </a:endParaRPr>
          </a:p>
        </p:txBody>
      </p:sp>
      <p:sp>
        <p:nvSpPr>
          <p:cNvPr id="45" name="文本框 44"/>
          <p:cNvSpPr txBox="1"/>
          <p:nvPr>
            <p:custDataLst>
              <p:tags r:id="rId7"/>
            </p:custDataLst>
          </p:nvPr>
        </p:nvSpPr>
        <p:spPr>
          <a:xfrm>
            <a:off x="4348589" y="3056953"/>
            <a:ext cx="3428122" cy="2191558"/>
          </a:xfrm>
          <a:prstGeom prst="rect">
            <a:avLst/>
          </a:prstGeom>
          <a:noFill/>
        </p:spPr>
        <p:txBody>
          <a:bodyPr wrap="square" tIns="0" rtlCol="0">
            <a:normAutofit/>
          </a:bodyPr>
          <a:p>
            <a:pPr algn="just" defTabSz="457200">
              <a:lnSpc>
                <a:spcPct val="120000"/>
              </a:lnSpc>
            </a:pP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mn-ea"/>
              </a:rPr>
              <a:t>除了谷歌、百度、</a:t>
            </a:r>
            <a:r>
              <a:rPr lang="en-US" altLang="zh-CN" sz="2000" spc="100" dirty="0" err="1">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mn-ea"/>
              </a:rPr>
              <a:t>bing</a:t>
            </a: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mn-ea"/>
              </a:rPr>
              <a:t>、淘宝、知乎、</a:t>
            </a:r>
            <a:r>
              <a:rPr lang="en-US" altLang="zh-CN"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mn-ea"/>
              </a:rPr>
              <a:t>B</a:t>
            </a:r>
            <a:r>
              <a:rPr lang="zh-CN" altLang="en-US" sz="2000" spc="100" dirty="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mn-ea"/>
              </a:rPr>
              <a:t>站、微信等搜索引擎、购物网站、社交媒体平台等等，</a:t>
            </a:r>
            <a:r>
              <a:rPr lang="zh-CN" altLang="en-US" sz="2000" b="1" spc="100" dirty="0">
                <a:ln w="3175">
                  <a:noFill/>
                  <a:prstDash val="dash"/>
                </a:ln>
                <a:solidFill>
                  <a:srgbClr val="FF0000"/>
                </a:solidFill>
                <a:latin typeface="微软雅黑" panose="020B0503020204020204" charset="-122"/>
                <a:ea typeface="微软雅黑" panose="020B0503020204020204" charset="-122"/>
                <a:cs typeface="微软雅黑" panose="020B0503020204020204" charset="-122"/>
                <a:sym typeface="+mn-ea"/>
              </a:rPr>
              <a:t>还有什么渠道可以获取信息？</a:t>
            </a:r>
            <a:endParaRPr lang="zh-CN" altLang="en-US" sz="2000" b="1" spc="100" dirty="0">
              <a:ln w="3175">
                <a:noFill/>
                <a:prstDash val="dash"/>
              </a:ln>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8" name="任意形状 17"/>
          <p:cNvSpPr/>
          <p:nvPr>
            <p:custDataLst>
              <p:tags r:id="rId8"/>
            </p:custDataLst>
          </p:nvPr>
        </p:nvSpPr>
        <p:spPr>
          <a:xfrm rot="16200000">
            <a:off x="1869298" y="219366"/>
            <a:ext cx="1553753" cy="3687765"/>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w="12700" cap="flat" cmpd="sng" algn="ctr">
            <a:solidFill>
              <a:srgbClr val="FFFFFF"/>
            </a:solidFill>
            <a:prstDash val="solid"/>
            <a:miter lim="800000"/>
          </a:ln>
          <a:effectLst/>
        </p:spPr>
        <p:txBody>
          <a:bodyPr wrap="square" rtlCol="0" anchor="ctr">
            <a:normAutofit/>
          </a:bodyPr>
          <a:p>
            <a:pPr algn="ctr" defTabSz="457200"/>
            <a:endParaRPr lang="zh-CN" altLang="en-US" sz="2695">
              <a:solidFill>
                <a:srgbClr val="FFFFFF"/>
              </a:solidFill>
              <a:latin typeface="微软雅黑" panose="020B0503020204020204" charset="-122"/>
              <a:ea typeface="微软雅黑" panose="020B0503020204020204" charset="-122"/>
            </a:endParaRPr>
          </a:p>
        </p:txBody>
      </p:sp>
      <p:sp>
        <p:nvSpPr>
          <p:cNvPr id="24" name="文本框 23"/>
          <p:cNvSpPr txBox="1"/>
          <p:nvPr>
            <p:custDataLst>
              <p:tags r:id="rId9"/>
            </p:custDataLst>
          </p:nvPr>
        </p:nvSpPr>
        <p:spPr>
          <a:xfrm>
            <a:off x="1080090" y="1824698"/>
            <a:ext cx="2930757" cy="498051"/>
          </a:xfrm>
          <a:prstGeom prst="rect">
            <a:avLst/>
          </a:prstGeom>
          <a:noFill/>
        </p:spPr>
        <p:txBody>
          <a:bodyPr wrap="square" bIns="0" rtlCol="0" anchor="ctr">
            <a:noAutofit/>
          </a:bodyPr>
          <a:p>
            <a:pPr algn="ctr" defTabSz="457200"/>
            <a:r>
              <a:rPr lang="zh-CN" altLang="en-US" sz="2800" b="1" spc="300" dirty="0">
                <a:solidFill>
                  <a:srgbClr val="FFFFFF"/>
                </a:solidFill>
                <a:latin typeface="微软雅黑" panose="020B0503020204020204" charset="-122"/>
                <a:ea typeface="微软雅黑" panose="020B0503020204020204" charset="-122"/>
              </a:rPr>
              <a:t>增强搜索意识</a:t>
            </a:r>
            <a:endParaRPr lang="zh-CN" altLang="en-US" sz="2800" b="1" spc="300" dirty="0">
              <a:solidFill>
                <a:srgbClr val="FFFFFF"/>
              </a:solidFill>
              <a:latin typeface="微软雅黑" panose="020B0503020204020204" charset="-122"/>
              <a:ea typeface="微软雅黑" panose="020B0503020204020204" charset="-122"/>
            </a:endParaRPr>
          </a:p>
        </p:txBody>
      </p:sp>
      <p:sp>
        <p:nvSpPr>
          <p:cNvPr id="44" name="文本框 43"/>
          <p:cNvSpPr txBox="1"/>
          <p:nvPr>
            <p:custDataLst>
              <p:tags r:id="rId10"/>
            </p:custDataLst>
          </p:nvPr>
        </p:nvSpPr>
        <p:spPr>
          <a:xfrm>
            <a:off x="795783" y="3051472"/>
            <a:ext cx="3427436" cy="2191558"/>
          </a:xfrm>
          <a:prstGeom prst="rect">
            <a:avLst/>
          </a:prstGeom>
          <a:noFill/>
        </p:spPr>
        <p:txBody>
          <a:bodyPr wrap="square" tIns="0" rtlCol="0">
            <a:normAutofit/>
          </a:bodyPr>
          <a:p>
            <a:pPr algn="just" defTabSz="457200">
              <a:lnSpc>
                <a:spcPct val="120000"/>
              </a:lnSpc>
            </a:pPr>
            <a:r>
              <a:rPr lang="zh-CN" altLang="en-US" sz="2000" spc="150" dirty="0">
                <a:solidFill>
                  <a:srgbClr val="222222">
                    <a:lumMod val="75000"/>
                    <a:lumOff val="25000"/>
                  </a:srgbClr>
                </a:solidFill>
                <a:latin typeface="微软雅黑" panose="020B0503020204020204" charset="-122"/>
                <a:ea typeface="微软雅黑" panose="020B0503020204020204" charset="-122"/>
              </a:rPr>
              <a:t>明确找什么，准确找到自己想要的搜索目标。</a:t>
            </a:r>
            <a:endParaRPr lang="zh-CN" altLang="en-US" sz="2000" spc="150" dirty="0">
              <a:solidFill>
                <a:srgbClr val="222222">
                  <a:lumMod val="75000"/>
                  <a:lumOff val="25000"/>
                </a:srgbClr>
              </a:solidFill>
              <a:latin typeface="微软雅黑" panose="020B0503020204020204" charset="-122"/>
              <a:ea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84805" y="0"/>
            <a:ext cx="11688554" cy="6858000"/>
          </a:xfrm>
          <a:prstGeom prst="rect">
            <a:avLst/>
          </a:prstGeom>
        </p:spPr>
      </p:pic>
      <p:sp>
        <p:nvSpPr>
          <p:cNvPr id="4" name="矩形: 圆角 3"/>
          <p:cNvSpPr/>
          <p:nvPr/>
        </p:nvSpPr>
        <p:spPr>
          <a:xfrm>
            <a:off x="1905918" y="2500829"/>
            <a:ext cx="9121966" cy="2335576"/>
          </a:xfrm>
          <a:prstGeom prst="roundRect">
            <a:avLst/>
          </a:prstGeom>
          <a:gradFill flip="none" rotWithShape="1">
            <a:gsLst>
              <a:gs pos="0">
                <a:srgbClr val="F7A591">
                  <a:tint val="66000"/>
                  <a:satMod val="160000"/>
                </a:srgbClr>
              </a:gs>
              <a:gs pos="50000">
                <a:srgbClr val="F7A591">
                  <a:tint val="44500"/>
                  <a:satMod val="160000"/>
                </a:srgbClr>
              </a:gs>
              <a:gs pos="100000">
                <a:srgbClr val="F7A591">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b="1" dirty="0">
                <a:solidFill>
                  <a:schemeClr val="accent5">
                    <a:lumMod val="50000"/>
                  </a:schemeClr>
                </a:solidFill>
                <a:latin typeface="微软雅黑" panose="020B0503020204020204" charset="-122"/>
                <a:ea typeface="微软雅黑" panose="020B0503020204020204" charset="-122"/>
              </a:rPr>
              <a:t>一起来了解中国知网吧！</a:t>
            </a:r>
            <a:endParaRPr lang="zh-CN" altLang="en-US" sz="5400" b="1" dirty="0">
              <a:solidFill>
                <a:schemeClr val="accent5">
                  <a:lumMod val="50000"/>
                </a:schemeClr>
              </a:solidFill>
              <a:latin typeface="微软雅黑" panose="020B0503020204020204" charset="-122"/>
              <a:ea typeface="微软雅黑" panose="020B0503020204020204" charset="-122"/>
            </a:endParaRPr>
          </a:p>
          <a:p>
            <a:pPr algn="ct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21"/>
          <p:cNvSpPr/>
          <p:nvPr/>
        </p:nvSpPr>
        <p:spPr>
          <a:xfrm rot="19016716">
            <a:off x="-852899" y="3929233"/>
            <a:ext cx="1998880" cy="119510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302414 w 2287273"/>
              <a:gd name="connsiteY0-74" fmla="*/ 4366376 h 4366376"/>
              <a:gd name="connsiteX1-75" fmla="*/ 0 w 2287273"/>
              <a:gd name="connsiteY1-76" fmla="*/ 2964927 h 4366376"/>
              <a:gd name="connsiteX2-77" fmla="*/ 2287273 w 2287273"/>
              <a:gd name="connsiteY2-78" fmla="*/ 1 h 4366376"/>
              <a:gd name="connsiteX3-79" fmla="*/ 302414 w 2287273"/>
              <a:gd name="connsiteY3-80" fmla="*/ 4366376 h 4366376"/>
              <a:gd name="connsiteX0-81" fmla="*/ 0 w 1984859"/>
              <a:gd name="connsiteY0-82" fmla="*/ 5515943 h 5515943"/>
              <a:gd name="connsiteX1-83" fmla="*/ 728870 w 1984859"/>
              <a:gd name="connsiteY1-84" fmla="*/ -1 h 5515943"/>
              <a:gd name="connsiteX2-85" fmla="*/ 1984859 w 1984859"/>
              <a:gd name="connsiteY2-86" fmla="*/ 1149568 h 5515943"/>
              <a:gd name="connsiteX3-87" fmla="*/ 0 w 1984859"/>
              <a:gd name="connsiteY3-88" fmla="*/ 5515943 h 5515943"/>
              <a:gd name="connsiteX0-89" fmla="*/ 0 w 2743975"/>
              <a:gd name="connsiteY0-90" fmla="*/ 2971745 h 2971744"/>
              <a:gd name="connsiteX1-91" fmla="*/ 1487986 w 2743975"/>
              <a:gd name="connsiteY1-92" fmla="*/ -1 h 2971744"/>
              <a:gd name="connsiteX2-93" fmla="*/ 2743975 w 2743975"/>
              <a:gd name="connsiteY2-94" fmla="*/ 1149568 h 2971744"/>
              <a:gd name="connsiteX3-95" fmla="*/ 0 w 2743975"/>
              <a:gd name="connsiteY3-96" fmla="*/ 2971745 h 2971744"/>
              <a:gd name="connsiteX0-97" fmla="*/ 0 w 2761811"/>
              <a:gd name="connsiteY0-98" fmla="*/ 1441450 h 1441449"/>
              <a:gd name="connsiteX1-99" fmla="*/ 1505822 w 2761811"/>
              <a:gd name="connsiteY1-100" fmla="*/ -1 h 1441449"/>
              <a:gd name="connsiteX2-101" fmla="*/ 2761811 w 2761811"/>
              <a:gd name="connsiteY2-102" fmla="*/ 1149568 h 1441449"/>
              <a:gd name="connsiteX3-103" fmla="*/ 0 w 2761811"/>
              <a:gd name="connsiteY3-104" fmla="*/ 1441450 h 1441449"/>
              <a:gd name="connsiteX0-105" fmla="*/ 0 w 2970564"/>
              <a:gd name="connsiteY0-106" fmla="*/ 3027997 h 3027997"/>
              <a:gd name="connsiteX1-107" fmla="*/ 1714575 w 2970564"/>
              <a:gd name="connsiteY1-108" fmla="*/ -1 h 3027997"/>
              <a:gd name="connsiteX2-109" fmla="*/ 2970564 w 2970564"/>
              <a:gd name="connsiteY2-110" fmla="*/ 1149568 h 3027997"/>
              <a:gd name="connsiteX3-111" fmla="*/ 0 w 2970564"/>
              <a:gd name="connsiteY3-112" fmla="*/ 3027997 h 3027997"/>
            </a:gdLst>
            <a:ahLst/>
            <a:cxnLst>
              <a:cxn ang="0">
                <a:pos x="connsiteX0-1" y="connsiteY0-2"/>
              </a:cxn>
              <a:cxn ang="0">
                <a:pos x="connsiteX1-3" y="connsiteY1-4"/>
              </a:cxn>
              <a:cxn ang="0">
                <a:pos x="connsiteX2-5" y="connsiteY2-6"/>
              </a:cxn>
              <a:cxn ang="0">
                <a:pos x="connsiteX3-7" y="connsiteY3-8"/>
              </a:cxn>
            </a:cxnLst>
            <a:rect l="l" t="t" r="r" b="b"/>
            <a:pathLst>
              <a:path w="2970564" h="3027997">
                <a:moveTo>
                  <a:pt x="0" y="3027997"/>
                </a:moveTo>
                <a:lnTo>
                  <a:pt x="1714575" y="-1"/>
                </a:lnTo>
                <a:lnTo>
                  <a:pt x="2970564" y="1149568"/>
                </a:lnTo>
                <a:lnTo>
                  <a:pt x="0" y="3027997"/>
                </a:lnTo>
                <a:close/>
              </a:path>
            </a:pathLst>
          </a:custGeom>
          <a:gradFill>
            <a:gsLst>
              <a:gs pos="17000">
                <a:srgbClr val="FFFFFF">
                  <a:alpha val="0"/>
                </a:srgbClr>
              </a:gs>
              <a:gs pos="82000">
                <a:srgbClr val="92BFB5">
                  <a:alpha val="22000"/>
                </a:srgbClr>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等腰三角形 21"/>
          <p:cNvSpPr/>
          <p:nvPr/>
        </p:nvSpPr>
        <p:spPr>
          <a:xfrm rot="19016716">
            <a:off x="-311224" y="3993267"/>
            <a:ext cx="2436405" cy="2076611"/>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302414 w 2287273"/>
              <a:gd name="connsiteY0-74" fmla="*/ 4366376 h 4366376"/>
              <a:gd name="connsiteX1-75" fmla="*/ 0 w 2287273"/>
              <a:gd name="connsiteY1-76" fmla="*/ 2964927 h 4366376"/>
              <a:gd name="connsiteX2-77" fmla="*/ 2287273 w 2287273"/>
              <a:gd name="connsiteY2-78" fmla="*/ 1 h 4366376"/>
              <a:gd name="connsiteX3-79" fmla="*/ 302414 w 2287273"/>
              <a:gd name="connsiteY3-80" fmla="*/ 4366376 h 4366376"/>
              <a:gd name="connsiteX0-81" fmla="*/ 0 w 1984859"/>
              <a:gd name="connsiteY0-82" fmla="*/ 5515943 h 5515943"/>
              <a:gd name="connsiteX1-83" fmla="*/ 728870 w 1984859"/>
              <a:gd name="connsiteY1-84" fmla="*/ -1 h 5515943"/>
              <a:gd name="connsiteX2-85" fmla="*/ 1984859 w 1984859"/>
              <a:gd name="connsiteY2-86" fmla="*/ 1149568 h 5515943"/>
              <a:gd name="connsiteX3-87" fmla="*/ 0 w 1984859"/>
              <a:gd name="connsiteY3-88" fmla="*/ 5515943 h 5515943"/>
              <a:gd name="connsiteX0-89" fmla="*/ 0 w 2743975"/>
              <a:gd name="connsiteY0-90" fmla="*/ 2971745 h 2971744"/>
              <a:gd name="connsiteX1-91" fmla="*/ 1487986 w 2743975"/>
              <a:gd name="connsiteY1-92" fmla="*/ -1 h 2971744"/>
              <a:gd name="connsiteX2-93" fmla="*/ 2743975 w 2743975"/>
              <a:gd name="connsiteY2-94" fmla="*/ 1149568 h 2971744"/>
              <a:gd name="connsiteX3-95" fmla="*/ 0 w 2743975"/>
              <a:gd name="connsiteY3-96" fmla="*/ 2971745 h 2971744"/>
              <a:gd name="connsiteX0-97" fmla="*/ 0 w 2761811"/>
              <a:gd name="connsiteY0-98" fmla="*/ 1441450 h 1441449"/>
              <a:gd name="connsiteX1-99" fmla="*/ 1505822 w 2761811"/>
              <a:gd name="connsiteY1-100" fmla="*/ -1 h 1441449"/>
              <a:gd name="connsiteX2-101" fmla="*/ 2761811 w 2761811"/>
              <a:gd name="connsiteY2-102" fmla="*/ 1149568 h 1441449"/>
              <a:gd name="connsiteX3-103" fmla="*/ 0 w 2761811"/>
              <a:gd name="connsiteY3-104" fmla="*/ 1441450 h 1441449"/>
              <a:gd name="connsiteX0-105" fmla="*/ 0 w 2970564"/>
              <a:gd name="connsiteY0-106" fmla="*/ 3027997 h 3027997"/>
              <a:gd name="connsiteX1-107" fmla="*/ 1714575 w 2970564"/>
              <a:gd name="connsiteY1-108" fmla="*/ -1 h 3027997"/>
              <a:gd name="connsiteX2-109" fmla="*/ 2970564 w 2970564"/>
              <a:gd name="connsiteY2-110" fmla="*/ 1149568 h 3027997"/>
              <a:gd name="connsiteX3-111" fmla="*/ 0 w 2970564"/>
              <a:gd name="connsiteY3-112" fmla="*/ 3027997 h 3027997"/>
              <a:gd name="connsiteX0-113" fmla="*/ 0 w 2356699"/>
              <a:gd name="connsiteY0-114" fmla="*/ 3027997 h 5261461"/>
              <a:gd name="connsiteX1-115" fmla="*/ 1714575 w 2356699"/>
              <a:gd name="connsiteY1-116" fmla="*/ -1 h 5261461"/>
              <a:gd name="connsiteX2-117" fmla="*/ 2356699 w 2356699"/>
              <a:gd name="connsiteY2-118" fmla="*/ 5261462 h 5261461"/>
              <a:gd name="connsiteX3-119" fmla="*/ 0 w 2356699"/>
              <a:gd name="connsiteY3-120" fmla="*/ 3027997 h 5261461"/>
              <a:gd name="connsiteX0-121" fmla="*/ 0 w 3620776"/>
              <a:gd name="connsiteY0-122" fmla="*/ 1807117 h 5261461"/>
              <a:gd name="connsiteX1-123" fmla="*/ 2978652 w 3620776"/>
              <a:gd name="connsiteY1-124" fmla="*/ -1 h 5261461"/>
              <a:gd name="connsiteX2-125" fmla="*/ 3620776 w 3620776"/>
              <a:gd name="connsiteY2-126" fmla="*/ 5261462 h 5261461"/>
              <a:gd name="connsiteX3-127" fmla="*/ 0 w 3620776"/>
              <a:gd name="connsiteY3-128" fmla="*/ 1807117 h 5261461"/>
            </a:gdLst>
            <a:ahLst/>
            <a:cxnLst>
              <a:cxn ang="0">
                <a:pos x="connsiteX0-1" y="connsiteY0-2"/>
              </a:cxn>
              <a:cxn ang="0">
                <a:pos x="connsiteX1-3" y="connsiteY1-4"/>
              </a:cxn>
              <a:cxn ang="0">
                <a:pos x="connsiteX2-5" y="connsiteY2-6"/>
              </a:cxn>
              <a:cxn ang="0">
                <a:pos x="connsiteX3-7" y="connsiteY3-8"/>
              </a:cxn>
            </a:cxnLst>
            <a:rect l="l" t="t" r="r" b="b"/>
            <a:pathLst>
              <a:path w="3620776" h="5261461">
                <a:moveTo>
                  <a:pt x="0" y="1807117"/>
                </a:moveTo>
                <a:lnTo>
                  <a:pt x="2978652" y="-1"/>
                </a:lnTo>
                <a:lnTo>
                  <a:pt x="3620776" y="5261462"/>
                </a:lnTo>
                <a:lnTo>
                  <a:pt x="0" y="1807117"/>
                </a:lnTo>
                <a:close/>
              </a:path>
            </a:pathLst>
          </a:custGeom>
          <a:gradFill>
            <a:gsLst>
              <a:gs pos="67000">
                <a:srgbClr val="FFFFFF">
                  <a:alpha val="0"/>
                </a:srgbClr>
              </a:gs>
              <a:gs pos="29000">
                <a:srgbClr val="E1EAEF"/>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等腰三角形 23"/>
          <p:cNvSpPr/>
          <p:nvPr/>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等腰三角形 21"/>
          <p:cNvSpPr/>
          <p:nvPr/>
        </p:nvSpPr>
        <p:spPr>
          <a:xfrm>
            <a:off x="7899257" y="581046"/>
            <a:ext cx="1175168" cy="144235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Lst>
            <a:ahLst/>
            <a:cxnLst>
              <a:cxn ang="0">
                <a:pos x="connsiteX0-1" y="connsiteY0-2"/>
              </a:cxn>
              <a:cxn ang="0">
                <a:pos x="connsiteX1-3" y="connsiteY1-4"/>
              </a:cxn>
              <a:cxn ang="0">
                <a:pos x="connsiteX2-5" y="connsiteY2-6"/>
              </a:cxn>
              <a:cxn ang="0">
                <a:pos x="connsiteX3-7" y="connsiteY3-8"/>
              </a:cxn>
            </a:cxnLst>
            <a:rect l="l" t="t" r="r" b="b"/>
            <a:pathLst>
              <a:path w="1175168" h="1442358">
                <a:moveTo>
                  <a:pt x="1175168" y="1423350"/>
                </a:moveTo>
                <a:lnTo>
                  <a:pt x="446919" y="1442358"/>
                </a:lnTo>
                <a:lnTo>
                  <a:pt x="0" y="0"/>
                </a:lnTo>
                <a:lnTo>
                  <a:pt x="1175168" y="142335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等腰三角形 21"/>
          <p:cNvSpPr/>
          <p:nvPr/>
        </p:nvSpPr>
        <p:spPr>
          <a:xfrm>
            <a:off x="7881294" y="664439"/>
            <a:ext cx="571839" cy="13764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Lst>
            <a:ahLst/>
            <a:cxnLst>
              <a:cxn ang="0">
                <a:pos x="connsiteX0-1" y="connsiteY0-2"/>
              </a:cxn>
              <a:cxn ang="0">
                <a:pos x="connsiteX1-3" y="connsiteY1-4"/>
              </a:cxn>
              <a:cxn ang="0">
                <a:pos x="connsiteX2-5" y="connsiteY2-6"/>
              </a:cxn>
              <a:cxn ang="0">
                <a:pos x="connsiteX3-7" y="connsiteY3-8"/>
              </a:cxn>
            </a:cxnLst>
            <a:rect l="l" t="t" r="r" b="b"/>
            <a:pathLst>
              <a:path w="571839" h="1376459">
                <a:moveTo>
                  <a:pt x="571839" y="1369482"/>
                </a:moveTo>
                <a:lnTo>
                  <a:pt x="0" y="1376459"/>
                </a:lnTo>
                <a:lnTo>
                  <a:pt x="67979" y="0"/>
                </a:lnTo>
                <a:lnTo>
                  <a:pt x="571839" y="136948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等腰三角形 26"/>
          <p:cNvSpPr/>
          <p:nvPr/>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5" name="组合 11"/>
          <p:cNvGrpSpPr/>
          <p:nvPr/>
        </p:nvGrpSpPr>
        <p:grpSpPr bwMode="auto">
          <a:xfrm>
            <a:off x="4789608" y="3503333"/>
            <a:ext cx="4874492" cy="1189056"/>
            <a:chOff x="737131" y="4486612"/>
            <a:chExt cx="4875340" cy="1189949"/>
          </a:xfrm>
        </p:grpSpPr>
        <p:sp>
          <p:nvSpPr>
            <p:cNvPr id="47" name="文本框 46"/>
            <p:cNvSpPr txBox="1"/>
            <p:nvPr/>
          </p:nvSpPr>
          <p:spPr>
            <a:xfrm>
              <a:off x="737131" y="4969275"/>
              <a:ext cx="4875340" cy="707286"/>
            </a:xfrm>
            <a:prstGeom prst="rect">
              <a:avLst/>
            </a:prstGeom>
            <a:noFill/>
          </p:spPr>
          <p:txBody>
            <a:bodyPr wrap="square">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pPr>
                <a:defRPr/>
              </a:pPr>
              <a:r>
                <a:rPr lang="zh-CN" altLang="en-US" sz="4000" b="0" spc="0" dirty="0">
                  <a:solidFill>
                    <a:srgbClr val="405E62"/>
                  </a:solidFill>
                  <a:effectLst>
                    <a:outerShdw blurRad="25400" dist="25400" dir="2700000" algn="tl">
                      <a:srgbClr val="000000">
                        <a:alpha val="25000"/>
                      </a:srgbClr>
                    </a:outerShdw>
                  </a:effectLst>
                  <a:latin typeface="+mn-lt"/>
                  <a:ea typeface="+mn-ea"/>
                  <a:cs typeface="+mn-ea"/>
                  <a:sym typeface="+mn-lt"/>
                </a:rPr>
                <a:t>走进知网</a:t>
              </a:r>
              <a:endParaRPr lang="zh-CN" altLang="en-US" sz="4000" b="0" spc="0" dirty="0">
                <a:solidFill>
                  <a:srgbClr val="405E62"/>
                </a:solidFill>
                <a:effectLst>
                  <a:outerShdw blurRad="25400" dist="25400" dir="2700000" algn="tl">
                    <a:srgbClr val="000000">
                      <a:alpha val="25000"/>
                    </a:srgbClr>
                  </a:outerShdw>
                </a:effectLst>
                <a:latin typeface="+mn-lt"/>
                <a:ea typeface="+mn-ea"/>
                <a:cs typeface="+mn-ea"/>
                <a:sym typeface="+mn-lt"/>
              </a:endParaRPr>
            </a:p>
          </p:txBody>
        </p:sp>
        <p:sp>
          <p:nvSpPr>
            <p:cNvPr id="48" name="文本框 47"/>
            <p:cNvSpPr txBox="1"/>
            <p:nvPr/>
          </p:nvSpPr>
          <p:spPr>
            <a:xfrm>
              <a:off x="785008" y="4486612"/>
              <a:ext cx="3048530" cy="462012"/>
            </a:xfrm>
            <a:prstGeom prst="rect">
              <a:avLst/>
            </a:prstGeom>
            <a:noFill/>
          </p:spPr>
          <p:txBody>
            <a:bodyPr wrap="square">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pPr eaLnBrk="1" fontAlgn="auto" hangingPunct="1">
                <a:spcBef>
                  <a:spcPts val="0"/>
                </a:spcBef>
                <a:spcAft>
                  <a:spcPts val="0"/>
                </a:spcAft>
                <a:defRPr/>
              </a:pPr>
              <a:r>
                <a:rPr lang="en-US" altLang="zh-CN" sz="2400" b="0" spc="0" dirty="0">
                  <a:solidFill>
                    <a:srgbClr val="405E62"/>
                  </a:solidFill>
                  <a:latin typeface="+mn-lt"/>
                  <a:ea typeface="+mn-ea"/>
                  <a:cs typeface="+mn-ea"/>
                  <a:sym typeface="+mn-lt"/>
                </a:rPr>
                <a:t>PART FOUR</a:t>
              </a:r>
              <a:endParaRPr lang="zh-CN" altLang="en-US" sz="2400" b="0" spc="0" dirty="0">
                <a:solidFill>
                  <a:srgbClr val="405E62"/>
                </a:solidFill>
                <a:latin typeface="+mn-lt"/>
                <a:ea typeface="+mn-ea"/>
                <a:cs typeface="+mn-ea"/>
                <a:sym typeface="+mn-lt"/>
              </a:endParaRPr>
            </a:p>
          </p:txBody>
        </p:sp>
      </p:grpSp>
      <p:grpSp>
        <p:nvGrpSpPr>
          <p:cNvPr id="49" name="组合 48"/>
          <p:cNvGrpSpPr/>
          <p:nvPr/>
        </p:nvGrpSpPr>
        <p:grpSpPr>
          <a:xfrm>
            <a:off x="691700" y="1028694"/>
            <a:ext cx="3893974" cy="3893974"/>
            <a:chOff x="-630302" y="1714542"/>
            <a:chExt cx="4762837" cy="4762838"/>
          </a:xfrm>
        </p:grpSpPr>
        <p:sp>
          <p:nvSpPr>
            <p:cNvPr id="50" name="椭圆 49"/>
            <p:cNvSpPr/>
            <p:nvPr/>
          </p:nvSpPr>
          <p:spPr>
            <a:xfrm>
              <a:off x="-630302" y="1714542"/>
              <a:ext cx="4762837" cy="4762838"/>
            </a:xfrm>
            <a:prstGeom prst="ellipse">
              <a:avLst/>
            </a:prstGeom>
            <a:gradFill>
              <a:gsLst>
                <a:gs pos="65000">
                  <a:srgbClr val="B6D3B7">
                    <a:alpha val="0"/>
                  </a:srgbClr>
                </a:gs>
                <a:gs pos="0">
                  <a:srgbClr val="52A4AE">
                    <a:alpha val="34000"/>
                  </a:srgbClr>
                </a:gs>
              </a:gsLst>
              <a:lin ang="5400000" scaled="1"/>
            </a:gradFill>
            <a:ln>
              <a:noFill/>
            </a:ln>
            <a:effectLst/>
          </p:spPr>
          <p:txBody>
            <a:bodyPr vert="horz" wrap="square" lIns="91440" tIns="45720" rIns="91440" bIns="45720" numCol="1" anchor="t" anchorCtr="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600" dirty="0">
                <a:solidFill>
                  <a:schemeClr val="tx1"/>
                </a:solidFill>
                <a:cs typeface="+mn-ea"/>
                <a:sym typeface="+mn-lt"/>
              </a:endParaRPr>
            </a:p>
          </p:txBody>
        </p:sp>
        <p:sp>
          <p:nvSpPr>
            <p:cNvPr id="51" name="文本框 50"/>
            <p:cNvSpPr txBox="1"/>
            <p:nvPr/>
          </p:nvSpPr>
          <p:spPr>
            <a:xfrm>
              <a:off x="-201830" y="2394188"/>
              <a:ext cx="3790331" cy="2710446"/>
            </a:xfrm>
            <a:prstGeom prst="rect">
              <a:avLst/>
            </a:prstGeom>
            <a:noFill/>
          </p:spPr>
          <p:txBody>
            <a:bodyPr wrap="square" rtlCol="0">
              <a:spAutoFit/>
            </a:bodyPr>
            <a:lstStyle/>
            <a:p>
              <a:pPr algn="ctr"/>
              <a:r>
                <a:rPr lang="en-US" altLang="zh-CN" sz="13800" dirty="0">
                  <a:gradFill>
                    <a:gsLst>
                      <a:gs pos="0">
                        <a:srgbClr val="B6D3B7"/>
                      </a:gs>
                      <a:gs pos="98000">
                        <a:srgbClr val="52A4AE"/>
                      </a:gs>
                    </a:gsLst>
                    <a:lin ang="5400000" scaled="1"/>
                  </a:gradFill>
                  <a:effectLst>
                    <a:outerShdw blurRad="25400" dist="25400" dir="2700000" algn="tl">
                      <a:srgbClr val="000000">
                        <a:alpha val="25000"/>
                      </a:srgbClr>
                    </a:outerShdw>
                  </a:effectLst>
                  <a:cs typeface="+mn-ea"/>
                  <a:sym typeface="+mn-lt"/>
                </a:rPr>
                <a:t>02</a:t>
              </a:r>
              <a:endParaRPr lang="zh-CN" altLang="en-US" sz="13800" dirty="0">
                <a:gradFill>
                  <a:gsLst>
                    <a:gs pos="0">
                      <a:srgbClr val="B6D3B7"/>
                    </a:gs>
                    <a:gs pos="98000">
                      <a:srgbClr val="52A4AE"/>
                    </a:gs>
                  </a:gsLst>
                  <a:lin ang="5400000" scaled="1"/>
                </a:gradFill>
                <a:effectLst>
                  <a:outerShdw blurRad="25400" dist="25400" dir="2700000" algn="tl">
                    <a:srgbClr val="000000">
                      <a:alpha val="25000"/>
                    </a:srgbClr>
                  </a:outerShdw>
                </a:effectLst>
                <a:cs typeface="+mn-ea"/>
                <a:sym typeface="+mn-lt"/>
              </a:endParaRPr>
            </a:p>
          </p:txBody>
        </p:sp>
      </p:grpSp>
      <p:sp>
        <p:nvSpPr>
          <p:cNvPr id="52" name="等腰三角形 51"/>
          <p:cNvSpPr/>
          <p:nvPr/>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等腰三角形 21"/>
          <p:cNvSpPr/>
          <p:nvPr/>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等腰三角形 21"/>
          <p:cNvSpPr/>
          <p:nvPr/>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等腰三角形 21"/>
          <p:cNvSpPr/>
          <p:nvPr/>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6" name="等腰三角形 21"/>
          <p:cNvSpPr/>
          <p:nvPr/>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等腰三角形 21"/>
          <p:cNvSpPr/>
          <p:nvPr/>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等腰三角形 21"/>
          <p:cNvSpPr/>
          <p:nvPr/>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1+#ppt_w/2"/>
                                              </p:val>
                                            </p:tav>
                                            <p:tav tm="100000">
                                              <p:val>
                                                <p:strVal val="#ppt_x"/>
                                              </p:val>
                                            </p:tav>
                                          </p:tavLst>
                                        </p:anim>
                                        <p:anim calcmode="lin" valueType="num">
                                          <p:cBhvr additive="base">
                                            <p:cTn id="12" dur="75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50" fill="hold"/>
                                            <p:tgtEl>
                                              <p:spTgt spid="26"/>
                                            </p:tgtEl>
                                            <p:attrNameLst>
                                              <p:attrName>ppt_x</p:attrName>
                                            </p:attrNameLst>
                                          </p:cBhvr>
                                          <p:tavLst>
                                            <p:tav tm="0">
                                              <p:val>
                                                <p:strVal val="1+#ppt_w/2"/>
                                              </p:val>
                                            </p:tav>
                                            <p:tav tm="100000">
                                              <p:val>
                                                <p:strVal val="#ppt_x"/>
                                              </p:val>
                                            </p:tav>
                                          </p:tavLst>
                                        </p:anim>
                                        <p:anim calcmode="lin" valueType="num">
                                          <p:cBhvr additive="base">
                                            <p:cTn id="16" dur="75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750" fill="hold"/>
                                            <p:tgtEl>
                                              <p:spTgt spid="27"/>
                                            </p:tgtEl>
                                            <p:attrNameLst>
                                              <p:attrName>ppt_x</p:attrName>
                                            </p:attrNameLst>
                                          </p:cBhvr>
                                          <p:tavLst>
                                            <p:tav tm="0">
                                              <p:val>
                                                <p:strVal val="1+#ppt_w/2"/>
                                              </p:val>
                                            </p:tav>
                                            <p:tav tm="100000">
                                              <p:val>
                                                <p:strVal val="#ppt_x"/>
                                              </p:val>
                                            </p:tav>
                                          </p:tavLst>
                                        </p:anim>
                                        <p:anim calcmode="lin" valueType="num">
                                          <p:cBhvr additive="base">
                                            <p:cTn id="20" dur="75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50" fill="hold"/>
                                            <p:tgtEl>
                                              <p:spTgt spid="52"/>
                                            </p:tgtEl>
                                            <p:attrNameLst>
                                              <p:attrName>ppt_x</p:attrName>
                                            </p:attrNameLst>
                                          </p:cBhvr>
                                          <p:tavLst>
                                            <p:tav tm="0">
                                              <p:val>
                                                <p:strVal val="1+#ppt_w/2"/>
                                              </p:val>
                                            </p:tav>
                                            <p:tav tm="100000">
                                              <p:val>
                                                <p:strVal val="#ppt_x"/>
                                              </p:val>
                                            </p:tav>
                                          </p:tavLst>
                                        </p:anim>
                                        <p:anim calcmode="lin" valueType="num">
                                          <p:cBhvr additive="base">
                                            <p:cTn id="24" dur="750" fill="hold"/>
                                            <p:tgtEl>
                                              <p:spTgt spid="52"/>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750" fill="hold"/>
                                            <p:tgtEl>
                                              <p:spTgt spid="53"/>
                                            </p:tgtEl>
                                            <p:attrNameLst>
                                              <p:attrName>ppt_x</p:attrName>
                                            </p:attrNameLst>
                                          </p:cBhvr>
                                          <p:tavLst>
                                            <p:tav tm="0">
                                              <p:val>
                                                <p:strVal val="1+#ppt_w/2"/>
                                              </p:val>
                                            </p:tav>
                                            <p:tav tm="100000">
                                              <p:val>
                                                <p:strVal val="#ppt_x"/>
                                              </p:val>
                                            </p:tav>
                                          </p:tavLst>
                                        </p:anim>
                                        <p:anim calcmode="lin" valueType="num">
                                          <p:cBhvr additive="base">
                                            <p:cTn id="28" dur="750" fill="hold"/>
                                            <p:tgtEl>
                                              <p:spTgt spid="53"/>
                                            </p:tgtEl>
                                            <p:attrNameLst>
                                              <p:attrName>ppt_y</p:attrName>
                                            </p:attrNameLst>
                                          </p:cBhvr>
                                          <p:tavLst>
                                            <p:tav tm="0">
                                              <p:val>
                                                <p:strVal val="0-#ppt_h/2"/>
                                              </p:val>
                                            </p:tav>
                                            <p:tav tm="100000">
                                              <p:val>
                                                <p:strVal val="#ppt_y"/>
                                              </p:val>
                                            </p:tav>
                                          </p:tavLst>
                                        </p:anim>
                                      </p:childTnLst>
                                    </p:cTn>
                                  </p:par>
                                  <p:par>
                                    <p:cTn id="29" presetID="2" presetClass="entr" presetSubtype="3" decel="10000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750" fill="hold"/>
                                            <p:tgtEl>
                                              <p:spTgt spid="54"/>
                                            </p:tgtEl>
                                            <p:attrNameLst>
                                              <p:attrName>ppt_x</p:attrName>
                                            </p:attrNameLst>
                                          </p:cBhvr>
                                          <p:tavLst>
                                            <p:tav tm="0">
                                              <p:val>
                                                <p:strVal val="1+#ppt_w/2"/>
                                              </p:val>
                                            </p:tav>
                                            <p:tav tm="100000">
                                              <p:val>
                                                <p:strVal val="#ppt_x"/>
                                              </p:val>
                                            </p:tav>
                                          </p:tavLst>
                                        </p:anim>
                                        <p:anim calcmode="lin" valueType="num">
                                          <p:cBhvr additive="base">
                                            <p:cTn id="32" dur="750" fill="hold"/>
                                            <p:tgtEl>
                                              <p:spTgt spid="54"/>
                                            </p:tgtEl>
                                            <p:attrNameLst>
                                              <p:attrName>ppt_y</p:attrName>
                                            </p:attrNameLst>
                                          </p:cBhvr>
                                          <p:tavLst>
                                            <p:tav tm="0">
                                              <p:val>
                                                <p:strVal val="0-#ppt_h/2"/>
                                              </p:val>
                                            </p:tav>
                                            <p:tav tm="100000">
                                              <p:val>
                                                <p:strVal val="#ppt_y"/>
                                              </p:val>
                                            </p:tav>
                                          </p:tavLst>
                                        </p:anim>
                                      </p:childTnLst>
                                    </p:cTn>
                                  </p:par>
                                  <p:par>
                                    <p:cTn id="33" presetID="2" presetClass="entr" presetSubtype="3" decel="10000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750" fill="hold"/>
                                            <p:tgtEl>
                                              <p:spTgt spid="55"/>
                                            </p:tgtEl>
                                            <p:attrNameLst>
                                              <p:attrName>ppt_x</p:attrName>
                                            </p:attrNameLst>
                                          </p:cBhvr>
                                          <p:tavLst>
                                            <p:tav tm="0">
                                              <p:val>
                                                <p:strVal val="1+#ppt_w/2"/>
                                              </p:val>
                                            </p:tav>
                                            <p:tav tm="100000">
                                              <p:val>
                                                <p:strVal val="#ppt_x"/>
                                              </p:val>
                                            </p:tav>
                                          </p:tavLst>
                                        </p:anim>
                                        <p:anim calcmode="lin" valueType="num">
                                          <p:cBhvr additive="base">
                                            <p:cTn id="36" dur="750" fill="hold"/>
                                            <p:tgtEl>
                                              <p:spTgt spid="55"/>
                                            </p:tgtEl>
                                            <p:attrNameLst>
                                              <p:attrName>ppt_y</p:attrName>
                                            </p:attrNameLst>
                                          </p:cBhvr>
                                          <p:tavLst>
                                            <p:tav tm="0">
                                              <p:val>
                                                <p:strVal val="0-#ppt_h/2"/>
                                              </p:val>
                                            </p:tav>
                                            <p:tav tm="100000">
                                              <p:val>
                                                <p:strVal val="#ppt_y"/>
                                              </p:val>
                                            </p:tav>
                                          </p:tavLst>
                                        </p:anim>
                                      </p:childTnLst>
                                    </p:cTn>
                                  </p:par>
                                  <p:par>
                                    <p:cTn id="37" presetID="2" presetClass="entr" presetSubtype="3" decel="10000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750" fill="hold"/>
                                            <p:tgtEl>
                                              <p:spTgt spid="56"/>
                                            </p:tgtEl>
                                            <p:attrNameLst>
                                              <p:attrName>ppt_x</p:attrName>
                                            </p:attrNameLst>
                                          </p:cBhvr>
                                          <p:tavLst>
                                            <p:tav tm="0">
                                              <p:val>
                                                <p:strVal val="1+#ppt_w/2"/>
                                              </p:val>
                                            </p:tav>
                                            <p:tav tm="100000">
                                              <p:val>
                                                <p:strVal val="#ppt_x"/>
                                              </p:val>
                                            </p:tav>
                                          </p:tavLst>
                                        </p:anim>
                                        <p:anim calcmode="lin" valueType="num">
                                          <p:cBhvr additive="base">
                                            <p:cTn id="40" dur="750" fill="hold"/>
                                            <p:tgtEl>
                                              <p:spTgt spid="56"/>
                                            </p:tgtEl>
                                            <p:attrNameLst>
                                              <p:attrName>ppt_y</p:attrName>
                                            </p:attrNameLst>
                                          </p:cBhvr>
                                          <p:tavLst>
                                            <p:tav tm="0">
                                              <p:val>
                                                <p:strVal val="0-#ppt_h/2"/>
                                              </p:val>
                                            </p:tav>
                                            <p:tav tm="100000">
                                              <p:val>
                                                <p:strVal val="#ppt_y"/>
                                              </p:val>
                                            </p:tav>
                                          </p:tavLst>
                                        </p:anim>
                                      </p:childTnLst>
                                    </p:cTn>
                                  </p:par>
                                  <p:par>
                                    <p:cTn id="41" presetID="2" presetClass="entr" presetSubtype="3" decel="10000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750" fill="hold"/>
                                            <p:tgtEl>
                                              <p:spTgt spid="57"/>
                                            </p:tgtEl>
                                            <p:attrNameLst>
                                              <p:attrName>ppt_x</p:attrName>
                                            </p:attrNameLst>
                                          </p:cBhvr>
                                          <p:tavLst>
                                            <p:tav tm="0">
                                              <p:val>
                                                <p:strVal val="1+#ppt_w/2"/>
                                              </p:val>
                                            </p:tav>
                                            <p:tav tm="100000">
                                              <p:val>
                                                <p:strVal val="#ppt_x"/>
                                              </p:val>
                                            </p:tav>
                                          </p:tavLst>
                                        </p:anim>
                                        <p:anim calcmode="lin" valueType="num">
                                          <p:cBhvr additive="base">
                                            <p:cTn id="44" dur="750" fill="hold"/>
                                            <p:tgtEl>
                                              <p:spTgt spid="57"/>
                                            </p:tgtEl>
                                            <p:attrNameLst>
                                              <p:attrName>ppt_y</p:attrName>
                                            </p:attrNameLst>
                                          </p:cBhvr>
                                          <p:tavLst>
                                            <p:tav tm="0">
                                              <p:val>
                                                <p:strVal val="0-#ppt_h/2"/>
                                              </p:val>
                                            </p:tav>
                                            <p:tav tm="100000">
                                              <p:val>
                                                <p:strVal val="#ppt_y"/>
                                              </p:val>
                                            </p:tav>
                                          </p:tavLst>
                                        </p:anim>
                                      </p:childTnLst>
                                    </p:cTn>
                                  </p:par>
                                  <p:par>
                                    <p:cTn id="45" presetID="2" presetClass="entr" presetSubtype="3" decel="10000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750" fill="hold"/>
                                            <p:tgtEl>
                                              <p:spTgt spid="58"/>
                                            </p:tgtEl>
                                            <p:attrNameLst>
                                              <p:attrName>ppt_x</p:attrName>
                                            </p:attrNameLst>
                                          </p:cBhvr>
                                          <p:tavLst>
                                            <p:tav tm="0">
                                              <p:val>
                                                <p:strVal val="1+#ppt_w/2"/>
                                              </p:val>
                                            </p:tav>
                                            <p:tav tm="100000">
                                              <p:val>
                                                <p:strVal val="#ppt_x"/>
                                              </p:val>
                                            </p:tav>
                                          </p:tavLst>
                                        </p:anim>
                                        <p:anim calcmode="lin" valueType="num">
                                          <p:cBhvr additive="base">
                                            <p:cTn id="48" dur="750" fill="hold"/>
                                            <p:tgtEl>
                                              <p:spTgt spid="58"/>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14:presetBounceEnd="40000">
                                      <p:stCondLst>
                                        <p:cond delay="500"/>
                                      </p:stCondLst>
                                      <p:childTnLst>
                                        <p:set>
                                          <p:cBhvr>
                                            <p:cTn id="50" dur="1" fill="hold">
                                              <p:stCondLst>
                                                <p:cond delay="0"/>
                                              </p:stCondLst>
                                            </p:cTn>
                                            <p:tgtEl>
                                              <p:spTgt spid="49"/>
                                            </p:tgtEl>
                                            <p:attrNameLst>
                                              <p:attrName>style.visibility</p:attrName>
                                            </p:attrNameLst>
                                          </p:cBhvr>
                                          <p:to>
                                            <p:strVal val="visible"/>
                                          </p:to>
                                        </p:set>
                                        <p:anim calcmode="lin" valueType="num" p14:bounceEnd="40000">
                                          <p:cBhvr additive="base">
                                            <p:cTn id="51" dur="75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52" dur="750" fill="hold"/>
                                            <p:tgtEl>
                                              <p:spTgt spid="49"/>
                                            </p:tgtEl>
                                            <p:attrNameLst>
                                              <p:attrName>ppt_y</p:attrName>
                                            </p:attrNameLst>
                                          </p:cBhvr>
                                          <p:tavLst>
                                            <p:tav tm="0">
                                              <p:val>
                                                <p:strVal val="0-#ppt_h/2"/>
                                              </p:val>
                                            </p:tav>
                                            <p:tav tm="100000">
                                              <p:val>
                                                <p:strVal val="#ppt_y"/>
                                              </p:val>
                                            </p:tav>
                                          </p:tavLst>
                                        </p:anim>
                                      </p:childTnLst>
                                    </p:cTn>
                                  </p:par>
                                  <p:par>
                                    <p:cTn id="53" presetID="12" presetClass="entr" presetSubtype="8" fill="hold" nodeType="withEffect">
                                      <p:stCondLst>
                                        <p:cond delay="100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p:tgtEl>
                                              <p:spTgt spid="45"/>
                                            </p:tgtEl>
                                            <p:attrNameLst>
                                              <p:attrName>ppt_x</p:attrName>
                                            </p:attrNameLst>
                                          </p:cBhvr>
                                          <p:tavLst>
                                            <p:tav tm="0">
                                              <p:val>
                                                <p:strVal val="#ppt_x-#ppt_w*1.125000"/>
                                              </p:val>
                                            </p:tav>
                                            <p:tav tm="100000">
                                              <p:val>
                                                <p:strVal val="#ppt_x"/>
                                              </p:val>
                                            </p:tav>
                                          </p:tavLst>
                                        </p:anim>
                                        <p:animEffect transition="in" filter="wipe(right)">
                                          <p:cBhvr>
                                            <p:cTn id="5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52" grpId="0" animBg="1"/>
          <p:bldP spid="53" grpId="0" animBg="1"/>
          <p:bldP spid="54" grpId="0" animBg="1"/>
          <p:bldP spid="55" grpId="0" animBg="1"/>
          <p:bldP spid="56" grpId="0" animBg="1"/>
          <p:bldP spid="57" grpId="0" animBg="1"/>
          <p:bldP spid="5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1+#ppt_w/2"/>
                                              </p:val>
                                            </p:tav>
                                            <p:tav tm="100000">
                                              <p:val>
                                                <p:strVal val="#ppt_x"/>
                                              </p:val>
                                            </p:tav>
                                          </p:tavLst>
                                        </p:anim>
                                        <p:anim calcmode="lin" valueType="num">
                                          <p:cBhvr additive="base">
                                            <p:cTn id="12" dur="75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50" fill="hold"/>
                                            <p:tgtEl>
                                              <p:spTgt spid="26"/>
                                            </p:tgtEl>
                                            <p:attrNameLst>
                                              <p:attrName>ppt_x</p:attrName>
                                            </p:attrNameLst>
                                          </p:cBhvr>
                                          <p:tavLst>
                                            <p:tav tm="0">
                                              <p:val>
                                                <p:strVal val="1+#ppt_w/2"/>
                                              </p:val>
                                            </p:tav>
                                            <p:tav tm="100000">
                                              <p:val>
                                                <p:strVal val="#ppt_x"/>
                                              </p:val>
                                            </p:tav>
                                          </p:tavLst>
                                        </p:anim>
                                        <p:anim calcmode="lin" valueType="num">
                                          <p:cBhvr additive="base">
                                            <p:cTn id="16" dur="75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750" fill="hold"/>
                                            <p:tgtEl>
                                              <p:spTgt spid="27"/>
                                            </p:tgtEl>
                                            <p:attrNameLst>
                                              <p:attrName>ppt_x</p:attrName>
                                            </p:attrNameLst>
                                          </p:cBhvr>
                                          <p:tavLst>
                                            <p:tav tm="0">
                                              <p:val>
                                                <p:strVal val="1+#ppt_w/2"/>
                                              </p:val>
                                            </p:tav>
                                            <p:tav tm="100000">
                                              <p:val>
                                                <p:strVal val="#ppt_x"/>
                                              </p:val>
                                            </p:tav>
                                          </p:tavLst>
                                        </p:anim>
                                        <p:anim calcmode="lin" valueType="num">
                                          <p:cBhvr additive="base">
                                            <p:cTn id="20" dur="75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50" fill="hold"/>
                                            <p:tgtEl>
                                              <p:spTgt spid="52"/>
                                            </p:tgtEl>
                                            <p:attrNameLst>
                                              <p:attrName>ppt_x</p:attrName>
                                            </p:attrNameLst>
                                          </p:cBhvr>
                                          <p:tavLst>
                                            <p:tav tm="0">
                                              <p:val>
                                                <p:strVal val="1+#ppt_w/2"/>
                                              </p:val>
                                            </p:tav>
                                            <p:tav tm="100000">
                                              <p:val>
                                                <p:strVal val="#ppt_x"/>
                                              </p:val>
                                            </p:tav>
                                          </p:tavLst>
                                        </p:anim>
                                        <p:anim calcmode="lin" valueType="num">
                                          <p:cBhvr additive="base">
                                            <p:cTn id="24" dur="750" fill="hold"/>
                                            <p:tgtEl>
                                              <p:spTgt spid="52"/>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750" fill="hold"/>
                                            <p:tgtEl>
                                              <p:spTgt spid="53"/>
                                            </p:tgtEl>
                                            <p:attrNameLst>
                                              <p:attrName>ppt_x</p:attrName>
                                            </p:attrNameLst>
                                          </p:cBhvr>
                                          <p:tavLst>
                                            <p:tav tm="0">
                                              <p:val>
                                                <p:strVal val="1+#ppt_w/2"/>
                                              </p:val>
                                            </p:tav>
                                            <p:tav tm="100000">
                                              <p:val>
                                                <p:strVal val="#ppt_x"/>
                                              </p:val>
                                            </p:tav>
                                          </p:tavLst>
                                        </p:anim>
                                        <p:anim calcmode="lin" valueType="num">
                                          <p:cBhvr additive="base">
                                            <p:cTn id="28" dur="750" fill="hold"/>
                                            <p:tgtEl>
                                              <p:spTgt spid="53"/>
                                            </p:tgtEl>
                                            <p:attrNameLst>
                                              <p:attrName>ppt_y</p:attrName>
                                            </p:attrNameLst>
                                          </p:cBhvr>
                                          <p:tavLst>
                                            <p:tav tm="0">
                                              <p:val>
                                                <p:strVal val="0-#ppt_h/2"/>
                                              </p:val>
                                            </p:tav>
                                            <p:tav tm="100000">
                                              <p:val>
                                                <p:strVal val="#ppt_y"/>
                                              </p:val>
                                            </p:tav>
                                          </p:tavLst>
                                        </p:anim>
                                      </p:childTnLst>
                                    </p:cTn>
                                  </p:par>
                                  <p:par>
                                    <p:cTn id="29" presetID="2" presetClass="entr" presetSubtype="3" decel="10000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750" fill="hold"/>
                                            <p:tgtEl>
                                              <p:spTgt spid="54"/>
                                            </p:tgtEl>
                                            <p:attrNameLst>
                                              <p:attrName>ppt_x</p:attrName>
                                            </p:attrNameLst>
                                          </p:cBhvr>
                                          <p:tavLst>
                                            <p:tav tm="0">
                                              <p:val>
                                                <p:strVal val="1+#ppt_w/2"/>
                                              </p:val>
                                            </p:tav>
                                            <p:tav tm="100000">
                                              <p:val>
                                                <p:strVal val="#ppt_x"/>
                                              </p:val>
                                            </p:tav>
                                          </p:tavLst>
                                        </p:anim>
                                        <p:anim calcmode="lin" valueType="num">
                                          <p:cBhvr additive="base">
                                            <p:cTn id="32" dur="750" fill="hold"/>
                                            <p:tgtEl>
                                              <p:spTgt spid="54"/>
                                            </p:tgtEl>
                                            <p:attrNameLst>
                                              <p:attrName>ppt_y</p:attrName>
                                            </p:attrNameLst>
                                          </p:cBhvr>
                                          <p:tavLst>
                                            <p:tav tm="0">
                                              <p:val>
                                                <p:strVal val="0-#ppt_h/2"/>
                                              </p:val>
                                            </p:tav>
                                            <p:tav tm="100000">
                                              <p:val>
                                                <p:strVal val="#ppt_y"/>
                                              </p:val>
                                            </p:tav>
                                          </p:tavLst>
                                        </p:anim>
                                      </p:childTnLst>
                                    </p:cTn>
                                  </p:par>
                                  <p:par>
                                    <p:cTn id="33" presetID="2" presetClass="entr" presetSubtype="3" decel="10000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750" fill="hold"/>
                                            <p:tgtEl>
                                              <p:spTgt spid="55"/>
                                            </p:tgtEl>
                                            <p:attrNameLst>
                                              <p:attrName>ppt_x</p:attrName>
                                            </p:attrNameLst>
                                          </p:cBhvr>
                                          <p:tavLst>
                                            <p:tav tm="0">
                                              <p:val>
                                                <p:strVal val="1+#ppt_w/2"/>
                                              </p:val>
                                            </p:tav>
                                            <p:tav tm="100000">
                                              <p:val>
                                                <p:strVal val="#ppt_x"/>
                                              </p:val>
                                            </p:tav>
                                          </p:tavLst>
                                        </p:anim>
                                        <p:anim calcmode="lin" valueType="num">
                                          <p:cBhvr additive="base">
                                            <p:cTn id="36" dur="750" fill="hold"/>
                                            <p:tgtEl>
                                              <p:spTgt spid="55"/>
                                            </p:tgtEl>
                                            <p:attrNameLst>
                                              <p:attrName>ppt_y</p:attrName>
                                            </p:attrNameLst>
                                          </p:cBhvr>
                                          <p:tavLst>
                                            <p:tav tm="0">
                                              <p:val>
                                                <p:strVal val="0-#ppt_h/2"/>
                                              </p:val>
                                            </p:tav>
                                            <p:tav tm="100000">
                                              <p:val>
                                                <p:strVal val="#ppt_y"/>
                                              </p:val>
                                            </p:tav>
                                          </p:tavLst>
                                        </p:anim>
                                      </p:childTnLst>
                                    </p:cTn>
                                  </p:par>
                                  <p:par>
                                    <p:cTn id="37" presetID="2" presetClass="entr" presetSubtype="3" decel="10000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750" fill="hold"/>
                                            <p:tgtEl>
                                              <p:spTgt spid="56"/>
                                            </p:tgtEl>
                                            <p:attrNameLst>
                                              <p:attrName>ppt_x</p:attrName>
                                            </p:attrNameLst>
                                          </p:cBhvr>
                                          <p:tavLst>
                                            <p:tav tm="0">
                                              <p:val>
                                                <p:strVal val="1+#ppt_w/2"/>
                                              </p:val>
                                            </p:tav>
                                            <p:tav tm="100000">
                                              <p:val>
                                                <p:strVal val="#ppt_x"/>
                                              </p:val>
                                            </p:tav>
                                          </p:tavLst>
                                        </p:anim>
                                        <p:anim calcmode="lin" valueType="num">
                                          <p:cBhvr additive="base">
                                            <p:cTn id="40" dur="750" fill="hold"/>
                                            <p:tgtEl>
                                              <p:spTgt spid="56"/>
                                            </p:tgtEl>
                                            <p:attrNameLst>
                                              <p:attrName>ppt_y</p:attrName>
                                            </p:attrNameLst>
                                          </p:cBhvr>
                                          <p:tavLst>
                                            <p:tav tm="0">
                                              <p:val>
                                                <p:strVal val="0-#ppt_h/2"/>
                                              </p:val>
                                            </p:tav>
                                            <p:tav tm="100000">
                                              <p:val>
                                                <p:strVal val="#ppt_y"/>
                                              </p:val>
                                            </p:tav>
                                          </p:tavLst>
                                        </p:anim>
                                      </p:childTnLst>
                                    </p:cTn>
                                  </p:par>
                                  <p:par>
                                    <p:cTn id="41" presetID="2" presetClass="entr" presetSubtype="3" decel="10000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750" fill="hold"/>
                                            <p:tgtEl>
                                              <p:spTgt spid="57"/>
                                            </p:tgtEl>
                                            <p:attrNameLst>
                                              <p:attrName>ppt_x</p:attrName>
                                            </p:attrNameLst>
                                          </p:cBhvr>
                                          <p:tavLst>
                                            <p:tav tm="0">
                                              <p:val>
                                                <p:strVal val="1+#ppt_w/2"/>
                                              </p:val>
                                            </p:tav>
                                            <p:tav tm="100000">
                                              <p:val>
                                                <p:strVal val="#ppt_x"/>
                                              </p:val>
                                            </p:tav>
                                          </p:tavLst>
                                        </p:anim>
                                        <p:anim calcmode="lin" valueType="num">
                                          <p:cBhvr additive="base">
                                            <p:cTn id="44" dur="750" fill="hold"/>
                                            <p:tgtEl>
                                              <p:spTgt spid="57"/>
                                            </p:tgtEl>
                                            <p:attrNameLst>
                                              <p:attrName>ppt_y</p:attrName>
                                            </p:attrNameLst>
                                          </p:cBhvr>
                                          <p:tavLst>
                                            <p:tav tm="0">
                                              <p:val>
                                                <p:strVal val="0-#ppt_h/2"/>
                                              </p:val>
                                            </p:tav>
                                            <p:tav tm="100000">
                                              <p:val>
                                                <p:strVal val="#ppt_y"/>
                                              </p:val>
                                            </p:tav>
                                          </p:tavLst>
                                        </p:anim>
                                      </p:childTnLst>
                                    </p:cTn>
                                  </p:par>
                                  <p:par>
                                    <p:cTn id="45" presetID="2" presetClass="entr" presetSubtype="3" decel="10000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750" fill="hold"/>
                                            <p:tgtEl>
                                              <p:spTgt spid="58"/>
                                            </p:tgtEl>
                                            <p:attrNameLst>
                                              <p:attrName>ppt_x</p:attrName>
                                            </p:attrNameLst>
                                          </p:cBhvr>
                                          <p:tavLst>
                                            <p:tav tm="0">
                                              <p:val>
                                                <p:strVal val="1+#ppt_w/2"/>
                                              </p:val>
                                            </p:tav>
                                            <p:tav tm="100000">
                                              <p:val>
                                                <p:strVal val="#ppt_x"/>
                                              </p:val>
                                            </p:tav>
                                          </p:tavLst>
                                        </p:anim>
                                        <p:anim calcmode="lin" valueType="num">
                                          <p:cBhvr additive="base">
                                            <p:cTn id="48" dur="750" fill="hold"/>
                                            <p:tgtEl>
                                              <p:spTgt spid="58"/>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500"/>
                                      </p:stCondLst>
                                      <p:childTnLst>
                                        <p:set>
                                          <p:cBhvr>
                                            <p:cTn id="50" dur="1" fill="hold">
                                              <p:stCondLst>
                                                <p:cond delay="0"/>
                                              </p:stCondLst>
                                            </p:cTn>
                                            <p:tgtEl>
                                              <p:spTgt spid="49"/>
                                            </p:tgtEl>
                                            <p:attrNameLst>
                                              <p:attrName>style.visibility</p:attrName>
                                            </p:attrNameLst>
                                          </p:cBhvr>
                                          <p:to>
                                            <p:strVal val="visible"/>
                                          </p:to>
                                        </p:set>
                                        <p:anim calcmode="lin" valueType="num">
                                          <p:cBhvr additive="base">
                                            <p:cTn id="51" dur="750" fill="hold"/>
                                            <p:tgtEl>
                                              <p:spTgt spid="49"/>
                                            </p:tgtEl>
                                            <p:attrNameLst>
                                              <p:attrName>ppt_x</p:attrName>
                                            </p:attrNameLst>
                                          </p:cBhvr>
                                          <p:tavLst>
                                            <p:tav tm="0">
                                              <p:val>
                                                <p:strVal val="#ppt_x"/>
                                              </p:val>
                                            </p:tav>
                                            <p:tav tm="100000">
                                              <p:val>
                                                <p:strVal val="#ppt_x"/>
                                              </p:val>
                                            </p:tav>
                                          </p:tavLst>
                                        </p:anim>
                                        <p:anim calcmode="lin" valueType="num">
                                          <p:cBhvr additive="base">
                                            <p:cTn id="52" dur="750" fill="hold"/>
                                            <p:tgtEl>
                                              <p:spTgt spid="49"/>
                                            </p:tgtEl>
                                            <p:attrNameLst>
                                              <p:attrName>ppt_y</p:attrName>
                                            </p:attrNameLst>
                                          </p:cBhvr>
                                          <p:tavLst>
                                            <p:tav tm="0">
                                              <p:val>
                                                <p:strVal val="0-#ppt_h/2"/>
                                              </p:val>
                                            </p:tav>
                                            <p:tav tm="100000">
                                              <p:val>
                                                <p:strVal val="#ppt_y"/>
                                              </p:val>
                                            </p:tav>
                                          </p:tavLst>
                                        </p:anim>
                                      </p:childTnLst>
                                    </p:cTn>
                                  </p:par>
                                  <p:par>
                                    <p:cTn id="53" presetID="12" presetClass="entr" presetSubtype="8" fill="hold" nodeType="withEffect">
                                      <p:stCondLst>
                                        <p:cond delay="100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p:tgtEl>
                                              <p:spTgt spid="45"/>
                                            </p:tgtEl>
                                            <p:attrNameLst>
                                              <p:attrName>ppt_x</p:attrName>
                                            </p:attrNameLst>
                                          </p:cBhvr>
                                          <p:tavLst>
                                            <p:tav tm="0">
                                              <p:val>
                                                <p:strVal val="#ppt_x-#ppt_w*1.125000"/>
                                              </p:val>
                                            </p:tav>
                                            <p:tav tm="100000">
                                              <p:val>
                                                <p:strVal val="#ppt_x"/>
                                              </p:val>
                                            </p:tav>
                                          </p:tavLst>
                                        </p:anim>
                                        <p:animEffect transition="in" filter="wipe(right)">
                                          <p:cBhvr>
                                            <p:cTn id="5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52" grpId="0" animBg="1"/>
          <p:bldP spid="53" grpId="0" animBg="1"/>
          <p:bldP spid="54" grpId="0" animBg="1"/>
          <p:bldP spid="55" grpId="0" animBg="1"/>
          <p:bldP spid="56" grpId="0" animBg="1"/>
          <p:bldP spid="57" grpId="0" animBg="1"/>
          <p:bldP spid="5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691987" y="2862035"/>
            <a:ext cx="4139301" cy="457200"/>
            <a:chOff x="6627851" y="1871939"/>
            <a:chExt cx="4139301" cy="457200"/>
          </a:xfrm>
        </p:grpSpPr>
        <p:sp>
          <p:nvSpPr>
            <p:cNvPr id="74" name="矩形: 圆角 26"/>
            <p:cNvSpPr/>
            <p:nvPr/>
          </p:nvSpPr>
          <p:spPr>
            <a:xfrm>
              <a:off x="6627851" y="1871939"/>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rgbClr val="FFF9E6"/>
                </a:solidFill>
                <a:latin typeface="微软雅黑" panose="020B0503020204020204" charset="-122"/>
                <a:ea typeface="微软雅黑" panose="020B0503020204020204" charset="-122"/>
              </a:endParaRPr>
            </a:p>
          </p:txBody>
        </p:sp>
        <p:sp>
          <p:nvSpPr>
            <p:cNvPr id="84" name="矩形 83"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7130255" y="1915454"/>
              <a:ext cx="3636897" cy="39878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sz="2000" b="1" noProof="0" dirty="0">
                  <a:ln>
                    <a:noFill/>
                  </a:ln>
                  <a:solidFill>
                    <a:srgbClr val="C00000"/>
                  </a:solidFill>
                  <a:effectLst/>
                  <a:uLnTx/>
                  <a:uFillTx/>
                  <a:latin typeface="Arial" panose="020B0604020202020204" pitchFamily="34" charset="0"/>
                  <a:ea typeface="汉仪正圆-35S" panose="00020600040101010101" charset="-122"/>
                  <a:cs typeface="宋体" panose="02010600030101010101" pitchFamily="2" charset="-122"/>
                  <a:sym typeface="FZHei-B01S" panose="02010601030101010101" pitchFamily="2" charset="-122"/>
                </a:rPr>
                <a:t>中国知识基础设施工程（</a:t>
              </a:r>
              <a:r>
                <a:rPr lang="en-US" altLang="zh-CN" sz="2000" b="1" noProof="0" dirty="0">
                  <a:ln>
                    <a:noFill/>
                  </a:ln>
                  <a:solidFill>
                    <a:srgbClr val="C00000"/>
                  </a:solidFill>
                  <a:effectLst/>
                  <a:uLnTx/>
                  <a:uFillTx/>
                  <a:latin typeface="Arial" panose="020B0604020202020204" pitchFamily="34" charset="0"/>
                  <a:ea typeface="汉仪正圆-35S" panose="00020600040101010101" charset="-122"/>
                  <a:cs typeface="宋体" panose="02010600030101010101" pitchFamily="2" charset="-122"/>
                  <a:sym typeface="FZHei-B01S" panose="02010601030101010101" pitchFamily="2" charset="-122"/>
                </a:rPr>
                <a:t>CNKI</a:t>
              </a:r>
              <a:r>
                <a:rPr lang="zh-CN" altLang="en-US" sz="2000" b="1" noProof="0" dirty="0">
                  <a:ln>
                    <a:noFill/>
                  </a:ln>
                  <a:solidFill>
                    <a:srgbClr val="C00000"/>
                  </a:solidFill>
                  <a:effectLst/>
                  <a:uLnTx/>
                  <a:uFillTx/>
                  <a:latin typeface="Arial" panose="020B0604020202020204" pitchFamily="34" charset="0"/>
                  <a:ea typeface="汉仪正圆-35S" panose="00020600040101010101" charset="-122"/>
                  <a:cs typeface="宋体" panose="02010600030101010101" pitchFamily="2" charset="-122"/>
                  <a:sym typeface="FZHei-B01S" panose="02010601030101010101" pitchFamily="2" charset="-122"/>
                </a:rPr>
                <a:t>）</a:t>
              </a:r>
              <a:endParaRPr lang="zh-CN" altLang="en-US" sz="2000" b="1" noProof="0" dirty="0">
                <a:ln>
                  <a:noFill/>
                </a:ln>
                <a:solidFill>
                  <a:srgbClr val="C00000"/>
                </a:solidFill>
                <a:effectLst/>
                <a:uLnTx/>
                <a:uFillTx/>
                <a:latin typeface="Arial" panose="020B0604020202020204" pitchFamily="34" charset="0"/>
                <a:ea typeface="汉仪正圆-35S" panose="00020600040101010101" charset="-122"/>
                <a:cs typeface="宋体" panose="02010600030101010101" pitchFamily="2" charset="-122"/>
                <a:sym typeface="FZHei-B01S" panose="02010601030101010101" pitchFamily="2" charset="-122"/>
              </a:endParaRPr>
            </a:p>
          </p:txBody>
        </p:sp>
        <p:sp>
          <p:nvSpPr>
            <p:cNvPr id="85" name="文本框 571"/>
            <p:cNvSpPr txBox="1"/>
            <p:nvPr/>
          </p:nvSpPr>
          <p:spPr>
            <a:xfrm>
              <a:off x="6637830" y="1914354"/>
              <a:ext cx="375920" cy="291465"/>
            </a:xfrm>
            <a:prstGeom prst="rect">
              <a:avLst/>
            </a:prstGeom>
            <a:noFill/>
          </p:spPr>
          <p:txBody>
            <a:bodyPr wrap="none" rtlCol="0">
              <a:spAutoFit/>
            </a:bodyPr>
            <a:lstStyle/>
            <a:p>
              <a:r>
                <a:rPr lang="en-US" altLang="zh-CN" sz="1300" dirty="0">
                  <a:solidFill>
                    <a:srgbClr val="FFF9E6"/>
                  </a:solidFill>
                  <a:latin typeface="微软雅黑" panose="020B0503020204020204" charset="-122"/>
                  <a:ea typeface="微软雅黑" panose="020B0503020204020204" charset="-122"/>
                </a:rPr>
                <a:t>01</a:t>
              </a:r>
              <a:endParaRPr lang="en-US" altLang="zh-CN" sz="1300" dirty="0">
                <a:solidFill>
                  <a:srgbClr val="FFF9E6"/>
                </a:solidFill>
                <a:latin typeface="微软雅黑" panose="020B0503020204020204" charset="-122"/>
                <a:ea typeface="微软雅黑" panose="020B0503020204020204" charset="-122"/>
              </a:endParaRPr>
            </a:p>
          </p:txBody>
        </p:sp>
      </p:grpSp>
      <p:grpSp>
        <p:nvGrpSpPr>
          <p:cNvPr id="87" name="组合 86"/>
          <p:cNvGrpSpPr/>
          <p:nvPr/>
        </p:nvGrpSpPr>
        <p:grpSpPr>
          <a:xfrm>
            <a:off x="6691987" y="3882707"/>
            <a:ext cx="457200" cy="456941"/>
            <a:chOff x="6627851" y="3493208"/>
            <a:chExt cx="457200" cy="457200"/>
          </a:xfrm>
        </p:grpSpPr>
        <p:sp>
          <p:nvSpPr>
            <p:cNvPr id="88" name="矩形: 圆角 27"/>
            <p:cNvSpPr/>
            <p:nvPr/>
          </p:nvSpPr>
          <p:spPr>
            <a:xfrm>
              <a:off x="6627851" y="3493208"/>
              <a:ext cx="457200" cy="4572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rgbClr val="FFF9E6"/>
                </a:solidFill>
                <a:latin typeface="微软雅黑" panose="020B0503020204020204" charset="-122"/>
                <a:ea typeface="微软雅黑" panose="020B0503020204020204" charset="-122"/>
              </a:endParaRPr>
            </a:p>
          </p:txBody>
        </p:sp>
        <p:sp>
          <p:nvSpPr>
            <p:cNvPr id="91" name="文本框 574"/>
            <p:cNvSpPr txBox="1"/>
            <p:nvPr/>
          </p:nvSpPr>
          <p:spPr>
            <a:xfrm>
              <a:off x="6637830" y="3537851"/>
              <a:ext cx="375920" cy="291630"/>
            </a:xfrm>
            <a:prstGeom prst="rect">
              <a:avLst/>
            </a:prstGeom>
            <a:noFill/>
          </p:spPr>
          <p:txBody>
            <a:bodyPr wrap="none" rtlCol="0">
              <a:spAutoFit/>
            </a:bodyPr>
            <a:lstStyle/>
            <a:p>
              <a:r>
                <a:rPr lang="en-US" altLang="zh-CN" sz="1300" dirty="0">
                  <a:solidFill>
                    <a:srgbClr val="FFF9E6"/>
                  </a:solidFill>
                  <a:latin typeface="微软雅黑" panose="020B0503020204020204" charset="-122"/>
                  <a:ea typeface="微软雅黑" panose="020B0503020204020204" charset="-122"/>
                </a:rPr>
                <a:t>02</a:t>
              </a:r>
              <a:endParaRPr lang="en-US" altLang="zh-CN" sz="1300" dirty="0">
                <a:solidFill>
                  <a:srgbClr val="FFF9E6"/>
                </a:solidFill>
                <a:latin typeface="微软雅黑" panose="020B0503020204020204" charset="-122"/>
                <a:ea typeface="微软雅黑" panose="020B0503020204020204" charset="-122"/>
              </a:endParaRPr>
            </a:p>
          </p:txBody>
        </p:sp>
      </p:grpSp>
      <p:grpSp>
        <p:nvGrpSpPr>
          <p:cNvPr id="93" name="组合 92"/>
          <p:cNvGrpSpPr/>
          <p:nvPr/>
        </p:nvGrpSpPr>
        <p:grpSpPr>
          <a:xfrm>
            <a:off x="6691987" y="4946636"/>
            <a:ext cx="457200" cy="456940"/>
            <a:chOff x="6627851" y="5163977"/>
            <a:chExt cx="457200" cy="457200"/>
          </a:xfrm>
        </p:grpSpPr>
        <p:sp>
          <p:nvSpPr>
            <p:cNvPr id="94" name="矩形: 圆角 28"/>
            <p:cNvSpPr/>
            <p:nvPr/>
          </p:nvSpPr>
          <p:spPr>
            <a:xfrm>
              <a:off x="6627851" y="5163977"/>
              <a:ext cx="457200" cy="457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rgbClr val="FFF9E6"/>
                </a:solidFill>
                <a:latin typeface="微软雅黑" panose="020B0503020204020204" charset="-122"/>
                <a:ea typeface="微软雅黑" panose="020B0503020204020204" charset="-122"/>
              </a:endParaRPr>
            </a:p>
          </p:txBody>
        </p:sp>
        <p:sp>
          <p:nvSpPr>
            <p:cNvPr id="97" name="文本框 577"/>
            <p:cNvSpPr txBox="1"/>
            <p:nvPr/>
          </p:nvSpPr>
          <p:spPr>
            <a:xfrm>
              <a:off x="6637830" y="5210848"/>
              <a:ext cx="375920" cy="291631"/>
            </a:xfrm>
            <a:prstGeom prst="rect">
              <a:avLst/>
            </a:prstGeom>
            <a:noFill/>
          </p:spPr>
          <p:txBody>
            <a:bodyPr wrap="none" rtlCol="0">
              <a:spAutoFit/>
            </a:bodyPr>
            <a:lstStyle/>
            <a:p>
              <a:r>
                <a:rPr lang="en-US" altLang="zh-CN" sz="1300" dirty="0">
                  <a:solidFill>
                    <a:srgbClr val="FFF9E6"/>
                  </a:solidFill>
                  <a:latin typeface="微软雅黑" panose="020B0503020204020204" charset="-122"/>
                  <a:ea typeface="微软雅黑" panose="020B0503020204020204" charset="-122"/>
                </a:rPr>
                <a:t>03</a:t>
              </a:r>
              <a:endParaRPr lang="en-US" altLang="zh-CN" sz="1300" dirty="0">
                <a:solidFill>
                  <a:srgbClr val="FFF9E6"/>
                </a:solidFill>
                <a:latin typeface="微软雅黑" panose="020B0503020204020204" charset="-122"/>
                <a:ea typeface="微软雅黑" panose="020B0503020204020204" charset="-122"/>
              </a:endParaRPr>
            </a:p>
          </p:txBody>
        </p:sp>
      </p:grpSp>
      <p:pic>
        <p:nvPicPr>
          <p:cNvPr id="99" name="图片 98"/>
          <p:cNvPicPr>
            <a:picLocks noChangeAspect="1"/>
          </p:cNvPicPr>
          <p:nvPr/>
        </p:nvPicPr>
        <p:blipFill>
          <a:blip r:embed="rId1"/>
          <a:stretch>
            <a:fillRect/>
          </a:stretch>
        </p:blipFill>
        <p:spPr>
          <a:xfrm>
            <a:off x="324485" y="1532255"/>
            <a:ext cx="6118860" cy="4080511"/>
          </a:xfrm>
          <a:prstGeom prst="rect">
            <a:avLst/>
          </a:prstGeom>
        </p:spPr>
      </p:pic>
      <p:sp>
        <p:nvSpPr>
          <p:cNvPr id="100" name="TextBox 1"/>
          <p:cNvSpPr txBox="1"/>
          <p:nvPr/>
        </p:nvSpPr>
        <p:spPr>
          <a:xfrm>
            <a:off x="6687185" y="1460500"/>
            <a:ext cx="4302125" cy="977265"/>
          </a:xfrm>
          <a:prstGeom prst="rect">
            <a:avLst/>
          </a:prstGeom>
          <a:noFill/>
        </p:spPr>
        <p:txBody>
          <a:bodyPr wrap="square" rtlCol="0">
            <a:spAutoFit/>
          </a:bodyPr>
          <a:lstStyle/>
          <a:p>
            <a:pPr marL="285750" marR="0" lvl="0" indent="-285750" algn="l" defTabSz="1218565" rtl="0" fontAlgn="auto">
              <a:lnSpc>
                <a:spcPct val="120000"/>
              </a:lnSpc>
              <a:spcBef>
                <a:spcPts val="0"/>
              </a:spcBef>
              <a:spcAft>
                <a:spcPts val="0"/>
              </a:spcAft>
              <a:buClrTx/>
              <a:buSzTx/>
              <a:buFont typeface="Arial" panose="020B0604020202020204" pitchFamily="34" charset="0"/>
              <a:buChar char="•"/>
              <a:defRPr/>
            </a:pPr>
            <a:r>
              <a:rPr lang="zh-CN" altLang="en-US" sz="2400" b="1" noProof="0" dirty="0">
                <a:ln>
                  <a:noFill/>
                </a:ln>
                <a:solidFill>
                  <a:schemeClr val="tx1"/>
                </a:solidFill>
                <a:effectLst/>
                <a:uLnTx/>
                <a:uFillTx/>
                <a:latin typeface="Arial" panose="020B0604020202020204" pitchFamily="34" charset="0"/>
                <a:ea typeface="汉仪正圆-35S" panose="00020600040101010101" charset="-122"/>
                <a:cs typeface="宋体" panose="02010600030101010101" pitchFamily="2" charset="-122"/>
                <a:sym typeface="FZHei-B01S" panose="02010601030101010101" pitchFamily="2" charset="-122"/>
              </a:rPr>
              <a:t>教育部主管、清华大学主办，创立于</a:t>
            </a:r>
            <a:r>
              <a:rPr lang="en-US" altLang="zh-CN" sz="2400" b="1" noProof="0" dirty="0">
                <a:ln>
                  <a:noFill/>
                </a:ln>
                <a:solidFill>
                  <a:schemeClr val="tx1"/>
                </a:solidFill>
                <a:effectLst/>
                <a:uLnTx/>
                <a:uFillTx/>
                <a:latin typeface="Arial" panose="020B0604020202020204" pitchFamily="34" charset="0"/>
                <a:ea typeface="汉仪正圆-35S" panose="00020600040101010101" charset="-122"/>
                <a:cs typeface="宋体" panose="02010600030101010101" pitchFamily="2" charset="-122"/>
                <a:sym typeface="FZHei-B01S" panose="02010601030101010101" pitchFamily="2" charset="-122"/>
              </a:rPr>
              <a:t>1995</a:t>
            </a:r>
            <a:r>
              <a:rPr lang="zh-CN" altLang="en-US" sz="2400" b="1" noProof="0" dirty="0">
                <a:ln>
                  <a:noFill/>
                </a:ln>
                <a:solidFill>
                  <a:schemeClr val="tx1"/>
                </a:solidFill>
                <a:effectLst/>
                <a:uLnTx/>
                <a:uFillTx/>
                <a:latin typeface="Arial" panose="020B0604020202020204" pitchFamily="34" charset="0"/>
                <a:ea typeface="汉仪正圆-35S" panose="00020600040101010101" charset="-122"/>
                <a:cs typeface="宋体" panose="02010600030101010101" pitchFamily="2" charset="-122"/>
                <a:sym typeface="FZHei-B01S" panose="02010601030101010101" pitchFamily="2" charset="-122"/>
              </a:rPr>
              <a:t>年</a:t>
            </a:r>
            <a:endParaRPr lang="zh-CN" altLang="en-US" sz="2400" b="1" noProof="0" dirty="0">
              <a:ln>
                <a:noFill/>
              </a:ln>
              <a:solidFill>
                <a:schemeClr val="tx1"/>
              </a:solidFill>
              <a:effectLst/>
              <a:uLnTx/>
              <a:uFillTx/>
              <a:latin typeface="Arial" panose="020B0604020202020204" pitchFamily="34" charset="0"/>
              <a:ea typeface="汉仪正圆-35S" panose="00020600040101010101" charset="-122"/>
              <a:cs typeface="宋体" panose="02010600030101010101" pitchFamily="2" charset="-122"/>
              <a:sym typeface="FZHei-B01S" panose="02010601030101010101" pitchFamily="2" charset="-122"/>
            </a:endParaRPr>
          </a:p>
        </p:txBody>
      </p:sp>
      <p:sp>
        <p:nvSpPr>
          <p:cNvPr id="18" name="矩形 17"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7260591" y="3799507"/>
            <a:ext cx="4425951" cy="7683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10000"/>
              </a:lnSpc>
            </a:pPr>
            <a:r>
              <a:rPr lang="zh-CN" altLang="en-US" sz="2000" b="1" noProof="0" dirty="0">
                <a:ln>
                  <a:noFill/>
                </a:ln>
                <a:effectLst/>
                <a:uLnTx/>
                <a:uFillTx/>
                <a:latin typeface="Arial" panose="020B0604020202020204" pitchFamily="34" charset="0"/>
                <a:ea typeface="汉仪正圆-35S" panose="00020600040101010101" charset="-122"/>
                <a:cs typeface="宋体" panose="02010600030101010101" pitchFamily="2" charset="-122"/>
                <a:sym typeface="FZHei-B01S" panose="02010601030101010101" pitchFamily="2" charset="-122"/>
              </a:rPr>
              <a:t>面向全行业的</a:t>
            </a:r>
            <a:r>
              <a:rPr lang="zh-CN" altLang="en-US" sz="2000" b="1" noProof="0" dirty="0">
                <a:ln>
                  <a:noFill/>
                </a:ln>
                <a:solidFill>
                  <a:srgbClr val="C00000"/>
                </a:solidFill>
                <a:effectLst/>
                <a:uLnTx/>
                <a:uFillTx/>
                <a:latin typeface="Arial" panose="020B0604020202020204" pitchFamily="34" charset="0"/>
                <a:ea typeface="汉仪正圆-35S" panose="00020600040101010101" charset="-122"/>
                <a:cs typeface="宋体" panose="02010600030101010101" pitchFamily="2" charset="-122"/>
                <a:sym typeface="FZHei-B01S" panose="02010601030101010101" pitchFamily="2" charset="-122"/>
              </a:rPr>
              <a:t>数字出版</a:t>
            </a:r>
            <a:r>
              <a:rPr lang="zh-CN" altLang="en-US" sz="2000" noProof="0" dirty="0">
                <a:ln>
                  <a:noFill/>
                </a:ln>
                <a:solidFill>
                  <a:srgbClr val="C00000"/>
                </a:solidFill>
                <a:effectLst/>
                <a:uLnTx/>
                <a:uFillTx/>
                <a:latin typeface="Arial" panose="020B0604020202020204" pitchFamily="34" charset="0"/>
                <a:ea typeface="汉仪正圆-35S" panose="00020600040101010101" charset="-122"/>
                <a:cs typeface="宋体" panose="02010600030101010101" pitchFamily="2" charset="-122"/>
                <a:sym typeface="FZHei-B01S" panose="02010601030101010101" pitchFamily="2" charset="-122"/>
              </a:rPr>
              <a:t>、</a:t>
            </a:r>
            <a:r>
              <a:rPr lang="zh-CN" altLang="en-US" sz="2000" b="1" dirty="0">
                <a:solidFill>
                  <a:srgbClr val="C00000"/>
                </a:solidFill>
                <a:latin typeface="Arial" panose="020B0604020202020204" pitchFamily="34" charset="0"/>
                <a:ea typeface="汉仪正圆-35S" panose="00020600040101010101" charset="-122"/>
                <a:sym typeface="FZHei-B01S" panose="02010601030101010101" pitchFamily="2" charset="-122"/>
              </a:rPr>
              <a:t>知识服务、知识管理</a:t>
            </a:r>
            <a:r>
              <a:rPr lang="zh-CN" altLang="en-US" sz="2000" noProof="0" dirty="0">
                <a:ln>
                  <a:noFill/>
                </a:ln>
                <a:solidFill>
                  <a:schemeClr val="tx1"/>
                </a:solidFill>
                <a:effectLst/>
                <a:uLnTx/>
                <a:uFillTx/>
                <a:latin typeface="Arial" panose="020B0604020202020204" pitchFamily="34" charset="0"/>
                <a:ea typeface="汉仪正圆-35S" panose="00020600040101010101" charset="-122"/>
                <a:cs typeface="宋体" panose="02010600030101010101" pitchFamily="2" charset="-122"/>
                <a:sym typeface="FZHei-B01S" panose="02010601030101010101" pitchFamily="2" charset="-122"/>
              </a:rPr>
              <a:t>平台，致力于创新服务</a:t>
            </a:r>
            <a:endParaRPr lang="zh-CN" altLang="en-US" sz="2000" noProof="0" dirty="0">
              <a:ln>
                <a:noFill/>
              </a:ln>
              <a:solidFill>
                <a:schemeClr val="tx1"/>
              </a:solidFill>
              <a:effectLst/>
              <a:uLnTx/>
              <a:uFillTx/>
              <a:latin typeface="Arial" panose="020B0604020202020204" pitchFamily="34" charset="0"/>
              <a:ea typeface="汉仪正圆-35S" panose="00020600040101010101" charset="-122"/>
              <a:cs typeface="宋体" panose="02010600030101010101" pitchFamily="2" charset="-122"/>
              <a:sym typeface="FZHei-B01S" panose="02010601030101010101" pitchFamily="2" charset="-122"/>
            </a:endParaRPr>
          </a:p>
        </p:txBody>
      </p:sp>
      <p:sp>
        <p:nvSpPr>
          <p:cNvPr id="19" name="矩形 18" descr="e7d195523061f1c003d7160bb3852330e69e1b47c664ea0314E9593E18313AD830F940F1AC53C40C0B8B3D93D4DFF44B590F8D4A945ADE53F5D61968231FCAE157B0D7022AA0681C03E9FB4B1E3862D0C13C109685D0C1F9D9ACA5E10B258C1727924FC3FC0E61468152E413AFD3EDAA03A1BA0B768D2D39A9D26D6009DD7E2AED15C90B1EA11F84"/>
          <p:cNvSpPr/>
          <p:nvPr/>
        </p:nvSpPr>
        <p:spPr>
          <a:xfrm>
            <a:off x="7260591" y="4918909"/>
            <a:ext cx="4606925" cy="70675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sz="2000" b="1" noProof="0" dirty="0">
                <a:ln>
                  <a:noFill/>
                </a:ln>
                <a:solidFill>
                  <a:srgbClr val="C00000"/>
                </a:solidFill>
                <a:effectLst/>
                <a:uLnTx/>
                <a:uFillTx/>
                <a:latin typeface="Arial" panose="020B0604020202020204" pitchFamily="34" charset="0"/>
                <a:ea typeface="汉仪正圆-35S" panose="00020600040101010101" charset="-122"/>
                <a:cs typeface="宋体" panose="02010600030101010101" pitchFamily="2" charset="-122"/>
                <a:sym typeface="FZHei-B01S" panose="02010601030101010101" pitchFamily="2" charset="-122"/>
              </a:rPr>
              <a:t>整合全球知识资源，</a:t>
            </a:r>
            <a:r>
              <a:rPr lang="zh-CN" altLang="en-US" sz="2000" b="1" noProof="0" dirty="0">
                <a:ln>
                  <a:noFill/>
                </a:ln>
                <a:effectLst/>
                <a:uLnTx/>
                <a:uFillTx/>
                <a:latin typeface="Arial" panose="020B0604020202020204" pitchFamily="34" charset="0"/>
                <a:ea typeface="汉仪正圆-35S" panose="00020600040101010101" charset="-122"/>
                <a:cs typeface="宋体" panose="02010600030101010101" pitchFamily="2" charset="-122"/>
                <a:sym typeface="FZHei-B01S" panose="02010601030101010101" pitchFamily="2" charset="-122"/>
              </a:rPr>
              <a:t>打造知识创新服务基础设施</a:t>
            </a:r>
            <a:endParaRPr lang="zh-CN" altLang="en-US" sz="2000" b="1" noProof="0" dirty="0">
              <a:ln>
                <a:noFill/>
              </a:ln>
              <a:effectLst/>
              <a:uLnTx/>
              <a:uFillTx/>
              <a:latin typeface="Arial" panose="020B0604020202020204" pitchFamily="34" charset="0"/>
              <a:ea typeface="汉仪正圆-35S" panose="00020600040101010101" charset="-122"/>
              <a:cs typeface="宋体" panose="02010600030101010101" pitchFamily="2" charset="-122"/>
              <a:sym typeface="FZHei-B01S" panose="02010601030101010101" pitchFamily="2" charset="-122"/>
            </a:endParaRPr>
          </a:p>
        </p:txBody>
      </p:sp>
      <p:sp>
        <p:nvSpPr>
          <p:cNvPr id="8" name="稻壳儿春秋广告/盗版必究        原创来源：http://chn.docer.com/works?userid=199329941#!/work_time"/>
          <p:cNvSpPr txBox="1"/>
          <p:nvPr>
            <p:custDataLst>
              <p:tags r:id="rId2"/>
            </p:custDataLst>
          </p:nvPr>
        </p:nvSpPr>
        <p:spPr>
          <a:xfrm>
            <a:off x="247650" y="176007"/>
            <a:ext cx="4457700" cy="368300"/>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知网简介</a:t>
            </a:r>
            <a:endParaRPr lang="zh-CN" altLang="en-US" b="1" dirty="0">
              <a:solidFill>
                <a:srgbClr val="0070C0"/>
              </a:solidFill>
              <a:latin typeface="Arial" panose="020B0604020202020204" pitchFamily="34" charset="0"/>
              <a:ea typeface="汉仪润圆-65简" panose="00020600040101010101"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827771" y="390549"/>
            <a:ext cx="10824822" cy="6351224"/>
          </a:xfrm>
          <a:prstGeom prst="rect">
            <a:avLst/>
          </a:prstGeom>
        </p:spPr>
      </p:pic>
      <p:sp>
        <p:nvSpPr>
          <p:cNvPr id="54" name="文本框 53"/>
          <p:cNvSpPr txBox="1"/>
          <p:nvPr/>
        </p:nvSpPr>
        <p:spPr>
          <a:xfrm>
            <a:off x="539407" y="423851"/>
            <a:ext cx="1099820" cy="368300"/>
          </a:xfrm>
          <a:prstGeom prst="rect">
            <a:avLst/>
          </a:prstGeom>
          <a:noFill/>
        </p:spPr>
        <p:txBody>
          <a:bodyPr wrap="none" rtlCol="0">
            <a:spAutoFit/>
          </a:bodyPr>
          <a:lstStyle>
            <a:defPPr>
              <a:defRPr lang="zh-CN"/>
            </a:defPPr>
            <a:lvl1pPr>
              <a:defRPr sz="3200" spc="110">
                <a:solidFill>
                  <a:srgbClr val="03232D"/>
                </a:solidFill>
                <a:latin typeface="微软雅黑" panose="020B0503020204020204" charset="-122"/>
                <a:ea typeface="微软雅黑" panose="020B0503020204020204" charset="-122"/>
                <a:cs typeface="阿里巴巴普惠体 H" panose="00020600040101010101" pitchFamily="18" charset="-122"/>
              </a:defRPr>
            </a:lvl1pPr>
          </a:lstStyle>
          <a:p>
            <a:pPr algn="l">
              <a:buClrTx/>
              <a:buSzTx/>
              <a:buFontTx/>
            </a:pPr>
            <a:r>
              <a:rPr lang="zh-CN" altLang="en-US" sz="1800" b="1" spc="0" dirty="0">
                <a:solidFill>
                  <a:srgbClr val="0070C0"/>
                </a:solidFill>
                <a:latin typeface="Arial" panose="020B0604020202020204" pitchFamily="34" charset="0"/>
                <a:ea typeface="汉仪润圆-65简" panose="00020600040101010101" charset="-122"/>
                <a:cs typeface="+mn-cs"/>
              </a:rPr>
              <a:t>知网首页</a:t>
            </a:r>
            <a:endParaRPr lang="zh-CN" altLang="en-US" sz="1800" b="1" spc="0" dirty="0">
              <a:solidFill>
                <a:srgbClr val="0070C0"/>
              </a:solidFill>
              <a:latin typeface="Arial" panose="020B0604020202020204" pitchFamily="34" charset="0"/>
              <a:ea typeface="汉仪润圆-65简" panose="00020600040101010101" charset="-122"/>
              <a:cs typeface="+mn-cs"/>
            </a:endParaRPr>
          </a:p>
        </p:txBody>
      </p:sp>
      <p:sp>
        <p:nvSpPr>
          <p:cNvPr id="16" name="椭圆 15"/>
          <p:cNvSpPr/>
          <p:nvPr/>
        </p:nvSpPr>
        <p:spPr>
          <a:xfrm rot="165664" flipH="1">
            <a:off x="9660262" y="1020343"/>
            <a:ext cx="1182931" cy="1182931"/>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1089317" y="0"/>
            <a:ext cx="10536410" cy="6866368"/>
            <a:chOff x="777525" y="-7786"/>
            <a:chExt cx="7776183" cy="5067583"/>
          </a:xfrm>
        </p:grpSpPr>
        <p:grpSp>
          <p:nvGrpSpPr>
            <p:cNvPr id="6" name="组合 5"/>
            <p:cNvGrpSpPr/>
            <p:nvPr/>
          </p:nvGrpSpPr>
          <p:grpSpPr>
            <a:xfrm>
              <a:off x="777525" y="370403"/>
              <a:ext cx="7776183" cy="4689394"/>
              <a:chOff x="1323" y="1818"/>
              <a:chExt cx="16934" cy="9861"/>
            </a:xfrm>
          </p:grpSpPr>
          <p:grpSp>
            <p:nvGrpSpPr>
              <p:cNvPr id="24" name="组合 23"/>
              <p:cNvGrpSpPr/>
              <p:nvPr/>
            </p:nvGrpSpPr>
            <p:grpSpPr>
              <a:xfrm>
                <a:off x="1323" y="4450"/>
                <a:ext cx="16934" cy="7229"/>
                <a:chOff x="1323" y="4450"/>
                <a:chExt cx="16934" cy="7229"/>
              </a:xfrm>
            </p:grpSpPr>
            <p:grpSp>
              <p:nvGrpSpPr>
                <p:cNvPr id="28" name="组合 27"/>
                <p:cNvGrpSpPr/>
                <p:nvPr/>
              </p:nvGrpSpPr>
              <p:grpSpPr>
                <a:xfrm>
                  <a:off x="1323" y="4450"/>
                  <a:ext cx="16934" cy="7173"/>
                  <a:chOff x="1354" y="4445"/>
                  <a:chExt cx="16934" cy="7173"/>
                </a:xfrm>
              </p:grpSpPr>
              <p:grpSp>
                <p:nvGrpSpPr>
                  <p:cNvPr id="32" name="组合 31"/>
                  <p:cNvGrpSpPr/>
                  <p:nvPr/>
                </p:nvGrpSpPr>
                <p:grpSpPr>
                  <a:xfrm>
                    <a:off x="14157" y="4445"/>
                    <a:ext cx="4131" cy="7036"/>
                    <a:chOff x="14157" y="4445"/>
                    <a:chExt cx="4131" cy="7036"/>
                  </a:xfrm>
                </p:grpSpPr>
                <p:sp>
                  <p:nvSpPr>
                    <p:cNvPr id="40" name="矩形 39"/>
                    <p:cNvSpPr/>
                    <p:nvPr/>
                  </p:nvSpPr>
                  <p:spPr>
                    <a:xfrm>
                      <a:off x="14157" y="5291"/>
                      <a:ext cx="4131" cy="619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1" name="矩形 40"/>
                    <p:cNvSpPr/>
                    <p:nvPr/>
                  </p:nvSpPr>
                  <p:spPr>
                    <a:xfrm>
                      <a:off x="14157" y="4445"/>
                      <a:ext cx="4131" cy="100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33" name="组合 32"/>
                  <p:cNvGrpSpPr/>
                  <p:nvPr/>
                </p:nvGrpSpPr>
                <p:grpSpPr>
                  <a:xfrm>
                    <a:off x="1354" y="4642"/>
                    <a:ext cx="4695" cy="6976"/>
                    <a:chOff x="1354" y="4642"/>
                    <a:chExt cx="4695" cy="6976"/>
                  </a:xfrm>
                </p:grpSpPr>
                <p:sp>
                  <p:nvSpPr>
                    <p:cNvPr id="38" name="矩形 37"/>
                    <p:cNvSpPr/>
                    <p:nvPr/>
                  </p:nvSpPr>
                  <p:spPr>
                    <a:xfrm>
                      <a:off x="1354" y="4642"/>
                      <a:ext cx="4695" cy="697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9" name="矩形 38"/>
                    <p:cNvSpPr/>
                    <p:nvPr/>
                  </p:nvSpPr>
                  <p:spPr>
                    <a:xfrm>
                      <a:off x="1355" y="4642"/>
                      <a:ext cx="4693" cy="86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34" name="组合 33"/>
                  <p:cNvGrpSpPr/>
                  <p:nvPr/>
                </p:nvGrpSpPr>
                <p:grpSpPr>
                  <a:xfrm>
                    <a:off x="6502" y="4743"/>
                    <a:ext cx="7284" cy="3006"/>
                    <a:chOff x="1803" y="5925"/>
                    <a:chExt cx="7284" cy="8583"/>
                  </a:xfrm>
                </p:grpSpPr>
                <p:sp>
                  <p:nvSpPr>
                    <p:cNvPr id="35" name="矩形 34"/>
                    <p:cNvSpPr/>
                    <p:nvPr/>
                  </p:nvSpPr>
                  <p:spPr>
                    <a:xfrm>
                      <a:off x="1803" y="7724"/>
                      <a:ext cx="7284" cy="678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7" name="矩形 36"/>
                    <p:cNvSpPr/>
                    <p:nvPr/>
                  </p:nvSpPr>
                  <p:spPr>
                    <a:xfrm>
                      <a:off x="1803" y="5925"/>
                      <a:ext cx="2121" cy="171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sp>
              <p:nvSpPr>
                <p:cNvPr id="30" name="矩形 29"/>
                <p:cNvSpPr/>
                <p:nvPr/>
              </p:nvSpPr>
              <p:spPr>
                <a:xfrm>
                  <a:off x="6296" y="9948"/>
                  <a:ext cx="7459" cy="173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9" name="矩形 8"/>
              <p:cNvSpPr/>
              <p:nvPr/>
            </p:nvSpPr>
            <p:spPr>
              <a:xfrm>
                <a:off x="1890" y="1818"/>
                <a:ext cx="15760" cy="215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7" name="文本框 6"/>
            <p:cNvSpPr txBox="1"/>
            <p:nvPr/>
          </p:nvSpPr>
          <p:spPr>
            <a:xfrm>
              <a:off x="3341878" y="-7786"/>
              <a:ext cx="2374551" cy="339770"/>
            </a:xfrm>
            <a:prstGeom prst="rect">
              <a:avLst/>
            </a:prstGeom>
            <a:solidFill>
              <a:schemeClr val="accent5">
                <a:lumMod val="20000"/>
                <a:lumOff val="80000"/>
              </a:schemeClr>
            </a:solidFill>
            <a:ln w="1905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sz="2400" b="1" dirty="0">
                  <a:solidFill>
                    <a:srgbClr val="FF0000"/>
                  </a:solidFill>
                  <a:latin typeface="Arial" panose="020B0604020202020204" pitchFamily="34" charset="0"/>
                  <a:ea typeface="汉仪正圆-35S" panose="00020600040101010101" charset="-122"/>
                </a:rPr>
                <a:t>www.cnki.net</a:t>
              </a:r>
              <a:endParaRPr lang="en-US" altLang="zh-CN" sz="2400" b="1" dirty="0">
                <a:solidFill>
                  <a:srgbClr val="FF0000"/>
                </a:solidFill>
                <a:latin typeface="Arial" panose="020B0604020202020204" pitchFamily="34" charset="0"/>
                <a:ea typeface="汉仪正圆-35S" panose="00020600040101010101" charset="-122"/>
              </a:endParaRPr>
            </a:p>
          </p:txBody>
        </p:sp>
      </p:grpSp>
      <p:sp>
        <p:nvSpPr>
          <p:cNvPr id="42" name="文本框 41"/>
          <p:cNvSpPr txBox="1"/>
          <p:nvPr/>
        </p:nvSpPr>
        <p:spPr>
          <a:xfrm>
            <a:off x="293054" y="1797051"/>
            <a:ext cx="614045" cy="3538220"/>
          </a:xfrm>
          <a:prstGeom prst="rect">
            <a:avLst/>
          </a:prstGeom>
          <a:solidFill>
            <a:schemeClr val="accent5">
              <a:lumMod val="20000"/>
              <a:lumOff val="80000"/>
            </a:schemeClr>
          </a:solidFill>
          <a:ln w="1905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zh-CN" altLang="en-US" sz="3200" b="1" dirty="0">
                <a:solidFill>
                  <a:srgbClr val="FF0000"/>
                </a:solidFill>
                <a:latin typeface="Arial" panose="020B0604020202020204" pitchFamily="34" charset="0"/>
                <a:ea typeface="汉仪正圆-35S" panose="00020600040101010101" charset="-122"/>
              </a:rPr>
              <a:t>平</a:t>
            </a:r>
            <a:endParaRPr lang="zh-CN" altLang="en-US" sz="3200" b="1" dirty="0">
              <a:solidFill>
                <a:srgbClr val="FF0000"/>
              </a:solidFill>
              <a:latin typeface="Arial" panose="020B0604020202020204" pitchFamily="34" charset="0"/>
              <a:ea typeface="汉仪正圆-35S" panose="00020600040101010101" charset="-122"/>
            </a:endParaRPr>
          </a:p>
          <a:p>
            <a:pPr algn="ctr"/>
            <a:r>
              <a:rPr lang="zh-CN" altLang="en-US" sz="3200" b="1" dirty="0">
                <a:solidFill>
                  <a:srgbClr val="FF0000"/>
                </a:solidFill>
                <a:latin typeface="Arial" panose="020B0604020202020204" pitchFamily="34" charset="0"/>
                <a:ea typeface="汉仪正圆-35S" panose="00020600040101010101" charset="-122"/>
              </a:rPr>
              <a:t> </a:t>
            </a:r>
            <a:endParaRPr lang="zh-CN" altLang="en-US" sz="3200" b="1" dirty="0">
              <a:solidFill>
                <a:srgbClr val="FF0000"/>
              </a:solidFill>
              <a:latin typeface="Arial" panose="020B0604020202020204" pitchFamily="34" charset="0"/>
              <a:ea typeface="汉仪正圆-35S" panose="00020600040101010101" charset="-122"/>
            </a:endParaRPr>
          </a:p>
          <a:p>
            <a:pPr algn="ctr"/>
            <a:r>
              <a:rPr lang="zh-CN" altLang="en-US" sz="3200" b="1" dirty="0">
                <a:solidFill>
                  <a:srgbClr val="FF0000"/>
                </a:solidFill>
                <a:latin typeface="Arial" panose="020B0604020202020204" pitchFamily="34" charset="0"/>
                <a:ea typeface="汉仪正圆-35S" panose="00020600040101010101" charset="-122"/>
              </a:rPr>
              <a:t>台</a:t>
            </a:r>
            <a:endParaRPr lang="zh-CN" altLang="en-US" sz="3200" b="1" dirty="0">
              <a:solidFill>
                <a:srgbClr val="FF0000"/>
              </a:solidFill>
              <a:latin typeface="Arial" panose="020B0604020202020204" pitchFamily="34" charset="0"/>
              <a:ea typeface="汉仪正圆-35S" panose="00020600040101010101" charset="-122"/>
            </a:endParaRPr>
          </a:p>
          <a:p>
            <a:pPr algn="ctr"/>
            <a:endParaRPr lang="zh-CN" altLang="en-US" sz="3200" b="1" dirty="0">
              <a:solidFill>
                <a:srgbClr val="FF0000"/>
              </a:solidFill>
              <a:latin typeface="Arial" panose="020B0604020202020204" pitchFamily="34" charset="0"/>
              <a:ea typeface="汉仪正圆-35S" panose="00020600040101010101" charset="-122"/>
            </a:endParaRPr>
          </a:p>
          <a:p>
            <a:pPr algn="ctr"/>
            <a:r>
              <a:rPr lang="zh-CN" altLang="en-US" sz="3200" b="1" dirty="0">
                <a:solidFill>
                  <a:srgbClr val="FF0000"/>
                </a:solidFill>
                <a:latin typeface="Arial" panose="020B0604020202020204" pitchFamily="34" charset="0"/>
                <a:ea typeface="汉仪正圆-35S" panose="00020600040101010101" charset="-122"/>
              </a:rPr>
              <a:t>首</a:t>
            </a:r>
            <a:endParaRPr lang="zh-CN" altLang="en-US" sz="3200" b="1" dirty="0">
              <a:solidFill>
                <a:srgbClr val="FF0000"/>
              </a:solidFill>
              <a:latin typeface="Arial" panose="020B0604020202020204" pitchFamily="34" charset="0"/>
              <a:ea typeface="汉仪正圆-35S" panose="00020600040101010101" charset="-122"/>
            </a:endParaRPr>
          </a:p>
          <a:p>
            <a:pPr algn="ctr"/>
            <a:endParaRPr lang="zh-CN" altLang="en-US" sz="3200" b="1" dirty="0">
              <a:solidFill>
                <a:srgbClr val="FF0000"/>
              </a:solidFill>
              <a:latin typeface="Arial" panose="020B0604020202020204" pitchFamily="34" charset="0"/>
              <a:ea typeface="汉仪正圆-35S" panose="00020600040101010101" charset="-122"/>
            </a:endParaRPr>
          </a:p>
          <a:p>
            <a:pPr algn="ctr"/>
            <a:r>
              <a:rPr lang="zh-CN" altLang="en-US" sz="3200" b="1" dirty="0">
                <a:solidFill>
                  <a:srgbClr val="FF0000"/>
                </a:solidFill>
                <a:latin typeface="Arial" panose="020B0604020202020204" pitchFamily="34" charset="0"/>
                <a:ea typeface="汉仪正圆-35S" panose="00020600040101010101" charset="-122"/>
              </a:rPr>
              <a:t>页</a:t>
            </a:r>
            <a:endParaRPr lang="zh-CN" altLang="en-US" sz="3200" b="1" dirty="0">
              <a:solidFill>
                <a:srgbClr val="FF0000"/>
              </a:solidFill>
              <a:latin typeface="Arial" panose="020B0604020202020204" pitchFamily="34" charset="0"/>
              <a:ea typeface="汉仪正圆-35S" panose="0002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833245" y="970280"/>
            <a:ext cx="8450580" cy="77343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lt1"/>
              </a:solidFill>
              <a:effectLst/>
              <a:uLnTx/>
              <a:uFillTx/>
              <a:latin typeface="+mn-lt"/>
              <a:ea typeface="+mn-ea"/>
              <a:cs typeface="+mn-cs"/>
            </a:endParaRPr>
          </a:p>
        </p:txBody>
      </p:sp>
      <p:sp>
        <p:nvSpPr>
          <p:cNvPr id="2" name="矩形 1"/>
          <p:cNvSpPr/>
          <p:nvPr/>
        </p:nvSpPr>
        <p:spPr>
          <a:xfrm>
            <a:off x="2068830" y="970280"/>
            <a:ext cx="8214360" cy="1087755"/>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b="0" i="0" u="none" strike="noStrike" kern="0" cap="none" spc="0" normalizeH="0" baseline="0" noProof="0" dirty="0">
                <a:ln>
                  <a:noFill/>
                </a:ln>
                <a:solidFill>
                  <a:schemeClr val="tx1"/>
                </a:solidFill>
                <a:effectLst/>
                <a:uLnTx/>
                <a:uFillTx/>
                <a:latin typeface="Arial" panose="020B0604020202020204" pitchFamily="34" charset="0"/>
                <a:ea typeface="汉仪正圆-35S" panose="00020600040101010101" charset="-122"/>
                <a:cs typeface="微软雅黑" panose="020B0503020204020204" charset="-122"/>
              </a:rPr>
              <a:t>知网携手国内外</a:t>
            </a:r>
            <a:r>
              <a:rPr kumimoji="0" lang="en-US" altLang="zh-CN" b="1" i="0" u="none" strike="noStrike" kern="0" cap="none" spc="0" normalizeH="0" baseline="0" noProof="0" dirty="0">
                <a:ln>
                  <a:noFill/>
                </a:ln>
                <a:solidFill>
                  <a:srgbClr val="FF0000"/>
                </a:solidFill>
                <a:effectLst/>
                <a:uLnTx/>
                <a:uFillTx/>
                <a:latin typeface="Arial" panose="020B0604020202020204" pitchFamily="34" charset="0"/>
                <a:ea typeface="汉仪正圆-35S" panose="00020600040101010101" charset="-122"/>
                <a:cs typeface="微软雅黑" panose="020B0503020204020204" charset="-122"/>
              </a:rPr>
              <a:t>10</a:t>
            </a:r>
            <a:r>
              <a:rPr kumimoji="0" lang="zh-CN" altLang="en-US" b="1" i="0" u="none" strike="noStrike" kern="0" cap="none" spc="0" normalizeH="0" baseline="0" noProof="0" dirty="0">
                <a:ln>
                  <a:noFill/>
                </a:ln>
                <a:solidFill>
                  <a:srgbClr val="FF0000"/>
                </a:solidFill>
                <a:effectLst/>
                <a:uLnTx/>
                <a:uFillTx/>
                <a:latin typeface="Arial" panose="020B0604020202020204" pitchFamily="34" charset="0"/>
                <a:ea typeface="汉仪正圆-35S" panose="00020600040101010101" charset="-122"/>
                <a:cs typeface="微软雅黑" panose="020B0503020204020204" charset="-122"/>
              </a:rPr>
              <a:t>万家</a:t>
            </a:r>
            <a:r>
              <a:rPr kumimoji="0" lang="zh-CN" altLang="en-US" b="0" i="0" u="none" strike="noStrike" kern="0" cap="none" spc="0" normalizeH="0" baseline="0" noProof="0" dirty="0">
                <a:ln>
                  <a:noFill/>
                </a:ln>
                <a:solidFill>
                  <a:schemeClr val="tx1"/>
                </a:solidFill>
                <a:effectLst/>
                <a:uLnTx/>
                <a:uFillTx/>
                <a:latin typeface="Arial" panose="020B0604020202020204" pitchFamily="34" charset="0"/>
                <a:ea typeface="汉仪正圆-35S" panose="00020600040101010101" charset="-122"/>
                <a:cs typeface="微软雅黑" panose="020B0503020204020204" charset="-122"/>
              </a:rPr>
              <a:t>重要出版机构，来自</a:t>
            </a:r>
            <a:r>
              <a:rPr kumimoji="0" lang="en-US" altLang="zh-CN" b="0" i="0" u="none" strike="noStrike" kern="0" cap="none" spc="0" normalizeH="0" baseline="0" noProof="0" dirty="0">
                <a:ln>
                  <a:noFill/>
                </a:ln>
                <a:solidFill>
                  <a:srgbClr val="FF0000"/>
                </a:solidFill>
                <a:effectLst/>
                <a:uLnTx/>
                <a:uFillTx/>
                <a:latin typeface="Arial" panose="020B0604020202020204" pitchFamily="34" charset="0"/>
                <a:ea typeface="汉仪正圆-35S" panose="00020600040101010101" charset="-122"/>
                <a:cs typeface="微软雅黑" panose="020B0503020204020204" charset="-122"/>
              </a:rPr>
              <a:t>80</a:t>
            </a:r>
            <a:r>
              <a:rPr kumimoji="0" lang="zh-CN" altLang="en-US" b="0" i="0" u="none" strike="noStrike" kern="0" cap="none" spc="0" normalizeH="0" baseline="0" noProof="0" dirty="0">
                <a:ln>
                  <a:noFill/>
                </a:ln>
                <a:solidFill>
                  <a:srgbClr val="FF0000"/>
                </a:solidFill>
                <a:effectLst/>
                <a:uLnTx/>
                <a:uFillTx/>
                <a:latin typeface="Arial" panose="020B0604020202020204" pitchFamily="34" charset="0"/>
                <a:ea typeface="汉仪正圆-35S" panose="00020600040101010101" charset="-122"/>
                <a:cs typeface="微软雅黑" panose="020B0503020204020204" charset="-122"/>
              </a:rPr>
              <a:t>多个</a:t>
            </a:r>
            <a:r>
              <a:rPr kumimoji="0" lang="zh-CN" altLang="en-US" b="0" i="0" u="none" strike="noStrike" kern="0" cap="none" spc="0" normalizeH="0" baseline="0" noProof="0" dirty="0">
                <a:ln>
                  <a:noFill/>
                </a:ln>
                <a:solidFill>
                  <a:schemeClr val="tx1"/>
                </a:solidFill>
                <a:effectLst/>
                <a:uLnTx/>
                <a:uFillTx/>
                <a:latin typeface="Arial" panose="020B0604020202020204" pitchFamily="34" charset="0"/>
                <a:ea typeface="汉仪正圆-35S" panose="00020600040101010101" charset="-122"/>
                <a:cs typeface="微软雅黑" panose="020B0503020204020204" charset="-122"/>
              </a:rPr>
              <a:t>国家和地区，</a:t>
            </a:r>
            <a:r>
              <a:rPr kumimoji="0" lang="zh-CN" altLang="en-US" b="0" i="0" u="none" strike="noStrike" kern="1200" cap="none" spc="0" normalizeH="0" baseline="0" noProof="0" dirty="0">
                <a:ln>
                  <a:noFill/>
                </a:ln>
                <a:solidFill>
                  <a:srgbClr val="000000"/>
                </a:solidFill>
                <a:effectLst/>
                <a:uLnTx/>
                <a:uFillTx/>
                <a:latin typeface="Arial" panose="020B0604020202020204" pitchFamily="34" charset="0"/>
                <a:ea typeface="汉仪正圆-35S" panose="00020600040101010101" charset="-122"/>
                <a:cs typeface="微软雅黑" panose="020B0503020204020204" charset="-122"/>
              </a:rPr>
              <a:t>累计</a:t>
            </a:r>
            <a:r>
              <a:rPr kumimoji="0" lang="zh-CN" b="0" i="0" u="none" strike="noStrike" kern="1200" cap="none" spc="0" normalizeH="0" baseline="0" noProof="0" dirty="0">
                <a:ln>
                  <a:noFill/>
                </a:ln>
                <a:solidFill>
                  <a:srgbClr val="FF0000"/>
                </a:solidFill>
                <a:effectLst/>
                <a:uLnTx/>
                <a:uFillTx/>
                <a:latin typeface="Arial" panose="020B0604020202020204" pitchFamily="34" charset="0"/>
                <a:ea typeface="汉仪正圆-35S" panose="00020600040101010101" charset="-122"/>
                <a:cs typeface="微软雅黑" panose="020B0503020204020204" charset="-122"/>
              </a:rPr>
              <a:t>全文</a:t>
            </a:r>
            <a:r>
              <a:rPr kumimoji="0" lang="en-US" altLang="zh-CN" b="0" i="0" u="none" strike="noStrike" kern="1200" cap="none" spc="0" normalizeH="0" baseline="0" noProof="0" dirty="0">
                <a:ln>
                  <a:noFill/>
                </a:ln>
                <a:solidFill>
                  <a:srgbClr val="FF0000"/>
                </a:solidFill>
                <a:effectLst/>
                <a:uLnTx/>
                <a:uFillTx/>
                <a:latin typeface="Arial" panose="020B0604020202020204" pitchFamily="34" charset="0"/>
                <a:ea typeface="汉仪正圆-35S" panose="00020600040101010101" charset="-122"/>
                <a:cs typeface="微软雅黑" panose="020B0503020204020204" charset="-122"/>
              </a:rPr>
              <a:t>3</a:t>
            </a:r>
            <a:r>
              <a:rPr kumimoji="0" lang="zh-CN" altLang="en-US" b="0" i="0" u="none" strike="noStrike" kern="1200" cap="none" spc="0" normalizeH="0" baseline="0" noProof="0" dirty="0">
                <a:ln>
                  <a:noFill/>
                </a:ln>
                <a:solidFill>
                  <a:srgbClr val="FF0000"/>
                </a:solidFill>
                <a:effectLst/>
                <a:uLnTx/>
                <a:uFillTx/>
                <a:latin typeface="Arial" panose="020B0604020202020204" pitchFamily="34" charset="0"/>
                <a:ea typeface="汉仪正圆-35S" panose="00020600040101010101" charset="-122"/>
                <a:cs typeface="微软雅黑" panose="020B0503020204020204" charset="-122"/>
              </a:rPr>
              <a:t>亿</a:t>
            </a:r>
            <a:r>
              <a:rPr kumimoji="0" lang="zh-CN" altLang="en-US" b="0" i="0" u="none" strike="noStrike" kern="1200" cap="none" spc="0" normalizeH="0" baseline="0" noProof="0" dirty="0">
                <a:ln>
                  <a:noFill/>
                </a:ln>
                <a:solidFill>
                  <a:srgbClr val="000000"/>
                </a:solidFill>
                <a:effectLst/>
                <a:uLnTx/>
                <a:uFillTx/>
                <a:latin typeface="Arial" panose="020B0604020202020204" pitchFamily="34" charset="0"/>
                <a:ea typeface="汉仪正圆-35S" panose="00020600040101010101" charset="-122"/>
                <a:cs typeface="微软雅黑" panose="020B0503020204020204" charset="-122"/>
              </a:rPr>
              <a:t>篇，</a:t>
            </a:r>
            <a:r>
              <a:rPr kumimoji="0" lang="zh-CN" altLang="en-US" b="0" i="0" u="none" strike="noStrike" kern="1200" cap="none" spc="0" normalizeH="0" baseline="0" noProof="0" dirty="0">
                <a:ln>
                  <a:noFill/>
                </a:ln>
                <a:solidFill>
                  <a:srgbClr val="FF0000"/>
                </a:solidFill>
                <a:effectLst/>
                <a:uLnTx/>
                <a:uFillTx/>
                <a:latin typeface="Arial" panose="020B0604020202020204" pitchFamily="34" charset="0"/>
                <a:ea typeface="汉仪正圆-35S" panose="00020600040101010101" charset="-122"/>
                <a:cs typeface="微软雅黑" panose="020B0503020204020204" charset="-122"/>
              </a:rPr>
              <a:t>摘要</a:t>
            </a:r>
            <a:r>
              <a:rPr kumimoji="0" lang="en-US" altLang="zh-CN" b="0" i="0" u="none" strike="noStrike" kern="1200" cap="none" spc="0" normalizeH="0" baseline="0" noProof="0" dirty="0">
                <a:ln>
                  <a:noFill/>
                </a:ln>
                <a:solidFill>
                  <a:srgbClr val="FF0000"/>
                </a:solidFill>
                <a:effectLst/>
                <a:uLnTx/>
                <a:uFillTx/>
                <a:latin typeface="Arial" panose="020B0604020202020204" pitchFamily="34" charset="0"/>
                <a:ea typeface="汉仪正圆-35S" panose="00020600040101010101" charset="-122"/>
                <a:cs typeface="微软雅黑" panose="020B0503020204020204" charset="-122"/>
              </a:rPr>
              <a:t>3.2</a:t>
            </a:r>
            <a:r>
              <a:rPr kumimoji="0" lang="zh-CN" altLang="en-US" b="0" i="0" u="none" strike="noStrike" kern="1200" cap="none" spc="0" normalizeH="0" baseline="0" noProof="0" dirty="0">
                <a:ln>
                  <a:noFill/>
                </a:ln>
                <a:solidFill>
                  <a:srgbClr val="FF0000"/>
                </a:solidFill>
                <a:effectLst/>
                <a:uLnTx/>
                <a:uFillTx/>
                <a:latin typeface="Arial" panose="020B0604020202020204" pitchFamily="34" charset="0"/>
                <a:ea typeface="汉仪正圆-35S" panose="00020600040101010101" charset="-122"/>
                <a:cs typeface="微软雅黑" panose="020B0503020204020204" charset="-122"/>
              </a:rPr>
              <a:t>亿</a:t>
            </a:r>
            <a:r>
              <a:rPr kumimoji="0" lang="zh-CN" altLang="en-US" b="0" i="0" u="none" strike="noStrike" kern="1200" cap="none" spc="0" normalizeH="0" baseline="0" noProof="0" dirty="0">
                <a:ln>
                  <a:noFill/>
                </a:ln>
                <a:solidFill>
                  <a:srgbClr val="000000"/>
                </a:solidFill>
                <a:effectLst/>
                <a:uLnTx/>
                <a:uFillTx/>
                <a:latin typeface="Arial" panose="020B0604020202020204" pitchFamily="34" charset="0"/>
                <a:ea typeface="汉仪正圆-35S" panose="00020600040101010101" charset="-122"/>
                <a:cs typeface="微软雅黑" panose="020B0503020204020204" charset="-122"/>
              </a:rPr>
              <a:t>篇，</a:t>
            </a:r>
            <a:r>
              <a:rPr kumimoji="0" lang="zh-CN" altLang="en-US" b="0" i="0" u="none" strike="noStrike" kern="1200" cap="none" spc="0" normalizeH="0" baseline="0" noProof="0" dirty="0">
                <a:ln>
                  <a:noFill/>
                </a:ln>
                <a:solidFill>
                  <a:srgbClr val="FF0000"/>
                </a:solidFill>
                <a:effectLst/>
                <a:uLnTx/>
                <a:uFillTx/>
                <a:latin typeface="Arial" panose="020B0604020202020204" pitchFamily="34" charset="0"/>
                <a:ea typeface="汉仪正圆-35S" panose="00020600040101010101" charset="-122"/>
                <a:cs typeface="微软雅黑" panose="020B0503020204020204" charset="-122"/>
              </a:rPr>
              <a:t>知识元</a:t>
            </a:r>
            <a:r>
              <a:rPr kumimoji="0" lang="en-US" altLang="zh-CN" b="0" i="0" u="none" strike="noStrike" kern="1200" cap="none" spc="0" normalizeH="0" baseline="0" noProof="0" dirty="0">
                <a:ln>
                  <a:noFill/>
                </a:ln>
                <a:solidFill>
                  <a:srgbClr val="FF0000"/>
                </a:solidFill>
                <a:effectLst/>
                <a:uLnTx/>
                <a:uFillTx/>
                <a:latin typeface="Arial" panose="020B0604020202020204" pitchFamily="34" charset="0"/>
                <a:ea typeface="汉仪正圆-35S" panose="00020600040101010101" charset="-122"/>
                <a:cs typeface="微软雅黑" panose="020B0503020204020204" charset="-122"/>
              </a:rPr>
              <a:t>82</a:t>
            </a:r>
            <a:r>
              <a:rPr kumimoji="0" lang="zh-CN" altLang="en-US" b="0" i="0" u="none" strike="noStrike" kern="1200" cap="none" spc="0" normalizeH="0" baseline="0" noProof="0" dirty="0">
                <a:ln>
                  <a:noFill/>
                </a:ln>
                <a:solidFill>
                  <a:srgbClr val="FF0000"/>
                </a:solidFill>
                <a:effectLst/>
                <a:uLnTx/>
                <a:uFillTx/>
                <a:latin typeface="Arial" panose="020B0604020202020204" pitchFamily="34" charset="0"/>
                <a:ea typeface="汉仪正圆-35S" panose="00020600040101010101" charset="-122"/>
                <a:cs typeface="微软雅黑" panose="020B0503020204020204" charset="-122"/>
              </a:rPr>
              <a:t>亿</a:t>
            </a:r>
            <a:r>
              <a:rPr kumimoji="0" lang="zh-CN" altLang="en-US" b="0" i="0" u="none" strike="noStrike" kern="1200" cap="none" spc="0" normalizeH="0" baseline="0" noProof="0" dirty="0">
                <a:ln>
                  <a:noFill/>
                </a:ln>
                <a:solidFill>
                  <a:srgbClr val="000000"/>
                </a:solidFill>
                <a:effectLst/>
                <a:uLnTx/>
                <a:uFillTx/>
                <a:latin typeface="Arial" panose="020B0604020202020204" pitchFamily="34" charset="0"/>
                <a:ea typeface="汉仪正圆-35S" panose="00020600040101010101" charset="-122"/>
                <a:cs typeface="微软雅黑" panose="020B0503020204020204" charset="-122"/>
              </a:rPr>
              <a:t>条，平均</a:t>
            </a:r>
            <a:r>
              <a:rPr kumimoji="0" lang="zh-CN" altLang="en-US" b="1" i="0" u="none" strike="noStrike" kern="0" cap="none" spc="0" normalizeH="0" baseline="0" noProof="0" dirty="0">
                <a:ln>
                  <a:noFill/>
                </a:ln>
                <a:solidFill>
                  <a:srgbClr val="FF0000"/>
                </a:solidFill>
                <a:effectLst/>
                <a:uLnTx/>
                <a:uFillTx/>
                <a:latin typeface="Arial" panose="020B0604020202020204" pitchFamily="34" charset="0"/>
                <a:ea typeface="汉仪正圆-35S" panose="00020600040101010101" charset="-122"/>
                <a:cs typeface="微软雅黑" panose="020B0503020204020204" charset="-122"/>
              </a:rPr>
              <a:t>每小时</a:t>
            </a:r>
            <a:r>
              <a:rPr kumimoji="0" lang="zh-CN" altLang="en-US" b="0" i="0" u="none" strike="noStrike" kern="1200" cap="none" spc="0" normalizeH="0" baseline="0" noProof="0" dirty="0">
                <a:ln>
                  <a:noFill/>
                </a:ln>
                <a:solidFill>
                  <a:srgbClr val="000000"/>
                </a:solidFill>
                <a:effectLst/>
                <a:uLnTx/>
                <a:uFillTx/>
                <a:latin typeface="Arial" panose="020B0604020202020204" pitchFamily="34" charset="0"/>
                <a:ea typeface="汉仪正圆-35S" panose="00020600040101010101" charset="-122"/>
                <a:cs typeface="微软雅黑" panose="020B0503020204020204" charset="-122"/>
              </a:rPr>
              <a:t>更新</a:t>
            </a:r>
            <a:r>
              <a:rPr kumimoji="0" lang="zh-CN" altLang="en-US" b="1" i="0" u="none" strike="noStrike" kern="0" cap="none" spc="0" normalizeH="0" baseline="0" noProof="0" dirty="0">
                <a:ln>
                  <a:noFill/>
                </a:ln>
                <a:solidFill>
                  <a:srgbClr val="FF0000"/>
                </a:solidFill>
                <a:effectLst/>
                <a:uLnTx/>
                <a:uFillTx/>
                <a:latin typeface="Arial" panose="020B0604020202020204" pitchFamily="34" charset="0"/>
                <a:ea typeface="汉仪正圆-35S" panose="00020600040101010101" charset="-122"/>
                <a:cs typeface="微软雅黑" panose="020B0503020204020204" charset="-122"/>
              </a:rPr>
              <a:t>近万篇。</a:t>
            </a:r>
            <a:r>
              <a:rPr lang="zh-CN" altLang="en-US" b="1" kern="0" noProof="0" dirty="0">
                <a:ln>
                  <a:noFill/>
                </a:ln>
                <a:solidFill>
                  <a:srgbClr val="FF0000"/>
                </a:solidFill>
                <a:effectLst/>
                <a:uLnTx/>
                <a:uFillTx/>
                <a:latin typeface="Arial" panose="020B0604020202020204" pitchFamily="34" charset="0"/>
                <a:ea typeface="汉仪正圆-35S" panose="00020600040101010101" charset="-122"/>
                <a:cs typeface="微软雅黑" panose="020B0503020204020204" charset="-122"/>
                <a:sym typeface="+mn-ea"/>
              </a:rPr>
              <a:t>每分钟更新166篇。</a:t>
            </a:r>
            <a:endParaRPr kumimoji="0" lang="zh-CN" altLang="en-US" b="1" i="0" u="none" strike="noStrike" kern="0" cap="none" spc="0" normalizeH="0" baseline="0" noProof="0" dirty="0">
              <a:ln>
                <a:noFill/>
              </a:ln>
              <a:solidFill>
                <a:srgbClr val="FF0000"/>
              </a:solidFill>
              <a:effectLst/>
              <a:uLnTx/>
              <a:uFillTx/>
              <a:latin typeface="Arial" panose="020B0604020202020204" pitchFamily="34" charset="0"/>
              <a:ea typeface="汉仪正圆-35S" panose="00020600040101010101" charset="-122"/>
              <a:cs typeface="微软雅黑" panose="020B0503020204020204" charset="-122"/>
            </a:endParaRPr>
          </a:p>
          <a:p>
            <a:pPr marL="0" marR="0" lvl="0" indent="0" algn="just" defTabSz="914400" rtl="0" eaLnBrk="1" fontAlgn="auto" latinLnBrk="0" hangingPunct="1">
              <a:lnSpc>
                <a:spcPct val="120000"/>
              </a:lnSpc>
              <a:spcBef>
                <a:spcPts val="0"/>
              </a:spcBef>
              <a:spcAft>
                <a:spcPts val="0"/>
              </a:spcAft>
              <a:buClrTx/>
              <a:buSzTx/>
              <a:buFontTx/>
              <a:buNone/>
              <a:defRPr/>
            </a:pPr>
            <a:endParaRPr kumimoji="0" lang="zh-CN" altLang="en-US" b="1" i="0" u="none" strike="noStrike" kern="0" cap="none" spc="0" normalizeH="0" baseline="0" noProof="0" dirty="0">
              <a:ln>
                <a:noFill/>
              </a:ln>
              <a:solidFill>
                <a:srgbClr val="FF0000"/>
              </a:solidFill>
              <a:effectLst/>
              <a:uLnTx/>
              <a:uFillTx/>
              <a:latin typeface="Arial" panose="020B0604020202020204" pitchFamily="34" charset="0"/>
              <a:ea typeface="汉仪正圆-35S" panose="00020600040101010101" charset="-122"/>
              <a:cs typeface="微软雅黑" panose="020B0503020204020204" charset="-122"/>
            </a:endParaRPr>
          </a:p>
        </p:txBody>
      </p:sp>
      <p:sp>
        <p:nvSpPr>
          <p:cNvPr id="3" name="弧形 2"/>
          <p:cNvSpPr/>
          <p:nvPr/>
        </p:nvSpPr>
        <p:spPr>
          <a:xfrm>
            <a:off x="2747344" y="3443377"/>
            <a:ext cx="6700488" cy="6700488"/>
          </a:xfrm>
          <a:prstGeom prst="arc">
            <a:avLst>
              <a:gd name="adj1" fmla="val 12311223"/>
              <a:gd name="adj2" fmla="val 20082939"/>
            </a:avLst>
          </a:prstGeom>
          <a:ln>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lIns="0" rIns="0" rtlCol="0" anchor="ctr"/>
          <a:lstStyle/>
          <a:p>
            <a:pPr algn="ctr"/>
            <a:endParaRPr lang="zh-CN" altLang="en-US" sz="1600">
              <a:cs typeface="+mn-ea"/>
              <a:sym typeface="+mn-lt"/>
            </a:endParaRPr>
          </a:p>
        </p:txBody>
      </p:sp>
      <p:sp>
        <p:nvSpPr>
          <p:cNvPr id="8" name="椭圆 7"/>
          <p:cNvSpPr/>
          <p:nvPr/>
        </p:nvSpPr>
        <p:spPr>
          <a:xfrm>
            <a:off x="5308245" y="2628771"/>
            <a:ext cx="1578688" cy="1578688"/>
          </a:xfrm>
          <a:prstGeom prst="ellipse">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3200" b="1" dirty="0">
                <a:latin typeface="Arial" panose="020B0604020202020204" pitchFamily="34" charset="0"/>
                <a:ea typeface="汉仪正圆-35S" panose="00020600040101010101" charset="-122"/>
                <a:cs typeface="+mn-ea"/>
                <a:sym typeface="+mn-lt"/>
              </a:rPr>
              <a:t>基础</a:t>
            </a:r>
            <a:endParaRPr lang="zh-CN" altLang="en-US" sz="3200" b="1" dirty="0">
              <a:latin typeface="Arial" panose="020B0604020202020204" pitchFamily="34" charset="0"/>
              <a:ea typeface="汉仪正圆-35S" panose="00020600040101010101" charset="-122"/>
              <a:cs typeface="+mn-ea"/>
              <a:sym typeface="+mn-lt"/>
            </a:endParaRPr>
          </a:p>
        </p:txBody>
      </p:sp>
      <p:sp>
        <p:nvSpPr>
          <p:cNvPr id="10" name="椭圆 9"/>
          <p:cNvSpPr/>
          <p:nvPr/>
        </p:nvSpPr>
        <p:spPr>
          <a:xfrm>
            <a:off x="3933145" y="3389540"/>
            <a:ext cx="1107224" cy="1107224"/>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400" b="1" dirty="0">
                <a:latin typeface="Arial" panose="020B0604020202020204" pitchFamily="34" charset="0"/>
                <a:ea typeface="汉仪正圆-35S" panose="00020600040101010101" charset="-122"/>
                <a:cs typeface="+mn-ea"/>
                <a:sym typeface="+mn-lt"/>
              </a:rPr>
              <a:t>事实</a:t>
            </a:r>
            <a:endParaRPr lang="zh-CN" altLang="en-US" sz="2400" b="1" dirty="0">
              <a:latin typeface="Arial" panose="020B0604020202020204" pitchFamily="34" charset="0"/>
              <a:ea typeface="汉仪正圆-35S" panose="00020600040101010101" charset="-122"/>
              <a:cs typeface="+mn-ea"/>
              <a:sym typeface="+mn-lt"/>
            </a:endParaRPr>
          </a:p>
        </p:txBody>
      </p:sp>
      <p:sp>
        <p:nvSpPr>
          <p:cNvPr id="11" name="椭圆 10"/>
          <p:cNvSpPr/>
          <p:nvPr/>
        </p:nvSpPr>
        <p:spPr>
          <a:xfrm>
            <a:off x="7154805" y="3389540"/>
            <a:ext cx="1107224" cy="1107224"/>
          </a:xfrm>
          <a:prstGeom prst="ellipse">
            <a:avLst/>
          </a:pr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400" b="1" dirty="0">
                <a:latin typeface="Arial" panose="020B0604020202020204" pitchFamily="34" charset="0"/>
                <a:ea typeface="汉仪正圆-35S" panose="00020600040101010101" charset="-122"/>
                <a:cs typeface="+mn-ea"/>
                <a:sym typeface="+mn-lt"/>
              </a:rPr>
              <a:t>技术</a:t>
            </a:r>
            <a:endParaRPr lang="zh-CN" altLang="en-US" sz="2400" b="1" dirty="0">
              <a:latin typeface="Arial" panose="020B0604020202020204" pitchFamily="34" charset="0"/>
              <a:ea typeface="汉仪正圆-35S" panose="00020600040101010101" charset="-122"/>
              <a:cs typeface="+mn-ea"/>
              <a:sym typeface="+mn-lt"/>
            </a:endParaRPr>
          </a:p>
        </p:txBody>
      </p:sp>
      <p:sp>
        <p:nvSpPr>
          <p:cNvPr id="12" name="椭圆 11"/>
          <p:cNvSpPr/>
          <p:nvPr/>
        </p:nvSpPr>
        <p:spPr>
          <a:xfrm>
            <a:off x="8262030" y="4432471"/>
            <a:ext cx="885780" cy="885780"/>
          </a:xfrm>
          <a:prstGeom prst="ellipse">
            <a:avLst/>
          </a:prstGeom>
          <a:gradFill>
            <a:gsLst>
              <a:gs pos="0">
                <a:srgbClr val="14CD68"/>
              </a:gs>
              <a:gs pos="100000">
                <a:srgbClr val="0B6E38"/>
              </a:gs>
            </a:gsLst>
            <a:lin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b="1" dirty="0">
                <a:latin typeface="Arial" panose="020B0604020202020204" pitchFamily="34" charset="0"/>
                <a:ea typeface="汉仪正圆-35S" panose="00020600040101010101" charset="-122"/>
                <a:cs typeface="+mn-ea"/>
                <a:sym typeface="+mn-lt"/>
              </a:rPr>
              <a:t>增值</a:t>
            </a:r>
            <a:endParaRPr lang="zh-CN" altLang="en-US" b="1" dirty="0">
              <a:latin typeface="Arial" panose="020B0604020202020204" pitchFamily="34" charset="0"/>
              <a:ea typeface="汉仪正圆-35S" panose="00020600040101010101" charset="-122"/>
              <a:cs typeface="+mn-ea"/>
              <a:sym typeface="+mn-lt"/>
            </a:endParaRPr>
          </a:p>
        </p:txBody>
      </p:sp>
      <p:sp>
        <p:nvSpPr>
          <p:cNvPr id="13" name="椭圆 12"/>
          <p:cNvSpPr/>
          <p:nvPr/>
        </p:nvSpPr>
        <p:spPr>
          <a:xfrm>
            <a:off x="3047365" y="4432471"/>
            <a:ext cx="885780" cy="885780"/>
          </a:xfrm>
          <a:prstGeom prst="ellipse">
            <a:avLst/>
          </a:prstGeom>
          <a:gradFill>
            <a:gsLst>
              <a:gs pos="42000">
                <a:srgbClr val="BAB4EF"/>
              </a:gs>
              <a:gs pos="0">
                <a:srgbClr val="CECBF4"/>
              </a:gs>
              <a:gs pos="100000">
                <a:srgbClr val="A59CEA"/>
              </a:gs>
            </a:gsLst>
            <a:lin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b="1" dirty="0">
                <a:latin typeface="Arial" panose="020B0604020202020204" pitchFamily="34" charset="0"/>
                <a:ea typeface="汉仪正圆-35S" panose="00020600040101010101" charset="-122"/>
                <a:cs typeface="+mn-ea"/>
                <a:sym typeface="+mn-lt"/>
              </a:rPr>
              <a:t>外文</a:t>
            </a:r>
            <a:endParaRPr lang="zh-CN" altLang="en-US" b="1" dirty="0">
              <a:latin typeface="Arial" panose="020B0604020202020204" pitchFamily="34" charset="0"/>
              <a:ea typeface="汉仪正圆-35S" panose="00020600040101010101" charset="-122"/>
              <a:cs typeface="+mn-ea"/>
              <a:sym typeface="+mn-lt"/>
            </a:endParaRPr>
          </a:p>
        </p:txBody>
      </p:sp>
      <p:sp>
        <p:nvSpPr>
          <p:cNvPr id="14" name="文本框 13"/>
          <p:cNvSpPr txBox="1"/>
          <p:nvPr/>
        </p:nvSpPr>
        <p:spPr>
          <a:xfrm>
            <a:off x="-273685" y="4726305"/>
            <a:ext cx="3221355" cy="337185"/>
          </a:xfrm>
          <a:prstGeom prst="rect">
            <a:avLst/>
          </a:prstGeom>
          <a:noFill/>
        </p:spPr>
        <p:txBody>
          <a:bodyPr wrap="square" lIns="0" rIns="0" rtlCol="0">
            <a:spAutoFit/>
          </a:bodyPr>
          <a:lstStyle/>
          <a:p>
            <a:pPr algn="r"/>
            <a:r>
              <a:rPr lang="en-US" altLang="zh-CN" sz="1600" b="1" dirty="0">
                <a:solidFill>
                  <a:schemeClr val="bg1">
                    <a:lumMod val="50000"/>
                  </a:schemeClr>
                </a:solidFill>
                <a:latin typeface="Arial" panose="020B0604020202020204" pitchFamily="34" charset="0"/>
                <a:ea typeface="汉仪正圆-35S" panose="00020600040101010101" charset="-122"/>
                <a:cs typeface="Times New Roman" panose="02020603050405020304" pitchFamily="18" charset="0"/>
                <a:sym typeface="+mn-lt"/>
              </a:rPr>
              <a:t>Springer</a:t>
            </a:r>
            <a:r>
              <a:rPr lang="zh-CN" altLang="en-US" sz="1600" b="1" dirty="0">
                <a:solidFill>
                  <a:schemeClr val="bg1">
                    <a:lumMod val="50000"/>
                  </a:schemeClr>
                </a:solidFill>
                <a:latin typeface="Arial" panose="020B0604020202020204" pitchFamily="34" charset="0"/>
                <a:ea typeface="汉仪正圆-35S" panose="00020600040101010101" charset="-122"/>
                <a:cs typeface="Times New Roman" panose="02020603050405020304" pitchFamily="18" charset="0"/>
                <a:sym typeface="+mn-lt"/>
              </a:rPr>
              <a:t>，</a:t>
            </a:r>
            <a:r>
              <a:rPr lang="en-US" altLang="zh-CN" sz="1600" b="1" dirty="0">
                <a:solidFill>
                  <a:schemeClr val="bg1">
                    <a:lumMod val="50000"/>
                  </a:schemeClr>
                </a:solidFill>
                <a:latin typeface="Arial" panose="020B0604020202020204" pitchFamily="34" charset="0"/>
                <a:ea typeface="汉仪正圆-35S" panose="00020600040101010101" charset="-122"/>
                <a:cs typeface="Times New Roman" panose="02020603050405020304" pitchFamily="18" charset="0"/>
                <a:sym typeface="+mn-lt"/>
              </a:rPr>
              <a:t>Elsevier</a:t>
            </a:r>
            <a:r>
              <a:rPr lang="zh-CN" altLang="en-US" sz="1600" b="1" dirty="0">
                <a:solidFill>
                  <a:schemeClr val="bg1">
                    <a:lumMod val="50000"/>
                  </a:schemeClr>
                </a:solidFill>
                <a:latin typeface="Arial" panose="020B0604020202020204" pitchFamily="34" charset="0"/>
                <a:ea typeface="汉仪正圆-35S" panose="00020600040101010101" charset="-122"/>
                <a:cs typeface="Times New Roman" panose="02020603050405020304" pitchFamily="18" charset="0"/>
                <a:sym typeface="+mn-lt"/>
              </a:rPr>
              <a:t>、</a:t>
            </a:r>
            <a:r>
              <a:rPr lang="en-US" altLang="zh-CN" sz="1600" b="1" dirty="0">
                <a:solidFill>
                  <a:schemeClr val="bg1">
                    <a:lumMod val="50000"/>
                  </a:schemeClr>
                </a:solidFill>
                <a:latin typeface="Arial" panose="020B0604020202020204" pitchFamily="34" charset="0"/>
                <a:ea typeface="汉仪正圆-35S" panose="00020600040101010101" charset="-122"/>
                <a:cs typeface="Times New Roman" panose="02020603050405020304" pitchFamily="18" charset="0"/>
                <a:sym typeface="+mn-lt"/>
              </a:rPr>
              <a:t>EBSCO</a:t>
            </a:r>
            <a:endParaRPr lang="en-US" altLang="zh-CN" sz="1600" b="1" dirty="0">
              <a:solidFill>
                <a:schemeClr val="bg1">
                  <a:lumMod val="50000"/>
                </a:schemeClr>
              </a:solidFill>
              <a:latin typeface="Arial" panose="020B0604020202020204" pitchFamily="34" charset="0"/>
              <a:ea typeface="汉仪正圆-35S" panose="00020600040101010101" charset="-122"/>
              <a:cs typeface="Times New Roman" panose="02020603050405020304" pitchFamily="18" charset="0"/>
              <a:sym typeface="+mn-lt"/>
            </a:endParaRPr>
          </a:p>
        </p:txBody>
      </p:sp>
      <p:sp>
        <p:nvSpPr>
          <p:cNvPr id="15" name="文本框 14"/>
          <p:cNvSpPr txBox="1"/>
          <p:nvPr/>
        </p:nvSpPr>
        <p:spPr>
          <a:xfrm>
            <a:off x="827362" y="3566185"/>
            <a:ext cx="3075780" cy="398780"/>
          </a:xfrm>
          <a:prstGeom prst="rect">
            <a:avLst/>
          </a:prstGeom>
          <a:noFill/>
        </p:spPr>
        <p:txBody>
          <a:bodyPr wrap="square" lIns="0" rIns="0" rtlCol="0">
            <a:spAutoFit/>
          </a:bodyPr>
          <a:lstStyle/>
          <a:p>
            <a:pPr algn="r"/>
            <a:r>
              <a:rPr lang="zh-CN" altLang="en-US" sz="2000" b="1" dirty="0">
                <a:solidFill>
                  <a:schemeClr val="accent2"/>
                </a:solidFill>
                <a:latin typeface="Arial" panose="020B0604020202020204" pitchFamily="34" charset="0"/>
                <a:ea typeface="汉仪正圆-35S" panose="00020600040101010101" charset="-122"/>
                <a:cs typeface="+mn-ea"/>
                <a:sym typeface="+mn-lt"/>
              </a:rPr>
              <a:t>年鉴、统计数据、评价数据</a:t>
            </a:r>
            <a:endParaRPr lang="zh-CN" altLang="en-US" sz="2000" b="1" dirty="0">
              <a:solidFill>
                <a:schemeClr val="accent2"/>
              </a:solidFill>
              <a:latin typeface="Arial" panose="020B0604020202020204" pitchFamily="34" charset="0"/>
              <a:ea typeface="汉仪正圆-35S" panose="00020600040101010101" charset="-122"/>
              <a:cs typeface="+mn-ea"/>
              <a:sym typeface="+mn-lt"/>
            </a:endParaRPr>
          </a:p>
        </p:txBody>
      </p:sp>
      <p:sp>
        <p:nvSpPr>
          <p:cNvPr id="19" name="文本框 18"/>
          <p:cNvSpPr txBox="1"/>
          <p:nvPr/>
        </p:nvSpPr>
        <p:spPr>
          <a:xfrm>
            <a:off x="9288297" y="4682460"/>
            <a:ext cx="2764011" cy="337185"/>
          </a:xfrm>
          <a:prstGeom prst="rect">
            <a:avLst/>
          </a:prstGeom>
          <a:noFill/>
        </p:spPr>
        <p:txBody>
          <a:bodyPr wrap="square" lIns="0" rIns="0" rtlCol="0">
            <a:spAutoFit/>
          </a:bodyPr>
          <a:lstStyle/>
          <a:p>
            <a:r>
              <a:rPr lang="zh-CN" altLang="en-US" sz="1600" b="1" dirty="0">
                <a:solidFill>
                  <a:schemeClr val="bg1">
                    <a:lumMod val="50000"/>
                  </a:schemeClr>
                </a:solidFill>
                <a:latin typeface="Arial" panose="020B0604020202020204" pitchFamily="34" charset="0"/>
                <a:ea typeface="汉仪正圆-35S" panose="00020600040101010101" charset="-122"/>
                <a:cs typeface="+mn-ea"/>
                <a:sym typeface="+mn-lt"/>
              </a:rPr>
              <a:t>翻译助手、工具书、知网词典</a:t>
            </a:r>
            <a:endParaRPr lang="zh-CN" altLang="en-US" sz="1600" b="1" dirty="0">
              <a:solidFill>
                <a:schemeClr val="bg1">
                  <a:lumMod val="50000"/>
                </a:schemeClr>
              </a:solidFill>
              <a:latin typeface="Arial" panose="020B0604020202020204" pitchFamily="34" charset="0"/>
              <a:ea typeface="汉仪正圆-35S" panose="00020600040101010101" charset="-122"/>
              <a:cs typeface="+mn-ea"/>
              <a:sym typeface="+mn-lt"/>
            </a:endParaRPr>
          </a:p>
        </p:txBody>
      </p:sp>
      <p:sp>
        <p:nvSpPr>
          <p:cNvPr id="20" name="文本框 19"/>
          <p:cNvSpPr txBox="1"/>
          <p:nvPr/>
        </p:nvSpPr>
        <p:spPr>
          <a:xfrm>
            <a:off x="8354261" y="3566185"/>
            <a:ext cx="2972915" cy="398780"/>
          </a:xfrm>
          <a:prstGeom prst="rect">
            <a:avLst/>
          </a:prstGeom>
          <a:noFill/>
        </p:spPr>
        <p:txBody>
          <a:bodyPr wrap="square" lIns="0" rIns="0" rtlCol="0">
            <a:spAutoFit/>
          </a:bodyPr>
          <a:lstStyle/>
          <a:p>
            <a:r>
              <a:rPr lang="zh-CN" altLang="en-US" sz="2000" b="1" dirty="0">
                <a:solidFill>
                  <a:schemeClr val="accent2"/>
                </a:solidFill>
                <a:latin typeface="Arial" panose="020B0604020202020204" pitchFamily="34" charset="0"/>
                <a:ea typeface="汉仪正圆-35S" panose="00020600040101010101" charset="-122"/>
                <a:cs typeface="+mn-ea"/>
                <a:sym typeface="+mn-lt"/>
              </a:rPr>
              <a:t>标准、专利、科技成果</a:t>
            </a:r>
            <a:endParaRPr lang="zh-CN" altLang="en-US" sz="2000" b="1" dirty="0">
              <a:solidFill>
                <a:schemeClr val="accent2"/>
              </a:solidFill>
              <a:latin typeface="Arial" panose="020B0604020202020204" pitchFamily="34" charset="0"/>
              <a:ea typeface="汉仪正圆-35S" panose="00020600040101010101" charset="-122"/>
              <a:cs typeface="+mn-ea"/>
              <a:sym typeface="+mn-lt"/>
            </a:endParaRPr>
          </a:p>
        </p:txBody>
      </p:sp>
      <p:sp>
        <p:nvSpPr>
          <p:cNvPr id="16" name="文本框 15"/>
          <p:cNvSpPr txBox="1"/>
          <p:nvPr/>
        </p:nvSpPr>
        <p:spPr>
          <a:xfrm>
            <a:off x="3193885" y="2120365"/>
            <a:ext cx="5806773" cy="460375"/>
          </a:xfrm>
          <a:prstGeom prst="rect">
            <a:avLst/>
          </a:prstGeom>
          <a:noFill/>
        </p:spPr>
        <p:txBody>
          <a:bodyPr wrap="square" lIns="0" rIns="0" rtlCol="0">
            <a:spAutoFit/>
          </a:bodyPr>
          <a:lstStyle/>
          <a:p>
            <a:pPr algn="ctr"/>
            <a:r>
              <a:rPr lang="zh-CN" altLang="en-US" sz="2400" b="1" dirty="0">
                <a:solidFill>
                  <a:schemeClr val="accent1"/>
                </a:solidFill>
                <a:latin typeface="Arial" panose="020B0604020202020204" pitchFamily="34" charset="0"/>
                <a:ea typeface="汉仪正圆-35S" panose="00020600040101010101" charset="-122"/>
                <a:cs typeface="+mn-ea"/>
                <a:sym typeface="+mn-lt"/>
              </a:rPr>
              <a:t>期刊文献、博硕士论文、会议、报纸、图书</a:t>
            </a:r>
            <a:endParaRPr lang="zh-CN" altLang="en-US" sz="2400" b="1" dirty="0">
              <a:solidFill>
                <a:schemeClr val="accent1"/>
              </a:solidFill>
              <a:latin typeface="Arial" panose="020B0604020202020204" pitchFamily="34" charset="0"/>
              <a:ea typeface="汉仪正圆-35S" panose="00020600040101010101" charset="-122"/>
              <a:cs typeface="+mn-ea"/>
              <a:sym typeface="+mn-lt"/>
            </a:endParaRPr>
          </a:p>
        </p:txBody>
      </p:sp>
      <p:sp>
        <p:nvSpPr>
          <p:cNvPr id="22" name="文本框 21"/>
          <p:cNvSpPr txBox="1"/>
          <p:nvPr/>
        </p:nvSpPr>
        <p:spPr>
          <a:xfrm>
            <a:off x="2808062" y="5429372"/>
            <a:ext cx="6579050" cy="398780"/>
          </a:xfrm>
          <a:prstGeom prst="rect">
            <a:avLst/>
          </a:prstGeom>
          <a:noFill/>
        </p:spPr>
        <p:txBody>
          <a:bodyPr wrap="square" lIns="0" rIns="0" rtlCol="0">
            <a:spAutoFit/>
          </a:bodyPr>
          <a:lstStyle/>
          <a:p>
            <a:pPr algn="ctr"/>
            <a:r>
              <a:rPr lang="zh-CN" altLang="en-US" sz="2000" b="1" dirty="0">
                <a:solidFill>
                  <a:schemeClr val="accent1"/>
                </a:solidFill>
                <a:latin typeface="Arial" panose="020B0604020202020204" pitchFamily="34" charset="0"/>
                <a:ea typeface="汉仪正圆-35S" panose="00020600040101010101" charset="-122"/>
                <a:cs typeface="+mn-ea"/>
                <a:sym typeface="+mn-lt"/>
              </a:rPr>
              <a:t>丰富的资源类型助力科研全过程</a:t>
            </a:r>
            <a:endParaRPr lang="zh-CN" altLang="en-US" sz="2000" b="1" dirty="0">
              <a:solidFill>
                <a:schemeClr val="accent1"/>
              </a:solidFill>
              <a:latin typeface="Arial" panose="020B0604020202020204" pitchFamily="34" charset="0"/>
              <a:ea typeface="汉仪正圆-35S" panose="00020600040101010101" charset="-122"/>
              <a:cs typeface="+mn-ea"/>
              <a:sym typeface="+mn-lt"/>
            </a:endParaRPr>
          </a:p>
        </p:txBody>
      </p:sp>
      <p:sp>
        <p:nvSpPr>
          <p:cNvPr id="4" name="稻壳儿春秋广告/盗版必究        原创来源：http://chn.docer.com/works?userid=199329941#!/work_time"/>
          <p:cNvSpPr txBox="1"/>
          <p:nvPr>
            <p:custDataLst>
              <p:tags r:id="rId1"/>
            </p:custDataLst>
          </p:nvPr>
        </p:nvSpPr>
        <p:spPr>
          <a:xfrm>
            <a:off x="247650" y="176007"/>
            <a:ext cx="4457700" cy="645160"/>
          </a:xfrm>
          <a:prstGeom prst="rect">
            <a:avLst/>
          </a:prstGeom>
          <a:noFill/>
        </p:spPr>
        <p:txBody>
          <a:bodyPr wrap="square" rtlCol="0">
            <a:spAutoFit/>
          </a:bodyPr>
          <a:lstStyle/>
          <a:p>
            <a:pPr algn="l">
              <a:buClrTx/>
              <a:buSzTx/>
              <a:buFontTx/>
            </a:pPr>
            <a:r>
              <a:rPr lang="zh-CN" altLang="en-US" b="1" dirty="0">
                <a:solidFill>
                  <a:srgbClr val="0070C0"/>
                </a:solidFill>
                <a:latin typeface="Arial" panose="020B0604020202020204" pitchFamily="34" charset="0"/>
                <a:ea typeface="汉仪润圆-65简" panose="00020600040101010101" charset="-122"/>
                <a:sym typeface="+mn-ea"/>
              </a:rPr>
              <a:t>知网资源——五大基础文献库</a:t>
            </a:r>
            <a:endParaRPr lang="zh-CN" altLang="en-US" b="1" dirty="0">
              <a:solidFill>
                <a:srgbClr val="0070C0"/>
              </a:solidFill>
              <a:latin typeface="Arial" panose="020B0604020202020204" pitchFamily="34" charset="0"/>
              <a:ea typeface="汉仪润圆-65简" panose="00020600040101010101" charset="-122"/>
              <a:sym typeface="+mn-ea"/>
            </a:endParaRPr>
          </a:p>
          <a:p>
            <a:endParaRPr lang="zh-CN" altLang="en-US" b="1" dirty="0">
              <a:solidFill>
                <a:srgbClr val="0070C0"/>
              </a:solidFill>
              <a:latin typeface="Arial" panose="020B0604020202020204" pitchFamily="34" charset="0"/>
              <a:ea typeface="汉仪润圆-65简" panose="00020600040101010101"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
        <p14:warp dir="in"/>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par>
                          <p:cTn id="34" fill="hold">
                            <p:stCondLst>
                              <p:cond delay="1000"/>
                            </p:stCondLst>
                            <p:childTnLst>
                              <p:par>
                                <p:cTn id="35" presetID="22" presetClass="entr" presetSubtype="4"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childTnLst>
                          </p:cTn>
                        </p:par>
                        <p:par>
                          <p:cTn id="50" fill="hold">
                            <p:stCondLst>
                              <p:cond delay="1500"/>
                            </p:stCondLst>
                            <p:childTnLst>
                              <p:par>
                                <p:cTn id="51" presetID="2" presetClass="entr" presetSubtype="4"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bldLvl="0" animBg="1"/>
      <p:bldP spid="10" grpId="0" bldLvl="0" animBg="1"/>
      <p:bldP spid="11" grpId="0" bldLvl="0" animBg="1"/>
      <p:bldP spid="12" grpId="0" bldLvl="0" animBg="1"/>
      <p:bldP spid="13" grpId="0" bldLvl="0" animBg="1"/>
      <p:bldP spid="14" grpId="0"/>
      <p:bldP spid="15" grpId="0"/>
      <p:bldP spid="19" grpId="0"/>
      <p:bldP spid="20" grpId="0"/>
      <p:bldP spid="16"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rcRect t="5777"/>
          <a:stretch>
            <a:fillRect/>
          </a:stretch>
        </p:blipFill>
        <p:spPr>
          <a:xfrm>
            <a:off x="269875" y="1383665"/>
            <a:ext cx="11652250" cy="5468620"/>
          </a:xfrm>
          <a:prstGeom prst="rect">
            <a:avLst/>
          </a:prstGeom>
        </p:spPr>
      </p:pic>
      <p:sp>
        <p:nvSpPr>
          <p:cNvPr id="8" name="稻壳儿春秋广告/盗版必究        原创来源：http://chn.docer.com/works?userid=199329941#!/work_time"/>
          <p:cNvSpPr txBox="1"/>
          <p:nvPr>
            <p:custDataLst>
              <p:tags r:id="rId3"/>
            </p:custDataLst>
          </p:nvPr>
        </p:nvSpPr>
        <p:spPr>
          <a:xfrm>
            <a:off x="247650" y="176007"/>
            <a:ext cx="4457700" cy="368300"/>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数据资源类型-期刊</a:t>
            </a:r>
            <a:endParaRPr lang="zh-CN" altLang="en-US" b="1" dirty="0">
              <a:solidFill>
                <a:srgbClr val="0070C0"/>
              </a:solidFill>
              <a:latin typeface="Arial" panose="020B0604020202020204" pitchFamily="34" charset="0"/>
              <a:ea typeface="汉仪润圆-65简" panose="00020600040101010101" charset="-122"/>
              <a:sym typeface="+mn-ea"/>
            </a:endParaRPr>
          </a:p>
        </p:txBody>
      </p:sp>
      <p:sp>
        <p:nvSpPr>
          <p:cNvPr id="4" name="文本框 3"/>
          <p:cNvSpPr txBox="1"/>
          <p:nvPr>
            <p:custDataLst>
              <p:tags r:id="rId4"/>
            </p:custDataLst>
          </p:nvPr>
        </p:nvSpPr>
        <p:spPr>
          <a:xfrm>
            <a:off x="386082" y="553085"/>
            <a:ext cx="10273665" cy="829945"/>
          </a:xfrm>
          <a:prstGeom prst="rect">
            <a:avLst/>
          </a:prstGeom>
          <a:noFill/>
        </p:spPr>
        <p:txBody>
          <a:bodyPr wrap="square" rtlCol="0" anchor="t">
            <a:spAutoFit/>
          </a:bodyPr>
          <a:lstStyle/>
          <a:p>
            <a:r>
              <a:rPr lang="zh-CN" altLang="en-US" sz="1600" dirty="0">
                <a:latin typeface="Arial" panose="020B0604020202020204" pitchFamily="34" charset="0"/>
                <a:ea typeface="汉仪正圆-35S" panose="00020600040101010101" charset="-122"/>
              </a:rPr>
              <a:t>期刊名称固定的定期或不定期的连续出版物。如周刊、旬刊、半月刊、月刊、季刊、半年刊、年刊等。</a:t>
            </a:r>
            <a:br>
              <a:rPr lang="zh-CN" altLang="en-US" sz="1600" dirty="0">
                <a:latin typeface="Arial" panose="020B0604020202020204" pitchFamily="34" charset="0"/>
                <a:ea typeface="汉仪正圆-35S" panose="00020600040101010101" charset="-122"/>
              </a:rPr>
            </a:br>
            <a:r>
              <a:rPr lang="zh-CN" altLang="en-US" sz="1600" dirty="0">
                <a:latin typeface="Arial" panose="020B0604020202020204" pitchFamily="34" charset="0"/>
                <a:ea typeface="汉仪正圆-35S" panose="00020600040101010101" charset="-122"/>
              </a:rPr>
              <a:t>期刊兼有报纸和图书的特点，能较快地传播科学文化知识信息。</a:t>
            </a:r>
            <a:br>
              <a:rPr lang="zh-CN" altLang="en-US" sz="1600" dirty="0">
                <a:latin typeface="Arial" panose="020B0604020202020204" pitchFamily="34" charset="0"/>
                <a:ea typeface="汉仪正圆-35S" panose="00020600040101010101" charset="-122"/>
              </a:rPr>
            </a:br>
            <a:r>
              <a:rPr lang="zh-CN" altLang="en-US" sz="1600" dirty="0">
                <a:latin typeface="Arial" panose="020B0604020202020204" pitchFamily="34" charset="0"/>
                <a:ea typeface="汉仪正圆-35S" panose="00020600040101010101" charset="-122"/>
              </a:rPr>
              <a:t>期刊论文内容新颖，报道速度快，信息含量大，是传递科技情报、交流学术思想最基本的文献形式。</a:t>
            </a:r>
            <a:endParaRPr lang="zh-CN" altLang="en-US" sz="1600" dirty="0">
              <a:latin typeface="Arial" panose="020B0604020202020204" pitchFamily="34" charset="0"/>
              <a:ea typeface="汉仪正圆-35S" panose="00020600040101010101" charset="-122"/>
            </a:endParaRPr>
          </a:p>
        </p:txBody>
      </p:sp>
      <p:sp>
        <p:nvSpPr>
          <p:cNvPr id="17" name="对话气泡: 圆角矩形 16"/>
          <p:cNvSpPr/>
          <p:nvPr>
            <p:custDataLst>
              <p:tags r:id="rId5"/>
            </p:custDataLst>
          </p:nvPr>
        </p:nvSpPr>
        <p:spPr>
          <a:xfrm>
            <a:off x="6390640" y="294640"/>
            <a:ext cx="5006340" cy="1604645"/>
          </a:xfrm>
          <a:prstGeom prst="wedgeRoundRectCallout">
            <a:avLst>
              <a:gd name="adj1" fmla="val 7359"/>
              <a:gd name="adj2" fmla="val 94779"/>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000" dirty="0">
                <a:solidFill>
                  <a:schemeClr val="tx1"/>
                </a:solidFill>
                <a:latin typeface="Arial" panose="020B0604020202020204" pitchFamily="34" charset="0"/>
                <a:ea typeface="汉仪正圆-35S" panose="00020600040101010101" charset="-122"/>
              </a:rPr>
              <a:t>借助互联网（含移动网络）在“中国知网”以数字出版方式优先出版学术期刊的单篇论文内容。</a:t>
            </a:r>
            <a:endParaRPr lang="zh-CN" altLang="en-US" sz="2000" dirty="0">
              <a:solidFill>
                <a:schemeClr val="tx1"/>
              </a:solidFill>
              <a:latin typeface="Arial" panose="020B0604020202020204" pitchFamily="34" charset="0"/>
              <a:ea typeface="汉仪正圆-35S" panose="00020600040101010101" charset="-122"/>
            </a:endParaRPr>
          </a:p>
          <a:p>
            <a:pPr algn="l"/>
            <a:r>
              <a:rPr lang="zh-CN" altLang="en-US" sz="2000" dirty="0">
                <a:solidFill>
                  <a:schemeClr val="tx1"/>
                </a:solidFill>
                <a:latin typeface="Arial" panose="020B0604020202020204" pitchFamily="34" charset="0"/>
                <a:ea typeface="汉仪正圆-35S" panose="00020600040101010101" charset="-122"/>
              </a:rPr>
              <a:t>按照首发时的编辑状态，通常可以分为3种：录用定稿、排版定稿、整期定稿</a:t>
            </a:r>
            <a:endParaRPr lang="zh-CN" altLang="en-US" sz="2000" dirty="0">
              <a:solidFill>
                <a:schemeClr val="tx1"/>
              </a:solidFill>
              <a:latin typeface="Arial" panose="020B0604020202020204" pitchFamily="34" charset="0"/>
              <a:ea typeface="汉仪正圆-35S"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17"/>
                                        </p:tgtEl>
                                        <p:attrNameLst>
                                          <p:attrName>ppt_x</p:attrName>
                                        </p:attrNameLst>
                                      </p:cBhvr>
                                      <p:tavLst>
                                        <p:tav tm="0">
                                          <p:val>
                                            <p:strVal val="ppt_x"/>
                                          </p:val>
                                        </p:tav>
                                        <p:tav tm="100000">
                                          <p:val>
                                            <p:strVal val="ppt_x"/>
                                          </p:val>
                                        </p:tav>
                                      </p:tavLst>
                                    </p:anim>
                                    <p:anim calcmode="lin" valueType="num">
                                      <p:cBhvr additive="base">
                                        <p:cTn id="14" dur="500"/>
                                        <p:tgtEl>
                                          <p:spTgt spid="17"/>
                                        </p:tgtEl>
                                        <p:attrNameLst>
                                          <p:attrName>ppt_y</p:attrName>
                                        </p:attrNameLst>
                                      </p:cBhvr>
                                      <p:tavLst>
                                        <p:tav tm="0">
                                          <p:val>
                                            <p:strVal val="ppt_y"/>
                                          </p:val>
                                        </p:tav>
                                        <p:tav tm="100000">
                                          <p:val>
                                            <p:strVal val="1+ppt_h/2"/>
                                          </p:val>
                                        </p:tav>
                                      </p:tavLst>
                                    </p:anim>
                                    <p:set>
                                      <p:cBhvr>
                                        <p:cTn id="15"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rcRect t="5460"/>
          <a:stretch>
            <a:fillRect/>
          </a:stretch>
        </p:blipFill>
        <p:spPr>
          <a:xfrm>
            <a:off x="0" y="1370965"/>
            <a:ext cx="11652250" cy="5487035"/>
          </a:xfrm>
          <a:prstGeom prst="rect">
            <a:avLst/>
          </a:prstGeom>
        </p:spPr>
      </p:pic>
      <p:sp>
        <p:nvSpPr>
          <p:cNvPr id="4" name="稻壳儿春秋广告/盗版必究        原创来源：http://chn.docer.com/works?userid=199329941#!/work_time"/>
          <p:cNvSpPr txBox="1"/>
          <p:nvPr>
            <p:custDataLst>
              <p:tags r:id="rId3"/>
            </p:custDataLst>
          </p:nvPr>
        </p:nvSpPr>
        <p:spPr>
          <a:xfrm>
            <a:off x="247650" y="176007"/>
            <a:ext cx="4457700" cy="368300"/>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数据资源类型-学位论文库</a:t>
            </a:r>
            <a:endParaRPr lang="zh-CN" altLang="en-US" b="1" dirty="0">
              <a:solidFill>
                <a:srgbClr val="0070C0"/>
              </a:solidFill>
              <a:latin typeface="Arial" panose="020B0604020202020204" pitchFamily="34" charset="0"/>
              <a:ea typeface="汉仪润圆-65简" panose="00020600040101010101" charset="-122"/>
              <a:sym typeface="+mn-ea"/>
            </a:endParaRPr>
          </a:p>
        </p:txBody>
      </p:sp>
      <p:sp>
        <p:nvSpPr>
          <p:cNvPr id="6" name="文本框 5"/>
          <p:cNvSpPr txBox="1"/>
          <p:nvPr>
            <p:custDataLst>
              <p:tags r:id="rId4"/>
            </p:custDataLst>
          </p:nvPr>
        </p:nvSpPr>
        <p:spPr>
          <a:xfrm>
            <a:off x="386082" y="553085"/>
            <a:ext cx="10273665" cy="583565"/>
          </a:xfrm>
          <a:prstGeom prst="rect">
            <a:avLst/>
          </a:prstGeom>
          <a:noFill/>
        </p:spPr>
        <p:txBody>
          <a:bodyPr wrap="square" rtlCol="0" anchor="t">
            <a:spAutoFit/>
          </a:bodyPr>
          <a:lstStyle/>
          <a:p>
            <a:r>
              <a:rPr lang="zh-CN" altLang="en-US" sz="1600" dirty="0">
                <a:latin typeface="Arial" panose="020B0604020202020204" pitchFamily="34" charset="0"/>
                <a:ea typeface="汉仪正圆-35S" panose="00020600040101010101" charset="-122"/>
              </a:rPr>
              <a:t>学位论文可提供具有参考价值的基础文献综述，参考文献数量大，可提高二次文献情报源，学位论文是大多数博硕士研究生在校成果的唯一呈现形式。</a:t>
            </a:r>
            <a:endParaRPr lang="zh-CN" altLang="en-US" sz="1600" dirty="0">
              <a:latin typeface="Arial" panose="020B0604020202020204" pitchFamily="34" charset="0"/>
              <a:ea typeface="汉仪正圆-35S"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rcRect t="5460"/>
          <a:stretch>
            <a:fillRect/>
          </a:stretch>
        </p:blipFill>
        <p:spPr>
          <a:xfrm>
            <a:off x="0" y="1370965"/>
            <a:ext cx="11652250" cy="5487035"/>
          </a:xfrm>
          <a:prstGeom prst="rect">
            <a:avLst/>
          </a:prstGeom>
        </p:spPr>
      </p:pic>
      <p:sp>
        <p:nvSpPr>
          <p:cNvPr id="6" name="稻壳儿春秋广告/盗版必究        原创来源：http://chn.docer.com/works?userid=199329941#!/work_time"/>
          <p:cNvSpPr txBox="1"/>
          <p:nvPr>
            <p:custDataLst>
              <p:tags r:id="rId3"/>
            </p:custDataLst>
          </p:nvPr>
        </p:nvSpPr>
        <p:spPr>
          <a:xfrm>
            <a:off x="247650" y="176007"/>
            <a:ext cx="4457700" cy="645160"/>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数据资源类型-会议论文库</a:t>
            </a:r>
            <a:endParaRPr lang="zh-CN" altLang="en-US" b="1" dirty="0">
              <a:solidFill>
                <a:srgbClr val="0070C0"/>
              </a:solidFill>
              <a:latin typeface="Arial" panose="020B0604020202020204" pitchFamily="34" charset="0"/>
              <a:ea typeface="汉仪润圆-65简" panose="00020600040101010101" charset="-122"/>
              <a:sym typeface="+mn-ea"/>
            </a:endParaRPr>
          </a:p>
          <a:p>
            <a:endParaRPr lang="zh-CN" altLang="en-US" b="1" dirty="0">
              <a:solidFill>
                <a:srgbClr val="0070C0"/>
              </a:solidFill>
              <a:latin typeface="Arial" panose="020B0604020202020204" pitchFamily="34" charset="0"/>
              <a:ea typeface="汉仪润圆-65简" panose="00020600040101010101" charset="-122"/>
              <a:sym typeface="+mn-ea"/>
            </a:endParaRPr>
          </a:p>
        </p:txBody>
      </p:sp>
      <p:sp>
        <p:nvSpPr>
          <p:cNvPr id="4" name="文本框 3"/>
          <p:cNvSpPr txBox="1"/>
          <p:nvPr>
            <p:custDataLst>
              <p:tags r:id="rId4"/>
            </p:custDataLst>
          </p:nvPr>
        </p:nvSpPr>
        <p:spPr>
          <a:xfrm>
            <a:off x="386082" y="553085"/>
            <a:ext cx="10273665" cy="583565"/>
          </a:xfrm>
          <a:prstGeom prst="rect">
            <a:avLst/>
          </a:prstGeom>
          <a:noFill/>
        </p:spPr>
        <p:txBody>
          <a:bodyPr wrap="square" rtlCol="0" anchor="t">
            <a:spAutoFit/>
          </a:bodyPr>
          <a:lstStyle/>
          <a:p>
            <a:r>
              <a:rPr lang="zh-CN" altLang="en-US" sz="1600" dirty="0">
                <a:latin typeface="Arial" panose="020B0604020202020204" pitchFamily="34" charset="0"/>
                <a:ea typeface="汉仪正圆-35S" panose="00020600040101010101" charset="-122"/>
              </a:rPr>
              <a:t>会议论文国内或国际重要学术会议上发表的论文。</a:t>
            </a:r>
            <a:br>
              <a:rPr lang="zh-CN" altLang="en-US" sz="1600" dirty="0">
                <a:latin typeface="Arial" panose="020B0604020202020204" pitchFamily="34" charset="0"/>
                <a:ea typeface="汉仪正圆-35S" panose="00020600040101010101" charset="-122"/>
              </a:rPr>
            </a:br>
            <a:r>
              <a:rPr lang="zh-CN" altLang="en-US" sz="1600" dirty="0">
                <a:latin typeface="Arial" panose="020B0604020202020204" pitchFamily="34" charset="0"/>
                <a:ea typeface="汉仪正圆-35S" panose="00020600040101010101" charset="-122"/>
              </a:rPr>
              <a:t>学术性强，往往代表着某一领域内的最新成就，反映了国内外科技发展水平和趋势，是获得最新情报的重要来源。</a:t>
            </a:r>
            <a:endParaRPr lang="zh-CN" altLang="en-US" sz="1600" dirty="0">
              <a:latin typeface="Arial" panose="020B0604020202020204" pitchFamily="34" charset="0"/>
              <a:ea typeface="汉仪正圆-35S"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rcRect t="5832"/>
          <a:stretch>
            <a:fillRect/>
          </a:stretch>
        </p:blipFill>
        <p:spPr>
          <a:xfrm>
            <a:off x="0" y="1392555"/>
            <a:ext cx="11652250" cy="5465445"/>
          </a:xfrm>
          <a:prstGeom prst="rect">
            <a:avLst/>
          </a:prstGeom>
        </p:spPr>
      </p:pic>
      <p:sp>
        <p:nvSpPr>
          <p:cNvPr id="9" name="稻壳儿春秋广告/盗版必究        原创来源：http://chn.docer.com/works?userid=199329941#!/work_time"/>
          <p:cNvSpPr txBox="1"/>
          <p:nvPr>
            <p:custDataLst>
              <p:tags r:id="rId3"/>
            </p:custDataLst>
          </p:nvPr>
        </p:nvSpPr>
        <p:spPr>
          <a:xfrm>
            <a:off x="247650" y="176007"/>
            <a:ext cx="4457700" cy="368300"/>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数据资源类型-报纸</a:t>
            </a:r>
            <a:endParaRPr lang="zh-CN" altLang="en-US" b="1" dirty="0">
              <a:solidFill>
                <a:srgbClr val="0070C0"/>
              </a:solidFill>
              <a:latin typeface="Arial" panose="020B0604020202020204" pitchFamily="34" charset="0"/>
              <a:ea typeface="汉仪润圆-65简" panose="00020600040101010101" charset="-122"/>
              <a:sym typeface="+mn-ea"/>
            </a:endParaRPr>
          </a:p>
        </p:txBody>
      </p:sp>
      <p:sp>
        <p:nvSpPr>
          <p:cNvPr id="4" name="文本框 3"/>
          <p:cNvSpPr txBox="1"/>
          <p:nvPr>
            <p:custDataLst>
              <p:tags r:id="rId4"/>
            </p:custDataLst>
          </p:nvPr>
        </p:nvSpPr>
        <p:spPr>
          <a:xfrm>
            <a:off x="386082" y="553085"/>
            <a:ext cx="10273665" cy="829945"/>
          </a:xfrm>
          <a:prstGeom prst="rect">
            <a:avLst/>
          </a:prstGeom>
          <a:noFill/>
        </p:spPr>
        <p:txBody>
          <a:bodyPr wrap="square" rtlCol="0" anchor="t">
            <a:spAutoFit/>
          </a:bodyPr>
          <a:lstStyle/>
          <a:p>
            <a:r>
              <a:rPr lang="zh-CN" altLang="en-US" sz="1600" dirty="0">
                <a:latin typeface="Arial" panose="020B0604020202020204" pitchFamily="34" charset="0"/>
                <a:ea typeface="汉仪正圆-35S" panose="00020600040101010101" charset="-122"/>
              </a:rPr>
              <a:t>报纸以刊载新闻和时事评论为主的定期向公众发行的印刷出版物或电子类出版物。</a:t>
            </a:r>
            <a:br>
              <a:rPr lang="zh-CN" altLang="en-US" sz="1600" dirty="0">
                <a:latin typeface="Arial" panose="020B0604020202020204" pitchFamily="34" charset="0"/>
                <a:ea typeface="汉仪正圆-35S" panose="00020600040101010101" charset="-122"/>
              </a:rPr>
            </a:br>
            <a:r>
              <a:rPr lang="zh-CN" altLang="en-US" sz="1600" dirty="0">
                <a:latin typeface="Arial" panose="020B0604020202020204" pitchFamily="34" charset="0"/>
                <a:ea typeface="汉仪正圆-35S" panose="00020600040101010101" charset="-122"/>
              </a:rPr>
              <a:t>事件性报道可为使用者提供决策参考，人文社科类文献具有重要学术资料价值，可为我国各类机构的学术研究人员提供文献支持与信息服务。</a:t>
            </a:r>
            <a:endParaRPr lang="zh-CN" altLang="en-US" sz="1600" dirty="0">
              <a:latin typeface="Arial" panose="020B0604020202020204" pitchFamily="34" charset="0"/>
              <a:ea typeface="汉仪正圆-35S"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任意多边形 45"/>
          <p:cNvSpPr/>
          <p:nvPr/>
        </p:nvSpPr>
        <p:spPr>
          <a:xfrm>
            <a:off x="2185437" y="8368"/>
            <a:ext cx="7810882" cy="2490039"/>
          </a:xfrm>
          <a:custGeom>
            <a:avLst/>
            <a:gdLst>
              <a:gd name="connsiteX0" fmla="*/ 0 w 7810882"/>
              <a:gd name="connsiteY0" fmla="*/ 0 h 2490039"/>
              <a:gd name="connsiteX1" fmla="*/ 7810882 w 7810882"/>
              <a:gd name="connsiteY1" fmla="*/ 0 h 2490039"/>
              <a:gd name="connsiteX2" fmla="*/ 7788307 w 7810882"/>
              <a:gd name="connsiteY2" fmla="*/ 49935 h 2490039"/>
              <a:gd name="connsiteX3" fmla="*/ 3905441 w 7810882"/>
              <a:gd name="connsiteY3" fmla="*/ 2490039 h 2490039"/>
              <a:gd name="connsiteX4" fmla="*/ 22575 w 7810882"/>
              <a:gd name="connsiteY4" fmla="*/ 49935 h 249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882" h="2490039">
                <a:moveTo>
                  <a:pt x="0" y="0"/>
                </a:moveTo>
                <a:lnTo>
                  <a:pt x="7810882" y="0"/>
                </a:lnTo>
                <a:lnTo>
                  <a:pt x="7788307" y="49935"/>
                </a:lnTo>
                <a:cubicBezTo>
                  <a:pt x="7092620" y="1493722"/>
                  <a:pt x="5615382" y="2490039"/>
                  <a:pt x="3905441" y="2490039"/>
                </a:cubicBezTo>
                <a:cubicBezTo>
                  <a:pt x="2195501" y="2490039"/>
                  <a:pt x="718262" y="1493722"/>
                  <a:pt x="22575" y="49935"/>
                </a:cubicBezTo>
                <a:close/>
              </a:path>
            </a:pathLst>
          </a:custGeom>
          <a:gradFill>
            <a:gsLst>
              <a:gs pos="0">
                <a:srgbClr val="B6D3B7">
                  <a:alpha val="0"/>
                </a:srgbClr>
              </a:gs>
              <a:gs pos="100000">
                <a:srgbClr val="77B6BF">
                  <a:alpha val="5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文本框 39"/>
          <p:cNvSpPr txBox="1"/>
          <p:nvPr/>
        </p:nvSpPr>
        <p:spPr>
          <a:xfrm>
            <a:off x="5290218" y="459223"/>
            <a:ext cx="1968458" cy="1015663"/>
          </a:xfrm>
          <a:prstGeom prst="rect">
            <a:avLst/>
          </a:prstGeom>
          <a:noFill/>
        </p:spPr>
        <p:txBody>
          <a:bodyPr vert="horz" wrap="square" rtlCol="0">
            <a:spAutoFit/>
          </a:bodyPr>
          <a:lstStyle/>
          <a:p>
            <a:pPr algn="ctr"/>
            <a:r>
              <a:rPr lang="zh-CN" altLang="en-US" sz="6000" dirty="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rPr>
              <a:t>目录</a:t>
            </a:r>
            <a:endParaRPr lang="zh-CN" altLang="en-US" sz="6000" dirty="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endParaRPr>
          </a:p>
        </p:txBody>
      </p:sp>
      <p:sp>
        <p:nvSpPr>
          <p:cNvPr id="41" name="文本框 40"/>
          <p:cNvSpPr txBox="1"/>
          <p:nvPr/>
        </p:nvSpPr>
        <p:spPr>
          <a:xfrm rot="16200000">
            <a:off x="6028228" y="457021"/>
            <a:ext cx="492443" cy="2358596"/>
          </a:xfrm>
          <a:prstGeom prst="rect">
            <a:avLst/>
          </a:prstGeom>
          <a:noFill/>
        </p:spPr>
        <p:txBody>
          <a:bodyPr vert="eaVert" wrap="square" rtlCol="0">
            <a:spAutoFit/>
          </a:bodyPr>
          <a:lstStyle/>
          <a:p>
            <a:pPr algn="dist"/>
            <a:r>
              <a:rPr lang="en-US" altLang="zh-CN" sz="2000" dirty="0">
                <a:solidFill>
                  <a:schemeClr val="tx1">
                    <a:lumMod val="85000"/>
                    <a:lumOff val="15000"/>
                  </a:schemeClr>
                </a:solidFill>
                <a:effectLst>
                  <a:outerShdw blurRad="25400" dist="25400" dir="2700000" algn="tl">
                    <a:srgbClr val="000000">
                      <a:alpha val="25000"/>
                    </a:srgbClr>
                  </a:outerShdw>
                </a:effectLst>
                <a:cs typeface="+mn-ea"/>
                <a:sym typeface="+mn-lt"/>
              </a:rPr>
              <a:t>CONTENTS</a:t>
            </a:r>
            <a:endParaRPr lang="zh-CN" altLang="en-US" sz="2000" dirty="0">
              <a:solidFill>
                <a:schemeClr val="tx1">
                  <a:lumMod val="85000"/>
                  <a:lumOff val="15000"/>
                </a:schemeClr>
              </a:solidFill>
              <a:effectLst>
                <a:outerShdw blurRad="25400" dist="25400" dir="2700000" algn="tl">
                  <a:srgbClr val="000000">
                    <a:alpha val="25000"/>
                  </a:srgbClr>
                </a:outerShdw>
              </a:effectLst>
              <a:cs typeface="+mn-ea"/>
              <a:sym typeface="+mn-lt"/>
            </a:endParaRPr>
          </a:p>
        </p:txBody>
      </p:sp>
      <p:sp>
        <p:nvSpPr>
          <p:cNvPr id="7" name="文本框 6"/>
          <p:cNvSpPr txBox="1"/>
          <p:nvPr/>
        </p:nvSpPr>
        <p:spPr>
          <a:xfrm>
            <a:off x="2839833" y="2933312"/>
            <a:ext cx="1402080" cy="460375"/>
          </a:xfrm>
          <a:prstGeom prst="rect">
            <a:avLst/>
          </a:prstGeom>
          <a:noFill/>
        </p:spPr>
        <p:txBody>
          <a:bodyPr wrap="none" rtlCol="0">
            <a:spAutoFit/>
          </a:bodyPr>
          <a:lstStyle/>
          <a:p>
            <a:pPr algn="l"/>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信息素养</a:t>
            </a:r>
            <a:endPar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endParaRPr>
          </a:p>
        </p:txBody>
      </p:sp>
      <p:grpSp>
        <p:nvGrpSpPr>
          <p:cNvPr id="12" name="组合 11"/>
          <p:cNvGrpSpPr/>
          <p:nvPr/>
        </p:nvGrpSpPr>
        <p:grpSpPr>
          <a:xfrm>
            <a:off x="1579475" y="2813415"/>
            <a:ext cx="1008284" cy="700477"/>
            <a:chOff x="5871092" y="1184851"/>
            <a:chExt cx="1008284" cy="700477"/>
          </a:xfrm>
        </p:grpSpPr>
        <p:grpSp>
          <p:nvGrpSpPr>
            <p:cNvPr id="9" name="组合 8"/>
            <p:cNvGrpSpPr/>
            <p:nvPr/>
          </p:nvGrpSpPr>
          <p:grpSpPr>
            <a:xfrm>
              <a:off x="5871092" y="1184851"/>
              <a:ext cx="700479" cy="700477"/>
              <a:chOff x="5953785" y="1232361"/>
              <a:chExt cx="605464" cy="605462"/>
            </a:xfrm>
          </p:grpSpPr>
          <p:sp>
            <p:nvSpPr>
              <p:cNvPr id="38" name="椭圆 37"/>
              <p:cNvSpPr/>
              <p:nvPr/>
            </p:nvSpPr>
            <p:spPr>
              <a:xfrm>
                <a:off x="5953785" y="1232361"/>
                <a:ext cx="605464" cy="605462"/>
              </a:xfrm>
              <a:prstGeom prst="ellipse">
                <a:avLst/>
              </a:prstGeom>
              <a:gradFill>
                <a:gsLst>
                  <a:gs pos="0">
                    <a:srgbClr val="92BFB5"/>
                  </a:gs>
                  <a:gs pos="100000">
                    <a:srgbClr val="52A4AE"/>
                  </a:gs>
                </a:gsLst>
                <a:lin ang="2700000" scaled="0"/>
              </a:gradFill>
              <a:ln>
                <a:noFill/>
              </a:ln>
              <a:effectLst>
                <a:outerShdw blurRad="101600" dist="38100" dir="2700000" algn="tl" rotWithShape="0">
                  <a:prstClr val="black">
                    <a:alpha val="25000"/>
                  </a:prstClr>
                </a:outerShdw>
              </a:effectLst>
            </p:spPr>
            <p:txBody>
              <a:bodyPr vert="horz" wrap="square" lIns="91440" tIns="45720" rIns="91440" bIns="45720" numCol="1" anchor="t" anchorCtr="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dirty="0">
                  <a:cs typeface="+mn-ea"/>
                  <a:sym typeface="+mn-lt"/>
                </a:endParaRPr>
              </a:p>
            </p:txBody>
          </p:sp>
          <p:sp>
            <p:nvSpPr>
              <p:cNvPr id="39" name="TextBox 11"/>
              <p:cNvSpPr txBox="1"/>
              <p:nvPr/>
            </p:nvSpPr>
            <p:spPr>
              <a:xfrm>
                <a:off x="6019149" y="1313819"/>
                <a:ext cx="482731" cy="432297"/>
              </a:xfrm>
              <a:prstGeom prst="rect">
                <a:avLst/>
              </a:prstGeom>
              <a:noFill/>
              <a:effectLst/>
            </p:spPr>
            <p:txBody>
              <a:bodyPr wrap="none" lIns="68580" tIns="34290" rIns="68580" bIns="34290" rtlCol="0">
                <a:spAutoFit/>
              </a:bodyPr>
              <a:lstStyle/>
              <a:p>
                <a:pPr algn="ctr"/>
                <a:r>
                  <a:rPr lang="en-US" altLang="zh-CN" sz="2800" dirty="0">
                    <a:solidFill>
                      <a:schemeClr val="bg1"/>
                    </a:solidFill>
                    <a:effectLst>
                      <a:outerShdw blurRad="25400" dist="25400" dir="2700000" algn="tl">
                        <a:srgbClr val="000000">
                          <a:alpha val="25000"/>
                        </a:srgbClr>
                      </a:outerShdw>
                    </a:effectLst>
                    <a:cs typeface="+mn-ea"/>
                    <a:sym typeface="+mn-lt"/>
                  </a:rPr>
                  <a:t>01</a:t>
                </a:r>
                <a:endParaRPr lang="zh-CN" altLang="en-US" sz="2800" dirty="0">
                  <a:solidFill>
                    <a:schemeClr val="bg1"/>
                  </a:solidFill>
                  <a:effectLst>
                    <a:outerShdw blurRad="25400" dist="25400" dir="2700000" algn="tl">
                      <a:srgbClr val="000000">
                        <a:alpha val="25000"/>
                      </a:srgbClr>
                    </a:outerShdw>
                  </a:effectLst>
                  <a:cs typeface="+mn-ea"/>
                  <a:sym typeface="+mn-lt"/>
                </a:endParaRPr>
              </a:p>
            </p:txBody>
          </p:sp>
        </p:grpSp>
        <p:sp>
          <p:nvSpPr>
            <p:cNvPr id="11" name="等腰三角形 10"/>
            <p:cNvSpPr/>
            <p:nvPr/>
          </p:nvSpPr>
          <p:spPr>
            <a:xfrm rot="5400000">
              <a:off x="6724526" y="1479984"/>
              <a:ext cx="198506" cy="111195"/>
            </a:xfrm>
            <a:prstGeom prst="triangle">
              <a:avLst/>
            </a:prstGeom>
            <a:gradFill>
              <a:gsLst>
                <a:gs pos="0">
                  <a:srgbClr val="92BFB5"/>
                </a:gs>
                <a:gs pos="100000">
                  <a:srgbClr val="52A4AE"/>
                </a:gs>
              </a:gsLst>
              <a:lin ang="2700000" scaled="0"/>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3" name="文本框 92"/>
          <p:cNvSpPr txBox="1"/>
          <p:nvPr/>
        </p:nvSpPr>
        <p:spPr>
          <a:xfrm>
            <a:off x="5236976" y="4114546"/>
            <a:ext cx="1402080" cy="460375"/>
          </a:xfrm>
          <a:prstGeom prst="rect">
            <a:avLst/>
          </a:prstGeom>
          <a:noFill/>
        </p:spPr>
        <p:txBody>
          <a:bodyPr wrap="none" rtlCol="0">
            <a:spAutoFit/>
          </a:bodyPr>
          <a:lstStyle/>
          <a:p>
            <a:pPr algn="l"/>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走进知网</a:t>
            </a:r>
            <a:endPar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endParaRPr>
          </a:p>
        </p:txBody>
      </p:sp>
      <p:grpSp>
        <p:nvGrpSpPr>
          <p:cNvPr id="95" name="组合 94"/>
          <p:cNvGrpSpPr/>
          <p:nvPr/>
        </p:nvGrpSpPr>
        <p:grpSpPr>
          <a:xfrm>
            <a:off x="3954674" y="3994649"/>
            <a:ext cx="1008284" cy="700477"/>
            <a:chOff x="5871092" y="1184851"/>
            <a:chExt cx="1008284" cy="700477"/>
          </a:xfrm>
        </p:grpSpPr>
        <p:grpSp>
          <p:nvGrpSpPr>
            <p:cNvPr id="96" name="组合 95"/>
            <p:cNvGrpSpPr/>
            <p:nvPr/>
          </p:nvGrpSpPr>
          <p:grpSpPr>
            <a:xfrm>
              <a:off x="5871092" y="1184851"/>
              <a:ext cx="700479" cy="700477"/>
              <a:chOff x="5953785" y="1232361"/>
              <a:chExt cx="605464" cy="605462"/>
            </a:xfrm>
          </p:grpSpPr>
          <p:sp>
            <p:nvSpPr>
              <p:cNvPr id="98" name="椭圆 97"/>
              <p:cNvSpPr/>
              <p:nvPr/>
            </p:nvSpPr>
            <p:spPr>
              <a:xfrm>
                <a:off x="5953785" y="1232361"/>
                <a:ext cx="605464" cy="605462"/>
              </a:xfrm>
              <a:prstGeom prst="ellipse">
                <a:avLst/>
              </a:prstGeom>
              <a:gradFill>
                <a:gsLst>
                  <a:gs pos="0">
                    <a:srgbClr val="92BFB5"/>
                  </a:gs>
                  <a:gs pos="100000">
                    <a:srgbClr val="52A4AE"/>
                  </a:gs>
                </a:gsLst>
                <a:lin ang="2700000" scaled="0"/>
              </a:gradFill>
              <a:ln>
                <a:noFill/>
              </a:ln>
              <a:effectLst>
                <a:outerShdw blurRad="101600" dist="38100" dir="2700000" algn="tl" rotWithShape="0">
                  <a:prstClr val="black">
                    <a:alpha val="25000"/>
                  </a:prstClr>
                </a:outerShdw>
              </a:effectLst>
            </p:spPr>
            <p:txBody>
              <a:bodyPr vert="horz" wrap="square" lIns="91440" tIns="45720" rIns="91440" bIns="45720" numCol="1" anchor="t" anchorCtr="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dirty="0">
                  <a:cs typeface="+mn-ea"/>
                  <a:sym typeface="+mn-lt"/>
                </a:endParaRPr>
              </a:p>
            </p:txBody>
          </p:sp>
          <p:sp>
            <p:nvSpPr>
              <p:cNvPr id="99" name="TextBox 11"/>
              <p:cNvSpPr txBox="1"/>
              <p:nvPr/>
            </p:nvSpPr>
            <p:spPr>
              <a:xfrm>
                <a:off x="6019147" y="1313819"/>
                <a:ext cx="482731" cy="432297"/>
              </a:xfrm>
              <a:prstGeom prst="rect">
                <a:avLst/>
              </a:prstGeom>
              <a:noFill/>
              <a:effectLst/>
            </p:spPr>
            <p:txBody>
              <a:bodyPr wrap="none" lIns="68580" tIns="34290" rIns="68580" bIns="34290" rtlCol="0">
                <a:spAutoFit/>
              </a:bodyPr>
              <a:lstStyle/>
              <a:p>
                <a:pPr algn="ctr"/>
                <a:r>
                  <a:rPr lang="en-US" altLang="zh-CN" sz="2800" dirty="0">
                    <a:solidFill>
                      <a:schemeClr val="bg1"/>
                    </a:solidFill>
                    <a:effectLst>
                      <a:outerShdw blurRad="25400" dist="25400" dir="2700000" algn="tl">
                        <a:srgbClr val="000000">
                          <a:alpha val="25000"/>
                        </a:srgbClr>
                      </a:outerShdw>
                    </a:effectLst>
                    <a:cs typeface="+mn-ea"/>
                    <a:sym typeface="+mn-lt"/>
                  </a:rPr>
                  <a:t>02</a:t>
                </a:r>
                <a:endParaRPr lang="zh-CN" altLang="en-US" sz="2800" dirty="0">
                  <a:solidFill>
                    <a:schemeClr val="bg1"/>
                  </a:solidFill>
                  <a:effectLst>
                    <a:outerShdw blurRad="25400" dist="25400" dir="2700000" algn="tl">
                      <a:srgbClr val="000000">
                        <a:alpha val="25000"/>
                      </a:srgbClr>
                    </a:outerShdw>
                  </a:effectLst>
                  <a:cs typeface="+mn-ea"/>
                  <a:sym typeface="+mn-lt"/>
                </a:endParaRPr>
              </a:p>
            </p:txBody>
          </p:sp>
        </p:grpSp>
        <p:sp>
          <p:nvSpPr>
            <p:cNvPr id="97" name="等腰三角形 96"/>
            <p:cNvSpPr/>
            <p:nvPr/>
          </p:nvSpPr>
          <p:spPr>
            <a:xfrm rot="5400000">
              <a:off x="6724526" y="1479984"/>
              <a:ext cx="198506" cy="111195"/>
            </a:xfrm>
            <a:prstGeom prst="triangle">
              <a:avLst/>
            </a:prstGeom>
            <a:gradFill>
              <a:gsLst>
                <a:gs pos="0">
                  <a:srgbClr val="92BFB5"/>
                </a:gs>
                <a:gs pos="100000">
                  <a:srgbClr val="52A4AE"/>
                </a:gs>
              </a:gsLst>
              <a:lin ang="2700000" scaled="0"/>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01" name="文本框 100"/>
          <p:cNvSpPr txBox="1"/>
          <p:nvPr/>
        </p:nvSpPr>
        <p:spPr>
          <a:xfrm>
            <a:off x="7735381" y="5080651"/>
            <a:ext cx="3703320" cy="460375"/>
          </a:xfrm>
          <a:prstGeom prst="rect">
            <a:avLst/>
          </a:prstGeom>
          <a:noFill/>
        </p:spPr>
        <p:txBody>
          <a:bodyPr wrap="none" rtlCol="0">
            <a:spAutoFit/>
          </a:bodyPr>
          <a:lstStyle/>
          <a:p>
            <a:pPr algn="l"/>
            <a:r>
              <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rPr>
              <a:t>CNKI资源及工具使用简介</a:t>
            </a:r>
            <a:endParaRPr lang="zh-CN" altLang="en-US" sz="2400" b="1" dirty="0">
              <a:solidFill>
                <a:schemeClr val="tx1">
                  <a:lumMod val="85000"/>
                  <a:lumOff val="15000"/>
                </a:schemeClr>
              </a:solidFill>
              <a:effectLst>
                <a:outerShdw blurRad="25400" dist="25400" dir="2700000" algn="tl">
                  <a:srgbClr val="000000">
                    <a:alpha val="25000"/>
                  </a:srgbClr>
                </a:outerShdw>
              </a:effectLst>
              <a:cs typeface="+mn-ea"/>
              <a:sym typeface="+mn-lt"/>
            </a:endParaRPr>
          </a:p>
        </p:txBody>
      </p:sp>
      <p:grpSp>
        <p:nvGrpSpPr>
          <p:cNvPr id="103" name="组合 102"/>
          <p:cNvGrpSpPr/>
          <p:nvPr/>
        </p:nvGrpSpPr>
        <p:grpSpPr>
          <a:xfrm>
            <a:off x="6455089" y="4960754"/>
            <a:ext cx="1008284" cy="700477"/>
            <a:chOff x="5871092" y="1184851"/>
            <a:chExt cx="1008284" cy="700477"/>
          </a:xfrm>
        </p:grpSpPr>
        <p:grpSp>
          <p:nvGrpSpPr>
            <p:cNvPr id="104" name="组合 103"/>
            <p:cNvGrpSpPr/>
            <p:nvPr/>
          </p:nvGrpSpPr>
          <p:grpSpPr>
            <a:xfrm>
              <a:off x="5871092" y="1184851"/>
              <a:ext cx="700479" cy="700477"/>
              <a:chOff x="5953785" y="1232361"/>
              <a:chExt cx="605464" cy="605462"/>
            </a:xfrm>
          </p:grpSpPr>
          <p:sp>
            <p:nvSpPr>
              <p:cNvPr id="106" name="椭圆 105"/>
              <p:cNvSpPr/>
              <p:nvPr/>
            </p:nvSpPr>
            <p:spPr>
              <a:xfrm>
                <a:off x="5953785" y="1232361"/>
                <a:ext cx="605464" cy="605462"/>
              </a:xfrm>
              <a:prstGeom prst="ellipse">
                <a:avLst/>
              </a:prstGeom>
              <a:gradFill>
                <a:gsLst>
                  <a:gs pos="0">
                    <a:srgbClr val="92BFB5"/>
                  </a:gs>
                  <a:gs pos="100000">
                    <a:srgbClr val="52A4AE"/>
                  </a:gs>
                </a:gsLst>
                <a:lin ang="2700000" scaled="0"/>
              </a:gradFill>
              <a:ln>
                <a:noFill/>
              </a:ln>
              <a:effectLst>
                <a:outerShdw blurRad="101600" dist="38100" dir="2700000" algn="tl" rotWithShape="0">
                  <a:prstClr val="black">
                    <a:alpha val="25000"/>
                  </a:prstClr>
                </a:outerShdw>
              </a:effectLst>
            </p:spPr>
            <p:txBody>
              <a:bodyPr vert="horz" wrap="square" lIns="91440" tIns="45720" rIns="91440" bIns="45720" numCol="1" anchor="t" anchorCtr="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dirty="0">
                  <a:cs typeface="+mn-ea"/>
                  <a:sym typeface="+mn-lt"/>
                </a:endParaRPr>
              </a:p>
            </p:txBody>
          </p:sp>
          <p:sp>
            <p:nvSpPr>
              <p:cNvPr id="107" name="TextBox 11"/>
              <p:cNvSpPr txBox="1"/>
              <p:nvPr/>
            </p:nvSpPr>
            <p:spPr>
              <a:xfrm>
                <a:off x="6019147" y="1313819"/>
                <a:ext cx="482731" cy="432297"/>
              </a:xfrm>
              <a:prstGeom prst="rect">
                <a:avLst/>
              </a:prstGeom>
              <a:noFill/>
              <a:effectLst/>
            </p:spPr>
            <p:txBody>
              <a:bodyPr wrap="none" lIns="68580" tIns="34290" rIns="68580" bIns="34290" rtlCol="0">
                <a:spAutoFit/>
              </a:bodyPr>
              <a:lstStyle/>
              <a:p>
                <a:pPr algn="ctr"/>
                <a:r>
                  <a:rPr lang="en-US" altLang="zh-CN" sz="2800" dirty="0">
                    <a:solidFill>
                      <a:schemeClr val="bg1"/>
                    </a:solidFill>
                    <a:effectLst>
                      <a:outerShdw blurRad="25400" dist="25400" dir="2700000" algn="tl">
                        <a:srgbClr val="000000">
                          <a:alpha val="25000"/>
                        </a:srgbClr>
                      </a:outerShdw>
                    </a:effectLst>
                    <a:cs typeface="+mn-ea"/>
                    <a:sym typeface="+mn-lt"/>
                  </a:rPr>
                  <a:t>03</a:t>
                </a:r>
                <a:endParaRPr lang="zh-CN" altLang="en-US" sz="2800" dirty="0">
                  <a:solidFill>
                    <a:schemeClr val="bg1"/>
                  </a:solidFill>
                  <a:effectLst>
                    <a:outerShdw blurRad="25400" dist="25400" dir="2700000" algn="tl">
                      <a:srgbClr val="000000">
                        <a:alpha val="25000"/>
                      </a:srgbClr>
                    </a:outerShdw>
                  </a:effectLst>
                  <a:cs typeface="+mn-ea"/>
                  <a:sym typeface="+mn-lt"/>
                </a:endParaRPr>
              </a:p>
            </p:txBody>
          </p:sp>
        </p:grpSp>
        <p:sp>
          <p:nvSpPr>
            <p:cNvPr id="105" name="等腰三角形 104"/>
            <p:cNvSpPr/>
            <p:nvPr/>
          </p:nvSpPr>
          <p:spPr>
            <a:xfrm rot="5400000">
              <a:off x="6724526" y="1479984"/>
              <a:ext cx="198506" cy="111195"/>
            </a:xfrm>
            <a:prstGeom prst="triangle">
              <a:avLst/>
            </a:prstGeom>
            <a:gradFill>
              <a:gsLst>
                <a:gs pos="0">
                  <a:srgbClr val="92BFB5"/>
                </a:gs>
                <a:gs pos="100000">
                  <a:srgbClr val="52A4AE"/>
                </a:gs>
              </a:gsLst>
              <a:lin ang="2700000" scaled="0"/>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7" name="等腰三角形 21"/>
          <p:cNvSpPr/>
          <p:nvPr/>
        </p:nvSpPr>
        <p:spPr>
          <a:xfrm rot="19016716">
            <a:off x="4406591" y="746458"/>
            <a:ext cx="305137" cy="220961"/>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Lst>
            <a:ahLst/>
            <a:cxnLst>
              <a:cxn ang="0">
                <a:pos x="connsiteX0-1" y="connsiteY0-2"/>
              </a:cxn>
              <a:cxn ang="0">
                <a:pos x="connsiteX1-3" y="connsiteY1-4"/>
              </a:cxn>
              <a:cxn ang="0">
                <a:pos x="connsiteX2-5" y="connsiteY2-6"/>
              </a:cxn>
              <a:cxn ang="0">
                <a:pos x="connsiteX3-7" y="connsiteY3-8"/>
              </a:cxn>
            </a:cxnLst>
            <a:rect l="l" t="t" r="r" b="b"/>
            <a:pathLst>
              <a:path w="1089764" h="789139">
                <a:moveTo>
                  <a:pt x="75156" y="789139"/>
                </a:moveTo>
                <a:lnTo>
                  <a:pt x="0" y="0"/>
                </a:lnTo>
                <a:lnTo>
                  <a:pt x="1089764" y="425885"/>
                </a:lnTo>
                <a:lnTo>
                  <a:pt x="75156" y="789139"/>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等腰三角形 21"/>
          <p:cNvSpPr/>
          <p:nvPr/>
        </p:nvSpPr>
        <p:spPr>
          <a:xfrm rot="4769635">
            <a:off x="7522232" y="360418"/>
            <a:ext cx="283544" cy="197611"/>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Lst>
            <a:ahLst/>
            <a:cxnLst>
              <a:cxn ang="0">
                <a:pos x="connsiteX0-1" y="connsiteY0-2"/>
              </a:cxn>
              <a:cxn ang="0">
                <a:pos x="connsiteX1-3" y="connsiteY1-4"/>
              </a:cxn>
              <a:cxn ang="0">
                <a:pos x="connsiteX2-5" y="connsiteY2-6"/>
              </a:cxn>
              <a:cxn ang="0">
                <a:pos x="connsiteX3-7" y="connsiteY3-8"/>
              </a:cxn>
            </a:cxnLst>
            <a:rect l="l" t="t" r="r" b="b"/>
            <a:pathLst>
              <a:path w="1702129" h="1186269">
                <a:moveTo>
                  <a:pt x="0" y="666791"/>
                </a:moveTo>
                <a:lnTo>
                  <a:pt x="1702129" y="0"/>
                </a:lnTo>
                <a:lnTo>
                  <a:pt x="988057" y="1186269"/>
                </a:lnTo>
                <a:lnTo>
                  <a:pt x="0" y="666791"/>
                </a:lnTo>
                <a:close/>
              </a:path>
            </a:pathLst>
          </a:custGeom>
          <a:gradFill>
            <a:gsLst>
              <a:gs pos="92000">
                <a:srgbClr val="B6D3B7"/>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等腰三角形 21"/>
          <p:cNvSpPr/>
          <p:nvPr/>
        </p:nvSpPr>
        <p:spPr>
          <a:xfrm rot="17104780">
            <a:off x="11024259" y="6227990"/>
            <a:ext cx="241857" cy="22297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839950"/>
              <a:gd name="connsiteY0-66" fmla="*/ 536149 h 701458"/>
              <a:gd name="connsiteX1-67" fmla="*/ 326118 w 839950"/>
              <a:gd name="connsiteY1-68" fmla="*/ 0 h 701458"/>
              <a:gd name="connsiteX2-69" fmla="*/ 839950 w 839950"/>
              <a:gd name="connsiteY2-70" fmla="*/ 701458 h 701458"/>
              <a:gd name="connsiteX3-71" fmla="*/ 0 w 839950"/>
              <a:gd name="connsiteY3-72" fmla="*/ 536149 h 701458"/>
              <a:gd name="connsiteX0-73" fmla="*/ 0 w 464169"/>
              <a:gd name="connsiteY0-74" fmla="*/ 536149 h 601250"/>
              <a:gd name="connsiteX1-75" fmla="*/ 326118 w 464169"/>
              <a:gd name="connsiteY1-76" fmla="*/ 0 h 601250"/>
              <a:gd name="connsiteX2-77" fmla="*/ 464169 w 464169"/>
              <a:gd name="connsiteY2-78" fmla="*/ 601250 h 601250"/>
              <a:gd name="connsiteX3-79" fmla="*/ 0 w 464169"/>
              <a:gd name="connsiteY3-80" fmla="*/ 536149 h 601250"/>
              <a:gd name="connsiteX0-81" fmla="*/ 0 w 464169"/>
              <a:gd name="connsiteY0-82" fmla="*/ 310681 h 375782"/>
              <a:gd name="connsiteX1-83" fmla="*/ 213384 w 464169"/>
              <a:gd name="connsiteY1-84" fmla="*/ 0 h 375782"/>
              <a:gd name="connsiteX2-85" fmla="*/ 464169 w 464169"/>
              <a:gd name="connsiteY2-86" fmla="*/ 375782 h 375782"/>
              <a:gd name="connsiteX3-87" fmla="*/ 0 w 464169"/>
              <a:gd name="connsiteY3-88" fmla="*/ 310681 h 375782"/>
              <a:gd name="connsiteX0-89" fmla="*/ 0 w 464169"/>
              <a:gd name="connsiteY0-90" fmla="*/ 307038 h 372139"/>
              <a:gd name="connsiteX1-91" fmla="*/ 184240 w 464169"/>
              <a:gd name="connsiteY1-92" fmla="*/ 0 h 372139"/>
              <a:gd name="connsiteX2-93" fmla="*/ 464169 w 464169"/>
              <a:gd name="connsiteY2-94" fmla="*/ 372139 h 372139"/>
              <a:gd name="connsiteX3-95" fmla="*/ 0 w 464169"/>
              <a:gd name="connsiteY3-96" fmla="*/ 307038 h 372139"/>
              <a:gd name="connsiteX0-97" fmla="*/ 0 w 478741"/>
              <a:gd name="connsiteY0-98" fmla="*/ 307038 h 441356"/>
              <a:gd name="connsiteX1-99" fmla="*/ 184240 w 478741"/>
              <a:gd name="connsiteY1-100" fmla="*/ 0 h 441356"/>
              <a:gd name="connsiteX2-101" fmla="*/ 478741 w 478741"/>
              <a:gd name="connsiteY2-102" fmla="*/ 441356 h 441356"/>
              <a:gd name="connsiteX3-103" fmla="*/ 0 w 478741"/>
              <a:gd name="connsiteY3-104" fmla="*/ 307038 h 441356"/>
            </a:gdLst>
            <a:ahLst/>
            <a:cxnLst>
              <a:cxn ang="0">
                <a:pos x="connsiteX0-1" y="connsiteY0-2"/>
              </a:cxn>
              <a:cxn ang="0">
                <a:pos x="connsiteX1-3" y="connsiteY1-4"/>
              </a:cxn>
              <a:cxn ang="0">
                <a:pos x="connsiteX2-5" y="connsiteY2-6"/>
              </a:cxn>
              <a:cxn ang="0">
                <a:pos x="connsiteX3-7" y="connsiteY3-8"/>
              </a:cxn>
            </a:cxnLst>
            <a:rect l="l" t="t" r="r" b="b"/>
            <a:pathLst>
              <a:path w="478741" h="441356">
                <a:moveTo>
                  <a:pt x="0" y="307038"/>
                </a:moveTo>
                <a:lnTo>
                  <a:pt x="184240" y="0"/>
                </a:lnTo>
                <a:lnTo>
                  <a:pt x="478741" y="441356"/>
                </a:lnTo>
                <a:lnTo>
                  <a:pt x="0" y="307038"/>
                </a:lnTo>
                <a:close/>
              </a:path>
            </a:pathLst>
          </a:custGeom>
          <a:gradFill>
            <a:gsLst>
              <a:gs pos="92000">
                <a:srgbClr val="B6D3B7"/>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 calcmode="lin" valueType="num">
                                      <p:cBhvr>
                                        <p:cTn id="10" dur="500" fill="hold"/>
                                        <p:tgtEl>
                                          <p:spTgt spid="47"/>
                                        </p:tgtEl>
                                        <p:attrNameLst>
                                          <p:attrName>ppt_w</p:attrName>
                                        </p:attrNameLst>
                                      </p:cBhvr>
                                      <p:tavLst>
                                        <p:tav tm="0">
                                          <p:val>
                                            <p:fltVal val="0"/>
                                          </p:val>
                                        </p:tav>
                                        <p:tav tm="100000">
                                          <p:val>
                                            <p:strVal val="#ppt_w"/>
                                          </p:val>
                                        </p:tav>
                                      </p:tavLst>
                                    </p:anim>
                                    <p:anim calcmode="lin" valueType="num">
                                      <p:cBhvr>
                                        <p:cTn id="11" dur="500" fill="hold"/>
                                        <p:tgtEl>
                                          <p:spTgt spid="47"/>
                                        </p:tgtEl>
                                        <p:attrNameLst>
                                          <p:attrName>ppt_h</p:attrName>
                                        </p:attrNameLst>
                                      </p:cBhvr>
                                      <p:tavLst>
                                        <p:tav tm="0">
                                          <p:val>
                                            <p:fltVal val="0"/>
                                          </p:val>
                                        </p:tav>
                                        <p:tav tm="100000">
                                          <p:val>
                                            <p:strVal val="#ppt_h"/>
                                          </p:val>
                                        </p:tav>
                                      </p:tavLst>
                                    </p:anim>
                                    <p:animEffect transition="in" filter="fade">
                                      <p:cBhvr>
                                        <p:cTn id="12" dur="500"/>
                                        <p:tgtEl>
                                          <p:spTgt spid="47"/>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p:cTn id="15" dur="500" fill="hold"/>
                                        <p:tgtEl>
                                          <p:spTgt spid="48"/>
                                        </p:tgtEl>
                                        <p:attrNameLst>
                                          <p:attrName>ppt_w</p:attrName>
                                        </p:attrNameLst>
                                      </p:cBhvr>
                                      <p:tavLst>
                                        <p:tav tm="0">
                                          <p:val>
                                            <p:fltVal val="0"/>
                                          </p:val>
                                        </p:tav>
                                        <p:tav tm="100000">
                                          <p:val>
                                            <p:strVal val="#ppt_w"/>
                                          </p:val>
                                        </p:tav>
                                      </p:tavLst>
                                    </p:anim>
                                    <p:anim calcmode="lin" valueType="num">
                                      <p:cBhvr>
                                        <p:cTn id="16" dur="500" fill="hold"/>
                                        <p:tgtEl>
                                          <p:spTgt spid="48"/>
                                        </p:tgtEl>
                                        <p:attrNameLst>
                                          <p:attrName>ppt_h</p:attrName>
                                        </p:attrNameLst>
                                      </p:cBhvr>
                                      <p:tavLst>
                                        <p:tav tm="0">
                                          <p:val>
                                            <p:fltVal val="0"/>
                                          </p:val>
                                        </p:tav>
                                        <p:tav tm="100000">
                                          <p:val>
                                            <p:strVal val="#ppt_h"/>
                                          </p:val>
                                        </p:tav>
                                      </p:tavLst>
                                    </p:anim>
                                    <p:animEffect transition="in" filter="fade">
                                      <p:cBhvr>
                                        <p:cTn id="17" dur="500"/>
                                        <p:tgtEl>
                                          <p:spTgt spid="4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 calcmode="lin" valueType="num">
                                      <p:cBhvr>
                                        <p:cTn id="20" dur="500" fill="hold"/>
                                        <p:tgtEl>
                                          <p:spTgt spid="49"/>
                                        </p:tgtEl>
                                        <p:attrNameLst>
                                          <p:attrName>ppt_w</p:attrName>
                                        </p:attrNameLst>
                                      </p:cBhvr>
                                      <p:tavLst>
                                        <p:tav tm="0">
                                          <p:val>
                                            <p:fltVal val="0"/>
                                          </p:val>
                                        </p:tav>
                                        <p:tav tm="100000">
                                          <p:val>
                                            <p:strVal val="#ppt_w"/>
                                          </p:val>
                                        </p:tav>
                                      </p:tavLst>
                                    </p:anim>
                                    <p:anim calcmode="lin" valueType="num">
                                      <p:cBhvr>
                                        <p:cTn id="21" dur="500" fill="hold"/>
                                        <p:tgtEl>
                                          <p:spTgt spid="49"/>
                                        </p:tgtEl>
                                        <p:attrNameLst>
                                          <p:attrName>ppt_h</p:attrName>
                                        </p:attrNameLst>
                                      </p:cBhvr>
                                      <p:tavLst>
                                        <p:tav tm="0">
                                          <p:val>
                                            <p:fltVal val="0"/>
                                          </p:val>
                                        </p:tav>
                                        <p:tav tm="100000">
                                          <p:val>
                                            <p:strVal val="#ppt_h"/>
                                          </p:val>
                                        </p:tav>
                                      </p:tavLst>
                                    </p:anim>
                                    <p:animEffect transition="in" filter="fade">
                                      <p:cBhvr>
                                        <p:cTn id="22" dur="500"/>
                                        <p:tgtEl>
                                          <p:spTgt spid="49"/>
                                        </p:tgtEl>
                                      </p:cBhvr>
                                    </p:animEffect>
                                  </p:childTnLst>
                                </p:cTn>
                              </p:par>
                              <p:par>
                                <p:cTn id="23" presetID="22" presetClass="entr" presetSubtype="4" fill="hold" grpId="0" nodeType="withEffect">
                                  <p:stCondLst>
                                    <p:cond delay="500"/>
                                  </p:stCondLst>
                                  <p:childTnLst>
                                    <p:set>
                                      <p:cBhvr>
                                        <p:cTn id="24" dur="1" fill="hold">
                                          <p:stCondLst>
                                            <p:cond delay="0"/>
                                          </p:stCondLst>
                                        </p:cTn>
                                        <p:tgtEl>
                                          <p:spTgt spid="41"/>
                                        </p:tgtEl>
                                        <p:attrNameLst>
                                          <p:attrName>style.visibility</p:attrName>
                                        </p:attrNameLst>
                                      </p:cBhvr>
                                      <p:to>
                                        <p:strVal val="visible"/>
                                      </p:to>
                                    </p:set>
                                    <p:animEffect transition="in" filter="wipe(down)">
                                      <p:cBhvr>
                                        <p:cTn id="25" dur="750"/>
                                        <p:tgtEl>
                                          <p:spTgt spid="41"/>
                                        </p:tgtEl>
                                      </p:cBhvr>
                                    </p:animEffect>
                                  </p:childTnLst>
                                </p:cTn>
                              </p:par>
                              <p:par>
                                <p:cTn id="26" presetID="22" presetClass="entr" presetSubtype="1"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Effect transition="in" filter="wipe(up)">
                                      <p:cBhvr>
                                        <p:cTn id="28" dur="750"/>
                                        <p:tgtEl>
                                          <p:spTgt spid="40"/>
                                        </p:tgtEl>
                                      </p:cBhvr>
                                    </p:animEffect>
                                  </p:childTnLst>
                                </p:cTn>
                              </p:par>
                              <p:par>
                                <p:cTn id="29" presetID="2" presetClass="entr" presetSubtype="8" fill="hold" nodeType="withEffect">
                                  <p:stCondLst>
                                    <p:cond delay="10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1250"/>
                                  </p:stCondLst>
                                  <p:childTnLst>
                                    <p:set>
                                      <p:cBhvr>
                                        <p:cTn id="34" dur="1" fill="hold">
                                          <p:stCondLst>
                                            <p:cond delay="0"/>
                                          </p:stCondLst>
                                        </p:cTn>
                                        <p:tgtEl>
                                          <p:spTgt spid="95"/>
                                        </p:tgtEl>
                                        <p:attrNameLst>
                                          <p:attrName>style.visibility</p:attrName>
                                        </p:attrNameLst>
                                      </p:cBhvr>
                                      <p:to>
                                        <p:strVal val="visible"/>
                                      </p:to>
                                    </p:set>
                                    <p:anim calcmode="lin" valueType="num">
                                      <p:cBhvr additive="base">
                                        <p:cTn id="35" dur="500" fill="hold"/>
                                        <p:tgtEl>
                                          <p:spTgt spid="95"/>
                                        </p:tgtEl>
                                        <p:attrNameLst>
                                          <p:attrName>ppt_x</p:attrName>
                                        </p:attrNameLst>
                                      </p:cBhvr>
                                      <p:tavLst>
                                        <p:tav tm="0">
                                          <p:val>
                                            <p:strVal val="0-#ppt_w/2"/>
                                          </p:val>
                                        </p:tav>
                                        <p:tav tm="100000">
                                          <p:val>
                                            <p:strVal val="#ppt_x"/>
                                          </p:val>
                                        </p:tav>
                                      </p:tavLst>
                                    </p:anim>
                                    <p:anim calcmode="lin" valueType="num">
                                      <p:cBhvr additive="base">
                                        <p:cTn id="36" dur="500" fill="hold"/>
                                        <p:tgtEl>
                                          <p:spTgt spid="95"/>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1500"/>
                                  </p:stCondLst>
                                  <p:childTnLst>
                                    <p:set>
                                      <p:cBhvr>
                                        <p:cTn id="38" dur="1" fill="hold">
                                          <p:stCondLst>
                                            <p:cond delay="0"/>
                                          </p:stCondLst>
                                        </p:cTn>
                                        <p:tgtEl>
                                          <p:spTgt spid="103"/>
                                        </p:tgtEl>
                                        <p:attrNameLst>
                                          <p:attrName>style.visibility</p:attrName>
                                        </p:attrNameLst>
                                      </p:cBhvr>
                                      <p:to>
                                        <p:strVal val="visible"/>
                                      </p:to>
                                    </p:set>
                                    <p:anim calcmode="lin" valueType="num">
                                      <p:cBhvr additive="base">
                                        <p:cTn id="39" dur="500" fill="hold"/>
                                        <p:tgtEl>
                                          <p:spTgt spid="103"/>
                                        </p:tgtEl>
                                        <p:attrNameLst>
                                          <p:attrName>ppt_x</p:attrName>
                                        </p:attrNameLst>
                                      </p:cBhvr>
                                      <p:tavLst>
                                        <p:tav tm="0">
                                          <p:val>
                                            <p:strVal val="0-#ppt_w/2"/>
                                          </p:val>
                                        </p:tav>
                                        <p:tav tm="100000">
                                          <p:val>
                                            <p:strVal val="#ppt_x"/>
                                          </p:val>
                                        </p:tav>
                                      </p:tavLst>
                                    </p:anim>
                                    <p:anim calcmode="lin" valueType="num">
                                      <p:cBhvr additive="base">
                                        <p:cTn id="40" dur="500" fill="hold"/>
                                        <p:tgtEl>
                                          <p:spTgt spid="1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0" grpId="0"/>
      <p:bldP spid="41" grpId="0"/>
      <p:bldP spid="47" grpId="0" animBg="1"/>
      <p:bldP spid="48" grpId="0" animBg="1"/>
      <p:bldP spid="4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69875" y="854710"/>
            <a:ext cx="11652250" cy="5803900"/>
          </a:xfrm>
          <a:prstGeom prst="rect">
            <a:avLst/>
          </a:prstGeom>
        </p:spPr>
      </p:pic>
      <p:pic>
        <p:nvPicPr>
          <p:cNvPr id="5" name="图片 4"/>
          <p:cNvPicPr>
            <a:picLocks noChangeAspect="1"/>
          </p:cNvPicPr>
          <p:nvPr/>
        </p:nvPicPr>
        <p:blipFill>
          <a:blip r:embed="rId2"/>
          <a:stretch>
            <a:fillRect/>
          </a:stretch>
        </p:blipFill>
        <p:spPr>
          <a:xfrm>
            <a:off x="269875" y="854710"/>
            <a:ext cx="11652250" cy="5803900"/>
          </a:xfrm>
          <a:prstGeom prst="rect">
            <a:avLst/>
          </a:prstGeom>
        </p:spPr>
      </p:pic>
      <p:sp>
        <p:nvSpPr>
          <p:cNvPr id="9" name="稻壳儿春秋广告/盗版必究        原创来源：http://chn.docer.com/works?userid=199329941#!/work_time"/>
          <p:cNvSpPr txBox="1"/>
          <p:nvPr>
            <p:custDataLst>
              <p:tags r:id="rId3"/>
            </p:custDataLst>
          </p:nvPr>
        </p:nvSpPr>
        <p:spPr>
          <a:xfrm>
            <a:off x="247650" y="176007"/>
            <a:ext cx="4457700" cy="368300"/>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数据资源类型-工具书</a:t>
            </a:r>
            <a:endParaRPr lang="zh-CN" altLang="en-US" b="1" dirty="0">
              <a:solidFill>
                <a:srgbClr val="0070C0"/>
              </a:solidFill>
              <a:latin typeface="Arial" panose="020B0604020202020204" pitchFamily="34" charset="0"/>
              <a:ea typeface="汉仪润圆-65简" panose="00020600040101010101"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稻壳儿春秋广告/盗版必究        原创来源：http://chn.docer.com/works?userid=199329941#!/work_time"/>
          <p:cNvSpPr txBox="1"/>
          <p:nvPr>
            <p:custDataLst>
              <p:tags r:id="rId1"/>
            </p:custDataLst>
          </p:nvPr>
        </p:nvSpPr>
        <p:spPr>
          <a:xfrm>
            <a:off x="247650" y="176007"/>
            <a:ext cx="4457700" cy="368300"/>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数据资源类型-标准</a:t>
            </a:r>
            <a:endParaRPr lang="zh-CN" altLang="en-US" b="1" dirty="0">
              <a:solidFill>
                <a:srgbClr val="0070C0"/>
              </a:solidFill>
              <a:latin typeface="Arial" panose="020B0604020202020204" pitchFamily="34" charset="0"/>
              <a:ea typeface="汉仪润圆-65简" panose="00020600040101010101" charset="-122"/>
              <a:sym typeface="+mn-ea"/>
            </a:endParaRPr>
          </a:p>
        </p:txBody>
      </p:sp>
      <p:sp>
        <p:nvSpPr>
          <p:cNvPr id="4" name="文本框 3"/>
          <p:cNvSpPr txBox="1"/>
          <p:nvPr>
            <p:custDataLst>
              <p:tags r:id="rId2"/>
            </p:custDataLst>
          </p:nvPr>
        </p:nvSpPr>
        <p:spPr>
          <a:xfrm>
            <a:off x="386080" y="553085"/>
            <a:ext cx="11709400" cy="583565"/>
          </a:xfrm>
          <a:prstGeom prst="rect">
            <a:avLst/>
          </a:prstGeom>
          <a:noFill/>
        </p:spPr>
        <p:txBody>
          <a:bodyPr wrap="square" rtlCol="0" anchor="t">
            <a:spAutoFit/>
          </a:bodyPr>
          <a:lstStyle/>
          <a:p>
            <a:r>
              <a:rPr lang="zh-CN" altLang="en-US" sz="1600" dirty="0">
                <a:latin typeface="Arial" panose="020B0604020202020204" pitchFamily="34" charset="0"/>
                <a:ea typeface="汉仪正圆-35S" panose="00020600040101010101" charset="-122"/>
              </a:rPr>
              <a:t>中国标准出版社出版与中国知网合作，包括国家标准全文、行业标准全文以及国内外标准题录数据库。</a:t>
            </a:r>
            <a:br>
              <a:rPr lang="zh-CN" altLang="en-US" sz="1600" dirty="0">
                <a:latin typeface="Arial" panose="020B0604020202020204" pitchFamily="34" charset="0"/>
                <a:ea typeface="汉仪正圆-35S" panose="00020600040101010101" charset="-122"/>
              </a:rPr>
            </a:br>
            <a:r>
              <a:rPr lang="zh-CN" altLang="en-US" sz="1600" dirty="0">
                <a:latin typeface="Arial" panose="020B0604020202020204" pitchFamily="34" charset="0"/>
                <a:ea typeface="汉仪正圆-35S" panose="00020600040101010101" charset="-122"/>
              </a:rPr>
              <a:t>国家标准收录国家标准化管理委员会发布的所有国家标准；行业标准收录现行、废止、被代替、即将实施的行业标准</a:t>
            </a:r>
            <a:r>
              <a:rPr lang="zh-CN" altLang="en-US" sz="1600" dirty="0">
                <a:latin typeface="Arial" panose="020B0604020202020204" pitchFamily="34" charset="0"/>
                <a:ea typeface="汉仪正圆-35S" panose="00020600040101010101" charset="-122"/>
              </a:rPr>
              <a:t>。</a:t>
            </a:r>
            <a:endParaRPr lang="zh-CN" altLang="en-US" sz="1600" dirty="0">
              <a:latin typeface="Arial" panose="020B0604020202020204" pitchFamily="34" charset="0"/>
              <a:ea typeface="汉仪正圆-35S" panose="00020600040101010101" charset="-122"/>
            </a:endParaRPr>
          </a:p>
        </p:txBody>
      </p:sp>
      <p:pic>
        <p:nvPicPr>
          <p:cNvPr id="5" name="图片 4"/>
          <p:cNvPicPr>
            <a:picLocks noChangeAspect="1"/>
          </p:cNvPicPr>
          <p:nvPr>
            <p:custDataLst>
              <p:tags r:id="rId3"/>
            </p:custDataLst>
          </p:nvPr>
        </p:nvPicPr>
        <p:blipFill>
          <a:blip r:embed="rId4"/>
          <a:stretch>
            <a:fillRect/>
          </a:stretch>
        </p:blipFill>
        <p:spPr>
          <a:xfrm>
            <a:off x="386080" y="1145540"/>
            <a:ext cx="11101705" cy="563943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4182745" y="2228850"/>
            <a:ext cx="8009255" cy="4577715"/>
          </a:xfrm>
          <a:prstGeom prst="rect">
            <a:avLst/>
          </a:prstGeom>
        </p:spPr>
      </p:pic>
      <p:pic>
        <p:nvPicPr>
          <p:cNvPr id="2" name="图片 1"/>
          <p:cNvPicPr>
            <a:picLocks noChangeAspect="1"/>
          </p:cNvPicPr>
          <p:nvPr/>
        </p:nvPicPr>
        <p:blipFill>
          <a:blip r:embed="rId2"/>
          <a:stretch>
            <a:fillRect/>
          </a:stretch>
        </p:blipFill>
        <p:spPr>
          <a:xfrm>
            <a:off x="0" y="0"/>
            <a:ext cx="6945630" cy="4188460"/>
          </a:xfrm>
          <a:prstGeom prst="rect">
            <a:avLst/>
          </a:prstGeom>
        </p:spPr>
      </p:pic>
      <p:sp>
        <p:nvSpPr>
          <p:cNvPr id="4" name="文本框 3"/>
          <p:cNvSpPr txBox="1"/>
          <p:nvPr/>
        </p:nvSpPr>
        <p:spPr>
          <a:xfrm>
            <a:off x="7153275" y="394335"/>
            <a:ext cx="4504055" cy="645160"/>
          </a:xfrm>
          <a:prstGeom prst="rect">
            <a:avLst/>
          </a:prstGeom>
          <a:noFill/>
        </p:spPr>
        <p:txBody>
          <a:bodyPr wrap="square" rtlCol="0">
            <a:spAutoFit/>
          </a:bodyPr>
          <a:p>
            <a:r>
              <a:rPr lang="zh-CN" altLang="en-US"/>
              <a:t>方式一：校内登陆图书馆主页，中间部分标示</a:t>
            </a:r>
            <a:r>
              <a:rPr lang="en-US" altLang="zh-CN"/>
              <a:t>“</a:t>
            </a:r>
            <a:r>
              <a:rPr lang="en-US" altLang="zh-CN">
                <a:sym typeface="+mn-ea"/>
              </a:rPr>
              <a:t>CNKI</a:t>
            </a:r>
            <a:r>
              <a:rPr lang="zh-CN" altLang="en-US">
                <a:sym typeface="+mn-ea"/>
              </a:rPr>
              <a:t>。。。。库</a:t>
            </a:r>
            <a:r>
              <a:rPr lang="en-US" altLang="zh-CN"/>
              <a:t>”</a:t>
            </a:r>
            <a:r>
              <a:rPr lang="zh-CN" altLang="en-US"/>
              <a:t>的均为知网</a:t>
            </a:r>
            <a:r>
              <a:rPr lang="zh-CN" altLang="en-US"/>
              <a:t>数据库。</a:t>
            </a:r>
            <a:endParaRPr lang="zh-CN" altLang="en-US"/>
          </a:p>
        </p:txBody>
      </p:sp>
      <p:sp>
        <p:nvSpPr>
          <p:cNvPr id="5" name="文本框 4"/>
          <p:cNvSpPr txBox="1"/>
          <p:nvPr/>
        </p:nvSpPr>
        <p:spPr>
          <a:xfrm>
            <a:off x="41275" y="5093335"/>
            <a:ext cx="3946525" cy="1198880"/>
          </a:xfrm>
          <a:prstGeom prst="rect">
            <a:avLst/>
          </a:prstGeom>
          <a:noFill/>
        </p:spPr>
        <p:txBody>
          <a:bodyPr wrap="square" rtlCol="0">
            <a:spAutoFit/>
          </a:bodyPr>
          <a:p>
            <a:r>
              <a:rPr lang="zh-CN" altLang="en-US"/>
              <a:t>方式二：校园内</a:t>
            </a:r>
            <a:r>
              <a:rPr lang="en-US" altLang="zh-CN"/>
              <a:t>IP</a:t>
            </a:r>
            <a:r>
              <a:rPr lang="zh-CN" altLang="en-US"/>
              <a:t>直接登陆知网主页：</a:t>
            </a:r>
            <a:r>
              <a:rPr lang="en-US" altLang="zh-CN"/>
              <a:t>www.cnki.net</a:t>
            </a:r>
            <a:r>
              <a:rPr lang="zh-CN" altLang="en-US"/>
              <a:t>。右上角显示欢迎来自</a:t>
            </a:r>
            <a:r>
              <a:rPr lang="en-US" altLang="zh-CN"/>
              <a:t>“</a:t>
            </a:r>
            <a:r>
              <a:rPr lang="zh-CN" altLang="en-US"/>
              <a:t>广东石油化工学院</a:t>
            </a:r>
            <a:r>
              <a:rPr lang="en-US" altLang="zh-CN"/>
              <a:t>”</a:t>
            </a:r>
            <a:r>
              <a:rPr lang="zh-CN" altLang="en-US"/>
              <a:t>的</a:t>
            </a:r>
            <a:r>
              <a:rPr lang="en-US" altLang="zh-CN"/>
              <a:t>XXX</a:t>
            </a:r>
            <a:r>
              <a:rPr lang="zh-CN" altLang="en-US"/>
              <a:t>，即可在知网主页检索浏览下载相关</a:t>
            </a:r>
            <a:r>
              <a:rPr lang="zh-CN" altLang="en-US"/>
              <a:t>资源</a:t>
            </a:r>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21"/>
          <p:cNvSpPr/>
          <p:nvPr/>
        </p:nvSpPr>
        <p:spPr>
          <a:xfrm rot="19016716">
            <a:off x="-852899" y="3929233"/>
            <a:ext cx="1998880" cy="119510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302414 w 2287273"/>
              <a:gd name="connsiteY0-74" fmla="*/ 4366376 h 4366376"/>
              <a:gd name="connsiteX1-75" fmla="*/ 0 w 2287273"/>
              <a:gd name="connsiteY1-76" fmla="*/ 2964927 h 4366376"/>
              <a:gd name="connsiteX2-77" fmla="*/ 2287273 w 2287273"/>
              <a:gd name="connsiteY2-78" fmla="*/ 1 h 4366376"/>
              <a:gd name="connsiteX3-79" fmla="*/ 302414 w 2287273"/>
              <a:gd name="connsiteY3-80" fmla="*/ 4366376 h 4366376"/>
              <a:gd name="connsiteX0-81" fmla="*/ 0 w 1984859"/>
              <a:gd name="connsiteY0-82" fmla="*/ 5515943 h 5515943"/>
              <a:gd name="connsiteX1-83" fmla="*/ 728870 w 1984859"/>
              <a:gd name="connsiteY1-84" fmla="*/ -1 h 5515943"/>
              <a:gd name="connsiteX2-85" fmla="*/ 1984859 w 1984859"/>
              <a:gd name="connsiteY2-86" fmla="*/ 1149568 h 5515943"/>
              <a:gd name="connsiteX3-87" fmla="*/ 0 w 1984859"/>
              <a:gd name="connsiteY3-88" fmla="*/ 5515943 h 5515943"/>
              <a:gd name="connsiteX0-89" fmla="*/ 0 w 2743975"/>
              <a:gd name="connsiteY0-90" fmla="*/ 2971745 h 2971744"/>
              <a:gd name="connsiteX1-91" fmla="*/ 1487986 w 2743975"/>
              <a:gd name="connsiteY1-92" fmla="*/ -1 h 2971744"/>
              <a:gd name="connsiteX2-93" fmla="*/ 2743975 w 2743975"/>
              <a:gd name="connsiteY2-94" fmla="*/ 1149568 h 2971744"/>
              <a:gd name="connsiteX3-95" fmla="*/ 0 w 2743975"/>
              <a:gd name="connsiteY3-96" fmla="*/ 2971745 h 2971744"/>
              <a:gd name="connsiteX0-97" fmla="*/ 0 w 2761811"/>
              <a:gd name="connsiteY0-98" fmla="*/ 1441450 h 1441449"/>
              <a:gd name="connsiteX1-99" fmla="*/ 1505822 w 2761811"/>
              <a:gd name="connsiteY1-100" fmla="*/ -1 h 1441449"/>
              <a:gd name="connsiteX2-101" fmla="*/ 2761811 w 2761811"/>
              <a:gd name="connsiteY2-102" fmla="*/ 1149568 h 1441449"/>
              <a:gd name="connsiteX3-103" fmla="*/ 0 w 2761811"/>
              <a:gd name="connsiteY3-104" fmla="*/ 1441450 h 1441449"/>
              <a:gd name="connsiteX0-105" fmla="*/ 0 w 2970564"/>
              <a:gd name="connsiteY0-106" fmla="*/ 3027997 h 3027997"/>
              <a:gd name="connsiteX1-107" fmla="*/ 1714575 w 2970564"/>
              <a:gd name="connsiteY1-108" fmla="*/ -1 h 3027997"/>
              <a:gd name="connsiteX2-109" fmla="*/ 2970564 w 2970564"/>
              <a:gd name="connsiteY2-110" fmla="*/ 1149568 h 3027997"/>
              <a:gd name="connsiteX3-111" fmla="*/ 0 w 2970564"/>
              <a:gd name="connsiteY3-112" fmla="*/ 3027997 h 3027997"/>
            </a:gdLst>
            <a:ahLst/>
            <a:cxnLst>
              <a:cxn ang="0">
                <a:pos x="connsiteX0-1" y="connsiteY0-2"/>
              </a:cxn>
              <a:cxn ang="0">
                <a:pos x="connsiteX1-3" y="connsiteY1-4"/>
              </a:cxn>
              <a:cxn ang="0">
                <a:pos x="connsiteX2-5" y="connsiteY2-6"/>
              </a:cxn>
              <a:cxn ang="0">
                <a:pos x="connsiteX3-7" y="connsiteY3-8"/>
              </a:cxn>
            </a:cxnLst>
            <a:rect l="l" t="t" r="r" b="b"/>
            <a:pathLst>
              <a:path w="2970564" h="3027997">
                <a:moveTo>
                  <a:pt x="0" y="3027997"/>
                </a:moveTo>
                <a:lnTo>
                  <a:pt x="1714575" y="-1"/>
                </a:lnTo>
                <a:lnTo>
                  <a:pt x="2970564" y="1149568"/>
                </a:lnTo>
                <a:lnTo>
                  <a:pt x="0" y="3027997"/>
                </a:lnTo>
                <a:close/>
              </a:path>
            </a:pathLst>
          </a:custGeom>
          <a:gradFill>
            <a:gsLst>
              <a:gs pos="17000">
                <a:srgbClr val="FFFFFF">
                  <a:alpha val="0"/>
                </a:srgbClr>
              </a:gs>
              <a:gs pos="82000">
                <a:srgbClr val="92BFB5">
                  <a:alpha val="22000"/>
                </a:srgbClr>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等腰三角形 21"/>
          <p:cNvSpPr/>
          <p:nvPr/>
        </p:nvSpPr>
        <p:spPr>
          <a:xfrm rot="19016716">
            <a:off x="-311224" y="3993267"/>
            <a:ext cx="2436405" cy="2076611"/>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302414 w 2287273"/>
              <a:gd name="connsiteY0-74" fmla="*/ 4366376 h 4366376"/>
              <a:gd name="connsiteX1-75" fmla="*/ 0 w 2287273"/>
              <a:gd name="connsiteY1-76" fmla="*/ 2964927 h 4366376"/>
              <a:gd name="connsiteX2-77" fmla="*/ 2287273 w 2287273"/>
              <a:gd name="connsiteY2-78" fmla="*/ 1 h 4366376"/>
              <a:gd name="connsiteX3-79" fmla="*/ 302414 w 2287273"/>
              <a:gd name="connsiteY3-80" fmla="*/ 4366376 h 4366376"/>
              <a:gd name="connsiteX0-81" fmla="*/ 0 w 1984859"/>
              <a:gd name="connsiteY0-82" fmla="*/ 5515943 h 5515943"/>
              <a:gd name="connsiteX1-83" fmla="*/ 728870 w 1984859"/>
              <a:gd name="connsiteY1-84" fmla="*/ -1 h 5515943"/>
              <a:gd name="connsiteX2-85" fmla="*/ 1984859 w 1984859"/>
              <a:gd name="connsiteY2-86" fmla="*/ 1149568 h 5515943"/>
              <a:gd name="connsiteX3-87" fmla="*/ 0 w 1984859"/>
              <a:gd name="connsiteY3-88" fmla="*/ 5515943 h 5515943"/>
              <a:gd name="connsiteX0-89" fmla="*/ 0 w 2743975"/>
              <a:gd name="connsiteY0-90" fmla="*/ 2971745 h 2971744"/>
              <a:gd name="connsiteX1-91" fmla="*/ 1487986 w 2743975"/>
              <a:gd name="connsiteY1-92" fmla="*/ -1 h 2971744"/>
              <a:gd name="connsiteX2-93" fmla="*/ 2743975 w 2743975"/>
              <a:gd name="connsiteY2-94" fmla="*/ 1149568 h 2971744"/>
              <a:gd name="connsiteX3-95" fmla="*/ 0 w 2743975"/>
              <a:gd name="connsiteY3-96" fmla="*/ 2971745 h 2971744"/>
              <a:gd name="connsiteX0-97" fmla="*/ 0 w 2761811"/>
              <a:gd name="connsiteY0-98" fmla="*/ 1441450 h 1441449"/>
              <a:gd name="connsiteX1-99" fmla="*/ 1505822 w 2761811"/>
              <a:gd name="connsiteY1-100" fmla="*/ -1 h 1441449"/>
              <a:gd name="connsiteX2-101" fmla="*/ 2761811 w 2761811"/>
              <a:gd name="connsiteY2-102" fmla="*/ 1149568 h 1441449"/>
              <a:gd name="connsiteX3-103" fmla="*/ 0 w 2761811"/>
              <a:gd name="connsiteY3-104" fmla="*/ 1441450 h 1441449"/>
              <a:gd name="connsiteX0-105" fmla="*/ 0 w 2970564"/>
              <a:gd name="connsiteY0-106" fmla="*/ 3027997 h 3027997"/>
              <a:gd name="connsiteX1-107" fmla="*/ 1714575 w 2970564"/>
              <a:gd name="connsiteY1-108" fmla="*/ -1 h 3027997"/>
              <a:gd name="connsiteX2-109" fmla="*/ 2970564 w 2970564"/>
              <a:gd name="connsiteY2-110" fmla="*/ 1149568 h 3027997"/>
              <a:gd name="connsiteX3-111" fmla="*/ 0 w 2970564"/>
              <a:gd name="connsiteY3-112" fmla="*/ 3027997 h 3027997"/>
              <a:gd name="connsiteX0-113" fmla="*/ 0 w 2356699"/>
              <a:gd name="connsiteY0-114" fmla="*/ 3027997 h 5261461"/>
              <a:gd name="connsiteX1-115" fmla="*/ 1714575 w 2356699"/>
              <a:gd name="connsiteY1-116" fmla="*/ -1 h 5261461"/>
              <a:gd name="connsiteX2-117" fmla="*/ 2356699 w 2356699"/>
              <a:gd name="connsiteY2-118" fmla="*/ 5261462 h 5261461"/>
              <a:gd name="connsiteX3-119" fmla="*/ 0 w 2356699"/>
              <a:gd name="connsiteY3-120" fmla="*/ 3027997 h 5261461"/>
              <a:gd name="connsiteX0-121" fmla="*/ 0 w 3620776"/>
              <a:gd name="connsiteY0-122" fmla="*/ 1807117 h 5261461"/>
              <a:gd name="connsiteX1-123" fmla="*/ 2978652 w 3620776"/>
              <a:gd name="connsiteY1-124" fmla="*/ -1 h 5261461"/>
              <a:gd name="connsiteX2-125" fmla="*/ 3620776 w 3620776"/>
              <a:gd name="connsiteY2-126" fmla="*/ 5261462 h 5261461"/>
              <a:gd name="connsiteX3-127" fmla="*/ 0 w 3620776"/>
              <a:gd name="connsiteY3-128" fmla="*/ 1807117 h 5261461"/>
            </a:gdLst>
            <a:ahLst/>
            <a:cxnLst>
              <a:cxn ang="0">
                <a:pos x="connsiteX0-1" y="connsiteY0-2"/>
              </a:cxn>
              <a:cxn ang="0">
                <a:pos x="connsiteX1-3" y="connsiteY1-4"/>
              </a:cxn>
              <a:cxn ang="0">
                <a:pos x="connsiteX2-5" y="connsiteY2-6"/>
              </a:cxn>
              <a:cxn ang="0">
                <a:pos x="connsiteX3-7" y="connsiteY3-8"/>
              </a:cxn>
            </a:cxnLst>
            <a:rect l="l" t="t" r="r" b="b"/>
            <a:pathLst>
              <a:path w="3620776" h="5261461">
                <a:moveTo>
                  <a:pt x="0" y="1807117"/>
                </a:moveTo>
                <a:lnTo>
                  <a:pt x="2978652" y="-1"/>
                </a:lnTo>
                <a:lnTo>
                  <a:pt x="3620776" y="5261462"/>
                </a:lnTo>
                <a:lnTo>
                  <a:pt x="0" y="1807117"/>
                </a:lnTo>
                <a:close/>
              </a:path>
            </a:pathLst>
          </a:custGeom>
          <a:gradFill>
            <a:gsLst>
              <a:gs pos="67000">
                <a:srgbClr val="FFFFFF">
                  <a:alpha val="0"/>
                </a:srgbClr>
              </a:gs>
              <a:gs pos="29000">
                <a:srgbClr val="E1EAEF"/>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等腰三角形 23"/>
          <p:cNvSpPr/>
          <p:nvPr/>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等腰三角形 21"/>
          <p:cNvSpPr/>
          <p:nvPr/>
        </p:nvSpPr>
        <p:spPr>
          <a:xfrm>
            <a:off x="7899257" y="581046"/>
            <a:ext cx="1175168" cy="144235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Lst>
            <a:ahLst/>
            <a:cxnLst>
              <a:cxn ang="0">
                <a:pos x="connsiteX0-1" y="connsiteY0-2"/>
              </a:cxn>
              <a:cxn ang="0">
                <a:pos x="connsiteX1-3" y="connsiteY1-4"/>
              </a:cxn>
              <a:cxn ang="0">
                <a:pos x="connsiteX2-5" y="connsiteY2-6"/>
              </a:cxn>
              <a:cxn ang="0">
                <a:pos x="connsiteX3-7" y="connsiteY3-8"/>
              </a:cxn>
            </a:cxnLst>
            <a:rect l="l" t="t" r="r" b="b"/>
            <a:pathLst>
              <a:path w="1175168" h="1442358">
                <a:moveTo>
                  <a:pt x="1175168" y="1423350"/>
                </a:moveTo>
                <a:lnTo>
                  <a:pt x="446919" y="1442358"/>
                </a:lnTo>
                <a:lnTo>
                  <a:pt x="0" y="0"/>
                </a:lnTo>
                <a:lnTo>
                  <a:pt x="1175168" y="142335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等腰三角形 21"/>
          <p:cNvSpPr/>
          <p:nvPr/>
        </p:nvSpPr>
        <p:spPr>
          <a:xfrm>
            <a:off x="7881294" y="664439"/>
            <a:ext cx="571839" cy="13764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Lst>
            <a:ahLst/>
            <a:cxnLst>
              <a:cxn ang="0">
                <a:pos x="connsiteX0-1" y="connsiteY0-2"/>
              </a:cxn>
              <a:cxn ang="0">
                <a:pos x="connsiteX1-3" y="connsiteY1-4"/>
              </a:cxn>
              <a:cxn ang="0">
                <a:pos x="connsiteX2-5" y="connsiteY2-6"/>
              </a:cxn>
              <a:cxn ang="0">
                <a:pos x="connsiteX3-7" y="connsiteY3-8"/>
              </a:cxn>
            </a:cxnLst>
            <a:rect l="l" t="t" r="r" b="b"/>
            <a:pathLst>
              <a:path w="571839" h="1376459">
                <a:moveTo>
                  <a:pt x="571839" y="1369482"/>
                </a:moveTo>
                <a:lnTo>
                  <a:pt x="0" y="1376459"/>
                </a:lnTo>
                <a:lnTo>
                  <a:pt x="67979" y="0"/>
                </a:lnTo>
                <a:lnTo>
                  <a:pt x="571839" y="136948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等腰三角形 26"/>
          <p:cNvSpPr/>
          <p:nvPr/>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5" name="组合 11"/>
          <p:cNvGrpSpPr/>
          <p:nvPr/>
        </p:nvGrpSpPr>
        <p:grpSpPr bwMode="auto">
          <a:xfrm>
            <a:off x="4789608" y="3503333"/>
            <a:ext cx="6434455" cy="1189356"/>
            <a:chOff x="737131" y="4486612"/>
            <a:chExt cx="6435574" cy="1190249"/>
          </a:xfrm>
        </p:grpSpPr>
        <p:sp>
          <p:nvSpPr>
            <p:cNvPr id="47" name="文本框 46"/>
            <p:cNvSpPr txBox="1"/>
            <p:nvPr/>
          </p:nvSpPr>
          <p:spPr>
            <a:xfrm>
              <a:off x="737131" y="4969575"/>
              <a:ext cx="6435574" cy="707286"/>
            </a:xfrm>
            <a:prstGeom prst="rect">
              <a:avLst/>
            </a:prstGeom>
            <a:noFill/>
          </p:spPr>
          <p:txBody>
            <a:bodyPr wrap="square">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pPr>
                <a:defRPr/>
              </a:pPr>
              <a:r>
                <a:rPr lang="zh-CN" altLang="en-US" sz="4000" b="0" spc="0" dirty="0">
                  <a:solidFill>
                    <a:srgbClr val="405E62"/>
                  </a:solidFill>
                  <a:effectLst>
                    <a:outerShdw blurRad="25400" dist="25400" dir="2700000" algn="tl">
                      <a:srgbClr val="000000">
                        <a:alpha val="25000"/>
                      </a:srgbClr>
                    </a:outerShdw>
                  </a:effectLst>
                  <a:latin typeface="+mn-lt"/>
                  <a:ea typeface="+mn-ea"/>
                  <a:cs typeface="+mn-ea"/>
                  <a:sym typeface="+mn-lt"/>
                </a:rPr>
                <a:t>CNKI资源及工具使用简介</a:t>
              </a:r>
              <a:endParaRPr lang="zh-CN" altLang="en-US" sz="4000" b="0" spc="0" dirty="0">
                <a:solidFill>
                  <a:srgbClr val="405E62"/>
                </a:solidFill>
                <a:effectLst>
                  <a:outerShdw blurRad="25400" dist="25400" dir="2700000" algn="tl">
                    <a:srgbClr val="000000">
                      <a:alpha val="25000"/>
                    </a:srgbClr>
                  </a:outerShdw>
                </a:effectLst>
                <a:latin typeface="+mn-lt"/>
                <a:ea typeface="+mn-ea"/>
                <a:cs typeface="+mn-ea"/>
                <a:sym typeface="+mn-lt"/>
              </a:endParaRPr>
            </a:p>
          </p:txBody>
        </p:sp>
        <p:sp>
          <p:nvSpPr>
            <p:cNvPr id="48" name="文本框 47"/>
            <p:cNvSpPr txBox="1"/>
            <p:nvPr/>
          </p:nvSpPr>
          <p:spPr>
            <a:xfrm>
              <a:off x="785008" y="4486612"/>
              <a:ext cx="3048530" cy="462012"/>
            </a:xfrm>
            <a:prstGeom prst="rect">
              <a:avLst/>
            </a:prstGeom>
            <a:noFill/>
          </p:spPr>
          <p:txBody>
            <a:bodyPr wrap="square">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pPr eaLnBrk="1" fontAlgn="auto" hangingPunct="1">
                <a:spcBef>
                  <a:spcPts val="0"/>
                </a:spcBef>
                <a:spcAft>
                  <a:spcPts val="0"/>
                </a:spcAft>
                <a:defRPr/>
              </a:pPr>
              <a:r>
                <a:rPr lang="en-US" altLang="zh-CN" sz="2400" b="0" spc="0" dirty="0">
                  <a:solidFill>
                    <a:srgbClr val="405E62"/>
                  </a:solidFill>
                  <a:latin typeface="+mn-lt"/>
                  <a:ea typeface="+mn-ea"/>
                  <a:cs typeface="+mn-ea"/>
                  <a:sym typeface="+mn-lt"/>
                </a:rPr>
                <a:t>PART THREE</a:t>
              </a:r>
              <a:endParaRPr lang="zh-CN" altLang="en-US" sz="2400" b="0" spc="0" dirty="0">
                <a:solidFill>
                  <a:srgbClr val="405E62"/>
                </a:solidFill>
                <a:latin typeface="+mn-lt"/>
                <a:ea typeface="+mn-ea"/>
                <a:cs typeface="+mn-ea"/>
                <a:sym typeface="+mn-lt"/>
              </a:endParaRPr>
            </a:p>
          </p:txBody>
        </p:sp>
      </p:grpSp>
      <p:grpSp>
        <p:nvGrpSpPr>
          <p:cNvPr id="49" name="组合 48"/>
          <p:cNvGrpSpPr/>
          <p:nvPr/>
        </p:nvGrpSpPr>
        <p:grpSpPr>
          <a:xfrm>
            <a:off x="691700" y="1028694"/>
            <a:ext cx="3893974" cy="3893974"/>
            <a:chOff x="-630302" y="1714542"/>
            <a:chExt cx="4762837" cy="4762838"/>
          </a:xfrm>
        </p:grpSpPr>
        <p:sp>
          <p:nvSpPr>
            <p:cNvPr id="50" name="椭圆 49"/>
            <p:cNvSpPr/>
            <p:nvPr/>
          </p:nvSpPr>
          <p:spPr>
            <a:xfrm>
              <a:off x="-630302" y="1714542"/>
              <a:ext cx="4762837" cy="4762838"/>
            </a:xfrm>
            <a:prstGeom prst="ellipse">
              <a:avLst/>
            </a:prstGeom>
            <a:gradFill>
              <a:gsLst>
                <a:gs pos="65000">
                  <a:srgbClr val="B6D3B7">
                    <a:alpha val="0"/>
                  </a:srgbClr>
                </a:gs>
                <a:gs pos="0">
                  <a:srgbClr val="52A4AE">
                    <a:alpha val="34000"/>
                  </a:srgbClr>
                </a:gs>
              </a:gsLst>
              <a:lin ang="5400000" scaled="1"/>
            </a:gradFill>
            <a:ln>
              <a:noFill/>
            </a:ln>
            <a:effectLst/>
          </p:spPr>
          <p:txBody>
            <a:bodyPr vert="horz" wrap="square" lIns="91440" tIns="45720" rIns="91440" bIns="45720" numCol="1" anchor="t" anchorCtr="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600" dirty="0">
                <a:solidFill>
                  <a:schemeClr val="tx1"/>
                </a:solidFill>
                <a:cs typeface="+mn-ea"/>
                <a:sym typeface="+mn-lt"/>
              </a:endParaRPr>
            </a:p>
          </p:txBody>
        </p:sp>
        <p:sp>
          <p:nvSpPr>
            <p:cNvPr id="51" name="文本框 50"/>
            <p:cNvSpPr txBox="1"/>
            <p:nvPr/>
          </p:nvSpPr>
          <p:spPr>
            <a:xfrm>
              <a:off x="-201830" y="2394188"/>
              <a:ext cx="3790331" cy="2710446"/>
            </a:xfrm>
            <a:prstGeom prst="rect">
              <a:avLst/>
            </a:prstGeom>
            <a:noFill/>
          </p:spPr>
          <p:txBody>
            <a:bodyPr wrap="square" rtlCol="0">
              <a:spAutoFit/>
            </a:bodyPr>
            <a:lstStyle/>
            <a:p>
              <a:pPr algn="ctr"/>
              <a:r>
                <a:rPr lang="en-US" altLang="zh-CN" sz="13800" dirty="0">
                  <a:gradFill>
                    <a:gsLst>
                      <a:gs pos="0">
                        <a:srgbClr val="B6D3B7"/>
                      </a:gs>
                      <a:gs pos="98000">
                        <a:srgbClr val="52A4AE"/>
                      </a:gs>
                    </a:gsLst>
                    <a:lin ang="5400000" scaled="1"/>
                  </a:gradFill>
                  <a:effectLst>
                    <a:outerShdw blurRad="25400" dist="25400" dir="2700000" algn="tl">
                      <a:srgbClr val="000000">
                        <a:alpha val="25000"/>
                      </a:srgbClr>
                    </a:outerShdw>
                  </a:effectLst>
                  <a:cs typeface="+mn-ea"/>
                  <a:sym typeface="+mn-lt"/>
                </a:rPr>
                <a:t>03</a:t>
              </a:r>
              <a:endParaRPr lang="zh-CN" altLang="en-US" sz="13800" dirty="0">
                <a:gradFill>
                  <a:gsLst>
                    <a:gs pos="0">
                      <a:srgbClr val="B6D3B7"/>
                    </a:gs>
                    <a:gs pos="98000">
                      <a:srgbClr val="52A4AE"/>
                    </a:gs>
                  </a:gsLst>
                  <a:lin ang="5400000" scaled="1"/>
                </a:gradFill>
                <a:effectLst>
                  <a:outerShdw blurRad="25400" dist="25400" dir="2700000" algn="tl">
                    <a:srgbClr val="000000">
                      <a:alpha val="25000"/>
                    </a:srgbClr>
                  </a:outerShdw>
                </a:effectLst>
                <a:cs typeface="+mn-ea"/>
                <a:sym typeface="+mn-lt"/>
              </a:endParaRPr>
            </a:p>
          </p:txBody>
        </p:sp>
      </p:grpSp>
      <p:sp>
        <p:nvSpPr>
          <p:cNvPr id="52" name="等腰三角形 51"/>
          <p:cNvSpPr/>
          <p:nvPr/>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等腰三角形 21"/>
          <p:cNvSpPr/>
          <p:nvPr/>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等腰三角形 21"/>
          <p:cNvSpPr/>
          <p:nvPr/>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等腰三角形 21"/>
          <p:cNvSpPr/>
          <p:nvPr/>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6" name="等腰三角形 21"/>
          <p:cNvSpPr/>
          <p:nvPr/>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等腰三角形 21"/>
          <p:cNvSpPr/>
          <p:nvPr/>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等腰三角形 21"/>
          <p:cNvSpPr/>
          <p:nvPr/>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1+#ppt_w/2"/>
                                              </p:val>
                                            </p:tav>
                                            <p:tav tm="100000">
                                              <p:val>
                                                <p:strVal val="#ppt_x"/>
                                              </p:val>
                                            </p:tav>
                                          </p:tavLst>
                                        </p:anim>
                                        <p:anim calcmode="lin" valueType="num">
                                          <p:cBhvr additive="base">
                                            <p:cTn id="12" dur="75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50" fill="hold"/>
                                            <p:tgtEl>
                                              <p:spTgt spid="26"/>
                                            </p:tgtEl>
                                            <p:attrNameLst>
                                              <p:attrName>ppt_x</p:attrName>
                                            </p:attrNameLst>
                                          </p:cBhvr>
                                          <p:tavLst>
                                            <p:tav tm="0">
                                              <p:val>
                                                <p:strVal val="1+#ppt_w/2"/>
                                              </p:val>
                                            </p:tav>
                                            <p:tav tm="100000">
                                              <p:val>
                                                <p:strVal val="#ppt_x"/>
                                              </p:val>
                                            </p:tav>
                                          </p:tavLst>
                                        </p:anim>
                                        <p:anim calcmode="lin" valueType="num">
                                          <p:cBhvr additive="base">
                                            <p:cTn id="16" dur="75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750" fill="hold"/>
                                            <p:tgtEl>
                                              <p:spTgt spid="27"/>
                                            </p:tgtEl>
                                            <p:attrNameLst>
                                              <p:attrName>ppt_x</p:attrName>
                                            </p:attrNameLst>
                                          </p:cBhvr>
                                          <p:tavLst>
                                            <p:tav tm="0">
                                              <p:val>
                                                <p:strVal val="1+#ppt_w/2"/>
                                              </p:val>
                                            </p:tav>
                                            <p:tav tm="100000">
                                              <p:val>
                                                <p:strVal val="#ppt_x"/>
                                              </p:val>
                                            </p:tav>
                                          </p:tavLst>
                                        </p:anim>
                                        <p:anim calcmode="lin" valueType="num">
                                          <p:cBhvr additive="base">
                                            <p:cTn id="20" dur="75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50" fill="hold"/>
                                            <p:tgtEl>
                                              <p:spTgt spid="52"/>
                                            </p:tgtEl>
                                            <p:attrNameLst>
                                              <p:attrName>ppt_x</p:attrName>
                                            </p:attrNameLst>
                                          </p:cBhvr>
                                          <p:tavLst>
                                            <p:tav tm="0">
                                              <p:val>
                                                <p:strVal val="1+#ppt_w/2"/>
                                              </p:val>
                                            </p:tav>
                                            <p:tav tm="100000">
                                              <p:val>
                                                <p:strVal val="#ppt_x"/>
                                              </p:val>
                                            </p:tav>
                                          </p:tavLst>
                                        </p:anim>
                                        <p:anim calcmode="lin" valueType="num">
                                          <p:cBhvr additive="base">
                                            <p:cTn id="24" dur="750" fill="hold"/>
                                            <p:tgtEl>
                                              <p:spTgt spid="52"/>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750" fill="hold"/>
                                            <p:tgtEl>
                                              <p:spTgt spid="53"/>
                                            </p:tgtEl>
                                            <p:attrNameLst>
                                              <p:attrName>ppt_x</p:attrName>
                                            </p:attrNameLst>
                                          </p:cBhvr>
                                          <p:tavLst>
                                            <p:tav tm="0">
                                              <p:val>
                                                <p:strVal val="1+#ppt_w/2"/>
                                              </p:val>
                                            </p:tav>
                                            <p:tav tm="100000">
                                              <p:val>
                                                <p:strVal val="#ppt_x"/>
                                              </p:val>
                                            </p:tav>
                                          </p:tavLst>
                                        </p:anim>
                                        <p:anim calcmode="lin" valueType="num">
                                          <p:cBhvr additive="base">
                                            <p:cTn id="28" dur="750" fill="hold"/>
                                            <p:tgtEl>
                                              <p:spTgt spid="53"/>
                                            </p:tgtEl>
                                            <p:attrNameLst>
                                              <p:attrName>ppt_y</p:attrName>
                                            </p:attrNameLst>
                                          </p:cBhvr>
                                          <p:tavLst>
                                            <p:tav tm="0">
                                              <p:val>
                                                <p:strVal val="0-#ppt_h/2"/>
                                              </p:val>
                                            </p:tav>
                                            <p:tav tm="100000">
                                              <p:val>
                                                <p:strVal val="#ppt_y"/>
                                              </p:val>
                                            </p:tav>
                                          </p:tavLst>
                                        </p:anim>
                                      </p:childTnLst>
                                    </p:cTn>
                                  </p:par>
                                  <p:par>
                                    <p:cTn id="29" presetID="2" presetClass="entr" presetSubtype="3" decel="10000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750" fill="hold"/>
                                            <p:tgtEl>
                                              <p:spTgt spid="54"/>
                                            </p:tgtEl>
                                            <p:attrNameLst>
                                              <p:attrName>ppt_x</p:attrName>
                                            </p:attrNameLst>
                                          </p:cBhvr>
                                          <p:tavLst>
                                            <p:tav tm="0">
                                              <p:val>
                                                <p:strVal val="1+#ppt_w/2"/>
                                              </p:val>
                                            </p:tav>
                                            <p:tav tm="100000">
                                              <p:val>
                                                <p:strVal val="#ppt_x"/>
                                              </p:val>
                                            </p:tav>
                                          </p:tavLst>
                                        </p:anim>
                                        <p:anim calcmode="lin" valueType="num">
                                          <p:cBhvr additive="base">
                                            <p:cTn id="32" dur="750" fill="hold"/>
                                            <p:tgtEl>
                                              <p:spTgt spid="54"/>
                                            </p:tgtEl>
                                            <p:attrNameLst>
                                              <p:attrName>ppt_y</p:attrName>
                                            </p:attrNameLst>
                                          </p:cBhvr>
                                          <p:tavLst>
                                            <p:tav tm="0">
                                              <p:val>
                                                <p:strVal val="0-#ppt_h/2"/>
                                              </p:val>
                                            </p:tav>
                                            <p:tav tm="100000">
                                              <p:val>
                                                <p:strVal val="#ppt_y"/>
                                              </p:val>
                                            </p:tav>
                                          </p:tavLst>
                                        </p:anim>
                                      </p:childTnLst>
                                    </p:cTn>
                                  </p:par>
                                  <p:par>
                                    <p:cTn id="33" presetID="2" presetClass="entr" presetSubtype="3" decel="10000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750" fill="hold"/>
                                            <p:tgtEl>
                                              <p:spTgt spid="55"/>
                                            </p:tgtEl>
                                            <p:attrNameLst>
                                              <p:attrName>ppt_x</p:attrName>
                                            </p:attrNameLst>
                                          </p:cBhvr>
                                          <p:tavLst>
                                            <p:tav tm="0">
                                              <p:val>
                                                <p:strVal val="1+#ppt_w/2"/>
                                              </p:val>
                                            </p:tav>
                                            <p:tav tm="100000">
                                              <p:val>
                                                <p:strVal val="#ppt_x"/>
                                              </p:val>
                                            </p:tav>
                                          </p:tavLst>
                                        </p:anim>
                                        <p:anim calcmode="lin" valueType="num">
                                          <p:cBhvr additive="base">
                                            <p:cTn id="36" dur="750" fill="hold"/>
                                            <p:tgtEl>
                                              <p:spTgt spid="55"/>
                                            </p:tgtEl>
                                            <p:attrNameLst>
                                              <p:attrName>ppt_y</p:attrName>
                                            </p:attrNameLst>
                                          </p:cBhvr>
                                          <p:tavLst>
                                            <p:tav tm="0">
                                              <p:val>
                                                <p:strVal val="0-#ppt_h/2"/>
                                              </p:val>
                                            </p:tav>
                                            <p:tav tm="100000">
                                              <p:val>
                                                <p:strVal val="#ppt_y"/>
                                              </p:val>
                                            </p:tav>
                                          </p:tavLst>
                                        </p:anim>
                                      </p:childTnLst>
                                    </p:cTn>
                                  </p:par>
                                  <p:par>
                                    <p:cTn id="37" presetID="2" presetClass="entr" presetSubtype="3" decel="10000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750" fill="hold"/>
                                            <p:tgtEl>
                                              <p:spTgt spid="56"/>
                                            </p:tgtEl>
                                            <p:attrNameLst>
                                              <p:attrName>ppt_x</p:attrName>
                                            </p:attrNameLst>
                                          </p:cBhvr>
                                          <p:tavLst>
                                            <p:tav tm="0">
                                              <p:val>
                                                <p:strVal val="1+#ppt_w/2"/>
                                              </p:val>
                                            </p:tav>
                                            <p:tav tm="100000">
                                              <p:val>
                                                <p:strVal val="#ppt_x"/>
                                              </p:val>
                                            </p:tav>
                                          </p:tavLst>
                                        </p:anim>
                                        <p:anim calcmode="lin" valueType="num">
                                          <p:cBhvr additive="base">
                                            <p:cTn id="40" dur="750" fill="hold"/>
                                            <p:tgtEl>
                                              <p:spTgt spid="56"/>
                                            </p:tgtEl>
                                            <p:attrNameLst>
                                              <p:attrName>ppt_y</p:attrName>
                                            </p:attrNameLst>
                                          </p:cBhvr>
                                          <p:tavLst>
                                            <p:tav tm="0">
                                              <p:val>
                                                <p:strVal val="0-#ppt_h/2"/>
                                              </p:val>
                                            </p:tav>
                                            <p:tav tm="100000">
                                              <p:val>
                                                <p:strVal val="#ppt_y"/>
                                              </p:val>
                                            </p:tav>
                                          </p:tavLst>
                                        </p:anim>
                                      </p:childTnLst>
                                    </p:cTn>
                                  </p:par>
                                  <p:par>
                                    <p:cTn id="41" presetID="2" presetClass="entr" presetSubtype="3" decel="10000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750" fill="hold"/>
                                            <p:tgtEl>
                                              <p:spTgt spid="57"/>
                                            </p:tgtEl>
                                            <p:attrNameLst>
                                              <p:attrName>ppt_x</p:attrName>
                                            </p:attrNameLst>
                                          </p:cBhvr>
                                          <p:tavLst>
                                            <p:tav tm="0">
                                              <p:val>
                                                <p:strVal val="1+#ppt_w/2"/>
                                              </p:val>
                                            </p:tav>
                                            <p:tav tm="100000">
                                              <p:val>
                                                <p:strVal val="#ppt_x"/>
                                              </p:val>
                                            </p:tav>
                                          </p:tavLst>
                                        </p:anim>
                                        <p:anim calcmode="lin" valueType="num">
                                          <p:cBhvr additive="base">
                                            <p:cTn id="44" dur="750" fill="hold"/>
                                            <p:tgtEl>
                                              <p:spTgt spid="57"/>
                                            </p:tgtEl>
                                            <p:attrNameLst>
                                              <p:attrName>ppt_y</p:attrName>
                                            </p:attrNameLst>
                                          </p:cBhvr>
                                          <p:tavLst>
                                            <p:tav tm="0">
                                              <p:val>
                                                <p:strVal val="0-#ppt_h/2"/>
                                              </p:val>
                                            </p:tav>
                                            <p:tav tm="100000">
                                              <p:val>
                                                <p:strVal val="#ppt_y"/>
                                              </p:val>
                                            </p:tav>
                                          </p:tavLst>
                                        </p:anim>
                                      </p:childTnLst>
                                    </p:cTn>
                                  </p:par>
                                  <p:par>
                                    <p:cTn id="45" presetID="2" presetClass="entr" presetSubtype="3" decel="10000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750" fill="hold"/>
                                            <p:tgtEl>
                                              <p:spTgt spid="58"/>
                                            </p:tgtEl>
                                            <p:attrNameLst>
                                              <p:attrName>ppt_x</p:attrName>
                                            </p:attrNameLst>
                                          </p:cBhvr>
                                          <p:tavLst>
                                            <p:tav tm="0">
                                              <p:val>
                                                <p:strVal val="1+#ppt_w/2"/>
                                              </p:val>
                                            </p:tav>
                                            <p:tav tm="100000">
                                              <p:val>
                                                <p:strVal val="#ppt_x"/>
                                              </p:val>
                                            </p:tav>
                                          </p:tavLst>
                                        </p:anim>
                                        <p:anim calcmode="lin" valueType="num">
                                          <p:cBhvr additive="base">
                                            <p:cTn id="48" dur="750" fill="hold"/>
                                            <p:tgtEl>
                                              <p:spTgt spid="58"/>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14:presetBounceEnd="40000">
                                      <p:stCondLst>
                                        <p:cond delay="500"/>
                                      </p:stCondLst>
                                      <p:childTnLst>
                                        <p:set>
                                          <p:cBhvr>
                                            <p:cTn id="50" dur="1" fill="hold">
                                              <p:stCondLst>
                                                <p:cond delay="0"/>
                                              </p:stCondLst>
                                            </p:cTn>
                                            <p:tgtEl>
                                              <p:spTgt spid="49"/>
                                            </p:tgtEl>
                                            <p:attrNameLst>
                                              <p:attrName>style.visibility</p:attrName>
                                            </p:attrNameLst>
                                          </p:cBhvr>
                                          <p:to>
                                            <p:strVal val="visible"/>
                                          </p:to>
                                        </p:set>
                                        <p:anim calcmode="lin" valueType="num" p14:bounceEnd="40000">
                                          <p:cBhvr additive="base">
                                            <p:cTn id="51" dur="75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52" dur="750" fill="hold"/>
                                            <p:tgtEl>
                                              <p:spTgt spid="49"/>
                                            </p:tgtEl>
                                            <p:attrNameLst>
                                              <p:attrName>ppt_y</p:attrName>
                                            </p:attrNameLst>
                                          </p:cBhvr>
                                          <p:tavLst>
                                            <p:tav tm="0">
                                              <p:val>
                                                <p:strVal val="0-#ppt_h/2"/>
                                              </p:val>
                                            </p:tav>
                                            <p:tav tm="100000">
                                              <p:val>
                                                <p:strVal val="#ppt_y"/>
                                              </p:val>
                                            </p:tav>
                                          </p:tavLst>
                                        </p:anim>
                                      </p:childTnLst>
                                    </p:cTn>
                                  </p:par>
                                  <p:par>
                                    <p:cTn id="53" presetID="12" presetClass="entr" presetSubtype="8" fill="hold" nodeType="withEffect">
                                      <p:stCondLst>
                                        <p:cond delay="100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p:tgtEl>
                                              <p:spTgt spid="45"/>
                                            </p:tgtEl>
                                            <p:attrNameLst>
                                              <p:attrName>ppt_x</p:attrName>
                                            </p:attrNameLst>
                                          </p:cBhvr>
                                          <p:tavLst>
                                            <p:tav tm="0">
                                              <p:val>
                                                <p:strVal val="#ppt_x-#ppt_w*1.125000"/>
                                              </p:val>
                                            </p:tav>
                                            <p:tav tm="100000">
                                              <p:val>
                                                <p:strVal val="#ppt_x"/>
                                              </p:val>
                                            </p:tav>
                                          </p:tavLst>
                                        </p:anim>
                                        <p:animEffect transition="in" filter="wipe(right)">
                                          <p:cBhvr>
                                            <p:cTn id="5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52" grpId="0" animBg="1"/>
          <p:bldP spid="53" grpId="0" animBg="1"/>
          <p:bldP spid="54" grpId="0" animBg="1"/>
          <p:bldP spid="55" grpId="0" animBg="1"/>
          <p:bldP spid="56" grpId="0" animBg="1"/>
          <p:bldP spid="57" grpId="0" animBg="1"/>
          <p:bldP spid="5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1+#ppt_w/2"/>
                                              </p:val>
                                            </p:tav>
                                            <p:tav tm="100000">
                                              <p:val>
                                                <p:strVal val="#ppt_x"/>
                                              </p:val>
                                            </p:tav>
                                          </p:tavLst>
                                        </p:anim>
                                        <p:anim calcmode="lin" valueType="num">
                                          <p:cBhvr additive="base">
                                            <p:cTn id="12" dur="75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50" fill="hold"/>
                                            <p:tgtEl>
                                              <p:spTgt spid="26"/>
                                            </p:tgtEl>
                                            <p:attrNameLst>
                                              <p:attrName>ppt_x</p:attrName>
                                            </p:attrNameLst>
                                          </p:cBhvr>
                                          <p:tavLst>
                                            <p:tav tm="0">
                                              <p:val>
                                                <p:strVal val="1+#ppt_w/2"/>
                                              </p:val>
                                            </p:tav>
                                            <p:tav tm="100000">
                                              <p:val>
                                                <p:strVal val="#ppt_x"/>
                                              </p:val>
                                            </p:tav>
                                          </p:tavLst>
                                        </p:anim>
                                        <p:anim calcmode="lin" valueType="num">
                                          <p:cBhvr additive="base">
                                            <p:cTn id="16" dur="75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750" fill="hold"/>
                                            <p:tgtEl>
                                              <p:spTgt spid="27"/>
                                            </p:tgtEl>
                                            <p:attrNameLst>
                                              <p:attrName>ppt_x</p:attrName>
                                            </p:attrNameLst>
                                          </p:cBhvr>
                                          <p:tavLst>
                                            <p:tav tm="0">
                                              <p:val>
                                                <p:strVal val="1+#ppt_w/2"/>
                                              </p:val>
                                            </p:tav>
                                            <p:tav tm="100000">
                                              <p:val>
                                                <p:strVal val="#ppt_x"/>
                                              </p:val>
                                            </p:tav>
                                          </p:tavLst>
                                        </p:anim>
                                        <p:anim calcmode="lin" valueType="num">
                                          <p:cBhvr additive="base">
                                            <p:cTn id="20" dur="75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50" fill="hold"/>
                                            <p:tgtEl>
                                              <p:spTgt spid="52"/>
                                            </p:tgtEl>
                                            <p:attrNameLst>
                                              <p:attrName>ppt_x</p:attrName>
                                            </p:attrNameLst>
                                          </p:cBhvr>
                                          <p:tavLst>
                                            <p:tav tm="0">
                                              <p:val>
                                                <p:strVal val="1+#ppt_w/2"/>
                                              </p:val>
                                            </p:tav>
                                            <p:tav tm="100000">
                                              <p:val>
                                                <p:strVal val="#ppt_x"/>
                                              </p:val>
                                            </p:tav>
                                          </p:tavLst>
                                        </p:anim>
                                        <p:anim calcmode="lin" valueType="num">
                                          <p:cBhvr additive="base">
                                            <p:cTn id="24" dur="750" fill="hold"/>
                                            <p:tgtEl>
                                              <p:spTgt spid="52"/>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750" fill="hold"/>
                                            <p:tgtEl>
                                              <p:spTgt spid="53"/>
                                            </p:tgtEl>
                                            <p:attrNameLst>
                                              <p:attrName>ppt_x</p:attrName>
                                            </p:attrNameLst>
                                          </p:cBhvr>
                                          <p:tavLst>
                                            <p:tav tm="0">
                                              <p:val>
                                                <p:strVal val="1+#ppt_w/2"/>
                                              </p:val>
                                            </p:tav>
                                            <p:tav tm="100000">
                                              <p:val>
                                                <p:strVal val="#ppt_x"/>
                                              </p:val>
                                            </p:tav>
                                          </p:tavLst>
                                        </p:anim>
                                        <p:anim calcmode="lin" valueType="num">
                                          <p:cBhvr additive="base">
                                            <p:cTn id="28" dur="750" fill="hold"/>
                                            <p:tgtEl>
                                              <p:spTgt spid="53"/>
                                            </p:tgtEl>
                                            <p:attrNameLst>
                                              <p:attrName>ppt_y</p:attrName>
                                            </p:attrNameLst>
                                          </p:cBhvr>
                                          <p:tavLst>
                                            <p:tav tm="0">
                                              <p:val>
                                                <p:strVal val="0-#ppt_h/2"/>
                                              </p:val>
                                            </p:tav>
                                            <p:tav tm="100000">
                                              <p:val>
                                                <p:strVal val="#ppt_y"/>
                                              </p:val>
                                            </p:tav>
                                          </p:tavLst>
                                        </p:anim>
                                      </p:childTnLst>
                                    </p:cTn>
                                  </p:par>
                                  <p:par>
                                    <p:cTn id="29" presetID="2" presetClass="entr" presetSubtype="3" decel="10000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750" fill="hold"/>
                                            <p:tgtEl>
                                              <p:spTgt spid="54"/>
                                            </p:tgtEl>
                                            <p:attrNameLst>
                                              <p:attrName>ppt_x</p:attrName>
                                            </p:attrNameLst>
                                          </p:cBhvr>
                                          <p:tavLst>
                                            <p:tav tm="0">
                                              <p:val>
                                                <p:strVal val="1+#ppt_w/2"/>
                                              </p:val>
                                            </p:tav>
                                            <p:tav tm="100000">
                                              <p:val>
                                                <p:strVal val="#ppt_x"/>
                                              </p:val>
                                            </p:tav>
                                          </p:tavLst>
                                        </p:anim>
                                        <p:anim calcmode="lin" valueType="num">
                                          <p:cBhvr additive="base">
                                            <p:cTn id="32" dur="750" fill="hold"/>
                                            <p:tgtEl>
                                              <p:spTgt spid="54"/>
                                            </p:tgtEl>
                                            <p:attrNameLst>
                                              <p:attrName>ppt_y</p:attrName>
                                            </p:attrNameLst>
                                          </p:cBhvr>
                                          <p:tavLst>
                                            <p:tav tm="0">
                                              <p:val>
                                                <p:strVal val="0-#ppt_h/2"/>
                                              </p:val>
                                            </p:tav>
                                            <p:tav tm="100000">
                                              <p:val>
                                                <p:strVal val="#ppt_y"/>
                                              </p:val>
                                            </p:tav>
                                          </p:tavLst>
                                        </p:anim>
                                      </p:childTnLst>
                                    </p:cTn>
                                  </p:par>
                                  <p:par>
                                    <p:cTn id="33" presetID="2" presetClass="entr" presetSubtype="3" decel="10000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750" fill="hold"/>
                                            <p:tgtEl>
                                              <p:spTgt spid="55"/>
                                            </p:tgtEl>
                                            <p:attrNameLst>
                                              <p:attrName>ppt_x</p:attrName>
                                            </p:attrNameLst>
                                          </p:cBhvr>
                                          <p:tavLst>
                                            <p:tav tm="0">
                                              <p:val>
                                                <p:strVal val="1+#ppt_w/2"/>
                                              </p:val>
                                            </p:tav>
                                            <p:tav tm="100000">
                                              <p:val>
                                                <p:strVal val="#ppt_x"/>
                                              </p:val>
                                            </p:tav>
                                          </p:tavLst>
                                        </p:anim>
                                        <p:anim calcmode="lin" valueType="num">
                                          <p:cBhvr additive="base">
                                            <p:cTn id="36" dur="750" fill="hold"/>
                                            <p:tgtEl>
                                              <p:spTgt spid="55"/>
                                            </p:tgtEl>
                                            <p:attrNameLst>
                                              <p:attrName>ppt_y</p:attrName>
                                            </p:attrNameLst>
                                          </p:cBhvr>
                                          <p:tavLst>
                                            <p:tav tm="0">
                                              <p:val>
                                                <p:strVal val="0-#ppt_h/2"/>
                                              </p:val>
                                            </p:tav>
                                            <p:tav tm="100000">
                                              <p:val>
                                                <p:strVal val="#ppt_y"/>
                                              </p:val>
                                            </p:tav>
                                          </p:tavLst>
                                        </p:anim>
                                      </p:childTnLst>
                                    </p:cTn>
                                  </p:par>
                                  <p:par>
                                    <p:cTn id="37" presetID="2" presetClass="entr" presetSubtype="3" decel="10000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750" fill="hold"/>
                                            <p:tgtEl>
                                              <p:spTgt spid="56"/>
                                            </p:tgtEl>
                                            <p:attrNameLst>
                                              <p:attrName>ppt_x</p:attrName>
                                            </p:attrNameLst>
                                          </p:cBhvr>
                                          <p:tavLst>
                                            <p:tav tm="0">
                                              <p:val>
                                                <p:strVal val="1+#ppt_w/2"/>
                                              </p:val>
                                            </p:tav>
                                            <p:tav tm="100000">
                                              <p:val>
                                                <p:strVal val="#ppt_x"/>
                                              </p:val>
                                            </p:tav>
                                          </p:tavLst>
                                        </p:anim>
                                        <p:anim calcmode="lin" valueType="num">
                                          <p:cBhvr additive="base">
                                            <p:cTn id="40" dur="750" fill="hold"/>
                                            <p:tgtEl>
                                              <p:spTgt spid="56"/>
                                            </p:tgtEl>
                                            <p:attrNameLst>
                                              <p:attrName>ppt_y</p:attrName>
                                            </p:attrNameLst>
                                          </p:cBhvr>
                                          <p:tavLst>
                                            <p:tav tm="0">
                                              <p:val>
                                                <p:strVal val="0-#ppt_h/2"/>
                                              </p:val>
                                            </p:tav>
                                            <p:tav tm="100000">
                                              <p:val>
                                                <p:strVal val="#ppt_y"/>
                                              </p:val>
                                            </p:tav>
                                          </p:tavLst>
                                        </p:anim>
                                      </p:childTnLst>
                                    </p:cTn>
                                  </p:par>
                                  <p:par>
                                    <p:cTn id="41" presetID="2" presetClass="entr" presetSubtype="3" decel="10000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750" fill="hold"/>
                                            <p:tgtEl>
                                              <p:spTgt spid="57"/>
                                            </p:tgtEl>
                                            <p:attrNameLst>
                                              <p:attrName>ppt_x</p:attrName>
                                            </p:attrNameLst>
                                          </p:cBhvr>
                                          <p:tavLst>
                                            <p:tav tm="0">
                                              <p:val>
                                                <p:strVal val="1+#ppt_w/2"/>
                                              </p:val>
                                            </p:tav>
                                            <p:tav tm="100000">
                                              <p:val>
                                                <p:strVal val="#ppt_x"/>
                                              </p:val>
                                            </p:tav>
                                          </p:tavLst>
                                        </p:anim>
                                        <p:anim calcmode="lin" valueType="num">
                                          <p:cBhvr additive="base">
                                            <p:cTn id="44" dur="750" fill="hold"/>
                                            <p:tgtEl>
                                              <p:spTgt spid="57"/>
                                            </p:tgtEl>
                                            <p:attrNameLst>
                                              <p:attrName>ppt_y</p:attrName>
                                            </p:attrNameLst>
                                          </p:cBhvr>
                                          <p:tavLst>
                                            <p:tav tm="0">
                                              <p:val>
                                                <p:strVal val="0-#ppt_h/2"/>
                                              </p:val>
                                            </p:tav>
                                            <p:tav tm="100000">
                                              <p:val>
                                                <p:strVal val="#ppt_y"/>
                                              </p:val>
                                            </p:tav>
                                          </p:tavLst>
                                        </p:anim>
                                      </p:childTnLst>
                                    </p:cTn>
                                  </p:par>
                                  <p:par>
                                    <p:cTn id="45" presetID="2" presetClass="entr" presetSubtype="3" decel="10000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750" fill="hold"/>
                                            <p:tgtEl>
                                              <p:spTgt spid="58"/>
                                            </p:tgtEl>
                                            <p:attrNameLst>
                                              <p:attrName>ppt_x</p:attrName>
                                            </p:attrNameLst>
                                          </p:cBhvr>
                                          <p:tavLst>
                                            <p:tav tm="0">
                                              <p:val>
                                                <p:strVal val="1+#ppt_w/2"/>
                                              </p:val>
                                            </p:tav>
                                            <p:tav tm="100000">
                                              <p:val>
                                                <p:strVal val="#ppt_x"/>
                                              </p:val>
                                            </p:tav>
                                          </p:tavLst>
                                        </p:anim>
                                        <p:anim calcmode="lin" valueType="num">
                                          <p:cBhvr additive="base">
                                            <p:cTn id="48" dur="750" fill="hold"/>
                                            <p:tgtEl>
                                              <p:spTgt spid="58"/>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500"/>
                                      </p:stCondLst>
                                      <p:childTnLst>
                                        <p:set>
                                          <p:cBhvr>
                                            <p:cTn id="50" dur="1" fill="hold">
                                              <p:stCondLst>
                                                <p:cond delay="0"/>
                                              </p:stCondLst>
                                            </p:cTn>
                                            <p:tgtEl>
                                              <p:spTgt spid="49"/>
                                            </p:tgtEl>
                                            <p:attrNameLst>
                                              <p:attrName>style.visibility</p:attrName>
                                            </p:attrNameLst>
                                          </p:cBhvr>
                                          <p:to>
                                            <p:strVal val="visible"/>
                                          </p:to>
                                        </p:set>
                                        <p:anim calcmode="lin" valueType="num">
                                          <p:cBhvr additive="base">
                                            <p:cTn id="51" dur="750" fill="hold"/>
                                            <p:tgtEl>
                                              <p:spTgt spid="49"/>
                                            </p:tgtEl>
                                            <p:attrNameLst>
                                              <p:attrName>ppt_x</p:attrName>
                                            </p:attrNameLst>
                                          </p:cBhvr>
                                          <p:tavLst>
                                            <p:tav tm="0">
                                              <p:val>
                                                <p:strVal val="#ppt_x"/>
                                              </p:val>
                                            </p:tav>
                                            <p:tav tm="100000">
                                              <p:val>
                                                <p:strVal val="#ppt_x"/>
                                              </p:val>
                                            </p:tav>
                                          </p:tavLst>
                                        </p:anim>
                                        <p:anim calcmode="lin" valueType="num">
                                          <p:cBhvr additive="base">
                                            <p:cTn id="52" dur="750" fill="hold"/>
                                            <p:tgtEl>
                                              <p:spTgt spid="49"/>
                                            </p:tgtEl>
                                            <p:attrNameLst>
                                              <p:attrName>ppt_y</p:attrName>
                                            </p:attrNameLst>
                                          </p:cBhvr>
                                          <p:tavLst>
                                            <p:tav tm="0">
                                              <p:val>
                                                <p:strVal val="0-#ppt_h/2"/>
                                              </p:val>
                                            </p:tav>
                                            <p:tav tm="100000">
                                              <p:val>
                                                <p:strVal val="#ppt_y"/>
                                              </p:val>
                                            </p:tav>
                                          </p:tavLst>
                                        </p:anim>
                                      </p:childTnLst>
                                    </p:cTn>
                                  </p:par>
                                  <p:par>
                                    <p:cTn id="53" presetID="12" presetClass="entr" presetSubtype="8" fill="hold" nodeType="withEffect">
                                      <p:stCondLst>
                                        <p:cond delay="100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p:tgtEl>
                                              <p:spTgt spid="45"/>
                                            </p:tgtEl>
                                            <p:attrNameLst>
                                              <p:attrName>ppt_x</p:attrName>
                                            </p:attrNameLst>
                                          </p:cBhvr>
                                          <p:tavLst>
                                            <p:tav tm="0">
                                              <p:val>
                                                <p:strVal val="#ppt_x-#ppt_w*1.125000"/>
                                              </p:val>
                                            </p:tav>
                                            <p:tav tm="100000">
                                              <p:val>
                                                <p:strVal val="#ppt_x"/>
                                              </p:val>
                                            </p:tav>
                                          </p:tavLst>
                                        </p:anim>
                                        <p:animEffect transition="in" filter="wipe(right)">
                                          <p:cBhvr>
                                            <p:cTn id="5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52" grpId="0" animBg="1"/>
          <p:bldP spid="53" grpId="0" animBg="1"/>
          <p:bldP spid="54" grpId="0" animBg="1"/>
          <p:bldP spid="55" grpId="0" animBg="1"/>
          <p:bldP spid="56" grpId="0" animBg="1"/>
          <p:bldP spid="57" grpId="0" animBg="1"/>
          <p:bldP spid="58"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rot="165664" flipH="1">
            <a:off x="9660263" y="1020344"/>
            <a:ext cx="1182931" cy="1182931"/>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6" name="稻壳儿春秋广告/盗版必究        原创来源：http://chn.docer.com/works?userid=199329941#!/work_time"/>
          <p:cNvSpPr txBox="1"/>
          <p:nvPr>
            <p:custDataLst>
              <p:tags r:id="rId1"/>
            </p:custDataLst>
          </p:nvPr>
        </p:nvSpPr>
        <p:spPr>
          <a:xfrm>
            <a:off x="247650" y="176007"/>
            <a:ext cx="4457700" cy="368300"/>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三种检索方式</a:t>
            </a:r>
            <a:endParaRPr lang="zh-CN" altLang="en-US" b="1" dirty="0">
              <a:solidFill>
                <a:srgbClr val="0070C0"/>
              </a:solidFill>
              <a:latin typeface="Arial" panose="020B0604020202020204" pitchFamily="34" charset="0"/>
              <a:ea typeface="汉仪润圆-65简" panose="00020600040101010101" charset="-122"/>
              <a:sym typeface="+mn-ea"/>
            </a:endParaRPr>
          </a:p>
        </p:txBody>
      </p:sp>
      <p:pic>
        <p:nvPicPr>
          <p:cNvPr id="11" name="图片 10"/>
          <p:cNvPicPr>
            <a:picLocks noChangeAspect="1"/>
          </p:cNvPicPr>
          <p:nvPr>
            <p:custDataLst>
              <p:tags r:id="rId2"/>
            </p:custDataLst>
          </p:nvPr>
        </p:nvPicPr>
        <p:blipFill>
          <a:blip r:embed="rId3"/>
          <a:stretch>
            <a:fillRect/>
          </a:stretch>
        </p:blipFill>
        <p:spPr>
          <a:xfrm>
            <a:off x="260350" y="1006475"/>
            <a:ext cx="11671300" cy="2711450"/>
          </a:xfrm>
          <a:prstGeom prst="rect">
            <a:avLst/>
          </a:prstGeom>
        </p:spPr>
      </p:pic>
      <p:graphicFrame>
        <p:nvGraphicFramePr>
          <p:cNvPr id="12" name="图示 11"/>
          <p:cNvGraphicFramePr/>
          <p:nvPr>
            <p:custDataLst>
              <p:tags r:id="rId4"/>
            </p:custDataLst>
          </p:nvPr>
        </p:nvGraphicFramePr>
        <p:xfrm>
          <a:off x="2224933" y="3081272"/>
          <a:ext cx="7721455" cy="41787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稻壳儿春秋广告/盗版必究        原创来源：http://chn.docer.com/works?userid=199329941#!/work_time"/>
          <p:cNvSpPr txBox="1"/>
          <p:nvPr>
            <p:custDataLst>
              <p:tags r:id="rId1"/>
            </p:custDataLst>
          </p:nvPr>
        </p:nvSpPr>
        <p:spPr>
          <a:xfrm>
            <a:off x="247650" y="176007"/>
            <a:ext cx="4457700" cy="368300"/>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一、一框式检索</a:t>
            </a:r>
            <a:endParaRPr lang="zh-CN" altLang="en-US" b="1" dirty="0">
              <a:solidFill>
                <a:srgbClr val="0070C0"/>
              </a:solidFill>
              <a:latin typeface="Arial" panose="020B0604020202020204" pitchFamily="34" charset="0"/>
              <a:ea typeface="汉仪润圆-65简" panose="00020600040101010101" charset="-122"/>
              <a:sym typeface="+mn-ea"/>
            </a:endParaRPr>
          </a:p>
        </p:txBody>
      </p:sp>
      <p:pic>
        <p:nvPicPr>
          <p:cNvPr id="8" name="图片 7"/>
          <p:cNvPicPr>
            <a:picLocks noChangeAspect="1"/>
          </p:cNvPicPr>
          <p:nvPr/>
        </p:nvPicPr>
        <p:blipFill>
          <a:blip r:embed="rId2"/>
          <a:stretch>
            <a:fillRect/>
          </a:stretch>
        </p:blipFill>
        <p:spPr>
          <a:xfrm>
            <a:off x="558187" y="751576"/>
            <a:ext cx="10524782" cy="4806698"/>
          </a:xfrm>
          <a:prstGeom prst="rect">
            <a:avLst/>
          </a:prstGeom>
        </p:spPr>
      </p:pic>
      <p:pic>
        <p:nvPicPr>
          <p:cNvPr id="10" name="图片 9"/>
          <p:cNvPicPr>
            <a:picLocks noChangeAspect="1"/>
          </p:cNvPicPr>
          <p:nvPr/>
        </p:nvPicPr>
        <p:blipFill>
          <a:blip r:embed="rId3"/>
          <a:stretch>
            <a:fillRect/>
          </a:stretch>
        </p:blipFill>
        <p:spPr>
          <a:xfrm>
            <a:off x="1109031" y="1914181"/>
            <a:ext cx="10459012" cy="1624988"/>
          </a:xfrm>
          <a:prstGeom prst="rect">
            <a:avLst/>
          </a:prstGeom>
        </p:spPr>
      </p:pic>
      <p:pic>
        <p:nvPicPr>
          <p:cNvPr id="13" name="图片 12"/>
          <p:cNvPicPr>
            <a:picLocks noChangeAspect="1"/>
          </p:cNvPicPr>
          <p:nvPr/>
        </p:nvPicPr>
        <p:blipFill>
          <a:blip r:embed="rId4"/>
          <a:stretch>
            <a:fillRect/>
          </a:stretch>
        </p:blipFill>
        <p:spPr>
          <a:xfrm>
            <a:off x="1820599" y="2836844"/>
            <a:ext cx="10071130" cy="155888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43840" y="176006"/>
            <a:ext cx="5981700" cy="683434"/>
            <a:chOff x="426720" y="290976"/>
            <a:chExt cx="7975600" cy="911245"/>
          </a:xfrm>
        </p:grpSpPr>
        <p:sp>
          <p:nvSpPr>
            <p:cNvPr id="6" name="稻壳儿春秋广告/盗版必究        原创来源：http://chn.docer.com/works?userid=199329941#!/work_time"/>
            <p:cNvSpPr txBox="1"/>
            <p:nvPr>
              <p:custDataLst>
                <p:tags r:id="rId1"/>
              </p:custDataLst>
            </p:nvPr>
          </p:nvSpPr>
          <p:spPr>
            <a:xfrm>
              <a:off x="431800" y="290976"/>
              <a:ext cx="5943600" cy="491066"/>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一框式检索</a:t>
              </a:r>
              <a:endParaRPr lang="zh-CN" altLang="en-US" b="1" dirty="0">
                <a:solidFill>
                  <a:srgbClr val="0070C0"/>
                </a:solidFill>
                <a:latin typeface="Arial" panose="020B0604020202020204" pitchFamily="34" charset="0"/>
                <a:ea typeface="汉仪润圆-65简" panose="00020600040101010101" charset="-122"/>
                <a:sym typeface="+mn-ea"/>
              </a:endParaRPr>
            </a:p>
          </p:txBody>
        </p:sp>
        <p:sp>
          <p:nvSpPr>
            <p:cNvPr id="7" name="稻壳儿春秋广告/盗版必究        原创来源：http://chn.docer.com/works?userid=199329941#!/work_time"/>
            <p:cNvSpPr txBox="1"/>
            <p:nvPr>
              <p:custDataLst>
                <p:tags r:id="rId2"/>
              </p:custDataLst>
            </p:nvPr>
          </p:nvSpPr>
          <p:spPr>
            <a:xfrm>
              <a:off x="426720" y="752641"/>
              <a:ext cx="7975600" cy="449580"/>
            </a:xfrm>
            <a:prstGeom prst="rect">
              <a:avLst/>
            </a:prstGeom>
            <a:noFill/>
          </p:spPr>
          <p:txBody>
            <a:bodyPr wrap="square" rtlCol="0">
              <a:spAutoFit/>
            </a:bodyPr>
            <a:lstStyle/>
            <a:p>
              <a:pPr algn="l">
                <a:lnSpc>
                  <a:spcPct val="100000"/>
                </a:lnSpc>
                <a:buClrTx/>
                <a:buSzTx/>
                <a:buFontTx/>
              </a:pPr>
              <a:r>
                <a:rPr lang="zh-CN" altLang="en-US" sz="1600" dirty="0">
                  <a:latin typeface="Arial" panose="020B0604020202020204" pitchFamily="34" charset="0"/>
                  <a:ea typeface="汉仪正圆-35S" panose="00020600040101010101" charset="-122"/>
                </a:rPr>
                <a:t>知识元检索    工具书</a:t>
              </a:r>
              <a:endParaRPr lang="zh-CN" altLang="en-US" sz="1600" dirty="0">
                <a:latin typeface="Arial" panose="020B0604020202020204" pitchFamily="34" charset="0"/>
                <a:ea typeface="汉仪正圆-35S" panose="00020600040101010101" charset="-122"/>
              </a:endParaRPr>
            </a:p>
          </p:txBody>
        </p:sp>
      </p:grpSp>
      <p:pic>
        <p:nvPicPr>
          <p:cNvPr id="3" name="图片 2"/>
          <p:cNvPicPr>
            <a:picLocks noChangeAspect="1"/>
          </p:cNvPicPr>
          <p:nvPr/>
        </p:nvPicPr>
        <p:blipFill>
          <a:blip r:embed="rId3"/>
          <a:stretch>
            <a:fillRect/>
          </a:stretch>
        </p:blipFill>
        <p:spPr>
          <a:xfrm>
            <a:off x="0" y="1137285"/>
            <a:ext cx="12192000" cy="5760720"/>
          </a:xfrm>
          <a:prstGeom prst="rect">
            <a:avLst/>
          </a:prstGeom>
        </p:spPr>
      </p:pic>
      <p:pic>
        <p:nvPicPr>
          <p:cNvPr id="4" name="图片 3"/>
          <p:cNvPicPr>
            <a:picLocks noChangeAspect="1"/>
          </p:cNvPicPr>
          <p:nvPr/>
        </p:nvPicPr>
        <p:blipFill>
          <a:blip r:embed="rId4"/>
          <a:stretch>
            <a:fillRect/>
          </a:stretch>
        </p:blipFill>
        <p:spPr>
          <a:xfrm>
            <a:off x="0" y="1135380"/>
            <a:ext cx="12192000" cy="576072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rot="165664" flipH="1">
            <a:off x="9660263" y="1020344"/>
            <a:ext cx="1182931" cy="1182931"/>
          </a:xfrm>
          <a:prstGeom prst="ellipse">
            <a:avLst/>
          </a:prstGeom>
          <a:gradFill flip="none" rotWithShape="1">
            <a:gsLst>
              <a:gs pos="0">
                <a:srgbClr val="F79F88">
                  <a:alpha val="77000"/>
                </a:srgbClr>
              </a:gs>
              <a:gs pos="79000">
                <a:srgbClr val="F79F88">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 name="稻壳儿春秋广告/盗版必究        原创来源：http://chn.docer.com/works?userid=199329941#!/work_time"/>
          <p:cNvSpPr txBox="1"/>
          <p:nvPr>
            <p:custDataLst>
              <p:tags r:id="rId1"/>
            </p:custDataLst>
          </p:nvPr>
        </p:nvSpPr>
        <p:spPr>
          <a:xfrm>
            <a:off x="247650" y="176007"/>
            <a:ext cx="4457700" cy="368300"/>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二、高级检索</a:t>
            </a:r>
            <a:endParaRPr lang="zh-CN" altLang="en-US" b="1" dirty="0">
              <a:solidFill>
                <a:srgbClr val="0070C0"/>
              </a:solidFill>
              <a:latin typeface="Arial" panose="020B0604020202020204" pitchFamily="34" charset="0"/>
              <a:ea typeface="汉仪润圆-65简" panose="00020600040101010101" charset="-122"/>
              <a:sym typeface="+mn-ea"/>
            </a:endParaRPr>
          </a:p>
        </p:txBody>
      </p:sp>
      <p:pic>
        <p:nvPicPr>
          <p:cNvPr id="13" name="图片 12"/>
          <p:cNvPicPr>
            <a:picLocks noChangeAspect="1"/>
          </p:cNvPicPr>
          <p:nvPr>
            <p:custDataLst>
              <p:tags r:id="rId2"/>
            </p:custDataLst>
          </p:nvPr>
        </p:nvPicPr>
        <p:blipFill>
          <a:blip r:embed="rId3"/>
          <a:stretch>
            <a:fillRect/>
          </a:stretch>
        </p:blipFill>
        <p:spPr>
          <a:xfrm>
            <a:off x="8255" y="1054100"/>
            <a:ext cx="11671300" cy="5803900"/>
          </a:xfrm>
          <a:prstGeom prst="rect">
            <a:avLst/>
          </a:prstGeom>
        </p:spPr>
      </p:pic>
      <p:sp>
        <p:nvSpPr>
          <p:cNvPr id="7" name="文本框 6"/>
          <p:cNvSpPr txBox="1"/>
          <p:nvPr>
            <p:custDataLst>
              <p:tags r:id="rId4"/>
            </p:custDataLst>
          </p:nvPr>
        </p:nvSpPr>
        <p:spPr>
          <a:xfrm>
            <a:off x="386082" y="637540"/>
            <a:ext cx="10273665" cy="337185"/>
          </a:xfrm>
          <a:prstGeom prst="rect">
            <a:avLst/>
          </a:prstGeom>
          <a:noFill/>
        </p:spPr>
        <p:txBody>
          <a:bodyPr wrap="square" rtlCol="0" anchor="t">
            <a:spAutoFit/>
          </a:bodyPr>
          <a:lstStyle/>
          <a:p>
            <a:r>
              <a:rPr lang="zh-CN" altLang="en-US" sz="1600" dirty="0">
                <a:latin typeface="Arial" panose="020B0604020202020204" pitchFamily="34" charset="0"/>
                <a:ea typeface="汉仪正圆-35S" panose="00020600040101010101" charset="-122"/>
              </a:rPr>
              <a:t>支持多字段逻辑组合，通过选择精确或模糊的匹配方式、检索控制等方法完成较复杂的检索</a:t>
            </a:r>
            <a:endParaRPr lang="zh-CN" altLang="en-US" sz="1600" dirty="0">
              <a:latin typeface="Arial" panose="020B0604020202020204" pitchFamily="34" charset="0"/>
              <a:ea typeface="汉仪正圆-35S"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稻壳儿春秋广告/盗版必究        原创来源：http://chn.docer.com/works?userid=199329941#!/work_time"/>
          <p:cNvSpPr txBox="1"/>
          <p:nvPr>
            <p:custDataLst>
              <p:tags r:id="rId1"/>
            </p:custDataLst>
          </p:nvPr>
        </p:nvSpPr>
        <p:spPr>
          <a:xfrm>
            <a:off x="247650" y="176007"/>
            <a:ext cx="4457700" cy="368300"/>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二、高级检索</a:t>
            </a:r>
            <a:endParaRPr lang="zh-CN" altLang="en-US" b="1" dirty="0">
              <a:solidFill>
                <a:srgbClr val="0070C0"/>
              </a:solidFill>
              <a:latin typeface="Arial" panose="020B0604020202020204" pitchFamily="34" charset="0"/>
              <a:ea typeface="汉仪润圆-65简" panose="00020600040101010101" charset="-122"/>
              <a:sym typeface="+mn-ea"/>
            </a:endParaRPr>
          </a:p>
        </p:txBody>
      </p:sp>
      <p:pic>
        <p:nvPicPr>
          <p:cNvPr id="6" name="图片 5"/>
          <p:cNvPicPr>
            <a:picLocks noChangeAspect="1"/>
          </p:cNvPicPr>
          <p:nvPr>
            <p:custDataLst>
              <p:tags r:id="rId2"/>
            </p:custDataLst>
          </p:nvPr>
        </p:nvPicPr>
        <p:blipFill>
          <a:blip r:embed="rId3"/>
          <a:stretch>
            <a:fillRect/>
          </a:stretch>
        </p:blipFill>
        <p:spPr>
          <a:xfrm>
            <a:off x="0" y="1362710"/>
            <a:ext cx="12222480" cy="5495290"/>
          </a:xfrm>
          <a:prstGeom prst="rect">
            <a:avLst/>
          </a:prstGeom>
        </p:spPr>
      </p:pic>
      <p:sp>
        <p:nvSpPr>
          <p:cNvPr id="7" name="文本框 6"/>
          <p:cNvSpPr txBox="1"/>
          <p:nvPr>
            <p:custDataLst>
              <p:tags r:id="rId4"/>
            </p:custDataLst>
          </p:nvPr>
        </p:nvSpPr>
        <p:spPr>
          <a:xfrm>
            <a:off x="386082" y="637540"/>
            <a:ext cx="10273665" cy="337185"/>
          </a:xfrm>
          <a:prstGeom prst="rect">
            <a:avLst/>
          </a:prstGeom>
          <a:noFill/>
        </p:spPr>
        <p:txBody>
          <a:bodyPr wrap="square" rtlCol="0" anchor="t">
            <a:spAutoFit/>
          </a:bodyPr>
          <a:lstStyle/>
          <a:p>
            <a:r>
              <a:rPr lang="zh-CN" altLang="en-US" sz="1600" dirty="0">
                <a:latin typeface="Arial" panose="020B0604020202020204" pitchFamily="34" charset="0"/>
                <a:ea typeface="汉仪正圆-35S" panose="00020600040101010101" charset="-122"/>
              </a:rPr>
              <a:t>支持多字段逻辑组合，通过选择精确或模糊的匹配方式、检索控制等方法完成较复杂的检索</a:t>
            </a:r>
            <a:endParaRPr lang="zh-CN" altLang="en-US" sz="1600" dirty="0">
              <a:latin typeface="Arial" panose="020B0604020202020204" pitchFamily="34" charset="0"/>
              <a:ea typeface="汉仪正圆-35S" panose="00020600040101010101" charset="-122"/>
            </a:endParaRPr>
          </a:p>
        </p:txBody>
      </p:sp>
      <p:sp>
        <p:nvSpPr>
          <p:cNvPr id="8" name="矩形标注 10"/>
          <p:cNvSpPr/>
          <p:nvPr>
            <p:custDataLst>
              <p:tags r:id="rId5"/>
            </p:custDataLst>
          </p:nvPr>
        </p:nvSpPr>
        <p:spPr>
          <a:xfrm>
            <a:off x="986409" y="1800024"/>
            <a:ext cx="2047875" cy="409505"/>
          </a:xfrm>
          <a:prstGeom prst="wedgeRectCallout">
            <a:avLst>
              <a:gd name="adj1" fmla="val 1132"/>
              <a:gd name="adj2" fmla="val 99901"/>
            </a:avLst>
          </a:prstGeom>
          <a:solidFill>
            <a:srgbClr val="42B6C6"/>
          </a:solidFill>
          <a:ln>
            <a:solidFill>
              <a:srgbClr val="42B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汉仪正圆-35S" panose="00020600040101010101" charset="-122"/>
              </a:rPr>
              <a:t>文献分类导航</a:t>
            </a:r>
            <a:endParaRPr lang="zh-CN" altLang="en-US" sz="1400" dirty="0">
              <a:solidFill>
                <a:schemeClr val="bg1"/>
              </a:solidFill>
              <a:latin typeface="Arial" panose="020B0604020202020204" pitchFamily="34" charset="0"/>
              <a:ea typeface="汉仪正圆-35S" panose="00020600040101010101" charset="-122"/>
            </a:endParaRPr>
          </a:p>
        </p:txBody>
      </p:sp>
      <p:sp>
        <p:nvSpPr>
          <p:cNvPr id="9" name="矩形标注 10"/>
          <p:cNvSpPr/>
          <p:nvPr>
            <p:custDataLst>
              <p:tags r:id="rId6"/>
            </p:custDataLst>
          </p:nvPr>
        </p:nvSpPr>
        <p:spPr>
          <a:xfrm>
            <a:off x="1196084" y="5272327"/>
            <a:ext cx="2047875" cy="409505"/>
          </a:xfrm>
          <a:prstGeom prst="wedgeRectCallout">
            <a:avLst>
              <a:gd name="adj1" fmla="val 8078"/>
              <a:gd name="adj2" fmla="val 184256"/>
            </a:avLst>
          </a:prstGeom>
          <a:solidFill>
            <a:srgbClr val="42B6C6"/>
          </a:solidFill>
          <a:ln>
            <a:solidFill>
              <a:srgbClr val="42B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汉仪正圆-35S" panose="00020600040101010101" charset="-122"/>
              </a:rPr>
              <a:t>数据库选择</a:t>
            </a:r>
            <a:endParaRPr lang="zh-CN" altLang="en-US" sz="1400" dirty="0">
              <a:solidFill>
                <a:schemeClr val="bg1"/>
              </a:solidFill>
              <a:latin typeface="Arial" panose="020B0604020202020204" pitchFamily="34" charset="0"/>
              <a:ea typeface="汉仪正圆-35S" panose="00020600040101010101" charset="-122"/>
            </a:endParaRPr>
          </a:p>
        </p:txBody>
      </p:sp>
      <p:sp>
        <p:nvSpPr>
          <p:cNvPr id="10" name="矩形标注 10"/>
          <p:cNvSpPr/>
          <p:nvPr>
            <p:custDataLst>
              <p:tags r:id="rId7"/>
            </p:custDataLst>
          </p:nvPr>
        </p:nvSpPr>
        <p:spPr>
          <a:xfrm>
            <a:off x="9555740" y="1597537"/>
            <a:ext cx="1471037" cy="409505"/>
          </a:xfrm>
          <a:prstGeom prst="wedgeRectCallout">
            <a:avLst>
              <a:gd name="adj1" fmla="val 4266"/>
              <a:gd name="adj2" fmla="val 92458"/>
            </a:avLst>
          </a:prstGeom>
          <a:solidFill>
            <a:srgbClr val="42B6C6"/>
          </a:solidFill>
          <a:ln>
            <a:solidFill>
              <a:srgbClr val="42B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汉仪正圆-35S" panose="00020600040101010101" charset="-122"/>
              </a:rPr>
              <a:t>检索引导区</a:t>
            </a:r>
            <a:endParaRPr lang="zh-CN" altLang="en-US" sz="1400" dirty="0">
              <a:solidFill>
                <a:schemeClr val="bg1"/>
              </a:solidFill>
              <a:latin typeface="Arial" panose="020B0604020202020204" pitchFamily="34" charset="0"/>
              <a:ea typeface="汉仪正圆-35S" panose="00020600040101010101" charset="-122"/>
            </a:endParaRPr>
          </a:p>
        </p:txBody>
      </p:sp>
      <p:sp>
        <p:nvSpPr>
          <p:cNvPr id="14" name="文本框 13"/>
          <p:cNvSpPr txBox="1"/>
          <p:nvPr>
            <p:custDataLst>
              <p:tags r:id="rId8"/>
            </p:custDataLst>
          </p:nvPr>
        </p:nvSpPr>
        <p:spPr>
          <a:xfrm>
            <a:off x="4639175" y="2652851"/>
            <a:ext cx="1125495" cy="306705"/>
          </a:xfrm>
          <a:prstGeom prst="rect">
            <a:avLst/>
          </a:prstGeom>
          <a:solidFill>
            <a:srgbClr val="FFC000"/>
          </a:solidFill>
        </p:spPr>
        <p:txBody>
          <a:bodyPr wrap="square" rtlCol="0">
            <a:spAutoFit/>
          </a:bodyPr>
          <a:lstStyle/>
          <a:p>
            <a:r>
              <a:rPr lang="zh-CN" altLang="en-US" sz="1400" dirty="0">
                <a:latin typeface="Arial" panose="020B0604020202020204" pitchFamily="34" charset="0"/>
                <a:ea typeface="汉仪正圆-35S" panose="00020600040101010101" charset="-122"/>
              </a:rPr>
              <a:t>检索区域</a:t>
            </a:r>
            <a:endParaRPr lang="zh-CN" altLang="en-US" sz="1400" dirty="0">
              <a:latin typeface="Arial" panose="020B0604020202020204" pitchFamily="34" charset="0"/>
              <a:ea typeface="汉仪正圆-35S" panose="00020600040101010101" charset="-122"/>
            </a:endParaRPr>
          </a:p>
        </p:txBody>
      </p:sp>
      <p:sp>
        <p:nvSpPr>
          <p:cNvPr id="15" name="圆角矩形 5"/>
          <p:cNvSpPr/>
          <p:nvPr>
            <p:custDataLst>
              <p:tags r:id="rId9"/>
            </p:custDataLst>
          </p:nvPr>
        </p:nvSpPr>
        <p:spPr>
          <a:xfrm>
            <a:off x="8186720" y="3959432"/>
            <a:ext cx="3245373" cy="1428509"/>
          </a:xfrm>
          <a:prstGeom prst="wedgeRoundRectCallout">
            <a:avLst>
              <a:gd name="adj1" fmla="val -38200"/>
              <a:gd name="adj2" fmla="val -60313"/>
              <a:gd name="adj3" fmla="val 16667"/>
            </a:avLst>
          </a:prstGeom>
          <a:solidFill>
            <a:srgbClr val="DED3D4"/>
          </a:solidFill>
          <a:ln w="25400">
            <a:noFill/>
          </a:ln>
        </p:spPr>
        <p:txBody>
          <a:bodyPr wrap="none" anchor="ctr"/>
          <a:lstStyle/>
          <a:p>
            <a:pPr algn="ctr" eaLnBrk="0" fontAlgn="base" hangingPunct="0">
              <a:lnSpc>
                <a:spcPct val="150000"/>
              </a:lnSpc>
              <a:spcBef>
                <a:spcPct val="0"/>
              </a:spcBef>
              <a:spcAft>
                <a:spcPct val="0"/>
              </a:spcAft>
              <a:defRPr/>
            </a:pPr>
            <a:r>
              <a:rPr lang="zh-CN" altLang="en-US" sz="1600" b="1" dirty="0">
                <a:latin typeface="Arial" panose="020B0604020202020204" pitchFamily="34" charset="0"/>
                <a:ea typeface="汉仪正圆-35S" panose="00020600040101010101" charset="-122"/>
              </a:rPr>
              <a:t>可同时输入多个检索项进行查找，</a:t>
            </a:r>
            <a:endParaRPr lang="en-US" altLang="zh-CN" sz="1600" b="1" dirty="0">
              <a:latin typeface="Arial" panose="020B0604020202020204" pitchFamily="34" charset="0"/>
              <a:ea typeface="汉仪正圆-35S" panose="00020600040101010101" charset="-122"/>
            </a:endParaRPr>
          </a:p>
          <a:p>
            <a:pPr algn="ctr" eaLnBrk="0" fontAlgn="base" hangingPunct="0">
              <a:lnSpc>
                <a:spcPct val="150000"/>
              </a:lnSpc>
              <a:spcBef>
                <a:spcPct val="0"/>
              </a:spcBef>
              <a:spcAft>
                <a:spcPct val="0"/>
              </a:spcAft>
              <a:defRPr/>
            </a:pPr>
            <a:r>
              <a:rPr lang="zh-CN" altLang="en-US" sz="1600" b="1" dirty="0">
                <a:latin typeface="Arial" panose="020B0604020202020204" pitchFamily="34" charset="0"/>
                <a:ea typeface="汉仪正圆-35S" panose="00020600040101010101" charset="-122"/>
              </a:rPr>
              <a:t>不同检索项之间关系：</a:t>
            </a:r>
            <a:r>
              <a:rPr lang="en-US" altLang="zh-CN" sz="1600" b="1" dirty="0">
                <a:latin typeface="Arial" panose="020B0604020202020204" pitchFamily="34" charset="0"/>
                <a:ea typeface="汉仪正圆-35S" panose="00020600040101010101" charset="-122"/>
              </a:rPr>
              <a:t>AND</a:t>
            </a:r>
            <a:r>
              <a:rPr lang="zh-CN" altLang="en-US" sz="1600" b="1" dirty="0">
                <a:latin typeface="Arial" panose="020B0604020202020204" pitchFamily="34" charset="0"/>
                <a:ea typeface="汉仪正圆-35S" panose="00020600040101010101" charset="-122"/>
              </a:rPr>
              <a:t>、</a:t>
            </a:r>
            <a:endParaRPr lang="en-US" altLang="zh-CN" sz="1600" b="1" dirty="0">
              <a:latin typeface="Arial" panose="020B0604020202020204" pitchFamily="34" charset="0"/>
              <a:ea typeface="汉仪正圆-35S" panose="00020600040101010101" charset="-122"/>
            </a:endParaRPr>
          </a:p>
          <a:p>
            <a:pPr algn="ctr" eaLnBrk="0" fontAlgn="base" hangingPunct="0">
              <a:lnSpc>
                <a:spcPct val="150000"/>
              </a:lnSpc>
              <a:spcBef>
                <a:spcPct val="0"/>
              </a:spcBef>
              <a:spcAft>
                <a:spcPct val="0"/>
              </a:spcAft>
              <a:defRPr/>
            </a:pPr>
            <a:r>
              <a:rPr lang="en-US" altLang="zh-CN" sz="1600" b="1" dirty="0">
                <a:latin typeface="Arial" panose="020B0604020202020204" pitchFamily="34" charset="0"/>
                <a:ea typeface="汉仪正圆-35S" panose="00020600040101010101" charset="-122"/>
              </a:rPr>
              <a:t>OR</a:t>
            </a:r>
            <a:r>
              <a:rPr lang="zh-CN" altLang="en-US" sz="1600" b="1" dirty="0">
                <a:latin typeface="Arial" panose="020B0604020202020204" pitchFamily="34" charset="0"/>
                <a:ea typeface="汉仪正圆-35S" panose="00020600040101010101" charset="-122"/>
              </a:rPr>
              <a:t>、</a:t>
            </a:r>
            <a:r>
              <a:rPr lang="en-US" altLang="zh-CN" sz="1600" b="1" dirty="0">
                <a:latin typeface="Arial" panose="020B0604020202020204" pitchFamily="34" charset="0"/>
                <a:ea typeface="汉仪正圆-35S" panose="00020600040101010101" charset="-122"/>
              </a:rPr>
              <a:t>NOT</a:t>
            </a:r>
            <a:r>
              <a:rPr lang="zh-CN" altLang="en-US" sz="1600" b="1" dirty="0">
                <a:latin typeface="Arial" panose="020B0604020202020204" pitchFamily="34" charset="0"/>
                <a:ea typeface="汉仪正圆-35S" panose="00020600040101010101" charset="-122"/>
              </a:rPr>
              <a:t>，并可通过选择精确</a:t>
            </a:r>
            <a:endParaRPr lang="en-US" altLang="zh-CN" sz="1600" b="1" dirty="0">
              <a:latin typeface="Arial" panose="020B0604020202020204" pitchFamily="34" charset="0"/>
              <a:ea typeface="汉仪正圆-35S" panose="00020600040101010101" charset="-122"/>
            </a:endParaRPr>
          </a:p>
          <a:p>
            <a:pPr algn="ctr" eaLnBrk="0" fontAlgn="base" hangingPunct="0">
              <a:lnSpc>
                <a:spcPct val="150000"/>
              </a:lnSpc>
              <a:spcBef>
                <a:spcPct val="0"/>
              </a:spcBef>
              <a:spcAft>
                <a:spcPct val="0"/>
              </a:spcAft>
              <a:defRPr/>
            </a:pPr>
            <a:r>
              <a:rPr lang="zh-CN" altLang="en-US" sz="1600" b="1" dirty="0">
                <a:latin typeface="Arial" panose="020B0604020202020204" pitchFamily="34" charset="0"/>
                <a:ea typeface="汉仪正圆-35S" panose="00020600040101010101" charset="-122"/>
              </a:rPr>
              <a:t>或模糊的匹配方式，提高查准率</a:t>
            </a:r>
            <a:endParaRPr lang="zh-CN" altLang="en-US" sz="1600" b="1" dirty="0">
              <a:latin typeface="Arial" panose="020B0604020202020204" pitchFamily="34" charset="0"/>
              <a:ea typeface="汉仪正圆-35S" panose="00020600040101010101" charset="-122"/>
            </a:endParaRPr>
          </a:p>
        </p:txBody>
      </p:sp>
      <p:sp>
        <p:nvSpPr>
          <p:cNvPr id="16" name="圆角矩形标注 5"/>
          <p:cNvSpPr/>
          <p:nvPr>
            <p:custDataLst>
              <p:tags r:id="rId10"/>
            </p:custDataLst>
          </p:nvPr>
        </p:nvSpPr>
        <p:spPr>
          <a:xfrm>
            <a:off x="3750075" y="4892177"/>
            <a:ext cx="3001645" cy="824231"/>
          </a:xfrm>
          <a:prstGeom prst="wedgeRoundRectCallout">
            <a:avLst>
              <a:gd name="adj1" fmla="val 2318"/>
              <a:gd name="adj2" fmla="val -75342"/>
              <a:gd name="adj3" fmla="val 16667"/>
            </a:avLst>
          </a:prstGeom>
          <a:solidFill>
            <a:srgbClr val="DED3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150000"/>
              </a:lnSpc>
              <a:spcBef>
                <a:spcPct val="0"/>
              </a:spcBef>
              <a:spcAft>
                <a:spcPct val="0"/>
              </a:spcAft>
              <a:defRPr/>
            </a:pPr>
            <a:r>
              <a:rPr lang="zh-CN" altLang="en-US" sz="1600" b="1" noProof="1">
                <a:solidFill>
                  <a:schemeClr val="tx1"/>
                </a:solidFill>
                <a:latin typeface="Arial" panose="020B0604020202020204" pitchFamily="34" charset="0"/>
                <a:ea typeface="汉仪正圆-35S" panose="00020600040101010101" charset="-122"/>
                <a:sym typeface="Verdana" panose="020B0604030504040204" pitchFamily="34" charset="0"/>
              </a:rPr>
              <a:t>通过条件筛选、时间选择等，对检索结果进行范围控制。</a:t>
            </a:r>
            <a:endParaRPr lang="zh-CN" altLang="en-US" sz="1600" b="1" noProof="1">
              <a:solidFill>
                <a:schemeClr val="tx1"/>
              </a:solidFill>
              <a:latin typeface="Arial" panose="020B0604020202020204" pitchFamily="34" charset="0"/>
              <a:ea typeface="汉仪正圆-35S" panose="00020600040101010101" charset="-122"/>
              <a:sym typeface="Verdana" panose="020B060403050404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1"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1"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par>
                          <p:cTn id="34" fill="hold">
                            <p:stCondLst>
                              <p:cond delay="1500"/>
                            </p:stCondLst>
                            <p:childTnLst>
                              <p:par>
                                <p:cTn id="35" presetID="22" presetClass="entr" presetSubtype="4"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bldLvl="0" animBg="1"/>
      <p:bldP spid="9" grpId="0" animBg="1"/>
      <p:bldP spid="9" grpId="1" bldLvl="0" animBg="1"/>
      <p:bldP spid="10" grpId="0" animBg="1"/>
      <p:bldP spid="10" grpId="1" bldLvl="0" animBg="1"/>
      <p:bldP spid="14" grpId="0" animBg="1"/>
      <p:bldP spid="14" grpId="1" bldLvl="0" animBg="1"/>
      <p:bldP spid="15" grpId="0" bldLvl="0" animBg="1"/>
      <p:bldP spid="16"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1077595"/>
            <a:ext cx="12233275" cy="5780405"/>
          </a:xfrm>
          <a:prstGeom prst="rect">
            <a:avLst/>
          </a:prstGeom>
        </p:spPr>
      </p:pic>
      <p:pic>
        <p:nvPicPr>
          <p:cNvPr id="6" name="图片 5"/>
          <p:cNvPicPr>
            <a:picLocks noChangeAspect="1"/>
          </p:cNvPicPr>
          <p:nvPr/>
        </p:nvPicPr>
        <p:blipFill>
          <a:blip r:embed="rId2"/>
          <a:stretch>
            <a:fillRect/>
          </a:stretch>
        </p:blipFill>
        <p:spPr>
          <a:xfrm>
            <a:off x="0" y="1077595"/>
            <a:ext cx="12233275" cy="5780405"/>
          </a:xfrm>
          <a:prstGeom prst="rect">
            <a:avLst/>
          </a:prstGeom>
        </p:spPr>
      </p:pic>
      <p:sp>
        <p:nvSpPr>
          <p:cNvPr id="8" name="稻壳儿春秋广告/盗版必究        原创来源：http://chn.docer.com/works?userid=199329941#!/work_time"/>
          <p:cNvSpPr txBox="1"/>
          <p:nvPr>
            <p:custDataLst>
              <p:tags r:id="rId3"/>
            </p:custDataLst>
          </p:nvPr>
        </p:nvSpPr>
        <p:spPr>
          <a:xfrm>
            <a:off x="247650" y="176007"/>
            <a:ext cx="4457700" cy="368300"/>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二、高级检索</a:t>
            </a:r>
            <a:endParaRPr lang="zh-CN" altLang="en-US" b="1" dirty="0">
              <a:solidFill>
                <a:srgbClr val="0070C0"/>
              </a:solidFill>
              <a:latin typeface="Arial" panose="020B0604020202020204" pitchFamily="34" charset="0"/>
              <a:ea typeface="汉仪润圆-65简" panose="00020600040101010101" charset="-122"/>
              <a:sym typeface="+mn-ea"/>
            </a:endParaRPr>
          </a:p>
        </p:txBody>
      </p:sp>
      <p:sp>
        <p:nvSpPr>
          <p:cNvPr id="15" name="文本框 14"/>
          <p:cNvSpPr txBox="1"/>
          <p:nvPr>
            <p:custDataLst>
              <p:tags r:id="rId4"/>
            </p:custDataLst>
          </p:nvPr>
        </p:nvSpPr>
        <p:spPr>
          <a:xfrm>
            <a:off x="386082" y="637540"/>
            <a:ext cx="10273665" cy="337185"/>
          </a:xfrm>
          <a:prstGeom prst="rect">
            <a:avLst/>
          </a:prstGeom>
          <a:noFill/>
        </p:spPr>
        <p:txBody>
          <a:bodyPr wrap="square" rtlCol="0" anchor="t">
            <a:spAutoFit/>
          </a:bodyPr>
          <a:lstStyle/>
          <a:p>
            <a:r>
              <a:rPr lang="zh-CN" altLang="en-US" sz="1600" dirty="0">
                <a:latin typeface="Arial" panose="020B0604020202020204" pitchFamily="34" charset="0"/>
                <a:ea typeface="汉仪正圆-35S" panose="00020600040101010101" charset="-122"/>
              </a:rPr>
              <a:t>支持多字段逻辑组合，通过选择精确或模糊的匹配方式、检索控制等方法完成较复杂的检索</a:t>
            </a:r>
            <a:endParaRPr lang="zh-CN" altLang="en-US" sz="1600" dirty="0">
              <a:latin typeface="Arial" panose="020B0604020202020204" pitchFamily="34" charset="0"/>
              <a:ea typeface="汉仪正圆-35S" panose="00020600040101010101" charset="-122"/>
            </a:endParaRPr>
          </a:p>
        </p:txBody>
      </p:sp>
      <p:sp>
        <p:nvSpPr>
          <p:cNvPr id="2" name="矩形 1"/>
          <p:cNvSpPr/>
          <p:nvPr/>
        </p:nvSpPr>
        <p:spPr>
          <a:xfrm>
            <a:off x="3146425" y="3147695"/>
            <a:ext cx="1047750" cy="43370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913380" y="3919855"/>
            <a:ext cx="1047750" cy="43370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701925" y="6291580"/>
            <a:ext cx="1047750" cy="43370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等腰三角形 21"/>
          <p:cNvSpPr/>
          <p:nvPr/>
        </p:nvSpPr>
        <p:spPr>
          <a:xfrm rot="19016716">
            <a:off x="-852899" y="3929233"/>
            <a:ext cx="1998880" cy="119510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302414 w 2287273"/>
              <a:gd name="connsiteY0-74" fmla="*/ 4366376 h 4366376"/>
              <a:gd name="connsiteX1-75" fmla="*/ 0 w 2287273"/>
              <a:gd name="connsiteY1-76" fmla="*/ 2964927 h 4366376"/>
              <a:gd name="connsiteX2-77" fmla="*/ 2287273 w 2287273"/>
              <a:gd name="connsiteY2-78" fmla="*/ 1 h 4366376"/>
              <a:gd name="connsiteX3-79" fmla="*/ 302414 w 2287273"/>
              <a:gd name="connsiteY3-80" fmla="*/ 4366376 h 4366376"/>
              <a:gd name="connsiteX0-81" fmla="*/ 0 w 1984859"/>
              <a:gd name="connsiteY0-82" fmla="*/ 5515943 h 5515943"/>
              <a:gd name="connsiteX1-83" fmla="*/ 728870 w 1984859"/>
              <a:gd name="connsiteY1-84" fmla="*/ -1 h 5515943"/>
              <a:gd name="connsiteX2-85" fmla="*/ 1984859 w 1984859"/>
              <a:gd name="connsiteY2-86" fmla="*/ 1149568 h 5515943"/>
              <a:gd name="connsiteX3-87" fmla="*/ 0 w 1984859"/>
              <a:gd name="connsiteY3-88" fmla="*/ 5515943 h 5515943"/>
              <a:gd name="connsiteX0-89" fmla="*/ 0 w 2743975"/>
              <a:gd name="connsiteY0-90" fmla="*/ 2971745 h 2971744"/>
              <a:gd name="connsiteX1-91" fmla="*/ 1487986 w 2743975"/>
              <a:gd name="connsiteY1-92" fmla="*/ -1 h 2971744"/>
              <a:gd name="connsiteX2-93" fmla="*/ 2743975 w 2743975"/>
              <a:gd name="connsiteY2-94" fmla="*/ 1149568 h 2971744"/>
              <a:gd name="connsiteX3-95" fmla="*/ 0 w 2743975"/>
              <a:gd name="connsiteY3-96" fmla="*/ 2971745 h 2971744"/>
              <a:gd name="connsiteX0-97" fmla="*/ 0 w 2761811"/>
              <a:gd name="connsiteY0-98" fmla="*/ 1441450 h 1441449"/>
              <a:gd name="connsiteX1-99" fmla="*/ 1505822 w 2761811"/>
              <a:gd name="connsiteY1-100" fmla="*/ -1 h 1441449"/>
              <a:gd name="connsiteX2-101" fmla="*/ 2761811 w 2761811"/>
              <a:gd name="connsiteY2-102" fmla="*/ 1149568 h 1441449"/>
              <a:gd name="connsiteX3-103" fmla="*/ 0 w 2761811"/>
              <a:gd name="connsiteY3-104" fmla="*/ 1441450 h 1441449"/>
              <a:gd name="connsiteX0-105" fmla="*/ 0 w 2970564"/>
              <a:gd name="connsiteY0-106" fmla="*/ 3027997 h 3027997"/>
              <a:gd name="connsiteX1-107" fmla="*/ 1714575 w 2970564"/>
              <a:gd name="connsiteY1-108" fmla="*/ -1 h 3027997"/>
              <a:gd name="connsiteX2-109" fmla="*/ 2970564 w 2970564"/>
              <a:gd name="connsiteY2-110" fmla="*/ 1149568 h 3027997"/>
              <a:gd name="connsiteX3-111" fmla="*/ 0 w 2970564"/>
              <a:gd name="connsiteY3-112" fmla="*/ 3027997 h 3027997"/>
            </a:gdLst>
            <a:ahLst/>
            <a:cxnLst>
              <a:cxn ang="0">
                <a:pos x="connsiteX0-1" y="connsiteY0-2"/>
              </a:cxn>
              <a:cxn ang="0">
                <a:pos x="connsiteX1-3" y="connsiteY1-4"/>
              </a:cxn>
              <a:cxn ang="0">
                <a:pos x="connsiteX2-5" y="connsiteY2-6"/>
              </a:cxn>
              <a:cxn ang="0">
                <a:pos x="connsiteX3-7" y="connsiteY3-8"/>
              </a:cxn>
            </a:cxnLst>
            <a:rect l="l" t="t" r="r" b="b"/>
            <a:pathLst>
              <a:path w="2970564" h="3027997">
                <a:moveTo>
                  <a:pt x="0" y="3027997"/>
                </a:moveTo>
                <a:lnTo>
                  <a:pt x="1714575" y="-1"/>
                </a:lnTo>
                <a:lnTo>
                  <a:pt x="2970564" y="1149568"/>
                </a:lnTo>
                <a:lnTo>
                  <a:pt x="0" y="3027997"/>
                </a:lnTo>
                <a:close/>
              </a:path>
            </a:pathLst>
          </a:custGeom>
          <a:gradFill>
            <a:gsLst>
              <a:gs pos="17000">
                <a:srgbClr val="FFFFFF">
                  <a:alpha val="0"/>
                </a:srgbClr>
              </a:gs>
              <a:gs pos="82000">
                <a:srgbClr val="92BFB5">
                  <a:alpha val="22000"/>
                </a:srgbClr>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等腰三角形 21"/>
          <p:cNvSpPr/>
          <p:nvPr/>
        </p:nvSpPr>
        <p:spPr>
          <a:xfrm rot="19016716">
            <a:off x="-311224" y="3993267"/>
            <a:ext cx="2436405" cy="2076611"/>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302414 w 2287273"/>
              <a:gd name="connsiteY0-74" fmla="*/ 4366376 h 4366376"/>
              <a:gd name="connsiteX1-75" fmla="*/ 0 w 2287273"/>
              <a:gd name="connsiteY1-76" fmla="*/ 2964927 h 4366376"/>
              <a:gd name="connsiteX2-77" fmla="*/ 2287273 w 2287273"/>
              <a:gd name="connsiteY2-78" fmla="*/ 1 h 4366376"/>
              <a:gd name="connsiteX3-79" fmla="*/ 302414 w 2287273"/>
              <a:gd name="connsiteY3-80" fmla="*/ 4366376 h 4366376"/>
              <a:gd name="connsiteX0-81" fmla="*/ 0 w 1984859"/>
              <a:gd name="connsiteY0-82" fmla="*/ 5515943 h 5515943"/>
              <a:gd name="connsiteX1-83" fmla="*/ 728870 w 1984859"/>
              <a:gd name="connsiteY1-84" fmla="*/ -1 h 5515943"/>
              <a:gd name="connsiteX2-85" fmla="*/ 1984859 w 1984859"/>
              <a:gd name="connsiteY2-86" fmla="*/ 1149568 h 5515943"/>
              <a:gd name="connsiteX3-87" fmla="*/ 0 w 1984859"/>
              <a:gd name="connsiteY3-88" fmla="*/ 5515943 h 5515943"/>
              <a:gd name="connsiteX0-89" fmla="*/ 0 w 2743975"/>
              <a:gd name="connsiteY0-90" fmla="*/ 2971745 h 2971744"/>
              <a:gd name="connsiteX1-91" fmla="*/ 1487986 w 2743975"/>
              <a:gd name="connsiteY1-92" fmla="*/ -1 h 2971744"/>
              <a:gd name="connsiteX2-93" fmla="*/ 2743975 w 2743975"/>
              <a:gd name="connsiteY2-94" fmla="*/ 1149568 h 2971744"/>
              <a:gd name="connsiteX3-95" fmla="*/ 0 w 2743975"/>
              <a:gd name="connsiteY3-96" fmla="*/ 2971745 h 2971744"/>
              <a:gd name="connsiteX0-97" fmla="*/ 0 w 2761811"/>
              <a:gd name="connsiteY0-98" fmla="*/ 1441450 h 1441449"/>
              <a:gd name="connsiteX1-99" fmla="*/ 1505822 w 2761811"/>
              <a:gd name="connsiteY1-100" fmla="*/ -1 h 1441449"/>
              <a:gd name="connsiteX2-101" fmla="*/ 2761811 w 2761811"/>
              <a:gd name="connsiteY2-102" fmla="*/ 1149568 h 1441449"/>
              <a:gd name="connsiteX3-103" fmla="*/ 0 w 2761811"/>
              <a:gd name="connsiteY3-104" fmla="*/ 1441450 h 1441449"/>
              <a:gd name="connsiteX0-105" fmla="*/ 0 w 2970564"/>
              <a:gd name="connsiteY0-106" fmla="*/ 3027997 h 3027997"/>
              <a:gd name="connsiteX1-107" fmla="*/ 1714575 w 2970564"/>
              <a:gd name="connsiteY1-108" fmla="*/ -1 h 3027997"/>
              <a:gd name="connsiteX2-109" fmla="*/ 2970564 w 2970564"/>
              <a:gd name="connsiteY2-110" fmla="*/ 1149568 h 3027997"/>
              <a:gd name="connsiteX3-111" fmla="*/ 0 w 2970564"/>
              <a:gd name="connsiteY3-112" fmla="*/ 3027997 h 3027997"/>
              <a:gd name="connsiteX0-113" fmla="*/ 0 w 2356699"/>
              <a:gd name="connsiteY0-114" fmla="*/ 3027997 h 5261461"/>
              <a:gd name="connsiteX1-115" fmla="*/ 1714575 w 2356699"/>
              <a:gd name="connsiteY1-116" fmla="*/ -1 h 5261461"/>
              <a:gd name="connsiteX2-117" fmla="*/ 2356699 w 2356699"/>
              <a:gd name="connsiteY2-118" fmla="*/ 5261462 h 5261461"/>
              <a:gd name="connsiteX3-119" fmla="*/ 0 w 2356699"/>
              <a:gd name="connsiteY3-120" fmla="*/ 3027997 h 5261461"/>
              <a:gd name="connsiteX0-121" fmla="*/ 0 w 3620776"/>
              <a:gd name="connsiteY0-122" fmla="*/ 1807117 h 5261461"/>
              <a:gd name="connsiteX1-123" fmla="*/ 2978652 w 3620776"/>
              <a:gd name="connsiteY1-124" fmla="*/ -1 h 5261461"/>
              <a:gd name="connsiteX2-125" fmla="*/ 3620776 w 3620776"/>
              <a:gd name="connsiteY2-126" fmla="*/ 5261462 h 5261461"/>
              <a:gd name="connsiteX3-127" fmla="*/ 0 w 3620776"/>
              <a:gd name="connsiteY3-128" fmla="*/ 1807117 h 5261461"/>
            </a:gdLst>
            <a:ahLst/>
            <a:cxnLst>
              <a:cxn ang="0">
                <a:pos x="connsiteX0-1" y="connsiteY0-2"/>
              </a:cxn>
              <a:cxn ang="0">
                <a:pos x="connsiteX1-3" y="connsiteY1-4"/>
              </a:cxn>
              <a:cxn ang="0">
                <a:pos x="connsiteX2-5" y="connsiteY2-6"/>
              </a:cxn>
              <a:cxn ang="0">
                <a:pos x="connsiteX3-7" y="connsiteY3-8"/>
              </a:cxn>
            </a:cxnLst>
            <a:rect l="l" t="t" r="r" b="b"/>
            <a:pathLst>
              <a:path w="3620776" h="5261461">
                <a:moveTo>
                  <a:pt x="0" y="1807117"/>
                </a:moveTo>
                <a:lnTo>
                  <a:pt x="2978652" y="-1"/>
                </a:lnTo>
                <a:lnTo>
                  <a:pt x="3620776" y="5261462"/>
                </a:lnTo>
                <a:lnTo>
                  <a:pt x="0" y="1807117"/>
                </a:lnTo>
                <a:close/>
              </a:path>
            </a:pathLst>
          </a:custGeom>
          <a:gradFill>
            <a:gsLst>
              <a:gs pos="67000">
                <a:srgbClr val="FFFFFF">
                  <a:alpha val="0"/>
                </a:srgbClr>
              </a:gs>
              <a:gs pos="29000">
                <a:srgbClr val="E1EAEF"/>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等腰三角形 26"/>
          <p:cNvSpPr/>
          <p:nvPr/>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等腰三角形 21"/>
          <p:cNvSpPr/>
          <p:nvPr/>
        </p:nvSpPr>
        <p:spPr>
          <a:xfrm>
            <a:off x="7856801" y="613704"/>
            <a:ext cx="1251762" cy="1427194"/>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 name="connsiteX0-177" fmla="*/ 1217623 w 1217623"/>
              <a:gd name="connsiteY0-178" fmla="*/ 1390692 h 1409700"/>
              <a:gd name="connsiteX1-179" fmla="*/ 489374 w 1217623"/>
              <a:gd name="connsiteY1-180" fmla="*/ 1409700 h 1409700"/>
              <a:gd name="connsiteX2-181" fmla="*/ 0 w 1217623"/>
              <a:gd name="connsiteY2-182" fmla="*/ 0 h 1409700"/>
              <a:gd name="connsiteX3-183" fmla="*/ 1217623 w 1217623"/>
              <a:gd name="connsiteY3-184" fmla="*/ 1390692 h 1409700"/>
            </a:gdLst>
            <a:ahLst/>
            <a:cxnLst>
              <a:cxn ang="0">
                <a:pos x="connsiteX0-1" y="connsiteY0-2"/>
              </a:cxn>
              <a:cxn ang="0">
                <a:pos x="connsiteX1-3" y="connsiteY1-4"/>
              </a:cxn>
              <a:cxn ang="0">
                <a:pos x="connsiteX2-5" y="connsiteY2-6"/>
              </a:cxn>
              <a:cxn ang="0">
                <a:pos x="connsiteX3-7" y="connsiteY3-8"/>
              </a:cxn>
            </a:cxnLst>
            <a:rect l="l" t="t" r="r" b="b"/>
            <a:pathLst>
              <a:path w="1217623" h="1409700">
                <a:moveTo>
                  <a:pt x="1217623" y="1390692"/>
                </a:moveTo>
                <a:lnTo>
                  <a:pt x="489374" y="1409700"/>
                </a:lnTo>
                <a:lnTo>
                  <a:pt x="0" y="0"/>
                </a:lnTo>
                <a:lnTo>
                  <a:pt x="1217623" y="1390692"/>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等腰三角形 21"/>
          <p:cNvSpPr/>
          <p:nvPr/>
        </p:nvSpPr>
        <p:spPr>
          <a:xfrm>
            <a:off x="7857832" y="615454"/>
            <a:ext cx="588769" cy="1425444"/>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 name="connsiteX0-201" fmla="*/ 588769 w 588769"/>
              <a:gd name="connsiteY0-202" fmla="*/ 1418467 h 1425444"/>
              <a:gd name="connsiteX1-203" fmla="*/ 16930 w 588769"/>
              <a:gd name="connsiteY1-204" fmla="*/ 1425444 h 1425444"/>
              <a:gd name="connsiteX2-205" fmla="*/ 0 w 588769"/>
              <a:gd name="connsiteY2-206" fmla="*/ 0 h 1425444"/>
              <a:gd name="connsiteX3-207" fmla="*/ 588769 w 588769"/>
              <a:gd name="connsiteY3-208" fmla="*/ 1418467 h 1425444"/>
            </a:gdLst>
            <a:ahLst/>
            <a:cxnLst>
              <a:cxn ang="0">
                <a:pos x="connsiteX0-1" y="connsiteY0-2"/>
              </a:cxn>
              <a:cxn ang="0">
                <a:pos x="connsiteX1-3" y="connsiteY1-4"/>
              </a:cxn>
              <a:cxn ang="0">
                <a:pos x="connsiteX2-5" y="connsiteY2-6"/>
              </a:cxn>
              <a:cxn ang="0">
                <a:pos x="connsiteX3-7" y="connsiteY3-8"/>
              </a:cxn>
            </a:cxnLst>
            <a:rect l="l" t="t" r="r" b="b"/>
            <a:pathLst>
              <a:path w="588769" h="1425444">
                <a:moveTo>
                  <a:pt x="588769" y="1418467"/>
                </a:moveTo>
                <a:lnTo>
                  <a:pt x="16930" y="1425444"/>
                </a:lnTo>
                <a:lnTo>
                  <a:pt x="0" y="0"/>
                </a:lnTo>
                <a:lnTo>
                  <a:pt x="588769" y="1418467"/>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等腰三角形 29"/>
          <p:cNvSpPr/>
          <p:nvPr/>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9" name="组合 11"/>
          <p:cNvGrpSpPr/>
          <p:nvPr/>
        </p:nvGrpSpPr>
        <p:grpSpPr bwMode="auto">
          <a:xfrm>
            <a:off x="4789608" y="3503333"/>
            <a:ext cx="4874492" cy="1189056"/>
            <a:chOff x="737131" y="4486612"/>
            <a:chExt cx="4875340" cy="1189949"/>
          </a:xfrm>
        </p:grpSpPr>
        <p:sp>
          <p:nvSpPr>
            <p:cNvPr id="11" name="文本框 10"/>
            <p:cNvSpPr txBox="1"/>
            <p:nvPr/>
          </p:nvSpPr>
          <p:spPr>
            <a:xfrm>
              <a:off x="737131" y="4969275"/>
              <a:ext cx="4875340" cy="707286"/>
            </a:xfrm>
            <a:prstGeom prst="rect">
              <a:avLst/>
            </a:prstGeom>
            <a:noFill/>
          </p:spPr>
          <p:txBody>
            <a:bodyPr wrap="square">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pPr>
                <a:defRPr/>
              </a:pPr>
              <a:r>
                <a:rPr lang="zh-CN" altLang="en-US" sz="4000" b="0" spc="0" dirty="0">
                  <a:solidFill>
                    <a:srgbClr val="405E62"/>
                  </a:solidFill>
                  <a:effectLst>
                    <a:outerShdw blurRad="25400" dist="25400" dir="2700000" algn="tl">
                      <a:srgbClr val="000000">
                        <a:alpha val="25000"/>
                      </a:srgbClr>
                    </a:outerShdw>
                  </a:effectLst>
                  <a:latin typeface="+mn-lt"/>
                  <a:ea typeface="+mn-ea"/>
                  <a:cs typeface="+mn-ea"/>
                  <a:sym typeface="+mn-lt"/>
                </a:rPr>
                <a:t>信息素养</a:t>
              </a:r>
              <a:endParaRPr lang="zh-CN" altLang="en-US" sz="4000" b="0" spc="0" dirty="0">
                <a:solidFill>
                  <a:srgbClr val="405E62"/>
                </a:solidFill>
                <a:effectLst>
                  <a:outerShdw blurRad="25400" dist="25400" dir="2700000" algn="tl">
                    <a:srgbClr val="000000">
                      <a:alpha val="25000"/>
                    </a:srgbClr>
                  </a:outerShdw>
                </a:effectLst>
                <a:latin typeface="+mn-lt"/>
                <a:ea typeface="+mn-ea"/>
                <a:cs typeface="+mn-ea"/>
                <a:sym typeface="+mn-lt"/>
              </a:endParaRPr>
            </a:p>
          </p:txBody>
        </p:sp>
        <p:sp>
          <p:nvSpPr>
            <p:cNvPr id="12" name="文本框 11"/>
            <p:cNvSpPr txBox="1"/>
            <p:nvPr/>
          </p:nvSpPr>
          <p:spPr>
            <a:xfrm>
              <a:off x="785008" y="4486612"/>
              <a:ext cx="3048530" cy="462012"/>
            </a:xfrm>
            <a:prstGeom prst="rect">
              <a:avLst/>
            </a:prstGeom>
            <a:noFill/>
          </p:spPr>
          <p:txBody>
            <a:bodyPr wrap="square">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pPr eaLnBrk="1" fontAlgn="auto" hangingPunct="1">
                <a:spcBef>
                  <a:spcPts val="0"/>
                </a:spcBef>
                <a:spcAft>
                  <a:spcPts val="0"/>
                </a:spcAft>
                <a:defRPr/>
              </a:pPr>
              <a:r>
                <a:rPr lang="en-US" altLang="zh-CN" sz="2400" b="0" spc="0" dirty="0">
                  <a:solidFill>
                    <a:srgbClr val="405E62"/>
                  </a:solidFill>
                  <a:latin typeface="+mn-lt"/>
                  <a:ea typeface="+mn-ea"/>
                  <a:cs typeface="+mn-ea"/>
                  <a:sym typeface="+mn-lt"/>
                </a:rPr>
                <a:t>PART ONE</a:t>
              </a:r>
              <a:endParaRPr lang="zh-CN" altLang="en-US" sz="2400" b="0" spc="0" dirty="0">
                <a:solidFill>
                  <a:srgbClr val="405E62"/>
                </a:solidFill>
                <a:latin typeface="+mn-lt"/>
                <a:ea typeface="+mn-ea"/>
                <a:cs typeface="+mn-ea"/>
                <a:sym typeface="+mn-lt"/>
              </a:endParaRPr>
            </a:p>
          </p:txBody>
        </p:sp>
      </p:grpSp>
      <p:grpSp>
        <p:nvGrpSpPr>
          <p:cNvPr id="2" name="组合 1"/>
          <p:cNvGrpSpPr/>
          <p:nvPr/>
        </p:nvGrpSpPr>
        <p:grpSpPr>
          <a:xfrm>
            <a:off x="691700" y="1028694"/>
            <a:ext cx="3893974" cy="3893974"/>
            <a:chOff x="-630302" y="1714542"/>
            <a:chExt cx="4762837" cy="4762838"/>
          </a:xfrm>
        </p:grpSpPr>
        <p:sp>
          <p:nvSpPr>
            <p:cNvPr id="13" name="椭圆 12"/>
            <p:cNvSpPr/>
            <p:nvPr/>
          </p:nvSpPr>
          <p:spPr>
            <a:xfrm>
              <a:off x="-630302" y="1714542"/>
              <a:ext cx="4762837" cy="4762838"/>
            </a:xfrm>
            <a:prstGeom prst="ellipse">
              <a:avLst/>
            </a:prstGeom>
            <a:gradFill>
              <a:gsLst>
                <a:gs pos="65000">
                  <a:srgbClr val="B6D3B7">
                    <a:alpha val="0"/>
                  </a:srgbClr>
                </a:gs>
                <a:gs pos="0">
                  <a:srgbClr val="52A4AE">
                    <a:alpha val="34000"/>
                  </a:srgbClr>
                </a:gs>
              </a:gsLst>
              <a:lin ang="5400000" scaled="1"/>
            </a:gradFill>
            <a:ln>
              <a:noFill/>
            </a:ln>
            <a:effectLst/>
          </p:spPr>
          <p:txBody>
            <a:bodyPr vert="horz" wrap="square" lIns="91440" tIns="45720" rIns="91440" bIns="45720" numCol="1" anchor="t" anchorCtr="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600" dirty="0">
                <a:solidFill>
                  <a:schemeClr val="tx1"/>
                </a:solidFill>
                <a:cs typeface="+mn-ea"/>
                <a:sym typeface="+mn-lt"/>
              </a:endParaRPr>
            </a:p>
          </p:txBody>
        </p:sp>
        <p:sp>
          <p:nvSpPr>
            <p:cNvPr id="14" name="文本框 13"/>
            <p:cNvSpPr txBox="1"/>
            <p:nvPr/>
          </p:nvSpPr>
          <p:spPr>
            <a:xfrm>
              <a:off x="-171601" y="2394188"/>
              <a:ext cx="3790331" cy="2710446"/>
            </a:xfrm>
            <a:prstGeom prst="rect">
              <a:avLst/>
            </a:prstGeom>
            <a:noFill/>
          </p:spPr>
          <p:txBody>
            <a:bodyPr wrap="square" rtlCol="0">
              <a:spAutoFit/>
            </a:bodyPr>
            <a:lstStyle/>
            <a:p>
              <a:pPr algn="ctr"/>
              <a:r>
                <a:rPr lang="en-US" altLang="zh-CN" sz="13800" dirty="0">
                  <a:gradFill>
                    <a:gsLst>
                      <a:gs pos="0">
                        <a:srgbClr val="B6D3B7"/>
                      </a:gs>
                      <a:gs pos="98000">
                        <a:srgbClr val="52A4AE"/>
                      </a:gs>
                    </a:gsLst>
                    <a:lin ang="5400000" scaled="1"/>
                  </a:gradFill>
                  <a:effectLst>
                    <a:outerShdw blurRad="25400" dist="25400" dir="2700000" algn="tl">
                      <a:srgbClr val="000000">
                        <a:alpha val="25000"/>
                      </a:srgbClr>
                    </a:outerShdw>
                  </a:effectLst>
                  <a:cs typeface="+mn-ea"/>
                  <a:sym typeface="+mn-lt"/>
                </a:rPr>
                <a:t>01</a:t>
              </a:r>
              <a:endParaRPr lang="zh-CN" altLang="en-US" sz="13800" dirty="0">
                <a:gradFill>
                  <a:gsLst>
                    <a:gs pos="0">
                      <a:srgbClr val="B6D3B7"/>
                    </a:gs>
                    <a:gs pos="98000">
                      <a:srgbClr val="52A4AE"/>
                    </a:gs>
                  </a:gsLst>
                  <a:lin ang="5400000" scaled="1"/>
                </a:gradFill>
                <a:effectLst>
                  <a:outerShdw blurRad="25400" dist="25400" dir="2700000" algn="tl">
                    <a:srgbClr val="000000">
                      <a:alpha val="25000"/>
                    </a:srgbClr>
                  </a:outerShdw>
                </a:effectLst>
                <a:cs typeface="+mn-ea"/>
                <a:sym typeface="+mn-lt"/>
              </a:endParaRPr>
            </a:p>
          </p:txBody>
        </p:sp>
      </p:grpSp>
      <p:sp>
        <p:nvSpPr>
          <p:cNvPr id="31" name="等腰三角形 30"/>
          <p:cNvSpPr/>
          <p:nvPr/>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等腰三角形 21"/>
          <p:cNvSpPr/>
          <p:nvPr/>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 name="等腰三角形 21"/>
          <p:cNvSpPr/>
          <p:nvPr/>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 name="等腰三角形 21"/>
          <p:cNvSpPr/>
          <p:nvPr/>
        </p:nvSpPr>
        <p:spPr>
          <a:xfrm rot="19016716">
            <a:off x="7438188" y="1637027"/>
            <a:ext cx="686162"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等腰三角形 21"/>
          <p:cNvSpPr/>
          <p:nvPr/>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等腰三角形 21"/>
          <p:cNvSpPr/>
          <p:nvPr/>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等腰三角形 21"/>
          <p:cNvSpPr/>
          <p:nvPr/>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1+#ppt_w/2"/>
                                              </p:val>
                                            </p:tav>
                                            <p:tav tm="100000">
                                              <p:val>
                                                <p:strVal val="#ppt_x"/>
                                              </p:val>
                                            </p:tav>
                                          </p:tavLst>
                                        </p:anim>
                                        <p:anim calcmode="lin" valueType="num">
                                          <p:cBhvr additive="base">
                                            <p:cTn id="8" dur="75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750" fill="hold"/>
                                            <p:tgtEl>
                                              <p:spTgt spid="34"/>
                                            </p:tgtEl>
                                            <p:attrNameLst>
                                              <p:attrName>ppt_x</p:attrName>
                                            </p:attrNameLst>
                                          </p:cBhvr>
                                          <p:tavLst>
                                            <p:tav tm="0">
                                              <p:val>
                                                <p:strVal val="1+#ppt_w/2"/>
                                              </p:val>
                                            </p:tav>
                                            <p:tav tm="100000">
                                              <p:val>
                                                <p:strVal val="#ppt_x"/>
                                              </p:val>
                                            </p:tav>
                                          </p:tavLst>
                                        </p:anim>
                                        <p:anim calcmode="lin" valueType="num">
                                          <p:cBhvr additive="base">
                                            <p:cTn id="12" dur="750" fill="hold"/>
                                            <p:tgtEl>
                                              <p:spTgt spid="34"/>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750" fill="hold"/>
                                            <p:tgtEl>
                                              <p:spTgt spid="35"/>
                                            </p:tgtEl>
                                            <p:attrNameLst>
                                              <p:attrName>ppt_x</p:attrName>
                                            </p:attrNameLst>
                                          </p:cBhvr>
                                          <p:tavLst>
                                            <p:tav tm="0">
                                              <p:val>
                                                <p:strVal val="1+#ppt_w/2"/>
                                              </p:val>
                                            </p:tav>
                                            <p:tav tm="100000">
                                              <p:val>
                                                <p:strVal val="#ppt_x"/>
                                              </p:val>
                                            </p:tav>
                                          </p:tavLst>
                                        </p:anim>
                                        <p:anim calcmode="lin" valueType="num">
                                          <p:cBhvr additive="base">
                                            <p:cTn id="16" dur="750" fill="hold"/>
                                            <p:tgtEl>
                                              <p:spTgt spid="35"/>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750" fill="hold"/>
                                            <p:tgtEl>
                                              <p:spTgt spid="30"/>
                                            </p:tgtEl>
                                            <p:attrNameLst>
                                              <p:attrName>ppt_x</p:attrName>
                                            </p:attrNameLst>
                                          </p:cBhvr>
                                          <p:tavLst>
                                            <p:tav tm="0">
                                              <p:val>
                                                <p:strVal val="1+#ppt_w/2"/>
                                              </p:val>
                                            </p:tav>
                                            <p:tav tm="100000">
                                              <p:val>
                                                <p:strVal val="#ppt_x"/>
                                              </p:val>
                                            </p:tav>
                                          </p:tavLst>
                                        </p:anim>
                                        <p:anim calcmode="lin" valueType="num">
                                          <p:cBhvr additive="base">
                                            <p:cTn id="20" dur="750" fill="hold"/>
                                            <p:tgtEl>
                                              <p:spTgt spid="30"/>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1+#ppt_w/2"/>
                                              </p:val>
                                            </p:tav>
                                            <p:tav tm="100000">
                                              <p:val>
                                                <p:strVal val="#ppt_x"/>
                                              </p:val>
                                            </p:tav>
                                          </p:tavLst>
                                        </p:anim>
                                        <p:anim calcmode="lin" valueType="num">
                                          <p:cBhvr additive="base">
                                            <p:cTn id="24" dur="750" fill="hold"/>
                                            <p:tgtEl>
                                              <p:spTgt spid="31"/>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750" fill="hold"/>
                                            <p:tgtEl>
                                              <p:spTgt spid="32"/>
                                            </p:tgtEl>
                                            <p:attrNameLst>
                                              <p:attrName>ppt_x</p:attrName>
                                            </p:attrNameLst>
                                          </p:cBhvr>
                                          <p:tavLst>
                                            <p:tav tm="0">
                                              <p:val>
                                                <p:strVal val="1+#ppt_w/2"/>
                                              </p:val>
                                            </p:tav>
                                            <p:tav tm="100000">
                                              <p:val>
                                                <p:strVal val="#ppt_x"/>
                                              </p:val>
                                            </p:tav>
                                          </p:tavLst>
                                        </p:anim>
                                        <p:anim calcmode="lin" valueType="num">
                                          <p:cBhvr additive="base">
                                            <p:cTn id="28" dur="750" fill="hold"/>
                                            <p:tgtEl>
                                              <p:spTgt spid="32"/>
                                            </p:tgtEl>
                                            <p:attrNameLst>
                                              <p:attrName>ppt_y</p:attrName>
                                            </p:attrNameLst>
                                          </p:cBhvr>
                                          <p:tavLst>
                                            <p:tav tm="0">
                                              <p:val>
                                                <p:strVal val="0-#ppt_h/2"/>
                                              </p:val>
                                            </p:tav>
                                            <p:tav tm="100000">
                                              <p:val>
                                                <p:strVal val="#ppt_y"/>
                                              </p:val>
                                            </p:tav>
                                          </p:tavLst>
                                        </p:anim>
                                      </p:childTnLst>
                                    </p:cTn>
                                  </p:par>
                                  <p:par>
                                    <p:cTn id="29" presetID="2" presetClass="entr" presetSubtype="3" decel="10000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750" fill="hold"/>
                                            <p:tgtEl>
                                              <p:spTgt spid="33"/>
                                            </p:tgtEl>
                                            <p:attrNameLst>
                                              <p:attrName>ppt_x</p:attrName>
                                            </p:attrNameLst>
                                          </p:cBhvr>
                                          <p:tavLst>
                                            <p:tav tm="0">
                                              <p:val>
                                                <p:strVal val="1+#ppt_w/2"/>
                                              </p:val>
                                            </p:tav>
                                            <p:tav tm="100000">
                                              <p:val>
                                                <p:strVal val="#ppt_x"/>
                                              </p:val>
                                            </p:tav>
                                          </p:tavLst>
                                        </p:anim>
                                        <p:anim calcmode="lin" valueType="num">
                                          <p:cBhvr additive="base">
                                            <p:cTn id="32" dur="750" fill="hold"/>
                                            <p:tgtEl>
                                              <p:spTgt spid="33"/>
                                            </p:tgtEl>
                                            <p:attrNameLst>
                                              <p:attrName>ppt_y</p:attrName>
                                            </p:attrNameLst>
                                          </p:cBhvr>
                                          <p:tavLst>
                                            <p:tav tm="0">
                                              <p:val>
                                                <p:strVal val="0-#ppt_h/2"/>
                                              </p:val>
                                            </p:tav>
                                            <p:tav tm="100000">
                                              <p:val>
                                                <p:strVal val="#ppt_y"/>
                                              </p:val>
                                            </p:tav>
                                          </p:tavLst>
                                        </p:anim>
                                      </p:childTnLst>
                                    </p:cTn>
                                  </p:par>
                                  <p:par>
                                    <p:cTn id="33" presetID="2" presetClass="entr" presetSubtype="3" decel="10000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750" fill="hold"/>
                                            <p:tgtEl>
                                              <p:spTgt spid="36"/>
                                            </p:tgtEl>
                                            <p:attrNameLst>
                                              <p:attrName>ppt_x</p:attrName>
                                            </p:attrNameLst>
                                          </p:cBhvr>
                                          <p:tavLst>
                                            <p:tav tm="0">
                                              <p:val>
                                                <p:strVal val="1+#ppt_w/2"/>
                                              </p:val>
                                            </p:tav>
                                            <p:tav tm="100000">
                                              <p:val>
                                                <p:strVal val="#ppt_x"/>
                                              </p:val>
                                            </p:tav>
                                          </p:tavLst>
                                        </p:anim>
                                        <p:anim calcmode="lin" valueType="num">
                                          <p:cBhvr additive="base">
                                            <p:cTn id="36" dur="750" fill="hold"/>
                                            <p:tgtEl>
                                              <p:spTgt spid="36"/>
                                            </p:tgtEl>
                                            <p:attrNameLst>
                                              <p:attrName>ppt_y</p:attrName>
                                            </p:attrNameLst>
                                          </p:cBhvr>
                                          <p:tavLst>
                                            <p:tav tm="0">
                                              <p:val>
                                                <p:strVal val="0-#ppt_h/2"/>
                                              </p:val>
                                            </p:tav>
                                            <p:tav tm="100000">
                                              <p:val>
                                                <p:strVal val="#ppt_y"/>
                                              </p:val>
                                            </p:tav>
                                          </p:tavLst>
                                        </p:anim>
                                      </p:childTnLst>
                                    </p:cTn>
                                  </p:par>
                                  <p:par>
                                    <p:cTn id="37" presetID="2" presetClass="entr" presetSubtype="3" decel="10000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750" fill="hold"/>
                                            <p:tgtEl>
                                              <p:spTgt spid="37"/>
                                            </p:tgtEl>
                                            <p:attrNameLst>
                                              <p:attrName>ppt_x</p:attrName>
                                            </p:attrNameLst>
                                          </p:cBhvr>
                                          <p:tavLst>
                                            <p:tav tm="0">
                                              <p:val>
                                                <p:strVal val="1+#ppt_w/2"/>
                                              </p:val>
                                            </p:tav>
                                            <p:tav tm="100000">
                                              <p:val>
                                                <p:strVal val="#ppt_x"/>
                                              </p:val>
                                            </p:tav>
                                          </p:tavLst>
                                        </p:anim>
                                        <p:anim calcmode="lin" valueType="num">
                                          <p:cBhvr additive="base">
                                            <p:cTn id="40" dur="750" fill="hold"/>
                                            <p:tgtEl>
                                              <p:spTgt spid="37"/>
                                            </p:tgtEl>
                                            <p:attrNameLst>
                                              <p:attrName>ppt_y</p:attrName>
                                            </p:attrNameLst>
                                          </p:cBhvr>
                                          <p:tavLst>
                                            <p:tav tm="0">
                                              <p:val>
                                                <p:strVal val="0-#ppt_h/2"/>
                                              </p:val>
                                            </p:tav>
                                            <p:tav tm="100000">
                                              <p:val>
                                                <p:strVal val="#ppt_y"/>
                                              </p:val>
                                            </p:tav>
                                          </p:tavLst>
                                        </p:anim>
                                      </p:childTnLst>
                                    </p:cTn>
                                  </p:par>
                                  <p:par>
                                    <p:cTn id="41" presetID="2" presetClass="entr" presetSubtype="3" decel="10000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750" fill="hold"/>
                                            <p:tgtEl>
                                              <p:spTgt spid="38"/>
                                            </p:tgtEl>
                                            <p:attrNameLst>
                                              <p:attrName>ppt_x</p:attrName>
                                            </p:attrNameLst>
                                          </p:cBhvr>
                                          <p:tavLst>
                                            <p:tav tm="0">
                                              <p:val>
                                                <p:strVal val="1+#ppt_w/2"/>
                                              </p:val>
                                            </p:tav>
                                            <p:tav tm="100000">
                                              <p:val>
                                                <p:strVal val="#ppt_x"/>
                                              </p:val>
                                            </p:tav>
                                          </p:tavLst>
                                        </p:anim>
                                        <p:anim calcmode="lin" valueType="num">
                                          <p:cBhvr additive="base">
                                            <p:cTn id="44" dur="750" fill="hold"/>
                                            <p:tgtEl>
                                              <p:spTgt spid="38"/>
                                            </p:tgtEl>
                                            <p:attrNameLst>
                                              <p:attrName>ppt_y</p:attrName>
                                            </p:attrNameLst>
                                          </p:cBhvr>
                                          <p:tavLst>
                                            <p:tav tm="0">
                                              <p:val>
                                                <p:strVal val="0-#ppt_h/2"/>
                                              </p:val>
                                            </p:tav>
                                            <p:tav tm="100000">
                                              <p:val>
                                                <p:strVal val="#ppt_y"/>
                                              </p:val>
                                            </p:tav>
                                          </p:tavLst>
                                        </p:anim>
                                      </p:childTnLst>
                                    </p:cTn>
                                  </p:par>
                                  <p:par>
                                    <p:cTn id="45" presetID="2" presetClass="entr" presetSubtype="3" decel="10000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750" fill="hold"/>
                                            <p:tgtEl>
                                              <p:spTgt spid="39"/>
                                            </p:tgtEl>
                                            <p:attrNameLst>
                                              <p:attrName>ppt_x</p:attrName>
                                            </p:attrNameLst>
                                          </p:cBhvr>
                                          <p:tavLst>
                                            <p:tav tm="0">
                                              <p:val>
                                                <p:strVal val="1+#ppt_w/2"/>
                                              </p:val>
                                            </p:tav>
                                            <p:tav tm="100000">
                                              <p:val>
                                                <p:strVal val="#ppt_x"/>
                                              </p:val>
                                            </p:tav>
                                          </p:tavLst>
                                        </p:anim>
                                        <p:anim calcmode="lin" valueType="num">
                                          <p:cBhvr additive="base">
                                            <p:cTn id="48" dur="750" fill="hold"/>
                                            <p:tgtEl>
                                              <p:spTgt spid="39"/>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14:presetBounceEnd="40000">
                                      <p:stCondLst>
                                        <p:cond delay="500"/>
                                      </p:stCondLst>
                                      <p:childTnLst>
                                        <p:set>
                                          <p:cBhvr>
                                            <p:cTn id="50" dur="1" fill="hold">
                                              <p:stCondLst>
                                                <p:cond delay="0"/>
                                              </p:stCondLst>
                                            </p:cTn>
                                            <p:tgtEl>
                                              <p:spTgt spid="2"/>
                                            </p:tgtEl>
                                            <p:attrNameLst>
                                              <p:attrName>style.visibility</p:attrName>
                                            </p:attrNameLst>
                                          </p:cBhvr>
                                          <p:to>
                                            <p:strVal val="visible"/>
                                          </p:to>
                                        </p:set>
                                        <p:anim calcmode="lin" valueType="num" p14:bounceEnd="40000">
                                          <p:cBhvr additive="base">
                                            <p:cTn id="51"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52" dur="750" fill="hold"/>
                                            <p:tgtEl>
                                              <p:spTgt spid="2"/>
                                            </p:tgtEl>
                                            <p:attrNameLst>
                                              <p:attrName>ppt_y</p:attrName>
                                            </p:attrNameLst>
                                          </p:cBhvr>
                                          <p:tavLst>
                                            <p:tav tm="0">
                                              <p:val>
                                                <p:strVal val="0-#ppt_h/2"/>
                                              </p:val>
                                            </p:tav>
                                            <p:tav tm="100000">
                                              <p:val>
                                                <p:strVal val="#ppt_y"/>
                                              </p:val>
                                            </p:tav>
                                          </p:tavLst>
                                        </p:anim>
                                      </p:childTnLst>
                                    </p:cTn>
                                  </p:par>
                                  <p:par>
                                    <p:cTn id="53" presetID="12" presetClass="entr" presetSubtype="8" fill="hold" nodeType="withEffect">
                                      <p:stCondLst>
                                        <p:cond delay="100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p:tgtEl>
                                              <p:spTgt spid="9"/>
                                            </p:tgtEl>
                                            <p:attrNameLst>
                                              <p:attrName>ppt_x</p:attrName>
                                            </p:attrNameLst>
                                          </p:cBhvr>
                                          <p:tavLst>
                                            <p:tav tm="0">
                                              <p:val>
                                                <p:strVal val="#ppt_x-#ppt_w*1.125000"/>
                                              </p:val>
                                            </p:tav>
                                            <p:tav tm="100000">
                                              <p:val>
                                                <p:strVal val="#ppt_x"/>
                                              </p:val>
                                            </p:tav>
                                          </p:tavLst>
                                        </p:anim>
                                        <p:animEffect transition="in" filter="wipe(right)">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4" grpId="0" animBg="1"/>
          <p:bldP spid="35" grpId="0" animBg="1"/>
          <p:bldP spid="30" grpId="0" animBg="1"/>
          <p:bldP spid="31" grpId="0" animBg="1"/>
          <p:bldP spid="32" grpId="0" animBg="1"/>
          <p:bldP spid="33" grpId="0" animBg="1"/>
          <p:bldP spid="36" grpId="0" animBg="1"/>
          <p:bldP spid="37" grpId="0" animBg="1"/>
          <p:bldP spid="38" grpId="0" animBg="1"/>
          <p:bldP spid="3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1+#ppt_w/2"/>
                                              </p:val>
                                            </p:tav>
                                            <p:tav tm="100000">
                                              <p:val>
                                                <p:strVal val="#ppt_x"/>
                                              </p:val>
                                            </p:tav>
                                          </p:tavLst>
                                        </p:anim>
                                        <p:anim calcmode="lin" valueType="num">
                                          <p:cBhvr additive="base">
                                            <p:cTn id="8" dur="75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750" fill="hold"/>
                                            <p:tgtEl>
                                              <p:spTgt spid="34"/>
                                            </p:tgtEl>
                                            <p:attrNameLst>
                                              <p:attrName>ppt_x</p:attrName>
                                            </p:attrNameLst>
                                          </p:cBhvr>
                                          <p:tavLst>
                                            <p:tav tm="0">
                                              <p:val>
                                                <p:strVal val="1+#ppt_w/2"/>
                                              </p:val>
                                            </p:tav>
                                            <p:tav tm="100000">
                                              <p:val>
                                                <p:strVal val="#ppt_x"/>
                                              </p:val>
                                            </p:tav>
                                          </p:tavLst>
                                        </p:anim>
                                        <p:anim calcmode="lin" valueType="num">
                                          <p:cBhvr additive="base">
                                            <p:cTn id="12" dur="750" fill="hold"/>
                                            <p:tgtEl>
                                              <p:spTgt spid="34"/>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750" fill="hold"/>
                                            <p:tgtEl>
                                              <p:spTgt spid="35"/>
                                            </p:tgtEl>
                                            <p:attrNameLst>
                                              <p:attrName>ppt_x</p:attrName>
                                            </p:attrNameLst>
                                          </p:cBhvr>
                                          <p:tavLst>
                                            <p:tav tm="0">
                                              <p:val>
                                                <p:strVal val="1+#ppt_w/2"/>
                                              </p:val>
                                            </p:tav>
                                            <p:tav tm="100000">
                                              <p:val>
                                                <p:strVal val="#ppt_x"/>
                                              </p:val>
                                            </p:tav>
                                          </p:tavLst>
                                        </p:anim>
                                        <p:anim calcmode="lin" valueType="num">
                                          <p:cBhvr additive="base">
                                            <p:cTn id="16" dur="750" fill="hold"/>
                                            <p:tgtEl>
                                              <p:spTgt spid="35"/>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750" fill="hold"/>
                                            <p:tgtEl>
                                              <p:spTgt spid="30"/>
                                            </p:tgtEl>
                                            <p:attrNameLst>
                                              <p:attrName>ppt_x</p:attrName>
                                            </p:attrNameLst>
                                          </p:cBhvr>
                                          <p:tavLst>
                                            <p:tav tm="0">
                                              <p:val>
                                                <p:strVal val="1+#ppt_w/2"/>
                                              </p:val>
                                            </p:tav>
                                            <p:tav tm="100000">
                                              <p:val>
                                                <p:strVal val="#ppt_x"/>
                                              </p:val>
                                            </p:tav>
                                          </p:tavLst>
                                        </p:anim>
                                        <p:anim calcmode="lin" valueType="num">
                                          <p:cBhvr additive="base">
                                            <p:cTn id="20" dur="750" fill="hold"/>
                                            <p:tgtEl>
                                              <p:spTgt spid="30"/>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1+#ppt_w/2"/>
                                              </p:val>
                                            </p:tav>
                                            <p:tav tm="100000">
                                              <p:val>
                                                <p:strVal val="#ppt_x"/>
                                              </p:val>
                                            </p:tav>
                                          </p:tavLst>
                                        </p:anim>
                                        <p:anim calcmode="lin" valueType="num">
                                          <p:cBhvr additive="base">
                                            <p:cTn id="24" dur="750" fill="hold"/>
                                            <p:tgtEl>
                                              <p:spTgt spid="31"/>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750" fill="hold"/>
                                            <p:tgtEl>
                                              <p:spTgt spid="32"/>
                                            </p:tgtEl>
                                            <p:attrNameLst>
                                              <p:attrName>ppt_x</p:attrName>
                                            </p:attrNameLst>
                                          </p:cBhvr>
                                          <p:tavLst>
                                            <p:tav tm="0">
                                              <p:val>
                                                <p:strVal val="1+#ppt_w/2"/>
                                              </p:val>
                                            </p:tav>
                                            <p:tav tm="100000">
                                              <p:val>
                                                <p:strVal val="#ppt_x"/>
                                              </p:val>
                                            </p:tav>
                                          </p:tavLst>
                                        </p:anim>
                                        <p:anim calcmode="lin" valueType="num">
                                          <p:cBhvr additive="base">
                                            <p:cTn id="28" dur="750" fill="hold"/>
                                            <p:tgtEl>
                                              <p:spTgt spid="32"/>
                                            </p:tgtEl>
                                            <p:attrNameLst>
                                              <p:attrName>ppt_y</p:attrName>
                                            </p:attrNameLst>
                                          </p:cBhvr>
                                          <p:tavLst>
                                            <p:tav tm="0">
                                              <p:val>
                                                <p:strVal val="0-#ppt_h/2"/>
                                              </p:val>
                                            </p:tav>
                                            <p:tav tm="100000">
                                              <p:val>
                                                <p:strVal val="#ppt_y"/>
                                              </p:val>
                                            </p:tav>
                                          </p:tavLst>
                                        </p:anim>
                                      </p:childTnLst>
                                    </p:cTn>
                                  </p:par>
                                  <p:par>
                                    <p:cTn id="29" presetID="2" presetClass="entr" presetSubtype="3" decel="10000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750" fill="hold"/>
                                            <p:tgtEl>
                                              <p:spTgt spid="33"/>
                                            </p:tgtEl>
                                            <p:attrNameLst>
                                              <p:attrName>ppt_x</p:attrName>
                                            </p:attrNameLst>
                                          </p:cBhvr>
                                          <p:tavLst>
                                            <p:tav tm="0">
                                              <p:val>
                                                <p:strVal val="1+#ppt_w/2"/>
                                              </p:val>
                                            </p:tav>
                                            <p:tav tm="100000">
                                              <p:val>
                                                <p:strVal val="#ppt_x"/>
                                              </p:val>
                                            </p:tav>
                                          </p:tavLst>
                                        </p:anim>
                                        <p:anim calcmode="lin" valueType="num">
                                          <p:cBhvr additive="base">
                                            <p:cTn id="32" dur="750" fill="hold"/>
                                            <p:tgtEl>
                                              <p:spTgt spid="33"/>
                                            </p:tgtEl>
                                            <p:attrNameLst>
                                              <p:attrName>ppt_y</p:attrName>
                                            </p:attrNameLst>
                                          </p:cBhvr>
                                          <p:tavLst>
                                            <p:tav tm="0">
                                              <p:val>
                                                <p:strVal val="0-#ppt_h/2"/>
                                              </p:val>
                                            </p:tav>
                                            <p:tav tm="100000">
                                              <p:val>
                                                <p:strVal val="#ppt_y"/>
                                              </p:val>
                                            </p:tav>
                                          </p:tavLst>
                                        </p:anim>
                                      </p:childTnLst>
                                    </p:cTn>
                                  </p:par>
                                  <p:par>
                                    <p:cTn id="33" presetID="2" presetClass="entr" presetSubtype="3" decel="10000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750" fill="hold"/>
                                            <p:tgtEl>
                                              <p:spTgt spid="36"/>
                                            </p:tgtEl>
                                            <p:attrNameLst>
                                              <p:attrName>ppt_x</p:attrName>
                                            </p:attrNameLst>
                                          </p:cBhvr>
                                          <p:tavLst>
                                            <p:tav tm="0">
                                              <p:val>
                                                <p:strVal val="1+#ppt_w/2"/>
                                              </p:val>
                                            </p:tav>
                                            <p:tav tm="100000">
                                              <p:val>
                                                <p:strVal val="#ppt_x"/>
                                              </p:val>
                                            </p:tav>
                                          </p:tavLst>
                                        </p:anim>
                                        <p:anim calcmode="lin" valueType="num">
                                          <p:cBhvr additive="base">
                                            <p:cTn id="36" dur="750" fill="hold"/>
                                            <p:tgtEl>
                                              <p:spTgt spid="36"/>
                                            </p:tgtEl>
                                            <p:attrNameLst>
                                              <p:attrName>ppt_y</p:attrName>
                                            </p:attrNameLst>
                                          </p:cBhvr>
                                          <p:tavLst>
                                            <p:tav tm="0">
                                              <p:val>
                                                <p:strVal val="0-#ppt_h/2"/>
                                              </p:val>
                                            </p:tav>
                                            <p:tav tm="100000">
                                              <p:val>
                                                <p:strVal val="#ppt_y"/>
                                              </p:val>
                                            </p:tav>
                                          </p:tavLst>
                                        </p:anim>
                                      </p:childTnLst>
                                    </p:cTn>
                                  </p:par>
                                  <p:par>
                                    <p:cTn id="37" presetID="2" presetClass="entr" presetSubtype="3" decel="10000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750" fill="hold"/>
                                            <p:tgtEl>
                                              <p:spTgt spid="37"/>
                                            </p:tgtEl>
                                            <p:attrNameLst>
                                              <p:attrName>ppt_x</p:attrName>
                                            </p:attrNameLst>
                                          </p:cBhvr>
                                          <p:tavLst>
                                            <p:tav tm="0">
                                              <p:val>
                                                <p:strVal val="1+#ppt_w/2"/>
                                              </p:val>
                                            </p:tav>
                                            <p:tav tm="100000">
                                              <p:val>
                                                <p:strVal val="#ppt_x"/>
                                              </p:val>
                                            </p:tav>
                                          </p:tavLst>
                                        </p:anim>
                                        <p:anim calcmode="lin" valueType="num">
                                          <p:cBhvr additive="base">
                                            <p:cTn id="40" dur="750" fill="hold"/>
                                            <p:tgtEl>
                                              <p:spTgt spid="37"/>
                                            </p:tgtEl>
                                            <p:attrNameLst>
                                              <p:attrName>ppt_y</p:attrName>
                                            </p:attrNameLst>
                                          </p:cBhvr>
                                          <p:tavLst>
                                            <p:tav tm="0">
                                              <p:val>
                                                <p:strVal val="0-#ppt_h/2"/>
                                              </p:val>
                                            </p:tav>
                                            <p:tav tm="100000">
                                              <p:val>
                                                <p:strVal val="#ppt_y"/>
                                              </p:val>
                                            </p:tav>
                                          </p:tavLst>
                                        </p:anim>
                                      </p:childTnLst>
                                    </p:cTn>
                                  </p:par>
                                  <p:par>
                                    <p:cTn id="41" presetID="2" presetClass="entr" presetSubtype="3" decel="10000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750" fill="hold"/>
                                            <p:tgtEl>
                                              <p:spTgt spid="38"/>
                                            </p:tgtEl>
                                            <p:attrNameLst>
                                              <p:attrName>ppt_x</p:attrName>
                                            </p:attrNameLst>
                                          </p:cBhvr>
                                          <p:tavLst>
                                            <p:tav tm="0">
                                              <p:val>
                                                <p:strVal val="1+#ppt_w/2"/>
                                              </p:val>
                                            </p:tav>
                                            <p:tav tm="100000">
                                              <p:val>
                                                <p:strVal val="#ppt_x"/>
                                              </p:val>
                                            </p:tav>
                                          </p:tavLst>
                                        </p:anim>
                                        <p:anim calcmode="lin" valueType="num">
                                          <p:cBhvr additive="base">
                                            <p:cTn id="44" dur="750" fill="hold"/>
                                            <p:tgtEl>
                                              <p:spTgt spid="38"/>
                                            </p:tgtEl>
                                            <p:attrNameLst>
                                              <p:attrName>ppt_y</p:attrName>
                                            </p:attrNameLst>
                                          </p:cBhvr>
                                          <p:tavLst>
                                            <p:tav tm="0">
                                              <p:val>
                                                <p:strVal val="0-#ppt_h/2"/>
                                              </p:val>
                                            </p:tav>
                                            <p:tav tm="100000">
                                              <p:val>
                                                <p:strVal val="#ppt_y"/>
                                              </p:val>
                                            </p:tav>
                                          </p:tavLst>
                                        </p:anim>
                                      </p:childTnLst>
                                    </p:cTn>
                                  </p:par>
                                  <p:par>
                                    <p:cTn id="45" presetID="2" presetClass="entr" presetSubtype="3" decel="10000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750" fill="hold"/>
                                            <p:tgtEl>
                                              <p:spTgt spid="39"/>
                                            </p:tgtEl>
                                            <p:attrNameLst>
                                              <p:attrName>ppt_x</p:attrName>
                                            </p:attrNameLst>
                                          </p:cBhvr>
                                          <p:tavLst>
                                            <p:tav tm="0">
                                              <p:val>
                                                <p:strVal val="1+#ppt_w/2"/>
                                              </p:val>
                                            </p:tav>
                                            <p:tav tm="100000">
                                              <p:val>
                                                <p:strVal val="#ppt_x"/>
                                              </p:val>
                                            </p:tav>
                                          </p:tavLst>
                                        </p:anim>
                                        <p:anim calcmode="lin" valueType="num">
                                          <p:cBhvr additive="base">
                                            <p:cTn id="48" dur="750" fill="hold"/>
                                            <p:tgtEl>
                                              <p:spTgt spid="39"/>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50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750" fill="hold"/>
                                            <p:tgtEl>
                                              <p:spTgt spid="2"/>
                                            </p:tgtEl>
                                            <p:attrNameLst>
                                              <p:attrName>ppt_x</p:attrName>
                                            </p:attrNameLst>
                                          </p:cBhvr>
                                          <p:tavLst>
                                            <p:tav tm="0">
                                              <p:val>
                                                <p:strVal val="#ppt_x"/>
                                              </p:val>
                                            </p:tav>
                                            <p:tav tm="100000">
                                              <p:val>
                                                <p:strVal val="#ppt_x"/>
                                              </p:val>
                                            </p:tav>
                                          </p:tavLst>
                                        </p:anim>
                                        <p:anim calcmode="lin" valueType="num">
                                          <p:cBhvr additive="base">
                                            <p:cTn id="52" dur="750" fill="hold"/>
                                            <p:tgtEl>
                                              <p:spTgt spid="2"/>
                                            </p:tgtEl>
                                            <p:attrNameLst>
                                              <p:attrName>ppt_y</p:attrName>
                                            </p:attrNameLst>
                                          </p:cBhvr>
                                          <p:tavLst>
                                            <p:tav tm="0">
                                              <p:val>
                                                <p:strVal val="0-#ppt_h/2"/>
                                              </p:val>
                                            </p:tav>
                                            <p:tav tm="100000">
                                              <p:val>
                                                <p:strVal val="#ppt_y"/>
                                              </p:val>
                                            </p:tav>
                                          </p:tavLst>
                                        </p:anim>
                                      </p:childTnLst>
                                    </p:cTn>
                                  </p:par>
                                  <p:par>
                                    <p:cTn id="53" presetID="12" presetClass="entr" presetSubtype="8" fill="hold" nodeType="withEffect">
                                      <p:stCondLst>
                                        <p:cond delay="100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p:tgtEl>
                                              <p:spTgt spid="9"/>
                                            </p:tgtEl>
                                            <p:attrNameLst>
                                              <p:attrName>ppt_x</p:attrName>
                                            </p:attrNameLst>
                                          </p:cBhvr>
                                          <p:tavLst>
                                            <p:tav tm="0">
                                              <p:val>
                                                <p:strVal val="#ppt_x-#ppt_w*1.125000"/>
                                              </p:val>
                                            </p:tav>
                                            <p:tav tm="100000">
                                              <p:val>
                                                <p:strVal val="#ppt_x"/>
                                              </p:val>
                                            </p:tav>
                                          </p:tavLst>
                                        </p:anim>
                                        <p:animEffect transition="in" filter="wipe(right)">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4" grpId="0" animBg="1"/>
          <p:bldP spid="35" grpId="0" animBg="1"/>
          <p:bldP spid="30" grpId="0" animBg="1"/>
          <p:bldP spid="31" grpId="0" animBg="1"/>
          <p:bldP spid="32" grpId="0" animBg="1"/>
          <p:bldP spid="33" grpId="0" animBg="1"/>
          <p:bldP spid="36" grpId="0" animBg="1"/>
          <p:bldP spid="37" grpId="0" animBg="1"/>
          <p:bldP spid="38" grpId="0" animBg="1"/>
          <p:bldP spid="39"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6385" y="632460"/>
            <a:ext cx="11501120" cy="583565"/>
          </a:xfrm>
          <a:prstGeom prst="rect">
            <a:avLst/>
          </a:prstGeom>
          <a:noFill/>
        </p:spPr>
        <p:txBody>
          <a:bodyPr wrap="square" rtlCol="0" anchor="t">
            <a:spAutoFit/>
          </a:bodyPr>
          <a:lstStyle/>
          <a:p>
            <a:pPr algn="l">
              <a:lnSpc>
                <a:spcPct val="100000"/>
              </a:lnSpc>
              <a:buClrTx/>
              <a:buSzTx/>
              <a:buFontTx/>
            </a:pPr>
            <a:r>
              <a:rPr lang="zh-CN" altLang="en-US" sz="1600" dirty="0">
                <a:latin typeface="Arial" panose="020B0604020202020204" pitchFamily="34" charset="0"/>
                <a:ea typeface="汉仪正圆-35S" panose="00020600040101010101" charset="-122"/>
              </a:rPr>
              <a:t>专业检索用于图书情报专业人员查新、信息分析等工作，使用运算符和检索词构造检索式进行检索。</a:t>
            </a:r>
            <a:endParaRPr lang="zh-CN" altLang="en-US" sz="1600" dirty="0">
              <a:latin typeface="Arial" panose="020B0604020202020204" pitchFamily="34" charset="0"/>
              <a:ea typeface="汉仪正圆-35S" panose="00020600040101010101" charset="-122"/>
            </a:endParaRPr>
          </a:p>
          <a:p>
            <a:pPr algn="l">
              <a:lnSpc>
                <a:spcPct val="100000"/>
              </a:lnSpc>
              <a:buClrTx/>
              <a:buSzTx/>
              <a:buFontTx/>
            </a:pPr>
            <a:r>
              <a:rPr lang="zh-CN" altLang="en-US" sz="1600" dirty="0">
                <a:latin typeface="Arial" panose="020B0604020202020204" pitchFamily="34" charset="0"/>
                <a:ea typeface="汉仪正圆-35S" panose="00020600040101010101" charset="-122"/>
              </a:rPr>
              <a:t>专业检索表达式的一般式：&lt;字段&gt;&lt;匹配运算符&gt;&lt;检索值&gt;；鼠标放在检索框内就会有提示</a:t>
            </a:r>
            <a:endParaRPr lang="zh-CN" altLang="en-US" sz="1600" dirty="0">
              <a:latin typeface="Arial" panose="020B0604020202020204" pitchFamily="34" charset="0"/>
              <a:ea typeface="汉仪正圆-35S" panose="00020600040101010101" charset="-122"/>
            </a:endParaRPr>
          </a:p>
        </p:txBody>
      </p:sp>
      <p:pic>
        <p:nvPicPr>
          <p:cNvPr id="2" name="图片 1"/>
          <p:cNvPicPr>
            <a:picLocks noChangeAspect="1"/>
          </p:cNvPicPr>
          <p:nvPr/>
        </p:nvPicPr>
        <p:blipFill>
          <a:blip r:embed="rId1"/>
          <a:stretch>
            <a:fillRect/>
          </a:stretch>
        </p:blipFill>
        <p:spPr>
          <a:xfrm>
            <a:off x="286385" y="1277620"/>
            <a:ext cx="11313160" cy="5558155"/>
          </a:xfrm>
          <a:prstGeom prst="rect">
            <a:avLst/>
          </a:prstGeom>
        </p:spPr>
      </p:pic>
      <p:sp>
        <p:nvSpPr>
          <p:cNvPr id="4" name="稻壳儿春秋广告/盗版必究        原创来源：http://chn.docer.com/works?userid=199329941#!/work_time"/>
          <p:cNvSpPr txBox="1"/>
          <p:nvPr>
            <p:custDataLst>
              <p:tags r:id="rId2"/>
            </p:custDataLst>
          </p:nvPr>
        </p:nvSpPr>
        <p:spPr>
          <a:xfrm>
            <a:off x="247650" y="176007"/>
            <a:ext cx="4457700" cy="368300"/>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二、专业检索</a:t>
            </a:r>
            <a:endParaRPr lang="zh-CN" altLang="en-US" b="1" dirty="0">
              <a:solidFill>
                <a:srgbClr val="0070C0"/>
              </a:solidFill>
              <a:latin typeface="Arial" panose="020B0604020202020204" pitchFamily="34" charset="0"/>
              <a:ea typeface="汉仪润圆-65简" panose="00020600040101010101"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
        <p14:warp dir="in"/>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35280" y="0"/>
            <a:ext cx="7443893" cy="1198880"/>
          </a:xfrm>
          <a:prstGeom prst="rect">
            <a:avLst/>
          </a:prstGeom>
          <a:noFill/>
        </p:spPr>
        <p:txBody>
          <a:bodyPr wrap="square" rtlCol="0" anchor="t">
            <a:spAutoFit/>
          </a:bodyPr>
          <a:lstStyle/>
          <a:p>
            <a:pPr marR="0" indent="0" algn="l" defTabSz="914400" fontAlgn="base">
              <a:lnSpc>
                <a:spcPct val="150000"/>
              </a:lnSpc>
              <a:spcBef>
                <a:spcPct val="0"/>
              </a:spcBef>
              <a:spcAft>
                <a:spcPct val="0"/>
              </a:spcAft>
              <a:buClrTx/>
              <a:buSzTx/>
              <a:buFontTx/>
              <a:buNone/>
              <a:defRPr/>
            </a:pPr>
            <a:endParaRPr lang="zh-CN" altLang="en-US" sz="2400" b="1" noProof="0" dirty="0">
              <a:ln>
                <a:noFill/>
              </a:ln>
              <a:solidFill>
                <a:schemeClr val="tx1"/>
              </a:solidFill>
              <a:effectLst/>
              <a:uLnTx/>
              <a:uFillTx/>
              <a:latin typeface="微软雅黑" panose="020B0503020204020204" charset="-122"/>
              <a:ea typeface="微软雅黑" panose="020B0503020204020204" charset="-122"/>
              <a:sym typeface="+mn-ea"/>
            </a:endParaRPr>
          </a:p>
          <a:p>
            <a:pPr marR="0" indent="0" algn="l" defTabSz="914400" fontAlgn="base">
              <a:lnSpc>
                <a:spcPct val="150000"/>
              </a:lnSpc>
              <a:spcBef>
                <a:spcPct val="0"/>
              </a:spcBef>
              <a:spcAft>
                <a:spcPct val="0"/>
              </a:spcAft>
              <a:buClrTx/>
              <a:buSzTx/>
              <a:buFontTx/>
              <a:buNone/>
              <a:defRPr/>
            </a:pPr>
            <a:endParaRPr lang="zh-CN" altLang="en-US" sz="2400" noProof="0" dirty="0">
              <a:ln>
                <a:noFill/>
              </a:ln>
              <a:solidFill>
                <a:srgbClr val="0070C0"/>
              </a:solidFill>
              <a:effectLst/>
              <a:uLnTx/>
              <a:uFillTx/>
              <a:latin typeface="微软雅黑" panose="020B0503020204020204" charset="-122"/>
              <a:ea typeface="微软雅黑" panose="020B0503020204020204" charset="-122"/>
              <a:sym typeface="+mn-ea"/>
            </a:endParaRPr>
          </a:p>
        </p:txBody>
      </p:sp>
      <p:pic>
        <p:nvPicPr>
          <p:cNvPr id="6" name="图片 5"/>
          <p:cNvPicPr>
            <a:picLocks noChangeAspect="1"/>
          </p:cNvPicPr>
          <p:nvPr>
            <p:custDataLst>
              <p:tags r:id="rId1"/>
            </p:custDataLst>
          </p:nvPr>
        </p:nvPicPr>
        <p:blipFill>
          <a:blip r:embed="rId2"/>
          <a:stretch>
            <a:fillRect/>
          </a:stretch>
        </p:blipFill>
        <p:spPr>
          <a:xfrm>
            <a:off x="441113" y="1267460"/>
            <a:ext cx="11093873" cy="5590540"/>
          </a:xfrm>
          <a:prstGeom prst="rect">
            <a:avLst/>
          </a:prstGeom>
        </p:spPr>
      </p:pic>
      <p:sp>
        <p:nvSpPr>
          <p:cNvPr id="3" name="稻壳儿春秋广告/盗版必究        原创来源：http://chn.docer.com/works?userid=199329941#!/work_time"/>
          <p:cNvSpPr txBox="1"/>
          <p:nvPr>
            <p:custDataLst>
              <p:tags r:id="rId3"/>
            </p:custDataLst>
          </p:nvPr>
        </p:nvSpPr>
        <p:spPr>
          <a:xfrm>
            <a:off x="247650" y="176007"/>
            <a:ext cx="4457700" cy="368300"/>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二、高级检索</a:t>
            </a:r>
            <a:endParaRPr lang="zh-CN" altLang="en-US" b="1" dirty="0">
              <a:solidFill>
                <a:srgbClr val="0070C0"/>
              </a:solidFill>
              <a:latin typeface="Arial" panose="020B0604020202020204" pitchFamily="34" charset="0"/>
              <a:ea typeface="汉仪润圆-65简" panose="00020600040101010101" charset="-122"/>
              <a:sym typeface="+mn-ea"/>
            </a:endParaRPr>
          </a:p>
        </p:txBody>
      </p:sp>
      <p:sp>
        <p:nvSpPr>
          <p:cNvPr id="4" name="稻壳儿春秋广告/盗版必究        原创来源：http://chn.docer.com/works?userid=199329941#!/work_time"/>
          <p:cNvSpPr txBox="1"/>
          <p:nvPr>
            <p:custDataLst>
              <p:tags r:id="rId4"/>
            </p:custDataLst>
          </p:nvPr>
        </p:nvSpPr>
        <p:spPr>
          <a:xfrm>
            <a:off x="243840" y="522255"/>
            <a:ext cx="5981700" cy="337185"/>
          </a:xfrm>
          <a:prstGeom prst="rect">
            <a:avLst/>
          </a:prstGeom>
          <a:noFill/>
        </p:spPr>
        <p:txBody>
          <a:bodyPr wrap="square" rtlCol="0">
            <a:spAutoFit/>
          </a:bodyPr>
          <a:lstStyle/>
          <a:p>
            <a:pPr algn="l">
              <a:lnSpc>
                <a:spcPct val="100000"/>
              </a:lnSpc>
              <a:buClrTx/>
              <a:buSzTx/>
              <a:buFontTx/>
            </a:pPr>
            <a:r>
              <a:rPr lang="zh-CN" altLang="en-US" sz="1600" dirty="0">
                <a:latin typeface="Arial" panose="020B0604020202020204" pitchFamily="34" charset="0"/>
                <a:ea typeface="汉仪正圆-35S" panose="00020600040101010101" charset="-122"/>
              </a:rPr>
              <a:t>通过输入作者姓名及单位，进一步了解学者发文情况</a:t>
            </a:r>
            <a:endParaRPr lang="zh-CN" altLang="en-US" sz="1600" dirty="0">
              <a:latin typeface="Arial" panose="020B0604020202020204" pitchFamily="34" charset="0"/>
              <a:ea typeface="汉仪正圆-35S" panose="00020600040101010101" charset="-122"/>
            </a:endParaRPr>
          </a:p>
        </p:txBody>
      </p:sp>
      <p:pic>
        <p:nvPicPr>
          <p:cNvPr id="5" name="图片 4"/>
          <p:cNvPicPr>
            <a:picLocks noChangeAspect="1"/>
          </p:cNvPicPr>
          <p:nvPr/>
        </p:nvPicPr>
        <p:blipFill>
          <a:blip r:embed="rId5"/>
          <a:stretch>
            <a:fillRect/>
          </a:stretch>
        </p:blipFill>
        <p:spPr>
          <a:xfrm>
            <a:off x="250190" y="1055370"/>
            <a:ext cx="11671300" cy="58039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35280" y="0"/>
            <a:ext cx="7443893" cy="1198880"/>
          </a:xfrm>
          <a:prstGeom prst="rect">
            <a:avLst/>
          </a:prstGeom>
          <a:noFill/>
        </p:spPr>
        <p:txBody>
          <a:bodyPr wrap="square" rtlCol="0" anchor="t">
            <a:spAutoFit/>
          </a:bodyPr>
          <a:lstStyle/>
          <a:p>
            <a:pPr marR="0" indent="0" algn="l" defTabSz="914400" fontAlgn="base">
              <a:lnSpc>
                <a:spcPct val="150000"/>
              </a:lnSpc>
              <a:spcBef>
                <a:spcPct val="0"/>
              </a:spcBef>
              <a:spcAft>
                <a:spcPct val="0"/>
              </a:spcAft>
              <a:buClrTx/>
              <a:buSzTx/>
              <a:buFontTx/>
              <a:buNone/>
              <a:defRPr/>
            </a:pPr>
            <a:endParaRPr lang="zh-CN" altLang="en-US" sz="2400" b="1" noProof="0" dirty="0">
              <a:ln>
                <a:noFill/>
              </a:ln>
              <a:solidFill>
                <a:schemeClr val="tx1"/>
              </a:solidFill>
              <a:effectLst/>
              <a:uLnTx/>
              <a:uFillTx/>
              <a:latin typeface="微软雅黑" panose="020B0503020204020204" charset="-122"/>
              <a:ea typeface="微软雅黑" panose="020B0503020204020204" charset="-122"/>
              <a:sym typeface="+mn-ea"/>
            </a:endParaRPr>
          </a:p>
          <a:p>
            <a:pPr marR="0" indent="0" algn="l" defTabSz="914400" fontAlgn="base">
              <a:lnSpc>
                <a:spcPct val="150000"/>
              </a:lnSpc>
              <a:spcBef>
                <a:spcPct val="0"/>
              </a:spcBef>
              <a:spcAft>
                <a:spcPct val="0"/>
              </a:spcAft>
              <a:buClrTx/>
              <a:buSzTx/>
              <a:buFontTx/>
              <a:buNone/>
              <a:defRPr/>
            </a:pPr>
            <a:endParaRPr lang="zh-CN" altLang="en-US" sz="2400" noProof="0" dirty="0">
              <a:ln>
                <a:noFill/>
              </a:ln>
              <a:solidFill>
                <a:srgbClr val="0070C0"/>
              </a:solidFill>
              <a:effectLst/>
              <a:uLnTx/>
              <a:uFillTx/>
              <a:latin typeface="微软雅黑" panose="020B0503020204020204" charset="-122"/>
              <a:ea typeface="微软雅黑" panose="020B0503020204020204" charset="-122"/>
              <a:sym typeface="+mn-ea"/>
            </a:endParaRPr>
          </a:p>
        </p:txBody>
      </p:sp>
      <p:sp>
        <p:nvSpPr>
          <p:cNvPr id="3" name="稻壳儿春秋广告/盗版必究        原创来源：http://chn.docer.com/works?userid=199329941#!/work_time"/>
          <p:cNvSpPr txBox="1"/>
          <p:nvPr>
            <p:custDataLst>
              <p:tags r:id="rId1"/>
            </p:custDataLst>
          </p:nvPr>
        </p:nvSpPr>
        <p:spPr>
          <a:xfrm>
            <a:off x="247650" y="176007"/>
            <a:ext cx="4457700" cy="368300"/>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二、句子检索</a:t>
            </a:r>
            <a:endParaRPr lang="zh-CN" altLang="en-US" b="1" dirty="0">
              <a:solidFill>
                <a:srgbClr val="0070C0"/>
              </a:solidFill>
              <a:latin typeface="Arial" panose="020B0604020202020204" pitchFamily="34" charset="0"/>
              <a:ea typeface="汉仪润圆-65简" panose="00020600040101010101" charset="-122"/>
              <a:sym typeface="+mn-ea"/>
            </a:endParaRPr>
          </a:p>
        </p:txBody>
      </p:sp>
      <p:sp>
        <p:nvSpPr>
          <p:cNvPr id="4" name="稻壳儿春秋广告/盗版必究        原创来源：http://chn.docer.com/works?userid=199329941#!/work_time"/>
          <p:cNvSpPr txBox="1"/>
          <p:nvPr>
            <p:custDataLst>
              <p:tags r:id="rId2"/>
            </p:custDataLst>
          </p:nvPr>
        </p:nvSpPr>
        <p:spPr>
          <a:xfrm>
            <a:off x="243840" y="522255"/>
            <a:ext cx="5981700" cy="391160"/>
          </a:xfrm>
          <a:prstGeom prst="rect">
            <a:avLst/>
          </a:prstGeom>
          <a:noFill/>
        </p:spPr>
        <p:txBody>
          <a:bodyPr wrap="square" rtlCol="0">
            <a:spAutoFit/>
          </a:bodyPr>
          <a:lstStyle/>
          <a:p>
            <a:pPr algn="l">
              <a:lnSpc>
                <a:spcPct val="130000"/>
              </a:lnSpc>
              <a:buClrTx/>
              <a:buSzTx/>
              <a:buFontTx/>
            </a:pPr>
            <a:endParaRPr lang="zh-CN" altLang="en-US" sz="1500" b="1" dirty="0">
              <a:solidFill>
                <a:schemeClr val="tx1">
                  <a:lumMod val="75000"/>
                  <a:lumOff val="25000"/>
                </a:schemeClr>
              </a:solidFill>
              <a:latin typeface="微软雅黑" panose="020B0503020204020204" charset="-122"/>
              <a:ea typeface="微软雅黑" panose="020B0503020204020204" charset="-122"/>
            </a:endParaRPr>
          </a:p>
        </p:txBody>
      </p:sp>
      <p:pic>
        <p:nvPicPr>
          <p:cNvPr id="7" name="图片 6"/>
          <p:cNvPicPr>
            <a:picLocks noChangeAspect="1"/>
          </p:cNvPicPr>
          <p:nvPr>
            <p:custDataLst>
              <p:tags r:id="rId3"/>
            </p:custDataLst>
          </p:nvPr>
        </p:nvPicPr>
        <p:blipFill>
          <a:blip r:embed="rId4"/>
          <a:stretch>
            <a:fillRect/>
          </a:stretch>
        </p:blipFill>
        <p:spPr>
          <a:xfrm>
            <a:off x="250190" y="1055370"/>
            <a:ext cx="11671300" cy="5803900"/>
          </a:xfrm>
          <a:prstGeom prst="rect">
            <a:avLst/>
          </a:prstGeom>
        </p:spPr>
      </p:pic>
      <p:pic>
        <p:nvPicPr>
          <p:cNvPr id="8" name="图片 7"/>
          <p:cNvPicPr>
            <a:picLocks noChangeAspect="1"/>
          </p:cNvPicPr>
          <p:nvPr/>
        </p:nvPicPr>
        <p:blipFill>
          <a:blip r:embed="rId5"/>
          <a:stretch>
            <a:fillRect/>
          </a:stretch>
        </p:blipFill>
        <p:spPr>
          <a:xfrm>
            <a:off x="260350" y="1045210"/>
            <a:ext cx="11671300" cy="58039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52133" y="352425"/>
            <a:ext cx="1787525" cy="1060450"/>
          </a:xfrm>
          <a:prstGeom prst="rect">
            <a:avLst/>
          </a:prstGeom>
          <a:noFill/>
        </p:spPr>
        <p:txBody>
          <a:bodyPr wrap="none" rtlCol="0" anchor="t">
            <a:spAutoFit/>
          </a:bodyPr>
          <a:lstStyle/>
          <a:p>
            <a:pPr marR="0" indent="0" algn="ctr" defTabSz="914400" fontAlgn="base">
              <a:lnSpc>
                <a:spcPct val="150000"/>
              </a:lnSpc>
              <a:spcBef>
                <a:spcPct val="0"/>
              </a:spcBef>
              <a:spcAft>
                <a:spcPct val="0"/>
              </a:spcAft>
              <a:buClrTx/>
              <a:buSzTx/>
              <a:buFontTx/>
              <a:buNone/>
              <a:defRPr/>
            </a:pPr>
            <a:r>
              <a:rPr lang="zh-CN" altLang="en-US" sz="1800" b="1" dirty="0">
                <a:solidFill>
                  <a:srgbClr val="0070C0"/>
                </a:solidFill>
                <a:latin typeface="Arial" panose="020B0604020202020204" pitchFamily="34" charset="0"/>
                <a:ea typeface="汉仪润圆-65简" panose="00020600040101010101" charset="-122"/>
                <a:sym typeface="+mn-ea"/>
              </a:rPr>
              <a:t>三、出版物检索</a:t>
            </a:r>
            <a:endParaRPr lang="zh-CN" altLang="en-US" sz="2400" b="1" dirty="0">
              <a:solidFill>
                <a:srgbClr val="0070C0"/>
              </a:solidFill>
              <a:latin typeface="Arial" panose="020B0604020202020204" pitchFamily="34" charset="0"/>
              <a:ea typeface="汉仪润圆-65简" panose="00020600040101010101" charset="-122"/>
              <a:sym typeface="+mn-ea"/>
            </a:endParaRPr>
          </a:p>
          <a:p>
            <a:pPr marR="0" indent="0" algn="ctr" defTabSz="914400" fontAlgn="base">
              <a:lnSpc>
                <a:spcPct val="150000"/>
              </a:lnSpc>
              <a:spcBef>
                <a:spcPct val="0"/>
              </a:spcBef>
              <a:spcAft>
                <a:spcPct val="0"/>
              </a:spcAft>
              <a:buClrTx/>
              <a:buSzTx/>
              <a:buFontTx/>
              <a:buNone/>
              <a:defRPr/>
            </a:pPr>
            <a:endParaRPr lang="zh-CN" altLang="en-US" sz="2400" b="1" noProof="0" dirty="0">
              <a:ln>
                <a:noFill/>
              </a:ln>
              <a:solidFill>
                <a:schemeClr val="tx1"/>
              </a:solidFill>
              <a:effectLst/>
              <a:uLnTx/>
              <a:uFillTx/>
              <a:latin typeface="Arial" panose="020B0604020202020204" pitchFamily="34" charset="0"/>
              <a:ea typeface="汉仪润圆-65简" panose="00020600040101010101" charset="-122"/>
              <a:sym typeface="+mn-ea"/>
            </a:endParaRPr>
          </a:p>
        </p:txBody>
      </p:sp>
      <p:pic>
        <p:nvPicPr>
          <p:cNvPr id="11" name="图片 10"/>
          <p:cNvPicPr>
            <a:picLocks noChangeAspect="1"/>
          </p:cNvPicPr>
          <p:nvPr>
            <p:custDataLst>
              <p:tags r:id="rId1"/>
            </p:custDataLst>
          </p:nvPr>
        </p:nvPicPr>
        <p:blipFill>
          <a:blip r:embed="rId2"/>
          <a:stretch>
            <a:fillRect/>
          </a:stretch>
        </p:blipFill>
        <p:spPr>
          <a:xfrm>
            <a:off x="601504" y="2411643"/>
            <a:ext cx="10988992" cy="2034716"/>
          </a:xfrm>
          <a:prstGeom prst="rect">
            <a:avLst/>
          </a:prstGeom>
        </p:spPr>
      </p:pic>
      <p:pic>
        <p:nvPicPr>
          <p:cNvPr id="5" name="图片 4"/>
          <p:cNvPicPr>
            <a:picLocks noChangeAspect="1"/>
          </p:cNvPicPr>
          <p:nvPr/>
        </p:nvPicPr>
        <p:blipFill>
          <a:blip r:embed="rId3"/>
          <a:stretch>
            <a:fillRect/>
          </a:stretch>
        </p:blipFill>
        <p:spPr>
          <a:xfrm>
            <a:off x="509693" y="1027853"/>
            <a:ext cx="11172613" cy="5611707"/>
          </a:xfrm>
          <a:prstGeom prst="rect">
            <a:avLst/>
          </a:prstGeom>
        </p:spPr>
      </p:pic>
      <p:sp>
        <p:nvSpPr>
          <p:cNvPr id="6" name="圆角矩形 5"/>
          <p:cNvSpPr/>
          <p:nvPr/>
        </p:nvSpPr>
        <p:spPr>
          <a:xfrm>
            <a:off x="2983653" y="1840653"/>
            <a:ext cx="676487" cy="288713"/>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圆角矩形 6"/>
          <p:cNvSpPr/>
          <p:nvPr/>
        </p:nvSpPr>
        <p:spPr>
          <a:xfrm>
            <a:off x="2983653" y="2413000"/>
            <a:ext cx="1213273" cy="288713"/>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a:off x="424180" y="1083733"/>
            <a:ext cx="11323320" cy="5687060"/>
          </a:xfrm>
          <a:prstGeom prst="rect">
            <a:avLst/>
          </a:prstGeom>
        </p:spPr>
      </p:pic>
      <p:sp>
        <p:nvSpPr>
          <p:cNvPr id="7" name="圆角矩形 6"/>
          <p:cNvSpPr/>
          <p:nvPr/>
        </p:nvSpPr>
        <p:spPr>
          <a:xfrm>
            <a:off x="557953" y="2606887"/>
            <a:ext cx="1084580" cy="36830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圆角矩形 11"/>
          <p:cNvSpPr/>
          <p:nvPr/>
        </p:nvSpPr>
        <p:spPr>
          <a:xfrm>
            <a:off x="4252807" y="1692487"/>
            <a:ext cx="1084580" cy="28194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圆角矩形 12"/>
          <p:cNvSpPr/>
          <p:nvPr/>
        </p:nvSpPr>
        <p:spPr>
          <a:xfrm>
            <a:off x="8541173" y="3144520"/>
            <a:ext cx="1861820" cy="36830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4" name="图片 13"/>
          <p:cNvPicPr>
            <a:picLocks noChangeAspect="1"/>
          </p:cNvPicPr>
          <p:nvPr/>
        </p:nvPicPr>
        <p:blipFill>
          <a:blip r:embed="rId3"/>
          <a:stretch>
            <a:fillRect/>
          </a:stretch>
        </p:blipFill>
        <p:spPr>
          <a:xfrm>
            <a:off x="8412480" y="2802467"/>
            <a:ext cx="2319867" cy="1253067"/>
          </a:xfrm>
          <a:prstGeom prst="rect">
            <a:avLst/>
          </a:prstGeom>
        </p:spPr>
      </p:pic>
      <p:pic>
        <p:nvPicPr>
          <p:cNvPr id="15" name="图片 14"/>
          <p:cNvPicPr>
            <a:picLocks noChangeAspect="1"/>
          </p:cNvPicPr>
          <p:nvPr/>
        </p:nvPicPr>
        <p:blipFill>
          <a:blip r:embed="rId4"/>
          <a:stretch>
            <a:fillRect/>
          </a:stretch>
        </p:blipFill>
        <p:spPr>
          <a:xfrm>
            <a:off x="400473" y="1083733"/>
            <a:ext cx="11347027" cy="5702300"/>
          </a:xfrm>
          <a:prstGeom prst="rect">
            <a:avLst/>
          </a:prstGeom>
        </p:spPr>
      </p:pic>
      <p:pic>
        <p:nvPicPr>
          <p:cNvPr id="16" name="图片 15"/>
          <p:cNvPicPr>
            <a:picLocks noChangeAspect="1"/>
          </p:cNvPicPr>
          <p:nvPr/>
        </p:nvPicPr>
        <p:blipFill>
          <a:blip r:embed="rId5"/>
          <a:stretch>
            <a:fillRect/>
          </a:stretch>
        </p:blipFill>
        <p:spPr>
          <a:xfrm>
            <a:off x="424180" y="1083733"/>
            <a:ext cx="11272520" cy="5702300"/>
          </a:xfrm>
          <a:prstGeom prst="rect">
            <a:avLst/>
          </a:prstGeom>
        </p:spPr>
      </p:pic>
      <p:pic>
        <p:nvPicPr>
          <p:cNvPr id="26" name="图片 25"/>
          <p:cNvPicPr>
            <a:picLocks noChangeAspect="1"/>
          </p:cNvPicPr>
          <p:nvPr/>
        </p:nvPicPr>
        <p:blipFill>
          <a:blip r:embed="rId6"/>
          <a:stretch>
            <a:fillRect/>
          </a:stretch>
        </p:blipFill>
        <p:spPr>
          <a:xfrm>
            <a:off x="424180" y="1082887"/>
            <a:ext cx="11494347" cy="5687907"/>
          </a:xfrm>
          <a:prstGeom prst="rect">
            <a:avLst/>
          </a:prstGeom>
        </p:spPr>
      </p:pic>
      <p:sp>
        <p:nvSpPr>
          <p:cNvPr id="2" name="文本框 1"/>
          <p:cNvSpPr txBox="1"/>
          <p:nvPr>
            <p:custDataLst>
              <p:tags r:id="rId7"/>
            </p:custDataLst>
          </p:nvPr>
        </p:nvSpPr>
        <p:spPr>
          <a:xfrm>
            <a:off x="398145" y="352425"/>
            <a:ext cx="3009900" cy="922020"/>
          </a:xfrm>
          <a:prstGeom prst="rect">
            <a:avLst/>
          </a:prstGeom>
          <a:noFill/>
        </p:spPr>
        <p:txBody>
          <a:bodyPr wrap="none" rtlCol="0" anchor="t">
            <a:spAutoFit/>
          </a:bodyPr>
          <a:lstStyle/>
          <a:p>
            <a:pPr marR="0" indent="0" algn="ctr" defTabSz="914400" fontAlgn="base">
              <a:lnSpc>
                <a:spcPct val="150000"/>
              </a:lnSpc>
              <a:spcBef>
                <a:spcPct val="0"/>
              </a:spcBef>
              <a:spcAft>
                <a:spcPct val="0"/>
              </a:spcAft>
              <a:buClrTx/>
              <a:buSzTx/>
              <a:buFontTx/>
              <a:buNone/>
              <a:defRPr/>
            </a:pPr>
            <a:r>
              <a:rPr lang="zh-CN" altLang="en-US" sz="1800" b="1" dirty="0">
                <a:solidFill>
                  <a:srgbClr val="0070C0"/>
                </a:solidFill>
                <a:latin typeface="Arial" panose="020B0604020202020204" pitchFamily="34" charset="0"/>
                <a:ea typeface="汉仪润圆-65简" panose="00020600040101010101" charset="-122"/>
                <a:sym typeface="+mn-ea"/>
              </a:rPr>
              <a:t>示例：出版物检索-期刊导航</a:t>
            </a:r>
            <a:endParaRPr lang="zh-CN" altLang="en-US" sz="1800" b="1" dirty="0">
              <a:solidFill>
                <a:srgbClr val="0070C0"/>
              </a:solidFill>
              <a:latin typeface="Arial" panose="020B0604020202020204" pitchFamily="34" charset="0"/>
              <a:ea typeface="汉仪润圆-65简" panose="00020600040101010101" charset="-122"/>
              <a:sym typeface="+mn-ea"/>
            </a:endParaRPr>
          </a:p>
          <a:p>
            <a:pPr marR="0" indent="0" algn="ctr" defTabSz="914400" fontAlgn="base">
              <a:lnSpc>
                <a:spcPct val="150000"/>
              </a:lnSpc>
              <a:spcBef>
                <a:spcPct val="0"/>
              </a:spcBef>
              <a:spcAft>
                <a:spcPct val="0"/>
              </a:spcAft>
              <a:buClrTx/>
              <a:buSzTx/>
              <a:buFontTx/>
              <a:buNone/>
              <a:defRPr/>
            </a:pPr>
            <a:endParaRPr lang="zh-CN" altLang="en-US" sz="1800" b="1" noProof="0" dirty="0">
              <a:ln>
                <a:noFill/>
              </a:ln>
              <a:solidFill>
                <a:srgbClr val="0070C0"/>
              </a:solidFill>
              <a:effectLst/>
              <a:uLnTx/>
              <a:uFillTx/>
              <a:latin typeface="Arial" panose="020B0604020202020204" pitchFamily="34" charset="0"/>
              <a:ea typeface="汉仪润圆-65简" panose="00020600040101010101"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12" grpId="0" bldLvl="0" animBg="1"/>
      <p:bldP spid="12" grpId="1" animBg="1"/>
      <p:bldP spid="13" grpId="0" bldLvl="0" animBg="1"/>
      <p:bldP spid="1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448733" y="1229360"/>
            <a:ext cx="10650220" cy="5175673"/>
          </a:xfrm>
          <a:prstGeom prst="rect">
            <a:avLst/>
          </a:prstGeom>
        </p:spPr>
      </p:pic>
      <p:sp>
        <p:nvSpPr>
          <p:cNvPr id="2" name="文本框 1"/>
          <p:cNvSpPr txBox="1"/>
          <p:nvPr>
            <p:custDataLst>
              <p:tags r:id="rId3"/>
            </p:custDataLst>
          </p:nvPr>
        </p:nvSpPr>
        <p:spPr>
          <a:xfrm>
            <a:off x="523875" y="352425"/>
            <a:ext cx="3926840" cy="506730"/>
          </a:xfrm>
          <a:prstGeom prst="rect">
            <a:avLst/>
          </a:prstGeom>
          <a:noFill/>
        </p:spPr>
        <p:txBody>
          <a:bodyPr wrap="none" rtlCol="0" anchor="t">
            <a:spAutoFit/>
          </a:bodyPr>
          <a:lstStyle/>
          <a:p>
            <a:pPr marR="0" indent="0" algn="ctr" defTabSz="914400" fontAlgn="base">
              <a:lnSpc>
                <a:spcPct val="150000"/>
              </a:lnSpc>
              <a:spcBef>
                <a:spcPct val="0"/>
              </a:spcBef>
              <a:spcAft>
                <a:spcPct val="0"/>
              </a:spcAft>
              <a:buClrTx/>
              <a:buSzTx/>
              <a:buFontTx/>
              <a:buNone/>
              <a:defRPr/>
            </a:pPr>
            <a:r>
              <a:rPr lang="zh-CN" altLang="en-US" sz="1800" b="1" dirty="0">
                <a:solidFill>
                  <a:srgbClr val="0070C0"/>
                </a:solidFill>
                <a:latin typeface="Arial" panose="020B0604020202020204" pitchFamily="34" charset="0"/>
                <a:ea typeface="汉仪润圆-65简" panose="00020600040101010101" charset="-122"/>
                <a:sym typeface="+mn-ea"/>
              </a:rPr>
              <a:t>示例：出版物检索-学位授予单位导航</a:t>
            </a:r>
            <a:endParaRPr lang="zh-CN" altLang="en-US" sz="1800" b="1" dirty="0">
              <a:solidFill>
                <a:srgbClr val="0070C0"/>
              </a:solidFill>
              <a:latin typeface="Arial" panose="020B0604020202020204" pitchFamily="34" charset="0"/>
              <a:ea typeface="汉仪润圆-65简" panose="00020600040101010101" charset="-122"/>
              <a:sym typeface="+mn-ea"/>
            </a:endParaRPr>
          </a:p>
        </p:txBody>
      </p:sp>
      <p:sp>
        <p:nvSpPr>
          <p:cNvPr id="14" name="稻壳儿春秋广告/盗版必究        原创来源：http://chn.docer.com/works?userid=199329941#!/work_time"/>
          <p:cNvSpPr/>
          <p:nvPr>
            <p:custDataLst>
              <p:tags r:id="rId4"/>
            </p:custDataLst>
          </p:nvPr>
        </p:nvSpPr>
        <p:spPr>
          <a:xfrm>
            <a:off x="-76200" y="172336"/>
            <a:ext cx="227351" cy="699839"/>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867727" y="841667"/>
            <a:ext cx="10087457" cy="5802338"/>
          </a:xfrm>
          <a:prstGeom prst="rect">
            <a:avLst/>
          </a:prstGeom>
        </p:spPr>
      </p:pic>
      <p:sp>
        <p:nvSpPr>
          <p:cNvPr id="6" name="圆角矩形 1"/>
          <p:cNvSpPr/>
          <p:nvPr/>
        </p:nvSpPr>
        <p:spPr>
          <a:xfrm>
            <a:off x="2941638" y="1448904"/>
            <a:ext cx="7386269" cy="51465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圆角矩形 2"/>
          <p:cNvSpPr/>
          <p:nvPr/>
        </p:nvSpPr>
        <p:spPr>
          <a:xfrm>
            <a:off x="904240" y="1453416"/>
            <a:ext cx="2000885" cy="612775"/>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圆角矩形 5"/>
          <p:cNvSpPr/>
          <p:nvPr/>
        </p:nvSpPr>
        <p:spPr>
          <a:xfrm>
            <a:off x="904240" y="2066191"/>
            <a:ext cx="2000885" cy="3338393"/>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稻壳儿春秋广告/盗版必究        原创来源：http://chn.docer.com/works?userid=199329941#!/work_time"/>
          <p:cNvSpPr txBox="1"/>
          <p:nvPr>
            <p:custDataLst>
              <p:tags r:id="rId2"/>
            </p:custDataLst>
          </p:nvPr>
        </p:nvSpPr>
        <p:spPr>
          <a:xfrm>
            <a:off x="243840" y="521970"/>
            <a:ext cx="8288020" cy="391160"/>
          </a:xfrm>
          <a:prstGeom prst="rect">
            <a:avLst/>
          </a:prstGeom>
          <a:noFill/>
        </p:spPr>
        <p:txBody>
          <a:bodyPr wrap="square" rtlCol="0">
            <a:spAutoFit/>
          </a:bodyPr>
          <a:lstStyle/>
          <a:p>
            <a:pPr algn="l">
              <a:lnSpc>
                <a:spcPct val="130000"/>
              </a:lnSpc>
              <a:buClrTx/>
              <a:buSzTx/>
              <a:buFontTx/>
            </a:pPr>
            <a:r>
              <a:rPr lang="zh-CN" altLang="en-US" sz="1500" dirty="0">
                <a:latin typeface="Arial" panose="020B0604020202020204" pitchFamily="34" charset="0"/>
                <a:ea typeface="汉仪正圆-35S" panose="00020600040101010101" charset="-122"/>
                <a:sym typeface="+mn-ea"/>
              </a:rPr>
              <a:t>中文外文、内容层次、资源类别、时间分布及其他多维导航，形成知识矩阵</a:t>
            </a:r>
            <a:endParaRPr lang="zh-CN" altLang="en-US" sz="1500" b="1" dirty="0">
              <a:solidFill>
                <a:schemeClr val="tx1">
                  <a:lumMod val="75000"/>
                  <a:lumOff val="25000"/>
                </a:schemeClr>
              </a:solidFill>
              <a:latin typeface="Arial" panose="020B0604020202020204" pitchFamily="34" charset="0"/>
              <a:ea typeface="汉仪正圆-35S" panose="00020600040101010101" charset="-122"/>
              <a:sym typeface="+mn-ea"/>
            </a:endParaRPr>
          </a:p>
        </p:txBody>
      </p:sp>
      <p:sp>
        <p:nvSpPr>
          <p:cNvPr id="10" name="稻壳儿春秋广告/盗版必究        原创来源：http://chn.docer.com/works?userid=199329941#!/work_time"/>
          <p:cNvSpPr txBox="1"/>
          <p:nvPr>
            <p:custDataLst>
              <p:tags r:id="rId3"/>
            </p:custDataLst>
          </p:nvPr>
        </p:nvSpPr>
        <p:spPr>
          <a:xfrm>
            <a:off x="247650" y="176007"/>
            <a:ext cx="4457700" cy="368300"/>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知识矩阵</a:t>
            </a:r>
            <a:endParaRPr lang="zh-CN" altLang="en-US" b="1" dirty="0">
              <a:solidFill>
                <a:srgbClr val="0070C0"/>
              </a:solidFill>
              <a:latin typeface="Arial" panose="020B0604020202020204" pitchFamily="34" charset="0"/>
              <a:ea typeface="汉仪润圆-65简" panose="00020600040101010101" charset="-122"/>
              <a:sym typeface="+mn-ea"/>
            </a:endParaRPr>
          </a:p>
        </p:txBody>
      </p:sp>
      <p:sp>
        <p:nvSpPr>
          <p:cNvPr id="13" name="矩形 12"/>
          <p:cNvSpPr/>
          <p:nvPr>
            <p:custDataLst>
              <p:tags r:id="rId4"/>
            </p:custDataLst>
          </p:nvPr>
        </p:nvSpPr>
        <p:spPr>
          <a:xfrm>
            <a:off x="155575" y="2624455"/>
            <a:ext cx="1424305" cy="415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Arial" panose="020B0604020202020204" pitchFamily="34" charset="0"/>
                <a:ea typeface="汉仪正圆-35S" panose="00020600040101010101" charset="-122"/>
              </a:rPr>
              <a:t>分组筛选</a:t>
            </a:r>
            <a:endParaRPr lang="zh-CN" altLang="en-US">
              <a:latin typeface="Arial" panose="020B0604020202020204" pitchFamily="34" charset="0"/>
              <a:ea typeface="汉仪正圆-35S"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ppt_x"/>
                                          </p:val>
                                        </p:tav>
                                        <p:tav tm="100000">
                                          <p:val>
                                            <p:strVal val="#ppt_x"/>
                                          </p:val>
                                        </p:tav>
                                      </p:tavLst>
                                    </p:anim>
                                    <p:anim calcmode="lin" valueType="num">
                                      <p:cBhvr additive="base">
                                        <p:cTn id="10" dur="500" fill="hold"/>
                                        <p:tgtEl>
                                          <p:spTgt spid="7"/>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4271613" y="225115"/>
            <a:ext cx="2672146" cy="5953578"/>
          </a:xfrm>
          <a:prstGeom prst="rect">
            <a:avLst/>
          </a:prstGeom>
        </p:spPr>
      </p:pic>
      <p:sp>
        <p:nvSpPr>
          <p:cNvPr id="2" name="文本框 1"/>
          <p:cNvSpPr txBox="1"/>
          <p:nvPr/>
        </p:nvSpPr>
        <p:spPr>
          <a:xfrm>
            <a:off x="7630829" y="1272039"/>
            <a:ext cx="3998595" cy="119888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l"/>
            <a:r>
              <a:rPr lang="zh-CN" altLang="en-US" b="1">
                <a:solidFill>
                  <a:schemeClr val="tx1"/>
                </a:solidFill>
                <a:latin typeface="Arial" panose="020B0604020202020204" pitchFamily="34" charset="0"/>
                <a:ea typeface="汉仪正圆-35S" panose="00020600040101010101" charset="-122"/>
                <a:sym typeface="+mn-ea"/>
              </a:rPr>
              <a:t>主要主题</a:t>
            </a:r>
            <a:r>
              <a:rPr lang="zh-CN" altLang="en-US">
                <a:solidFill>
                  <a:schemeClr val="tx1"/>
                </a:solidFill>
                <a:latin typeface="Arial" panose="020B0604020202020204" pitchFamily="34" charset="0"/>
                <a:ea typeface="汉仪正圆-35S" panose="00020600040101010101" charset="-122"/>
                <a:sym typeface="+mn-ea"/>
              </a:rPr>
              <a:t>：核心研究方向，集中 课题研究</a:t>
            </a:r>
            <a:endParaRPr lang="zh-CN" altLang="en-US">
              <a:solidFill>
                <a:schemeClr val="tx1"/>
              </a:solidFill>
              <a:latin typeface="Arial" panose="020B0604020202020204" pitchFamily="34" charset="0"/>
              <a:ea typeface="汉仪正圆-35S" panose="00020600040101010101" charset="-122"/>
            </a:endParaRPr>
          </a:p>
          <a:p>
            <a:pPr algn="l"/>
            <a:r>
              <a:rPr lang="zh-CN" altLang="en-US" b="1">
                <a:solidFill>
                  <a:schemeClr val="tx1"/>
                </a:solidFill>
                <a:latin typeface="Arial" panose="020B0604020202020204" pitchFamily="34" charset="0"/>
                <a:ea typeface="汉仪正圆-35S" panose="00020600040101010101" charset="-122"/>
                <a:sym typeface="+mn-ea"/>
              </a:rPr>
              <a:t>次要主题</a:t>
            </a:r>
            <a:r>
              <a:rPr lang="zh-CN" altLang="en-US">
                <a:solidFill>
                  <a:schemeClr val="tx1"/>
                </a:solidFill>
                <a:latin typeface="Arial" panose="020B0604020202020204" pitchFamily="34" charset="0"/>
                <a:ea typeface="汉仪正圆-35S" panose="00020600040101010101" charset="-122"/>
                <a:sym typeface="+mn-ea"/>
              </a:rPr>
              <a:t>：部分/边缘研究方向，研究主题的交叉引申</a:t>
            </a:r>
            <a:endParaRPr kumimoji="1" lang="zh-CN" altLang="en-US" strike="noStrike" noProof="1">
              <a:latin typeface="Arial" panose="020B0604020202020204" pitchFamily="34" charset="0"/>
              <a:ea typeface="汉仪正圆-35S" panose="00020600040101010101" charset="-122"/>
            </a:endParaRPr>
          </a:p>
        </p:txBody>
      </p:sp>
      <p:sp>
        <p:nvSpPr>
          <p:cNvPr id="7" name="文本框 6"/>
          <p:cNvSpPr txBox="1"/>
          <p:nvPr/>
        </p:nvSpPr>
        <p:spPr>
          <a:xfrm>
            <a:off x="7678822" y="4473442"/>
            <a:ext cx="4034790" cy="81026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eaLnBrk="0" hangingPunct="0">
              <a:lnSpc>
                <a:spcPct val="130000"/>
              </a:lnSpc>
            </a:pPr>
            <a:r>
              <a:rPr lang="zh-CN" altLang="en-US">
                <a:solidFill>
                  <a:schemeClr val="tx1"/>
                </a:solidFill>
                <a:latin typeface="Arial" panose="020B0604020202020204" pitchFamily="34" charset="0"/>
                <a:ea typeface="汉仪正圆-35S" panose="00020600040101010101" charset="-122"/>
                <a:sym typeface="+mn-ea"/>
              </a:rPr>
              <a:t>排序按作者</a:t>
            </a:r>
            <a:r>
              <a:rPr lang="zh-CN" altLang="en-US" b="1">
                <a:solidFill>
                  <a:schemeClr val="tx1"/>
                </a:solidFill>
                <a:latin typeface="Arial" panose="020B0604020202020204" pitchFamily="34" charset="0"/>
                <a:ea typeface="汉仪正圆-35S" panose="00020600040101010101" charset="-122"/>
                <a:sym typeface="+mn-ea"/>
              </a:rPr>
              <a:t>H指数降序排列</a:t>
            </a:r>
            <a:r>
              <a:rPr lang="zh-CN" altLang="en-US">
                <a:solidFill>
                  <a:schemeClr val="tx1"/>
                </a:solidFill>
                <a:latin typeface="Arial" panose="020B0604020202020204" pitchFamily="34" charset="0"/>
                <a:ea typeface="汉仪正圆-35S" panose="00020600040101010101" charset="-122"/>
                <a:sym typeface="+mn-ea"/>
              </a:rPr>
              <a:t>，作为筛选权威性文献的参考。</a:t>
            </a:r>
            <a:endParaRPr kumimoji="1" lang="zh-CN" altLang="en-US" b="1" strike="noStrike" noProof="1">
              <a:solidFill>
                <a:schemeClr val="tx1"/>
              </a:solidFill>
              <a:latin typeface="Arial" panose="020B0604020202020204" pitchFamily="34" charset="0"/>
              <a:ea typeface="汉仪正圆-35S" panose="00020600040101010101" charset="-122"/>
            </a:endParaRPr>
          </a:p>
        </p:txBody>
      </p:sp>
      <p:sp>
        <p:nvSpPr>
          <p:cNvPr id="9" name="虚尾箭头 8"/>
          <p:cNvSpPr/>
          <p:nvPr/>
        </p:nvSpPr>
        <p:spPr>
          <a:xfrm>
            <a:off x="6929154" y="1626369"/>
            <a:ext cx="582295" cy="332740"/>
          </a:xfrm>
          <a:prstGeom prst="striped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kumimoji="1" lang="zh-CN" altLang="en-US" strike="noStrike" noProof="1"/>
          </a:p>
        </p:txBody>
      </p:sp>
      <p:sp>
        <p:nvSpPr>
          <p:cNvPr id="14" name="虚尾箭头 13"/>
          <p:cNvSpPr/>
          <p:nvPr/>
        </p:nvSpPr>
        <p:spPr>
          <a:xfrm>
            <a:off x="6894597" y="4733792"/>
            <a:ext cx="582295" cy="330200"/>
          </a:xfrm>
          <a:prstGeom prst="striped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endParaRPr kumimoji="1" lang="zh-CN" altLang="en-US" strike="noStrike" noProof="1"/>
          </a:p>
        </p:txBody>
      </p:sp>
      <p:sp>
        <p:nvSpPr>
          <p:cNvPr id="12" name="左箭头 11"/>
          <p:cNvSpPr/>
          <p:nvPr/>
        </p:nvSpPr>
        <p:spPr>
          <a:xfrm>
            <a:off x="3703923" y="2116589"/>
            <a:ext cx="567690" cy="274320"/>
          </a:xfrm>
          <a:prstGeom prst="leftArrow">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342233" y="1792739"/>
            <a:ext cx="3261995" cy="1337945"/>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fontAlgn="base">
              <a:lnSpc>
                <a:spcPct val="150000"/>
              </a:lnSpc>
            </a:pPr>
            <a:r>
              <a:rPr kumimoji="1" lang="zh-CN" altLang="en-US" dirty="0">
                <a:latin typeface="Arial" panose="020B0604020202020204" pitchFamily="34" charset="0"/>
                <a:ea typeface="汉仪正圆-35S" panose="00020600040101010101" charset="-122"/>
                <a:sym typeface="+mn-ea"/>
              </a:rPr>
              <a:t>通过学科导航被发现：细分学科领域与国际内容具有同等被发现机会</a:t>
            </a:r>
            <a:endParaRPr kumimoji="1" lang="zh-CN" altLang="en-US" strike="noStrike" noProof="1">
              <a:latin typeface="Arial" panose="020B0604020202020204" pitchFamily="34" charset="0"/>
              <a:ea typeface="汉仪正圆-35S" panose="00020600040101010101"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
        <p14:warp dir="in"/>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1199915" y="890270"/>
            <a:ext cx="9002864" cy="5302376"/>
          </a:xfrm>
          <a:prstGeom prst="rect">
            <a:avLst/>
          </a:prstGeom>
        </p:spPr>
      </p:pic>
      <p:sp>
        <p:nvSpPr>
          <p:cNvPr id="5" name="矩形 4"/>
          <p:cNvSpPr/>
          <p:nvPr/>
        </p:nvSpPr>
        <p:spPr>
          <a:xfrm>
            <a:off x="3766820" y="3735705"/>
            <a:ext cx="3869055" cy="1096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Arial" panose="020B0604020202020204" pitchFamily="34" charset="0"/>
                <a:ea typeface="汉仪正圆-35S" panose="00020600040101010101" charset="-122"/>
              </a:rPr>
              <a:t>查找最新的研究，发现最新研究文献</a:t>
            </a:r>
            <a:endParaRPr lang="zh-CN" altLang="en-US">
              <a:latin typeface="Arial" panose="020B0604020202020204" pitchFamily="34" charset="0"/>
              <a:ea typeface="汉仪正圆-35S" panose="00020600040101010101" charset="-122"/>
            </a:endParaRPr>
          </a:p>
        </p:txBody>
      </p:sp>
      <p:sp>
        <p:nvSpPr>
          <p:cNvPr id="8" name="稻壳儿春秋广告/盗版必究        原创来源：http://chn.docer.com/works?userid=199329941#!/work_time"/>
          <p:cNvSpPr txBox="1"/>
          <p:nvPr>
            <p:custDataLst>
              <p:tags r:id="rId2"/>
            </p:custDataLst>
          </p:nvPr>
        </p:nvSpPr>
        <p:spPr>
          <a:xfrm>
            <a:off x="247650" y="176007"/>
            <a:ext cx="4457700" cy="368300"/>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文献排序</a:t>
            </a:r>
            <a:endParaRPr lang="zh-CN" altLang="en-US" b="1" dirty="0">
              <a:solidFill>
                <a:srgbClr val="0070C0"/>
              </a:solidFill>
              <a:latin typeface="Arial" panose="020B0604020202020204" pitchFamily="34" charset="0"/>
              <a:ea typeface="汉仪润圆-65简" panose="00020600040101010101" charset="-122"/>
              <a:sym typeface="+mn-ea"/>
            </a:endParaRPr>
          </a:p>
        </p:txBody>
      </p:sp>
      <p:sp>
        <p:nvSpPr>
          <p:cNvPr id="3" name="稻壳儿春秋广告/盗版必究        原创来源：http://chn.docer.com/works?userid=199329941#!/work_time"/>
          <p:cNvSpPr txBox="1"/>
          <p:nvPr>
            <p:custDataLst>
              <p:tags r:id="rId3"/>
            </p:custDataLst>
          </p:nvPr>
        </p:nvSpPr>
        <p:spPr>
          <a:xfrm>
            <a:off x="243840" y="521970"/>
            <a:ext cx="8288020" cy="391160"/>
          </a:xfrm>
          <a:prstGeom prst="rect">
            <a:avLst/>
          </a:prstGeom>
          <a:noFill/>
        </p:spPr>
        <p:txBody>
          <a:bodyPr wrap="square" rtlCol="0">
            <a:spAutoFit/>
          </a:bodyPr>
          <a:lstStyle/>
          <a:p>
            <a:pPr algn="l">
              <a:lnSpc>
                <a:spcPct val="130000"/>
              </a:lnSpc>
              <a:buClrTx/>
              <a:buSzTx/>
              <a:buFontTx/>
            </a:pPr>
            <a:r>
              <a:rPr lang="zh-CN" altLang="en-US" sz="1500" dirty="0">
                <a:latin typeface="Arial" panose="020B0604020202020204" pitchFamily="34" charset="0"/>
                <a:ea typeface="汉仪正圆-35S" panose="00020600040101010101" charset="-122"/>
                <a:sym typeface="+mn-ea"/>
              </a:rPr>
              <a:t>文献的排序方式有五种：相关度、发表时间、被引、下载、综合</a:t>
            </a:r>
            <a:endParaRPr lang="zh-CN" altLang="en-US" sz="1500" dirty="0">
              <a:latin typeface="Arial" panose="020B0604020202020204" pitchFamily="34" charset="0"/>
              <a:ea typeface="汉仪正圆-35S" panose="0002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944234" y="935505"/>
            <a:ext cx="10476786" cy="5746488"/>
          </a:xfrm>
          <a:prstGeom prst="rect">
            <a:avLst/>
          </a:prstGeom>
        </p:spPr>
      </p:pic>
      <p:sp>
        <p:nvSpPr>
          <p:cNvPr id="3" name="稻壳儿春秋广告/盗版必究        原创来源：http://chn.docer.com/works?userid=199329941#!/work_time"/>
          <p:cNvSpPr txBox="1"/>
          <p:nvPr>
            <p:custDataLst>
              <p:tags r:id="rId2"/>
            </p:custDataLst>
          </p:nvPr>
        </p:nvSpPr>
        <p:spPr>
          <a:xfrm>
            <a:off x="243840" y="521970"/>
            <a:ext cx="1607185" cy="391160"/>
          </a:xfrm>
          <a:prstGeom prst="rect">
            <a:avLst/>
          </a:prstGeom>
          <a:noFill/>
        </p:spPr>
        <p:txBody>
          <a:bodyPr wrap="square" rtlCol="0">
            <a:spAutoFit/>
          </a:bodyPr>
          <a:lstStyle/>
          <a:p>
            <a:pPr algn="l">
              <a:lnSpc>
                <a:spcPct val="130000"/>
              </a:lnSpc>
              <a:buClrTx/>
              <a:buSzTx/>
              <a:buFontTx/>
            </a:pPr>
            <a:r>
              <a:rPr lang="zh-CN" altLang="en-US" sz="1500" dirty="0">
                <a:latin typeface="Arial" panose="020B0604020202020204" pitchFamily="34" charset="0"/>
                <a:ea typeface="汉仪正圆-35S" panose="00020600040101010101" charset="-122"/>
                <a:sym typeface="+mn-ea"/>
              </a:rPr>
              <a:t>发表时间、被引</a:t>
            </a:r>
            <a:endParaRPr lang="zh-CN" altLang="en-US" sz="1500" dirty="0">
              <a:latin typeface="Arial" panose="020B0604020202020204" pitchFamily="34" charset="0"/>
              <a:ea typeface="汉仪正圆-35S" panose="00020600040101010101" charset="-122"/>
              <a:sym typeface="+mn-ea"/>
            </a:endParaRPr>
          </a:p>
        </p:txBody>
      </p:sp>
      <p:sp>
        <p:nvSpPr>
          <p:cNvPr id="10" name="稻壳儿春秋广告/盗版必究        原创来源：http://chn.docer.com/works?userid=199329941#!/work_time"/>
          <p:cNvSpPr txBox="1"/>
          <p:nvPr>
            <p:custDataLst>
              <p:tags r:id="rId3"/>
            </p:custDataLst>
          </p:nvPr>
        </p:nvSpPr>
        <p:spPr>
          <a:xfrm>
            <a:off x="247650" y="176007"/>
            <a:ext cx="4457700" cy="368300"/>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文献排序</a:t>
            </a:r>
            <a:endParaRPr lang="zh-CN" altLang="en-US" b="1" dirty="0">
              <a:solidFill>
                <a:srgbClr val="0070C0"/>
              </a:solidFill>
              <a:latin typeface="Arial" panose="020B0604020202020204" pitchFamily="34" charset="0"/>
              <a:ea typeface="汉仪润圆-65简" panose="00020600040101010101" charset="-122"/>
              <a:sym typeface="+mn-ea"/>
            </a:endParaRPr>
          </a:p>
        </p:txBody>
      </p:sp>
      <p:sp>
        <p:nvSpPr>
          <p:cNvPr id="11" name="矩形 10"/>
          <p:cNvSpPr/>
          <p:nvPr/>
        </p:nvSpPr>
        <p:spPr>
          <a:xfrm>
            <a:off x="9734550" y="2966720"/>
            <a:ext cx="1424305" cy="415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Arial" panose="020B0604020202020204" pitchFamily="34" charset="0"/>
                <a:ea typeface="汉仪正圆-35S" panose="00020600040101010101" charset="-122"/>
              </a:rPr>
              <a:t>排序功能</a:t>
            </a:r>
            <a:endParaRPr lang="zh-CN" altLang="en-US">
              <a:latin typeface="Arial" panose="020B0604020202020204" pitchFamily="34" charset="0"/>
              <a:ea typeface="汉仪正圆-35S" panose="00020600040101010101" charset="-122"/>
            </a:endParaRPr>
          </a:p>
        </p:txBody>
      </p:sp>
      <p:sp>
        <p:nvSpPr>
          <p:cNvPr id="5" name="矩形 4"/>
          <p:cNvSpPr/>
          <p:nvPr/>
        </p:nvSpPr>
        <p:spPr>
          <a:xfrm>
            <a:off x="5594985" y="4126230"/>
            <a:ext cx="3869055" cy="1096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Arial" panose="020B0604020202020204" pitchFamily="34" charset="0"/>
                <a:ea typeface="汉仪正圆-35S" panose="00020600040101010101" charset="-122"/>
              </a:rPr>
              <a:t>利用被引排序进行筛选出研究领域中高应用度、高影响力的文献。</a:t>
            </a:r>
            <a:endParaRPr lang="zh-CN" altLang="en-US">
              <a:latin typeface="Arial" panose="020B0604020202020204" pitchFamily="34" charset="0"/>
              <a:ea typeface="汉仪正圆-35S"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5" grpId="0" bldLvl="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74"/>
          <p:cNvSpPr txBox="1"/>
          <p:nvPr/>
        </p:nvSpPr>
        <p:spPr>
          <a:xfrm>
            <a:off x="5279800" y="2685577"/>
            <a:ext cx="6481521" cy="2603790"/>
          </a:xfrm>
          <a:prstGeom prst="rect">
            <a:avLst/>
          </a:prstGeom>
          <a:noFill/>
        </p:spPr>
        <p:txBody>
          <a:bodyPr wrap="square" rtlCol="0">
            <a:spAutoFit/>
          </a:bodyPr>
          <a:lstStyle/>
          <a:p>
            <a:pPr marL="171450" indent="-171450" algn="just">
              <a:lnSpc>
                <a:spcPct val="170000"/>
              </a:lnSpc>
              <a:buFont typeface="Wingdings" panose="05000000000000000000" pitchFamily="2" charset="2"/>
              <a:buChar char="l"/>
            </a:pPr>
            <a:r>
              <a:rPr lang="zh-CN" altLang="en-US" sz="1200" dirty="0">
                <a:solidFill>
                  <a:schemeClr val="bg1"/>
                </a:solidFill>
                <a:cs typeface="+mn-ea"/>
                <a:sym typeface="+mn-lt"/>
              </a:rPr>
              <a:t>点击输入简要文字内容</a:t>
            </a:r>
            <a:endParaRPr lang="en-US" altLang="zh-CN" sz="1200" dirty="0">
              <a:solidFill>
                <a:schemeClr val="bg1"/>
              </a:solidFill>
              <a:cs typeface="+mn-ea"/>
              <a:sym typeface="+mn-lt"/>
            </a:endParaRPr>
          </a:p>
          <a:p>
            <a:pPr marL="171450" indent="-171450" algn="just">
              <a:lnSpc>
                <a:spcPct val="170000"/>
              </a:lnSpc>
              <a:buFont typeface="Wingdings" panose="05000000000000000000" pitchFamily="2" charset="2"/>
              <a:buChar char="l"/>
            </a:pPr>
            <a:r>
              <a:rPr lang="zh-CN" altLang="en-US" sz="1200" dirty="0">
                <a:solidFill>
                  <a:schemeClr val="bg1"/>
                </a:solidFill>
                <a:cs typeface="+mn-ea"/>
                <a:sym typeface="+mn-lt"/>
              </a:rPr>
              <a:t>文字内容需概括精炼，不用多余的文字修饰，</a:t>
            </a:r>
            <a:endParaRPr lang="en-US" altLang="zh-CN" sz="1200" dirty="0">
              <a:solidFill>
                <a:schemeClr val="bg1"/>
              </a:solidFill>
              <a:cs typeface="+mn-ea"/>
              <a:sym typeface="+mn-lt"/>
            </a:endParaRPr>
          </a:p>
          <a:p>
            <a:pPr marL="171450" indent="-171450" algn="just">
              <a:lnSpc>
                <a:spcPct val="170000"/>
              </a:lnSpc>
              <a:buFont typeface="Wingdings" panose="05000000000000000000" pitchFamily="2" charset="2"/>
              <a:buChar char="l"/>
            </a:pPr>
            <a:r>
              <a:rPr lang="zh-CN" altLang="en-US" sz="1200" dirty="0">
                <a:solidFill>
                  <a:schemeClr val="bg1"/>
                </a:solidFill>
                <a:cs typeface="+mn-ea"/>
                <a:sym typeface="+mn-lt"/>
              </a:rPr>
              <a:t>言简意赅的说明该项内容。点击输入简要文字内容，文字内容需概括</a:t>
            </a:r>
            <a:endParaRPr lang="en-US" altLang="zh-CN" sz="1200" dirty="0">
              <a:solidFill>
                <a:schemeClr val="bg1"/>
              </a:solidFill>
              <a:cs typeface="+mn-ea"/>
              <a:sym typeface="+mn-lt"/>
            </a:endParaRPr>
          </a:p>
          <a:p>
            <a:pPr marL="171450" indent="-171450" algn="just">
              <a:lnSpc>
                <a:spcPct val="170000"/>
              </a:lnSpc>
              <a:buFont typeface="Wingdings" panose="05000000000000000000" pitchFamily="2" charset="2"/>
              <a:buChar char="l"/>
            </a:pPr>
            <a:r>
              <a:rPr lang="zh-CN" altLang="en-US" sz="1200" dirty="0">
                <a:solidFill>
                  <a:schemeClr val="bg1"/>
                </a:solidFill>
                <a:cs typeface="+mn-ea"/>
                <a:sym typeface="+mn-lt"/>
              </a:rPr>
              <a:t>精炼，不用多余的文字修饰，言简意赅的说明该项内容。</a:t>
            </a:r>
            <a:endParaRPr lang="en-US" altLang="zh-CN" sz="1200" dirty="0">
              <a:solidFill>
                <a:schemeClr val="bg1"/>
              </a:solidFill>
              <a:cs typeface="+mn-ea"/>
              <a:sym typeface="+mn-lt"/>
            </a:endParaRPr>
          </a:p>
          <a:p>
            <a:pPr marL="171450" indent="-171450" algn="just">
              <a:lnSpc>
                <a:spcPct val="170000"/>
              </a:lnSpc>
              <a:buFont typeface="Wingdings" panose="05000000000000000000" pitchFamily="2" charset="2"/>
              <a:buChar char="l"/>
            </a:pPr>
            <a:r>
              <a:rPr lang="zh-CN" altLang="en-US" sz="1200" dirty="0">
                <a:solidFill>
                  <a:schemeClr val="bg1"/>
                </a:solidFill>
                <a:cs typeface="+mn-ea"/>
                <a:sym typeface="+mn-lt"/>
              </a:rPr>
              <a:t>点击输入简要文字内容，文字内容</a:t>
            </a:r>
            <a:endParaRPr lang="en-US" altLang="zh-CN" sz="1200" dirty="0">
              <a:solidFill>
                <a:schemeClr val="bg1"/>
              </a:solidFill>
              <a:cs typeface="+mn-ea"/>
              <a:sym typeface="+mn-lt"/>
            </a:endParaRPr>
          </a:p>
          <a:p>
            <a:pPr marL="171450" indent="-171450" algn="just">
              <a:lnSpc>
                <a:spcPct val="170000"/>
              </a:lnSpc>
              <a:buFont typeface="Wingdings" panose="05000000000000000000" pitchFamily="2" charset="2"/>
              <a:buChar char="l"/>
            </a:pPr>
            <a:r>
              <a:rPr lang="zh-CN" altLang="en-US" sz="1200" dirty="0">
                <a:solidFill>
                  <a:schemeClr val="bg1"/>
                </a:solidFill>
                <a:cs typeface="+mn-ea"/>
                <a:sym typeface="+mn-lt"/>
              </a:rPr>
              <a:t>需概括精炼，不用多余的文字修饰言简意赅的说明该项内容。</a:t>
            </a:r>
            <a:endParaRPr lang="zh-CN" altLang="en-US" sz="1200" dirty="0">
              <a:solidFill>
                <a:schemeClr val="bg1"/>
              </a:solidFill>
              <a:cs typeface="+mn-ea"/>
              <a:sym typeface="+mn-lt"/>
            </a:endParaRPr>
          </a:p>
          <a:p>
            <a:pPr marL="171450" indent="-171450" algn="just">
              <a:lnSpc>
                <a:spcPct val="170000"/>
              </a:lnSpc>
              <a:buFont typeface="Wingdings" panose="05000000000000000000" pitchFamily="2" charset="2"/>
              <a:buChar char="l"/>
            </a:pPr>
            <a:endParaRPr lang="zh-CN" altLang="en-US" sz="1200" dirty="0">
              <a:solidFill>
                <a:schemeClr val="bg1"/>
              </a:solidFill>
              <a:cs typeface="+mn-ea"/>
              <a:sym typeface="+mn-lt"/>
            </a:endParaRPr>
          </a:p>
          <a:p>
            <a:pPr marL="171450" indent="-171450" algn="just">
              <a:lnSpc>
                <a:spcPct val="170000"/>
              </a:lnSpc>
              <a:buFont typeface="Wingdings" panose="05000000000000000000" pitchFamily="2" charset="2"/>
              <a:buChar char="l"/>
            </a:pPr>
            <a:endParaRPr lang="zh-CN" altLang="en-US" sz="1200" dirty="0">
              <a:solidFill>
                <a:schemeClr val="bg1"/>
              </a:solidFill>
              <a:cs typeface="+mn-ea"/>
              <a:sym typeface="+mn-lt"/>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064964"/>
            <a:ext cx="12192000"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750"/>
                                        <p:tgtEl>
                                          <p:spTgt spid="46"/>
                                        </p:tgtEl>
                                      </p:cBhvr>
                                    </p:animEffect>
                                    <p:anim calcmode="lin" valueType="num">
                                      <p:cBhvr>
                                        <p:cTn id="8" dur="750" fill="hold"/>
                                        <p:tgtEl>
                                          <p:spTgt spid="46"/>
                                        </p:tgtEl>
                                        <p:attrNameLst>
                                          <p:attrName>ppt_x</p:attrName>
                                        </p:attrNameLst>
                                      </p:cBhvr>
                                      <p:tavLst>
                                        <p:tav tm="0">
                                          <p:val>
                                            <p:strVal val="#ppt_x"/>
                                          </p:val>
                                        </p:tav>
                                        <p:tav tm="100000">
                                          <p:val>
                                            <p:strVal val="#ppt_x"/>
                                          </p:val>
                                        </p:tav>
                                      </p:tavLst>
                                    </p:anim>
                                    <p:anim calcmode="lin" valueType="num">
                                      <p:cBhvr>
                                        <p:cTn id="9" dur="75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custDataLst>
              <p:tags r:id="rId1"/>
            </p:custDataLst>
          </p:nvPr>
        </p:nvPicPr>
        <p:blipFill>
          <a:blip r:embed="rId2"/>
          <a:stretch>
            <a:fillRect/>
          </a:stretch>
        </p:blipFill>
        <p:spPr>
          <a:xfrm>
            <a:off x="2089150" y="913130"/>
            <a:ext cx="7225030" cy="5483860"/>
          </a:xfrm>
          <a:prstGeom prst="rect">
            <a:avLst/>
          </a:prstGeom>
          <a:noFill/>
          <a:ln w="9525">
            <a:noFill/>
          </a:ln>
        </p:spPr>
      </p:pic>
      <p:grpSp>
        <p:nvGrpSpPr>
          <p:cNvPr id="5" name="组合 4"/>
          <p:cNvGrpSpPr/>
          <p:nvPr/>
        </p:nvGrpSpPr>
        <p:grpSpPr>
          <a:xfrm>
            <a:off x="243840" y="176007"/>
            <a:ext cx="10449560" cy="737375"/>
            <a:chOff x="426720" y="290976"/>
            <a:chExt cx="13932747" cy="983166"/>
          </a:xfrm>
        </p:grpSpPr>
        <p:sp>
          <p:nvSpPr>
            <p:cNvPr id="6" name="稻壳儿春秋广告/盗版必究        原创来源：http://chn.docer.com/works?userid=199329941#!/work_time"/>
            <p:cNvSpPr txBox="1"/>
            <p:nvPr>
              <p:custDataLst>
                <p:tags r:id="rId3"/>
              </p:custDataLst>
            </p:nvPr>
          </p:nvSpPr>
          <p:spPr>
            <a:xfrm>
              <a:off x="431800" y="290976"/>
              <a:ext cx="5943600" cy="491067"/>
            </a:xfrm>
            <a:prstGeom prst="rect">
              <a:avLst/>
            </a:prstGeom>
            <a:noFill/>
          </p:spPr>
          <p:txBody>
            <a:bodyPr wrap="square" rtlCol="0">
              <a:spAutoFit/>
            </a:bodyPr>
            <a:lstStyle/>
            <a:p>
              <a:pPr algn="l">
                <a:buClrTx/>
                <a:buSzTx/>
                <a:buFontTx/>
              </a:pPr>
              <a:r>
                <a:rPr lang="zh-CN" altLang="en-US" b="1" dirty="0">
                  <a:solidFill>
                    <a:srgbClr val="0070C0"/>
                  </a:solidFill>
                  <a:latin typeface="Arial" panose="020B0604020202020204" pitchFamily="34" charset="0"/>
                  <a:ea typeface="汉仪润圆-65简" panose="00020600040101010101" charset="-122"/>
                  <a:sym typeface="+mn-ea"/>
                </a:rPr>
                <a:t>知网节</a:t>
              </a:r>
              <a:endParaRPr lang="zh-CN" altLang="en-US" b="1" dirty="0">
                <a:solidFill>
                  <a:srgbClr val="0070C0"/>
                </a:solidFill>
                <a:latin typeface="Arial" panose="020B0604020202020204" pitchFamily="34" charset="0"/>
                <a:ea typeface="汉仪润圆-65简" panose="00020600040101010101" charset="-122"/>
                <a:sym typeface="+mn-ea"/>
              </a:endParaRPr>
            </a:p>
          </p:txBody>
        </p:sp>
        <p:sp>
          <p:nvSpPr>
            <p:cNvPr id="7" name="稻壳儿春秋广告/盗版必究        原创来源：http://chn.docer.com/works?userid=199329941#!/work_time"/>
            <p:cNvSpPr txBox="1"/>
            <p:nvPr>
              <p:custDataLst>
                <p:tags r:id="rId4"/>
              </p:custDataLst>
            </p:nvPr>
          </p:nvSpPr>
          <p:spPr>
            <a:xfrm>
              <a:off x="426720" y="752595"/>
              <a:ext cx="13932747" cy="521547"/>
            </a:xfrm>
            <a:prstGeom prst="rect">
              <a:avLst/>
            </a:prstGeom>
            <a:noFill/>
          </p:spPr>
          <p:txBody>
            <a:bodyPr wrap="square" rtlCol="0">
              <a:spAutoFit/>
            </a:bodyPr>
            <a:lstStyle/>
            <a:p>
              <a:pPr algn="l">
                <a:lnSpc>
                  <a:spcPct val="130000"/>
                </a:lnSpc>
                <a:buClrTx/>
                <a:buSzTx/>
                <a:buFontTx/>
              </a:pPr>
              <a:r>
                <a:rPr lang="zh-CN" altLang="en-US" sz="1500" b="1" dirty="0">
                  <a:solidFill>
                    <a:schemeClr val="tx1">
                      <a:lumMod val="75000"/>
                      <a:lumOff val="25000"/>
                    </a:schemeClr>
                  </a:solidFill>
                  <a:latin typeface="Arial" panose="020B0604020202020204" pitchFamily="34" charset="0"/>
                  <a:ea typeface="汉仪正圆-35S" panose="00020600040101010101" charset="-122"/>
                </a:rPr>
                <a:t>知网节主要包括文献知网节、作者知网节、机构知网节、学科知网节、基金知网节、关键词知网节、出版物知网节。</a:t>
              </a:r>
              <a:endParaRPr lang="zh-CN" altLang="en-US" sz="1500" b="1" dirty="0">
                <a:solidFill>
                  <a:schemeClr val="tx1">
                    <a:lumMod val="75000"/>
                    <a:lumOff val="25000"/>
                  </a:schemeClr>
                </a:solidFill>
                <a:latin typeface="Arial" panose="020B0604020202020204" pitchFamily="34" charset="0"/>
                <a:ea typeface="汉仪正圆-35S" panose="00020600040101010101"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43840" y="176006"/>
            <a:ext cx="5981700" cy="737408"/>
            <a:chOff x="426720" y="290976"/>
            <a:chExt cx="7975600" cy="983211"/>
          </a:xfrm>
        </p:grpSpPr>
        <p:sp>
          <p:nvSpPr>
            <p:cNvPr id="6" name="稻壳儿春秋广告/盗版必究        原创来源：http://chn.docer.com/works?userid=199329941#!/work_time"/>
            <p:cNvSpPr txBox="1"/>
            <p:nvPr>
              <p:custDataLst>
                <p:tags r:id="rId1"/>
              </p:custDataLst>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文献知网节</a:t>
              </a:r>
              <a:endParaRPr lang="zh-CN" altLang="en-US" b="1" dirty="0">
                <a:solidFill>
                  <a:srgbClr val="0070C0"/>
                </a:solidFill>
                <a:latin typeface="Arial" panose="020B0604020202020204" pitchFamily="34" charset="0"/>
                <a:ea typeface="汉仪润圆-65简" panose="00020600040101010101" charset="-122"/>
                <a:sym typeface="+mn-ea"/>
              </a:endParaRPr>
            </a:p>
          </p:txBody>
        </p:sp>
        <p:sp>
          <p:nvSpPr>
            <p:cNvPr id="7" name="稻壳儿春秋广告/盗版必究        原创来源：http://chn.docer.com/works?userid=199329941#!/work_time"/>
            <p:cNvSpPr txBox="1"/>
            <p:nvPr>
              <p:custDataLst>
                <p:tags r:id="rId2"/>
              </p:custDataLst>
            </p:nvPr>
          </p:nvSpPr>
          <p:spPr>
            <a:xfrm>
              <a:off x="426720" y="752641"/>
              <a:ext cx="7975600" cy="521546"/>
            </a:xfrm>
            <a:prstGeom prst="rect">
              <a:avLst/>
            </a:prstGeom>
            <a:noFill/>
          </p:spPr>
          <p:txBody>
            <a:bodyPr wrap="square" rtlCol="0">
              <a:spAutoFit/>
            </a:bodyPr>
            <a:lstStyle/>
            <a:p>
              <a:pPr algn="l">
                <a:lnSpc>
                  <a:spcPct val="130000"/>
                </a:lnSpc>
                <a:buClrTx/>
                <a:buSzTx/>
                <a:buFontTx/>
              </a:pPr>
              <a:r>
                <a:rPr lang="zh-CN" altLang="en-US" sz="1500" b="1" dirty="0">
                  <a:solidFill>
                    <a:schemeClr val="tx1">
                      <a:lumMod val="75000"/>
                      <a:lumOff val="25000"/>
                    </a:schemeClr>
                  </a:solidFill>
                  <a:latin typeface="Arial" panose="020B0604020202020204" pitchFamily="34" charset="0"/>
                  <a:ea typeface="汉仪正圆-35S" panose="00020600040101010101" charset="-122"/>
                </a:rPr>
                <a:t>目录与题录摘要信息</a:t>
              </a:r>
              <a:endParaRPr lang="zh-CN" altLang="en-US" sz="1500" b="1" dirty="0">
                <a:solidFill>
                  <a:schemeClr val="tx1">
                    <a:lumMod val="75000"/>
                    <a:lumOff val="25000"/>
                  </a:schemeClr>
                </a:solidFill>
                <a:latin typeface="Arial" panose="020B0604020202020204" pitchFamily="34" charset="0"/>
                <a:ea typeface="汉仪正圆-35S" panose="00020600040101010101" charset="-122"/>
              </a:endParaRPr>
            </a:p>
          </p:txBody>
        </p:sp>
      </p:grpSp>
      <p:pic>
        <p:nvPicPr>
          <p:cNvPr id="2" name="图片 1"/>
          <p:cNvPicPr>
            <a:picLocks noChangeAspect="1"/>
          </p:cNvPicPr>
          <p:nvPr>
            <p:custDataLst>
              <p:tags r:id="rId3"/>
            </p:custDataLst>
          </p:nvPr>
        </p:nvPicPr>
        <p:blipFill>
          <a:blip r:embed="rId4"/>
          <a:stretch>
            <a:fillRect/>
          </a:stretch>
        </p:blipFill>
        <p:spPr>
          <a:xfrm>
            <a:off x="260350" y="1050925"/>
            <a:ext cx="11671300" cy="5803900"/>
          </a:xfrm>
          <a:prstGeom prst="rect">
            <a:avLst/>
          </a:prstGeom>
        </p:spPr>
      </p:pic>
      <p:sp>
        <p:nvSpPr>
          <p:cNvPr id="16" name="圆角矩形标注 5"/>
          <p:cNvSpPr/>
          <p:nvPr>
            <p:custDataLst>
              <p:tags r:id="rId5"/>
            </p:custDataLst>
          </p:nvPr>
        </p:nvSpPr>
        <p:spPr>
          <a:xfrm>
            <a:off x="151130" y="3120390"/>
            <a:ext cx="3094355" cy="1650365"/>
          </a:xfrm>
          <a:prstGeom prst="wedgeRoundRectCallout">
            <a:avLst>
              <a:gd name="adj1" fmla="val 2318"/>
              <a:gd name="adj2" fmla="val -75342"/>
              <a:gd name="adj3" fmla="val 16667"/>
            </a:avLst>
          </a:prstGeom>
          <a:solidFill>
            <a:srgbClr val="DED3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150000"/>
              </a:lnSpc>
              <a:spcBef>
                <a:spcPct val="0"/>
              </a:spcBef>
              <a:spcAft>
                <a:spcPct val="0"/>
              </a:spcAft>
              <a:defRPr/>
            </a:pPr>
            <a:r>
              <a:rPr lang="zh-CN" altLang="en-US" sz="1600" b="1" noProof="1">
                <a:solidFill>
                  <a:schemeClr val="tx1"/>
                </a:solidFill>
                <a:latin typeface="Arial" panose="020B0604020202020204" pitchFamily="34" charset="0"/>
                <a:ea typeface="汉仪正圆-35S" panose="00020600040101010101" charset="-122"/>
                <a:sym typeface="Verdana" panose="020B0604030504040204" pitchFamily="34" charset="0"/>
              </a:rPr>
              <a:t>目录：有助于用户了解文章结构及内容体系，掌握文章的概略信息或辅以判断文献全文的阅读价值。</a:t>
            </a:r>
            <a:endParaRPr lang="zh-CN" altLang="en-US" sz="1600" b="1" noProof="1">
              <a:solidFill>
                <a:schemeClr val="tx1"/>
              </a:solidFill>
              <a:latin typeface="Arial" panose="020B0604020202020204" pitchFamily="34" charset="0"/>
              <a:ea typeface="汉仪正圆-35S" panose="00020600040101010101" charset="-122"/>
              <a:sym typeface="Verdana" panose="020B0604030504040204" pitchFamily="34" charset="0"/>
            </a:endParaRPr>
          </a:p>
        </p:txBody>
      </p:sp>
      <p:sp>
        <p:nvSpPr>
          <p:cNvPr id="10" name="矩形标注 10"/>
          <p:cNvSpPr/>
          <p:nvPr>
            <p:custDataLst>
              <p:tags r:id="rId6"/>
            </p:custDataLst>
          </p:nvPr>
        </p:nvSpPr>
        <p:spPr>
          <a:xfrm>
            <a:off x="5883275" y="1856105"/>
            <a:ext cx="2623820" cy="437515"/>
          </a:xfrm>
          <a:prstGeom prst="wedgeRectCallout">
            <a:avLst>
              <a:gd name="adj1" fmla="val 4266"/>
              <a:gd name="adj2" fmla="val 92458"/>
            </a:avLst>
          </a:prstGeom>
          <a:solidFill>
            <a:srgbClr val="42B6C6"/>
          </a:solidFill>
          <a:ln>
            <a:solidFill>
              <a:srgbClr val="42B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solidFill>
                <a:latin typeface="Arial" panose="020B0604020202020204" pitchFamily="34" charset="0"/>
                <a:ea typeface="汉仪正圆-35S" panose="00020600040101010101" charset="-122"/>
              </a:rPr>
              <a:t>研究目的、对象、方法、结论</a:t>
            </a:r>
            <a:endParaRPr lang="zh-CN" altLang="en-US" sz="1400" b="1" dirty="0">
              <a:solidFill>
                <a:schemeClr val="tx1"/>
              </a:solidFill>
              <a:latin typeface="Arial" panose="020B0604020202020204" pitchFamily="34" charset="0"/>
              <a:ea typeface="汉仪正圆-35S" panose="00020600040101010101" charset="-122"/>
            </a:endParaRPr>
          </a:p>
        </p:txBody>
      </p:sp>
      <p:sp>
        <p:nvSpPr>
          <p:cNvPr id="3" name="矩形标注 10"/>
          <p:cNvSpPr/>
          <p:nvPr>
            <p:custDataLst>
              <p:tags r:id="rId7"/>
            </p:custDataLst>
          </p:nvPr>
        </p:nvSpPr>
        <p:spPr>
          <a:xfrm>
            <a:off x="8307705" y="521970"/>
            <a:ext cx="2910205" cy="1028065"/>
          </a:xfrm>
          <a:prstGeom prst="wedgeRectCallout">
            <a:avLst>
              <a:gd name="adj1" fmla="val 4266"/>
              <a:gd name="adj2" fmla="val 9245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dirty="0">
                <a:solidFill>
                  <a:schemeClr val="tx1"/>
                </a:solidFill>
                <a:latin typeface="Arial" panose="020B0604020202020204" pitchFamily="34" charset="0"/>
                <a:ea typeface="汉仪正圆-35S" panose="00020600040101010101" charset="-122"/>
                <a:sym typeface="+mn-ea"/>
              </a:rPr>
              <a:t>引文跟踪：</a:t>
            </a:r>
            <a:br>
              <a:rPr lang="zh-CN" altLang="en-US" dirty="0">
                <a:solidFill>
                  <a:schemeClr val="tx1"/>
                </a:solidFill>
                <a:latin typeface="Arial" panose="020B0604020202020204" pitchFamily="34" charset="0"/>
                <a:ea typeface="汉仪正圆-35S" panose="00020600040101010101" charset="-122"/>
                <a:sym typeface="+mn-ea"/>
              </a:rPr>
            </a:br>
            <a:r>
              <a:rPr lang="zh-CN" altLang="en-US" dirty="0">
                <a:solidFill>
                  <a:schemeClr val="tx1"/>
                </a:solidFill>
                <a:latin typeface="Arial" panose="020B0604020202020204" pitchFamily="34" charset="0"/>
                <a:ea typeface="汉仪正圆-35S" panose="00020600040101010101" charset="-122"/>
                <a:sym typeface="+mn-ea"/>
              </a:rPr>
              <a:t>持续关注引用本文的文献是否增加</a:t>
            </a:r>
            <a:endParaRPr lang="zh-CN" altLang="en-US" b="1" dirty="0">
              <a:solidFill>
                <a:schemeClr val="tx1"/>
              </a:solidFill>
              <a:latin typeface="Arial" panose="020B0604020202020204" pitchFamily="34" charset="0"/>
              <a:ea typeface="汉仪正圆-35S" panose="00020600040101010101"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 presetClass="entr" presetSubtype="4"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par>
                                <p:cTn id="12" presetID="2" presetClass="entr" presetSubtype="4" fill="hold" grpId="1"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0" grpId="0" animBg="1"/>
      <p:bldP spid="10" grpId="1" bldLvl="0" animBg="1"/>
      <p:bldP spid="3" grpId="0" animBg="1"/>
      <p:bldP spid="3" grpId="1"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294005" y="1066800"/>
            <a:ext cx="11671300" cy="5803900"/>
          </a:xfrm>
          <a:prstGeom prst="rect">
            <a:avLst/>
          </a:prstGeom>
        </p:spPr>
      </p:pic>
      <p:sp>
        <p:nvSpPr>
          <p:cNvPr id="2" name="矩形标注 10"/>
          <p:cNvSpPr/>
          <p:nvPr>
            <p:custDataLst>
              <p:tags r:id="rId3"/>
            </p:custDataLst>
          </p:nvPr>
        </p:nvSpPr>
        <p:spPr>
          <a:xfrm>
            <a:off x="393700" y="1950085"/>
            <a:ext cx="3895725" cy="976630"/>
          </a:xfrm>
          <a:prstGeom prst="rect">
            <a:avLst/>
          </a:prstGeom>
          <a:solidFill>
            <a:schemeClr val="tx2">
              <a:lumMod val="20000"/>
              <a:lumOff val="80000"/>
            </a:schemeClr>
          </a:solidFill>
          <a:ln>
            <a:solidFill>
              <a:srgbClr val="42B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buClrTx/>
              <a:buSzTx/>
              <a:buFontTx/>
            </a:pPr>
            <a:r>
              <a:rPr lang="zh-CN" altLang="en-US" sz="2800" dirty="0">
                <a:solidFill>
                  <a:srgbClr val="002060"/>
                </a:solidFill>
                <a:latin typeface="Arial" panose="020B0604020202020204" pitchFamily="34" charset="0"/>
                <a:ea typeface="汉仪正圆-35S" panose="00020600040101010101" charset="-122"/>
              </a:rPr>
              <a:t>利用知网节掌握文献的前世今生</a:t>
            </a:r>
            <a:endParaRPr lang="zh-CN" altLang="en-US" sz="2800" dirty="0">
              <a:solidFill>
                <a:srgbClr val="002060"/>
              </a:solidFill>
              <a:latin typeface="Arial" panose="020B0604020202020204" pitchFamily="34" charset="0"/>
              <a:ea typeface="汉仪正圆-35S" panose="00020600040101010101" charset="-122"/>
            </a:endParaRPr>
          </a:p>
        </p:txBody>
      </p:sp>
      <p:sp>
        <p:nvSpPr>
          <p:cNvPr id="6" name="稻壳儿春秋广告/盗版必究        原创来源：http://chn.docer.com/works?userid=199329941#!/work_time"/>
          <p:cNvSpPr txBox="1"/>
          <p:nvPr>
            <p:custDataLst>
              <p:tags r:id="rId4"/>
            </p:custDataLst>
          </p:nvPr>
        </p:nvSpPr>
        <p:spPr>
          <a:xfrm>
            <a:off x="247650" y="176007"/>
            <a:ext cx="4457700" cy="368300"/>
          </a:xfrm>
          <a:prstGeom prst="rect">
            <a:avLst/>
          </a:prstGeom>
          <a:noFill/>
        </p:spPr>
        <p:txBody>
          <a:bodyPr wrap="square" rtlCol="0">
            <a:spAutoFit/>
          </a:bodyPr>
          <a:lstStyle/>
          <a:p>
            <a:pPr algn="l">
              <a:buClrTx/>
              <a:buSzTx/>
              <a:buFontTx/>
            </a:pPr>
            <a:r>
              <a:rPr lang="zh-CN" altLang="en-US" b="1" dirty="0">
                <a:solidFill>
                  <a:srgbClr val="0070C0"/>
                </a:solidFill>
                <a:latin typeface="Arial" panose="020B0604020202020204" pitchFamily="34" charset="0"/>
                <a:ea typeface="汉仪润圆-65简" panose="00020600040101010101" charset="-122"/>
                <a:sym typeface="+mn-ea"/>
              </a:rPr>
              <a:t>文献知网节</a:t>
            </a:r>
            <a:endParaRPr lang="zh-CN" altLang="en-US" b="1" dirty="0">
              <a:solidFill>
                <a:srgbClr val="0070C0"/>
              </a:solidFill>
              <a:latin typeface="Arial" panose="020B0604020202020204" pitchFamily="34" charset="0"/>
              <a:ea typeface="汉仪润圆-65简" panose="00020600040101010101" charset="-122"/>
              <a:sym typeface="+mn-ea"/>
            </a:endParaRPr>
          </a:p>
        </p:txBody>
      </p:sp>
      <p:sp>
        <p:nvSpPr>
          <p:cNvPr id="7" name="稻壳儿春秋广告/盗版必究        原创来源：http://chn.docer.com/works?userid=199329941#!/work_time"/>
          <p:cNvSpPr txBox="1"/>
          <p:nvPr>
            <p:custDataLst>
              <p:tags r:id="rId5"/>
            </p:custDataLst>
          </p:nvPr>
        </p:nvSpPr>
        <p:spPr>
          <a:xfrm>
            <a:off x="243840" y="522255"/>
            <a:ext cx="5981700" cy="391160"/>
          </a:xfrm>
          <a:prstGeom prst="rect">
            <a:avLst/>
          </a:prstGeom>
          <a:noFill/>
        </p:spPr>
        <p:txBody>
          <a:bodyPr wrap="square" rtlCol="0">
            <a:spAutoFit/>
          </a:bodyPr>
          <a:lstStyle/>
          <a:p>
            <a:pPr algn="l">
              <a:lnSpc>
                <a:spcPct val="130000"/>
              </a:lnSpc>
              <a:buClrTx/>
              <a:buSzTx/>
              <a:buFontTx/>
            </a:pPr>
            <a:r>
              <a:rPr lang="zh-CN" altLang="en-US" sz="1500" b="1" dirty="0">
                <a:solidFill>
                  <a:schemeClr val="tx1">
                    <a:lumMod val="75000"/>
                    <a:lumOff val="25000"/>
                  </a:schemeClr>
                </a:solidFill>
                <a:latin typeface="Arial" panose="020B0604020202020204" pitchFamily="34" charset="0"/>
                <a:ea typeface="汉仪正圆-35S" panose="00020600040101010101" charset="-122"/>
              </a:rPr>
              <a:t>参考文献和引证文献</a:t>
            </a:r>
            <a:endParaRPr lang="zh-CN" altLang="en-US" sz="1500" b="1" dirty="0">
              <a:solidFill>
                <a:schemeClr val="tx1">
                  <a:lumMod val="75000"/>
                  <a:lumOff val="25000"/>
                </a:schemeClr>
              </a:solidFill>
              <a:latin typeface="Arial" panose="020B0604020202020204" pitchFamily="34" charset="0"/>
              <a:ea typeface="汉仪正圆-35S" panose="00020600040101010101" charset="-122"/>
            </a:endParaRPr>
          </a:p>
        </p:txBody>
      </p:sp>
      <p:sp>
        <p:nvSpPr>
          <p:cNvPr id="4" name="圆角矩形 5"/>
          <p:cNvSpPr/>
          <p:nvPr/>
        </p:nvSpPr>
        <p:spPr>
          <a:xfrm>
            <a:off x="4116354" y="3429000"/>
            <a:ext cx="5136341" cy="1583855"/>
          </a:xfrm>
          <a:prstGeom prst="roundRect">
            <a:avLst>
              <a:gd name="adj"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lIns="0" tIns="0" rIns="0" bIns="0" anchor="ctr"/>
          <a:lstStyle>
            <a:lvl1pPr marL="387350" indent="-387350" algn="l" defTabSz="1036320" rtl="0" eaLnBrk="0" fontAlgn="base" hangingPunct="0">
              <a:spcBef>
                <a:spcPct val="20000"/>
              </a:spcBef>
              <a:spcAft>
                <a:spcPct val="0"/>
              </a:spcAft>
              <a:buFont typeface="Arial" panose="020B0604020202020204" pitchFamily="34" charset="0"/>
              <a:buChar char="•"/>
              <a:defRPr sz="3600" b="0" kern="1200">
                <a:solidFill>
                  <a:schemeClr val="tx1"/>
                </a:solidFill>
                <a:latin typeface="+mn-lt"/>
                <a:ea typeface="+mn-ea"/>
                <a:cs typeface="+mn-cs"/>
              </a:defRPr>
            </a:lvl1pPr>
            <a:lvl2pPr marL="841375" indent="-322580" algn="l" defTabSz="1036320"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2pPr>
            <a:lvl3pPr marL="1295400" indent="-257175" algn="l" defTabSz="1036320" rtl="0" eaLnBrk="0" fontAlgn="base" hangingPunct="0">
              <a:spcBef>
                <a:spcPct val="20000"/>
              </a:spcBef>
              <a:spcAft>
                <a:spcPct val="0"/>
              </a:spcAft>
              <a:buFont typeface="Arial" panose="020B0604020202020204" pitchFamily="34" charset="0"/>
              <a:buChar char="•"/>
              <a:defRPr sz="2700" b="0" kern="1200">
                <a:solidFill>
                  <a:schemeClr val="tx1"/>
                </a:solidFill>
                <a:latin typeface="+mn-lt"/>
                <a:ea typeface="+mn-ea"/>
                <a:cs typeface="+mn-cs"/>
              </a:defRPr>
            </a:lvl3pPr>
            <a:lvl4pPr marL="1814830" indent="-257175" algn="l" defTabSz="1036320" rtl="0" eaLnBrk="0" fontAlgn="base" hangingPunct="0">
              <a:spcBef>
                <a:spcPct val="20000"/>
              </a:spcBef>
              <a:spcAft>
                <a:spcPct val="0"/>
              </a:spcAft>
              <a:buFont typeface="Arial" panose="020B0604020202020204" pitchFamily="34" charset="0"/>
              <a:buChar char="–"/>
              <a:defRPr sz="2300" b="0" kern="1200">
                <a:solidFill>
                  <a:schemeClr val="tx1"/>
                </a:solidFill>
                <a:latin typeface="+mn-lt"/>
                <a:ea typeface="+mn-ea"/>
                <a:cs typeface="+mn-cs"/>
              </a:defRPr>
            </a:lvl4pPr>
            <a:lvl5pPr marL="2332355" indent="-257175" algn="l" defTabSz="1036320" rtl="0" eaLnBrk="0" fontAlgn="base" hangingPunct="0">
              <a:spcBef>
                <a:spcPct val="20000"/>
              </a:spcBef>
              <a:spcAft>
                <a:spcPct val="0"/>
              </a:spcAft>
              <a:buFont typeface="Arial" panose="020B0604020202020204" pitchFamily="34" charset="0"/>
              <a:buChar char="»"/>
              <a:defRPr sz="2300" b="0" kern="1200">
                <a:solidFill>
                  <a:schemeClr val="tx1"/>
                </a:solidFill>
                <a:latin typeface="+mn-lt"/>
                <a:ea typeface="+mn-ea"/>
                <a:cs typeface="+mn-cs"/>
              </a:defRPr>
            </a:lvl5pPr>
          </a:lstStyle>
          <a:p>
            <a:pPr marL="0" indent="0" algn="ctr" defTabSz="1374140">
              <a:spcBef>
                <a:spcPct val="0"/>
              </a:spcBef>
              <a:buNone/>
            </a:pPr>
            <a:endParaRPr lang="zh-CN" altLang="en-US" sz="2800" b="1" dirty="0">
              <a:solidFill>
                <a:srgbClr val="FF555D"/>
              </a:solidFill>
              <a:latin typeface="Arial" panose="020B0604020202020204" pitchFamily="34" charset="0"/>
              <a:ea typeface="汉仪正圆-35S" panose="00020600040101010101" charset="-122"/>
              <a:sym typeface="Verdana" panose="020B0604030504040204" pitchFamily="34" charset="0"/>
            </a:endParaRPr>
          </a:p>
          <a:p>
            <a:pPr marL="0" indent="0" algn="ctr" defTabSz="1374140">
              <a:spcBef>
                <a:spcPct val="0"/>
              </a:spcBef>
              <a:buNone/>
            </a:pPr>
            <a:r>
              <a:rPr lang="zh-CN" altLang="en-US" sz="2800" dirty="0">
                <a:solidFill>
                  <a:schemeClr val="accent1">
                    <a:lumMod val="75000"/>
                  </a:schemeClr>
                </a:solidFill>
                <a:latin typeface="Arial" panose="020B0604020202020204" pitchFamily="34" charset="0"/>
                <a:ea typeface="汉仪正圆-35S" panose="00020600040101010101" charset="-122"/>
                <a:sym typeface="Verdana" panose="020B0604030504040204" pitchFamily="34" charset="0"/>
              </a:rPr>
              <a:t>可以了解文献研究脉络</a:t>
            </a:r>
            <a:endParaRPr lang="zh-CN" altLang="en-US" sz="2800" dirty="0">
              <a:solidFill>
                <a:schemeClr val="accent1">
                  <a:lumMod val="75000"/>
                </a:schemeClr>
              </a:solidFill>
              <a:latin typeface="Arial" panose="020B0604020202020204" pitchFamily="34" charset="0"/>
              <a:ea typeface="汉仪正圆-35S" panose="00020600040101010101" charset="-122"/>
              <a:sym typeface="Verdana" panose="020B0604030504040204" pitchFamily="34" charset="0"/>
            </a:endParaRPr>
          </a:p>
          <a:p>
            <a:pPr marL="0" indent="0" algn="ctr" defTabSz="1374140">
              <a:spcBef>
                <a:spcPct val="0"/>
              </a:spcBef>
              <a:buNone/>
            </a:pPr>
            <a:r>
              <a:rPr lang="zh-CN" altLang="en-US" sz="2800" dirty="0">
                <a:solidFill>
                  <a:schemeClr val="accent1">
                    <a:lumMod val="75000"/>
                  </a:schemeClr>
                </a:solidFill>
                <a:latin typeface="Arial" panose="020B0604020202020204" pitchFamily="34" charset="0"/>
                <a:ea typeface="汉仪正圆-35S" panose="00020600040101010101" charset="-122"/>
                <a:sym typeface="Verdana" panose="020B0604030504040204" pitchFamily="34" charset="0"/>
              </a:rPr>
              <a:t>可以了解文献传播程度</a:t>
            </a:r>
            <a:endParaRPr lang="zh-CN" altLang="en-US" sz="2800" dirty="0">
              <a:solidFill>
                <a:schemeClr val="accent1">
                  <a:lumMod val="75000"/>
                </a:schemeClr>
              </a:solidFill>
              <a:latin typeface="Arial" panose="020B0604020202020204" pitchFamily="34" charset="0"/>
              <a:ea typeface="汉仪正圆-35S" panose="00020600040101010101" charset="-122"/>
              <a:sym typeface="Verdana" panose="020B0604030504040204" pitchFamily="34" charset="0"/>
            </a:endParaRPr>
          </a:p>
          <a:p>
            <a:pPr marL="0" indent="0" algn="ctr" defTabSz="1374140">
              <a:spcBef>
                <a:spcPct val="0"/>
              </a:spcBef>
              <a:buNone/>
            </a:pPr>
            <a:r>
              <a:rPr lang="zh-CN" altLang="en-US" sz="2800" dirty="0">
                <a:solidFill>
                  <a:schemeClr val="accent1">
                    <a:lumMod val="75000"/>
                  </a:schemeClr>
                </a:solidFill>
                <a:latin typeface="Arial" panose="020B0604020202020204" pitchFamily="34" charset="0"/>
                <a:ea typeface="汉仪正圆-35S" panose="00020600040101010101" charset="-122"/>
                <a:sym typeface="Calibri" panose="020F0502020204030204" pitchFamily="34" charset="0"/>
              </a:rPr>
              <a:t>可以获得更多相关文献</a:t>
            </a:r>
            <a:endParaRPr lang="zh-CN" altLang="en-US" sz="2800" dirty="0">
              <a:solidFill>
                <a:schemeClr val="accent1"/>
              </a:solidFill>
              <a:latin typeface="Arial" panose="020B0604020202020204" pitchFamily="34" charset="0"/>
              <a:ea typeface="汉仪正圆-35S" panose="00020600040101010101" charset="-122"/>
              <a:sym typeface="Calibri" panose="020F0502020204030204" pitchFamily="34" charset="0"/>
            </a:endParaRPr>
          </a:p>
          <a:p>
            <a:pPr marL="0" indent="0" algn="ctr" defTabSz="1374140">
              <a:spcBef>
                <a:spcPct val="0"/>
              </a:spcBef>
              <a:buNone/>
            </a:pPr>
            <a:endParaRPr lang="zh-CN" altLang="en-US" sz="2800" dirty="0">
              <a:solidFill>
                <a:schemeClr val="accent1"/>
              </a:solidFill>
              <a:latin typeface="Arial" panose="020B0604020202020204" pitchFamily="34" charset="0"/>
              <a:ea typeface="汉仪正圆-35S" panose="00020600040101010101" charset="-122"/>
              <a:sym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bldLvl="0" animBg="1"/>
      <p:bldP spid="4"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占位符 2"/>
          <p:cNvPicPr>
            <a:picLocks noGrp="1" noChangeAspect="1"/>
          </p:cNvPicPr>
          <p:nvPr>
            <p:ph type="pic" sz="quarter" idx="13"/>
            <p:custDataLst>
              <p:tags r:id="rId1"/>
            </p:custDataLst>
          </p:nvPr>
        </p:nvPicPr>
        <p:blipFill>
          <a:blip r:embed="rId2"/>
          <a:stretch>
            <a:fillRect/>
          </a:stretch>
        </p:blipFill>
        <p:spPr>
          <a:xfrm>
            <a:off x="272415" y="1054100"/>
            <a:ext cx="11671300" cy="5803900"/>
          </a:xfrm>
          <a:prstGeom prst="rect">
            <a:avLst/>
          </a:prstGeom>
        </p:spPr>
      </p:pic>
      <p:grpSp>
        <p:nvGrpSpPr>
          <p:cNvPr id="5" name="组合 4"/>
          <p:cNvGrpSpPr/>
          <p:nvPr/>
        </p:nvGrpSpPr>
        <p:grpSpPr>
          <a:xfrm>
            <a:off x="243840" y="176006"/>
            <a:ext cx="5981700" cy="737408"/>
            <a:chOff x="426720" y="290976"/>
            <a:chExt cx="7975600" cy="983211"/>
          </a:xfrm>
        </p:grpSpPr>
        <p:sp>
          <p:nvSpPr>
            <p:cNvPr id="6" name="稻壳儿春秋广告/盗版必究        原创来源：http://chn.docer.com/works?userid=199329941#!/work_time"/>
            <p:cNvSpPr txBox="1"/>
            <p:nvPr>
              <p:custDataLst>
                <p:tags r:id="rId3"/>
              </p:custDataLst>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作者知网节</a:t>
              </a:r>
              <a:endParaRPr lang="zh-CN" altLang="en-US" b="1" dirty="0">
                <a:solidFill>
                  <a:srgbClr val="0070C0"/>
                </a:solidFill>
                <a:latin typeface="Arial" panose="020B0604020202020204" pitchFamily="34" charset="0"/>
                <a:ea typeface="汉仪润圆-65简" panose="00020600040101010101" charset="-122"/>
                <a:sym typeface="+mn-ea"/>
              </a:endParaRPr>
            </a:p>
          </p:txBody>
        </p:sp>
        <p:sp>
          <p:nvSpPr>
            <p:cNvPr id="7" name="稻壳儿春秋广告/盗版必究        原创来源：http://chn.docer.com/works?userid=199329941#!/work_time"/>
            <p:cNvSpPr txBox="1"/>
            <p:nvPr>
              <p:custDataLst>
                <p:tags r:id="rId4"/>
              </p:custDataLst>
            </p:nvPr>
          </p:nvSpPr>
          <p:spPr>
            <a:xfrm>
              <a:off x="426720" y="752641"/>
              <a:ext cx="7975600" cy="521546"/>
            </a:xfrm>
            <a:prstGeom prst="rect">
              <a:avLst/>
            </a:prstGeom>
            <a:noFill/>
          </p:spPr>
          <p:txBody>
            <a:bodyPr wrap="square" rtlCol="0">
              <a:spAutoFit/>
            </a:bodyPr>
            <a:lstStyle/>
            <a:p>
              <a:pPr algn="l">
                <a:lnSpc>
                  <a:spcPct val="130000"/>
                </a:lnSpc>
                <a:buClrTx/>
                <a:buSzTx/>
                <a:buFontTx/>
              </a:pPr>
              <a:endParaRPr lang="zh-CN" altLang="en-US" sz="1500" b="1" dirty="0">
                <a:solidFill>
                  <a:schemeClr val="tx1">
                    <a:lumMod val="75000"/>
                    <a:lumOff val="25000"/>
                  </a:schemeClr>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p:cNvPicPr>
            <a:picLocks noGrp="1" noChangeAspect="1"/>
          </p:cNvPicPr>
          <p:nvPr>
            <p:ph type="pic" sz="quarter" idx="13"/>
            <p:custDataLst>
              <p:tags r:id="rId1"/>
            </p:custDataLst>
          </p:nvPr>
        </p:nvPicPr>
        <p:blipFill>
          <a:blip r:embed="rId2"/>
          <a:stretch>
            <a:fillRect/>
          </a:stretch>
        </p:blipFill>
        <p:spPr>
          <a:xfrm>
            <a:off x="286385" y="1054100"/>
            <a:ext cx="11671300" cy="5803900"/>
          </a:xfrm>
          <a:prstGeom prst="rect">
            <a:avLst/>
          </a:prstGeom>
        </p:spPr>
      </p:pic>
      <p:grpSp>
        <p:nvGrpSpPr>
          <p:cNvPr id="5" name="组合 4"/>
          <p:cNvGrpSpPr/>
          <p:nvPr/>
        </p:nvGrpSpPr>
        <p:grpSpPr>
          <a:xfrm>
            <a:off x="243840" y="176006"/>
            <a:ext cx="5981700" cy="737408"/>
            <a:chOff x="426720" y="290976"/>
            <a:chExt cx="7975600" cy="983211"/>
          </a:xfrm>
        </p:grpSpPr>
        <p:sp>
          <p:nvSpPr>
            <p:cNvPr id="6" name="稻壳儿春秋广告/盗版必究        原创来源：http://chn.docer.com/works?userid=199329941#!/work_time"/>
            <p:cNvSpPr txBox="1"/>
            <p:nvPr>
              <p:custDataLst>
                <p:tags r:id="rId3"/>
              </p:custDataLst>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机构知网节</a:t>
              </a:r>
              <a:endParaRPr lang="zh-CN" altLang="en-US" b="1" dirty="0">
                <a:solidFill>
                  <a:srgbClr val="0070C0"/>
                </a:solidFill>
                <a:latin typeface="Arial" panose="020B0604020202020204" pitchFamily="34" charset="0"/>
                <a:ea typeface="汉仪润圆-65简" panose="00020600040101010101" charset="-122"/>
                <a:sym typeface="+mn-ea"/>
              </a:endParaRPr>
            </a:p>
          </p:txBody>
        </p:sp>
        <p:sp>
          <p:nvSpPr>
            <p:cNvPr id="7" name="稻壳儿春秋广告/盗版必究        原创来源：http://chn.docer.com/works?userid=199329941#!/work_time"/>
            <p:cNvSpPr txBox="1"/>
            <p:nvPr>
              <p:custDataLst>
                <p:tags r:id="rId4"/>
              </p:custDataLst>
            </p:nvPr>
          </p:nvSpPr>
          <p:spPr>
            <a:xfrm>
              <a:off x="426720" y="752641"/>
              <a:ext cx="7975600" cy="521546"/>
            </a:xfrm>
            <a:prstGeom prst="rect">
              <a:avLst/>
            </a:prstGeom>
            <a:noFill/>
          </p:spPr>
          <p:txBody>
            <a:bodyPr wrap="square" rtlCol="0">
              <a:spAutoFit/>
            </a:bodyPr>
            <a:lstStyle/>
            <a:p>
              <a:pPr algn="l">
                <a:lnSpc>
                  <a:spcPct val="130000"/>
                </a:lnSpc>
                <a:buClrTx/>
                <a:buSzTx/>
                <a:buFontTx/>
              </a:pPr>
              <a:endParaRPr lang="zh-CN" altLang="en-US" sz="1500" b="1" dirty="0">
                <a:solidFill>
                  <a:schemeClr val="tx1">
                    <a:lumMod val="75000"/>
                    <a:lumOff val="25000"/>
                  </a:schemeClr>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247650" y="1054100"/>
            <a:ext cx="11671300" cy="5803900"/>
          </a:xfrm>
          <a:prstGeom prst="rect">
            <a:avLst/>
          </a:prstGeom>
        </p:spPr>
      </p:pic>
      <p:pic>
        <p:nvPicPr>
          <p:cNvPr id="9" name="图片 8"/>
          <p:cNvPicPr>
            <a:picLocks noChangeAspect="1"/>
          </p:cNvPicPr>
          <p:nvPr/>
        </p:nvPicPr>
        <p:blipFill>
          <a:blip r:embed="rId3"/>
          <a:stretch>
            <a:fillRect/>
          </a:stretch>
        </p:blipFill>
        <p:spPr>
          <a:xfrm>
            <a:off x="247650" y="1054100"/>
            <a:ext cx="11671300" cy="5803900"/>
          </a:xfrm>
          <a:prstGeom prst="rect">
            <a:avLst/>
          </a:prstGeom>
        </p:spPr>
      </p:pic>
      <p:pic>
        <p:nvPicPr>
          <p:cNvPr id="11" name="图片 10"/>
          <p:cNvPicPr>
            <a:picLocks noChangeAspect="1"/>
          </p:cNvPicPr>
          <p:nvPr/>
        </p:nvPicPr>
        <p:blipFill>
          <a:blip r:embed="rId4"/>
          <a:stretch>
            <a:fillRect/>
          </a:stretch>
        </p:blipFill>
        <p:spPr>
          <a:xfrm>
            <a:off x="247650" y="1054100"/>
            <a:ext cx="11671300" cy="5803900"/>
          </a:xfrm>
          <a:prstGeom prst="rect">
            <a:avLst/>
          </a:prstGeom>
        </p:spPr>
      </p:pic>
      <p:sp>
        <p:nvSpPr>
          <p:cNvPr id="3" name="稻壳儿春秋广告/盗版必究        原创来源：http://chn.docer.com/works?userid=199329941#!/work_time"/>
          <p:cNvSpPr txBox="1"/>
          <p:nvPr>
            <p:custDataLst>
              <p:tags r:id="rId5"/>
            </p:custDataLst>
          </p:nvPr>
        </p:nvSpPr>
        <p:spPr>
          <a:xfrm>
            <a:off x="247650" y="176007"/>
            <a:ext cx="4457700" cy="368300"/>
          </a:xfrm>
          <a:prstGeom prst="rect">
            <a:avLst/>
          </a:prstGeom>
          <a:noFill/>
        </p:spPr>
        <p:txBody>
          <a:bodyPr wrap="square" rtlCol="0">
            <a:spAutoFit/>
          </a:bodyPr>
          <a:lstStyle/>
          <a:p>
            <a:r>
              <a:rPr lang="zh-CN" altLang="en-US" b="1" dirty="0">
                <a:solidFill>
                  <a:srgbClr val="0070C0"/>
                </a:solidFill>
                <a:latin typeface="Arial" panose="020B0604020202020204" pitchFamily="34" charset="0"/>
                <a:ea typeface="汉仪润圆-65简" panose="00020600040101010101" charset="-122"/>
                <a:sym typeface="+mn-ea"/>
              </a:rPr>
              <a:t>关键词知网节</a:t>
            </a:r>
            <a:endParaRPr lang="zh-CN" altLang="en-US" b="1" dirty="0">
              <a:solidFill>
                <a:srgbClr val="0070C0"/>
              </a:solidFill>
              <a:latin typeface="Arial" panose="020B0604020202020204" pitchFamily="34" charset="0"/>
              <a:ea typeface="汉仪润圆-65简" panose="00020600040101010101" charset="-122"/>
              <a:sym typeface="+mn-ea"/>
            </a:endParaRPr>
          </a:p>
        </p:txBody>
      </p:sp>
      <p:sp>
        <p:nvSpPr>
          <p:cNvPr id="4" name="稻壳儿春秋广告/盗版必究        原创来源：http://chn.docer.com/works?userid=199329941#!/work_time"/>
          <p:cNvSpPr txBox="1"/>
          <p:nvPr>
            <p:custDataLst>
              <p:tags r:id="rId6"/>
            </p:custDataLst>
          </p:nvPr>
        </p:nvSpPr>
        <p:spPr>
          <a:xfrm>
            <a:off x="243840" y="522255"/>
            <a:ext cx="5981700" cy="391160"/>
          </a:xfrm>
          <a:prstGeom prst="rect">
            <a:avLst/>
          </a:prstGeom>
          <a:noFill/>
        </p:spPr>
        <p:txBody>
          <a:bodyPr wrap="square" rtlCol="0">
            <a:spAutoFit/>
          </a:bodyPr>
          <a:lstStyle/>
          <a:p>
            <a:pPr algn="l">
              <a:lnSpc>
                <a:spcPct val="130000"/>
              </a:lnSpc>
              <a:buClrTx/>
              <a:buSzTx/>
              <a:buFontTx/>
            </a:pPr>
            <a:endParaRPr lang="zh-CN" altLang="en-US" sz="1500" b="1" dirty="0">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963"/>
            <a:ext cx="12192000" cy="6848687"/>
          </a:xfrm>
          <a:prstGeom prst="rect">
            <a:avLst/>
          </a:prstGeom>
          <a:solidFill>
            <a:schemeClr val="bg1">
              <a:lumMod val="50000"/>
            </a:schemeClr>
          </a:solidFill>
          <a:ln>
            <a:noFill/>
          </a:ln>
        </p:spPr>
      </p:pic>
      <p:sp>
        <p:nvSpPr>
          <p:cNvPr id="14" name="文本框 13"/>
          <p:cNvSpPr txBox="1"/>
          <p:nvPr>
            <p:custDataLst>
              <p:tags r:id="rId2"/>
            </p:custDataLst>
          </p:nvPr>
        </p:nvSpPr>
        <p:spPr>
          <a:xfrm>
            <a:off x="237067" y="160443"/>
            <a:ext cx="4385733" cy="460375"/>
          </a:xfrm>
          <a:prstGeom prst="rect">
            <a:avLst/>
          </a:prstGeom>
          <a:noFill/>
        </p:spPr>
        <p:txBody>
          <a:bodyPr wrap="square" rtlCol="0">
            <a:spAutoFit/>
          </a:bodyPr>
          <a:p>
            <a:r>
              <a:rPr lang="zh-CN" altLang="en-US" sz="2400" b="1" dirty="0">
                <a:solidFill>
                  <a:srgbClr val="0070C0"/>
                </a:solidFill>
                <a:latin typeface="微软雅黑" panose="020B0503020204020204" charset="-122"/>
                <a:ea typeface="微软雅黑" panose="020B0503020204020204" charset="-122"/>
              </a:rPr>
              <a:t>这是不是你的电脑桌面</a:t>
            </a:r>
            <a:r>
              <a:rPr lang="en-US" altLang="zh-CN" sz="2400" b="1" dirty="0">
                <a:solidFill>
                  <a:srgbClr val="0070C0"/>
                </a:solidFill>
                <a:latin typeface="微软雅黑" panose="020B0503020204020204" charset="-122"/>
                <a:ea typeface="微软雅黑" panose="020B0503020204020204" charset="-122"/>
              </a:rPr>
              <a:t>?</a:t>
            </a:r>
            <a:endParaRPr lang="en-US" altLang="zh-CN" sz="2400" b="1" dirty="0">
              <a:solidFill>
                <a:srgbClr val="0070C0"/>
              </a:solidFill>
              <a:latin typeface="微软雅黑" panose="020B0503020204020204" charset="-122"/>
              <a:ea typeface="微软雅黑" panose="020B0503020204020204" charset="-122"/>
            </a:endParaRPr>
          </a:p>
        </p:txBody>
      </p:sp>
      <p:pic>
        <p:nvPicPr>
          <p:cNvPr id="104" name="图片 103"/>
          <p:cNvPicPr/>
          <p:nvPr>
            <p:custDataLst>
              <p:tags r:id="rId3"/>
            </p:custDataLst>
          </p:nvPr>
        </p:nvPicPr>
        <p:blipFill>
          <a:blip r:embed="rId4"/>
          <a:stretch>
            <a:fillRect/>
          </a:stretch>
        </p:blipFill>
        <p:spPr>
          <a:xfrm>
            <a:off x="721360" y="877570"/>
            <a:ext cx="10686627" cy="5822527"/>
          </a:xfrm>
          <a:prstGeom prst="rect">
            <a:avLst/>
          </a:prstGeom>
          <a:noFill/>
          <a:ln w="9525">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963"/>
            <a:ext cx="12192000" cy="6848687"/>
          </a:xfrm>
          <a:prstGeom prst="rect">
            <a:avLst/>
          </a:prstGeom>
          <a:solidFill>
            <a:schemeClr val="bg1">
              <a:lumMod val="50000"/>
            </a:schemeClr>
          </a:solidFill>
          <a:ln>
            <a:noFill/>
          </a:ln>
        </p:spPr>
      </p:pic>
      <p:sp>
        <p:nvSpPr>
          <p:cNvPr id="14" name="文本框 13"/>
          <p:cNvSpPr txBox="1"/>
          <p:nvPr>
            <p:custDataLst>
              <p:tags r:id="rId2"/>
            </p:custDataLst>
          </p:nvPr>
        </p:nvSpPr>
        <p:spPr>
          <a:xfrm>
            <a:off x="237067" y="160443"/>
            <a:ext cx="4208780" cy="460375"/>
          </a:xfrm>
          <a:prstGeom prst="rect">
            <a:avLst/>
          </a:prstGeom>
          <a:noFill/>
        </p:spPr>
        <p:txBody>
          <a:bodyPr wrap="square" rtlCol="0">
            <a:spAutoFit/>
          </a:bodyPr>
          <a:p>
            <a:r>
              <a:rPr lang="zh-CN" altLang="en-US" sz="2400" b="1" dirty="0">
                <a:solidFill>
                  <a:srgbClr val="0070C0"/>
                </a:solidFill>
                <a:latin typeface="微软雅黑" panose="020B0503020204020204" charset="-122"/>
                <a:ea typeface="微软雅黑" panose="020B0503020204020204" charset="-122"/>
              </a:rPr>
              <a:t>专业的文献管理工具</a:t>
            </a:r>
            <a:endParaRPr lang="zh-CN" altLang="en-US" sz="2400" b="1" dirty="0">
              <a:solidFill>
                <a:srgbClr val="0070C0"/>
              </a:solidFill>
              <a:latin typeface="微软雅黑" panose="020B0503020204020204" charset="-122"/>
              <a:ea typeface="微软雅黑" panose="020B0503020204020204" charset="-122"/>
            </a:endParaRPr>
          </a:p>
        </p:txBody>
      </p:sp>
      <p:pic>
        <p:nvPicPr>
          <p:cNvPr id="58371" name="图片 9"/>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a:stretch>
            <a:fillRect/>
          </a:stretch>
        </p:blipFill>
        <p:spPr bwMode="auto">
          <a:xfrm>
            <a:off x="18627" y="979170"/>
            <a:ext cx="10845800" cy="567182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图片 2"/>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rcRect r="13101"/>
          <a:stretch>
            <a:fillRect/>
          </a:stretch>
        </p:blipFill>
        <p:spPr bwMode="auto">
          <a:xfrm>
            <a:off x="2187787" y="979170"/>
            <a:ext cx="9961033" cy="569976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矩形 46"/>
          <p:cNvSpPr/>
          <p:nvPr>
            <p:custDataLst>
              <p:tags r:id="rId7"/>
            </p:custDataLst>
          </p:nvPr>
        </p:nvSpPr>
        <p:spPr>
          <a:xfrm>
            <a:off x="515620" y="1849543"/>
            <a:ext cx="1301327" cy="4802293"/>
          </a:xfrm>
          <a:prstGeom prst="rect">
            <a:avLst/>
          </a:prstGeom>
          <a:noFill/>
          <a:ln w="19050">
            <a:solidFill>
              <a:srgbClr val="FA9A6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zh-CN" altLang="en-US" sz="2400">
              <a:ln w="19050">
                <a:solidFill>
                  <a:schemeClr val="tx1"/>
                </a:solidFill>
              </a:ln>
            </a:endParaRPr>
          </a:p>
        </p:txBody>
      </p:sp>
      <p:sp>
        <p:nvSpPr>
          <p:cNvPr id="8" name="文本框 7"/>
          <p:cNvSpPr txBox="1"/>
          <p:nvPr>
            <p:custDataLst>
              <p:tags r:id="rId8"/>
            </p:custDataLst>
          </p:nvPr>
        </p:nvSpPr>
        <p:spPr>
          <a:xfrm>
            <a:off x="3158913" y="2233083"/>
            <a:ext cx="1910927" cy="596053"/>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p>
            <a:pPr lvl="0" algn="ctr">
              <a:lnSpc>
                <a:spcPct val="100000"/>
              </a:lnSpc>
              <a:buClrTx/>
              <a:buSzTx/>
              <a:buFontTx/>
            </a:pPr>
            <a:r>
              <a:rPr lang="zh-CN" altLang="en-US" sz="2665" b="1" dirty="0">
                <a:latin typeface="Arial" panose="020B0604020202020204" pitchFamily="34" charset="0"/>
                <a:ea typeface="微软雅黑" panose="020B0503020204020204" charset="-122"/>
                <a:sym typeface="+mn-ea"/>
              </a:rPr>
              <a:t>标签分类</a:t>
            </a:r>
            <a:endParaRPr lang="zh-CN" altLang="en-US" sz="2665" b="1" dirty="0">
              <a:latin typeface="Arial" panose="020B0604020202020204" pitchFamily="34" charset="0"/>
              <a:ea typeface="微软雅黑" panose="020B0503020204020204" charset="-122"/>
              <a:sym typeface="+mn-ea"/>
            </a:endParaRPr>
          </a:p>
        </p:txBody>
      </p:sp>
      <p:sp>
        <p:nvSpPr>
          <p:cNvPr id="7" name="文本框 6"/>
          <p:cNvSpPr txBox="1"/>
          <p:nvPr>
            <p:custDataLst>
              <p:tags r:id="rId9"/>
            </p:custDataLst>
          </p:nvPr>
        </p:nvSpPr>
        <p:spPr>
          <a:xfrm>
            <a:off x="6780107" y="3249083"/>
            <a:ext cx="4998720" cy="596053"/>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p>
            <a:pPr lvl="0" algn="ctr">
              <a:lnSpc>
                <a:spcPct val="100000"/>
              </a:lnSpc>
              <a:buClrTx/>
              <a:buSzTx/>
              <a:buFontTx/>
            </a:pPr>
            <a:r>
              <a:rPr lang="zh-CN" altLang="en-US" sz="2665" b="1" dirty="0">
                <a:latin typeface="Arial" panose="020B0604020202020204" pitchFamily="34" charset="0"/>
                <a:ea typeface="微软雅黑" panose="020B0503020204020204" charset="-122"/>
                <a:sym typeface="+mn-ea"/>
              </a:rPr>
              <a:t>笔记来源（图、表、段落）</a:t>
            </a:r>
            <a:endParaRPr lang="zh-CN" altLang="en-US" sz="2665" b="1" dirty="0">
              <a:latin typeface="Arial" panose="020B0604020202020204" pitchFamily="34" charset="0"/>
              <a:ea typeface="微软雅黑" panose="020B0503020204020204" charset="-122"/>
              <a:sym typeface="+mn-ea"/>
            </a:endParaRPr>
          </a:p>
        </p:txBody>
      </p:sp>
      <p:sp>
        <p:nvSpPr>
          <p:cNvPr id="9" name="文本框 8"/>
          <p:cNvSpPr txBox="1"/>
          <p:nvPr>
            <p:custDataLst>
              <p:tags r:id="rId10"/>
            </p:custDataLst>
          </p:nvPr>
        </p:nvSpPr>
        <p:spPr>
          <a:xfrm>
            <a:off x="8953500" y="4580890"/>
            <a:ext cx="1910927" cy="596053"/>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p>
            <a:pPr lvl="0" algn="ctr">
              <a:lnSpc>
                <a:spcPct val="100000"/>
              </a:lnSpc>
              <a:buClrTx/>
              <a:buSzTx/>
              <a:buFontTx/>
            </a:pPr>
            <a:r>
              <a:rPr lang="zh-CN" altLang="en-US" sz="2665" b="1" dirty="0">
                <a:latin typeface="Arial" panose="020B0604020202020204" pitchFamily="34" charset="0"/>
                <a:ea typeface="微软雅黑" panose="020B0503020204020204" charset="-122"/>
                <a:sym typeface="+mn-ea"/>
              </a:rPr>
              <a:t>来源文献</a:t>
            </a:r>
            <a:endParaRPr lang="zh-CN" altLang="en-US" sz="2665" b="1" dirty="0">
              <a:latin typeface="Arial" panose="020B0604020202020204" pitchFamily="34" charset="0"/>
              <a:ea typeface="微软雅黑" panose="020B0503020204020204" charset="-122"/>
              <a:sym typeface="+mn-ea"/>
            </a:endParaRPr>
          </a:p>
        </p:txBody>
      </p:sp>
      <p:sp>
        <p:nvSpPr>
          <p:cNvPr id="10" name="文本框 9"/>
          <p:cNvSpPr txBox="1"/>
          <p:nvPr>
            <p:custDataLst>
              <p:tags r:id="rId11"/>
            </p:custDataLst>
          </p:nvPr>
        </p:nvSpPr>
        <p:spPr>
          <a:xfrm>
            <a:off x="5941907" y="5911850"/>
            <a:ext cx="1910927" cy="596053"/>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p>
            <a:pPr lvl="0" algn="ctr">
              <a:lnSpc>
                <a:spcPct val="100000"/>
              </a:lnSpc>
              <a:buClrTx/>
              <a:buSzTx/>
              <a:buFontTx/>
            </a:pPr>
            <a:r>
              <a:rPr lang="zh-CN" altLang="en-US" sz="2665" b="1" dirty="0">
                <a:latin typeface="Arial" panose="020B0604020202020204" pitchFamily="34" charset="0"/>
                <a:ea typeface="微软雅黑" panose="020B0503020204020204" charset="-122"/>
                <a:sym typeface="+mn-ea"/>
              </a:rPr>
              <a:t>心得笔记</a:t>
            </a:r>
            <a:endParaRPr lang="zh-CN" altLang="en-US" sz="2665" b="1" dirty="0">
              <a:latin typeface="Arial" panose="020B0604020202020204" pitchFamily="34" charset="0"/>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randombar(horizontal)">
                                      <p:cBhvr>
                                        <p:cTn id="7" dur="500"/>
                                        <p:tgtEl>
                                          <p:spTgt spid="4915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8" grpId="0" bldLvl="0" animBg="1"/>
      <p:bldP spid="7" grpId="0" bldLvl="0" animBg="1"/>
      <p:bldP spid="9" grpId="0" bldLvl="0" animBg="1"/>
      <p:bldP spid="10" grpId="0" bldLvl="0" animBg="1"/>
      <p:bldP spid="47" grpId="1" animBg="1"/>
      <p:bldP spid="8" grpId="1" animBg="1"/>
      <p:bldP spid="7" grpId="1" animBg="1"/>
      <p:bldP spid="9" grpId="1" animBg="1"/>
      <p:bldP spid="10"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3682517" y="1615467"/>
            <a:ext cx="7548035" cy="3404819"/>
          </a:xfrm>
          <a:prstGeom prst="rect">
            <a:avLst/>
          </a:prstGeom>
          <a:ln>
            <a:noFill/>
          </a:ln>
          <a:effectLst>
            <a:softEdge rad="112500"/>
          </a:effectLst>
        </p:spPr>
      </p:pic>
      <p:sp>
        <p:nvSpPr>
          <p:cNvPr id="11" name="文本框 10"/>
          <p:cNvSpPr txBox="1"/>
          <p:nvPr/>
        </p:nvSpPr>
        <p:spPr>
          <a:xfrm>
            <a:off x="774383" y="2573889"/>
            <a:ext cx="2799472" cy="829945"/>
          </a:xfrm>
          <a:prstGeom prst="rect">
            <a:avLst/>
          </a:prstGeom>
          <a:noFill/>
        </p:spPr>
        <p:txBody>
          <a:bodyPr wrap="square" rtlCol="0">
            <a:spAutoFit/>
            <a:scene3d>
              <a:camera prst="orthographicFront"/>
              <a:lightRig rig="threePt" dir="t"/>
            </a:scene3d>
            <a:sp3d contourW="12700"/>
          </a:bodyPr>
          <a:p>
            <a:pPr algn="just">
              <a:lnSpc>
                <a:spcPct val="150000"/>
              </a:lnSpc>
            </a:pPr>
            <a:r>
              <a:rPr lang="en-US" altLang="zh-CN" sz="3200" dirty="0">
                <a:solidFill>
                  <a:schemeClr val="accent2"/>
                </a:solidFill>
                <a:latin typeface="+mn-ea"/>
              </a:rPr>
              <a:t>1. </a:t>
            </a:r>
            <a:r>
              <a:rPr lang="zh-CN" altLang="en-US" sz="3200" dirty="0">
                <a:solidFill>
                  <a:schemeClr val="accent2"/>
                </a:solidFill>
                <a:latin typeface="+mn-ea"/>
              </a:rPr>
              <a:t>扫码下载：</a:t>
            </a:r>
            <a:endParaRPr lang="zh-CN" altLang="en-US" sz="3200" dirty="0">
              <a:solidFill>
                <a:schemeClr val="accent2"/>
              </a:solidFill>
              <a:latin typeface="+mn-ea"/>
            </a:endParaRPr>
          </a:p>
        </p:txBody>
      </p:sp>
      <p:sp>
        <p:nvSpPr>
          <p:cNvPr id="12" name="文本框 11"/>
          <p:cNvSpPr txBox="1"/>
          <p:nvPr/>
        </p:nvSpPr>
        <p:spPr>
          <a:xfrm>
            <a:off x="774381" y="5376117"/>
            <a:ext cx="10750819" cy="829945"/>
          </a:xfrm>
          <a:prstGeom prst="rect">
            <a:avLst/>
          </a:prstGeom>
          <a:noFill/>
        </p:spPr>
        <p:txBody>
          <a:bodyPr wrap="square" rtlCol="0">
            <a:spAutoFit/>
            <a:scene3d>
              <a:camera prst="orthographicFront"/>
              <a:lightRig rig="threePt" dir="t"/>
            </a:scene3d>
            <a:sp3d contourW="12700"/>
          </a:bodyPr>
          <a:p>
            <a:pPr algn="just">
              <a:lnSpc>
                <a:spcPct val="150000"/>
              </a:lnSpc>
            </a:pPr>
            <a:r>
              <a:rPr lang="en-US" altLang="zh-CN" sz="3200" dirty="0">
                <a:solidFill>
                  <a:schemeClr val="accent2"/>
                </a:solidFill>
                <a:latin typeface="+mn-ea"/>
              </a:rPr>
              <a:t>2. </a:t>
            </a:r>
            <a:r>
              <a:rPr lang="zh-CN" altLang="en-US" sz="3200" dirty="0">
                <a:solidFill>
                  <a:schemeClr val="accent2"/>
                </a:solidFill>
                <a:latin typeface="+mn-ea"/>
              </a:rPr>
              <a:t>在手机应用商店，查找“全球学术快报”进行下载。</a:t>
            </a:r>
            <a:endParaRPr lang="zh-CN" altLang="en-US" sz="3200" dirty="0">
              <a:solidFill>
                <a:schemeClr val="accent2"/>
              </a:solidFill>
              <a:latin typeface="+mn-ea"/>
            </a:endParaRPr>
          </a:p>
        </p:txBody>
      </p:sp>
      <p:sp>
        <p:nvSpPr>
          <p:cNvPr id="9" name="文本框 8"/>
          <p:cNvSpPr txBox="1"/>
          <p:nvPr/>
        </p:nvSpPr>
        <p:spPr>
          <a:xfrm>
            <a:off x="479425" y="307340"/>
            <a:ext cx="3489960" cy="583565"/>
          </a:xfrm>
          <a:prstGeom prst="rect">
            <a:avLst/>
          </a:prstGeom>
          <a:noFill/>
        </p:spPr>
        <p:txBody>
          <a:bodyPr wrap="square" rtlCol="0">
            <a:spAutoFit/>
          </a:bodyPr>
          <a:p>
            <a:r>
              <a:rPr lang="en-US" altLang="zh-CN" sz="3200">
                <a:latin typeface="微软雅黑" panose="020B0503020204020204" charset="-122"/>
                <a:ea typeface="微软雅黑" panose="020B0503020204020204" charset="-122"/>
                <a:cs typeface="微软雅黑" panose="020B0503020204020204" charset="-122"/>
              </a:rPr>
              <a:t>APP</a:t>
            </a:r>
            <a:r>
              <a:rPr lang="zh-CN" altLang="en-US" sz="3200">
                <a:latin typeface="微软雅黑" panose="020B0503020204020204" charset="-122"/>
                <a:ea typeface="微软雅黑" panose="020B0503020204020204" charset="-122"/>
                <a:cs typeface="微软雅黑" panose="020B0503020204020204" charset="-122"/>
              </a:rPr>
              <a:t>下载</a:t>
            </a:r>
            <a:endParaRPr lang="zh-CN" altLang="en-US" sz="320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0" y="800100"/>
            <a:ext cx="5033645" cy="5808345"/>
          </a:xfrm>
          <a:prstGeom prst="rect">
            <a:avLst/>
          </a:prstGeom>
        </p:spPr>
      </p:pic>
      <p:sp>
        <p:nvSpPr>
          <p:cNvPr id="10" name="矩形 9"/>
          <p:cNvSpPr/>
          <p:nvPr/>
        </p:nvSpPr>
        <p:spPr>
          <a:xfrm>
            <a:off x="9204325" y="1922145"/>
            <a:ext cx="2875280" cy="1938020"/>
          </a:xfrm>
          <a:prstGeom prst="rect">
            <a:avLst/>
          </a:prstGeom>
        </p:spPr>
        <p:txBody>
          <a:bodyPr wrap="square">
            <a:spAutoFit/>
          </a:bodyPr>
          <a:p>
            <a:pPr algn="just">
              <a:lnSpc>
                <a:spcPct val="150000"/>
              </a:lnSpc>
            </a:pPr>
            <a:r>
              <a:rPr lang="en-US" altLang="zh-CN" sz="2000" dirty="0"/>
              <a:t>1.</a:t>
            </a:r>
            <a:r>
              <a:rPr lang="zh-CN" altLang="en-US" sz="2000" dirty="0"/>
              <a:t>手机号注册</a:t>
            </a:r>
            <a:r>
              <a:rPr lang="en-US" altLang="zh-CN" sz="2000" dirty="0"/>
              <a:t>/</a:t>
            </a:r>
            <a:r>
              <a:rPr lang="zh-CN" altLang="en-US" sz="2000" dirty="0"/>
              <a:t>邮箱注册</a:t>
            </a:r>
            <a:endParaRPr lang="en-US" altLang="zh-CN" sz="2000" dirty="0"/>
          </a:p>
          <a:p>
            <a:pPr algn="just">
              <a:lnSpc>
                <a:spcPct val="150000"/>
              </a:lnSpc>
            </a:pPr>
            <a:r>
              <a:rPr lang="en-US" altLang="zh-CN" sz="2000" dirty="0"/>
              <a:t>2.QQ</a:t>
            </a:r>
            <a:r>
              <a:rPr lang="zh-CN" altLang="en-US" sz="2000" dirty="0"/>
              <a:t>、微博、微信、</a:t>
            </a:r>
            <a:r>
              <a:rPr lang="en-US" altLang="zh-CN" sz="2000" dirty="0"/>
              <a:t>Apple ID</a:t>
            </a:r>
            <a:r>
              <a:rPr lang="zh-CN" altLang="en-US" sz="2000" dirty="0"/>
              <a:t>登录</a:t>
            </a:r>
            <a:endParaRPr lang="en-US" altLang="zh-CN" sz="2000" dirty="0"/>
          </a:p>
          <a:p>
            <a:pPr algn="just">
              <a:lnSpc>
                <a:spcPct val="150000"/>
              </a:lnSpc>
            </a:pPr>
            <a:r>
              <a:rPr lang="en-US" altLang="zh-CN" sz="2000" dirty="0"/>
              <a:t>3.</a:t>
            </a:r>
            <a:r>
              <a:rPr lang="zh-CN" altLang="en-US" sz="2000" dirty="0"/>
              <a:t>知网账号直接登陆</a:t>
            </a:r>
            <a:endParaRPr lang="zh-CN" altLang="en-US" sz="2000" dirty="0"/>
          </a:p>
        </p:txBody>
      </p:sp>
      <p:pic>
        <p:nvPicPr>
          <p:cNvPr id="11" name="图片 10" descr="65EA8A3D6F0D18797F2D06164F4A5588"/>
          <p:cNvPicPr>
            <a:picLocks noChangeAspect="1"/>
          </p:cNvPicPr>
          <p:nvPr/>
        </p:nvPicPr>
        <p:blipFill>
          <a:blip r:embed="rId2"/>
          <a:srcRect b="14381"/>
          <a:stretch>
            <a:fillRect/>
          </a:stretch>
        </p:blipFill>
        <p:spPr>
          <a:xfrm>
            <a:off x="5367020" y="651511"/>
            <a:ext cx="3837305" cy="5844540"/>
          </a:xfrm>
          <a:prstGeom prst="rect">
            <a:avLst/>
          </a:prstGeom>
        </p:spPr>
      </p:pic>
      <p:sp>
        <p:nvSpPr>
          <p:cNvPr id="12" name="矩形 11"/>
          <p:cNvSpPr/>
          <p:nvPr/>
        </p:nvSpPr>
        <p:spPr>
          <a:xfrm>
            <a:off x="5760720" y="5770880"/>
            <a:ext cx="3053715" cy="725171"/>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3" name="矩形 12"/>
          <p:cNvSpPr/>
          <p:nvPr/>
        </p:nvSpPr>
        <p:spPr>
          <a:xfrm>
            <a:off x="5540375" y="2586991"/>
            <a:ext cx="3053715" cy="99822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7" name="文本框 16"/>
          <p:cNvSpPr txBox="1"/>
          <p:nvPr/>
        </p:nvSpPr>
        <p:spPr>
          <a:xfrm>
            <a:off x="479425" y="307340"/>
            <a:ext cx="3489960" cy="583565"/>
          </a:xfrm>
          <a:prstGeom prst="rect">
            <a:avLst/>
          </a:prstGeom>
          <a:noFill/>
        </p:spPr>
        <p:txBody>
          <a:bodyPr wrap="square" rtlCol="0">
            <a:spAutoFit/>
          </a:bodyPr>
          <a:p>
            <a:r>
              <a:rPr lang="zh-CN" altLang="en-US" sz="3200">
                <a:latin typeface="微软雅黑" panose="020B0503020204020204" charset="-122"/>
                <a:ea typeface="微软雅黑" panose="020B0503020204020204" charset="-122"/>
                <a:cs typeface="微软雅黑" panose="020B0503020204020204" charset="-122"/>
              </a:rPr>
              <a:t>登陆</a:t>
            </a:r>
            <a:endParaRPr lang="zh-CN" altLang="en-US" sz="320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a:off x="4437286" y="2357907"/>
            <a:ext cx="2899767" cy="2607789"/>
          </a:xfrm>
          <a:custGeom>
            <a:avLst/>
            <a:gdLst>
              <a:gd name="connsiteX0" fmla="*/ 531453 w 2150426"/>
              <a:gd name="connsiteY0" fmla="*/ 1894557 h 1933898"/>
              <a:gd name="connsiteX1" fmla="*/ 523901 w 2150426"/>
              <a:gd name="connsiteY1" fmla="*/ 1888327 h 1933898"/>
              <a:gd name="connsiteX2" fmla="*/ 505804 w 2150426"/>
              <a:gd name="connsiteY2" fmla="*/ 1878396 h 1933898"/>
              <a:gd name="connsiteX3" fmla="*/ 445296 w 2150426"/>
              <a:gd name="connsiteY3" fmla="*/ 1809798 h 1933898"/>
              <a:gd name="connsiteX4" fmla="*/ 30326 w 2150426"/>
              <a:gd name="connsiteY4" fmla="*/ 1091048 h 1933898"/>
              <a:gd name="connsiteX5" fmla="*/ 1172 w 2150426"/>
              <a:gd name="connsiteY5" fmla="*/ 1004348 h 1933898"/>
              <a:gd name="connsiteX6" fmla="*/ 444 w 2150426"/>
              <a:gd name="connsiteY6" fmla="*/ 976700 h 1933898"/>
              <a:gd name="connsiteX7" fmla="*/ 0 w 2150426"/>
              <a:gd name="connsiteY7" fmla="*/ 974054 h 1933898"/>
              <a:gd name="connsiteX8" fmla="*/ 187 w 2150426"/>
              <a:gd name="connsiteY8" fmla="*/ 966943 h 1933898"/>
              <a:gd name="connsiteX9" fmla="*/ 0 w 2150426"/>
              <a:gd name="connsiteY9" fmla="*/ 959843 h 1933898"/>
              <a:gd name="connsiteX10" fmla="*/ 444 w 2150426"/>
              <a:gd name="connsiteY10" fmla="*/ 957201 h 1933898"/>
              <a:gd name="connsiteX11" fmla="*/ 1172 w 2150426"/>
              <a:gd name="connsiteY11" fmla="*/ 929549 h 1933898"/>
              <a:gd name="connsiteX12" fmla="*/ 30326 w 2150426"/>
              <a:gd name="connsiteY12" fmla="*/ 842849 h 1933898"/>
              <a:gd name="connsiteX13" fmla="*/ 445296 w 2150426"/>
              <a:gd name="connsiteY13" fmla="*/ 124100 h 1933898"/>
              <a:gd name="connsiteX14" fmla="*/ 505804 w 2150426"/>
              <a:gd name="connsiteY14" fmla="*/ 55501 h 1933898"/>
              <a:gd name="connsiteX15" fmla="*/ 529387 w 2150426"/>
              <a:gd name="connsiteY15" fmla="*/ 41045 h 1933898"/>
              <a:gd name="connsiteX16" fmla="*/ 531453 w 2150426"/>
              <a:gd name="connsiteY16" fmla="*/ 39340 h 1933898"/>
              <a:gd name="connsiteX17" fmla="*/ 537695 w 2150426"/>
              <a:gd name="connsiteY17" fmla="*/ 35952 h 1933898"/>
              <a:gd name="connsiteX18" fmla="*/ 543760 w 2150426"/>
              <a:gd name="connsiteY18" fmla="*/ 32234 h 1933898"/>
              <a:gd name="connsiteX19" fmla="*/ 546274 w 2150426"/>
              <a:gd name="connsiteY19" fmla="*/ 31296 h 1933898"/>
              <a:gd name="connsiteX20" fmla="*/ 570581 w 2150426"/>
              <a:gd name="connsiteY20" fmla="*/ 18102 h 1933898"/>
              <a:gd name="connsiteX21" fmla="*/ 660243 w 2150426"/>
              <a:gd name="connsiteY21" fmla="*/ 0 h 1933898"/>
              <a:gd name="connsiteX22" fmla="*/ 1490183 w 2150426"/>
              <a:gd name="connsiteY22" fmla="*/ 0 h 1933898"/>
              <a:gd name="connsiteX23" fmla="*/ 1579845 w 2150426"/>
              <a:gd name="connsiteY23" fmla="*/ 18102 h 1933898"/>
              <a:gd name="connsiteX24" fmla="*/ 1604154 w 2150426"/>
              <a:gd name="connsiteY24" fmla="*/ 31297 h 1933898"/>
              <a:gd name="connsiteX25" fmla="*/ 1606666 w 2150426"/>
              <a:gd name="connsiteY25" fmla="*/ 32234 h 1933898"/>
              <a:gd name="connsiteX26" fmla="*/ 1612726 w 2150426"/>
              <a:gd name="connsiteY26" fmla="*/ 35949 h 1933898"/>
              <a:gd name="connsiteX27" fmla="*/ 1618973 w 2150426"/>
              <a:gd name="connsiteY27" fmla="*/ 39340 h 1933898"/>
              <a:gd name="connsiteX28" fmla="*/ 1621041 w 2150426"/>
              <a:gd name="connsiteY28" fmla="*/ 41046 h 1933898"/>
              <a:gd name="connsiteX29" fmla="*/ 1644623 w 2150426"/>
              <a:gd name="connsiteY29" fmla="*/ 55501 h 1933898"/>
              <a:gd name="connsiteX30" fmla="*/ 1705130 w 2150426"/>
              <a:gd name="connsiteY30" fmla="*/ 124100 h 1933898"/>
              <a:gd name="connsiteX31" fmla="*/ 2120100 w 2150426"/>
              <a:gd name="connsiteY31" fmla="*/ 842849 h 1933898"/>
              <a:gd name="connsiteX32" fmla="*/ 2149255 w 2150426"/>
              <a:gd name="connsiteY32" fmla="*/ 929550 h 1933898"/>
              <a:gd name="connsiteX33" fmla="*/ 2149982 w 2150426"/>
              <a:gd name="connsiteY33" fmla="*/ 957198 h 1933898"/>
              <a:gd name="connsiteX34" fmla="*/ 2150426 w 2150426"/>
              <a:gd name="connsiteY34" fmla="*/ 959843 h 1933898"/>
              <a:gd name="connsiteX35" fmla="*/ 2150239 w 2150426"/>
              <a:gd name="connsiteY35" fmla="*/ 966953 h 1933898"/>
              <a:gd name="connsiteX36" fmla="*/ 2150426 w 2150426"/>
              <a:gd name="connsiteY36" fmla="*/ 974055 h 1933898"/>
              <a:gd name="connsiteX37" fmla="*/ 2149983 w 2150426"/>
              <a:gd name="connsiteY37" fmla="*/ 976697 h 1933898"/>
              <a:gd name="connsiteX38" fmla="*/ 2149255 w 2150426"/>
              <a:gd name="connsiteY38" fmla="*/ 1004348 h 1933898"/>
              <a:gd name="connsiteX39" fmla="*/ 2120101 w 2150426"/>
              <a:gd name="connsiteY39" fmla="*/ 1091049 h 1933898"/>
              <a:gd name="connsiteX40" fmla="*/ 1705131 w 2150426"/>
              <a:gd name="connsiteY40" fmla="*/ 1809798 h 1933898"/>
              <a:gd name="connsiteX41" fmla="*/ 1644623 w 2150426"/>
              <a:gd name="connsiteY41" fmla="*/ 1878396 h 1933898"/>
              <a:gd name="connsiteX42" fmla="*/ 1621040 w 2150426"/>
              <a:gd name="connsiteY42" fmla="*/ 1892852 h 1933898"/>
              <a:gd name="connsiteX43" fmla="*/ 1618973 w 2150426"/>
              <a:gd name="connsiteY43" fmla="*/ 1894557 h 1933898"/>
              <a:gd name="connsiteX44" fmla="*/ 1612730 w 2150426"/>
              <a:gd name="connsiteY44" fmla="*/ 1897947 h 1933898"/>
              <a:gd name="connsiteX45" fmla="*/ 1606666 w 2150426"/>
              <a:gd name="connsiteY45" fmla="*/ 1901663 h 1933898"/>
              <a:gd name="connsiteX46" fmla="*/ 1604153 w 2150426"/>
              <a:gd name="connsiteY46" fmla="*/ 1902602 h 1933898"/>
              <a:gd name="connsiteX47" fmla="*/ 1579845 w 2150426"/>
              <a:gd name="connsiteY47" fmla="*/ 1915796 h 1933898"/>
              <a:gd name="connsiteX48" fmla="*/ 1490183 w 2150426"/>
              <a:gd name="connsiteY48" fmla="*/ 1933897 h 1933898"/>
              <a:gd name="connsiteX49" fmla="*/ 660243 w 2150426"/>
              <a:gd name="connsiteY49" fmla="*/ 1933898 h 1933898"/>
              <a:gd name="connsiteX50" fmla="*/ 531453 w 2150426"/>
              <a:gd name="connsiteY50" fmla="*/ 1894557 h 193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50426" h="1933898">
                <a:moveTo>
                  <a:pt x="531453" y="1894557"/>
                </a:moveTo>
                <a:lnTo>
                  <a:pt x="523901" y="1888327"/>
                </a:lnTo>
                <a:lnTo>
                  <a:pt x="505804" y="1878396"/>
                </a:lnTo>
                <a:cubicBezTo>
                  <a:pt x="481930" y="1860358"/>
                  <a:pt x="461198" y="1837341"/>
                  <a:pt x="445296" y="1809798"/>
                </a:cubicBezTo>
                <a:lnTo>
                  <a:pt x="30326" y="1091048"/>
                </a:lnTo>
                <a:cubicBezTo>
                  <a:pt x="14424" y="1063505"/>
                  <a:pt x="4856" y="1034042"/>
                  <a:pt x="1172" y="1004348"/>
                </a:cubicBezTo>
                <a:lnTo>
                  <a:pt x="444" y="976700"/>
                </a:lnTo>
                <a:lnTo>
                  <a:pt x="0" y="974054"/>
                </a:lnTo>
                <a:lnTo>
                  <a:pt x="187" y="966943"/>
                </a:lnTo>
                <a:lnTo>
                  <a:pt x="0" y="959843"/>
                </a:lnTo>
                <a:lnTo>
                  <a:pt x="444" y="957201"/>
                </a:lnTo>
                <a:lnTo>
                  <a:pt x="1172" y="929549"/>
                </a:lnTo>
                <a:cubicBezTo>
                  <a:pt x="4856" y="899855"/>
                  <a:pt x="14423" y="870392"/>
                  <a:pt x="30326" y="842849"/>
                </a:cubicBezTo>
                <a:lnTo>
                  <a:pt x="445296" y="124100"/>
                </a:lnTo>
                <a:cubicBezTo>
                  <a:pt x="461198" y="96556"/>
                  <a:pt x="481929" y="73539"/>
                  <a:pt x="505804" y="55501"/>
                </a:cubicBezTo>
                <a:lnTo>
                  <a:pt x="529387" y="41045"/>
                </a:lnTo>
                <a:lnTo>
                  <a:pt x="531453" y="39340"/>
                </a:lnTo>
                <a:lnTo>
                  <a:pt x="537695" y="35952"/>
                </a:lnTo>
                <a:lnTo>
                  <a:pt x="543760" y="32234"/>
                </a:lnTo>
                <a:lnTo>
                  <a:pt x="546274" y="31296"/>
                </a:lnTo>
                <a:lnTo>
                  <a:pt x="570581" y="18102"/>
                </a:lnTo>
                <a:cubicBezTo>
                  <a:pt x="598139" y="6446"/>
                  <a:pt x="628439" y="0"/>
                  <a:pt x="660243" y="0"/>
                </a:cubicBezTo>
                <a:lnTo>
                  <a:pt x="1490183" y="0"/>
                </a:lnTo>
                <a:cubicBezTo>
                  <a:pt x="1521987" y="0"/>
                  <a:pt x="1552286" y="6446"/>
                  <a:pt x="1579845" y="18102"/>
                </a:cubicBezTo>
                <a:lnTo>
                  <a:pt x="1604154" y="31297"/>
                </a:lnTo>
                <a:lnTo>
                  <a:pt x="1606666" y="32234"/>
                </a:lnTo>
                <a:lnTo>
                  <a:pt x="1612726" y="35949"/>
                </a:lnTo>
                <a:lnTo>
                  <a:pt x="1618973" y="39340"/>
                </a:lnTo>
                <a:lnTo>
                  <a:pt x="1621041" y="41046"/>
                </a:lnTo>
                <a:lnTo>
                  <a:pt x="1644623" y="55501"/>
                </a:lnTo>
                <a:cubicBezTo>
                  <a:pt x="1668496" y="73539"/>
                  <a:pt x="1689228" y="96557"/>
                  <a:pt x="1705130" y="124100"/>
                </a:cubicBezTo>
                <a:lnTo>
                  <a:pt x="2120100" y="842849"/>
                </a:lnTo>
                <a:cubicBezTo>
                  <a:pt x="2136003" y="870393"/>
                  <a:pt x="2145570" y="899855"/>
                  <a:pt x="2149255" y="929550"/>
                </a:cubicBezTo>
                <a:lnTo>
                  <a:pt x="2149982" y="957198"/>
                </a:lnTo>
                <a:lnTo>
                  <a:pt x="2150426" y="959843"/>
                </a:lnTo>
                <a:lnTo>
                  <a:pt x="2150239" y="966953"/>
                </a:lnTo>
                <a:lnTo>
                  <a:pt x="2150426" y="974055"/>
                </a:lnTo>
                <a:lnTo>
                  <a:pt x="2149983" y="976697"/>
                </a:lnTo>
                <a:lnTo>
                  <a:pt x="2149255" y="1004348"/>
                </a:lnTo>
                <a:cubicBezTo>
                  <a:pt x="2145570" y="1034043"/>
                  <a:pt x="2136003" y="1063505"/>
                  <a:pt x="2120101" y="1091049"/>
                </a:cubicBezTo>
                <a:lnTo>
                  <a:pt x="1705131" y="1809798"/>
                </a:lnTo>
                <a:cubicBezTo>
                  <a:pt x="1689228" y="1837341"/>
                  <a:pt x="1668497" y="1860358"/>
                  <a:pt x="1644623" y="1878396"/>
                </a:cubicBezTo>
                <a:lnTo>
                  <a:pt x="1621040" y="1892852"/>
                </a:lnTo>
                <a:lnTo>
                  <a:pt x="1618973" y="1894557"/>
                </a:lnTo>
                <a:lnTo>
                  <a:pt x="1612730" y="1897947"/>
                </a:lnTo>
                <a:lnTo>
                  <a:pt x="1606666" y="1901663"/>
                </a:lnTo>
                <a:lnTo>
                  <a:pt x="1604153" y="1902602"/>
                </a:lnTo>
                <a:lnTo>
                  <a:pt x="1579845" y="1915796"/>
                </a:lnTo>
                <a:cubicBezTo>
                  <a:pt x="1552287" y="1927452"/>
                  <a:pt x="1521988" y="1933897"/>
                  <a:pt x="1490183" y="1933897"/>
                </a:cubicBezTo>
                <a:lnTo>
                  <a:pt x="660243" y="1933898"/>
                </a:lnTo>
                <a:cubicBezTo>
                  <a:pt x="612537" y="1933898"/>
                  <a:pt x="568217" y="1919395"/>
                  <a:pt x="531453" y="1894557"/>
                </a:cubicBezTo>
                <a:close/>
              </a:path>
            </a:pathLst>
          </a:custGeom>
          <a:noFill/>
          <a:ln w="25400">
            <a:solidFill>
              <a:srgbClr val="577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endParaRPr>
          </a:p>
        </p:txBody>
      </p:sp>
      <p:grpSp>
        <p:nvGrpSpPr>
          <p:cNvPr id="27" name="组合 26"/>
          <p:cNvGrpSpPr/>
          <p:nvPr/>
        </p:nvGrpSpPr>
        <p:grpSpPr>
          <a:xfrm>
            <a:off x="5304766" y="2869513"/>
            <a:ext cx="1161732" cy="1296059"/>
            <a:chOff x="3632200" y="2209800"/>
            <a:chExt cx="508000" cy="566738"/>
          </a:xfrm>
          <a:solidFill>
            <a:srgbClr val="8FA4B7"/>
          </a:solidFill>
        </p:grpSpPr>
        <p:sp>
          <p:nvSpPr>
            <p:cNvPr id="28" name="Freeform 57"/>
            <p:cNvSpPr/>
            <p:nvPr/>
          </p:nvSpPr>
          <p:spPr bwMode="auto">
            <a:xfrm>
              <a:off x="3795713" y="2339975"/>
              <a:ext cx="184150" cy="28575"/>
            </a:xfrm>
            <a:custGeom>
              <a:avLst/>
              <a:gdLst>
                <a:gd name="T0" fmla="*/ 6 w 72"/>
                <a:gd name="T1" fmla="*/ 0 h 11"/>
                <a:gd name="T2" fmla="*/ 0 w 72"/>
                <a:gd name="T3" fmla="*/ 6 h 11"/>
                <a:gd name="T4" fmla="*/ 6 w 72"/>
                <a:gd name="T5" fmla="*/ 11 h 11"/>
                <a:gd name="T6" fmla="*/ 65 w 72"/>
                <a:gd name="T7" fmla="*/ 11 h 11"/>
                <a:gd name="T8" fmla="*/ 72 w 72"/>
                <a:gd name="T9" fmla="*/ 6 h 11"/>
                <a:gd name="T10" fmla="*/ 65 w 72"/>
                <a:gd name="T11" fmla="*/ 0 h 11"/>
                <a:gd name="T12" fmla="*/ 6 w 7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2" h="11">
                  <a:moveTo>
                    <a:pt x="6" y="0"/>
                  </a:moveTo>
                  <a:cubicBezTo>
                    <a:pt x="3" y="0"/>
                    <a:pt x="0" y="3"/>
                    <a:pt x="0" y="6"/>
                  </a:cubicBezTo>
                  <a:cubicBezTo>
                    <a:pt x="0" y="9"/>
                    <a:pt x="3" y="11"/>
                    <a:pt x="6" y="11"/>
                  </a:cubicBezTo>
                  <a:cubicBezTo>
                    <a:pt x="65" y="11"/>
                    <a:pt x="65" y="11"/>
                    <a:pt x="65" y="11"/>
                  </a:cubicBezTo>
                  <a:cubicBezTo>
                    <a:pt x="69" y="11"/>
                    <a:pt x="72" y="9"/>
                    <a:pt x="72" y="6"/>
                  </a:cubicBezTo>
                  <a:cubicBezTo>
                    <a:pt x="72" y="3"/>
                    <a:pt x="69" y="0"/>
                    <a:pt x="65"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29" name="Freeform 58"/>
            <p:cNvSpPr/>
            <p:nvPr/>
          </p:nvSpPr>
          <p:spPr bwMode="auto">
            <a:xfrm>
              <a:off x="3725863" y="2209800"/>
              <a:ext cx="334962" cy="112712"/>
            </a:xfrm>
            <a:custGeom>
              <a:avLst/>
              <a:gdLst>
                <a:gd name="T0" fmla="*/ 30 w 131"/>
                <a:gd name="T1" fmla="*/ 44 h 44"/>
                <a:gd name="T2" fmla="*/ 63 w 131"/>
                <a:gd name="T3" fmla="*/ 44 h 44"/>
                <a:gd name="T4" fmla="*/ 64 w 131"/>
                <a:gd name="T5" fmla="*/ 44 h 44"/>
                <a:gd name="T6" fmla="*/ 96 w 131"/>
                <a:gd name="T7" fmla="*/ 44 h 44"/>
                <a:gd name="T8" fmla="*/ 113 w 131"/>
                <a:gd name="T9" fmla="*/ 11 h 44"/>
                <a:gd name="T10" fmla="*/ 93 w 131"/>
                <a:gd name="T11" fmla="*/ 8 h 44"/>
                <a:gd name="T12" fmla="*/ 75 w 131"/>
                <a:gd name="T13" fmla="*/ 28 h 44"/>
                <a:gd name="T14" fmla="*/ 83 w 131"/>
                <a:gd name="T15" fmla="*/ 3 h 44"/>
                <a:gd name="T16" fmla="*/ 63 w 131"/>
                <a:gd name="T17" fmla="*/ 0 h 44"/>
                <a:gd name="T18" fmla="*/ 44 w 131"/>
                <a:gd name="T19" fmla="*/ 3 h 44"/>
                <a:gd name="T20" fmla="*/ 51 w 131"/>
                <a:gd name="T21" fmla="*/ 28 h 44"/>
                <a:gd name="T22" fmla="*/ 34 w 131"/>
                <a:gd name="T23" fmla="*/ 8 h 44"/>
                <a:gd name="T24" fmla="*/ 14 w 131"/>
                <a:gd name="T25" fmla="*/ 11 h 44"/>
                <a:gd name="T26" fmla="*/ 30 w 131"/>
                <a:gd name="T2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44">
                  <a:moveTo>
                    <a:pt x="30" y="44"/>
                  </a:moveTo>
                  <a:cubicBezTo>
                    <a:pt x="63" y="44"/>
                    <a:pt x="63" y="44"/>
                    <a:pt x="63" y="44"/>
                  </a:cubicBezTo>
                  <a:cubicBezTo>
                    <a:pt x="64" y="44"/>
                    <a:pt x="64" y="44"/>
                    <a:pt x="64" y="44"/>
                  </a:cubicBezTo>
                  <a:cubicBezTo>
                    <a:pt x="96" y="44"/>
                    <a:pt x="96" y="44"/>
                    <a:pt x="96" y="44"/>
                  </a:cubicBezTo>
                  <a:cubicBezTo>
                    <a:pt x="106" y="15"/>
                    <a:pt x="131" y="19"/>
                    <a:pt x="113" y="11"/>
                  </a:cubicBezTo>
                  <a:cubicBezTo>
                    <a:pt x="108" y="9"/>
                    <a:pt x="96" y="5"/>
                    <a:pt x="93" y="8"/>
                  </a:cubicBezTo>
                  <a:cubicBezTo>
                    <a:pt x="89" y="11"/>
                    <a:pt x="85" y="27"/>
                    <a:pt x="75" y="28"/>
                  </a:cubicBezTo>
                  <a:cubicBezTo>
                    <a:pt x="76" y="23"/>
                    <a:pt x="87" y="8"/>
                    <a:pt x="83" y="3"/>
                  </a:cubicBezTo>
                  <a:cubicBezTo>
                    <a:pt x="80" y="0"/>
                    <a:pt x="67" y="0"/>
                    <a:pt x="63" y="0"/>
                  </a:cubicBezTo>
                  <a:cubicBezTo>
                    <a:pt x="60" y="0"/>
                    <a:pt x="46" y="0"/>
                    <a:pt x="44" y="3"/>
                  </a:cubicBezTo>
                  <a:cubicBezTo>
                    <a:pt x="40" y="8"/>
                    <a:pt x="50" y="23"/>
                    <a:pt x="51" y="28"/>
                  </a:cubicBezTo>
                  <a:cubicBezTo>
                    <a:pt x="41" y="27"/>
                    <a:pt x="37" y="11"/>
                    <a:pt x="34" y="8"/>
                  </a:cubicBezTo>
                  <a:cubicBezTo>
                    <a:pt x="30" y="5"/>
                    <a:pt x="18" y="7"/>
                    <a:pt x="14" y="11"/>
                  </a:cubicBezTo>
                  <a:cubicBezTo>
                    <a:pt x="0" y="24"/>
                    <a:pt x="20" y="15"/>
                    <a:pt x="30"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30" name="Freeform 111"/>
            <p:cNvSpPr/>
            <p:nvPr/>
          </p:nvSpPr>
          <p:spPr bwMode="auto">
            <a:xfrm>
              <a:off x="3824288" y="2482850"/>
              <a:ext cx="39687" cy="66675"/>
            </a:xfrm>
            <a:custGeom>
              <a:avLst/>
              <a:gdLst>
                <a:gd name="T0" fmla="*/ 3 w 16"/>
                <a:gd name="T1" fmla="*/ 18 h 26"/>
                <a:gd name="T2" fmla="*/ 14 w 16"/>
                <a:gd name="T3" fmla="*/ 25 h 26"/>
                <a:gd name="T4" fmla="*/ 16 w 16"/>
                <a:gd name="T5" fmla="*/ 26 h 26"/>
                <a:gd name="T6" fmla="*/ 16 w 16"/>
                <a:gd name="T7" fmla="*/ 0 h 26"/>
                <a:gd name="T8" fmla="*/ 5 w 16"/>
                <a:gd name="T9" fmla="*/ 4 h 26"/>
                <a:gd name="T10" fmla="*/ 3 w 16"/>
                <a:gd name="T11" fmla="*/ 18 h 26"/>
              </a:gdLst>
              <a:ahLst/>
              <a:cxnLst>
                <a:cxn ang="0">
                  <a:pos x="T0" y="T1"/>
                </a:cxn>
                <a:cxn ang="0">
                  <a:pos x="T2" y="T3"/>
                </a:cxn>
                <a:cxn ang="0">
                  <a:pos x="T4" y="T5"/>
                </a:cxn>
                <a:cxn ang="0">
                  <a:pos x="T6" y="T7"/>
                </a:cxn>
                <a:cxn ang="0">
                  <a:pos x="T8" y="T9"/>
                </a:cxn>
                <a:cxn ang="0">
                  <a:pos x="T10" y="T11"/>
                </a:cxn>
              </a:cxnLst>
              <a:rect l="0" t="0" r="r" b="b"/>
              <a:pathLst>
                <a:path w="16" h="26">
                  <a:moveTo>
                    <a:pt x="3" y="18"/>
                  </a:moveTo>
                  <a:cubicBezTo>
                    <a:pt x="5" y="22"/>
                    <a:pt x="9" y="23"/>
                    <a:pt x="14" y="25"/>
                  </a:cubicBezTo>
                  <a:cubicBezTo>
                    <a:pt x="14" y="25"/>
                    <a:pt x="15" y="26"/>
                    <a:pt x="16" y="26"/>
                  </a:cubicBezTo>
                  <a:cubicBezTo>
                    <a:pt x="16" y="0"/>
                    <a:pt x="16" y="0"/>
                    <a:pt x="16" y="0"/>
                  </a:cubicBezTo>
                  <a:cubicBezTo>
                    <a:pt x="12" y="0"/>
                    <a:pt x="8" y="1"/>
                    <a:pt x="5" y="4"/>
                  </a:cubicBezTo>
                  <a:cubicBezTo>
                    <a:pt x="0" y="7"/>
                    <a:pt x="0" y="14"/>
                    <a:pt x="3"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31" name="Freeform 112"/>
            <p:cNvSpPr/>
            <p:nvPr/>
          </p:nvSpPr>
          <p:spPr bwMode="auto">
            <a:xfrm>
              <a:off x="3900488" y="2597150"/>
              <a:ext cx="47625" cy="71437"/>
            </a:xfrm>
            <a:custGeom>
              <a:avLst/>
              <a:gdLst>
                <a:gd name="T0" fmla="*/ 7 w 19"/>
                <a:gd name="T1" fmla="*/ 3 h 28"/>
                <a:gd name="T2" fmla="*/ 0 w 19"/>
                <a:gd name="T3" fmla="*/ 0 h 28"/>
                <a:gd name="T4" fmla="*/ 0 w 19"/>
                <a:gd name="T5" fmla="*/ 28 h 28"/>
                <a:gd name="T6" fmla="*/ 13 w 19"/>
                <a:gd name="T7" fmla="*/ 24 h 28"/>
                <a:gd name="T8" fmla="*/ 16 w 19"/>
                <a:gd name="T9" fmla="*/ 10 h 28"/>
                <a:gd name="T10" fmla="*/ 7 w 19"/>
                <a:gd name="T11" fmla="*/ 3 h 28"/>
              </a:gdLst>
              <a:ahLst/>
              <a:cxnLst>
                <a:cxn ang="0">
                  <a:pos x="T0" y="T1"/>
                </a:cxn>
                <a:cxn ang="0">
                  <a:pos x="T2" y="T3"/>
                </a:cxn>
                <a:cxn ang="0">
                  <a:pos x="T4" y="T5"/>
                </a:cxn>
                <a:cxn ang="0">
                  <a:pos x="T6" y="T7"/>
                </a:cxn>
                <a:cxn ang="0">
                  <a:pos x="T8" y="T9"/>
                </a:cxn>
                <a:cxn ang="0">
                  <a:pos x="T10" y="T11"/>
                </a:cxn>
              </a:cxnLst>
              <a:rect l="0" t="0" r="r" b="b"/>
              <a:pathLst>
                <a:path w="19" h="28">
                  <a:moveTo>
                    <a:pt x="7" y="3"/>
                  </a:moveTo>
                  <a:cubicBezTo>
                    <a:pt x="6" y="3"/>
                    <a:pt x="4" y="2"/>
                    <a:pt x="0" y="0"/>
                  </a:cubicBezTo>
                  <a:cubicBezTo>
                    <a:pt x="0" y="28"/>
                    <a:pt x="0" y="28"/>
                    <a:pt x="0" y="28"/>
                  </a:cubicBezTo>
                  <a:cubicBezTo>
                    <a:pt x="5" y="28"/>
                    <a:pt x="10" y="27"/>
                    <a:pt x="13" y="24"/>
                  </a:cubicBezTo>
                  <a:cubicBezTo>
                    <a:pt x="18" y="21"/>
                    <a:pt x="19" y="15"/>
                    <a:pt x="16" y="10"/>
                  </a:cubicBezTo>
                  <a:cubicBezTo>
                    <a:pt x="14" y="7"/>
                    <a:pt x="11" y="5"/>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32" name="Freeform 113"/>
            <p:cNvSpPr>
              <a:spLocks noEditPoints="1"/>
            </p:cNvSpPr>
            <p:nvPr/>
          </p:nvSpPr>
          <p:spPr bwMode="auto">
            <a:xfrm>
              <a:off x="3632200" y="2382838"/>
              <a:ext cx="508000" cy="393700"/>
            </a:xfrm>
            <a:custGeom>
              <a:avLst/>
              <a:gdLst>
                <a:gd name="T0" fmla="*/ 134 w 199"/>
                <a:gd name="T1" fmla="*/ 0 h 154"/>
                <a:gd name="T2" fmla="*/ 102 w 199"/>
                <a:gd name="T3" fmla="*/ 0 h 154"/>
                <a:gd name="T4" fmla="*/ 98 w 199"/>
                <a:gd name="T5" fmla="*/ 0 h 154"/>
                <a:gd name="T6" fmla="*/ 66 w 199"/>
                <a:gd name="T7" fmla="*/ 0 h 154"/>
                <a:gd name="T8" fmla="*/ 1 w 199"/>
                <a:gd name="T9" fmla="*/ 99 h 154"/>
                <a:gd name="T10" fmla="*/ 100 w 199"/>
                <a:gd name="T11" fmla="*/ 154 h 154"/>
                <a:gd name="T12" fmla="*/ 100 w 199"/>
                <a:gd name="T13" fmla="*/ 154 h 154"/>
                <a:gd name="T14" fmla="*/ 100 w 199"/>
                <a:gd name="T15" fmla="*/ 154 h 154"/>
                <a:gd name="T16" fmla="*/ 199 w 199"/>
                <a:gd name="T17" fmla="*/ 99 h 154"/>
                <a:gd name="T18" fmla="*/ 134 w 199"/>
                <a:gd name="T19" fmla="*/ 0 h 154"/>
                <a:gd name="T20" fmla="*/ 129 w 199"/>
                <a:gd name="T21" fmla="*/ 116 h 154"/>
                <a:gd name="T22" fmla="*/ 105 w 199"/>
                <a:gd name="T23" fmla="*/ 123 h 154"/>
                <a:gd name="T24" fmla="*/ 105 w 199"/>
                <a:gd name="T25" fmla="*/ 129 h 154"/>
                <a:gd name="T26" fmla="*/ 103 w 199"/>
                <a:gd name="T27" fmla="*/ 131 h 154"/>
                <a:gd name="T28" fmla="*/ 94 w 199"/>
                <a:gd name="T29" fmla="*/ 131 h 154"/>
                <a:gd name="T30" fmla="*/ 91 w 199"/>
                <a:gd name="T31" fmla="*/ 129 h 154"/>
                <a:gd name="T32" fmla="*/ 91 w 199"/>
                <a:gd name="T33" fmla="*/ 122 h 154"/>
                <a:gd name="T34" fmla="*/ 62 w 199"/>
                <a:gd name="T35" fmla="*/ 109 h 154"/>
                <a:gd name="T36" fmla="*/ 73 w 199"/>
                <a:gd name="T37" fmla="*/ 101 h 154"/>
                <a:gd name="T38" fmla="*/ 74 w 199"/>
                <a:gd name="T39" fmla="*/ 102 h 154"/>
                <a:gd name="T40" fmla="*/ 74 w 199"/>
                <a:gd name="T41" fmla="*/ 102 h 154"/>
                <a:gd name="T42" fmla="*/ 76 w 199"/>
                <a:gd name="T43" fmla="*/ 103 h 154"/>
                <a:gd name="T44" fmla="*/ 86 w 199"/>
                <a:gd name="T45" fmla="*/ 109 h 154"/>
                <a:gd name="T46" fmla="*/ 91 w 199"/>
                <a:gd name="T47" fmla="*/ 110 h 154"/>
                <a:gd name="T48" fmla="*/ 91 w 199"/>
                <a:gd name="T49" fmla="*/ 79 h 154"/>
                <a:gd name="T50" fmla="*/ 75 w 199"/>
                <a:gd name="T51" fmla="*/ 72 h 154"/>
                <a:gd name="T52" fmla="*/ 65 w 199"/>
                <a:gd name="T53" fmla="*/ 62 h 154"/>
                <a:gd name="T54" fmla="*/ 71 w 199"/>
                <a:gd name="T55" fmla="*/ 36 h 154"/>
                <a:gd name="T56" fmla="*/ 91 w 199"/>
                <a:gd name="T57" fmla="*/ 28 h 154"/>
                <a:gd name="T58" fmla="*/ 91 w 199"/>
                <a:gd name="T59" fmla="*/ 21 h 154"/>
                <a:gd name="T60" fmla="*/ 94 w 199"/>
                <a:gd name="T61" fmla="*/ 18 h 154"/>
                <a:gd name="T62" fmla="*/ 103 w 199"/>
                <a:gd name="T63" fmla="*/ 18 h 154"/>
                <a:gd name="T64" fmla="*/ 105 w 199"/>
                <a:gd name="T65" fmla="*/ 21 h 154"/>
                <a:gd name="T66" fmla="*/ 105 w 199"/>
                <a:gd name="T67" fmla="*/ 28 h 154"/>
                <a:gd name="T68" fmla="*/ 113 w 199"/>
                <a:gd name="T69" fmla="*/ 29 h 154"/>
                <a:gd name="T70" fmla="*/ 134 w 199"/>
                <a:gd name="T71" fmla="*/ 41 h 154"/>
                <a:gd name="T72" fmla="*/ 122 w 199"/>
                <a:gd name="T73" fmla="*/ 49 h 154"/>
                <a:gd name="T74" fmla="*/ 122 w 199"/>
                <a:gd name="T75" fmla="*/ 48 h 154"/>
                <a:gd name="T76" fmla="*/ 121 w 199"/>
                <a:gd name="T77" fmla="*/ 47 h 154"/>
                <a:gd name="T78" fmla="*/ 120 w 199"/>
                <a:gd name="T79" fmla="*/ 46 h 154"/>
                <a:gd name="T80" fmla="*/ 109 w 199"/>
                <a:gd name="T81" fmla="*/ 40 h 154"/>
                <a:gd name="T82" fmla="*/ 105 w 199"/>
                <a:gd name="T83" fmla="*/ 39 h 154"/>
                <a:gd name="T84" fmla="*/ 105 w 199"/>
                <a:gd name="T85" fmla="*/ 71 h 154"/>
                <a:gd name="T86" fmla="*/ 137 w 199"/>
                <a:gd name="T87" fmla="*/ 90 h 154"/>
                <a:gd name="T88" fmla="*/ 129 w 199"/>
                <a:gd name="T89" fmla="*/ 11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9" h="154">
                  <a:moveTo>
                    <a:pt x="134" y="0"/>
                  </a:moveTo>
                  <a:cubicBezTo>
                    <a:pt x="102" y="0"/>
                    <a:pt x="102" y="0"/>
                    <a:pt x="102" y="0"/>
                  </a:cubicBezTo>
                  <a:cubicBezTo>
                    <a:pt x="98" y="0"/>
                    <a:pt x="98" y="0"/>
                    <a:pt x="98" y="0"/>
                  </a:cubicBezTo>
                  <a:cubicBezTo>
                    <a:pt x="66" y="0"/>
                    <a:pt x="66" y="0"/>
                    <a:pt x="66" y="0"/>
                  </a:cubicBezTo>
                  <a:cubicBezTo>
                    <a:pt x="55" y="20"/>
                    <a:pt x="0" y="43"/>
                    <a:pt x="1" y="99"/>
                  </a:cubicBezTo>
                  <a:cubicBezTo>
                    <a:pt x="1" y="146"/>
                    <a:pt x="41" y="154"/>
                    <a:pt x="100" y="154"/>
                  </a:cubicBezTo>
                  <a:cubicBezTo>
                    <a:pt x="100" y="154"/>
                    <a:pt x="100" y="154"/>
                    <a:pt x="100" y="154"/>
                  </a:cubicBezTo>
                  <a:cubicBezTo>
                    <a:pt x="100" y="154"/>
                    <a:pt x="100" y="154"/>
                    <a:pt x="100" y="154"/>
                  </a:cubicBezTo>
                  <a:cubicBezTo>
                    <a:pt x="159" y="154"/>
                    <a:pt x="199" y="146"/>
                    <a:pt x="199" y="99"/>
                  </a:cubicBezTo>
                  <a:cubicBezTo>
                    <a:pt x="199" y="43"/>
                    <a:pt x="144" y="20"/>
                    <a:pt x="134" y="0"/>
                  </a:cubicBezTo>
                  <a:close/>
                  <a:moveTo>
                    <a:pt x="129" y="116"/>
                  </a:moveTo>
                  <a:cubicBezTo>
                    <a:pt x="123" y="120"/>
                    <a:pt x="115" y="122"/>
                    <a:pt x="105" y="123"/>
                  </a:cubicBezTo>
                  <a:cubicBezTo>
                    <a:pt x="105" y="129"/>
                    <a:pt x="105" y="129"/>
                    <a:pt x="105" y="129"/>
                  </a:cubicBezTo>
                  <a:cubicBezTo>
                    <a:pt x="105" y="130"/>
                    <a:pt x="104" y="131"/>
                    <a:pt x="103" y="131"/>
                  </a:cubicBezTo>
                  <a:cubicBezTo>
                    <a:pt x="94" y="131"/>
                    <a:pt x="94" y="131"/>
                    <a:pt x="94" y="131"/>
                  </a:cubicBezTo>
                  <a:cubicBezTo>
                    <a:pt x="92" y="131"/>
                    <a:pt x="91" y="130"/>
                    <a:pt x="91" y="129"/>
                  </a:cubicBezTo>
                  <a:cubicBezTo>
                    <a:pt x="91" y="122"/>
                    <a:pt x="91" y="122"/>
                    <a:pt x="91" y="122"/>
                  </a:cubicBezTo>
                  <a:cubicBezTo>
                    <a:pt x="79" y="120"/>
                    <a:pt x="67" y="116"/>
                    <a:pt x="62" y="109"/>
                  </a:cubicBezTo>
                  <a:cubicBezTo>
                    <a:pt x="58" y="104"/>
                    <a:pt x="69" y="96"/>
                    <a:pt x="73" y="101"/>
                  </a:cubicBezTo>
                  <a:cubicBezTo>
                    <a:pt x="73" y="101"/>
                    <a:pt x="74" y="102"/>
                    <a:pt x="74" y="102"/>
                  </a:cubicBezTo>
                  <a:cubicBezTo>
                    <a:pt x="74" y="102"/>
                    <a:pt x="73" y="102"/>
                    <a:pt x="74" y="102"/>
                  </a:cubicBezTo>
                  <a:cubicBezTo>
                    <a:pt x="75" y="103"/>
                    <a:pt x="75" y="103"/>
                    <a:pt x="76" y="103"/>
                  </a:cubicBezTo>
                  <a:cubicBezTo>
                    <a:pt x="78" y="105"/>
                    <a:pt x="83" y="108"/>
                    <a:pt x="86" y="109"/>
                  </a:cubicBezTo>
                  <a:cubicBezTo>
                    <a:pt x="88" y="109"/>
                    <a:pt x="89" y="110"/>
                    <a:pt x="91" y="110"/>
                  </a:cubicBezTo>
                  <a:cubicBezTo>
                    <a:pt x="91" y="79"/>
                    <a:pt x="91" y="79"/>
                    <a:pt x="91" y="79"/>
                  </a:cubicBezTo>
                  <a:cubicBezTo>
                    <a:pt x="84" y="76"/>
                    <a:pt x="77" y="73"/>
                    <a:pt x="75" y="72"/>
                  </a:cubicBezTo>
                  <a:cubicBezTo>
                    <a:pt x="70" y="70"/>
                    <a:pt x="67" y="66"/>
                    <a:pt x="65" y="62"/>
                  </a:cubicBezTo>
                  <a:cubicBezTo>
                    <a:pt x="60" y="54"/>
                    <a:pt x="62" y="43"/>
                    <a:pt x="71" y="36"/>
                  </a:cubicBezTo>
                  <a:cubicBezTo>
                    <a:pt x="76" y="32"/>
                    <a:pt x="83" y="29"/>
                    <a:pt x="91" y="28"/>
                  </a:cubicBezTo>
                  <a:cubicBezTo>
                    <a:pt x="91" y="21"/>
                    <a:pt x="91" y="21"/>
                    <a:pt x="91" y="21"/>
                  </a:cubicBezTo>
                  <a:cubicBezTo>
                    <a:pt x="91" y="20"/>
                    <a:pt x="92" y="18"/>
                    <a:pt x="94" y="18"/>
                  </a:cubicBezTo>
                  <a:cubicBezTo>
                    <a:pt x="103" y="18"/>
                    <a:pt x="103" y="18"/>
                    <a:pt x="103" y="18"/>
                  </a:cubicBezTo>
                  <a:cubicBezTo>
                    <a:pt x="104" y="18"/>
                    <a:pt x="105" y="20"/>
                    <a:pt x="105" y="21"/>
                  </a:cubicBezTo>
                  <a:cubicBezTo>
                    <a:pt x="105" y="28"/>
                    <a:pt x="105" y="28"/>
                    <a:pt x="105" y="28"/>
                  </a:cubicBezTo>
                  <a:cubicBezTo>
                    <a:pt x="108" y="28"/>
                    <a:pt x="110" y="28"/>
                    <a:pt x="113" y="29"/>
                  </a:cubicBezTo>
                  <a:cubicBezTo>
                    <a:pt x="120" y="31"/>
                    <a:pt x="130" y="36"/>
                    <a:pt x="134" y="41"/>
                  </a:cubicBezTo>
                  <a:cubicBezTo>
                    <a:pt x="137" y="46"/>
                    <a:pt x="126" y="54"/>
                    <a:pt x="122" y="49"/>
                  </a:cubicBezTo>
                  <a:cubicBezTo>
                    <a:pt x="122" y="48"/>
                    <a:pt x="122" y="48"/>
                    <a:pt x="122" y="48"/>
                  </a:cubicBezTo>
                  <a:cubicBezTo>
                    <a:pt x="121" y="47"/>
                    <a:pt x="122" y="48"/>
                    <a:pt x="121" y="47"/>
                  </a:cubicBezTo>
                  <a:cubicBezTo>
                    <a:pt x="121" y="47"/>
                    <a:pt x="120" y="47"/>
                    <a:pt x="120" y="46"/>
                  </a:cubicBezTo>
                  <a:cubicBezTo>
                    <a:pt x="117" y="44"/>
                    <a:pt x="112" y="41"/>
                    <a:pt x="109" y="40"/>
                  </a:cubicBezTo>
                  <a:cubicBezTo>
                    <a:pt x="108" y="40"/>
                    <a:pt x="107" y="40"/>
                    <a:pt x="105" y="39"/>
                  </a:cubicBezTo>
                  <a:cubicBezTo>
                    <a:pt x="105" y="71"/>
                    <a:pt x="105" y="71"/>
                    <a:pt x="105" y="71"/>
                  </a:cubicBezTo>
                  <a:cubicBezTo>
                    <a:pt x="117" y="75"/>
                    <a:pt x="133" y="81"/>
                    <a:pt x="137" y="90"/>
                  </a:cubicBezTo>
                  <a:cubicBezTo>
                    <a:pt x="141" y="99"/>
                    <a:pt x="137" y="109"/>
                    <a:pt x="129"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33" name="Freeform 114"/>
            <p:cNvSpPr/>
            <p:nvPr/>
          </p:nvSpPr>
          <p:spPr bwMode="auto">
            <a:xfrm>
              <a:off x="3984625" y="2322513"/>
              <a:ext cx="106362" cy="85725"/>
            </a:xfrm>
            <a:custGeom>
              <a:avLst/>
              <a:gdLst>
                <a:gd name="T0" fmla="*/ 40 w 42"/>
                <a:gd name="T1" fmla="*/ 5 h 34"/>
                <a:gd name="T2" fmla="*/ 23 w 42"/>
                <a:gd name="T3" fmla="*/ 0 h 34"/>
                <a:gd name="T4" fmla="*/ 2 w 42"/>
                <a:gd name="T5" fmla="*/ 6 h 34"/>
                <a:gd name="T6" fmla="*/ 0 w 42"/>
                <a:gd name="T7" fmla="*/ 8 h 34"/>
                <a:gd name="T8" fmla="*/ 0 w 42"/>
                <a:gd name="T9" fmla="*/ 16 h 34"/>
                <a:gd name="T10" fmla="*/ 1 w 42"/>
                <a:gd name="T11" fmla="*/ 17 h 34"/>
                <a:gd name="T12" fmla="*/ 15 w 42"/>
                <a:gd name="T13" fmla="*/ 25 h 34"/>
                <a:gd name="T14" fmla="*/ 22 w 42"/>
                <a:gd name="T15" fmla="*/ 29 h 34"/>
                <a:gd name="T16" fmla="*/ 24 w 42"/>
                <a:gd name="T17" fmla="*/ 31 h 34"/>
                <a:gd name="T18" fmla="*/ 24 w 42"/>
                <a:gd name="T19" fmla="*/ 31 h 34"/>
                <a:gd name="T20" fmla="*/ 24 w 42"/>
                <a:gd name="T21" fmla="*/ 31 h 34"/>
                <a:gd name="T22" fmla="*/ 24 w 42"/>
                <a:gd name="T23" fmla="*/ 31 h 34"/>
                <a:gd name="T24" fmla="*/ 30 w 42"/>
                <a:gd name="T25" fmla="*/ 32 h 34"/>
                <a:gd name="T26" fmla="*/ 31 w 42"/>
                <a:gd name="T27" fmla="*/ 27 h 34"/>
                <a:gd name="T28" fmla="*/ 28 w 42"/>
                <a:gd name="T29" fmla="*/ 23 h 34"/>
                <a:gd name="T30" fmla="*/ 17 w 42"/>
                <a:gd name="T31" fmla="*/ 17 h 34"/>
                <a:gd name="T32" fmla="*/ 9 w 42"/>
                <a:gd name="T33" fmla="*/ 14 h 34"/>
                <a:gd name="T34" fmla="*/ 7 w 42"/>
                <a:gd name="T35" fmla="*/ 13 h 34"/>
                <a:gd name="T36" fmla="*/ 7 w 42"/>
                <a:gd name="T37" fmla="*/ 12 h 34"/>
                <a:gd name="T38" fmla="*/ 7 w 42"/>
                <a:gd name="T39" fmla="*/ 12 h 34"/>
                <a:gd name="T40" fmla="*/ 7 w 42"/>
                <a:gd name="T41" fmla="*/ 12 h 34"/>
                <a:gd name="T42" fmla="*/ 7 w 42"/>
                <a:gd name="T43" fmla="*/ 12 h 34"/>
                <a:gd name="T44" fmla="*/ 23 w 42"/>
                <a:gd name="T45" fmla="*/ 8 h 34"/>
                <a:gd name="T46" fmla="*/ 36 w 42"/>
                <a:gd name="T47" fmla="*/ 11 h 34"/>
                <a:gd name="T48" fmla="*/ 41 w 42"/>
                <a:gd name="T49" fmla="*/ 10 h 34"/>
                <a:gd name="T50" fmla="*/ 40 w 42"/>
                <a:gd name="T51"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34">
                  <a:moveTo>
                    <a:pt x="40" y="5"/>
                  </a:moveTo>
                  <a:cubicBezTo>
                    <a:pt x="34" y="1"/>
                    <a:pt x="29" y="0"/>
                    <a:pt x="23" y="0"/>
                  </a:cubicBezTo>
                  <a:cubicBezTo>
                    <a:pt x="11" y="0"/>
                    <a:pt x="2" y="6"/>
                    <a:pt x="2" y="6"/>
                  </a:cubicBezTo>
                  <a:cubicBezTo>
                    <a:pt x="1" y="6"/>
                    <a:pt x="1" y="7"/>
                    <a:pt x="0" y="8"/>
                  </a:cubicBezTo>
                  <a:cubicBezTo>
                    <a:pt x="2" y="10"/>
                    <a:pt x="2" y="14"/>
                    <a:pt x="0" y="16"/>
                  </a:cubicBezTo>
                  <a:cubicBezTo>
                    <a:pt x="1" y="17"/>
                    <a:pt x="1" y="17"/>
                    <a:pt x="1" y="17"/>
                  </a:cubicBezTo>
                  <a:cubicBezTo>
                    <a:pt x="1" y="18"/>
                    <a:pt x="5" y="23"/>
                    <a:pt x="15" y="25"/>
                  </a:cubicBezTo>
                  <a:cubicBezTo>
                    <a:pt x="18" y="26"/>
                    <a:pt x="21" y="28"/>
                    <a:pt x="22" y="29"/>
                  </a:cubicBezTo>
                  <a:cubicBezTo>
                    <a:pt x="23" y="30"/>
                    <a:pt x="24" y="30"/>
                    <a:pt x="24" y="31"/>
                  </a:cubicBezTo>
                  <a:cubicBezTo>
                    <a:pt x="24" y="31"/>
                    <a:pt x="24" y="31"/>
                    <a:pt x="24" y="31"/>
                  </a:cubicBezTo>
                  <a:cubicBezTo>
                    <a:pt x="24" y="31"/>
                    <a:pt x="24" y="31"/>
                    <a:pt x="24" y="31"/>
                  </a:cubicBezTo>
                  <a:cubicBezTo>
                    <a:pt x="24" y="31"/>
                    <a:pt x="24" y="31"/>
                    <a:pt x="24" y="31"/>
                  </a:cubicBezTo>
                  <a:cubicBezTo>
                    <a:pt x="26" y="33"/>
                    <a:pt x="28" y="34"/>
                    <a:pt x="30" y="32"/>
                  </a:cubicBezTo>
                  <a:cubicBezTo>
                    <a:pt x="32" y="31"/>
                    <a:pt x="32" y="29"/>
                    <a:pt x="31" y="27"/>
                  </a:cubicBezTo>
                  <a:cubicBezTo>
                    <a:pt x="31" y="27"/>
                    <a:pt x="30" y="25"/>
                    <a:pt x="28" y="23"/>
                  </a:cubicBezTo>
                  <a:cubicBezTo>
                    <a:pt x="25" y="21"/>
                    <a:pt x="22" y="19"/>
                    <a:pt x="17" y="17"/>
                  </a:cubicBezTo>
                  <a:cubicBezTo>
                    <a:pt x="13" y="16"/>
                    <a:pt x="10" y="15"/>
                    <a:pt x="9" y="14"/>
                  </a:cubicBezTo>
                  <a:cubicBezTo>
                    <a:pt x="8" y="13"/>
                    <a:pt x="8" y="13"/>
                    <a:pt x="7" y="13"/>
                  </a:cubicBezTo>
                  <a:cubicBezTo>
                    <a:pt x="7" y="12"/>
                    <a:pt x="7" y="12"/>
                    <a:pt x="7" y="12"/>
                  </a:cubicBezTo>
                  <a:cubicBezTo>
                    <a:pt x="7" y="12"/>
                    <a:pt x="7" y="12"/>
                    <a:pt x="7" y="12"/>
                  </a:cubicBezTo>
                  <a:cubicBezTo>
                    <a:pt x="7" y="12"/>
                    <a:pt x="7" y="12"/>
                    <a:pt x="7" y="12"/>
                  </a:cubicBezTo>
                  <a:cubicBezTo>
                    <a:pt x="7" y="12"/>
                    <a:pt x="7" y="12"/>
                    <a:pt x="7" y="12"/>
                  </a:cubicBezTo>
                  <a:cubicBezTo>
                    <a:pt x="9" y="11"/>
                    <a:pt x="16" y="8"/>
                    <a:pt x="23" y="8"/>
                  </a:cubicBezTo>
                  <a:cubicBezTo>
                    <a:pt x="27" y="8"/>
                    <a:pt x="32" y="9"/>
                    <a:pt x="36" y="11"/>
                  </a:cubicBezTo>
                  <a:cubicBezTo>
                    <a:pt x="38" y="12"/>
                    <a:pt x="40" y="12"/>
                    <a:pt x="41" y="10"/>
                  </a:cubicBezTo>
                  <a:cubicBezTo>
                    <a:pt x="42" y="8"/>
                    <a:pt x="42" y="6"/>
                    <a:pt x="4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grpSp>
      <p:grpSp>
        <p:nvGrpSpPr>
          <p:cNvPr id="15" name="组合 14"/>
          <p:cNvGrpSpPr/>
          <p:nvPr/>
        </p:nvGrpSpPr>
        <p:grpSpPr>
          <a:xfrm rot="19761547">
            <a:off x="4645563" y="2431779"/>
            <a:ext cx="700533" cy="819819"/>
            <a:chOff x="7567613" y="3465512"/>
            <a:chExt cx="512763" cy="600075"/>
          </a:xfrm>
          <a:solidFill>
            <a:schemeClr val="tx1">
              <a:lumMod val="65000"/>
              <a:lumOff val="35000"/>
            </a:schemeClr>
          </a:solidFill>
        </p:grpSpPr>
        <p:sp>
          <p:nvSpPr>
            <p:cNvPr id="16" name="Freeform 46"/>
            <p:cNvSpPr/>
            <p:nvPr/>
          </p:nvSpPr>
          <p:spPr bwMode="auto">
            <a:xfrm>
              <a:off x="7939088" y="3530600"/>
              <a:ext cx="71437" cy="74612"/>
            </a:xfrm>
            <a:custGeom>
              <a:avLst/>
              <a:gdLst>
                <a:gd name="T0" fmla="*/ 9 w 28"/>
                <a:gd name="T1" fmla="*/ 29 h 29"/>
                <a:gd name="T2" fmla="*/ 26 w 28"/>
                <a:gd name="T3" fmla="*/ 13 h 29"/>
                <a:gd name="T4" fmla="*/ 26 w 28"/>
                <a:gd name="T5" fmla="*/ 3 h 29"/>
                <a:gd name="T6" fmla="*/ 16 w 28"/>
                <a:gd name="T7" fmla="*/ 3 h 29"/>
                <a:gd name="T8" fmla="*/ 0 w 28"/>
                <a:gd name="T9" fmla="*/ 20 h 29"/>
                <a:gd name="T10" fmla="*/ 9 w 28"/>
                <a:gd name="T11" fmla="*/ 29 h 29"/>
              </a:gdLst>
              <a:ahLst/>
              <a:cxnLst>
                <a:cxn ang="0">
                  <a:pos x="T0" y="T1"/>
                </a:cxn>
                <a:cxn ang="0">
                  <a:pos x="T2" y="T3"/>
                </a:cxn>
                <a:cxn ang="0">
                  <a:pos x="T4" y="T5"/>
                </a:cxn>
                <a:cxn ang="0">
                  <a:pos x="T6" y="T7"/>
                </a:cxn>
                <a:cxn ang="0">
                  <a:pos x="T8" y="T9"/>
                </a:cxn>
                <a:cxn ang="0">
                  <a:pos x="T10" y="T11"/>
                </a:cxn>
              </a:cxnLst>
              <a:rect l="0" t="0" r="r" b="b"/>
              <a:pathLst>
                <a:path w="28" h="29">
                  <a:moveTo>
                    <a:pt x="9" y="29"/>
                  </a:moveTo>
                  <a:cubicBezTo>
                    <a:pt x="26" y="13"/>
                    <a:pt x="26" y="13"/>
                    <a:pt x="26" y="13"/>
                  </a:cubicBezTo>
                  <a:cubicBezTo>
                    <a:pt x="28" y="10"/>
                    <a:pt x="28" y="6"/>
                    <a:pt x="26" y="3"/>
                  </a:cubicBezTo>
                  <a:cubicBezTo>
                    <a:pt x="23" y="0"/>
                    <a:pt x="19" y="0"/>
                    <a:pt x="16" y="3"/>
                  </a:cubicBezTo>
                  <a:cubicBezTo>
                    <a:pt x="0" y="20"/>
                    <a:pt x="0" y="20"/>
                    <a:pt x="0" y="20"/>
                  </a:cubicBezTo>
                  <a:cubicBezTo>
                    <a:pt x="3" y="23"/>
                    <a:pt x="6" y="26"/>
                    <a:pt x="9"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17" name="Freeform 47"/>
            <p:cNvSpPr/>
            <p:nvPr/>
          </p:nvSpPr>
          <p:spPr bwMode="auto">
            <a:xfrm>
              <a:off x="7807326" y="3465512"/>
              <a:ext cx="33337" cy="73025"/>
            </a:xfrm>
            <a:custGeom>
              <a:avLst/>
              <a:gdLst>
                <a:gd name="T0" fmla="*/ 7 w 13"/>
                <a:gd name="T1" fmla="*/ 29 h 29"/>
                <a:gd name="T2" fmla="*/ 7 w 13"/>
                <a:gd name="T3" fmla="*/ 29 h 29"/>
                <a:gd name="T4" fmla="*/ 13 w 13"/>
                <a:gd name="T5" fmla="*/ 29 h 29"/>
                <a:gd name="T6" fmla="*/ 13 w 13"/>
                <a:gd name="T7" fmla="*/ 6 h 29"/>
                <a:gd name="T8" fmla="*/ 7 w 13"/>
                <a:gd name="T9" fmla="*/ 0 h 29"/>
                <a:gd name="T10" fmla="*/ 0 w 13"/>
                <a:gd name="T11" fmla="*/ 6 h 29"/>
                <a:gd name="T12" fmla="*/ 0 w 13"/>
                <a:gd name="T13" fmla="*/ 29 h 29"/>
                <a:gd name="T14" fmla="*/ 6 w 13"/>
                <a:gd name="T15" fmla="*/ 29 h 29"/>
                <a:gd name="T16" fmla="*/ 7 w 13"/>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7" y="29"/>
                  </a:moveTo>
                  <a:cubicBezTo>
                    <a:pt x="7" y="29"/>
                    <a:pt x="7" y="29"/>
                    <a:pt x="7" y="29"/>
                  </a:cubicBezTo>
                  <a:cubicBezTo>
                    <a:pt x="9" y="29"/>
                    <a:pt x="11" y="29"/>
                    <a:pt x="13" y="29"/>
                  </a:cubicBezTo>
                  <a:cubicBezTo>
                    <a:pt x="13" y="6"/>
                    <a:pt x="13" y="6"/>
                    <a:pt x="13" y="6"/>
                  </a:cubicBezTo>
                  <a:cubicBezTo>
                    <a:pt x="13" y="3"/>
                    <a:pt x="10" y="0"/>
                    <a:pt x="7" y="0"/>
                  </a:cubicBezTo>
                  <a:cubicBezTo>
                    <a:pt x="3" y="0"/>
                    <a:pt x="0" y="3"/>
                    <a:pt x="0" y="6"/>
                  </a:cubicBezTo>
                  <a:cubicBezTo>
                    <a:pt x="0" y="29"/>
                    <a:pt x="0" y="29"/>
                    <a:pt x="0" y="29"/>
                  </a:cubicBezTo>
                  <a:cubicBezTo>
                    <a:pt x="2" y="29"/>
                    <a:pt x="4" y="29"/>
                    <a:pt x="6" y="29"/>
                  </a:cubicBezTo>
                  <a:cubicBezTo>
                    <a:pt x="6" y="29"/>
                    <a:pt x="7" y="29"/>
                    <a:pt x="7"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18" name="Freeform 48"/>
            <p:cNvSpPr/>
            <p:nvPr/>
          </p:nvSpPr>
          <p:spPr bwMode="auto">
            <a:xfrm>
              <a:off x="7635876" y="3530600"/>
              <a:ext cx="74612" cy="74612"/>
            </a:xfrm>
            <a:custGeom>
              <a:avLst/>
              <a:gdLst>
                <a:gd name="T0" fmla="*/ 19 w 29"/>
                <a:gd name="T1" fmla="*/ 29 h 29"/>
                <a:gd name="T2" fmla="*/ 29 w 29"/>
                <a:gd name="T3" fmla="*/ 20 h 29"/>
                <a:gd name="T4" fmla="*/ 12 w 29"/>
                <a:gd name="T5" fmla="*/ 3 h 29"/>
                <a:gd name="T6" fmla="*/ 2 w 29"/>
                <a:gd name="T7" fmla="*/ 3 h 29"/>
                <a:gd name="T8" fmla="*/ 2 w 29"/>
                <a:gd name="T9" fmla="*/ 13 h 29"/>
                <a:gd name="T10" fmla="*/ 19 w 29"/>
                <a:gd name="T11" fmla="*/ 29 h 29"/>
              </a:gdLst>
              <a:ahLst/>
              <a:cxnLst>
                <a:cxn ang="0">
                  <a:pos x="T0" y="T1"/>
                </a:cxn>
                <a:cxn ang="0">
                  <a:pos x="T2" y="T3"/>
                </a:cxn>
                <a:cxn ang="0">
                  <a:pos x="T4" y="T5"/>
                </a:cxn>
                <a:cxn ang="0">
                  <a:pos x="T6" y="T7"/>
                </a:cxn>
                <a:cxn ang="0">
                  <a:pos x="T8" y="T9"/>
                </a:cxn>
                <a:cxn ang="0">
                  <a:pos x="T10" y="T11"/>
                </a:cxn>
              </a:cxnLst>
              <a:rect l="0" t="0" r="r" b="b"/>
              <a:pathLst>
                <a:path w="29" h="29">
                  <a:moveTo>
                    <a:pt x="19" y="29"/>
                  </a:moveTo>
                  <a:cubicBezTo>
                    <a:pt x="22" y="26"/>
                    <a:pt x="25" y="23"/>
                    <a:pt x="29" y="20"/>
                  </a:cubicBezTo>
                  <a:cubicBezTo>
                    <a:pt x="12" y="3"/>
                    <a:pt x="12" y="3"/>
                    <a:pt x="12" y="3"/>
                  </a:cubicBezTo>
                  <a:cubicBezTo>
                    <a:pt x="9" y="0"/>
                    <a:pt x="5" y="0"/>
                    <a:pt x="2" y="3"/>
                  </a:cubicBezTo>
                  <a:cubicBezTo>
                    <a:pt x="0" y="6"/>
                    <a:pt x="0" y="10"/>
                    <a:pt x="2" y="13"/>
                  </a:cubicBezTo>
                  <a:lnTo>
                    <a:pt x="19"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19" name="Freeform 49"/>
            <p:cNvSpPr/>
            <p:nvPr/>
          </p:nvSpPr>
          <p:spPr bwMode="auto">
            <a:xfrm>
              <a:off x="7567613" y="3705225"/>
              <a:ext cx="76200" cy="33337"/>
            </a:xfrm>
            <a:custGeom>
              <a:avLst/>
              <a:gdLst>
                <a:gd name="T0" fmla="*/ 30 w 30"/>
                <a:gd name="T1" fmla="*/ 9 h 13"/>
                <a:gd name="T2" fmla="*/ 30 w 30"/>
                <a:gd name="T3" fmla="*/ 0 h 13"/>
                <a:gd name="T4" fmla="*/ 7 w 30"/>
                <a:gd name="T5" fmla="*/ 0 h 13"/>
                <a:gd name="T6" fmla="*/ 0 w 30"/>
                <a:gd name="T7" fmla="*/ 6 h 13"/>
                <a:gd name="T8" fmla="*/ 7 w 30"/>
                <a:gd name="T9" fmla="*/ 13 h 13"/>
                <a:gd name="T10" fmla="*/ 30 w 30"/>
                <a:gd name="T11" fmla="*/ 13 h 13"/>
                <a:gd name="T12" fmla="*/ 30 w 30"/>
                <a:gd name="T13" fmla="*/ 9 h 13"/>
              </a:gdLst>
              <a:ahLst/>
              <a:cxnLst>
                <a:cxn ang="0">
                  <a:pos x="T0" y="T1"/>
                </a:cxn>
                <a:cxn ang="0">
                  <a:pos x="T2" y="T3"/>
                </a:cxn>
                <a:cxn ang="0">
                  <a:pos x="T4" y="T5"/>
                </a:cxn>
                <a:cxn ang="0">
                  <a:pos x="T6" y="T7"/>
                </a:cxn>
                <a:cxn ang="0">
                  <a:pos x="T8" y="T9"/>
                </a:cxn>
                <a:cxn ang="0">
                  <a:pos x="T10" y="T11"/>
                </a:cxn>
                <a:cxn ang="0">
                  <a:pos x="T12" y="T13"/>
                </a:cxn>
              </a:cxnLst>
              <a:rect l="0" t="0" r="r" b="b"/>
              <a:pathLst>
                <a:path w="30" h="13">
                  <a:moveTo>
                    <a:pt x="30" y="9"/>
                  </a:moveTo>
                  <a:cubicBezTo>
                    <a:pt x="30" y="6"/>
                    <a:pt x="30" y="3"/>
                    <a:pt x="30" y="0"/>
                  </a:cubicBezTo>
                  <a:cubicBezTo>
                    <a:pt x="7" y="0"/>
                    <a:pt x="7" y="0"/>
                    <a:pt x="7" y="0"/>
                  </a:cubicBezTo>
                  <a:cubicBezTo>
                    <a:pt x="3" y="0"/>
                    <a:pt x="0" y="3"/>
                    <a:pt x="0" y="6"/>
                  </a:cubicBezTo>
                  <a:cubicBezTo>
                    <a:pt x="0" y="10"/>
                    <a:pt x="3" y="13"/>
                    <a:pt x="7" y="13"/>
                  </a:cubicBezTo>
                  <a:cubicBezTo>
                    <a:pt x="30" y="13"/>
                    <a:pt x="30" y="13"/>
                    <a:pt x="30" y="13"/>
                  </a:cubicBezTo>
                  <a:cubicBezTo>
                    <a:pt x="30" y="12"/>
                    <a:pt x="30" y="10"/>
                    <a:pt x="3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20" name="Freeform 50"/>
            <p:cNvSpPr/>
            <p:nvPr/>
          </p:nvSpPr>
          <p:spPr bwMode="auto">
            <a:xfrm>
              <a:off x="7635876" y="3844925"/>
              <a:ext cx="61912" cy="63500"/>
            </a:xfrm>
            <a:custGeom>
              <a:avLst/>
              <a:gdLst>
                <a:gd name="T0" fmla="*/ 2 w 24"/>
                <a:gd name="T1" fmla="*/ 13 h 25"/>
                <a:gd name="T2" fmla="*/ 2 w 24"/>
                <a:gd name="T3" fmla="*/ 23 h 25"/>
                <a:gd name="T4" fmla="*/ 12 w 24"/>
                <a:gd name="T5" fmla="*/ 23 h 25"/>
                <a:gd name="T6" fmla="*/ 24 w 24"/>
                <a:gd name="T7" fmla="*/ 10 h 25"/>
                <a:gd name="T8" fmla="*/ 16 w 24"/>
                <a:gd name="T9" fmla="*/ 0 h 25"/>
                <a:gd name="T10" fmla="*/ 2 w 24"/>
                <a:gd name="T11" fmla="*/ 13 h 25"/>
              </a:gdLst>
              <a:ahLst/>
              <a:cxnLst>
                <a:cxn ang="0">
                  <a:pos x="T0" y="T1"/>
                </a:cxn>
                <a:cxn ang="0">
                  <a:pos x="T2" y="T3"/>
                </a:cxn>
                <a:cxn ang="0">
                  <a:pos x="T4" y="T5"/>
                </a:cxn>
                <a:cxn ang="0">
                  <a:pos x="T6" y="T7"/>
                </a:cxn>
                <a:cxn ang="0">
                  <a:pos x="T8" y="T9"/>
                </a:cxn>
                <a:cxn ang="0">
                  <a:pos x="T10" y="T11"/>
                </a:cxn>
              </a:cxnLst>
              <a:rect l="0" t="0" r="r" b="b"/>
              <a:pathLst>
                <a:path w="24" h="25">
                  <a:moveTo>
                    <a:pt x="2" y="13"/>
                  </a:moveTo>
                  <a:cubicBezTo>
                    <a:pt x="0" y="16"/>
                    <a:pt x="0" y="20"/>
                    <a:pt x="2" y="23"/>
                  </a:cubicBezTo>
                  <a:cubicBezTo>
                    <a:pt x="5" y="25"/>
                    <a:pt x="9" y="25"/>
                    <a:pt x="12" y="23"/>
                  </a:cubicBezTo>
                  <a:cubicBezTo>
                    <a:pt x="24" y="10"/>
                    <a:pt x="24" y="10"/>
                    <a:pt x="24" y="10"/>
                  </a:cubicBezTo>
                  <a:cubicBezTo>
                    <a:pt x="21" y="7"/>
                    <a:pt x="19" y="4"/>
                    <a:pt x="16" y="0"/>
                  </a:cubicBez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21" name="Freeform 51"/>
            <p:cNvSpPr/>
            <p:nvPr/>
          </p:nvSpPr>
          <p:spPr bwMode="auto">
            <a:xfrm>
              <a:off x="7786688" y="4046537"/>
              <a:ext cx="74612" cy="19050"/>
            </a:xfrm>
            <a:custGeom>
              <a:avLst/>
              <a:gdLst>
                <a:gd name="T0" fmla="*/ 18 w 29"/>
                <a:gd name="T1" fmla="*/ 0 h 7"/>
                <a:gd name="T2" fmla="*/ 12 w 29"/>
                <a:gd name="T3" fmla="*/ 0 h 7"/>
                <a:gd name="T4" fmla="*/ 0 w 29"/>
                <a:gd name="T5" fmla="*/ 0 h 7"/>
                <a:gd name="T6" fmla="*/ 0 w 29"/>
                <a:gd name="T7" fmla="*/ 1 h 7"/>
                <a:gd name="T8" fmla="*/ 10 w 29"/>
                <a:gd name="T9" fmla="*/ 7 h 7"/>
                <a:gd name="T10" fmla="*/ 11 w 29"/>
                <a:gd name="T11" fmla="*/ 7 h 7"/>
                <a:gd name="T12" fmla="*/ 18 w 29"/>
                <a:gd name="T13" fmla="*/ 7 h 7"/>
                <a:gd name="T14" fmla="*/ 19 w 29"/>
                <a:gd name="T15" fmla="*/ 7 h 7"/>
                <a:gd name="T16" fmla="*/ 29 w 29"/>
                <a:gd name="T17" fmla="*/ 1 h 7"/>
                <a:gd name="T18" fmla="*/ 29 w 29"/>
                <a:gd name="T19" fmla="*/ 0 h 7"/>
                <a:gd name="T20" fmla="*/ 18 w 29"/>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7">
                  <a:moveTo>
                    <a:pt x="18" y="0"/>
                  </a:moveTo>
                  <a:cubicBezTo>
                    <a:pt x="12" y="0"/>
                    <a:pt x="12" y="0"/>
                    <a:pt x="12" y="0"/>
                  </a:cubicBezTo>
                  <a:cubicBezTo>
                    <a:pt x="0" y="0"/>
                    <a:pt x="0" y="0"/>
                    <a:pt x="0" y="0"/>
                  </a:cubicBezTo>
                  <a:cubicBezTo>
                    <a:pt x="0" y="1"/>
                    <a:pt x="0" y="1"/>
                    <a:pt x="0" y="1"/>
                  </a:cubicBezTo>
                  <a:cubicBezTo>
                    <a:pt x="0" y="5"/>
                    <a:pt x="5" y="7"/>
                    <a:pt x="10" y="7"/>
                  </a:cubicBezTo>
                  <a:cubicBezTo>
                    <a:pt x="11" y="7"/>
                    <a:pt x="11" y="7"/>
                    <a:pt x="11" y="7"/>
                  </a:cubicBezTo>
                  <a:cubicBezTo>
                    <a:pt x="18" y="7"/>
                    <a:pt x="18" y="7"/>
                    <a:pt x="18" y="7"/>
                  </a:cubicBezTo>
                  <a:cubicBezTo>
                    <a:pt x="19" y="7"/>
                    <a:pt x="19" y="7"/>
                    <a:pt x="19" y="7"/>
                  </a:cubicBezTo>
                  <a:cubicBezTo>
                    <a:pt x="24" y="7"/>
                    <a:pt x="29" y="5"/>
                    <a:pt x="29" y="1"/>
                  </a:cubicBezTo>
                  <a:cubicBezTo>
                    <a:pt x="29" y="1"/>
                    <a:pt x="29" y="1"/>
                    <a:pt x="29" y="0"/>
                  </a:cubicBezTo>
                  <a:lnTo>
                    <a:pt x="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22" name="Freeform 52"/>
            <p:cNvSpPr/>
            <p:nvPr/>
          </p:nvSpPr>
          <p:spPr bwMode="auto">
            <a:xfrm>
              <a:off x="7762876" y="4006850"/>
              <a:ext cx="120650" cy="31750"/>
            </a:xfrm>
            <a:custGeom>
              <a:avLst/>
              <a:gdLst>
                <a:gd name="T0" fmla="*/ 41 w 47"/>
                <a:gd name="T1" fmla="*/ 0 h 13"/>
                <a:gd name="T2" fmla="*/ 7 w 47"/>
                <a:gd name="T3" fmla="*/ 0 h 13"/>
                <a:gd name="T4" fmla="*/ 0 w 47"/>
                <a:gd name="T5" fmla="*/ 7 h 13"/>
                <a:gd name="T6" fmla="*/ 7 w 47"/>
                <a:gd name="T7" fmla="*/ 13 h 13"/>
                <a:gd name="T8" fmla="*/ 41 w 47"/>
                <a:gd name="T9" fmla="*/ 13 h 13"/>
                <a:gd name="T10" fmla="*/ 47 w 47"/>
                <a:gd name="T11" fmla="*/ 7 h 13"/>
                <a:gd name="T12" fmla="*/ 41 w 47"/>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47" h="13">
                  <a:moveTo>
                    <a:pt x="41" y="0"/>
                  </a:moveTo>
                  <a:cubicBezTo>
                    <a:pt x="7" y="0"/>
                    <a:pt x="7" y="0"/>
                    <a:pt x="7" y="0"/>
                  </a:cubicBezTo>
                  <a:cubicBezTo>
                    <a:pt x="3" y="0"/>
                    <a:pt x="0" y="3"/>
                    <a:pt x="0" y="7"/>
                  </a:cubicBezTo>
                  <a:cubicBezTo>
                    <a:pt x="0" y="10"/>
                    <a:pt x="3" y="13"/>
                    <a:pt x="7" y="13"/>
                  </a:cubicBezTo>
                  <a:cubicBezTo>
                    <a:pt x="41" y="13"/>
                    <a:pt x="41" y="13"/>
                    <a:pt x="41" y="13"/>
                  </a:cubicBezTo>
                  <a:cubicBezTo>
                    <a:pt x="44" y="13"/>
                    <a:pt x="47" y="10"/>
                    <a:pt x="47" y="7"/>
                  </a:cubicBezTo>
                  <a:cubicBezTo>
                    <a:pt x="47" y="3"/>
                    <a:pt x="44"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23" name="Freeform 53"/>
            <p:cNvSpPr/>
            <p:nvPr/>
          </p:nvSpPr>
          <p:spPr bwMode="auto">
            <a:xfrm>
              <a:off x="7762876" y="3965575"/>
              <a:ext cx="120650" cy="33337"/>
            </a:xfrm>
            <a:custGeom>
              <a:avLst/>
              <a:gdLst>
                <a:gd name="T0" fmla="*/ 41 w 47"/>
                <a:gd name="T1" fmla="*/ 0 h 13"/>
                <a:gd name="T2" fmla="*/ 7 w 47"/>
                <a:gd name="T3" fmla="*/ 0 h 13"/>
                <a:gd name="T4" fmla="*/ 0 w 47"/>
                <a:gd name="T5" fmla="*/ 6 h 13"/>
                <a:gd name="T6" fmla="*/ 7 w 47"/>
                <a:gd name="T7" fmla="*/ 13 h 13"/>
                <a:gd name="T8" fmla="*/ 41 w 47"/>
                <a:gd name="T9" fmla="*/ 13 h 13"/>
                <a:gd name="T10" fmla="*/ 47 w 47"/>
                <a:gd name="T11" fmla="*/ 6 h 13"/>
                <a:gd name="T12" fmla="*/ 41 w 47"/>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47" h="13">
                  <a:moveTo>
                    <a:pt x="41" y="0"/>
                  </a:moveTo>
                  <a:cubicBezTo>
                    <a:pt x="7" y="0"/>
                    <a:pt x="7" y="0"/>
                    <a:pt x="7" y="0"/>
                  </a:cubicBezTo>
                  <a:cubicBezTo>
                    <a:pt x="3" y="0"/>
                    <a:pt x="0" y="3"/>
                    <a:pt x="0" y="6"/>
                  </a:cubicBezTo>
                  <a:cubicBezTo>
                    <a:pt x="0" y="10"/>
                    <a:pt x="3" y="13"/>
                    <a:pt x="7" y="13"/>
                  </a:cubicBezTo>
                  <a:cubicBezTo>
                    <a:pt x="41" y="13"/>
                    <a:pt x="41" y="13"/>
                    <a:pt x="41" y="13"/>
                  </a:cubicBezTo>
                  <a:cubicBezTo>
                    <a:pt x="44" y="13"/>
                    <a:pt x="47" y="10"/>
                    <a:pt x="47" y="6"/>
                  </a:cubicBezTo>
                  <a:cubicBezTo>
                    <a:pt x="47" y="3"/>
                    <a:pt x="44"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24" name="Freeform 54"/>
            <p:cNvSpPr>
              <a:spLocks noEditPoints="1"/>
            </p:cNvSpPr>
            <p:nvPr/>
          </p:nvSpPr>
          <p:spPr bwMode="auto">
            <a:xfrm>
              <a:off x="7666038" y="3568700"/>
              <a:ext cx="314325" cy="385762"/>
            </a:xfrm>
            <a:custGeom>
              <a:avLst/>
              <a:gdLst>
                <a:gd name="T0" fmla="*/ 123 w 123"/>
                <a:gd name="T1" fmla="*/ 62 h 151"/>
                <a:gd name="T2" fmla="*/ 111 w 123"/>
                <a:gd name="T3" fmla="*/ 25 h 151"/>
                <a:gd name="T4" fmla="*/ 84 w 123"/>
                <a:gd name="T5" fmla="*/ 5 h 151"/>
                <a:gd name="T6" fmla="*/ 84 w 123"/>
                <a:gd name="T7" fmla="*/ 4 h 151"/>
                <a:gd name="T8" fmla="*/ 79 w 123"/>
                <a:gd name="T9" fmla="*/ 3 h 151"/>
                <a:gd name="T10" fmla="*/ 68 w 123"/>
                <a:gd name="T11" fmla="*/ 1 h 151"/>
                <a:gd name="T12" fmla="*/ 68 w 123"/>
                <a:gd name="T13" fmla="*/ 1 h 151"/>
                <a:gd name="T14" fmla="*/ 68 w 123"/>
                <a:gd name="T15" fmla="*/ 1 h 151"/>
                <a:gd name="T16" fmla="*/ 68 w 123"/>
                <a:gd name="T17" fmla="*/ 1 h 151"/>
                <a:gd name="T18" fmla="*/ 62 w 123"/>
                <a:gd name="T19" fmla="*/ 0 h 151"/>
                <a:gd name="T20" fmla="*/ 62 w 123"/>
                <a:gd name="T21" fmla="*/ 0 h 151"/>
                <a:gd name="T22" fmla="*/ 62 w 123"/>
                <a:gd name="T23" fmla="*/ 0 h 151"/>
                <a:gd name="T24" fmla="*/ 61 w 123"/>
                <a:gd name="T25" fmla="*/ 0 h 151"/>
                <a:gd name="T26" fmla="*/ 56 w 123"/>
                <a:gd name="T27" fmla="*/ 1 h 151"/>
                <a:gd name="T28" fmla="*/ 56 w 123"/>
                <a:gd name="T29" fmla="*/ 1 h 151"/>
                <a:gd name="T30" fmla="*/ 55 w 123"/>
                <a:gd name="T31" fmla="*/ 1 h 151"/>
                <a:gd name="T32" fmla="*/ 44 w 123"/>
                <a:gd name="T33" fmla="*/ 3 h 151"/>
                <a:gd name="T34" fmla="*/ 40 w 123"/>
                <a:gd name="T35" fmla="*/ 4 h 151"/>
                <a:gd name="T36" fmla="*/ 40 w 123"/>
                <a:gd name="T37" fmla="*/ 5 h 151"/>
                <a:gd name="T38" fmla="*/ 13 w 123"/>
                <a:gd name="T39" fmla="*/ 25 h 151"/>
                <a:gd name="T40" fmla="*/ 0 w 123"/>
                <a:gd name="T41" fmla="*/ 62 h 151"/>
                <a:gd name="T42" fmla="*/ 5 w 123"/>
                <a:gd name="T43" fmla="*/ 87 h 151"/>
                <a:gd name="T44" fmla="*/ 20 w 123"/>
                <a:gd name="T45" fmla="*/ 109 h 151"/>
                <a:gd name="T46" fmla="*/ 26 w 123"/>
                <a:gd name="T47" fmla="*/ 116 h 151"/>
                <a:gd name="T48" fmla="*/ 28 w 123"/>
                <a:gd name="T49" fmla="*/ 121 h 151"/>
                <a:gd name="T50" fmla="*/ 29 w 123"/>
                <a:gd name="T51" fmla="*/ 135 h 151"/>
                <a:gd name="T52" fmla="*/ 29 w 123"/>
                <a:gd name="T53" fmla="*/ 136 h 151"/>
                <a:gd name="T54" fmla="*/ 29 w 123"/>
                <a:gd name="T55" fmla="*/ 136 h 151"/>
                <a:gd name="T56" fmla="*/ 29 w 123"/>
                <a:gd name="T57" fmla="*/ 136 h 151"/>
                <a:gd name="T58" fmla="*/ 29 w 123"/>
                <a:gd name="T59" fmla="*/ 136 h 151"/>
                <a:gd name="T60" fmla="*/ 44 w 123"/>
                <a:gd name="T61" fmla="*/ 151 h 151"/>
                <a:gd name="T62" fmla="*/ 79 w 123"/>
                <a:gd name="T63" fmla="*/ 151 h 151"/>
                <a:gd name="T64" fmla="*/ 94 w 123"/>
                <a:gd name="T65" fmla="*/ 136 h 151"/>
                <a:gd name="T66" fmla="*/ 94 w 123"/>
                <a:gd name="T67" fmla="*/ 136 h 151"/>
                <a:gd name="T68" fmla="*/ 94 w 123"/>
                <a:gd name="T69" fmla="*/ 136 h 151"/>
                <a:gd name="T70" fmla="*/ 94 w 123"/>
                <a:gd name="T71" fmla="*/ 136 h 151"/>
                <a:gd name="T72" fmla="*/ 94 w 123"/>
                <a:gd name="T73" fmla="*/ 135 h 151"/>
                <a:gd name="T74" fmla="*/ 95 w 123"/>
                <a:gd name="T75" fmla="*/ 121 h 151"/>
                <a:gd name="T76" fmla="*/ 96 w 123"/>
                <a:gd name="T77" fmla="*/ 118 h 151"/>
                <a:gd name="T78" fmla="*/ 102 w 123"/>
                <a:gd name="T79" fmla="*/ 111 h 151"/>
                <a:gd name="T80" fmla="*/ 116 w 123"/>
                <a:gd name="T81" fmla="*/ 93 h 151"/>
                <a:gd name="T82" fmla="*/ 123 w 123"/>
                <a:gd name="T83" fmla="*/ 62 h 151"/>
                <a:gd name="T84" fmla="*/ 58 w 123"/>
                <a:gd name="T85" fmla="*/ 27 h 151"/>
                <a:gd name="T86" fmla="*/ 41 w 123"/>
                <a:gd name="T87" fmla="*/ 32 h 151"/>
                <a:gd name="T88" fmla="*/ 32 w 123"/>
                <a:gd name="T89" fmla="*/ 43 h 151"/>
                <a:gd name="T90" fmla="*/ 28 w 123"/>
                <a:gd name="T91" fmla="*/ 61 h 151"/>
                <a:gd name="T92" fmla="*/ 28 w 123"/>
                <a:gd name="T93" fmla="*/ 61 h 151"/>
                <a:gd name="T94" fmla="*/ 21 w 123"/>
                <a:gd name="T95" fmla="*/ 68 h 151"/>
                <a:gd name="T96" fmla="*/ 14 w 123"/>
                <a:gd name="T97" fmla="*/ 61 h 151"/>
                <a:gd name="T98" fmla="*/ 15 w 123"/>
                <a:gd name="T99" fmla="*/ 52 h 151"/>
                <a:gd name="T100" fmla="*/ 22 w 123"/>
                <a:gd name="T101" fmla="*/ 34 h 151"/>
                <a:gd name="T102" fmla="*/ 32 w 123"/>
                <a:gd name="T103" fmla="*/ 22 h 151"/>
                <a:gd name="T104" fmla="*/ 58 w 123"/>
                <a:gd name="T105" fmla="*/ 13 h 151"/>
                <a:gd name="T106" fmla="*/ 65 w 123"/>
                <a:gd name="T107" fmla="*/ 20 h 151"/>
                <a:gd name="T108" fmla="*/ 58 w 123"/>
                <a:gd name="T109" fmla="*/ 2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 h="151">
                  <a:moveTo>
                    <a:pt x="123" y="62"/>
                  </a:moveTo>
                  <a:cubicBezTo>
                    <a:pt x="123" y="48"/>
                    <a:pt x="118" y="35"/>
                    <a:pt x="111" y="25"/>
                  </a:cubicBezTo>
                  <a:cubicBezTo>
                    <a:pt x="104" y="16"/>
                    <a:pt x="94" y="9"/>
                    <a:pt x="84" y="5"/>
                  </a:cubicBezTo>
                  <a:cubicBezTo>
                    <a:pt x="84" y="4"/>
                    <a:pt x="84" y="4"/>
                    <a:pt x="84" y="4"/>
                  </a:cubicBezTo>
                  <a:cubicBezTo>
                    <a:pt x="79" y="3"/>
                    <a:pt x="79" y="3"/>
                    <a:pt x="79" y="3"/>
                  </a:cubicBezTo>
                  <a:cubicBezTo>
                    <a:pt x="76" y="2"/>
                    <a:pt x="72" y="1"/>
                    <a:pt x="68" y="1"/>
                  </a:cubicBezTo>
                  <a:cubicBezTo>
                    <a:pt x="68" y="1"/>
                    <a:pt x="68" y="1"/>
                    <a:pt x="68" y="1"/>
                  </a:cubicBezTo>
                  <a:cubicBezTo>
                    <a:pt x="68" y="1"/>
                    <a:pt x="68" y="1"/>
                    <a:pt x="68" y="1"/>
                  </a:cubicBezTo>
                  <a:cubicBezTo>
                    <a:pt x="68" y="1"/>
                    <a:pt x="68" y="1"/>
                    <a:pt x="68" y="1"/>
                  </a:cubicBezTo>
                  <a:cubicBezTo>
                    <a:pt x="66" y="1"/>
                    <a:pt x="64" y="0"/>
                    <a:pt x="62" y="0"/>
                  </a:cubicBezTo>
                  <a:cubicBezTo>
                    <a:pt x="62" y="0"/>
                    <a:pt x="62" y="0"/>
                    <a:pt x="62" y="0"/>
                  </a:cubicBezTo>
                  <a:cubicBezTo>
                    <a:pt x="62" y="0"/>
                    <a:pt x="62" y="0"/>
                    <a:pt x="62" y="0"/>
                  </a:cubicBezTo>
                  <a:cubicBezTo>
                    <a:pt x="61" y="0"/>
                    <a:pt x="61" y="0"/>
                    <a:pt x="61" y="0"/>
                  </a:cubicBezTo>
                  <a:cubicBezTo>
                    <a:pt x="59" y="0"/>
                    <a:pt x="58" y="1"/>
                    <a:pt x="56" y="1"/>
                  </a:cubicBezTo>
                  <a:cubicBezTo>
                    <a:pt x="56" y="1"/>
                    <a:pt x="56" y="1"/>
                    <a:pt x="56" y="1"/>
                  </a:cubicBezTo>
                  <a:cubicBezTo>
                    <a:pt x="55" y="1"/>
                    <a:pt x="55" y="1"/>
                    <a:pt x="55" y="1"/>
                  </a:cubicBezTo>
                  <a:cubicBezTo>
                    <a:pt x="51" y="1"/>
                    <a:pt x="48" y="2"/>
                    <a:pt x="44" y="3"/>
                  </a:cubicBezTo>
                  <a:cubicBezTo>
                    <a:pt x="40" y="4"/>
                    <a:pt x="40" y="4"/>
                    <a:pt x="40" y="4"/>
                  </a:cubicBezTo>
                  <a:cubicBezTo>
                    <a:pt x="40" y="5"/>
                    <a:pt x="40" y="5"/>
                    <a:pt x="40" y="5"/>
                  </a:cubicBezTo>
                  <a:cubicBezTo>
                    <a:pt x="29" y="9"/>
                    <a:pt x="19" y="16"/>
                    <a:pt x="13" y="25"/>
                  </a:cubicBezTo>
                  <a:cubicBezTo>
                    <a:pt x="5" y="35"/>
                    <a:pt x="0" y="48"/>
                    <a:pt x="0" y="62"/>
                  </a:cubicBezTo>
                  <a:cubicBezTo>
                    <a:pt x="0" y="72"/>
                    <a:pt x="2" y="80"/>
                    <a:pt x="5" y="87"/>
                  </a:cubicBezTo>
                  <a:cubicBezTo>
                    <a:pt x="9" y="97"/>
                    <a:pt x="15" y="104"/>
                    <a:pt x="20" y="109"/>
                  </a:cubicBezTo>
                  <a:cubicBezTo>
                    <a:pt x="22" y="112"/>
                    <a:pt x="24" y="114"/>
                    <a:pt x="26" y="116"/>
                  </a:cubicBezTo>
                  <a:cubicBezTo>
                    <a:pt x="27" y="118"/>
                    <a:pt x="28" y="120"/>
                    <a:pt x="28" y="121"/>
                  </a:cubicBezTo>
                  <a:cubicBezTo>
                    <a:pt x="29" y="126"/>
                    <a:pt x="29" y="134"/>
                    <a:pt x="29" y="135"/>
                  </a:cubicBezTo>
                  <a:cubicBezTo>
                    <a:pt x="29" y="136"/>
                    <a:pt x="29" y="136"/>
                    <a:pt x="29" y="136"/>
                  </a:cubicBezTo>
                  <a:cubicBezTo>
                    <a:pt x="29" y="136"/>
                    <a:pt x="29" y="136"/>
                    <a:pt x="29" y="136"/>
                  </a:cubicBezTo>
                  <a:cubicBezTo>
                    <a:pt x="29" y="136"/>
                    <a:pt x="29" y="136"/>
                    <a:pt x="29" y="136"/>
                  </a:cubicBezTo>
                  <a:cubicBezTo>
                    <a:pt x="29" y="136"/>
                    <a:pt x="29" y="136"/>
                    <a:pt x="29" y="136"/>
                  </a:cubicBezTo>
                  <a:cubicBezTo>
                    <a:pt x="29" y="144"/>
                    <a:pt x="36" y="151"/>
                    <a:pt x="44" y="151"/>
                  </a:cubicBezTo>
                  <a:cubicBezTo>
                    <a:pt x="79" y="151"/>
                    <a:pt x="79" y="151"/>
                    <a:pt x="79" y="151"/>
                  </a:cubicBezTo>
                  <a:cubicBezTo>
                    <a:pt x="87" y="151"/>
                    <a:pt x="94" y="144"/>
                    <a:pt x="94" y="136"/>
                  </a:cubicBezTo>
                  <a:cubicBezTo>
                    <a:pt x="94" y="136"/>
                    <a:pt x="94" y="136"/>
                    <a:pt x="94" y="136"/>
                  </a:cubicBezTo>
                  <a:cubicBezTo>
                    <a:pt x="94" y="136"/>
                    <a:pt x="94" y="136"/>
                    <a:pt x="94" y="136"/>
                  </a:cubicBezTo>
                  <a:cubicBezTo>
                    <a:pt x="94" y="136"/>
                    <a:pt x="94" y="136"/>
                    <a:pt x="94" y="136"/>
                  </a:cubicBezTo>
                  <a:cubicBezTo>
                    <a:pt x="94" y="135"/>
                    <a:pt x="94" y="135"/>
                    <a:pt x="94" y="135"/>
                  </a:cubicBezTo>
                  <a:cubicBezTo>
                    <a:pt x="94" y="134"/>
                    <a:pt x="94" y="126"/>
                    <a:pt x="95" y="121"/>
                  </a:cubicBezTo>
                  <a:cubicBezTo>
                    <a:pt x="95" y="120"/>
                    <a:pt x="95" y="119"/>
                    <a:pt x="96" y="118"/>
                  </a:cubicBezTo>
                  <a:cubicBezTo>
                    <a:pt x="97" y="116"/>
                    <a:pt x="100" y="114"/>
                    <a:pt x="102" y="111"/>
                  </a:cubicBezTo>
                  <a:cubicBezTo>
                    <a:pt x="106" y="106"/>
                    <a:pt x="112" y="101"/>
                    <a:pt x="116" y="93"/>
                  </a:cubicBezTo>
                  <a:cubicBezTo>
                    <a:pt x="120" y="85"/>
                    <a:pt x="123" y="75"/>
                    <a:pt x="123" y="62"/>
                  </a:cubicBezTo>
                  <a:close/>
                  <a:moveTo>
                    <a:pt x="58" y="27"/>
                  </a:moveTo>
                  <a:cubicBezTo>
                    <a:pt x="50" y="27"/>
                    <a:pt x="45" y="29"/>
                    <a:pt x="41" y="32"/>
                  </a:cubicBezTo>
                  <a:cubicBezTo>
                    <a:pt x="37" y="35"/>
                    <a:pt x="34" y="39"/>
                    <a:pt x="32" y="43"/>
                  </a:cubicBezTo>
                  <a:cubicBezTo>
                    <a:pt x="28" y="51"/>
                    <a:pt x="28" y="60"/>
                    <a:pt x="28" y="61"/>
                  </a:cubicBezTo>
                  <a:cubicBezTo>
                    <a:pt x="28" y="61"/>
                    <a:pt x="28" y="61"/>
                    <a:pt x="28" y="61"/>
                  </a:cubicBezTo>
                  <a:cubicBezTo>
                    <a:pt x="28" y="65"/>
                    <a:pt x="25" y="68"/>
                    <a:pt x="21" y="68"/>
                  </a:cubicBezTo>
                  <a:cubicBezTo>
                    <a:pt x="17" y="68"/>
                    <a:pt x="14" y="65"/>
                    <a:pt x="14" y="61"/>
                  </a:cubicBezTo>
                  <a:cubicBezTo>
                    <a:pt x="14" y="61"/>
                    <a:pt x="14" y="57"/>
                    <a:pt x="15" y="52"/>
                  </a:cubicBezTo>
                  <a:cubicBezTo>
                    <a:pt x="16" y="47"/>
                    <a:pt x="18" y="40"/>
                    <a:pt x="22" y="34"/>
                  </a:cubicBezTo>
                  <a:cubicBezTo>
                    <a:pt x="24" y="29"/>
                    <a:pt x="28" y="25"/>
                    <a:pt x="32" y="22"/>
                  </a:cubicBezTo>
                  <a:cubicBezTo>
                    <a:pt x="39" y="17"/>
                    <a:pt x="47" y="14"/>
                    <a:pt x="58" y="13"/>
                  </a:cubicBezTo>
                  <a:cubicBezTo>
                    <a:pt x="62" y="13"/>
                    <a:pt x="65" y="16"/>
                    <a:pt x="65" y="20"/>
                  </a:cubicBezTo>
                  <a:cubicBezTo>
                    <a:pt x="65" y="24"/>
                    <a:pt x="62" y="27"/>
                    <a:pt x="58"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25" name="Freeform 55"/>
            <p:cNvSpPr/>
            <p:nvPr/>
          </p:nvSpPr>
          <p:spPr bwMode="auto">
            <a:xfrm>
              <a:off x="7950201" y="3844925"/>
              <a:ext cx="60325" cy="63500"/>
            </a:xfrm>
            <a:custGeom>
              <a:avLst/>
              <a:gdLst>
                <a:gd name="T0" fmla="*/ 8 w 24"/>
                <a:gd name="T1" fmla="*/ 0 h 25"/>
                <a:gd name="T2" fmla="*/ 0 w 24"/>
                <a:gd name="T3" fmla="*/ 10 h 25"/>
                <a:gd name="T4" fmla="*/ 12 w 24"/>
                <a:gd name="T5" fmla="*/ 23 h 25"/>
                <a:gd name="T6" fmla="*/ 22 w 24"/>
                <a:gd name="T7" fmla="*/ 23 h 25"/>
                <a:gd name="T8" fmla="*/ 22 w 24"/>
                <a:gd name="T9" fmla="*/ 13 h 25"/>
                <a:gd name="T10" fmla="*/ 8 w 24"/>
                <a:gd name="T11" fmla="*/ 0 h 25"/>
              </a:gdLst>
              <a:ahLst/>
              <a:cxnLst>
                <a:cxn ang="0">
                  <a:pos x="T0" y="T1"/>
                </a:cxn>
                <a:cxn ang="0">
                  <a:pos x="T2" y="T3"/>
                </a:cxn>
                <a:cxn ang="0">
                  <a:pos x="T4" y="T5"/>
                </a:cxn>
                <a:cxn ang="0">
                  <a:pos x="T6" y="T7"/>
                </a:cxn>
                <a:cxn ang="0">
                  <a:pos x="T8" y="T9"/>
                </a:cxn>
                <a:cxn ang="0">
                  <a:pos x="T10" y="T11"/>
                </a:cxn>
              </a:cxnLst>
              <a:rect l="0" t="0" r="r" b="b"/>
              <a:pathLst>
                <a:path w="24" h="25">
                  <a:moveTo>
                    <a:pt x="8" y="0"/>
                  </a:moveTo>
                  <a:cubicBezTo>
                    <a:pt x="6" y="4"/>
                    <a:pt x="3" y="7"/>
                    <a:pt x="0" y="10"/>
                  </a:cubicBezTo>
                  <a:cubicBezTo>
                    <a:pt x="12" y="23"/>
                    <a:pt x="12" y="23"/>
                    <a:pt x="12" y="23"/>
                  </a:cubicBezTo>
                  <a:cubicBezTo>
                    <a:pt x="15" y="25"/>
                    <a:pt x="19" y="25"/>
                    <a:pt x="22" y="23"/>
                  </a:cubicBezTo>
                  <a:cubicBezTo>
                    <a:pt x="24" y="20"/>
                    <a:pt x="24" y="16"/>
                    <a:pt x="22" y="13"/>
                  </a:cubicBez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26" name="Freeform 56"/>
            <p:cNvSpPr/>
            <p:nvPr/>
          </p:nvSpPr>
          <p:spPr bwMode="auto">
            <a:xfrm>
              <a:off x="8004176" y="3705225"/>
              <a:ext cx="76200" cy="33337"/>
            </a:xfrm>
            <a:custGeom>
              <a:avLst/>
              <a:gdLst>
                <a:gd name="T0" fmla="*/ 24 w 30"/>
                <a:gd name="T1" fmla="*/ 0 h 13"/>
                <a:gd name="T2" fmla="*/ 0 w 30"/>
                <a:gd name="T3" fmla="*/ 0 h 13"/>
                <a:gd name="T4" fmla="*/ 0 w 30"/>
                <a:gd name="T5" fmla="*/ 9 h 13"/>
                <a:gd name="T6" fmla="*/ 0 w 30"/>
                <a:gd name="T7" fmla="*/ 13 h 13"/>
                <a:gd name="T8" fmla="*/ 24 w 30"/>
                <a:gd name="T9" fmla="*/ 13 h 13"/>
                <a:gd name="T10" fmla="*/ 30 w 30"/>
                <a:gd name="T11" fmla="*/ 6 h 13"/>
                <a:gd name="T12" fmla="*/ 24 w 3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30" h="13">
                  <a:moveTo>
                    <a:pt x="24" y="0"/>
                  </a:moveTo>
                  <a:cubicBezTo>
                    <a:pt x="0" y="0"/>
                    <a:pt x="0" y="0"/>
                    <a:pt x="0" y="0"/>
                  </a:cubicBezTo>
                  <a:cubicBezTo>
                    <a:pt x="0" y="3"/>
                    <a:pt x="0" y="6"/>
                    <a:pt x="0" y="9"/>
                  </a:cubicBezTo>
                  <a:cubicBezTo>
                    <a:pt x="0" y="10"/>
                    <a:pt x="0" y="12"/>
                    <a:pt x="0" y="13"/>
                  </a:cubicBezTo>
                  <a:cubicBezTo>
                    <a:pt x="24" y="13"/>
                    <a:pt x="24" y="13"/>
                    <a:pt x="24" y="13"/>
                  </a:cubicBezTo>
                  <a:cubicBezTo>
                    <a:pt x="27" y="13"/>
                    <a:pt x="30" y="10"/>
                    <a:pt x="30" y="6"/>
                  </a:cubicBezTo>
                  <a:cubicBezTo>
                    <a:pt x="30" y="3"/>
                    <a:pt x="27"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grpSp>
      <p:grpSp>
        <p:nvGrpSpPr>
          <p:cNvPr id="54" name="组合 53"/>
          <p:cNvGrpSpPr/>
          <p:nvPr/>
        </p:nvGrpSpPr>
        <p:grpSpPr>
          <a:xfrm rot="1902839">
            <a:off x="4076172" y="2793095"/>
            <a:ext cx="1275272" cy="533532"/>
            <a:chOff x="1150938" y="1535113"/>
            <a:chExt cx="933449" cy="390525"/>
          </a:xfrm>
          <a:solidFill>
            <a:srgbClr val="A6A6A6"/>
          </a:solidFill>
        </p:grpSpPr>
        <p:sp>
          <p:nvSpPr>
            <p:cNvPr id="55" name="Freeform 66"/>
            <p:cNvSpPr/>
            <p:nvPr/>
          </p:nvSpPr>
          <p:spPr bwMode="auto">
            <a:xfrm>
              <a:off x="1150938" y="1677988"/>
              <a:ext cx="293687" cy="247650"/>
            </a:xfrm>
            <a:custGeom>
              <a:avLst/>
              <a:gdLst>
                <a:gd name="T0" fmla="*/ 0 w 115"/>
                <a:gd name="T1" fmla="*/ 30 h 97"/>
                <a:gd name="T2" fmla="*/ 72 w 115"/>
                <a:gd name="T3" fmla="*/ 97 h 97"/>
                <a:gd name="T4" fmla="*/ 115 w 115"/>
                <a:gd name="T5" fmla="*/ 65 h 97"/>
                <a:gd name="T6" fmla="*/ 39 w 115"/>
                <a:gd name="T7" fmla="*/ 0 h 97"/>
                <a:gd name="T8" fmla="*/ 0 w 115"/>
                <a:gd name="T9" fmla="*/ 30 h 97"/>
              </a:gdLst>
              <a:ahLst/>
              <a:cxnLst>
                <a:cxn ang="0">
                  <a:pos x="T0" y="T1"/>
                </a:cxn>
                <a:cxn ang="0">
                  <a:pos x="T2" y="T3"/>
                </a:cxn>
                <a:cxn ang="0">
                  <a:pos x="T4" y="T5"/>
                </a:cxn>
                <a:cxn ang="0">
                  <a:pos x="T6" y="T7"/>
                </a:cxn>
                <a:cxn ang="0">
                  <a:pos x="T8" y="T9"/>
                </a:cxn>
              </a:cxnLst>
              <a:rect l="0" t="0" r="r" b="b"/>
              <a:pathLst>
                <a:path w="115" h="97">
                  <a:moveTo>
                    <a:pt x="0" y="30"/>
                  </a:moveTo>
                  <a:cubicBezTo>
                    <a:pt x="72" y="97"/>
                    <a:pt x="72" y="97"/>
                    <a:pt x="72" y="97"/>
                  </a:cubicBezTo>
                  <a:cubicBezTo>
                    <a:pt x="72" y="97"/>
                    <a:pt x="94" y="80"/>
                    <a:pt x="115" y="65"/>
                  </a:cubicBezTo>
                  <a:cubicBezTo>
                    <a:pt x="39" y="0"/>
                    <a:pt x="39" y="0"/>
                    <a:pt x="39" y="0"/>
                  </a:cubicBezTo>
                  <a:cubicBezTo>
                    <a:pt x="11" y="20"/>
                    <a:pt x="0" y="3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56" name="Freeform 67"/>
            <p:cNvSpPr/>
            <p:nvPr/>
          </p:nvSpPr>
          <p:spPr bwMode="auto">
            <a:xfrm>
              <a:off x="1295400" y="1535113"/>
              <a:ext cx="788987" cy="292100"/>
            </a:xfrm>
            <a:custGeom>
              <a:avLst/>
              <a:gdLst>
                <a:gd name="T0" fmla="*/ 261 w 309"/>
                <a:gd name="T1" fmla="*/ 33 h 114"/>
                <a:gd name="T2" fmla="*/ 205 w 309"/>
                <a:gd name="T3" fmla="*/ 64 h 114"/>
                <a:gd name="T4" fmla="*/ 125 w 309"/>
                <a:gd name="T5" fmla="*/ 55 h 114"/>
                <a:gd name="T6" fmla="*/ 176 w 309"/>
                <a:gd name="T7" fmla="*/ 48 h 114"/>
                <a:gd name="T8" fmla="*/ 217 w 309"/>
                <a:gd name="T9" fmla="*/ 19 h 114"/>
                <a:gd name="T10" fmla="*/ 140 w 309"/>
                <a:gd name="T11" fmla="*/ 14 h 114"/>
                <a:gd name="T12" fmla="*/ 66 w 309"/>
                <a:gd name="T13" fmla="*/ 14 h 114"/>
                <a:gd name="T14" fmla="*/ 0 w 309"/>
                <a:gd name="T15" fmla="*/ 54 h 114"/>
                <a:gd name="T16" fmla="*/ 68 w 309"/>
                <a:gd name="T17" fmla="*/ 114 h 114"/>
                <a:gd name="T18" fmla="*/ 91 w 309"/>
                <a:gd name="T19" fmla="*/ 102 h 114"/>
                <a:gd name="T20" fmla="*/ 205 w 309"/>
                <a:gd name="T21" fmla="*/ 102 h 114"/>
                <a:gd name="T22" fmla="*/ 309 w 309"/>
                <a:gd name="T23" fmla="*/ 19 h 114"/>
                <a:gd name="T24" fmla="*/ 261 w 309"/>
                <a:gd name="T25" fmla="*/ 3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9" h="114">
                  <a:moveTo>
                    <a:pt x="261" y="33"/>
                  </a:moveTo>
                  <a:cubicBezTo>
                    <a:pt x="243" y="49"/>
                    <a:pt x="227" y="60"/>
                    <a:pt x="205" y="64"/>
                  </a:cubicBezTo>
                  <a:cubicBezTo>
                    <a:pt x="170" y="70"/>
                    <a:pt x="135" y="62"/>
                    <a:pt x="125" y="55"/>
                  </a:cubicBezTo>
                  <a:cubicBezTo>
                    <a:pt x="108" y="44"/>
                    <a:pt x="126" y="51"/>
                    <a:pt x="176" y="48"/>
                  </a:cubicBezTo>
                  <a:cubicBezTo>
                    <a:pt x="227" y="45"/>
                    <a:pt x="217" y="19"/>
                    <a:pt x="217" y="19"/>
                  </a:cubicBezTo>
                  <a:cubicBezTo>
                    <a:pt x="206" y="17"/>
                    <a:pt x="193" y="16"/>
                    <a:pt x="140" y="14"/>
                  </a:cubicBezTo>
                  <a:cubicBezTo>
                    <a:pt x="121" y="14"/>
                    <a:pt x="84" y="10"/>
                    <a:pt x="66" y="14"/>
                  </a:cubicBezTo>
                  <a:cubicBezTo>
                    <a:pt x="46" y="18"/>
                    <a:pt x="28" y="35"/>
                    <a:pt x="0" y="54"/>
                  </a:cubicBezTo>
                  <a:cubicBezTo>
                    <a:pt x="68" y="114"/>
                    <a:pt x="68" y="114"/>
                    <a:pt x="68" y="114"/>
                  </a:cubicBezTo>
                  <a:cubicBezTo>
                    <a:pt x="79" y="107"/>
                    <a:pt x="87" y="102"/>
                    <a:pt x="91" y="102"/>
                  </a:cubicBezTo>
                  <a:cubicBezTo>
                    <a:pt x="112" y="102"/>
                    <a:pt x="166" y="107"/>
                    <a:pt x="205" y="102"/>
                  </a:cubicBezTo>
                  <a:cubicBezTo>
                    <a:pt x="282" y="64"/>
                    <a:pt x="309" y="19"/>
                    <a:pt x="309" y="19"/>
                  </a:cubicBezTo>
                  <a:cubicBezTo>
                    <a:pt x="309" y="19"/>
                    <a:pt x="288" y="0"/>
                    <a:pt x="26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grpSp>
      <p:grpSp>
        <p:nvGrpSpPr>
          <p:cNvPr id="41" name="组合 40"/>
          <p:cNvGrpSpPr/>
          <p:nvPr/>
        </p:nvGrpSpPr>
        <p:grpSpPr>
          <a:xfrm>
            <a:off x="6341369" y="4048249"/>
            <a:ext cx="653724" cy="552356"/>
            <a:chOff x="8507413" y="4900613"/>
            <a:chExt cx="706438" cy="596900"/>
          </a:xfrm>
          <a:solidFill>
            <a:schemeClr val="tx1">
              <a:lumMod val="65000"/>
              <a:lumOff val="35000"/>
            </a:schemeClr>
          </a:solidFill>
        </p:grpSpPr>
        <p:sp>
          <p:nvSpPr>
            <p:cNvPr id="42" name="Oval 188"/>
            <p:cNvSpPr>
              <a:spLocks noChangeArrowheads="1"/>
            </p:cNvSpPr>
            <p:nvPr/>
          </p:nvSpPr>
          <p:spPr bwMode="auto">
            <a:xfrm>
              <a:off x="8759826" y="4967288"/>
              <a:ext cx="203200" cy="203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43" name="Freeform 189"/>
            <p:cNvSpPr/>
            <p:nvPr/>
          </p:nvSpPr>
          <p:spPr bwMode="auto">
            <a:xfrm>
              <a:off x="8683626" y="5189538"/>
              <a:ext cx="357188" cy="307975"/>
            </a:xfrm>
            <a:custGeom>
              <a:avLst/>
              <a:gdLst>
                <a:gd name="T0" fmla="*/ 65 w 95"/>
                <a:gd name="T1" fmla="*/ 0 h 82"/>
                <a:gd name="T2" fmla="*/ 48 w 95"/>
                <a:gd name="T3" fmla="*/ 20 h 82"/>
                <a:gd name="T4" fmla="*/ 31 w 95"/>
                <a:gd name="T5" fmla="*/ 0 h 82"/>
                <a:gd name="T6" fmla="*/ 0 w 95"/>
                <a:gd name="T7" fmla="*/ 51 h 82"/>
                <a:gd name="T8" fmla="*/ 1 w 95"/>
                <a:gd name="T9" fmla="*/ 61 h 82"/>
                <a:gd name="T10" fmla="*/ 48 w 95"/>
                <a:gd name="T11" fmla="*/ 82 h 82"/>
                <a:gd name="T12" fmla="*/ 94 w 95"/>
                <a:gd name="T13" fmla="*/ 61 h 82"/>
                <a:gd name="T14" fmla="*/ 95 w 95"/>
                <a:gd name="T15" fmla="*/ 51 h 82"/>
                <a:gd name="T16" fmla="*/ 65 w 95"/>
                <a:gd name="T1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82">
                  <a:moveTo>
                    <a:pt x="65" y="0"/>
                  </a:moveTo>
                  <a:cubicBezTo>
                    <a:pt x="48" y="20"/>
                    <a:pt x="48" y="20"/>
                    <a:pt x="48" y="20"/>
                  </a:cubicBezTo>
                  <a:cubicBezTo>
                    <a:pt x="31" y="0"/>
                    <a:pt x="31" y="0"/>
                    <a:pt x="31" y="0"/>
                  </a:cubicBezTo>
                  <a:cubicBezTo>
                    <a:pt x="13" y="8"/>
                    <a:pt x="0" y="28"/>
                    <a:pt x="0" y="51"/>
                  </a:cubicBezTo>
                  <a:cubicBezTo>
                    <a:pt x="0" y="54"/>
                    <a:pt x="1" y="57"/>
                    <a:pt x="1" y="61"/>
                  </a:cubicBezTo>
                  <a:cubicBezTo>
                    <a:pt x="11" y="73"/>
                    <a:pt x="28" y="82"/>
                    <a:pt x="48" y="82"/>
                  </a:cubicBezTo>
                  <a:cubicBezTo>
                    <a:pt x="67" y="82"/>
                    <a:pt x="84" y="73"/>
                    <a:pt x="94" y="61"/>
                  </a:cubicBezTo>
                  <a:cubicBezTo>
                    <a:pt x="95" y="57"/>
                    <a:pt x="95" y="54"/>
                    <a:pt x="95" y="51"/>
                  </a:cubicBezTo>
                  <a:cubicBezTo>
                    <a:pt x="95" y="28"/>
                    <a:pt x="82" y="7"/>
                    <a:pt x="6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44" name="Freeform 190"/>
            <p:cNvSpPr/>
            <p:nvPr/>
          </p:nvSpPr>
          <p:spPr bwMode="auto">
            <a:xfrm>
              <a:off x="8958263" y="4900613"/>
              <a:ext cx="184150" cy="187325"/>
            </a:xfrm>
            <a:custGeom>
              <a:avLst/>
              <a:gdLst>
                <a:gd name="T0" fmla="*/ 24 w 49"/>
                <a:gd name="T1" fmla="*/ 0 h 50"/>
                <a:gd name="T2" fmla="*/ 0 w 49"/>
                <a:gd name="T3" fmla="*/ 18 h 50"/>
                <a:gd name="T4" fmla="*/ 11 w 49"/>
                <a:gd name="T5" fmla="*/ 45 h 50"/>
                <a:gd name="T6" fmla="*/ 11 w 49"/>
                <a:gd name="T7" fmla="*/ 46 h 50"/>
                <a:gd name="T8" fmla="*/ 24 w 49"/>
                <a:gd name="T9" fmla="*/ 50 h 50"/>
                <a:gd name="T10" fmla="*/ 49 w 49"/>
                <a:gd name="T11" fmla="*/ 25 h 50"/>
                <a:gd name="T12" fmla="*/ 24 w 49"/>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49" h="50">
                  <a:moveTo>
                    <a:pt x="24" y="0"/>
                  </a:moveTo>
                  <a:cubicBezTo>
                    <a:pt x="12" y="0"/>
                    <a:pt x="2" y="8"/>
                    <a:pt x="0" y="18"/>
                  </a:cubicBezTo>
                  <a:cubicBezTo>
                    <a:pt x="6" y="25"/>
                    <a:pt x="11" y="34"/>
                    <a:pt x="11" y="45"/>
                  </a:cubicBezTo>
                  <a:cubicBezTo>
                    <a:pt x="11" y="45"/>
                    <a:pt x="11" y="46"/>
                    <a:pt x="11" y="46"/>
                  </a:cubicBezTo>
                  <a:cubicBezTo>
                    <a:pt x="14" y="49"/>
                    <a:pt x="19" y="50"/>
                    <a:pt x="24" y="50"/>
                  </a:cubicBezTo>
                  <a:cubicBezTo>
                    <a:pt x="37" y="50"/>
                    <a:pt x="49" y="39"/>
                    <a:pt x="49" y="25"/>
                  </a:cubicBezTo>
                  <a:cubicBezTo>
                    <a:pt x="49" y="11"/>
                    <a:pt x="37"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45" name="Freeform 191"/>
            <p:cNvSpPr/>
            <p:nvPr/>
          </p:nvSpPr>
          <p:spPr bwMode="auto">
            <a:xfrm>
              <a:off x="8575676" y="4900613"/>
              <a:ext cx="187325" cy="187325"/>
            </a:xfrm>
            <a:custGeom>
              <a:avLst/>
              <a:gdLst>
                <a:gd name="T0" fmla="*/ 40 w 50"/>
                <a:gd name="T1" fmla="*/ 45 h 50"/>
                <a:gd name="T2" fmla="*/ 50 w 50"/>
                <a:gd name="T3" fmla="*/ 20 h 50"/>
                <a:gd name="T4" fmla="*/ 25 w 50"/>
                <a:gd name="T5" fmla="*/ 0 h 50"/>
                <a:gd name="T6" fmla="*/ 0 w 50"/>
                <a:gd name="T7" fmla="*/ 25 h 50"/>
                <a:gd name="T8" fmla="*/ 25 w 50"/>
                <a:gd name="T9" fmla="*/ 50 h 50"/>
                <a:gd name="T10" fmla="*/ 40 w 50"/>
                <a:gd name="T11" fmla="*/ 45 h 50"/>
                <a:gd name="T12" fmla="*/ 40 w 50"/>
                <a:gd name="T13" fmla="*/ 45 h 50"/>
              </a:gdLst>
              <a:ahLst/>
              <a:cxnLst>
                <a:cxn ang="0">
                  <a:pos x="T0" y="T1"/>
                </a:cxn>
                <a:cxn ang="0">
                  <a:pos x="T2" y="T3"/>
                </a:cxn>
                <a:cxn ang="0">
                  <a:pos x="T4" y="T5"/>
                </a:cxn>
                <a:cxn ang="0">
                  <a:pos x="T6" y="T7"/>
                </a:cxn>
                <a:cxn ang="0">
                  <a:pos x="T8" y="T9"/>
                </a:cxn>
                <a:cxn ang="0">
                  <a:pos x="T10" y="T11"/>
                </a:cxn>
                <a:cxn ang="0">
                  <a:pos x="T12" y="T13"/>
                </a:cxn>
              </a:cxnLst>
              <a:rect l="0" t="0" r="r" b="b"/>
              <a:pathLst>
                <a:path w="50" h="50">
                  <a:moveTo>
                    <a:pt x="40" y="45"/>
                  </a:moveTo>
                  <a:cubicBezTo>
                    <a:pt x="40" y="35"/>
                    <a:pt x="44" y="26"/>
                    <a:pt x="50" y="20"/>
                  </a:cubicBezTo>
                  <a:cubicBezTo>
                    <a:pt x="48" y="8"/>
                    <a:pt x="37" y="0"/>
                    <a:pt x="25" y="0"/>
                  </a:cubicBezTo>
                  <a:cubicBezTo>
                    <a:pt x="12" y="0"/>
                    <a:pt x="0" y="11"/>
                    <a:pt x="0" y="25"/>
                  </a:cubicBezTo>
                  <a:cubicBezTo>
                    <a:pt x="0" y="39"/>
                    <a:pt x="12" y="50"/>
                    <a:pt x="25" y="50"/>
                  </a:cubicBezTo>
                  <a:cubicBezTo>
                    <a:pt x="31" y="50"/>
                    <a:pt x="36" y="48"/>
                    <a:pt x="40" y="45"/>
                  </a:cubicBezTo>
                  <a:cubicBezTo>
                    <a:pt x="40" y="45"/>
                    <a:pt x="40" y="45"/>
                    <a:pt x="4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46" name="Freeform 192"/>
            <p:cNvSpPr/>
            <p:nvPr/>
          </p:nvSpPr>
          <p:spPr bwMode="auto">
            <a:xfrm>
              <a:off x="8958263" y="5103813"/>
              <a:ext cx="255588" cy="285750"/>
            </a:xfrm>
            <a:custGeom>
              <a:avLst/>
              <a:gdLst>
                <a:gd name="T0" fmla="*/ 40 w 68"/>
                <a:gd name="T1" fmla="*/ 0 h 76"/>
                <a:gd name="T2" fmla="*/ 24 w 68"/>
                <a:gd name="T3" fmla="*/ 19 h 76"/>
                <a:gd name="T4" fmla="*/ 9 w 68"/>
                <a:gd name="T5" fmla="*/ 2 h 76"/>
                <a:gd name="T6" fmla="*/ 0 w 68"/>
                <a:gd name="T7" fmla="*/ 16 h 76"/>
                <a:gd name="T8" fmla="*/ 32 w 68"/>
                <a:gd name="T9" fmla="*/ 74 h 76"/>
                <a:gd name="T10" fmla="*/ 31 w 68"/>
                <a:gd name="T11" fmla="*/ 76 h 76"/>
                <a:gd name="T12" fmla="*/ 67 w 68"/>
                <a:gd name="T13" fmla="*/ 57 h 76"/>
                <a:gd name="T14" fmla="*/ 68 w 68"/>
                <a:gd name="T15" fmla="*/ 48 h 76"/>
                <a:gd name="T16" fmla="*/ 40 w 68"/>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76">
                  <a:moveTo>
                    <a:pt x="40" y="0"/>
                  </a:moveTo>
                  <a:cubicBezTo>
                    <a:pt x="24" y="19"/>
                    <a:pt x="24" y="19"/>
                    <a:pt x="24" y="19"/>
                  </a:cubicBezTo>
                  <a:cubicBezTo>
                    <a:pt x="9" y="2"/>
                    <a:pt x="9" y="2"/>
                    <a:pt x="9" y="2"/>
                  </a:cubicBezTo>
                  <a:cubicBezTo>
                    <a:pt x="7" y="7"/>
                    <a:pt x="4" y="12"/>
                    <a:pt x="0" y="16"/>
                  </a:cubicBezTo>
                  <a:cubicBezTo>
                    <a:pt x="19" y="27"/>
                    <a:pt x="32" y="49"/>
                    <a:pt x="32" y="74"/>
                  </a:cubicBezTo>
                  <a:cubicBezTo>
                    <a:pt x="32" y="75"/>
                    <a:pt x="31" y="75"/>
                    <a:pt x="31" y="76"/>
                  </a:cubicBezTo>
                  <a:cubicBezTo>
                    <a:pt x="46" y="74"/>
                    <a:pt x="59" y="67"/>
                    <a:pt x="67" y="57"/>
                  </a:cubicBezTo>
                  <a:cubicBezTo>
                    <a:pt x="68" y="54"/>
                    <a:pt x="68" y="51"/>
                    <a:pt x="68" y="48"/>
                  </a:cubicBezTo>
                  <a:cubicBezTo>
                    <a:pt x="68" y="26"/>
                    <a:pt x="56" y="8"/>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47" name="Freeform 193"/>
            <p:cNvSpPr/>
            <p:nvPr/>
          </p:nvSpPr>
          <p:spPr bwMode="auto">
            <a:xfrm>
              <a:off x="8507413" y="5103813"/>
              <a:ext cx="258763" cy="285750"/>
            </a:xfrm>
            <a:custGeom>
              <a:avLst/>
              <a:gdLst>
                <a:gd name="T0" fmla="*/ 38 w 69"/>
                <a:gd name="T1" fmla="*/ 74 h 76"/>
                <a:gd name="T2" fmla="*/ 69 w 69"/>
                <a:gd name="T3" fmla="*/ 17 h 76"/>
                <a:gd name="T4" fmla="*/ 59 w 69"/>
                <a:gd name="T5" fmla="*/ 0 h 76"/>
                <a:gd name="T6" fmla="*/ 59 w 69"/>
                <a:gd name="T7" fmla="*/ 0 h 76"/>
                <a:gd name="T8" fmla="*/ 44 w 69"/>
                <a:gd name="T9" fmla="*/ 19 h 76"/>
                <a:gd name="T10" fmla="*/ 28 w 69"/>
                <a:gd name="T11" fmla="*/ 1 h 76"/>
                <a:gd name="T12" fmla="*/ 0 w 69"/>
                <a:gd name="T13" fmla="*/ 48 h 76"/>
                <a:gd name="T14" fmla="*/ 0 w 69"/>
                <a:gd name="T15" fmla="*/ 57 h 76"/>
                <a:gd name="T16" fmla="*/ 38 w 69"/>
                <a:gd name="T17" fmla="*/ 76 h 76"/>
                <a:gd name="T18" fmla="*/ 38 w 69"/>
                <a:gd name="T19" fmla="*/ 7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6">
                  <a:moveTo>
                    <a:pt x="38" y="74"/>
                  </a:moveTo>
                  <a:cubicBezTo>
                    <a:pt x="38" y="49"/>
                    <a:pt x="50" y="28"/>
                    <a:pt x="69" y="17"/>
                  </a:cubicBezTo>
                  <a:cubicBezTo>
                    <a:pt x="65" y="12"/>
                    <a:pt x="61" y="7"/>
                    <a:pt x="59" y="0"/>
                  </a:cubicBezTo>
                  <a:cubicBezTo>
                    <a:pt x="59" y="0"/>
                    <a:pt x="59" y="0"/>
                    <a:pt x="59" y="0"/>
                  </a:cubicBezTo>
                  <a:cubicBezTo>
                    <a:pt x="44" y="19"/>
                    <a:pt x="44" y="19"/>
                    <a:pt x="44" y="19"/>
                  </a:cubicBezTo>
                  <a:cubicBezTo>
                    <a:pt x="28" y="1"/>
                    <a:pt x="28" y="1"/>
                    <a:pt x="28" y="1"/>
                  </a:cubicBezTo>
                  <a:cubicBezTo>
                    <a:pt x="12" y="8"/>
                    <a:pt x="0" y="26"/>
                    <a:pt x="0" y="48"/>
                  </a:cubicBezTo>
                  <a:cubicBezTo>
                    <a:pt x="0" y="51"/>
                    <a:pt x="0" y="54"/>
                    <a:pt x="0" y="57"/>
                  </a:cubicBezTo>
                  <a:cubicBezTo>
                    <a:pt x="9" y="67"/>
                    <a:pt x="22" y="75"/>
                    <a:pt x="38" y="76"/>
                  </a:cubicBezTo>
                  <a:cubicBezTo>
                    <a:pt x="38" y="75"/>
                    <a:pt x="38" y="75"/>
                    <a:pt x="3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grpSp>
      <p:grpSp>
        <p:nvGrpSpPr>
          <p:cNvPr id="63" name="组合 62"/>
          <p:cNvGrpSpPr/>
          <p:nvPr/>
        </p:nvGrpSpPr>
        <p:grpSpPr>
          <a:xfrm rot="20210485" flipH="1">
            <a:off x="6449070" y="4354848"/>
            <a:ext cx="1060719" cy="472987"/>
            <a:chOff x="1150938" y="1535113"/>
            <a:chExt cx="933449" cy="390525"/>
          </a:xfrm>
          <a:solidFill>
            <a:srgbClr val="A6A6A6"/>
          </a:solidFill>
        </p:grpSpPr>
        <p:sp>
          <p:nvSpPr>
            <p:cNvPr id="64" name="Freeform 66"/>
            <p:cNvSpPr/>
            <p:nvPr/>
          </p:nvSpPr>
          <p:spPr bwMode="auto">
            <a:xfrm>
              <a:off x="1150938" y="1677988"/>
              <a:ext cx="293687" cy="247650"/>
            </a:xfrm>
            <a:custGeom>
              <a:avLst/>
              <a:gdLst>
                <a:gd name="T0" fmla="*/ 0 w 115"/>
                <a:gd name="T1" fmla="*/ 30 h 97"/>
                <a:gd name="T2" fmla="*/ 72 w 115"/>
                <a:gd name="T3" fmla="*/ 97 h 97"/>
                <a:gd name="T4" fmla="*/ 115 w 115"/>
                <a:gd name="T5" fmla="*/ 65 h 97"/>
                <a:gd name="T6" fmla="*/ 39 w 115"/>
                <a:gd name="T7" fmla="*/ 0 h 97"/>
                <a:gd name="T8" fmla="*/ 0 w 115"/>
                <a:gd name="T9" fmla="*/ 30 h 97"/>
              </a:gdLst>
              <a:ahLst/>
              <a:cxnLst>
                <a:cxn ang="0">
                  <a:pos x="T0" y="T1"/>
                </a:cxn>
                <a:cxn ang="0">
                  <a:pos x="T2" y="T3"/>
                </a:cxn>
                <a:cxn ang="0">
                  <a:pos x="T4" y="T5"/>
                </a:cxn>
                <a:cxn ang="0">
                  <a:pos x="T6" y="T7"/>
                </a:cxn>
                <a:cxn ang="0">
                  <a:pos x="T8" y="T9"/>
                </a:cxn>
              </a:cxnLst>
              <a:rect l="0" t="0" r="r" b="b"/>
              <a:pathLst>
                <a:path w="115" h="97">
                  <a:moveTo>
                    <a:pt x="0" y="30"/>
                  </a:moveTo>
                  <a:cubicBezTo>
                    <a:pt x="72" y="97"/>
                    <a:pt x="72" y="97"/>
                    <a:pt x="72" y="97"/>
                  </a:cubicBezTo>
                  <a:cubicBezTo>
                    <a:pt x="72" y="97"/>
                    <a:pt x="94" y="80"/>
                    <a:pt x="115" y="65"/>
                  </a:cubicBezTo>
                  <a:cubicBezTo>
                    <a:pt x="39" y="0"/>
                    <a:pt x="39" y="0"/>
                    <a:pt x="39" y="0"/>
                  </a:cubicBezTo>
                  <a:cubicBezTo>
                    <a:pt x="11" y="20"/>
                    <a:pt x="0" y="3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sp>
          <p:nvSpPr>
            <p:cNvPr id="65" name="Freeform 67"/>
            <p:cNvSpPr/>
            <p:nvPr/>
          </p:nvSpPr>
          <p:spPr bwMode="auto">
            <a:xfrm>
              <a:off x="1295400" y="1535113"/>
              <a:ext cx="788987" cy="292100"/>
            </a:xfrm>
            <a:custGeom>
              <a:avLst/>
              <a:gdLst>
                <a:gd name="T0" fmla="*/ 261 w 309"/>
                <a:gd name="T1" fmla="*/ 33 h 114"/>
                <a:gd name="T2" fmla="*/ 205 w 309"/>
                <a:gd name="T3" fmla="*/ 64 h 114"/>
                <a:gd name="T4" fmla="*/ 125 w 309"/>
                <a:gd name="T5" fmla="*/ 55 h 114"/>
                <a:gd name="T6" fmla="*/ 176 w 309"/>
                <a:gd name="T7" fmla="*/ 48 h 114"/>
                <a:gd name="T8" fmla="*/ 217 w 309"/>
                <a:gd name="T9" fmla="*/ 19 h 114"/>
                <a:gd name="T10" fmla="*/ 140 w 309"/>
                <a:gd name="T11" fmla="*/ 14 h 114"/>
                <a:gd name="T12" fmla="*/ 66 w 309"/>
                <a:gd name="T13" fmla="*/ 14 h 114"/>
                <a:gd name="T14" fmla="*/ 0 w 309"/>
                <a:gd name="T15" fmla="*/ 54 h 114"/>
                <a:gd name="T16" fmla="*/ 68 w 309"/>
                <a:gd name="T17" fmla="*/ 114 h 114"/>
                <a:gd name="T18" fmla="*/ 91 w 309"/>
                <a:gd name="T19" fmla="*/ 102 h 114"/>
                <a:gd name="T20" fmla="*/ 205 w 309"/>
                <a:gd name="T21" fmla="*/ 102 h 114"/>
                <a:gd name="T22" fmla="*/ 309 w 309"/>
                <a:gd name="T23" fmla="*/ 19 h 114"/>
                <a:gd name="T24" fmla="*/ 261 w 309"/>
                <a:gd name="T25" fmla="*/ 3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9" h="114">
                  <a:moveTo>
                    <a:pt x="261" y="33"/>
                  </a:moveTo>
                  <a:cubicBezTo>
                    <a:pt x="243" y="49"/>
                    <a:pt x="227" y="60"/>
                    <a:pt x="205" y="64"/>
                  </a:cubicBezTo>
                  <a:cubicBezTo>
                    <a:pt x="170" y="70"/>
                    <a:pt x="135" y="62"/>
                    <a:pt x="125" y="55"/>
                  </a:cubicBezTo>
                  <a:cubicBezTo>
                    <a:pt x="108" y="44"/>
                    <a:pt x="126" y="51"/>
                    <a:pt x="176" y="48"/>
                  </a:cubicBezTo>
                  <a:cubicBezTo>
                    <a:pt x="227" y="45"/>
                    <a:pt x="217" y="19"/>
                    <a:pt x="217" y="19"/>
                  </a:cubicBezTo>
                  <a:cubicBezTo>
                    <a:pt x="206" y="17"/>
                    <a:pt x="193" y="16"/>
                    <a:pt x="140" y="14"/>
                  </a:cubicBezTo>
                  <a:cubicBezTo>
                    <a:pt x="121" y="14"/>
                    <a:pt x="84" y="10"/>
                    <a:pt x="66" y="14"/>
                  </a:cubicBezTo>
                  <a:cubicBezTo>
                    <a:pt x="46" y="18"/>
                    <a:pt x="28" y="35"/>
                    <a:pt x="0" y="54"/>
                  </a:cubicBezTo>
                  <a:cubicBezTo>
                    <a:pt x="68" y="114"/>
                    <a:pt x="68" y="114"/>
                    <a:pt x="68" y="114"/>
                  </a:cubicBezTo>
                  <a:cubicBezTo>
                    <a:pt x="79" y="107"/>
                    <a:pt x="87" y="102"/>
                    <a:pt x="91" y="102"/>
                  </a:cubicBezTo>
                  <a:cubicBezTo>
                    <a:pt x="112" y="102"/>
                    <a:pt x="166" y="107"/>
                    <a:pt x="205" y="102"/>
                  </a:cubicBezTo>
                  <a:cubicBezTo>
                    <a:pt x="282" y="64"/>
                    <a:pt x="309" y="19"/>
                    <a:pt x="309" y="19"/>
                  </a:cubicBezTo>
                  <a:cubicBezTo>
                    <a:pt x="309" y="19"/>
                    <a:pt x="288" y="0"/>
                    <a:pt x="26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cs typeface="+mn-ea"/>
              </a:endParaRPr>
            </a:p>
          </p:txBody>
        </p:sp>
      </p:grpSp>
      <p:cxnSp>
        <p:nvCxnSpPr>
          <p:cNvPr id="66" name="直接连接符 65"/>
          <p:cNvCxnSpPr/>
          <p:nvPr/>
        </p:nvCxnSpPr>
        <p:spPr>
          <a:xfrm>
            <a:off x="1606189" y="2413511"/>
            <a:ext cx="2346960"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7768995" y="4209916"/>
            <a:ext cx="2182519"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等腰三角形 1"/>
          <p:cNvSpPr/>
          <p:nvPr/>
        </p:nvSpPr>
        <p:spPr>
          <a:xfrm rot="16200000">
            <a:off x="5690093" y="2246455"/>
            <a:ext cx="236296" cy="220133"/>
          </a:xfrm>
          <a:prstGeom prst="triangl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endParaRPr>
          </a:p>
        </p:txBody>
      </p:sp>
      <p:sp>
        <p:nvSpPr>
          <p:cNvPr id="48" name="等腰三角形 47"/>
          <p:cNvSpPr/>
          <p:nvPr/>
        </p:nvSpPr>
        <p:spPr>
          <a:xfrm rot="5400000">
            <a:off x="5726348" y="4857015"/>
            <a:ext cx="216915" cy="220133"/>
          </a:xfrm>
          <a:prstGeom prst="triangl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endParaRPr>
          </a:p>
        </p:txBody>
      </p:sp>
      <p:sp>
        <p:nvSpPr>
          <p:cNvPr id="6" name="矩形 5"/>
          <p:cNvSpPr/>
          <p:nvPr/>
        </p:nvSpPr>
        <p:spPr>
          <a:xfrm>
            <a:off x="1874426" y="1940940"/>
            <a:ext cx="1555234" cy="420564"/>
          </a:xfrm>
          <a:prstGeom prst="rect">
            <a:avLst/>
          </a:prstGeom>
        </p:spPr>
        <p:txBody>
          <a:bodyPr wrap="none">
            <a:spAutoFit/>
          </a:bodyPr>
          <a:lstStyle/>
          <a:p>
            <a:r>
              <a:rPr lang="zh-CN" altLang="en-US" sz="2135" dirty="0">
                <a:solidFill>
                  <a:schemeClr val="tx1">
                    <a:lumMod val="50000"/>
                    <a:lumOff val="50000"/>
                  </a:schemeClr>
                </a:solidFill>
                <a:latin typeface="+mn-ea"/>
                <a:cs typeface="+mn-ea"/>
              </a:rPr>
              <a:t>找购物信息</a:t>
            </a:r>
            <a:endParaRPr lang="zh-CN" altLang="en-US" sz="2135" dirty="0">
              <a:cs typeface="+mn-ea"/>
            </a:endParaRPr>
          </a:p>
        </p:txBody>
      </p:sp>
      <p:sp>
        <p:nvSpPr>
          <p:cNvPr id="51" name="矩形 50"/>
          <p:cNvSpPr/>
          <p:nvPr/>
        </p:nvSpPr>
        <p:spPr>
          <a:xfrm>
            <a:off x="8080915" y="4235703"/>
            <a:ext cx="1007007" cy="420564"/>
          </a:xfrm>
          <a:prstGeom prst="rect">
            <a:avLst/>
          </a:prstGeom>
        </p:spPr>
        <p:txBody>
          <a:bodyPr wrap="none">
            <a:spAutoFit/>
          </a:bodyPr>
          <a:lstStyle/>
          <a:p>
            <a:r>
              <a:rPr lang="zh-CN" altLang="en-US" sz="2135" dirty="0">
                <a:solidFill>
                  <a:schemeClr val="tx1">
                    <a:lumMod val="50000"/>
                    <a:lumOff val="50000"/>
                  </a:schemeClr>
                </a:solidFill>
                <a:latin typeface="+mn-ea"/>
                <a:cs typeface="+mn-ea"/>
              </a:rPr>
              <a:t>找路线</a:t>
            </a:r>
            <a:endParaRPr lang="zh-CN" altLang="en-US" sz="2135" dirty="0">
              <a:cs typeface="+mn-ea"/>
            </a:endParaRPr>
          </a:p>
        </p:txBody>
      </p:sp>
      <p:sp>
        <p:nvSpPr>
          <p:cNvPr id="50" name="TextBox 6"/>
          <p:cNvSpPr txBox="1">
            <a:spLocks noChangeArrowheads="1"/>
          </p:cNvSpPr>
          <p:nvPr/>
        </p:nvSpPr>
        <p:spPr bwMode="auto">
          <a:xfrm>
            <a:off x="2699133" y="579323"/>
            <a:ext cx="6301648" cy="584775"/>
          </a:xfrm>
          <a:prstGeom prst="rect">
            <a:avLst/>
          </a:prstGeom>
          <a:noFill/>
        </p:spPr>
        <p:txBody>
          <a:bodyPr wrap="square" rtlCol="0">
            <a:spAutoFit/>
            <a:scene3d>
              <a:camera prst="orthographicFront"/>
              <a:lightRig rig="threePt" dir="t"/>
            </a:scene3d>
            <a:sp3d contourW="12700"/>
          </a:bodyPr>
          <a:lstStyle>
            <a:defPPr>
              <a:defRPr lang="zh-CN"/>
            </a:defPPr>
            <a:lvl1pPr lvl="0" algn="ctr">
              <a:defRPr sz="3200" b="1">
                <a:solidFill>
                  <a:schemeClr val="tx1">
                    <a:lumMod val="85000"/>
                    <a:lumOff val="15000"/>
                  </a:schemeClr>
                </a:solidFill>
                <a:cs typeface="+mn-ea"/>
              </a:defRPr>
            </a:lvl1pPr>
          </a:lstStyle>
          <a:p>
            <a:r>
              <a:rPr lang="zh-CN" altLang="en-US" dirty="0"/>
              <a:t>日常生活常用的信息查询软件</a:t>
            </a:r>
            <a:endParaRPr lang="zh-CN" altLang="en-US" dirty="0"/>
          </a:p>
        </p:txBody>
      </p:sp>
      <p:pic>
        <p:nvPicPr>
          <p:cNvPr id="7" name="图片 6"/>
          <p:cNvPicPr>
            <a:picLocks noChangeAspect="1"/>
          </p:cNvPicPr>
          <p:nvPr/>
        </p:nvPicPr>
        <p:blipFill>
          <a:blip r:embed="rId1"/>
          <a:stretch>
            <a:fillRect/>
          </a:stretch>
        </p:blipFill>
        <p:spPr>
          <a:xfrm>
            <a:off x="830399" y="2687629"/>
            <a:ext cx="1081264" cy="1096280"/>
          </a:xfrm>
          <a:prstGeom prst="rect">
            <a:avLst/>
          </a:prstGeom>
        </p:spPr>
      </p:pic>
      <p:pic>
        <p:nvPicPr>
          <p:cNvPr id="9" name="图片 8"/>
          <p:cNvPicPr>
            <a:picLocks noChangeAspect="1"/>
          </p:cNvPicPr>
          <p:nvPr/>
        </p:nvPicPr>
        <p:blipFill>
          <a:blip r:embed="rId2"/>
          <a:stretch>
            <a:fillRect/>
          </a:stretch>
        </p:blipFill>
        <p:spPr>
          <a:xfrm>
            <a:off x="2032405" y="2700195"/>
            <a:ext cx="1036120" cy="1028773"/>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10107163" y="2909881"/>
            <a:ext cx="1139320" cy="1141080"/>
          </a:xfrm>
          <a:prstGeom prst="rect">
            <a:avLst/>
          </a:prstGeom>
          <a:noFill/>
          <a:extLst>
            <a:ext uri="{909E8E84-426E-40DD-AFC4-6F175D3DCCD1}">
              <a14:hiddenFill xmlns:a14="http://schemas.microsoft.com/office/drawing/2010/main">
                <a:solidFill>
                  <a:srgbClr val="FFFFFF"/>
                </a:solidFill>
              </a14:hiddenFill>
            </a:ext>
          </a:extLst>
        </p:spPr>
      </p:pic>
      <p:pic>
        <p:nvPicPr>
          <p:cNvPr id="49" name="图片 48"/>
          <p:cNvPicPr>
            <a:picLocks noChangeAspect="1"/>
          </p:cNvPicPr>
          <p:nvPr/>
        </p:nvPicPr>
        <p:blipFill>
          <a:blip r:embed="rId4">
            <a:clrChange>
              <a:clrFrom>
                <a:srgbClr val="FFFFFF"/>
              </a:clrFrom>
              <a:clrTo>
                <a:srgbClr val="FFFFFF">
                  <a:alpha val="0"/>
                </a:srgbClr>
              </a:clrTo>
            </a:clrChange>
          </a:blip>
          <a:stretch>
            <a:fillRect/>
          </a:stretch>
        </p:blipFill>
        <p:spPr>
          <a:xfrm>
            <a:off x="6664834" y="2456798"/>
            <a:ext cx="3145309" cy="1944405"/>
          </a:xfrm>
          <a:prstGeom prst="rect">
            <a:avLst/>
          </a:prstGeom>
        </p:spPr>
      </p:pic>
      <p:pic>
        <p:nvPicPr>
          <p:cNvPr id="53" name="Picture 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76199" y="2923035"/>
            <a:ext cx="1166181" cy="116618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3011" y="2690699"/>
            <a:ext cx="1068525" cy="1068525"/>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直接连接符 58"/>
          <p:cNvCxnSpPr/>
          <p:nvPr/>
        </p:nvCxnSpPr>
        <p:spPr>
          <a:xfrm>
            <a:off x="1774601" y="5931685"/>
            <a:ext cx="2346960"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2042838" y="5459115"/>
            <a:ext cx="1555234" cy="420564"/>
          </a:xfrm>
          <a:prstGeom prst="rect">
            <a:avLst/>
          </a:prstGeom>
        </p:spPr>
        <p:txBody>
          <a:bodyPr wrap="none">
            <a:spAutoFit/>
          </a:bodyPr>
          <a:lstStyle/>
          <a:p>
            <a:r>
              <a:rPr lang="zh-CN" altLang="en-US" sz="2135" dirty="0">
                <a:solidFill>
                  <a:schemeClr val="tx1">
                    <a:lumMod val="50000"/>
                    <a:lumOff val="50000"/>
                  </a:schemeClr>
                </a:solidFill>
                <a:latin typeface="+mn-ea"/>
                <a:cs typeface="+mn-ea"/>
              </a:rPr>
              <a:t>找出行攻略</a:t>
            </a:r>
            <a:endParaRPr lang="zh-CN" altLang="en-US" sz="2135" dirty="0">
              <a:cs typeface="+mn-ea"/>
            </a:endParaRPr>
          </a:p>
        </p:txBody>
      </p:sp>
      <p:pic>
        <p:nvPicPr>
          <p:cNvPr id="61" name="Picture 1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1024" y="5043428"/>
            <a:ext cx="1843469" cy="140349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44047" y="5213032"/>
            <a:ext cx="2045219" cy="102261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03055" y="5034015"/>
            <a:ext cx="1808696" cy="12684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barn(inVertical)">
                                      <p:cBhvr>
                                        <p:cTn id="16" dur="500"/>
                                        <p:tgtEl>
                                          <p:spTgt spid="5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down)">
                                      <p:cBhvr>
                                        <p:cTn id="21" dur="500"/>
                                        <p:tgtEl>
                                          <p:spTgt spid="49"/>
                                        </p:tgtEl>
                                      </p:cBhvr>
                                    </p:animEffect>
                                  </p:childTnLst>
                                </p:cTn>
                              </p:par>
                              <p:par>
                                <p:cTn id="22" presetID="22" presetClass="entr" presetSubtype="4"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down)">
                                      <p:cBhvr>
                                        <p:cTn id="24" dur="500"/>
                                        <p:tgtEl>
                                          <p:spTgt spid="53"/>
                                        </p:tgtEl>
                                      </p:cBhvr>
                                    </p:animEffect>
                                  </p:childTnLst>
                                </p:cTn>
                              </p:par>
                              <p:par>
                                <p:cTn id="25" presetID="2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down)">
                                      <p:cBhvr>
                                        <p:cTn id="27" dur="500"/>
                                        <p:tgtEl>
                                          <p:spTgt spid="10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down)">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p:cTn id="35" dur="500" fill="hold"/>
                                        <p:tgtEl>
                                          <p:spTgt spid="60"/>
                                        </p:tgtEl>
                                        <p:attrNameLst>
                                          <p:attrName>ppt_w</p:attrName>
                                        </p:attrNameLst>
                                      </p:cBhvr>
                                      <p:tavLst>
                                        <p:tav tm="0">
                                          <p:val>
                                            <p:fltVal val="0"/>
                                          </p:val>
                                        </p:tav>
                                        <p:tav tm="100000">
                                          <p:val>
                                            <p:strVal val="#ppt_w"/>
                                          </p:val>
                                        </p:tav>
                                      </p:tavLst>
                                    </p:anim>
                                    <p:anim calcmode="lin" valueType="num">
                                      <p:cBhvr>
                                        <p:cTn id="36" dur="500" fill="hold"/>
                                        <p:tgtEl>
                                          <p:spTgt spid="60"/>
                                        </p:tgtEl>
                                        <p:attrNameLst>
                                          <p:attrName>ppt_h</p:attrName>
                                        </p:attrNameLst>
                                      </p:cBhvr>
                                      <p:tavLst>
                                        <p:tav tm="0">
                                          <p:val>
                                            <p:fltVal val="0"/>
                                          </p:val>
                                        </p:tav>
                                        <p:tav tm="100000">
                                          <p:val>
                                            <p:strVal val="#ppt_h"/>
                                          </p:val>
                                        </p:tav>
                                      </p:tavLst>
                                    </p:anim>
                                    <p:animEffect transition="in" filter="fade">
                                      <p:cBhvr>
                                        <p:cTn id="37" dur="500"/>
                                        <p:tgtEl>
                                          <p:spTgt spid="60"/>
                                        </p:tgtEl>
                                      </p:cBhvr>
                                    </p:animEffect>
                                  </p:childTnLst>
                                </p:cTn>
                              </p:par>
                              <p:par>
                                <p:cTn id="38" presetID="53" presetClass="entr" presetSubtype="16" fill="hold" nodeType="withEffect">
                                  <p:stCondLst>
                                    <p:cond delay="0"/>
                                  </p:stCondLst>
                                  <p:childTnLst>
                                    <p:set>
                                      <p:cBhvr>
                                        <p:cTn id="39" dur="1" fill="hold">
                                          <p:stCondLst>
                                            <p:cond delay="0"/>
                                          </p:stCondLst>
                                        </p:cTn>
                                        <p:tgtEl>
                                          <p:spTgt spid="61"/>
                                        </p:tgtEl>
                                        <p:attrNameLst>
                                          <p:attrName>style.visibility</p:attrName>
                                        </p:attrNameLst>
                                      </p:cBhvr>
                                      <p:to>
                                        <p:strVal val="visible"/>
                                      </p:to>
                                    </p:set>
                                    <p:anim calcmode="lin" valueType="num">
                                      <p:cBhvr>
                                        <p:cTn id="40" dur="500" fill="hold"/>
                                        <p:tgtEl>
                                          <p:spTgt spid="61"/>
                                        </p:tgtEl>
                                        <p:attrNameLst>
                                          <p:attrName>ppt_w</p:attrName>
                                        </p:attrNameLst>
                                      </p:cBhvr>
                                      <p:tavLst>
                                        <p:tav tm="0">
                                          <p:val>
                                            <p:fltVal val="0"/>
                                          </p:val>
                                        </p:tav>
                                        <p:tav tm="100000">
                                          <p:val>
                                            <p:strVal val="#ppt_w"/>
                                          </p:val>
                                        </p:tav>
                                      </p:tavLst>
                                    </p:anim>
                                    <p:anim calcmode="lin" valueType="num">
                                      <p:cBhvr>
                                        <p:cTn id="41" dur="500" fill="hold"/>
                                        <p:tgtEl>
                                          <p:spTgt spid="61"/>
                                        </p:tgtEl>
                                        <p:attrNameLst>
                                          <p:attrName>ppt_h</p:attrName>
                                        </p:attrNameLst>
                                      </p:cBhvr>
                                      <p:tavLst>
                                        <p:tav tm="0">
                                          <p:val>
                                            <p:fltVal val="0"/>
                                          </p:val>
                                        </p:tav>
                                        <p:tav tm="100000">
                                          <p:val>
                                            <p:strVal val="#ppt_h"/>
                                          </p:val>
                                        </p:tav>
                                      </p:tavLst>
                                    </p:anim>
                                    <p:animEffect transition="in" filter="fade">
                                      <p:cBhvr>
                                        <p:cTn id="42" dur="500"/>
                                        <p:tgtEl>
                                          <p:spTgt spid="61"/>
                                        </p:tgtEl>
                                      </p:cBhvr>
                                    </p:animEffect>
                                  </p:childTnLst>
                                </p:cTn>
                              </p:par>
                              <p:par>
                                <p:cTn id="43" presetID="53" presetClass="entr" presetSubtype="16" fill="hold" nodeType="withEffect">
                                  <p:stCondLst>
                                    <p:cond delay="0"/>
                                  </p:stCondLst>
                                  <p:childTnLst>
                                    <p:set>
                                      <p:cBhvr>
                                        <p:cTn id="44" dur="1" fill="hold">
                                          <p:stCondLst>
                                            <p:cond delay="0"/>
                                          </p:stCondLst>
                                        </p:cTn>
                                        <p:tgtEl>
                                          <p:spTgt spid="62"/>
                                        </p:tgtEl>
                                        <p:attrNameLst>
                                          <p:attrName>style.visibility</p:attrName>
                                        </p:attrNameLst>
                                      </p:cBhvr>
                                      <p:to>
                                        <p:strVal val="visible"/>
                                      </p:to>
                                    </p:set>
                                    <p:anim calcmode="lin" valueType="num">
                                      <p:cBhvr>
                                        <p:cTn id="45" dur="500" fill="hold"/>
                                        <p:tgtEl>
                                          <p:spTgt spid="62"/>
                                        </p:tgtEl>
                                        <p:attrNameLst>
                                          <p:attrName>ppt_w</p:attrName>
                                        </p:attrNameLst>
                                      </p:cBhvr>
                                      <p:tavLst>
                                        <p:tav tm="0">
                                          <p:val>
                                            <p:fltVal val="0"/>
                                          </p:val>
                                        </p:tav>
                                        <p:tav tm="100000">
                                          <p:val>
                                            <p:strVal val="#ppt_w"/>
                                          </p:val>
                                        </p:tav>
                                      </p:tavLst>
                                    </p:anim>
                                    <p:anim calcmode="lin" valueType="num">
                                      <p:cBhvr>
                                        <p:cTn id="46" dur="500" fill="hold"/>
                                        <p:tgtEl>
                                          <p:spTgt spid="62"/>
                                        </p:tgtEl>
                                        <p:attrNameLst>
                                          <p:attrName>ppt_h</p:attrName>
                                        </p:attrNameLst>
                                      </p:cBhvr>
                                      <p:tavLst>
                                        <p:tav tm="0">
                                          <p:val>
                                            <p:fltVal val="0"/>
                                          </p:val>
                                        </p:tav>
                                        <p:tav tm="100000">
                                          <p:val>
                                            <p:strVal val="#ppt_h"/>
                                          </p:val>
                                        </p:tav>
                                      </p:tavLst>
                                    </p:anim>
                                    <p:animEffect transition="in" filter="fade">
                                      <p:cBhvr>
                                        <p:cTn id="47" dur="500"/>
                                        <p:tgtEl>
                                          <p:spTgt spid="62"/>
                                        </p:tgtEl>
                                      </p:cBhvr>
                                    </p:animEffect>
                                  </p:childTnLst>
                                </p:cTn>
                              </p:par>
                              <p:par>
                                <p:cTn id="48" presetID="53" presetClass="entr" presetSubtype="16" fill="hold" nodeType="withEffect">
                                  <p:stCondLst>
                                    <p:cond delay="0"/>
                                  </p:stCondLst>
                                  <p:childTnLst>
                                    <p:set>
                                      <p:cBhvr>
                                        <p:cTn id="49" dur="1" fill="hold">
                                          <p:stCondLst>
                                            <p:cond delay="0"/>
                                          </p:stCondLst>
                                        </p:cTn>
                                        <p:tgtEl>
                                          <p:spTgt spid="69"/>
                                        </p:tgtEl>
                                        <p:attrNameLst>
                                          <p:attrName>style.visibility</p:attrName>
                                        </p:attrNameLst>
                                      </p:cBhvr>
                                      <p:to>
                                        <p:strVal val="visible"/>
                                      </p:to>
                                    </p:set>
                                    <p:anim calcmode="lin" valueType="num">
                                      <p:cBhvr>
                                        <p:cTn id="50" dur="500" fill="hold"/>
                                        <p:tgtEl>
                                          <p:spTgt spid="69"/>
                                        </p:tgtEl>
                                        <p:attrNameLst>
                                          <p:attrName>ppt_w</p:attrName>
                                        </p:attrNameLst>
                                      </p:cBhvr>
                                      <p:tavLst>
                                        <p:tav tm="0">
                                          <p:val>
                                            <p:fltVal val="0"/>
                                          </p:val>
                                        </p:tav>
                                        <p:tav tm="100000">
                                          <p:val>
                                            <p:strVal val="#ppt_w"/>
                                          </p:val>
                                        </p:tav>
                                      </p:tavLst>
                                    </p:anim>
                                    <p:anim calcmode="lin" valueType="num">
                                      <p:cBhvr>
                                        <p:cTn id="51" dur="500" fill="hold"/>
                                        <p:tgtEl>
                                          <p:spTgt spid="69"/>
                                        </p:tgtEl>
                                        <p:attrNameLst>
                                          <p:attrName>ppt_h</p:attrName>
                                        </p:attrNameLst>
                                      </p:cBhvr>
                                      <p:tavLst>
                                        <p:tav tm="0">
                                          <p:val>
                                            <p:fltVal val="0"/>
                                          </p:val>
                                        </p:tav>
                                        <p:tav tm="100000">
                                          <p:val>
                                            <p:strVal val="#ppt_h"/>
                                          </p:val>
                                        </p:tav>
                                      </p:tavLst>
                                    </p:anim>
                                    <p:animEffect transition="in" filter="fade">
                                      <p:cBhvr>
                                        <p:cTn id="5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1" grpId="0"/>
      <p:bldP spid="6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stretch>
            <a:fillRect/>
          </a:stretch>
        </p:blipFill>
        <p:spPr>
          <a:xfrm>
            <a:off x="7914640" y="9525"/>
            <a:ext cx="3948430" cy="3510280"/>
          </a:xfrm>
          <a:prstGeom prst="rect">
            <a:avLst/>
          </a:prstGeom>
        </p:spPr>
      </p:pic>
      <p:pic>
        <p:nvPicPr>
          <p:cNvPr id="9" name="图片 8" descr="7AC17F9B940698E960F54C0D1BF68376"/>
          <p:cNvPicPr>
            <a:picLocks noChangeAspect="1"/>
          </p:cNvPicPr>
          <p:nvPr/>
        </p:nvPicPr>
        <p:blipFill>
          <a:blip r:embed="rId2"/>
          <a:stretch>
            <a:fillRect/>
          </a:stretch>
        </p:blipFill>
        <p:spPr>
          <a:xfrm>
            <a:off x="3569335" y="9525"/>
            <a:ext cx="3855085" cy="6858635"/>
          </a:xfrm>
          <a:prstGeom prst="rect">
            <a:avLst/>
          </a:prstGeom>
        </p:spPr>
      </p:pic>
      <p:sp>
        <p:nvSpPr>
          <p:cNvPr id="11" name="矩形 10"/>
          <p:cNvSpPr/>
          <p:nvPr/>
        </p:nvSpPr>
        <p:spPr>
          <a:xfrm>
            <a:off x="5398771" y="1731645"/>
            <a:ext cx="849631" cy="392431"/>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2" name="矩形 11"/>
          <p:cNvSpPr/>
          <p:nvPr/>
        </p:nvSpPr>
        <p:spPr>
          <a:xfrm>
            <a:off x="8006080" y="2338705"/>
            <a:ext cx="3809365" cy="60261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7" name="文本框 16"/>
          <p:cNvSpPr txBox="1"/>
          <p:nvPr/>
        </p:nvSpPr>
        <p:spPr>
          <a:xfrm>
            <a:off x="278765" y="184150"/>
            <a:ext cx="3489960" cy="583565"/>
          </a:xfrm>
          <a:prstGeom prst="rect">
            <a:avLst/>
          </a:prstGeom>
          <a:noFill/>
        </p:spPr>
        <p:txBody>
          <a:bodyPr wrap="square" rtlCol="0">
            <a:spAutoFit/>
          </a:bodyPr>
          <a:p>
            <a:r>
              <a:rPr lang="zh-CN" altLang="en-US" sz="3200">
                <a:latin typeface="微软雅黑" panose="020B0503020204020204" charset="-122"/>
                <a:ea typeface="微软雅黑" panose="020B0503020204020204" charset="-122"/>
                <a:cs typeface="微软雅黑" panose="020B0503020204020204" charset="-122"/>
              </a:rPr>
              <a:t>关联</a:t>
            </a:r>
            <a:endParaRPr lang="zh-CN" altLang="en-US" sz="3200">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nvSpPr>
        <p:spPr>
          <a:xfrm>
            <a:off x="255905" y="1310640"/>
            <a:ext cx="3136265" cy="5262245"/>
          </a:xfrm>
          <a:prstGeom prst="rect">
            <a:avLst/>
          </a:prstGeom>
          <a:noFill/>
        </p:spPr>
        <p:txBody>
          <a:bodyPr wrap="square" rtlCol="0">
            <a:spAutoFit/>
          </a:bodyPr>
          <a:p>
            <a:r>
              <a:rPr lang="zh-CN" altLang="en-US" sz="2400" b="1">
                <a:latin typeface="仿宋" panose="02010609060101010101" pitchFamily="49" charset="-122"/>
                <a:ea typeface="仿宋" panose="02010609060101010101" pitchFamily="49" charset="-122"/>
                <a:cs typeface="仿宋" panose="02010609060101010101" pitchFamily="49" charset="-122"/>
              </a:rPr>
              <a:t>关联本校资源方式有以下两种：</a:t>
            </a:r>
            <a:endParaRPr lang="zh-CN" altLang="en-US" sz="2400" b="1">
              <a:latin typeface="仿宋" panose="02010609060101010101" pitchFamily="49" charset="-122"/>
              <a:ea typeface="仿宋" panose="02010609060101010101" pitchFamily="49" charset="-122"/>
              <a:cs typeface="仿宋" panose="02010609060101010101" pitchFamily="49" charset="-122"/>
            </a:endParaRPr>
          </a:p>
          <a:p>
            <a:endParaRPr lang="zh-CN" altLang="en-US" sz="2400" b="1">
              <a:latin typeface="仿宋" panose="02010609060101010101" pitchFamily="49" charset="-122"/>
              <a:ea typeface="仿宋" panose="02010609060101010101" pitchFamily="49" charset="-122"/>
              <a:cs typeface="仿宋" panose="02010609060101010101" pitchFamily="49" charset="-122"/>
            </a:endParaRPr>
          </a:p>
          <a:p>
            <a:r>
              <a:rPr lang="en-US" altLang="zh-CN" sz="2400" b="1">
                <a:latin typeface="仿宋" panose="02010609060101010101" pitchFamily="49" charset="-122"/>
                <a:ea typeface="仿宋" panose="02010609060101010101" pitchFamily="49" charset="-122"/>
                <a:cs typeface="仿宋" panose="02010609060101010101" pitchFamily="49" charset="-122"/>
              </a:rPr>
              <a:t>1</a:t>
            </a:r>
            <a:r>
              <a:rPr lang="zh-CN" altLang="en-US" sz="2400" b="1">
                <a:latin typeface="仿宋" panose="02010609060101010101" pitchFamily="49" charset="-122"/>
                <a:ea typeface="仿宋" panose="02010609060101010101" pitchFamily="49" charset="-122"/>
                <a:cs typeface="仿宋" panose="02010609060101010101" pitchFamily="49" charset="-122"/>
              </a:rPr>
              <a:t>、链接校园网的</a:t>
            </a:r>
            <a:r>
              <a:rPr lang="en-US" altLang="zh-CN" sz="2400" b="1">
                <a:latin typeface="仿宋" panose="02010609060101010101" pitchFamily="49" charset="-122"/>
                <a:ea typeface="仿宋" panose="02010609060101010101" pitchFamily="49" charset="-122"/>
                <a:cs typeface="仿宋" panose="02010609060101010101" pitchFamily="49" charset="-122"/>
              </a:rPr>
              <a:t>WiFi</a:t>
            </a:r>
            <a:r>
              <a:rPr lang="zh-CN" altLang="en-US" sz="2400" b="1">
                <a:latin typeface="仿宋" panose="02010609060101010101" pitchFamily="49" charset="-122"/>
                <a:ea typeface="仿宋" panose="02010609060101010101" pitchFamily="49" charset="-122"/>
                <a:cs typeface="仿宋" panose="02010609060101010101" pitchFamily="49" charset="-122"/>
              </a:rPr>
              <a:t>（譬如教室、饭堂、图书馆等），进行</a:t>
            </a:r>
            <a:r>
              <a:rPr lang="en-US" altLang="zh-CN" sz="2400" b="1">
                <a:latin typeface="仿宋" panose="02010609060101010101" pitchFamily="49" charset="-122"/>
                <a:ea typeface="仿宋" panose="02010609060101010101" pitchFamily="49" charset="-122"/>
                <a:cs typeface="仿宋" panose="02010609060101010101" pitchFamily="49" charset="-122"/>
              </a:rPr>
              <a:t>IP</a:t>
            </a:r>
            <a:r>
              <a:rPr lang="zh-CN" altLang="en-US" sz="2400" b="1">
                <a:latin typeface="仿宋" panose="02010609060101010101" pitchFamily="49" charset="-122"/>
                <a:ea typeface="仿宋" panose="02010609060101010101" pitchFamily="49" charset="-122"/>
                <a:cs typeface="仿宋" panose="02010609060101010101" pitchFamily="49" charset="-122"/>
              </a:rPr>
              <a:t>关联。</a:t>
            </a:r>
            <a:endParaRPr lang="zh-CN" altLang="en-US" sz="2400" b="1">
              <a:latin typeface="仿宋" panose="02010609060101010101" pitchFamily="49" charset="-122"/>
              <a:ea typeface="仿宋" panose="02010609060101010101" pitchFamily="49" charset="-122"/>
              <a:cs typeface="仿宋" panose="02010609060101010101" pitchFamily="49" charset="-122"/>
            </a:endParaRPr>
          </a:p>
          <a:p>
            <a:endParaRPr lang="zh-CN" altLang="en-US" sz="2400" b="1">
              <a:latin typeface="仿宋" panose="02010609060101010101" pitchFamily="49" charset="-122"/>
              <a:ea typeface="仿宋" panose="02010609060101010101" pitchFamily="49" charset="-122"/>
              <a:cs typeface="仿宋" panose="02010609060101010101" pitchFamily="49" charset="-122"/>
            </a:endParaRPr>
          </a:p>
          <a:p>
            <a:r>
              <a:rPr lang="en-US" altLang="zh-CN" sz="2400" b="1">
                <a:latin typeface="仿宋" panose="02010609060101010101" pitchFamily="49" charset="-122"/>
                <a:ea typeface="仿宋" panose="02010609060101010101" pitchFamily="49" charset="-122"/>
                <a:cs typeface="仿宋" panose="02010609060101010101" pitchFamily="49" charset="-122"/>
              </a:rPr>
              <a:t>2</a:t>
            </a:r>
            <a:r>
              <a:rPr lang="zh-CN" altLang="en-US" sz="2400" b="1">
                <a:latin typeface="仿宋" panose="02010609060101010101" pitchFamily="49" charset="-122"/>
                <a:ea typeface="仿宋" panose="02010609060101010101" pitchFamily="49" charset="-122"/>
                <a:cs typeface="仿宋" panose="02010609060101010101" pitchFamily="49" charset="-122"/>
              </a:rPr>
              <a:t>、在两个校区的学校范围内，（百度地图查询学校的校区范围，蓝色虚线内均属于学校范围）使用位置关联。</a:t>
            </a:r>
            <a:endParaRPr lang="zh-CN" altLang="en-US" sz="2400" b="1">
              <a:latin typeface="仿宋" panose="02010609060101010101" pitchFamily="49" charset="-122"/>
              <a:ea typeface="仿宋" panose="02010609060101010101" pitchFamily="49" charset="-122"/>
              <a:cs typeface="仿宋"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963"/>
            <a:ext cx="12192000" cy="6848687"/>
          </a:xfrm>
          <a:prstGeom prst="rect">
            <a:avLst/>
          </a:prstGeom>
          <a:solidFill>
            <a:schemeClr val="bg1">
              <a:lumMod val="50000"/>
            </a:schemeClr>
          </a:solidFill>
          <a:ln>
            <a:noFill/>
          </a:ln>
        </p:spPr>
      </p:pic>
      <p:sp>
        <p:nvSpPr>
          <p:cNvPr id="14" name="文本框 13"/>
          <p:cNvSpPr txBox="1"/>
          <p:nvPr>
            <p:custDataLst>
              <p:tags r:id="rId2"/>
            </p:custDataLst>
          </p:nvPr>
        </p:nvSpPr>
        <p:spPr>
          <a:xfrm>
            <a:off x="237067" y="160443"/>
            <a:ext cx="4385733" cy="460375"/>
          </a:xfrm>
          <a:prstGeom prst="rect">
            <a:avLst/>
          </a:prstGeom>
          <a:noFill/>
        </p:spPr>
        <p:txBody>
          <a:bodyPr wrap="square" rtlCol="0">
            <a:spAutoFit/>
          </a:bodyPr>
          <a:p>
            <a:r>
              <a:rPr lang="zh-CN" sz="2400" b="1" dirty="0">
                <a:solidFill>
                  <a:srgbClr val="0070C0"/>
                </a:solidFill>
                <a:latin typeface="微软雅黑" panose="020B0503020204020204" charset="-122"/>
                <a:ea typeface="微软雅黑" panose="020B0503020204020204" charset="-122"/>
              </a:rPr>
              <a:t>专业查字、查词</a:t>
            </a:r>
            <a:endParaRPr lang="zh-CN" sz="2400" b="1" dirty="0">
              <a:solidFill>
                <a:srgbClr val="0070C0"/>
              </a:solidFill>
              <a:latin typeface="微软雅黑" panose="020B0503020204020204" charset="-122"/>
              <a:ea typeface="微软雅黑" panose="020B0503020204020204" charset="-122"/>
            </a:endParaRPr>
          </a:p>
        </p:txBody>
      </p:sp>
      <p:pic>
        <p:nvPicPr>
          <p:cNvPr id="8195" name="Picture 3"/>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a:stretch>
            <a:fillRect/>
          </a:stretch>
        </p:blipFill>
        <p:spPr bwMode="auto">
          <a:xfrm>
            <a:off x="1397000" y="994410"/>
            <a:ext cx="9177867" cy="5813213"/>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custDataLst>
              <p:tags r:id="rId5"/>
            </p:custDataLst>
          </p:nvPr>
        </p:nvSpPr>
        <p:spPr>
          <a:xfrm>
            <a:off x="4227407" y="262890"/>
            <a:ext cx="3215640" cy="460375"/>
          </a:xfrm>
          <a:prstGeom prst="rect">
            <a:avLst/>
          </a:prstGeom>
        </p:spPr>
        <p:txBody>
          <a:bodyPr wrap="square" rtlCol="0">
            <a:spAutoFit/>
            <a:extLst>
              <a:ext uri="{4A0BC546-FE56-4ADE-93B0-CB8AF2F6F144}">
                <wpsdc:textFrameExt xmlns:wpsdc="http://www.wps.cn/officeDocument/2022/drawingmlCustomData" type="text"/>
              </a:ext>
            </a:extLst>
          </a:bodyPr>
          <a:p>
            <a:pPr lvl="0" algn="ctr">
              <a:buClrTx/>
              <a:buSzTx/>
              <a:buFontTx/>
            </a:pPr>
            <a:r>
              <a:rPr lang="en-US" altLang="zh-CN" sz="2400" b="1">
                <a:solidFill>
                  <a:srgbClr val="FF0000"/>
                </a:solidFill>
                <a:latin typeface="Arial" panose="020B0604020202020204" pitchFamily="34" charset="0"/>
                <a:ea typeface="微软雅黑" panose="020B0503020204020204" charset="-122"/>
                <a:sym typeface="+mn-ea"/>
              </a:rPr>
              <a:t>gongjushu.cnki.net</a:t>
            </a:r>
            <a:endParaRPr lang="en-US" altLang="zh-CN" sz="2400" b="1">
              <a:solidFill>
                <a:srgbClr val="FF0000"/>
              </a:solidFill>
              <a:latin typeface="Arial" panose="020B0604020202020204" pitchFamily="34" charset="0"/>
              <a:ea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963"/>
            <a:ext cx="12192000" cy="6848687"/>
          </a:xfrm>
          <a:prstGeom prst="rect">
            <a:avLst/>
          </a:prstGeom>
          <a:solidFill>
            <a:schemeClr val="bg1">
              <a:lumMod val="50000"/>
            </a:schemeClr>
          </a:solidFill>
          <a:ln>
            <a:noFill/>
          </a:ln>
        </p:spPr>
      </p:pic>
      <p:pic>
        <p:nvPicPr>
          <p:cNvPr id="19" name="图片 18"/>
          <p:cNvPicPr>
            <a:picLocks noChangeAspect="1"/>
          </p:cNvPicPr>
          <p:nvPr/>
        </p:nvPicPr>
        <p:blipFill>
          <a:blip r:embed="rId2"/>
          <a:stretch>
            <a:fillRect/>
          </a:stretch>
        </p:blipFill>
        <p:spPr>
          <a:xfrm>
            <a:off x="9466621" y="261483"/>
            <a:ext cx="2488513" cy="393128"/>
          </a:xfrm>
          <a:prstGeom prst="rect">
            <a:avLst/>
          </a:prstGeom>
        </p:spPr>
      </p:pic>
      <p:pic>
        <p:nvPicPr>
          <p:cNvPr id="69634" name="Picture 2"/>
          <p:cNvPicPr>
            <a:picLocks noChangeAspect="1" noChangeArrowheads="1"/>
          </p:cNvPicPr>
          <p:nvPr>
            <p:custDataLst>
              <p:tags r:id="rId3"/>
            </p:custDataLst>
          </p:nvPr>
        </p:nvPicPr>
        <p:blipFill>
          <a:blip r:embed="rId4" cstate="print"/>
          <a:srcRect/>
          <a:stretch>
            <a:fillRect/>
          </a:stretch>
        </p:blipFill>
        <p:spPr bwMode="auto">
          <a:xfrm>
            <a:off x="384387" y="975783"/>
            <a:ext cx="11125200" cy="5650653"/>
          </a:xfrm>
          <a:prstGeom prst="rect">
            <a:avLst/>
          </a:prstGeom>
          <a:noFill/>
          <a:ln w="9525">
            <a:solidFill>
              <a:schemeClr val="tx1"/>
            </a:solidFill>
            <a:miter lim="800000"/>
            <a:headEnd/>
            <a:tailEnd/>
          </a:ln>
        </p:spPr>
      </p:pic>
      <p:sp>
        <p:nvSpPr>
          <p:cNvPr id="3" name="TextBox 2"/>
          <p:cNvSpPr txBox="1"/>
          <p:nvPr>
            <p:custDataLst>
              <p:tags r:id="rId5"/>
            </p:custDataLst>
          </p:nvPr>
        </p:nvSpPr>
        <p:spPr>
          <a:xfrm>
            <a:off x="4766644" y="382450"/>
            <a:ext cx="2657687" cy="460375"/>
          </a:xfrm>
          <a:prstGeom prst="rect">
            <a:avLst/>
          </a:prstGeom>
        </p:spPr>
        <p:txBody>
          <a:bodyPr wrap="square" rtlCol="0">
            <a:spAutoFit/>
            <a:extLst>
              <a:ext uri="{4A0BC546-FE56-4ADE-93B0-CB8AF2F6F144}">
                <wpsdc:textFrameExt xmlns:wpsdc="http://www.wps.cn/officeDocument/2022/drawingmlCustomData" type="text"/>
              </a:ext>
            </a:extLst>
          </a:bodyPr>
          <a:p>
            <a:pPr lvl="0" algn="ctr">
              <a:buClrTx/>
              <a:buSzTx/>
              <a:buFontTx/>
            </a:pPr>
            <a:r>
              <a:rPr lang="en-US" altLang="zh-CN" sz="2400" b="1">
                <a:solidFill>
                  <a:srgbClr val="FF0000"/>
                </a:solidFill>
                <a:latin typeface="Arial" panose="020B0604020202020204" pitchFamily="34" charset="0"/>
                <a:ea typeface="微软雅黑" panose="020B0503020204020204" charset="-122"/>
                <a:sym typeface="+mn-ea"/>
              </a:rPr>
              <a:t>Image.cnki.net</a:t>
            </a:r>
            <a:endParaRPr lang="en-US" altLang="zh-CN" sz="2400" b="1">
              <a:solidFill>
                <a:srgbClr val="FF0000"/>
              </a:solidFill>
              <a:latin typeface="Arial" panose="020B0604020202020204" pitchFamily="34" charset="0"/>
              <a:ea typeface="微软雅黑" panose="020B0503020204020204" charset="-122"/>
              <a:sym typeface="+mn-ea"/>
            </a:endParaRPr>
          </a:p>
        </p:txBody>
      </p:sp>
      <p:sp>
        <p:nvSpPr>
          <p:cNvPr id="14" name="文本框 13"/>
          <p:cNvSpPr txBox="1"/>
          <p:nvPr>
            <p:custDataLst>
              <p:tags r:id="rId6"/>
            </p:custDataLst>
          </p:nvPr>
        </p:nvSpPr>
        <p:spPr>
          <a:xfrm>
            <a:off x="237067" y="160443"/>
            <a:ext cx="4385733" cy="460375"/>
          </a:xfrm>
          <a:prstGeom prst="rect">
            <a:avLst/>
          </a:prstGeom>
          <a:noFill/>
        </p:spPr>
        <p:txBody>
          <a:bodyPr wrap="square" rtlCol="0">
            <a:spAutoFit/>
          </a:bodyPr>
          <a:p>
            <a:r>
              <a:rPr lang="zh-CN" sz="2400" b="1" dirty="0">
                <a:solidFill>
                  <a:srgbClr val="0070C0"/>
                </a:solidFill>
                <a:latin typeface="微软雅黑" panose="020B0503020204020204" charset="-122"/>
                <a:ea typeface="微软雅黑" panose="020B0503020204020204" charset="-122"/>
              </a:rPr>
              <a:t>查学术图片</a:t>
            </a:r>
            <a:endParaRPr lang="zh-CN" sz="2400" b="1" dirty="0">
              <a:solidFill>
                <a:srgbClr val="0070C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图片 16" descr="8"/>
          <p:cNvPicPr>
            <a:picLocks noChangeAspect="1"/>
          </p:cNvPicPr>
          <p:nvPr>
            <p:custDataLst>
              <p:tags r:id="rId1"/>
            </p:custDataLst>
          </p:nvPr>
        </p:nvPicPr>
        <p:blipFill>
          <a:blip r:embed="rId2"/>
          <a:stretch>
            <a:fillRect/>
          </a:stretch>
        </p:blipFill>
        <p:spPr>
          <a:xfrm>
            <a:off x="0" y="2963"/>
            <a:ext cx="12192000" cy="6848687"/>
          </a:xfrm>
          <a:prstGeom prst="rect">
            <a:avLst/>
          </a:prstGeom>
          <a:solidFill>
            <a:schemeClr val="bg1">
              <a:lumMod val="50000"/>
            </a:schemeClr>
          </a:solidFill>
          <a:ln>
            <a:noFill/>
          </a:ln>
        </p:spPr>
      </p:pic>
      <p:sp>
        <p:nvSpPr>
          <p:cNvPr id="5" name="文本框 4"/>
          <p:cNvSpPr txBox="1"/>
          <p:nvPr>
            <p:custDataLst>
              <p:tags r:id="rId3"/>
            </p:custDataLst>
          </p:nvPr>
        </p:nvSpPr>
        <p:spPr>
          <a:xfrm>
            <a:off x="236865" y="160530"/>
            <a:ext cx="3722253" cy="460375"/>
          </a:xfrm>
          <a:prstGeom prst="rect">
            <a:avLst/>
          </a:prstGeom>
          <a:noFill/>
        </p:spPr>
        <p:txBody>
          <a:bodyPr wrap="square" rtlCol="0">
            <a:spAutoFit/>
          </a:bodyPr>
          <a:p>
            <a:r>
              <a:rPr lang="zh-CN" altLang="en-US" sz="2400" b="1" dirty="0">
                <a:solidFill>
                  <a:srgbClr val="0070C0"/>
                </a:solidFill>
                <a:latin typeface="微软雅黑" panose="020B0503020204020204" charset="-122"/>
                <a:ea typeface="微软雅黑" panose="020B0503020204020204" charset="-122"/>
              </a:rPr>
              <a:t>格式精灵助你排版</a:t>
            </a:r>
            <a:endParaRPr lang="zh-CN" altLang="en-US" sz="2400" b="1" dirty="0">
              <a:solidFill>
                <a:srgbClr val="0070C0"/>
              </a:solidFill>
              <a:latin typeface="微软雅黑" panose="020B0503020204020204" charset="-122"/>
              <a:ea typeface="微软雅黑" panose="020B0503020204020204" charset="-122"/>
            </a:endParaRPr>
          </a:p>
        </p:txBody>
      </p:sp>
      <p:pic>
        <p:nvPicPr>
          <p:cNvPr id="7" name="图片 6"/>
          <p:cNvPicPr>
            <a:picLocks noChangeAspect="1"/>
          </p:cNvPicPr>
          <p:nvPr>
            <p:custDataLst>
              <p:tags r:id="rId4"/>
            </p:custDataLst>
          </p:nvPr>
        </p:nvPicPr>
        <p:blipFill>
          <a:blip r:embed="rId5"/>
          <a:stretch>
            <a:fillRect/>
          </a:stretch>
        </p:blipFill>
        <p:spPr>
          <a:xfrm>
            <a:off x="385233" y="907203"/>
            <a:ext cx="10248053" cy="5743787"/>
          </a:xfrm>
          <a:prstGeom prst="rect">
            <a:avLst/>
          </a:prstGeom>
        </p:spPr>
      </p:pic>
      <p:sp>
        <p:nvSpPr>
          <p:cNvPr id="8" name="文本框 7"/>
          <p:cNvSpPr txBox="1"/>
          <p:nvPr/>
        </p:nvSpPr>
        <p:spPr>
          <a:xfrm>
            <a:off x="4664287" y="222250"/>
            <a:ext cx="2864273" cy="50165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2665" b="1">
                <a:solidFill>
                  <a:srgbClr val="FF0000"/>
                </a:solidFill>
                <a:latin typeface="Arial" panose="020B0604020202020204" pitchFamily="34" charset="0"/>
                <a:ea typeface="微软雅黑" panose="020B0503020204020204" charset="-122"/>
              </a:rPr>
              <a:t>author.cnki.net</a:t>
            </a:r>
            <a:endParaRPr lang="zh-CN" altLang="en-US" sz="2665" b="1">
              <a:solidFill>
                <a:srgbClr val="FF0000"/>
              </a:solidFill>
              <a:latin typeface="Arial" panose="020B0604020202020204" pitchFamily="34" charset="0"/>
              <a:ea typeface="微软雅黑" panose="020B0503020204020204" charset="-122"/>
            </a:endParaRPr>
          </a:p>
        </p:txBody>
      </p:sp>
      <p:pic>
        <p:nvPicPr>
          <p:cNvPr id="9" name="图片 8"/>
          <p:cNvPicPr>
            <a:picLocks noChangeAspect="1"/>
          </p:cNvPicPr>
          <p:nvPr/>
        </p:nvPicPr>
        <p:blipFill>
          <a:blip r:embed="rId6"/>
          <a:stretch>
            <a:fillRect/>
          </a:stretch>
        </p:blipFill>
        <p:spPr>
          <a:xfrm>
            <a:off x="2177627" y="1813137"/>
            <a:ext cx="9536853" cy="48378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8"/>
          <p:cNvPicPr>
            <a:picLocks noChangeAspect="1"/>
          </p:cNvPicPr>
          <p:nvPr/>
        </p:nvPicPr>
        <p:blipFill>
          <a:blip r:embed="rId1"/>
          <a:stretch>
            <a:fillRect/>
          </a:stretch>
        </p:blipFill>
        <p:spPr>
          <a:xfrm>
            <a:off x="0" y="2963"/>
            <a:ext cx="12192000" cy="6848687"/>
          </a:xfrm>
          <a:prstGeom prst="rect">
            <a:avLst/>
          </a:prstGeom>
          <a:solidFill>
            <a:schemeClr val="bg1">
              <a:lumMod val="50000"/>
            </a:schemeClr>
          </a:solidFill>
          <a:ln>
            <a:noFill/>
          </a:ln>
        </p:spPr>
      </p:pic>
      <p:sp>
        <p:nvSpPr>
          <p:cNvPr id="2" name="文本框 1"/>
          <p:cNvSpPr txBox="1"/>
          <p:nvPr/>
        </p:nvSpPr>
        <p:spPr>
          <a:xfrm>
            <a:off x="236865" y="160530"/>
            <a:ext cx="3722253" cy="460375"/>
          </a:xfrm>
          <a:prstGeom prst="rect">
            <a:avLst/>
          </a:prstGeom>
          <a:noFill/>
        </p:spPr>
        <p:txBody>
          <a:bodyPr wrap="square" rtlCol="0">
            <a:spAutoFit/>
          </a:bodyPr>
          <a:lstStyle/>
          <a:p>
            <a:r>
              <a:rPr lang="zh-CN" altLang="en-US" sz="2400" b="1" dirty="0">
                <a:solidFill>
                  <a:srgbClr val="0070C0"/>
                </a:solidFill>
                <a:latin typeface="微软雅黑" panose="020B0503020204020204" charset="-122"/>
                <a:ea typeface="微软雅黑" panose="020B0503020204020204" charset="-122"/>
              </a:rPr>
              <a:t>知网个人查重服务</a:t>
            </a:r>
            <a:endParaRPr lang="zh-CN" altLang="en-US" sz="2400" b="1" dirty="0">
              <a:solidFill>
                <a:srgbClr val="0070C0"/>
              </a:solidFill>
              <a:latin typeface="微软雅黑" panose="020B0503020204020204" charset="-122"/>
              <a:ea typeface="微软雅黑" panose="020B0503020204020204" charset="-122"/>
            </a:endParaRPr>
          </a:p>
        </p:txBody>
      </p:sp>
      <p:pic>
        <p:nvPicPr>
          <p:cNvPr id="5" name="图片 4"/>
          <p:cNvPicPr>
            <a:picLocks noChangeAspect="1"/>
          </p:cNvPicPr>
          <p:nvPr>
            <p:custDataLst>
              <p:tags r:id="rId2"/>
            </p:custDataLst>
          </p:nvPr>
        </p:nvPicPr>
        <p:blipFill>
          <a:blip r:embed="rId3"/>
          <a:stretch>
            <a:fillRect/>
          </a:stretch>
        </p:blipFill>
        <p:spPr>
          <a:xfrm>
            <a:off x="627380" y="1043517"/>
            <a:ext cx="6715760" cy="5020733"/>
          </a:xfrm>
          <a:prstGeom prst="rect">
            <a:avLst/>
          </a:prstGeom>
        </p:spPr>
      </p:pic>
      <p:pic>
        <p:nvPicPr>
          <p:cNvPr id="4" name="图片 3"/>
          <p:cNvPicPr>
            <a:picLocks noChangeAspect="1"/>
          </p:cNvPicPr>
          <p:nvPr/>
        </p:nvPicPr>
        <p:blipFill>
          <a:blip r:embed="rId4"/>
          <a:srcRect l="13046" r="3542" b="4389"/>
          <a:stretch>
            <a:fillRect/>
          </a:stretch>
        </p:blipFill>
        <p:spPr>
          <a:xfrm>
            <a:off x="2265680" y="1043517"/>
            <a:ext cx="9499600" cy="5013113"/>
          </a:xfrm>
          <a:prstGeom prst="rect">
            <a:avLst/>
          </a:prstGeom>
          <a:ln>
            <a:solidFill>
              <a:srgbClr val="B3A2C7"/>
            </a:solidFill>
          </a:ln>
        </p:spPr>
      </p:pic>
      <p:sp>
        <p:nvSpPr>
          <p:cNvPr id="6" name="文本框 5"/>
          <p:cNvSpPr txBox="1"/>
          <p:nvPr/>
        </p:nvSpPr>
        <p:spPr>
          <a:xfrm>
            <a:off x="4990253" y="223943"/>
            <a:ext cx="2211493" cy="50165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2665" b="1">
                <a:solidFill>
                  <a:srgbClr val="FF0000"/>
                </a:solidFill>
                <a:latin typeface="Arial" panose="020B0604020202020204" pitchFamily="34" charset="0"/>
                <a:ea typeface="微软雅黑" panose="020B0503020204020204" charset="-122"/>
              </a:rPr>
              <a:t>cx.cnki.net</a:t>
            </a:r>
            <a:endParaRPr lang="zh-CN" altLang="en-US" sz="2665" b="1">
              <a:solidFill>
                <a:srgbClr val="FF0000"/>
              </a:solidFill>
              <a:latin typeface="Arial" panose="020B0604020202020204" pitchFamily="34" charset="0"/>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图片 16" descr="8"/>
          <p:cNvPicPr>
            <a:picLocks noChangeAspect="1"/>
          </p:cNvPicPr>
          <p:nvPr>
            <p:custDataLst>
              <p:tags r:id="rId1"/>
            </p:custDataLst>
          </p:nvPr>
        </p:nvPicPr>
        <p:blipFill>
          <a:blip r:embed="rId2"/>
          <a:stretch>
            <a:fillRect/>
          </a:stretch>
        </p:blipFill>
        <p:spPr>
          <a:xfrm>
            <a:off x="0" y="2963"/>
            <a:ext cx="12192000" cy="6848687"/>
          </a:xfrm>
          <a:prstGeom prst="rect">
            <a:avLst/>
          </a:prstGeom>
          <a:solidFill>
            <a:schemeClr val="bg1">
              <a:lumMod val="50000"/>
            </a:schemeClr>
          </a:solidFill>
          <a:ln>
            <a:noFill/>
          </a:ln>
        </p:spPr>
      </p:pic>
      <p:sp>
        <p:nvSpPr>
          <p:cNvPr id="4" name="文本框 3"/>
          <p:cNvSpPr txBox="1"/>
          <p:nvPr/>
        </p:nvSpPr>
        <p:spPr>
          <a:xfrm>
            <a:off x="4784513" y="262890"/>
            <a:ext cx="2622973" cy="460375"/>
          </a:xfrm>
          <a:prstGeom prst="rect">
            <a:avLst/>
          </a:prstGeom>
        </p:spPr>
        <p:txBody>
          <a:bodyPr wrap="square">
            <a:spAutoFit/>
            <a:extLst>
              <a:ext uri="{4A0BC546-FE56-4ADE-93B0-CB8AF2F6F144}">
                <wpsdc:textFrameExt xmlns:wpsdc="http://www.wps.cn/officeDocument/2022/drawingmlCustomData" type="text"/>
              </a:ext>
            </a:extLst>
          </a:bodyPr>
          <a:p>
            <a:pPr algn="ctr"/>
            <a:r>
              <a:rPr lang="zh-CN" altLang="en-US" sz="2400" b="1">
                <a:solidFill>
                  <a:srgbClr val="FF0000"/>
                </a:solidFill>
                <a:latin typeface="Arial" panose="020B0604020202020204" pitchFamily="34" charset="0"/>
                <a:ea typeface="微软雅黑" panose="020B0503020204020204" charset="-122"/>
              </a:rPr>
              <a:t>training.cnki.net</a:t>
            </a:r>
            <a:endParaRPr lang="zh-CN" altLang="en-US" sz="2400" b="1">
              <a:solidFill>
                <a:srgbClr val="FF0000"/>
              </a:solidFill>
              <a:latin typeface="Arial" panose="020B0604020202020204" pitchFamily="34" charset="0"/>
              <a:ea typeface="微软雅黑" panose="020B0503020204020204" charset="-122"/>
            </a:endParaRPr>
          </a:p>
        </p:txBody>
      </p:sp>
      <p:sp>
        <p:nvSpPr>
          <p:cNvPr id="5" name="文本框 4"/>
          <p:cNvSpPr txBox="1"/>
          <p:nvPr>
            <p:custDataLst>
              <p:tags r:id="rId3"/>
            </p:custDataLst>
          </p:nvPr>
        </p:nvSpPr>
        <p:spPr>
          <a:xfrm>
            <a:off x="237067" y="160443"/>
            <a:ext cx="5362787" cy="460375"/>
          </a:xfrm>
          <a:prstGeom prst="rect">
            <a:avLst/>
          </a:prstGeom>
          <a:noFill/>
        </p:spPr>
        <p:txBody>
          <a:bodyPr wrap="square" rtlCol="0">
            <a:spAutoFit/>
          </a:bodyPr>
          <a:p>
            <a:r>
              <a:rPr lang="zh-CN" altLang="en-US" sz="2400" b="1" dirty="0">
                <a:solidFill>
                  <a:srgbClr val="0070C0"/>
                </a:solidFill>
                <a:latin typeface="微软雅黑" panose="020B0503020204020204" charset="-122"/>
                <a:ea typeface="微软雅黑" panose="020B0503020204020204" charset="-122"/>
              </a:rPr>
              <a:t>知网用户培训平台</a:t>
            </a:r>
            <a:endParaRPr lang="zh-CN" altLang="en-US" sz="2400" b="1" dirty="0">
              <a:solidFill>
                <a:srgbClr val="0070C0"/>
              </a:solidFill>
              <a:latin typeface="微软雅黑" panose="020B0503020204020204" charset="-122"/>
              <a:ea typeface="微软雅黑" panose="020B0503020204020204" charset="-122"/>
            </a:endParaRPr>
          </a:p>
        </p:txBody>
      </p:sp>
      <p:pic>
        <p:nvPicPr>
          <p:cNvPr id="6" name="图片 5"/>
          <p:cNvPicPr>
            <a:picLocks noChangeAspect="1"/>
          </p:cNvPicPr>
          <p:nvPr>
            <p:custDataLst>
              <p:tags r:id="rId4"/>
            </p:custDataLst>
          </p:nvPr>
        </p:nvPicPr>
        <p:blipFill>
          <a:blip r:embed="rId5"/>
          <a:stretch>
            <a:fillRect/>
          </a:stretch>
        </p:blipFill>
        <p:spPr>
          <a:xfrm>
            <a:off x="358140" y="890270"/>
            <a:ext cx="11109960" cy="5880947"/>
          </a:xfrm>
          <a:prstGeom prst="rect">
            <a:avLst/>
          </a:prstGeom>
          <a:ln>
            <a:solidFill>
              <a:schemeClr val="bg1">
                <a:lumMod val="50000"/>
              </a:schemeClr>
            </a:solidFill>
          </a:ln>
        </p:spPr>
      </p:pic>
      <p:pic>
        <p:nvPicPr>
          <p:cNvPr id="7" name="图片 6"/>
          <p:cNvPicPr>
            <a:picLocks noChangeAspect="1"/>
          </p:cNvPicPr>
          <p:nvPr/>
        </p:nvPicPr>
        <p:blipFill>
          <a:blip r:embed="rId6"/>
          <a:stretch>
            <a:fillRect/>
          </a:stretch>
        </p:blipFill>
        <p:spPr>
          <a:xfrm>
            <a:off x="826347" y="890270"/>
            <a:ext cx="10943167" cy="5865707"/>
          </a:xfrm>
          <a:prstGeom prst="rect">
            <a:avLst/>
          </a:prstGeom>
          <a:ln>
            <a:solidFill>
              <a:schemeClr val="bg1">
                <a:lumMod val="50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630900" y="361950"/>
            <a:ext cx="2646878" cy="584775"/>
          </a:xfrm>
          <a:prstGeom prst="rect">
            <a:avLst/>
          </a:prstGeom>
          <a:noFill/>
        </p:spPr>
        <p:txBody>
          <a:bodyPr wrap="square" rtlCol="0">
            <a:spAutoFit/>
          </a:bodyPr>
          <a:lstStyle>
            <a:defPPr>
              <a:defRPr lang="zh-CN"/>
            </a:defPPr>
            <a:lvl1pPr>
              <a:defRPr b="1">
                <a:solidFill>
                  <a:srgbClr val="0070C0"/>
                </a:solidFill>
                <a:latin typeface="Arial" panose="020B0604020202020204" pitchFamily="34" charset="0"/>
                <a:ea typeface="汉仪润圆-65简" panose="00020600040101010101" charset="-122"/>
              </a:defRPr>
            </a:lvl1pPr>
          </a:lstStyle>
          <a:p>
            <a:r>
              <a:rPr lang="zh-CN" altLang="en-US" dirty="0"/>
              <a:t>作者服务平台</a:t>
            </a:r>
            <a:endParaRPr lang="zh-CN" altLang="en-US" dirty="0"/>
          </a:p>
        </p:txBody>
      </p:sp>
      <p:sp>
        <p:nvSpPr>
          <p:cNvPr id="13" name="文本框 12"/>
          <p:cNvSpPr txBox="1"/>
          <p:nvPr/>
        </p:nvSpPr>
        <p:spPr>
          <a:xfrm>
            <a:off x="631190" y="1547495"/>
            <a:ext cx="6120130" cy="4916805"/>
          </a:xfrm>
          <a:prstGeom prst="rect">
            <a:avLst/>
          </a:prstGeom>
          <a:noFill/>
        </p:spPr>
        <p:txBody>
          <a:bodyPr wrap="square" rtlCol="0">
            <a:noAutofit/>
          </a:bodyPr>
          <a:lstStyle/>
          <a:p>
            <a:pPr indent="558800" algn="just" eaLnBrk="0" fontAlgn="auto" hangingPunct="0">
              <a:lnSpc>
                <a:spcPct val="150000"/>
              </a:lnSpc>
              <a:spcBef>
                <a:spcPts val="1000"/>
              </a:spcBef>
              <a:spcAft>
                <a:spcPts val="1000"/>
              </a:spcAft>
              <a:extLst>
                <a:ext uri="{35155182-B16C-46BC-9424-99874614C6A1}">
                  <wpsdc:indentchars xmlns:wpsdc="http://www.wps.cn/officeDocument/2017/drawingmlCustomData" val="200" checksum="1956455923"/>
                </a:ext>
              </a:extLst>
            </a:pPr>
            <a:r>
              <a:rPr lang="zh-CN" altLang="en-US" sz="2200" dirty="0">
                <a:solidFill>
                  <a:schemeClr val="tx1"/>
                </a:solidFill>
                <a:latin typeface="仿宋" panose="02010609060101010101" pitchFamily="49" charset="-122"/>
                <a:ea typeface="仿宋" panose="02010609060101010101" pitchFamily="49" charset="-122"/>
                <a:cs typeface="仿宋" panose="02010609060101010101" pitchFamily="49" charset="-122"/>
              </a:rPr>
              <a:t>作者服务平台（au.cnki.net）是尊重作者意愿和选择，以作者权益为核心，面向海量作者搭建的集</a:t>
            </a:r>
            <a:r>
              <a:rPr lang="zh-CN" altLang="en-US" sz="2200" b="1" dirty="0">
                <a:solidFill>
                  <a:srgbClr val="FF0000"/>
                </a:solidFill>
                <a:latin typeface="仿宋" panose="02010609060101010101" pitchFamily="49" charset="-122"/>
                <a:ea typeface="仿宋" panose="02010609060101010101" pitchFamily="49" charset="-122"/>
                <a:cs typeface="仿宋" panose="02010609060101010101" pitchFamily="49" charset="-122"/>
              </a:rPr>
              <a:t>作者权益服务、学术社交服务和增值服务</a:t>
            </a:r>
            <a:r>
              <a:rPr lang="zh-CN" altLang="en-US" sz="2200" dirty="0">
                <a:solidFill>
                  <a:schemeClr val="tx1"/>
                </a:solidFill>
                <a:latin typeface="仿宋" panose="02010609060101010101" pitchFamily="49" charset="-122"/>
                <a:ea typeface="仿宋" panose="02010609060101010101" pitchFamily="49" charset="-122"/>
                <a:cs typeface="仿宋" panose="02010609060101010101" pitchFamily="49" charset="-122"/>
              </a:rPr>
              <a:t>于一体的平台，</a:t>
            </a:r>
            <a:r>
              <a:rPr lang="zh-CN" altLang="en-US" sz="2200" dirty="0">
                <a:latin typeface="仿宋" panose="02010609060101010101" pitchFamily="49" charset="-122"/>
                <a:ea typeface="仿宋" panose="02010609060101010101" pitchFamily="49" charset="-122"/>
                <a:cs typeface="仿宋" panose="02010609060101010101" pitchFamily="49" charset="-122"/>
                <a:sym typeface="+mn-ea"/>
              </a:rPr>
              <a:t>致力于为作者的成果产出、版权保护、科研创作保驾护航。</a:t>
            </a:r>
            <a:endParaRPr lang="zh-CN" altLang="en-US" sz="2200" dirty="0">
              <a:latin typeface="仿宋" panose="02010609060101010101" pitchFamily="49" charset="-122"/>
              <a:ea typeface="仿宋" panose="02010609060101010101" pitchFamily="49" charset="-122"/>
              <a:cs typeface="仿宋" panose="02010609060101010101" pitchFamily="49" charset="-122"/>
              <a:sym typeface="+mn-ea"/>
            </a:endParaRPr>
          </a:p>
        </p:txBody>
      </p:sp>
      <p:pic>
        <p:nvPicPr>
          <p:cNvPr id="3" name="图片 2" descr="作者服务平台"/>
          <p:cNvPicPr>
            <a:picLocks noChangeAspect="1"/>
          </p:cNvPicPr>
          <p:nvPr>
            <p:custDataLst>
              <p:tags r:id="rId1"/>
            </p:custDataLst>
          </p:nvPr>
        </p:nvPicPr>
        <p:blipFill>
          <a:blip r:embed="rId2"/>
          <a:stretch>
            <a:fillRect/>
          </a:stretch>
        </p:blipFill>
        <p:spPr>
          <a:xfrm>
            <a:off x="7319010" y="266700"/>
            <a:ext cx="4282440" cy="6404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264348" y="86548"/>
            <a:ext cx="4825373" cy="519916"/>
          </a:xfrm>
          <a:prstGeom prst="rect">
            <a:avLst/>
          </a:prstGeom>
          <a:noFill/>
        </p:spPr>
        <p:txBody>
          <a:bodyPr wrap="square" rtlCol="0">
            <a:spAutoFit/>
          </a:bodyPr>
          <a:lstStyle/>
          <a:p>
            <a:r>
              <a:rPr lang="en-US" altLang="zh-CN" b="1" dirty="0">
                <a:solidFill>
                  <a:srgbClr val="0070C0"/>
                </a:solidFill>
                <a:latin typeface="Arial" panose="020B0604020202020204" pitchFamily="34" charset="0"/>
                <a:ea typeface="汉仪润圆-65简" panose="00020600040101010101" charset="-122"/>
              </a:rPr>
              <a:t>1. </a:t>
            </a:r>
            <a:r>
              <a:rPr lang="zh-CN" altLang="en-US" b="1" dirty="0">
                <a:solidFill>
                  <a:srgbClr val="0070C0"/>
                </a:solidFill>
                <a:latin typeface="Arial" panose="020B0604020202020204" pitchFamily="34" charset="0"/>
                <a:ea typeface="汉仪润圆-65简" panose="00020600040101010101" charset="-122"/>
              </a:rPr>
              <a:t>平台注册登录</a:t>
            </a:r>
            <a:endParaRPr lang="zh-CN" altLang="en-US" b="1" dirty="0">
              <a:solidFill>
                <a:srgbClr val="0070C0"/>
              </a:solidFill>
              <a:latin typeface="Arial" panose="020B0604020202020204" pitchFamily="34" charset="0"/>
              <a:ea typeface="汉仪润圆-65简" panose="00020600040101010101" charset="-122"/>
            </a:endParaRPr>
          </a:p>
        </p:txBody>
      </p:sp>
      <p:pic>
        <p:nvPicPr>
          <p:cNvPr id="3" name="图片 2" descr="平台"/>
          <p:cNvPicPr>
            <a:picLocks noChangeAspect="1"/>
          </p:cNvPicPr>
          <p:nvPr/>
        </p:nvPicPr>
        <p:blipFill>
          <a:blip r:embed="rId2"/>
          <a:stretch>
            <a:fillRect/>
          </a:stretch>
        </p:blipFill>
        <p:spPr>
          <a:xfrm>
            <a:off x="100965" y="1913255"/>
            <a:ext cx="12091035" cy="4579620"/>
          </a:xfrm>
          <a:prstGeom prst="rect">
            <a:avLst/>
          </a:prstGeom>
          <a:ln>
            <a:solidFill>
              <a:srgbClr val="0070C0"/>
            </a:solidFill>
          </a:ln>
        </p:spPr>
      </p:pic>
      <p:sp>
        <p:nvSpPr>
          <p:cNvPr id="6" name="文本框 5"/>
          <p:cNvSpPr txBox="1"/>
          <p:nvPr>
            <p:custDataLst>
              <p:tags r:id="rId3"/>
            </p:custDataLst>
          </p:nvPr>
        </p:nvSpPr>
        <p:spPr>
          <a:xfrm>
            <a:off x="704850" y="697865"/>
            <a:ext cx="9591040" cy="1022985"/>
          </a:xfrm>
          <a:prstGeom prst="rect">
            <a:avLst/>
          </a:prstGeom>
          <a:noFill/>
        </p:spPr>
        <p:txBody>
          <a:bodyPr wrap="square" rtlCol="0">
            <a:noAutofit/>
          </a:bodyPr>
          <a:lstStyle/>
          <a:p>
            <a:pPr marL="0" indent="0">
              <a:lnSpc>
                <a:spcPct val="150000"/>
              </a:lnSpc>
              <a:spcBef>
                <a:spcPts val="0"/>
              </a:spcBef>
              <a:spcAft>
                <a:spcPts val="0"/>
              </a:spcAft>
              <a:buFont typeface="Wingdings" panose="05000000000000000000" charset="0"/>
              <a:buNone/>
            </a:pPr>
            <a:r>
              <a:rPr lang="zh-CN" altLang="en-US" sz="1800" dirty="0">
                <a:solidFill>
                  <a:schemeClr val="tx1"/>
                </a:solidFill>
                <a:cs typeface="Aparajita" panose="020B0604020202020204" pitchFamily="34" charset="0"/>
              </a:rPr>
              <a:t>作者可使用已有知网个人账号登录；若尚未注册过知网个人账户，需先行注册。</a:t>
            </a:r>
            <a:endParaRPr lang="zh-CN" altLang="en-US" sz="1800" dirty="0">
              <a:solidFill>
                <a:schemeClr val="tx1"/>
              </a:solidFill>
              <a:cs typeface="Aparajita" panose="020B0604020202020204" pitchFamily="34" charset="0"/>
            </a:endParaRPr>
          </a:p>
          <a:p>
            <a:pPr marL="0" indent="0">
              <a:lnSpc>
                <a:spcPct val="150000"/>
              </a:lnSpc>
              <a:spcBef>
                <a:spcPts val="0"/>
              </a:spcBef>
              <a:spcAft>
                <a:spcPts val="0"/>
              </a:spcAft>
              <a:buFont typeface="Wingdings" panose="05000000000000000000" charset="0"/>
              <a:buNone/>
            </a:pPr>
            <a:r>
              <a:rPr lang="zh-CN" altLang="en-US" sz="1800" dirty="0">
                <a:solidFill>
                  <a:schemeClr val="tx1"/>
                </a:solidFill>
                <a:cs typeface="Aparajita" panose="020B0604020202020204" pitchFamily="34" charset="0"/>
              </a:rPr>
              <a:t>通过手机号完成注册并实名认证，提升学术信誉和账户安全。</a:t>
            </a:r>
            <a:endParaRPr lang="zh-CN" altLang="en-US" sz="1800" dirty="0">
              <a:solidFill>
                <a:schemeClr val="tx1"/>
              </a:solidFill>
              <a:cs typeface="Aparajita" panose="020B0604020202020204" pitchFamily="34" charset="0"/>
            </a:endParaRPr>
          </a:p>
        </p:txBody>
      </p:sp>
      <p:pic>
        <p:nvPicPr>
          <p:cNvPr id="4" name="图片 3" descr="用户注册"/>
          <p:cNvPicPr>
            <a:picLocks noChangeAspect="1"/>
          </p:cNvPicPr>
          <p:nvPr/>
        </p:nvPicPr>
        <p:blipFill>
          <a:blip r:embed="rId4"/>
          <a:stretch>
            <a:fillRect/>
          </a:stretch>
        </p:blipFill>
        <p:spPr>
          <a:xfrm>
            <a:off x="7312660" y="3194050"/>
            <a:ext cx="4786630" cy="275082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264348" y="86548"/>
            <a:ext cx="4825373" cy="519916"/>
          </a:xfrm>
          <a:prstGeom prst="rect">
            <a:avLst/>
          </a:prstGeom>
          <a:noFill/>
        </p:spPr>
        <p:txBody>
          <a:bodyPr wrap="square" rtlCol="0">
            <a:spAutoFit/>
          </a:bodyPr>
          <a:lstStyle/>
          <a:p>
            <a:r>
              <a:rPr lang="en-US" altLang="zh-CN" b="1" dirty="0">
                <a:solidFill>
                  <a:srgbClr val="0070C0"/>
                </a:solidFill>
                <a:latin typeface="Arial" panose="020B0604020202020204" pitchFamily="34" charset="0"/>
                <a:ea typeface="汉仪润圆-65简" panose="00020600040101010101" charset="-122"/>
              </a:rPr>
              <a:t>2. </a:t>
            </a:r>
            <a:r>
              <a:rPr lang="zh-CN" altLang="en-US" b="1" dirty="0">
                <a:solidFill>
                  <a:srgbClr val="0070C0"/>
                </a:solidFill>
                <a:latin typeface="Arial" panose="020B0604020202020204" pitchFamily="34" charset="0"/>
                <a:ea typeface="汉仪润圆-65简" panose="00020600040101010101" charset="-122"/>
              </a:rPr>
              <a:t>平台首页</a:t>
            </a:r>
            <a:endParaRPr lang="zh-CN" altLang="en-US" b="1" dirty="0">
              <a:solidFill>
                <a:srgbClr val="0070C0"/>
              </a:solidFill>
              <a:latin typeface="Arial" panose="020B0604020202020204" pitchFamily="34" charset="0"/>
              <a:ea typeface="汉仪润圆-65简" panose="00020600040101010101" charset="-122"/>
            </a:endParaRPr>
          </a:p>
        </p:txBody>
      </p:sp>
      <p:pic>
        <p:nvPicPr>
          <p:cNvPr id="3" name="图片 2" descr="平台首页"/>
          <p:cNvPicPr>
            <a:picLocks noChangeAspect="1"/>
          </p:cNvPicPr>
          <p:nvPr/>
        </p:nvPicPr>
        <p:blipFill>
          <a:blip r:embed="rId2"/>
          <a:stretch>
            <a:fillRect/>
          </a:stretch>
        </p:blipFill>
        <p:spPr>
          <a:xfrm>
            <a:off x="423545" y="1337310"/>
            <a:ext cx="11380470" cy="5520690"/>
          </a:xfrm>
          <a:prstGeom prst="rect">
            <a:avLst/>
          </a:prstGeom>
          <a:ln>
            <a:solidFill>
              <a:srgbClr val="0070C0"/>
            </a:solidFill>
          </a:ln>
        </p:spPr>
      </p:pic>
      <p:sp>
        <p:nvSpPr>
          <p:cNvPr id="6" name="文本框 5"/>
          <p:cNvSpPr txBox="1"/>
          <p:nvPr>
            <p:custDataLst>
              <p:tags r:id="rId3"/>
            </p:custDataLst>
          </p:nvPr>
        </p:nvSpPr>
        <p:spPr>
          <a:xfrm>
            <a:off x="704850" y="606425"/>
            <a:ext cx="11389360" cy="506730"/>
          </a:xfrm>
          <a:prstGeom prst="rect">
            <a:avLst/>
          </a:prstGeom>
          <a:noFill/>
        </p:spPr>
        <p:txBody>
          <a:bodyPr wrap="square" rtlCol="0">
            <a:spAutoFit/>
          </a:bodyPr>
          <a:lstStyle/>
          <a:p>
            <a:pPr marL="0" indent="0">
              <a:lnSpc>
                <a:spcPct val="150000"/>
              </a:lnSpc>
              <a:spcBef>
                <a:spcPts val="0"/>
              </a:spcBef>
              <a:spcAft>
                <a:spcPts val="0"/>
              </a:spcAft>
              <a:buFont typeface="Wingdings" panose="05000000000000000000" charset="0"/>
              <a:buNone/>
            </a:pPr>
            <a:r>
              <a:rPr lang="zh-CN" altLang="en-US" sz="1800" dirty="0">
                <a:solidFill>
                  <a:schemeClr val="tx1"/>
                </a:solidFill>
                <a:cs typeface="Aparajita" panose="020B0604020202020204" pitchFamily="34" charset="0"/>
              </a:rPr>
              <a:t>首页直观展示作者的学术成果和权益信息；自动关联推荐作者研究领域或本单位的专家学者。</a:t>
            </a:r>
            <a:endParaRPr lang="zh-CN" altLang="en-US" sz="1800" dirty="0">
              <a:solidFill>
                <a:schemeClr val="tx1"/>
              </a:solidFill>
              <a:cs typeface="Aparajita" panose="020B0604020202020204" pitchFamily="34"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等腰三角形 21"/>
          <p:cNvSpPr/>
          <p:nvPr/>
        </p:nvSpPr>
        <p:spPr>
          <a:xfrm>
            <a:off x="10881363" y="228730"/>
            <a:ext cx="972984" cy="2397095"/>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1857239"/>
              <a:gd name="connsiteY0-82" fmla="*/ 666791 h 1558058"/>
              <a:gd name="connsiteX1-83" fmla="*/ 1702129 w 1857239"/>
              <a:gd name="connsiteY1-84" fmla="*/ 0 h 1558058"/>
              <a:gd name="connsiteX2-85" fmla="*/ 1857239 w 1857239"/>
              <a:gd name="connsiteY2-86" fmla="*/ 1558058 h 1558058"/>
              <a:gd name="connsiteX3-87" fmla="*/ 0 w 1857239"/>
              <a:gd name="connsiteY3-88" fmla="*/ 666791 h 1558058"/>
              <a:gd name="connsiteX0-89" fmla="*/ 0 w 972984"/>
              <a:gd name="connsiteY0-90" fmla="*/ 495969 h 1558058"/>
              <a:gd name="connsiteX1-91" fmla="*/ 817874 w 972984"/>
              <a:gd name="connsiteY1-92" fmla="*/ 0 h 1558058"/>
              <a:gd name="connsiteX2-93" fmla="*/ 972984 w 972984"/>
              <a:gd name="connsiteY2-94" fmla="*/ 1558058 h 1558058"/>
              <a:gd name="connsiteX3-95" fmla="*/ 0 w 972984"/>
              <a:gd name="connsiteY3-96" fmla="*/ 495969 h 1558058"/>
              <a:gd name="connsiteX0-97" fmla="*/ 0 w 972984"/>
              <a:gd name="connsiteY0-98" fmla="*/ 812492 h 1874581"/>
              <a:gd name="connsiteX1-99" fmla="*/ 345601 w 972984"/>
              <a:gd name="connsiteY1-100" fmla="*/ 0 h 1874581"/>
              <a:gd name="connsiteX2-101" fmla="*/ 972984 w 972984"/>
              <a:gd name="connsiteY2-102" fmla="*/ 1874581 h 1874581"/>
              <a:gd name="connsiteX3-103" fmla="*/ 0 w 972984"/>
              <a:gd name="connsiteY3-104" fmla="*/ 812492 h 1874581"/>
              <a:gd name="connsiteX0-105" fmla="*/ 0 w 972984"/>
              <a:gd name="connsiteY0-106" fmla="*/ 1335006 h 2397095"/>
              <a:gd name="connsiteX1-107" fmla="*/ 54198 w 972984"/>
              <a:gd name="connsiteY1-108" fmla="*/ 0 h 2397095"/>
              <a:gd name="connsiteX2-109" fmla="*/ 972984 w 972984"/>
              <a:gd name="connsiteY2-110" fmla="*/ 2397095 h 2397095"/>
              <a:gd name="connsiteX3-111" fmla="*/ 0 w 972984"/>
              <a:gd name="connsiteY3-112" fmla="*/ 1335006 h 2397095"/>
            </a:gdLst>
            <a:ahLst/>
            <a:cxnLst>
              <a:cxn ang="0">
                <a:pos x="connsiteX0-1" y="connsiteY0-2"/>
              </a:cxn>
              <a:cxn ang="0">
                <a:pos x="connsiteX1-3" y="connsiteY1-4"/>
              </a:cxn>
              <a:cxn ang="0">
                <a:pos x="connsiteX2-5" y="connsiteY2-6"/>
              </a:cxn>
              <a:cxn ang="0">
                <a:pos x="connsiteX3-7" y="connsiteY3-8"/>
              </a:cxn>
            </a:cxnLst>
            <a:rect l="l" t="t" r="r" b="b"/>
            <a:pathLst>
              <a:path w="972984" h="2397095">
                <a:moveTo>
                  <a:pt x="0" y="1335006"/>
                </a:moveTo>
                <a:lnTo>
                  <a:pt x="54198" y="0"/>
                </a:lnTo>
                <a:lnTo>
                  <a:pt x="972984" y="2397095"/>
                </a:lnTo>
                <a:lnTo>
                  <a:pt x="0" y="1335006"/>
                </a:lnTo>
                <a:close/>
              </a:path>
            </a:pathLst>
          </a:custGeom>
          <a:gradFill>
            <a:gsLst>
              <a:gs pos="54000">
                <a:srgbClr val="52A4AE"/>
              </a:gs>
              <a:gs pos="3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等腰三角形 26"/>
          <p:cNvSpPr/>
          <p:nvPr/>
        </p:nvSpPr>
        <p:spPr>
          <a:xfrm flipV="1">
            <a:off x="10802982" y="11043"/>
            <a:ext cx="1406469" cy="2621062"/>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文本框 21"/>
          <p:cNvSpPr txBox="1"/>
          <p:nvPr/>
        </p:nvSpPr>
        <p:spPr bwMode="auto">
          <a:xfrm>
            <a:off x="917260" y="3378811"/>
            <a:ext cx="6819720" cy="923330"/>
          </a:xfrm>
          <a:prstGeom prst="rect">
            <a:avLst/>
          </a:prstGeom>
          <a:noFill/>
        </p:spPr>
        <p:txBody>
          <a:bodyPr wrap="square">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pPr>
              <a:defRPr/>
            </a:pPr>
            <a:r>
              <a:rPr lang="zh-CN" altLang="en-US" sz="5400" b="0" spc="0" dirty="0">
                <a:solidFill>
                  <a:srgbClr val="405E62"/>
                </a:solidFill>
                <a:effectLst>
                  <a:outerShdw blurRad="25400" dist="25400" dir="2700000" algn="tl">
                    <a:srgbClr val="000000">
                      <a:alpha val="25000"/>
                    </a:srgbClr>
                  </a:outerShdw>
                </a:effectLst>
                <a:latin typeface="+mn-lt"/>
                <a:ea typeface="+mn-ea"/>
                <a:cs typeface="+mn-ea"/>
                <a:sym typeface="+mn-lt"/>
              </a:rPr>
              <a:t>谢谢观看</a:t>
            </a:r>
            <a:endParaRPr lang="zh-CN" altLang="en-US" sz="5400" b="0" spc="0" dirty="0">
              <a:solidFill>
                <a:srgbClr val="405E62"/>
              </a:solidFill>
              <a:effectLst>
                <a:outerShdw blurRad="25400" dist="25400" dir="2700000" algn="tl">
                  <a:srgbClr val="000000">
                    <a:alpha val="25000"/>
                  </a:srgbClr>
                </a:outerShdw>
              </a:effectLst>
              <a:latin typeface="+mn-lt"/>
              <a:ea typeface="+mn-ea"/>
              <a:cs typeface="+mn-ea"/>
              <a:sym typeface="+mn-lt"/>
            </a:endParaRPr>
          </a:p>
        </p:txBody>
      </p:sp>
      <p:sp>
        <p:nvSpPr>
          <p:cNvPr id="31" name="矩形 30"/>
          <p:cNvSpPr/>
          <p:nvPr/>
        </p:nvSpPr>
        <p:spPr>
          <a:xfrm>
            <a:off x="157843" y="2174604"/>
            <a:ext cx="6922119" cy="1243611"/>
          </a:xfrm>
          <a:prstGeom prst="rect">
            <a:avLst/>
          </a:prstGeom>
        </p:spPr>
        <p:txBody>
          <a:bodyPr wrap="square" lIns="51435" tIns="25718" rIns="51435" bIns="25718" anchor="ctr" anchorCtr="1">
            <a:spAutoFit/>
          </a:bodyPr>
          <a:lstStyle/>
          <a:p>
            <a:pPr>
              <a:lnSpc>
                <a:spcPct val="130000"/>
              </a:lnSpc>
            </a:pPr>
            <a:r>
              <a:rPr lang="en-US" altLang="zh-CN" sz="6600" dirty="0">
                <a:ln w="19050">
                  <a:noFill/>
                </a:ln>
                <a:solidFill>
                  <a:srgbClr val="405E62"/>
                </a:solidFill>
                <a:effectLst>
                  <a:outerShdw blurRad="25400" dist="25400" dir="2700000" algn="tl">
                    <a:srgbClr val="000000">
                      <a:alpha val="25000"/>
                    </a:srgbClr>
                  </a:outerShdw>
                </a:effectLst>
                <a:cs typeface="+mn-ea"/>
                <a:sym typeface="+mn-lt"/>
              </a:rPr>
              <a:t>THANK YOU</a:t>
            </a:r>
            <a:endParaRPr lang="zh-CN" altLang="en-US" sz="6600" dirty="0">
              <a:ln w="19050">
                <a:noFill/>
              </a:ln>
              <a:solidFill>
                <a:srgbClr val="405E62"/>
              </a:solidFill>
              <a:effectLst>
                <a:outerShdw blurRad="25400" dist="25400" dir="2700000" algn="tl">
                  <a:srgbClr val="000000">
                    <a:alpha val="25000"/>
                  </a:srgbClr>
                </a:outerShdw>
              </a:effectLst>
              <a:cs typeface="+mn-ea"/>
              <a:sym typeface="+mn-lt"/>
            </a:endParaRPr>
          </a:p>
        </p:txBody>
      </p:sp>
      <p:sp>
        <p:nvSpPr>
          <p:cNvPr id="34" name="等腰三角形 21"/>
          <p:cNvSpPr/>
          <p:nvPr/>
        </p:nvSpPr>
        <p:spPr>
          <a:xfrm>
            <a:off x="7778663" y="751561"/>
            <a:ext cx="1089764" cy="78913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Lst>
            <a:ahLst/>
            <a:cxnLst>
              <a:cxn ang="0">
                <a:pos x="connsiteX0-1" y="connsiteY0-2"/>
              </a:cxn>
              <a:cxn ang="0">
                <a:pos x="connsiteX1-3" y="connsiteY1-4"/>
              </a:cxn>
              <a:cxn ang="0">
                <a:pos x="connsiteX2-5" y="connsiteY2-6"/>
              </a:cxn>
              <a:cxn ang="0">
                <a:pos x="connsiteX3-7" y="connsiteY3-8"/>
              </a:cxn>
            </a:cxnLst>
            <a:rect l="l" t="t" r="r" b="b"/>
            <a:pathLst>
              <a:path w="1089764" h="789139">
                <a:moveTo>
                  <a:pt x="75156" y="789139"/>
                </a:moveTo>
                <a:lnTo>
                  <a:pt x="0" y="0"/>
                </a:lnTo>
                <a:lnTo>
                  <a:pt x="1089764" y="425885"/>
                </a:lnTo>
                <a:lnTo>
                  <a:pt x="75156" y="789139"/>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等腰三角形 21"/>
          <p:cNvSpPr/>
          <p:nvPr/>
        </p:nvSpPr>
        <p:spPr>
          <a:xfrm>
            <a:off x="7815181" y="1954954"/>
            <a:ext cx="839950" cy="864297"/>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Lst>
            <a:ahLst/>
            <a:cxnLst>
              <a:cxn ang="0">
                <a:pos x="connsiteX0-1" y="connsiteY0-2"/>
              </a:cxn>
              <a:cxn ang="0">
                <a:pos x="connsiteX1-3" y="connsiteY1-4"/>
              </a:cxn>
              <a:cxn ang="0">
                <a:pos x="connsiteX2-5" y="connsiteY2-6"/>
              </a:cxn>
              <a:cxn ang="0">
                <a:pos x="connsiteX3-7" y="connsiteY3-8"/>
              </a:cxn>
            </a:cxnLst>
            <a:rect l="l" t="t" r="r" b="b"/>
            <a:pathLst>
              <a:path w="839950" h="864297">
                <a:moveTo>
                  <a:pt x="0" y="698988"/>
                </a:moveTo>
                <a:lnTo>
                  <a:pt x="626743" y="0"/>
                </a:lnTo>
                <a:lnTo>
                  <a:pt x="839950" y="864297"/>
                </a:lnTo>
                <a:lnTo>
                  <a:pt x="0" y="698988"/>
                </a:lnTo>
                <a:close/>
              </a:path>
            </a:pathLst>
          </a:custGeom>
          <a:gradFill>
            <a:gsLst>
              <a:gs pos="92000">
                <a:srgbClr val="B6D3B7"/>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等腰三角形 21"/>
          <p:cNvSpPr/>
          <p:nvPr/>
        </p:nvSpPr>
        <p:spPr>
          <a:xfrm>
            <a:off x="8764510" y="1124618"/>
            <a:ext cx="1702129" cy="118626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Lst>
            <a:ahLst/>
            <a:cxnLst>
              <a:cxn ang="0">
                <a:pos x="connsiteX0-1" y="connsiteY0-2"/>
              </a:cxn>
              <a:cxn ang="0">
                <a:pos x="connsiteX1-3" y="connsiteY1-4"/>
              </a:cxn>
              <a:cxn ang="0">
                <a:pos x="connsiteX2-5" y="connsiteY2-6"/>
              </a:cxn>
              <a:cxn ang="0">
                <a:pos x="connsiteX3-7" y="connsiteY3-8"/>
              </a:cxn>
            </a:cxnLst>
            <a:rect l="l" t="t" r="r" b="b"/>
            <a:pathLst>
              <a:path w="1702129" h="1186269">
                <a:moveTo>
                  <a:pt x="0" y="666791"/>
                </a:moveTo>
                <a:lnTo>
                  <a:pt x="1702129" y="0"/>
                </a:lnTo>
                <a:lnTo>
                  <a:pt x="988057" y="1186269"/>
                </a:lnTo>
                <a:lnTo>
                  <a:pt x="0" y="666791"/>
                </a:lnTo>
                <a:close/>
              </a:path>
            </a:pathLst>
          </a:custGeom>
          <a:gradFill>
            <a:gsLst>
              <a:gs pos="92000">
                <a:srgbClr val="B6D3B7"/>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等腰三角形 37"/>
          <p:cNvSpPr/>
          <p:nvPr/>
        </p:nvSpPr>
        <p:spPr>
          <a:xfrm flipV="1">
            <a:off x="11016343" y="-1"/>
            <a:ext cx="1175657" cy="1389601"/>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等腰三角形 21"/>
          <p:cNvSpPr/>
          <p:nvPr/>
        </p:nvSpPr>
        <p:spPr>
          <a:xfrm>
            <a:off x="10048625" y="1541081"/>
            <a:ext cx="1805722" cy="114613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1729229"/>
              <a:gd name="connsiteY0-66" fmla="*/ 698988 h 698988"/>
              <a:gd name="connsiteX1-67" fmla="*/ 626743 w 1729229"/>
              <a:gd name="connsiteY1-68" fmla="*/ 0 h 698988"/>
              <a:gd name="connsiteX2-69" fmla="*/ 1729229 w 1729229"/>
              <a:gd name="connsiteY2-70" fmla="*/ 623136 h 698988"/>
              <a:gd name="connsiteX3-71" fmla="*/ 0 w 1729229"/>
              <a:gd name="connsiteY3-72" fmla="*/ 698988 h 698988"/>
              <a:gd name="connsiteX0-73" fmla="*/ 0 w 1729229"/>
              <a:gd name="connsiteY0-74" fmla="*/ 1146139 h 1146139"/>
              <a:gd name="connsiteX1-75" fmla="*/ 817662 w 1729229"/>
              <a:gd name="connsiteY1-76" fmla="*/ 0 h 1146139"/>
              <a:gd name="connsiteX2-77" fmla="*/ 1729229 w 1729229"/>
              <a:gd name="connsiteY2-78" fmla="*/ 1070287 h 1146139"/>
              <a:gd name="connsiteX3-79" fmla="*/ 0 w 1729229"/>
              <a:gd name="connsiteY3-80" fmla="*/ 1146139 h 1146139"/>
            </a:gdLst>
            <a:ahLst/>
            <a:cxnLst>
              <a:cxn ang="0">
                <a:pos x="connsiteX0-1" y="connsiteY0-2"/>
              </a:cxn>
              <a:cxn ang="0">
                <a:pos x="connsiteX1-3" y="connsiteY1-4"/>
              </a:cxn>
              <a:cxn ang="0">
                <a:pos x="connsiteX2-5" y="connsiteY2-6"/>
              </a:cxn>
              <a:cxn ang="0">
                <a:pos x="connsiteX3-7" y="connsiteY3-8"/>
              </a:cxn>
            </a:cxnLst>
            <a:rect l="l" t="t" r="r" b="b"/>
            <a:pathLst>
              <a:path w="1729229" h="1146139">
                <a:moveTo>
                  <a:pt x="0" y="1146139"/>
                </a:moveTo>
                <a:lnTo>
                  <a:pt x="817662" y="0"/>
                </a:lnTo>
                <a:lnTo>
                  <a:pt x="1729229" y="1070287"/>
                </a:lnTo>
                <a:lnTo>
                  <a:pt x="0" y="1146139"/>
                </a:lnTo>
                <a:close/>
              </a:path>
            </a:pathLst>
          </a:custGeom>
          <a:gradFill>
            <a:gsLst>
              <a:gs pos="89000">
                <a:srgbClr val="52A4AE"/>
              </a:gs>
              <a:gs pos="3000">
                <a:srgbClr val="92BFB5"/>
              </a:gs>
            </a:gsLst>
            <a:lin ang="18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等腰三角形 21"/>
          <p:cNvSpPr/>
          <p:nvPr/>
        </p:nvSpPr>
        <p:spPr>
          <a:xfrm>
            <a:off x="9269857" y="4320327"/>
            <a:ext cx="464169" cy="60125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839950"/>
              <a:gd name="connsiteY0-66" fmla="*/ 536149 h 701458"/>
              <a:gd name="connsiteX1-67" fmla="*/ 326118 w 839950"/>
              <a:gd name="connsiteY1-68" fmla="*/ 0 h 701458"/>
              <a:gd name="connsiteX2-69" fmla="*/ 839950 w 839950"/>
              <a:gd name="connsiteY2-70" fmla="*/ 701458 h 701458"/>
              <a:gd name="connsiteX3-71" fmla="*/ 0 w 839950"/>
              <a:gd name="connsiteY3-72" fmla="*/ 536149 h 701458"/>
              <a:gd name="connsiteX0-73" fmla="*/ 0 w 464169"/>
              <a:gd name="connsiteY0-74" fmla="*/ 536149 h 601250"/>
              <a:gd name="connsiteX1-75" fmla="*/ 326118 w 464169"/>
              <a:gd name="connsiteY1-76" fmla="*/ 0 h 601250"/>
              <a:gd name="connsiteX2-77" fmla="*/ 464169 w 464169"/>
              <a:gd name="connsiteY2-78" fmla="*/ 601250 h 601250"/>
              <a:gd name="connsiteX3-79" fmla="*/ 0 w 464169"/>
              <a:gd name="connsiteY3-80" fmla="*/ 536149 h 601250"/>
            </a:gdLst>
            <a:ahLst/>
            <a:cxnLst>
              <a:cxn ang="0">
                <a:pos x="connsiteX0-1" y="connsiteY0-2"/>
              </a:cxn>
              <a:cxn ang="0">
                <a:pos x="connsiteX1-3" y="connsiteY1-4"/>
              </a:cxn>
              <a:cxn ang="0">
                <a:pos x="connsiteX2-5" y="connsiteY2-6"/>
              </a:cxn>
              <a:cxn ang="0">
                <a:pos x="connsiteX3-7" y="connsiteY3-8"/>
              </a:cxn>
            </a:cxnLst>
            <a:rect l="l" t="t" r="r" b="b"/>
            <a:pathLst>
              <a:path w="464169" h="601250">
                <a:moveTo>
                  <a:pt x="0" y="536149"/>
                </a:moveTo>
                <a:lnTo>
                  <a:pt x="326118" y="0"/>
                </a:lnTo>
                <a:lnTo>
                  <a:pt x="464169" y="601250"/>
                </a:lnTo>
                <a:lnTo>
                  <a:pt x="0" y="536149"/>
                </a:lnTo>
                <a:close/>
              </a:path>
            </a:pathLst>
          </a:custGeom>
          <a:gradFill>
            <a:gsLst>
              <a:gs pos="92000">
                <a:srgbClr val="52A4AE"/>
              </a:gs>
              <a:gs pos="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21"/>
          <p:cNvSpPr/>
          <p:nvPr/>
        </p:nvSpPr>
        <p:spPr>
          <a:xfrm>
            <a:off x="757402" y="6106635"/>
            <a:ext cx="478741" cy="44135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839950"/>
              <a:gd name="connsiteY0-66" fmla="*/ 536149 h 701458"/>
              <a:gd name="connsiteX1-67" fmla="*/ 326118 w 839950"/>
              <a:gd name="connsiteY1-68" fmla="*/ 0 h 701458"/>
              <a:gd name="connsiteX2-69" fmla="*/ 839950 w 839950"/>
              <a:gd name="connsiteY2-70" fmla="*/ 701458 h 701458"/>
              <a:gd name="connsiteX3-71" fmla="*/ 0 w 839950"/>
              <a:gd name="connsiteY3-72" fmla="*/ 536149 h 701458"/>
              <a:gd name="connsiteX0-73" fmla="*/ 0 w 464169"/>
              <a:gd name="connsiteY0-74" fmla="*/ 536149 h 601250"/>
              <a:gd name="connsiteX1-75" fmla="*/ 326118 w 464169"/>
              <a:gd name="connsiteY1-76" fmla="*/ 0 h 601250"/>
              <a:gd name="connsiteX2-77" fmla="*/ 464169 w 464169"/>
              <a:gd name="connsiteY2-78" fmla="*/ 601250 h 601250"/>
              <a:gd name="connsiteX3-79" fmla="*/ 0 w 464169"/>
              <a:gd name="connsiteY3-80" fmla="*/ 536149 h 601250"/>
              <a:gd name="connsiteX0-81" fmla="*/ 0 w 464169"/>
              <a:gd name="connsiteY0-82" fmla="*/ 310681 h 375782"/>
              <a:gd name="connsiteX1-83" fmla="*/ 213384 w 464169"/>
              <a:gd name="connsiteY1-84" fmla="*/ 0 h 375782"/>
              <a:gd name="connsiteX2-85" fmla="*/ 464169 w 464169"/>
              <a:gd name="connsiteY2-86" fmla="*/ 375782 h 375782"/>
              <a:gd name="connsiteX3-87" fmla="*/ 0 w 464169"/>
              <a:gd name="connsiteY3-88" fmla="*/ 310681 h 375782"/>
              <a:gd name="connsiteX0-89" fmla="*/ 0 w 464169"/>
              <a:gd name="connsiteY0-90" fmla="*/ 307038 h 372139"/>
              <a:gd name="connsiteX1-91" fmla="*/ 184240 w 464169"/>
              <a:gd name="connsiteY1-92" fmla="*/ 0 h 372139"/>
              <a:gd name="connsiteX2-93" fmla="*/ 464169 w 464169"/>
              <a:gd name="connsiteY2-94" fmla="*/ 372139 h 372139"/>
              <a:gd name="connsiteX3-95" fmla="*/ 0 w 464169"/>
              <a:gd name="connsiteY3-96" fmla="*/ 307038 h 372139"/>
              <a:gd name="connsiteX0-97" fmla="*/ 0 w 478741"/>
              <a:gd name="connsiteY0-98" fmla="*/ 307038 h 441356"/>
              <a:gd name="connsiteX1-99" fmla="*/ 184240 w 478741"/>
              <a:gd name="connsiteY1-100" fmla="*/ 0 h 441356"/>
              <a:gd name="connsiteX2-101" fmla="*/ 478741 w 478741"/>
              <a:gd name="connsiteY2-102" fmla="*/ 441356 h 441356"/>
              <a:gd name="connsiteX3-103" fmla="*/ 0 w 478741"/>
              <a:gd name="connsiteY3-104" fmla="*/ 307038 h 441356"/>
            </a:gdLst>
            <a:ahLst/>
            <a:cxnLst>
              <a:cxn ang="0">
                <a:pos x="connsiteX0-1" y="connsiteY0-2"/>
              </a:cxn>
              <a:cxn ang="0">
                <a:pos x="connsiteX1-3" y="connsiteY1-4"/>
              </a:cxn>
              <a:cxn ang="0">
                <a:pos x="connsiteX2-5" y="connsiteY2-6"/>
              </a:cxn>
              <a:cxn ang="0">
                <a:pos x="connsiteX3-7" y="connsiteY3-8"/>
              </a:cxn>
            </a:cxnLst>
            <a:rect l="l" t="t" r="r" b="b"/>
            <a:pathLst>
              <a:path w="478741" h="441356">
                <a:moveTo>
                  <a:pt x="0" y="307038"/>
                </a:moveTo>
                <a:lnTo>
                  <a:pt x="184240" y="0"/>
                </a:lnTo>
                <a:lnTo>
                  <a:pt x="478741" y="441356"/>
                </a:lnTo>
                <a:lnTo>
                  <a:pt x="0" y="307038"/>
                </a:lnTo>
                <a:close/>
              </a:path>
            </a:pathLst>
          </a:custGeom>
          <a:gradFill>
            <a:gsLst>
              <a:gs pos="92000">
                <a:srgbClr val="B6D3B7"/>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等腰三角形 21"/>
          <p:cNvSpPr/>
          <p:nvPr/>
        </p:nvSpPr>
        <p:spPr>
          <a:xfrm>
            <a:off x="1341873" y="5422432"/>
            <a:ext cx="191526" cy="160844"/>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839950"/>
              <a:gd name="connsiteY0-66" fmla="*/ 536149 h 701458"/>
              <a:gd name="connsiteX1-67" fmla="*/ 326118 w 839950"/>
              <a:gd name="connsiteY1-68" fmla="*/ 0 h 701458"/>
              <a:gd name="connsiteX2-69" fmla="*/ 839950 w 839950"/>
              <a:gd name="connsiteY2-70" fmla="*/ 701458 h 701458"/>
              <a:gd name="connsiteX3-71" fmla="*/ 0 w 839950"/>
              <a:gd name="connsiteY3-72" fmla="*/ 536149 h 701458"/>
              <a:gd name="connsiteX0-73" fmla="*/ 0 w 464169"/>
              <a:gd name="connsiteY0-74" fmla="*/ 536149 h 601250"/>
              <a:gd name="connsiteX1-75" fmla="*/ 326118 w 464169"/>
              <a:gd name="connsiteY1-76" fmla="*/ 0 h 601250"/>
              <a:gd name="connsiteX2-77" fmla="*/ 464169 w 464169"/>
              <a:gd name="connsiteY2-78" fmla="*/ 601250 h 601250"/>
              <a:gd name="connsiteX3-79" fmla="*/ 0 w 464169"/>
              <a:gd name="connsiteY3-80" fmla="*/ 536149 h 601250"/>
              <a:gd name="connsiteX0-81" fmla="*/ 0 w 464169"/>
              <a:gd name="connsiteY0-82" fmla="*/ 310681 h 375782"/>
              <a:gd name="connsiteX1-83" fmla="*/ 213384 w 464169"/>
              <a:gd name="connsiteY1-84" fmla="*/ 0 h 375782"/>
              <a:gd name="connsiteX2-85" fmla="*/ 464169 w 464169"/>
              <a:gd name="connsiteY2-86" fmla="*/ 375782 h 375782"/>
              <a:gd name="connsiteX3-87" fmla="*/ 0 w 464169"/>
              <a:gd name="connsiteY3-88" fmla="*/ 310681 h 375782"/>
              <a:gd name="connsiteX0-89" fmla="*/ 0 w 464169"/>
              <a:gd name="connsiteY0-90" fmla="*/ 307038 h 372139"/>
              <a:gd name="connsiteX1-91" fmla="*/ 184240 w 464169"/>
              <a:gd name="connsiteY1-92" fmla="*/ 0 h 372139"/>
              <a:gd name="connsiteX2-93" fmla="*/ 464169 w 464169"/>
              <a:gd name="connsiteY2-94" fmla="*/ 372139 h 372139"/>
              <a:gd name="connsiteX3-95" fmla="*/ 0 w 464169"/>
              <a:gd name="connsiteY3-96" fmla="*/ 307038 h 372139"/>
              <a:gd name="connsiteX0-97" fmla="*/ 0 w 478741"/>
              <a:gd name="connsiteY0-98" fmla="*/ 307038 h 441356"/>
              <a:gd name="connsiteX1-99" fmla="*/ 184240 w 478741"/>
              <a:gd name="connsiteY1-100" fmla="*/ 0 h 441356"/>
              <a:gd name="connsiteX2-101" fmla="*/ 478741 w 478741"/>
              <a:gd name="connsiteY2-102" fmla="*/ 441356 h 441356"/>
              <a:gd name="connsiteX3-103" fmla="*/ 0 w 478741"/>
              <a:gd name="connsiteY3-104" fmla="*/ 307038 h 441356"/>
              <a:gd name="connsiteX0-105" fmla="*/ 0 w 507885"/>
              <a:gd name="connsiteY0-106" fmla="*/ 143102 h 441356"/>
              <a:gd name="connsiteX1-107" fmla="*/ 213384 w 507885"/>
              <a:gd name="connsiteY1-108" fmla="*/ 0 h 441356"/>
              <a:gd name="connsiteX2-109" fmla="*/ 507885 w 507885"/>
              <a:gd name="connsiteY2-110" fmla="*/ 441356 h 441356"/>
              <a:gd name="connsiteX3-111" fmla="*/ 0 w 507885"/>
              <a:gd name="connsiteY3-112" fmla="*/ 143102 h 441356"/>
              <a:gd name="connsiteX0-113" fmla="*/ 0 w 507885"/>
              <a:gd name="connsiteY0-114" fmla="*/ 33812 h 332066"/>
              <a:gd name="connsiteX1-115" fmla="*/ 191526 w 507885"/>
              <a:gd name="connsiteY1-116" fmla="*/ 0 h 332066"/>
              <a:gd name="connsiteX2-117" fmla="*/ 507885 w 507885"/>
              <a:gd name="connsiteY2-118" fmla="*/ 332066 h 332066"/>
              <a:gd name="connsiteX3-119" fmla="*/ 0 w 507885"/>
              <a:gd name="connsiteY3-120" fmla="*/ 33812 h 332066"/>
              <a:gd name="connsiteX0-121" fmla="*/ 0 w 191526"/>
              <a:gd name="connsiteY0-122" fmla="*/ 33812 h 160844"/>
              <a:gd name="connsiteX1-123" fmla="*/ 191526 w 191526"/>
              <a:gd name="connsiteY1-124" fmla="*/ 0 h 160844"/>
              <a:gd name="connsiteX2-125" fmla="*/ 139939 w 191526"/>
              <a:gd name="connsiteY2-126" fmla="*/ 160844 h 160844"/>
              <a:gd name="connsiteX3-127" fmla="*/ 0 w 191526"/>
              <a:gd name="connsiteY3-128" fmla="*/ 33812 h 160844"/>
            </a:gdLst>
            <a:ahLst/>
            <a:cxnLst>
              <a:cxn ang="0">
                <a:pos x="connsiteX0-1" y="connsiteY0-2"/>
              </a:cxn>
              <a:cxn ang="0">
                <a:pos x="connsiteX1-3" y="connsiteY1-4"/>
              </a:cxn>
              <a:cxn ang="0">
                <a:pos x="connsiteX2-5" y="connsiteY2-6"/>
              </a:cxn>
              <a:cxn ang="0">
                <a:pos x="connsiteX3-7" y="connsiteY3-8"/>
              </a:cxn>
            </a:cxnLst>
            <a:rect l="l" t="t" r="r" b="b"/>
            <a:pathLst>
              <a:path w="191526" h="160844">
                <a:moveTo>
                  <a:pt x="0" y="33812"/>
                </a:moveTo>
                <a:lnTo>
                  <a:pt x="191526" y="0"/>
                </a:lnTo>
                <a:lnTo>
                  <a:pt x="139939" y="160844"/>
                </a:lnTo>
                <a:lnTo>
                  <a:pt x="0" y="3381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45" name="直接连接符 44"/>
          <p:cNvCxnSpPr/>
          <p:nvPr/>
        </p:nvCxnSpPr>
        <p:spPr>
          <a:xfrm>
            <a:off x="566229" y="2374137"/>
            <a:ext cx="0" cy="3064107"/>
          </a:xfrm>
          <a:prstGeom prst="line">
            <a:avLst/>
          </a:prstGeom>
          <a:ln w="47625">
            <a:gradFill>
              <a:gsLst>
                <a:gs pos="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1+#ppt_w/2"/>
                                          </p:val>
                                        </p:tav>
                                        <p:tav tm="100000">
                                          <p:val>
                                            <p:strVal val="#ppt_x"/>
                                          </p:val>
                                        </p:tav>
                                      </p:tavLst>
                                    </p:anim>
                                    <p:anim calcmode="lin" valueType="num">
                                      <p:cBhvr additive="base">
                                        <p:cTn id="8" dur="7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50" fill="hold"/>
                                        <p:tgtEl>
                                          <p:spTgt spid="21"/>
                                        </p:tgtEl>
                                        <p:attrNameLst>
                                          <p:attrName>ppt_x</p:attrName>
                                        </p:attrNameLst>
                                      </p:cBhvr>
                                      <p:tavLst>
                                        <p:tav tm="0">
                                          <p:val>
                                            <p:strVal val="1+#ppt_w/2"/>
                                          </p:val>
                                        </p:tav>
                                        <p:tav tm="100000">
                                          <p:val>
                                            <p:strVal val="#ppt_x"/>
                                          </p:val>
                                        </p:tav>
                                      </p:tavLst>
                                    </p:anim>
                                    <p:anim calcmode="lin" valueType="num">
                                      <p:cBhvr additive="base">
                                        <p:cTn id="12" dur="750" fill="hold"/>
                                        <p:tgtEl>
                                          <p:spTgt spid="21"/>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750" fill="hold"/>
                                        <p:tgtEl>
                                          <p:spTgt spid="34"/>
                                        </p:tgtEl>
                                        <p:attrNameLst>
                                          <p:attrName>ppt_x</p:attrName>
                                        </p:attrNameLst>
                                      </p:cBhvr>
                                      <p:tavLst>
                                        <p:tav tm="0">
                                          <p:val>
                                            <p:strVal val="1+#ppt_w/2"/>
                                          </p:val>
                                        </p:tav>
                                        <p:tav tm="100000">
                                          <p:val>
                                            <p:strVal val="#ppt_x"/>
                                          </p:val>
                                        </p:tav>
                                      </p:tavLst>
                                    </p:anim>
                                    <p:anim calcmode="lin" valueType="num">
                                      <p:cBhvr additive="base">
                                        <p:cTn id="16" dur="750" fill="hold"/>
                                        <p:tgtEl>
                                          <p:spTgt spid="34"/>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750" fill="hold"/>
                                        <p:tgtEl>
                                          <p:spTgt spid="35"/>
                                        </p:tgtEl>
                                        <p:attrNameLst>
                                          <p:attrName>ppt_x</p:attrName>
                                        </p:attrNameLst>
                                      </p:cBhvr>
                                      <p:tavLst>
                                        <p:tav tm="0">
                                          <p:val>
                                            <p:strVal val="1+#ppt_w/2"/>
                                          </p:val>
                                        </p:tav>
                                        <p:tav tm="100000">
                                          <p:val>
                                            <p:strVal val="#ppt_x"/>
                                          </p:val>
                                        </p:tav>
                                      </p:tavLst>
                                    </p:anim>
                                    <p:anim calcmode="lin" valueType="num">
                                      <p:cBhvr additive="base">
                                        <p:cTn id="20" dur="750" fill="hold"/>
                                        <p:tgtEl>
                                          <p:spTgt spid="35"/>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750" fill="hold"/>
                                        <p:tgtEl>
                                          <p:spTgt spid="37"/>
                                        </p:tgtEl>
                                        <p:attrNameLst>
                                          <p:attrName>ppt_x</p:attrName>
                                        </p:attrNameLst>
                                      </p:cBhvr>
                                      <p:tavLst>
                                        <p:tav tm="0">
                                          <p:val>
                                            <p:strVal val="1+#ppt_w/2"/>
                                          </p:val>
                                        </p:tav>
                                        <p:tav tm="100000">
                                          <p:val>
                                            <p:strVal val="#ppt_x"/>
                                          </p:val>
                                        </p:tav>
                                      </p:tavLst>
                                    </p:anim>
                                    <p:anim calcmode="lin" valueType="num">
                                      <p:cBhvr additive="base">
                                        <p:cTn id="24" dur="750" fill="hold"/>
                                        <p:tgtEl>
                                          <p:spTgt spid="37"/>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750" fill="hold"/>
                                        <p:tgtEl>
                                          <p:spTgt spid="38"/>
                                        </p:tgtEl>
                                        <p:attrNameLst>
                                          <p:attrName>ppt_x</p:attrName>
                                        </p:attrNameLst>
                                      </p:cBhvr>
                                      <p:tavLst>
                                        <p:tav tm="0">
                                          <p:val>
                                            <p:strVal val="1+#ppt_w/2"/>
                                          </p:val>
                                        </p:tav>
                                        <p:tav tm="100000">
                                          <p:val>
                                            <p:strVal val="#ppt_x"/>
                                          </p:val>
                                        </p:tav>
                                      </p:tavLst>
                                    </p:anim>
                                    <p:anim calcmode="lin" valueType="num">
                                      <p:cBhvr additive="base">
                                        <p:cTn id="28" dur="750" fill="hold"/>
                                        <p:tgtEl>
                                          <p:spTgt spid="38"/>
                                        </p:tgtEl>
                                        <p:attrNameLst>
                                          <p:attrName>ppt_y</p:attrName>
                                        </p:attrNameLst>
                                      </p:cBhvr>
                                      <p:tavLst>
                                        <p:tav tm="0">
                                          <p:val>
                                            <p:strVal val="0-#ppt_h/2"/>
                                          </p:val>
                                        </p:tav>
                                        <p:tav tm="100000">
                                          <p:val>
                                            <p:strVal val="#ppt_y"/>
                                          </p:val>
                                        </p:tav>
                                      </p:tavLst>
                                    </p:anim>
                                  </p:childTnLst>
                                </p:cTn>
                              </p:par>
                              <p:par>
                                <p:cTn id="29" presetID="2" presetClass="entr" presetSubtype="3" decel="10000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750" fill="hold"/>
                                        <p:tgtEl>
                                          <p:spTgt spid="39"/>
                                        </p:tgtEl>
                                        <p:attrNameLst>
                                          <p:attrName>ppt_x</p:attrName>
                                        </p:attrNameLst>
                                      </p:cBhvr>
                                      <p:tavLst>
                                        <p:tav tm="0">
                                          <p:val>
                                            <p:strVal val="1+#ppt_w/2"/>
                                          </p:val>
                                        </p:tav>
                                        <p:tav tm="100000">
                                          <p:val>
                                            <p:strVal val="#ppt_x"/>
                                          </p:val>
                                        </p:tav>
                                      </p:tavLst>
                                    </p:anim>
                                    <p:anim calcmode="lin" valueType="num">
                                      <p:cBhvr additive="base">
                                        <p:cTn id="32" dur="750" fill="hold"/>
                                        <p:tgtEl>
                                          <p:spTgt spid="39"/>
                                        </p:tgtEl>
                                        <p:attrNameLst>
                                          <p:attrName>ppt_y</p:attrName>
                                        </p:attrNameLst>
                                      </p:cBhvr>
                                      <p:tavLst>
                                        <p:tav tm="0">
                                          <p:val>
                                            <p:strVal val="0-#ppt_h/2"/>
                                          </p:val>
                                        </p:tav>
                                        <p:tav tm="100000">
                                          <p:val>
                                            <p:strVal val="#ppt_y"/>
                                          </p:val>
                                        </p:tav>
                                      </p:tavLst>
                                    </p:anim>
                                  </p:childTnLst>
                                </p:cTn>
                              </p:par>
                              <p:par>
                                <p:cTn id="33" presetID="2" presetClass="entr" presetSubtype="6" decel="10000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750" fill="hold"/>
                                        <p:tgtEl>
                                          <p:spTgt spid="40"/>
                                        </p:tgtEl>
                                        <p:attrNameLst>
                                          <p:attrName>ppt_x</p:attrName>
                                        </p:attrNameLst>
                                      </p:cBhvr>
                                      <p:tavLst>
                                        <p:tav tm="0">
                                          <p:val>
                                            <p:strVal val="1+#ppt_w/2"/>
                                          </p:val>
                                        </p:tav>
                                        <p:tav tm="100000">
                                          <p:val>
                                            <p:strVal val="#ppt_x"/>
                                          </p:val>
                                        </p:tav>
                                      </p:tavLst>
                                    </p:anim>
                                    <p:anim calcmode="lin" valueType="num">
                                      <p:cBhvr additive="base">
                                        <p:cTn id="36" dur="750" fill="hold"/>
                                        <p:tgtEl>
                                          <p:spTgt spid="40"/>
                                        </p:tgtEl>
                                        <p:attrNameLst>
                                          <p:attrName>ppt_y</p:attrName>
                                        </p:attrNameLst>
                                      </p:cBhvr>
                                      <p:tavLst>
                                        <p:tav tm="0">
                                          <p:val>
                                            <p:strVal val="1+#ppt_h/2"/>
                                          </p:val>
                                        </p:tav>
                                        <p:tav tm="100000">
                                          <p:val>
                                            <p:strVal val="#ppt_y"/>
                                          </p:val>
                                        </p:tav>
                                      </p:tavLst>
                                    </p:anim>
                                  </p:childTnLst>
                                </p:cTn>
                              </p:par>
                              <p:par>
                                <p:cTn id="37" presetID="2" presetClass="entr" presetSubtype="12" decel="10000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750" fill="hold"/>
                                        <p:tgtEl>
                                          <p:spTgt spid="43"/>
                                        </p:tgtEl>
                                        <p:attrNameLst>
                                          <p:attrName>ppt_x</p:attrName>
                                        </p:attrNameLst>
                                      </p:cBhvr>
                                      <p:tavLst>
                                        <p:tav tm="0">
                                          <p:val>
                                            <p:strVal val="0-#ppt_w/2"/>
                                          </p:val>
                                        </p:tav>
                                        <p:tav tm="100000">
                                          <p:val>
                                            <p:strVal val="#ppt_x"/>
                                          </p:val>
                                        </p:tav>
                                      </p:tavLst>
                                    </p:anim>
                                    <p:anim calcmode="lin" valueType="num">
                                      <p:cBhvr additive="base">
                                        <p:cTn id="40" dur="750" fill="hold"/>
                                        <p:tgtEl>
                                          <p:spTgt spid="43"/>
                                        </p:tgtEl>
                                        <p:attrNameLst>
                                          <p:attrName>ppt_y</p:attrName>
                                        </p:attrNameLst>
                                      </p:cBhvr>
                                      <p:tavLst>
                                        <p:tav tm="0">
                                          <p:val>
                                            <p:strVal val="1+#ppt_h/2"/>
                                          </p:val>
                                        </p:tav>
                                        <p:tav tm="100000">
                                          <p:val>
                                            <p:strVal val="#ppt_y"/>
                                          </p:val>
                                        </p:tav>
                                      </p:tavLst>
                                    </p:anim>
                                  </p:childTnLst>
                                </p:cTn>
                              </p:par>
                              <p:par>
                                <p:cTn id="41" presetID="2" presetClass="entr" presetSubtype="12" decel="10000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750" fill="hold"/>
                                        <p:tgtEl>
                                          <p:spTgt spid="44"/>
                                        </p:tgtEl>
                                        <p:attrNameLst>
                                          <p:attrName>ppt_x</p:attrName>
                                        </p:attrNameLst>
                                      </p:cBhvr>
                                      <p:tavLst>
                                        <p:tav tm="0">
                                          <p:val>
                                            <p:strVal val="0-#ppt_w/2"/>
                                          </p:val>
                                        </p:tav>
                                        <p:tav tm="100000">
                                          <p:val>
                                            <p:strVal val="#ppt_x"/>
                                          </p:val>
                                        </p:tav>
                                      </p:tavLst>
                                    </p:anim>
                                    <p:anim calcmode="lin" valueType="num">
                                      <p:cBhvr additive="base">
                                        <p:cTn id="44" dur="750" fill="hold"/>
                                        <p:tgtEl>
                                          <p:spTgt spid="44"/>
                                        </p:tgtEl>
                                        <p:attrNameLst>
                                          <p:attrName>ppt_y</p:attrName>
                                        </p:attrNameLst>
                                      </p:cBhvr>
                                      <p:tavLst>
                                        <p:tav tm="0">
                                          <p:val>
                                            <p:strVal val="1+#ppt_h/2"/>
                                          </p:val>
                                        </p:tav>
                                        <p:tav tm="100000">
                                          <p:val>
                                            <p:strVal val="#ppt_y"/>
                                          </p:val>
                                        </p:tav>
                                      </p:tavLst>
                                    </p:anim>
                                  </p:childTnLst>
                                </p:cTn>
                              </p:par>
                              <p:par>
                                <p:cTn id="45" presetID="41" presetClass="entr" presetSubtype="0" fill="hold" grpId="0" nodeType="withEffect">
                                  <p:stCondLst>
                                    <p:cond delay="500"/>
                                  </p:stCondLst>
                                  <p:iterate type="lt">
                                    <p:tmPct val="10000"/>
                                  </p:iterate>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22"/>
                                        </p:tgtEl>
                                        <p:attrNameLst>
                                          <p:attrName>ppt_y</p:attrName>
                                        </p:attrNameLst>
                                      </p:cBhvr>
                                      <p:tavLst>
                                        <p:tav tm="0">
                                          <p:val>
                                            <p:strVal val="#ppt_y"/>
                                          </p:val>
                                        </p:tav>
                                        <p:tav tm="100000">
                                          <p:val>
                                            <p:strVal val="#ppt_y"/>
                                          </p:val>
                                        </p:tav>
                                      </p:tavLst>
                                    </p:anim>
                                    <p:anim calcmode="lin" valueType="num">
                                      <p:cBhvr>
                                        <p:cTn id="4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22"/>
                                        </p:tgtEl>
                                      </p:cBhvr>
                                    </p:animEffect>
                                  </p:childTnLst>
                                </p:cTn>
                              </p:par>
                              <p:par>
                                <p:cTn id="52" presetID="22" presetClass="entr" presetSubtype="1" fill="hold" nodeType="withEffect">
                                  <p:stCondLst>
                                    <p:cond delay="500"/>
                                  </p:stCondLst>
                                  <p:childTnLst>
                                    <p:set>
                                      <p:cBhvr>
                                        <p:cTn id="53" dur="1" fill="hold">
                                          <p:stCondLst>
                                            <p:cond delay="0"/>
                                          </p:stCondLst>
                                        </p:cTn>
                                        <p:tgtEl>
                                          <p:spTgt spid="45"/>
                                        </p:tgtEl>
                                        <p:attrNameLst>
                                          <p:attrName>style.visibility</p:attrName>
                                        </p:attrNameLst>
                                      </p:cBhvr>
                                      <p:to>
                                        <p:strVal val="visible"/>
                                      </p:to>
                                    </p:set>
                                    <p:animEffect transition="in" filter="wipe(up)">
                                      <p:cBhvr>
                                        <p:cTn id="54" dur="500"/>
                                        <p:tgtEl>
                                          <p:spTgt spid="45"/>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35" presetClass="path" presetSubtype="0" accel="50000" decel="50000" fill="hold" grpId="1" nodeType="withEffect">
                                  <p:stCondLst>
                                    <p:cond delay="500"/>
                                  </p:stCondLst>
                                  <p:childTnLst>
                                    <p:animMotion origin="layout" path="M 0.26303 1.11111E-6 L 0.01303 1.11111E-6 " pathEditMode="relative" rAng="0" ptsTypes="AA">
                                      <p:cBhvr>
                                        <p:cTn id="59" dur="1250" fill="hold"/>
                                        <p:tgtEl>
                                          <p:spTgt spid="31"/>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p:bldP spid="31" grpId="0"/>
      <p:bldP spid="31" grpId="1"/>
      <p:bldP spid="34" grpId="0" animBg="1"/>
      <p:bldP spid="35" grpId="0" animBg="1"/>
      <p:bldP spid="37" grpId="0" animBg="1"/>
      <p:bldP spid="38" grpId="0" animBg="1"/>
      <p:bldP spid="39" grpId="0" animBg="1"/>
      <p:bldP spid="40"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73050" y="371578"/>
            <a:ext cx="11645900" cy="1976951"/>
          </a:xfrm>
          <a:prstGeom prst="rect">
            <a:avLst/>
          </a:prstGeom>
          <a:noFill/>
        </p:spPr>
        <p:txBody>
          <a:bodyPr wrap="square" rtlCol="0">
            <a:spAutoFit/>
          </a:bodyPr>
          <a:lstStyle/>
          <a:p>
            <a:pPr>
              <a:lnSpc>
                <a:spcPct val="150000"/>
              </a:lnSpc>
            </a:pPr>
            <a:r>
              <a:rPr lang="zh-CN" altLang="en-US" sz="2400" b="1" spc="110" dirty="0">
                <a:solidFill>
                  <a:srgbClr val="03232D"/>
                </a:solidFill>
                <a:latin typeface="微软雅黑" panose="020B0503020204020204" charset="-122"/>
                <a:ea typeface="微软雅黑" panose="020B0503020204020204" charset="-122"/>
                <a:cs typeface="阿里巴巴普惠体" panose="00020600040101010101" pitchFamily="18" charset="-122"/>
              </a:rPr>
              <a:t>信息资源</a:t>
            </a:r>
            <a:r>
              <a:rPr lang="zh-CN" altLang="en-US" sz="2400" spc="110" dirty="0">
                <a:solidFill>
                  <a:srgbClr val="03232D"/>
                </a:solidFill>
                <a:latin typeface="微软雅黑" panose="020B0503020204020204" charset="-122"/>
                <a:ea typeface="微软雅黑" panose="020B0503020204020204" charset="-122"/>
                <a:cs typeface="阿里巴巴普惠体" panose="00020600040101010101" pitchFamily="18" charset="-122"/>
              </a:rPr>
              <a:t>，</a:t>
            </a:r>
            <a:r>
              <a:rPr lang="zh-CN" altLang="en-US" sz="2000" spc="110" dirty="0">
                <a:solidFill>
                  <a:srgbClr val="03232D"/>
                </a:solidFill>
                <a:latin typeface="微软雅黑" panose="020B0503020204020204" charset="-122"/>
                <a:ea typeface="微软雅黑" panose="020B0503020204020204" charset="-122"/>
                <a:cs typeface="阿里巴巴普惠体" panose="00020600040101010101" pitchFamily="18" charset="-122"/>
              </a:rPr>
              <a:t>是指人类社会活动所产生和涉及到的一切文件、资料、图表和数据等信息的总称，它的存在形式包括文字、音像、印刷品、电子信息、数据库等。从广义来看，它是指信息活动中各种要素的总称，既包含信息本身，也包含与信息相关的人员、设备、技术、资金等因素，但是从狭义来看，我们通常所说的信息资源只限于信息本身，是指各种载体和形式的信息的集合。</a:t>
            </a:r>
            <a:endParaRPr lang="zh-CN" altLang="en-US" sz="2400" spc="110" dirty="0">
              <a:solidFill>
                <a:srgbClr val="03232D"/>
              </a:solidFill>
              <a:latin typeface="微软雅黑" panose="020B0503020204020204" charset="-122"/>
              <a:ea typeface="微软雅黑" panose="020B0503020204020204" charset="-122"/>
              <a:cs typeface="阿里巴巴普惠体" panose="00020600040101010101" pitchFamily="18" charset="-122"/>
            </a:endParaRPr>
          </a:p>
        </p:txBody>
      </p:sp>
      <p:cxnSp>
        <p:nvCxnSpPr>
          <p:cNvPr id="7" name="直接连接符 6"/>
          <p:cNvCxnSpPr/>
          <p:nvPr/>
        </p:nvCxnSpPr>
        <p:spPr>
          <a:xfrm>
            <a:off x="2198636" y="6527800"/>
            <a:ext cx="592715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1"/>
          <a:stretch>
            <a:fillRect/>
          </a:stretch>
        </p:blipFill>
        <p:spPr>
          <a:xfrm>
            <a:off x="2065163" y="2972200"/>
            <a:ext cx="2234082" cy="2713048"/>
          </a:xfrm>
          <a:prstGeom prst="rect">
            <a:avLst/>
          </a:prstGeom>
        </p:spPr>
      </p:pic>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254" y="2883928"/>
            <a:ext cx="1932912" cy="28013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056" y="2972200"/>
            <a:ext cx="2023644" cy="27544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788035" y="1384935"/>
            <a:ext cx="10615930" cy="2837815"/>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noAutofit/>
            <a:extLst>
              <a:ext uri="{4A0BC546-FE56-4ADE-93B0-CB8AF2F6F144}">
                <wpsdc:textFrameExt xmlns:wpsdc="http://www.wps.cn/officeDocument/2022/drawingmlCustomData" type="text"/>
              </a:ext>
            </a:extLst>
          </a:bodyPr>
          <a:p>
            <a:pPr algn="l">
              <a:lnSpc>
                <a:spcPct val="150000"/>
              </a:lnSpc>
            </a:pPr>
            <a:r>
              <a:rPr lang="en-US" altLang="zh-CN" sz="2000" dirty="0">
                <a:solidFill>
                  <a:schemeClr val="tx1">
                    <a:lumMod val="75000"/>
                    <a:lumOff val="25000"/>
                  </a:schemeClr>
                </a:solidFill>
                <a:latin typeface="微软雅黑" panose="020B0503020204020204" charset="-122"/>
                <a:ea typeface="微软雅黑" panose="020B0503020204020204" charset="-122"/>
              </a:rPr>
              <a:t>        </a:t>
            </a:r>
            <a:r>
              <a:rPr lang="zh-CN" altLang="en-US" sz="2000" dirty="0">
                <a:solidFill>
                  <a:schemeClr val="tx1">
                    <a:lumMod val="75000"/>
                    <a:lumOff val="25000"/>
                  </a:schemeClr>
                </a:solidFill>
                <a:latin typeface="微软雅黑" panose="020B0503020204020204" charset="-122"/>
                <a:ea typeface="微软雅黑" panose="020B0503020204020204" charset="-122"/>
              </a:rPr>
              <a:t>信息素养（Information Literacy，IL，也译成“信息素质”），最早由美国信息产业协会前主席</a:t>
            </a:r>
            <a:r>
              <a:rPr lang="zh-CN" altLang="en-US" sz="2000" b="1" dirty="0">
                <a:solidFill>
                  <a:schemeClr val="tx1">
                    <a:lumMod val="75000"/>
                    <a:lumOff val="25000"/>
                  </a:schemeClr>
                </a:solidFill>
                <a:latin typeface="微软雅黑" panose="020B0503020204020204" charset="-122"/>
                <a:ea typeface="微软雅黑" panose="020B0503020204020204" charset="-122"/>
              </a:rPr>
              <a:t>保罗·泽考斯基</a:t>
            </a:r>
            <a:r>
              <a:rPr lang="zh-CN" altLang="en-US" sz="2000" dirty="0">
                <a:solidFill>
                  <a:schemeClr val="tx1">
                    <a:lumMod val="75000"/>
                    <a:lumOff val="25000"/>
                  </a:schemeClr>
                </a:solidFill>
                <a:latin typeface="微软雅黑" panose="020B0503020204020204" charset="-122"/>
                <a:ea typeface="微软雅黑" panose="020B0503020204020204" charset="-122"/>
              </a:rPr>
              <a:t>在1974年提出，他认为信息素养是</a:t>
            </a:r>
            <a:r>
              <a:rPr lang="zh-CN" altLang="en-US" sz="2000" dirty="0">
                <a:solidFill>
                  <a:schemeClr val="tx1">
                    <a:lumMod val="75000"/>
                    <a:lumOff val="25000"/>
                  </a:schemeClr>
                </a:solidFill>
                <a:highlight>
                  <a:srgbClr val="FFFF00"/>
                </a:highlight>
                <a:latin typeface="微软雅黑" panose="020B0503020204020204" charset="-122"/>
                <a:ea typeface="微软雅黑" panose="020B0503020204020204" charset="-122"/>
              </a:rPr>
              <a:t>“利用大量</a:t>
            </a:r>
            <a:r>
              <a:rPr lang="zh-CN" altLang="en-US" sz="2000" b="1" dirty="0">
                <a:solidFill>
                  <a:schemeClr val="tx1">
                    <a:lumMod val="75000"/>
                    <a:lumOff val="25000"/>
                  </a:schemeClr>
                </a:solidFill>
                <a:highlight>
                  <a:srgbClr val="FFFF00"/>
                </a:highlight>
                <a:latin typeface="微软雅黑" panose="020B0503020204020204" charset="-122"/>
                <a:ea typeface="微软雅黑" panose="020B0503020204020204" charset="-122"/>
              </a:rPr>
              <a:t>信息工具</a:t>
            </a:r>
            <a:r>
              <a:rPr lang="zh-CN" altLang="en-US" sz="2000" dirty="0">
                <a:solidFill>
                  <a:schemeClr val="tx1">
                    <a:lumMod val="75000"/>
                    <a:lumOff val="25000"/>
                  </a:schemeClr>
                </a:solidFill>
                <a:highlight>
                  <a:srgbClr val="FFFF00"/>
                </a:highlight>
                <a:latin typeface="微软雅黑" panose="020B0503020204020204" charset="-122"/>
                <a:ea typeface="微软雅黑" panose="020B0503020204020204" charset="-122"/>
              </a:rPr>
              <a:t>及主要</a:t>
            </a:r>
            <a:r>
              <a:rPr lang="zh-CN" altLang="en-US" sz="2000" b="1" dirty="0">
                <a:solidFill>
                  <a:schemeClr val="tx1">
                    <a:lumMod val="75000"/>
                    <a:lumOff val="25000"/>
                  </a:schemeClr>
                </a:solidFill>
                <a:highlight>
                  <a:srgbClr val="FFFF00"/>
                </a:highlight>
                <a:latin typeface="微软雅黑" panose="020B0503020204020204" charset="-122"/>
                <a:ea typeface="微软雅黑" panose="020B0503020204020204" charset="-122"/>
              </a:rPr>
              <a:t>信息资源</a:t>
            </a:r>
            <a:r>
              <a:rPr lang="zh-CN" altLang="en-US" sz="2000" dirty="0">
                <a:solidFill>
                  <a:schemeClr val="tx1">
                    <a:lumMod val="75000"/>
                    <a:lumOff val="25000"/>
                  </a:schemeClr>
                </a:solidFill>
                <a:highlight>
                  <a:srgbClr val="FFFF00"/>
                </a:highlight>
                <a:latin typeface="微软雅黑" panose="020B0503020204020204" charset="-122"/>
                <a:ea typeface="微软雅黑" panose="020B0503020204020204" charset="-122"/>
              </a:rPr>
              <a:t>使问题得到解答的技术和技能”</a:t>
            </a:r>
            <a:r>
              <a:rPr lang="zh-CN" altLang="en-US" sz="2000" dirty="0">
                <a:solidFill>
                  <a:schemeClr val="tx1">
                    <a:lumMod val="75000"/>
                    <a:lumOff val="25000"/>
                  </a:schemeClr>
                </a:solidFill>
                <a:latin typeface="微软雅黑" panose="020B0503020204020204" charset="-122"/>
                <a:ea typeface="微软雅黑" panose="020B0503020204020204" charset="-122"/>
              </a:rPr>
              <a:t>。“而有信息素养的人，是指那些在如何将信息资源</a:t>
            </a:r>
            <a:r>
              <a:rPr lang="zh-CN" altLang="en-US" sz="2000" b="1" dirty="0">
                <a:solidFill>
                  <a:schemeClr val="tx1">
                    <a:lumMod val="75000"/>
                    <a:lumOff val="25000"/>
                  </a:schemeClr>
                </a:solidFill>
                <a:latin typeface="微软雅黑" panose="020B0503020204020204" charset="-122"/>
                <a:ea typeface="微软雅黑" panose="020B0503020204020204" charset="-122"/>
              </a:rPr>
              <a:t>应用</a:t>
            </a:r>
            <a:r>
              <a:rPr lang="zh-CN" altLang="en-US" sz="2000" dirty="0">
                <a:solidFill>
                  <a:schemeClr val="tx1">
                    <a:lumMod val="75000"/>
                    <a:lumOff val="25000"/>
                  </a:schemeClr>
                </a:solidFill>
                <a:latin typeface="微软雅黑" panose="020B0503020204020204" charset="-122"/>
                <a:ea typeface="微软雅黑" panose="020B0503020204020204" charset="-122"/>
              </a:rPr>
              <a:t>到工作中这一方面得到良好训练的人。有信息素养的人已经习得了使用各种信息工具和主要信息来源的技术和能力，以形成信息解决方案来</a:t>
            </a:r>
            <a:r>
              <a:rPr lang="zh-CN" altLang="en-US" sz="2000" b="1" dirty="0">
                <a:solidFill>
                  <a:schemeClr val="tx1">
                    <a:lumMod val="75000"/>
                    <a:lumOff val="25000"/>
                  </a:schemeClr>
                </a:solidFill>
                <a:latin typeface="微软雅黑" panose="020B0503020204020204" charset="-122"/>
                <a:ea typeface="微软雅黑" panose="020B0503020204020204" charset="-122"/>
              </a:rPr>
              <a:t>解决问题</a:t>
            </a:r>
            <a:r>
              <a:rPr lang="zh-CN" altLang="en-US" sz="2000" dirty="0">
                <a:solidFill>
                  <a:schemeClr val="tx1">
                    <a:lumMod val="75000"/>
                    <a:lumOff val="25000"/>
                  </a:schemeClr>
                </a:solidFill>
                <a:latin typeface="微软雅黑" panose="020B0503020204020204" charset="-122"/>
                <a:ea typeface="微软雅黑" panose="020B0503020204020204" charset="-122"/>
              </a:rPr>
              <a:t>。”</a:t>
            </a:r>
            <a:endParaRPr lang="zh-CN" altLang="en-US" sz="2000" dirty="0">
              <a:solidFill>
                <a:schemeClr val="tx1">
                  <a:lumMod val="75000"/>
                  <a:lumOff val="25000"/>
                </a:schemeClr>
              </a:solidFill>
              <a:latin typeface="微软雅黑" panose="020B0503020204020204" charset="-122"/>
              <a:ea typeface="微软雅黑" panose="020B0503020204020204" charset="-122"/>
            </a:endParaRPr>
          </a:p>
        </p:txBody>
      </p:sp>
      <p:sp>
        <p:nvSpPr>
          <p:cNvPr id="2" name="文本框 1"/>
          <p:cNvSpPr txBox="1"/>
          <p:nvPr/>
        </p:nvSpPr>
        <p:spPr>
          <a:xfrm>
            <a:off x="2208530" y="4712335"/>
            <a:ext cx="7113270" cy="583565"/>
          </a:xfrm>
          <a:prstGeom prst="rect">
            <a:avLst/>
          </a:prstGeom>
          <a:noFill/>
        </p:spPr>
        <p:txBody>
          <a:bodyPr wrap="square" rtlCol="0" anchor="t">
            <a:spAutoFit/>
          </a:bodyPr>
          <a:p>
            <a:pPr algn="ctr"/>
            <a:r>
              <a:rPr lang="zh-CN" altLang="en-US" sz="3200" b="1">
                <a:solidFill>
                  <a:srgbClr val="FF0000"/>
                </a:solidFill>
                <a:latin typeface="Arial" panose="020B0604020202020204" pitchFamily="34" charset="0"/>
                <a:ea typeface="微软雅黑" panose="020B0503020204020204" charset="-122"/>
                <a:sym typeface="+mn-ea"/>
              </a:rPr>
              <a:t>信息获取、管理、利用的技巧与能力</a:t>
            </a:r>
            <a:endParaRPr lang="zh-CN" altLang="en-US" sz="3200" b="1">
              <a:solidFill>
                <a:srgbClr val="FF0000"/>
              </a:solidFill>
              <a:latin typeface="Arial" panose="020B0604020202020204" pitchFamily="34" charset="0"/>
              <a:ea typeface="微软雅黑" panose="020B0503020204020204" charset="-122"/>
              <a:sym typeface="+mn-ea"/>
            </a:endParaRPr>
          </a:p>
        </p:txBody>
      </p:sp>
      <p:sp>
        <p:nvSpPr>
          <p:cNvPr id="3" name="文本框 2"/>
          <p:cNvSpPr txBox="1"/>
          <p:nvPr/>
        </p:nvSpPr>
        <p:spPr>
          <a:xfrm>
            <a:off x="111760" y="395605"/>
            <a:ext cx="6096000" cy="521970"/>
          </a:xfrm>
          <a:prstGeom prst="rect">
            <a:avLst/>
          </a:prstGeom>
          <a:noFill/>
        </p:spPr>
        <p:txBody>
          <a:bodyPr wrap="square" rtlCol="0" anchor="t">
            <a:spAutoFit/>
          </a:bodyPr>
          <a:p>
            <a:r>
              <a:rPr lang="zh-CN" altLang="en-US" sz="2800" b="1" dirty="0">
                <a:solidFill>
                  <a:srgbClr val="0070C0"/>
                </a:solidFill>
                <a:latin typeface="微软雅黑" panose="020B0503020204020204" charset="-122"/>
                <a:ea typeface="微软雅黑" panose="020B0503020204020204" charset="-122"/>
                <a:sym typeface="+mn-ea"/>
              </a:rPr>
              <a:t>信息素养的概念</a:t>
            </a:r>
            <a:endParaRPr lang="zh-CN" altLang="en-US" sz="2800" b="1" dirty="0">
              <a:solidFill>
                <a:srgbClr val="0070C0"/>
              </a:solidFill>
              <a:latin typeface="微软雅黑" panose="020B0503020204020204" charset="-122"/>
              <a:ea typeface="微软雅黑" panose="020B0503020204020204"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1"/>
          <p:cNvSpPr txBox="1"/>
          <p:nvPr>
            <p:custDataLst>
              <p:tags r:id="rId1"/>
            </p:custDataLst>
          </p:nvPr>
        </p:nvSpPr>
        <p:spPr>
          <a:xfrm>
            <a:off x="189831" y="138921"/>
            <a:ext cx="6304882" cy="521970"/>
          </a:xfrm>
          <a:prstGeom prst="rect">
            <a:avLst/>
          </a:prstGeom>
          <a:noFill/>
        </p:spPr>
        <p:txBody>
          <a:bodyPr wrap="square" rtlCol="0">
            <a:spAutoFit/>
          </a:bodyPr>
          <a:p>
            <a:pPr>
              <a:buClrTx/>
              <a:buSzTx/>
              <a:buFontTx/>
            </a:pPr>
            <a:r>
              <a:rPr lang="zh-CN" altLang="en-US" sz="2800" b="1" dirty="0">
                <a:solidFill>
                  <a:srgbClr val="0070C0"/>
                </a:solidFill>
                <a:latin typeface="微软雅黑" panose="020B0503020204020204" charset="-122"/>
                <a:ea typeface="微软雅黑" panose="020B0503020204020204" charset="-122"/>
                <a:sym typeface="+mn-ea"/>
              </a:rPr>
              <a:t>信息</a:t>
            </a:r>
            <a:r>
              <a:rPr lang="zh-CN" altLang="en-US" sz="2800" b="1" dirty="0">
                <a:solidFill>
                  <a:srgbClr val="0070C0"/>
                </a:solidFill>
                <a:latin typeface="微软雅黑" panose="020B0503020204020204" charset="-122"/>
                <a:ea typeface="微软雅黑" panose="020B0503020204020204" charset="-122"/>
                <a:sym typeface="+mn-ea"/>
              </a:rPr>
              <a:t>素养的重要性</a:t>
            </a:r>
            <a:endParaRPr lang="zh-CN" altLang="en-US" sz="2800" b="1" dirty="0">
              <a:solidFill>
                <a:srgbClr val="0070C0"/>
              </a:solidFill>
              <a:latin typeface="微软雅黑" panose="020B0503020204020204" charset="-122"/>
              <a:ea typeface="微软雅黑" panose="020B0503020204020204" charset="-122"/>
              <a:sym typeface="+mn-ea"/>
            </a:endParaRPr>
          </a:p>
        </p:txBody>
      </p:sp>
      <p:sp>
        <p:nvSpPr>
          <p:cNvPr id="3" name="TextBox 2"/>
          <p:cNvSpPr txBox="1"/>
          <p:nvPr>
            <p:custDataLst>
              <p:tags r:id="rId2"/>
            </p:custDataLst>
          </p:nvPr>
        </p:nvSpPr>
        <p:spPr>
          <a:xfrm>
            <a:off x="462280" y="880110"/>
            <a:ext cx="9768205" cy="953135"/>
          </a:xfrm>
          <a:prstGeom prst="rect">
            <a:avLst/>
          </a:prstGeom>
          <a:noFill/>
        </p:spPr>
        <p:txBody>
          <a:bodyPr wrap="square" rtlCol="0">
            <a:spAutoFit/>
          </a:bodyPr>
          <a:p>
            <a:pPr marL="342900" indent="-342900" algn="just">
              <a:lnSpc>
                <a:spcPct val="200000"/>
              </a:lnSpc>
              <a:buFont typeface="Arial" panose="020B0604020202020204" pitchFamily="34" charset="0"/>
              <a:buChar char="•"/>
            </a:pPr>
            <a:r>
              <a:rPr lang="zh-CN" altLang="en-US" sz="2800" dirty="0">
                <a:latin typeface="微软雅黑" panose="020B0503020204020204" charset="-122"/>
                <a:ea typeface="微软雅黑" panose="020B0503020204020204" charset="-122"/>
                <a:cs typeface="微软雅黑" panose="020B0503020204020204" charset="-122"/>
              </a:rPr>
              <a:t>信息素养有助于我们找到解决问题的</a:t>
            </a:r>
            <a:r>
              <a:rPr lang="zh-CN" altLang="en-US" sz="2800" dirty="0">
                <a:solidFill>
                  <a:srgbClr val="FF0000"/>
                </a:solidFill>
                <a:latin typeface="微软雅黑" panose="020B0503020204020204" charset="-122"/>
                <a:ea typeface="微软雅黑" panose="020B0503020204020204" charset="-122"/>
                <a:cs typeface="微软雅黑" panose="020B0503020204020204" charset="-122"/>
              </a:rPr>
              <a:t>思路</a:t>
            </a:r>
            <a:r>
              <a:rPr lang="zh-CN" altLang="en-US" sz="2800" dirty="0">
                <a:latin typeface="微软雅黑" panose="020B0503020204020204" charset="-122"/>
                <a:ea typeface="微软雅黑" panose="020B0503020204020204" charset="-122"/>
                <a:cs typeface="微软雅黑" panose="020B0503020204020204" charset="-122"/>
              </a:rPr>
              <a:t>。</a:t>
            </a:r>
            <a:endParaRPr lang="zh-CN" altLang="en-US" sz="2800" dirty="0">
              <a:latin typeface="微软雅黑" panose="020B0503020204020204" charset="-122"/>
              <a:ea typeface="微软雅黑" panose="020B0503020204020204" charset="-122"/>
              <a:cs typeface="微软雅黑" panose="020B0503020204020204" charset="-122"/>
            </a:endParaRPr>
          </a:p>
        </p:txBody>
      </p:sp>
      <p:sp>
        <p:nvSpPr>
          <p:cNvPr id="5" name="TextBox 2"/>
          <p:cNvSpPr txBox="1"/>
          <p:nvPr>
            <p:custDataLst>
              <p:tags r:id="rId3"/>
            </p:custDataLst>
          </p:nvPr>
        </p:nvSpPr>
        <p:spPr>
          <a:xfrm>
            <a:off x="477520" y="2076450"/>
            <a:ext cx="9768205" cy="953135"/>
          </a:xfrm>
          <a:prstGeom prst="rect">
            <a:avLst/>
          </a:prstGeom>
          <a:noFill/>
        </p:spPr>
        <p:txBody>
          <a:bodyPr wrap="square" rtlCol="0">
            <a:spAutoFit/>
          </a:bodyPr>
          <a:p>
            <a:pPr marL="342900" indent="-342900" algn="just">
              <a:lnSpc>
                <a:spcPct val="200000"/>
              </a:lnSpc>
              <a:buFont typeface="Arial" panose="020B0604020202020204" pitchFamily="34" charset="0"/>
              <a:buChar char="•"/>
            </a:pPr>
            <a:r>
              <a:rPr lang="zh-CN" altLang="en-US" sz="2800" dirty="0">
                <a:latin typeface="微软雅黑" panose="020B0503020204020204" charset="-122"/>
                <a:ea typeface="微软雅黑" panose="020B0503020204020204" charset="-122"/>
                <a:cs typeface="微软雅黑" panose="020B0503020204020204" charset="-122"/>
              </a:rPr>
              <a:t>信息素养可以提升解决问题的</a:t>
            </a:r>
            <a:r>
              <a:rPr lang="zh-CN" altLang="en-US" sz="2800" dirty="0">
                <a:solidFill>
                  <a:srgbClr val="FF0000"/>
                </a:solidFill>
                <a:latin typeface="微软雅黑" panose="020B0503020204020204" charset="-122"/>
                <a:ea typeface="微软雅黑" panose="020B0503020204020204" charset="-122"/>
                <a:cs typeface="微软雅黑" panose="020B0503020204020204" charset="-122"/>
              </a:rPr>
              <a:t>效率与质量</a:t>
            </a:r>
            <a:r>
              <a:rPr lang="zh-CN" altLang="en-US" sz="2800" dirty="0">
                <a:latin typeface="微软雅黑" panose="020B0503020204020204" charset="-122"/>
                <a:ea typeface="微软雅黑" panose="020B0503020204020204" charset="-122"/>
                <a:cs typeface="微软雅黑" panose="020B0503020204020204" charset="-122"/>
              </a:rPr>
              <a:t>。</a:t>
            </a:r>
            <a:endParaRPr lang="zh-CN" altLang="en-US" sz="2800" dirty="0">
              <a:latin typeface="微软雅黑" panose="020B0503020204020204" charset="-122"/>
              <a:ea typeface="微软雅黑" panose="020B0503020204020204" charset="-122"/>
              <a:cs typeface="微软雅黑" panose="020B0503020204020204" charset="-122"/>
            </a:endParaRPr>
          </a:p>
        </p:txBody>
      </p:sp>
      <p:sp>
        <p:nvSpPr>
          <p:cNvPr id="6" name="TextBox 2"/>
          <p:cNvSpPr txBox="1"/>
          <p:nvPr>
            <p:custDataLst>
              <p:tags r:id="rId4"/>
            </p:custDataLst>
          </p:nvPr>
        </p:nvSpPr>
        <p:spPr>
          <a:xfrm>
            <a:off x="497840" y="3280410"/>
            <a:ext cx="9768205" cy="953135"/>
          </a:xfrm>
          <a:prstGeom prst="rect">
            <a:avLst/>
          </a:prstGeom>
          <a:noFill/>
        </p:spPr>
        <p:txBody>
          <a:bodyPr wrap="square" rtlCol="0">
            <a:spAutoFit/>
          </a:bodyPr>
          <a:p>
            <a:pPr marL="342900" indent="-342900" algn="just">
              <a:lnSpc>
                <a:spcPct val="200000"/>
              </a:lnSpc>
              <a:buFont typeface="Arial" panose="020B0604020202020204" pitchFamily="34" charset="0"/>
              <a:buChar char="•"/>
            </a:pPr>
            <a:r>
              <a:rPr lang="zh-CN" altLang="en-US" sz="2800" dirty="0">
                <a:latin typeface="微软雅黑" panose="020B0503020204020204" charset="-122"/>
                <a:ea typeface="微软雅黑" panose="020B0503020204020204" charset="-122"/>
                <a:cs typeface="微软雅黑" panose="020B0503020204020204" charset="-122"/>
              </a:rPr>
              <a:t>信息素养可以培养</a:t>
            </a:r>
            <a:r>
              <a:rPr lang="zh-CN" altLang="en-US" sz="2800" dirty="0">
                <a:solidFill>
                  <a:srgbClr val="FF0000"/>
                </a:solidFill>
                <a:latin typeface="微软雅黑" panose="020B0503020204020204" charset="-122"/>
                <a:ea typeface="微软雅黑" panose="020B0503020204020204" charset="-122"/>
                <a:cs typeface="微软雅黑" panose="020B0503020204020204" charset="-122"/>
              </a:rPr>
              <a:t>自主学习、终身学习</a:t>
            </a:r>
            <a:r>
              <a:rPr lang="zh-CN" altLang="en-US" sz="2800" dirty="0">
                <a:latin typeface="微软雅黑" panose="020B0503020204020204" charset="-122"/>
                <a:ea typeface="微软雅黑" panose="020B0503020204020204" charset="-122"/>
                <a:cs typeface="微软雅黑" panose="020B0503020204020204" charset="-122"/>
              </a:rPr>
              <a:t>的能力。</a:t>
            </a:r>
            <a:endParaRPr lang="zh-CN" altLang="en-US" sz="28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73050" y="371578"/>
            <a:ext cx="11645900" cy="1938020"/>
          </a:xfrm>
          <a:prstGeom prst="rect">
            <a:avLst/>
          </a:prstGeom>
          <a:noFill/>
        </p:spPr>
        <p:txBody>
          <a:bodyPr wrap="square" rtlCol="0">
            <a:spAutoFit/>
          </a:bodyPr>
          <a:lstStyle/>
          <a:p>
            <a:pPr>
              <a:lnSpc>
                <a:spcPct val="150000"/>
              </a:lnSpc>
            </a:pPr>
            <a:r>
              <a:rPr lang="zh-CN" altLang="en-US" sz="2000" spc="110" dirty="0">
                <a:solidFill>
                  <a:srgbClr val="03232D"/>
                </a:solidFill>
                <a:latin typeface="微软雅黑" panose="020B0503020204020204" charset="-122"/>
                <a:ea typeface="微软雅黑" panose="020B0503020204020204" charset="-122"/>
                <a:cs typeface="阿里巴巴普惠体" panose="00020600040101010101" pitchFamily="18" charset="-122"/>
              </a:rPr>
              <a:t>在现代社会，对于个人而言，提高信息检索素养是一种重要的基本技能。有人称之为“搜商（</a:t>
            </a:r>
            <a:r>
              <a:rPr lang="en-US" altLang="zh-CN" sz="2000" spc="110" dirty="0">
                <a:solidFill>
                  <a:srgbClr val="03232D"/>
                </a:solidFill>
                <a:latin typeface="微软雅黑" panose="020B0503020204020204" charset="-122"/>
                <a:ea typeface="微软雅黑" panose="020B0503020204020204" charset="-122"/>
                <a:cs typeface="阿里巴巴普惠体" panose="00020600040101010101" pitchFamily="18" charset="-122"/>
              </a:rPr>
              <a:t>Search Quotient</a:t>
            </a:r>
            <a:r>
              <a:rPr lang="zh-CN" altLang="en-US" sz="2000" spc="110" dirty="0">
                <a:solidFill>
                  <a:srgbClr val="03232D"/>
                </a:solidFill>
                <a:latin typeface="微软雅黑" panose="020B0503020204020204" charset="-122"/>
                <a:ea typeface="微软雅黑" panose="020B0503020204020204" charset="-122"/>
                <a:cs typeface="阿里巴巴普惠体" panose="00020600040101010101" pitchFamily="18" charset="-122"/>
              </a:rPr>
              <a:t>，</a:t>
            </a:r>
            <a:r>
              <a:rPr lang="en-US" altLang="zh-CN" sz="2000" spc="110" dirty="0">
                <a:solidFill>
                  <a:srgbClr val="03232D"/>
                </a:solidFill>
                <a:latin typeface="微软雅黑" panose="020B0503020204020204" charset="-122"/>
                <a:ea typeface="微软雅黑" panose="020B0503020204020204" charset="-122"/>
                <a:cs typeface="阿里巴巴普惠体" panose="00020600040101010101" pitchFamily="18" charset="-122"/>
              </a:rPr>
              <a:t>SQ</a:t>
            </a:r>
            <a:r>
              <a:rPr lang="zh-CN" altLang="en-US" sz="2000" spc="110" dirty="0">
                <a:solidFill>
                  <a:srgbClr val="03232D"/>
                </a:solidFill>
                <a:latin typeface="微软雅黑" panose="020B0503020204020204" charset="-122"/>
                <a:ea typeface="微软雅黑" panose="020B0503020204020204" charset="-122"/>
                <a:cs typeface="阿里巴巴普惠体" panose="00020600040101010101" pitchFamily="18" charset="-122"/>
              </a:rPr>
              <a:t>）” ，可以把它看成是一种与智商、情商并列的人类智力因素，也就是人类通过某种手段获取新知识的能力，其本质就是查询信息和搜索信息的能力。</a:t>
            </a:r>
            <a:endParaRPr lang="en-US" altLang="zh-CN" sz="2000" spc="110" dirty="0">
              <a:solidFill>
                <a:srgbClr val="03232D"/>
              </a:solidFill>
              <a:latin typeface="微软雅黑" panose="020B0503020204020204" charset="-122"/>
              <a:ea typeface="微软雅黑" panose="020B0503020204020204" charset="-122"/>
              <a:cs typeface="阿里巴巴普惠体" panose="00020600040101010101" pitchFamily="18" charset="-122"/>
            </a:endParaRPr>
          </a:p>
          <a:p>
            <a:pPr>
              <a:lnSpc>
                <a:spcPct val="150000"/>
              </a:lnSpc>
            </a:pPr>
            <a:r>
              <a:rPr lang="zh-CN" altLang="en-US" sz="2000" spc="110" dirty="0">
                <a:solidFill>
                  <a:srgbClr val="03232D"/>
                </a:solidFill>
                <a:latin typeface="微软雅黑" panose="020B0503020204020204" charset="-122"/>
                <a:ea typeface="微软雅黑" panose="020B0503020204020204" charset="-122"/>
                <a:cs typeface="阿里巴巴普惠体" panose="00020600040101010101" pitchFamily="18" charset="-122"/>
              </a:rPr>
              <a:t>找专业学校信息、找企业信息、商品信息</a:t>
            </a:r>
            <a:endParaRPr lang="en-US" altLang="zh-CN" sz="2000" spc="110" dirty="0">
              <a:solidFill>
                <a:srgbClr val="03232D"/>
              </a:solidFill>
              <a:latin typeface="微软雅黑" panose="020B0503020204020204" charset="-122"/>
              <a:ea typeface="微软雅黑" panose="020B0503020204020204" charset="-122"/>
              <a:cs typeface="阿里巴巴普惠体" panose="00020600040101010101" pitchFamily="18" charset="-122"/>
            </a:endParaRPr>
          </a:p>
        </p:txBody>
      </p:sp>
      <p:cxnSp>
        <p:nvCxnSpPr>
          <p:cNvPr id="7" name="直接连接符 6"/>
          <p:cNvCxnSpPr/>
          <p:nvPr/>
        </p:nvCxnSpPr>
        <p:spPr>
          <a:xfrm>
            <a:off x="2198636" y="6527800"/>
            <a:ext cx="592715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1"/>
          <a:stretch>
            <a:fillRect/>
          </a:stretch>
        </p:blipFill>
        <p:spPr>
          <a:xfrm>
            <a:off x="965201" y="2265006"/>
            <a:ext cx="4673598" cy="4673598"/>
          </a:xfrm>
          <a:prstGeom prst="rect">
            <a:avLst/>
          </a:prstGeom>
        </p:spPr>
      </p:pic>
      <p:pic>
        <p:nvPicPr>
          <p:cNvPr id="11" name="图片 10"/>
          <p:cNvPicPr>
            <a:picLocks noChangeAspect="1"/>
          </p:cNvPicPr>
          <p:nvPr/>
        </p:nvPicPr>
        <p:blipFill>
          <a:blip r:embed="rId2"/>
          <a:stretch>
            <a:fillRect/>
          </a:stretch>
        </p:blipFill>
        <p:spPr>
          <a:xfrm>
            <a:off x="3302000" y="2265006"/>
            <a:ext cx="8597896" cy="4289310"/>
          </a:xfrm>
          <a:prstGeom prst="rect">
            <a:avLst/>
          </a:prstGeom>
        </p:spPr>
      </p:pic>
    </p:spTree>
    <p:custDataLst>
      <p:tags r:id="rId3"/>
    </p:custDataLst>
  </p:cSld>
  <p:clrMapOvr>
    <a:masterClrMapping/>
  </p:clrMapOvr>
</p:sld>
</file>

<file path=ppt/tags/tag1.xml><?xml version="1.0" encoding="utf-8"?>
<p:tagLst xmlns:p="http://schemas.openxmlformats.org/presentationml/2006/main">
  <p:tag name="ISLIDE.ICON" val="#5958;"/>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a*198_3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98_3_1"/>
  <p:tag name="KSO_WM_UNIT_PRESET_TEXT" val="添加标题"/>
  <p:tag name="KSO_WM_UNIT_VALUE" val="7"/>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f*198_3_1"/>
  <p:tag name="KSO_WM_TEMPLATE_CATEGORY" val="diagram"/>
  <p:tag name="KSO_WM_TEMPLATE_INDEX" val="20201466"/>
  <p:tag name="KSO_WM_UNIT_LAYERLEVEL" val="1_1_1"/>
  <p:tag name="KSO_WM_TAG_VERSION" val="1.0"/>
  <p:tag name="KSO_WM_BEAUTIFY_FLAG" val="#wm#"/>
  <p:tag name="KSO_WM_DIAGRAM_GROUP_CODE" val="m1-1"/>
  <p:tag name="KSO_WM_UNIT_NOCLEAR" val="0"/>
  <p:tag name="KSO_WM_UNIT_TYPE" val="m_h_f"/>
  <p:tag name="KSO_WM_UNIT_INDEX" val="198_3_1"/>
  <p:tag name="KSO_WM_UNIT_PRESET_TEXT" val="单击此处添加文本具体内容，简明扼要的阐述您的观点。根据需要可酌情增减文字，以便观者准确的理解您传达的思想。"/>
  <p:tag name="KSO_WM_UNIT_VALUE" val="108"/>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i*198_2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98_2_1"/>
  <p:tag name="KSO_WM_UNIT_FILL_FORE_SCHEMECOLOR_INDEX" val="6"/>
  <p:tag name="KSO_WM_UNIT_FILL_TYPE" val="1"/>
  <p:tag name="KSO_WM_UNIT_LINE_FORE_SCHEMECOLOR_INDEX" val="16"/>
  <p:tag name="KSO_WM_UNIT_LINE_FILL_TYPE" val="2"/>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wm#"/>
  <p:tag name="KSO_WM_TEMPLATE_CATEGORY" val="custom"/>
  <p:tag name="KSO_WM_TEMPLATE_INDEX" val="20205081"/>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a*198_2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98_2_1"/>
  <p:tag name="KSO_WM_UNIT_PRESET_TEXT" val="添加标题"/>
  <p:tag name="KSO_WM_UNIT_VALUE" val="7"/>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commondata" val="eyJoZGlkIjoiMzhkNDBiYzM2NzNiZTJmNWJjYTg1YTY4ZTEyNDgwOTAifQ=="/>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f*198_2_1"/>
  <p:tag name="KSO_WM_TEMPLATE_CATEGORY" val="diagram"/>
  <p:tag name="KSO_WM_TEMPLATE_INDEX" val="20201466"/>
  <p:tag name="KSO_WM_UNIT_LAYERLEVEL" val="1_1_1"/>
  <p:tag name="KSO_WM_TAG_VERSION" val="1.0"/>
  <p:tag name="KSO_WM_BEAUTIFY_FLAG" val="#wm#"/>
  <p:tag name="KSO_WM_DIAGRAM_GROUP_CODE" val="m1-1"/>
  <p:tag name="KSO_WM_UNIT_NOCLEAR" val="0"/>
  <p:tag name="KSO_WM_UNIT_TYPE" val="m_h_f"/>
  <p:tag name="KSO_WM_UNIT_INDEX" val="198_2_1"/>
  <p:tag name="KSO_WM_UNIT_PRESET_TEXT" val="单击此处添加文本具体内容，简明扼要的阐述您的观点。根据需要可酌情增减文字，以便观者准确的理解您传达的思想。"/>
  <p:tag name="KSO_WM_UNIT_VALUE" val="108"/>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i*198_1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98_1_1"/>
  <p:tag name="KSO_WM_UNIT_FILL_FORE_SCHEMECOLOR_INDEX" val="5"/>
  <p:tag name="KSO_WM_UNIT_FILL_TYPE" val="1"/>
  <p:tag name="KSO_WM_UNIT_LINE_FORE_SCHEMECOLOR_INDEX" val="16"/>
  <p:tag name="KSO_WM_UNIT_LINE_FILL_TYPE" val="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a*198_1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98_1_1"/>
  <p:tag name="KSO_WM_UNIT_PRESET_TEXT" val="添加标题"/>
  <p:tag name="KSO_WM_UNIT_VALUE" val="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f*198_1_1"/>
  <p:tag name="KSO_WM_TEMPLATE_CATEGORY" val="diagram"/>
  <p:tag name="KSO_WM_TEMPLATE_INDEX" val="20201466"/>
  <p:tag name="KSO_WM_UNIT_LAYERLEVEL" val="1_1_1"/>
  <p:tag name="KSO_WM_TAG_VERSION" val="1.0"/>
  <p:tag name="KSO_WM_BEAUTIFY_FLAG" val="#wm#"/>
  <p:tag name="KSO_WM_DIAGRAM_GROUP_CODE" val="m1-1"/>
  <p:tag name="KSO_WM_UNIT_NOCLEAR" val="0"/>
  <p:tag name="KSO_WM_UNIT_TYPE" val="m_h_f"/>
  <p:tag name="KSO_WM_UNIT_INDEX" val="198_1_1"/>
  <p:tag name="KSO_WM_UNIT_PRESET_TEXT" val="单击此处添加文本具体内容，简明扼要的阐述您的观点。根据需要可酌情增减文字，以便观者准确的理解您传达的思想。"/>
  <p:tag name="KSO_WM_UNIT_VALUE" val="108"/>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TEMPLATE_CATEGORY" val="custom"/>
  <p:tag name="KSO_WM_TEMPLATE_INDEX" val="20184862"/>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TEMPLATE_CATEGORY" val="custom"/>
  <p:tag name="KSO_WM_TEMPLATE_INDEX" val="20184862"/>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ISLIDE.ICON" val="#5958;"/>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SLIDE_INDEX" val="2"/>
  <p:tag name="KSO_WM_SLIDE_ID" val="custom20185043_2"/>
  <p:tag name="KSO_WM_TAG_VERSION" val="1.0"/>
  <p:tag name="KSO_WM_TEMPLATE_INDEX" val="20184862"/>
  <p:tag name="KSO_WM_TEMPLATE_CATEGORY" val="custom"/>
  <p:tag name="KSO_WM_SLIDE_SUBTYPE" val="pureTxt"/>
  <p:tag name="KSO_WM_TEMPLATE_SUBCATEGORY" val="0"/>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1*m_h_i*198_3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98_3_1"/>
  <p:tag name="KSO_WM_UNIT_FILL_FORE_SCHEMECOLOR_INDEX" val="5"/>
  <p:tag name="KSO_WM_UNIT_FILL_TYPE" val="1"/>
  <p:tag name="KSO_WM_UNIT_LINE_FORE_SCHEMECOLOR_INDEX" val="16"/>
  <p:tag name="KSO_WM_UNIT_LINE_FILL_TYPE" val="2"/>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w0svw4v">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3504</Words>
  <Application>WPS 演示</Application>
  <PresentationFormat>宽屏</PresentationFormat>
  <Paragraphs>366</Paragraphs>
  <Slides>59</Slides>
  <Notes>39</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59</vt:i4>
      </vt:variant>
    </vt:vector>
  </HeadingPairs>
  <TitlesOfParts>
    <vt:vector size="79" baseType="lpstr">
      <vt:lpstr>Arial</vt:lpstr>
      <vt:lpstr>宋体</vt:lpstr>
      <vt:lpstr>Wingdings</vt:lpstr>
      <vt:lpstr>Calibri</vt:lpstr>
      <vt:lpstr>微软雅黑</vt:lpstr>
      <vt:lpstr>Segoe UI Light</vt:lpstr>
      <vt:lpstr>阿里巴巴普惠体</vt:lpstr>
      <vt:lpstr>Arial Unicode MS</vt:lpstr>
      <vt:lpstr>汉仪正圆-35S</vt:lpstr>
      <vt:lpstr>FZHei-B01S</vt:lpstr>
      <vt:lpstr>汉仪润圆-65简</vt:lpstr>
      <vt:lpstr>阿里巴巴普惠体 H</vt:lpstr>
      <vt:lpstr>Times New Roman</vt:lpstr>
      <vt:lpstr>Verdana</vt:lpstr>
      <vt:lpstr>仿宋</vt:lpstr>
      <vt:lpstr>Wingdings</vt:lpstr>
      <vt:lpstr>Aparajita</vt:lpstr>
      <vt:lpstr>Nirmala UI</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简约绿色多边形</dc:title>
  <dc:creator>第一PPT</dc:creator>
  <cp:keywords>www.1ppt.com</cp:keywords>
  <dc:description>www.1ppt.com</dc:description>
  <cp:lastModifiedBy>远~</cp:lastModifiedBy>
  <cp:revision>317</cp:revision>
  <dcterms:created xsi:type="dcterms:W3CDTF">2021-04-15T07:04:00Z</dcterms:created>
  <dcterms:modified xsi:type="dcterms:W3CDTF">2023-11-16T02:36:09Z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9EA7E8AE1D5C4210A8A1AFF11B722698_13</vt:lpwstr>
  </property>
  <property fmtid="{D5CDD505-2E9C-101B-9397-08002B2CF9AE}" pid="3" name="KSOProductBuildVer">
    <vt:lpwstr>2052-12.1.0.15712</vt:lpwstr>
  </property>
</Properties>
</file>