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355" r:id="rId5"/>
    <p:sldId id="263" r:id="rId6"/>
    <p:sldId id="306" r:id="rId7"/>
    <p:sldId id="261" r:id="rId8"/>
    <p:sldId id="293" r:id="rId9"/>
    <p:sldId id="337" r:id="rId10"/>
    <p:sldId id="367" r:id="rId11"/>
    <p:sldId id="343" r:id="rId12"/>
    <p:sldId id="344" r:id="rId13"/>
    <p:sldId id="308" r:id="rId14"/>
    <p:sldId id="310" r:id="rId15"/>
    <p:sldId id="309" r:id="rId16"/>
    <p:sldId id="360" r:id="rId17"/>
    <p:sldId id="359" r:id="rId18"/>
    <p:sldId id="369" r:id="rId19"/>
    <p:sldId id="323" r:id="rId20"/>
    <p:sldId id="268" r:id="rId21"/>
    <p:sldId id="269" r:id="rId22"/>
    <p:sldId id="361" r:id="rId23"/>
    <p:sldId id="270" r:id="rId24"/>
    <p:sldId id="271" r:id="rId25"/>
    <p:sldId id="357" r:id="rId26"/>
    <p:sldId id="364" r:id="rId27"/>
    <p:sldId id="274" r:id="rId28"/>
    <p:sldId id="345" r:id="rId29"/>
    <p:sldId id="338" r:id="rId30"/>
    <p:sldId id="346" r:id="rId31"/>
    <p:sldId id="349" r:id="rId32"/>
    <p:sldId id="350" r:id="rId33"/>
    <p:sldId id="347" r:id="rId34"/>
    <p:sldId id="371" r:id="rId35"/>
    <p:sldId id="373" r:id="rId36"/>
    <p:sldId id="374" r:id="rId37"/>
    <p:sldId id="275" r:id="rId38"/>
    <p:sldId id="276" r:id="rId39"/>
    <p:sldId id="277" r:id="rId40"/>
    <p:sldId id="328" r:id="rId41"/>
    <p:sldId id="279" r:id="rId42"/>
    <p:sldId id="280" r:id="rId43"/>
    <p:sldId id="281" r:id="rId44"/>
    <p:sldId id="282" r:id="rId45"/>
    <p:sldId id="330" r:id="rId46"/>
    <p:sldId id="329" r:id="rId47"/>
    <p:sldId id="283" r:id="rId48"/>
    <p:sldId id="284" r:id="rId49"/>
    <p:sldId id="285" r:id="rId50"/>
    <p:sldId id="286" r:id="rId51"/>
    <p:sldId id="287" r:id="rId52"/>
    <p:sldId id="335" r:id="rId53"/>
    <p:sldId id="342" r:id="rId54"/>
    <p:sldId id="289" r:id="rId55"/>
  </p:sldIdLst>
  <p:sldSz cx="9144000" cy="5143500" type="screen16x9"/>
  <p:notesSz cx="6808788" cy="9940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jLKAy1/+OqUuSgLiLlOE3aA6tMs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 Jin" initials="IJ" lastIdx="2" clrIdx="0">
    <p:extLst>
      <p:ext uri="{19B8F6BF-5375-455C-9EA6-DF929625EA0E}">
        <p15:presenceInfo xmlns:p15="http://schemas.microsoft.com/office/powerpoint/2012/main" userId="S-1-5-21-2763061908-3102728991-3641480467-3418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B0"/>
    <a:srgbClr val="92E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56E4C4-E0F4-4A33-810D-FD80283D2719}">
  <a:tblStyle styleId="{9556E4C4-E0F4-4A33-810D-FD80283D27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22" autoAdjust="0"/>
    <p:restoredTop sz="84419" autoAdjust="0"/>
  </p:normalViewPr>
  <p:slideViewPr>
    <p:cSldViewPr snapToGrid="0">
      <p:cViewPr varScale="1">
        <p:scale>
          <a:sx n="128" d="100"/>
          <a:sy n="128" d="100"/>
        </p:scale>
        <p:origin x="756" y="120"/>
      </p:cViewPr>
      <p:guideLst/>
    </p:cSldViewPr>
  </p:slideViewPr>
  <p:outlineViewPr>
    <p:cViewPr>
      <p:scale>
        <a:sx n="33" d="100"/>
        <a:sy n="33" d="100"/>
      </p:scale>
      <p:origin x="0" y="-115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592"/>
    </p:cViewPr>
  </p:sorterViewPr>
  <p:notesViewPr>
    <p:cSldViewPr snapToGrid="0">
      <p:cViewPr varScale="1">
        <p:scale>
          <a:sx n="55" d="100"/>
          <a:sy n="55" d="100"/>
        </p:scale>
        <p:origin x="2612" y="64"/>
      </p:cViewPr>
      <p:guideLst>
        <p:guide orient="horz" pos="2880"/>
        <p:guide pos="2160"/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73" Type="http://customschemas.google.com/relationships/presentationmetadata" Target="meta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−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rabi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lphaL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6737" y="0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−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rabi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lphaL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−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rabi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lphaL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237" name="Google Shape;237;p1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634" tIns="47304" rIns="94634" bIns="47304" anchor="t" anchorCtr="0">
            <a:noAutofit/>
          </a:bodyPr>
          <a:lstStyle/>
          <a:p>
            <a:endParaRPr dirty="0"/>
          </a:p>
        </p:txBody>
      </p:sp>
      <p:sp>
        <p:nvSpPr>
          <p:cNvPr id="216" name="Google Shape;2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622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251" name="Google Shape;251;p3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702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454" name="Google Shape;454;p12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475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634" tIns="47304" rIns="94634" bIns="47304" anchor="t" anchorCtr="0">
            <a:noAutofit/>
          </a:bodyPr>
          <a:lstStyle/>
          <a:p>
            <a:endParaRPr dirty="0"/>
          </a:p>
        </p:txBody>
      </p:sp>
      <p:sp>
        <p:nvSpPr>
          <p:cNvPr id="603" name="Google Shape;6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233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55" name="Google Shape;7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2473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9" name="Google Shape;7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536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712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25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634" tIns="47304" rIns="94634" bIns="47304" anchor="t" anchorCtr="0">
            <a:noAutofit/>
          </a:bodyPr>
          <a:lstStyle/>
          <a:p>
            <a:endParaRPr dirty="0"/>
          </a:p>
        </p:txBody>
      </p:sp>
      <p:sp>
        <p:nvSpPr>
          <p:cNvPr id="216" name="Google Shape;2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835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27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p27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18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2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1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1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3" name="Google Shape;463;p13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4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18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8" name="Google Shape;538;p18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440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5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5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22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6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389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19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19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594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462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788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251" name="Google Shape;251;p3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2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929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855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19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71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569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634" tIns="47304" rIns="94634" bIns="47304" anchor="t" anchorCtr="0">
            <a:noAutofit/>
          </a:bodyPr>
          <a:lstStyle/>
          <a:p>
            <a:endParaRPr dirty="0"/>
          </a:p>
        </p:txBody>
      </p:sp>
      <p:sp>
        <p:nvSpPr>
          <p:cNvPr id="216" name="Google Shape;2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394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20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2" name="Google Shape;582;p21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2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7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7" name="Google Shape;597;p22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1FDDB-74AF-466F-B92E-1346EC410FD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18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2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24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7" name="Google Shape;497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0585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25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652" name="Google Shape;652;p25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2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6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27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9" name="Google Shape;699;p27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2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6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1815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49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28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1" name="Google Shape;711;p28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" name="Google Shape;726;p2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7" name="Google Shape;727;p29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30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9" name="Google Shape;749;p30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3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dirty="0"/>
          </a:p>
        </p:txBody>
      </p:sp>
      <p:sp>
        <p:nvSpPr>
          <p:cNvPr id="766" name="Google Shape;766;p31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49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3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2" name="Google Shape;792;p32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50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395" name="Google Shape;3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1817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换图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27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068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3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 smtClean="0"/>
              <a:t>多检索，多发现 ，多阅读，多产出</a:t>
            </a:r>
            <a:r>
              <a:rPr lang="en-US" altLang="zh-CN" dirty="0" smtClean="0"/>
              <a:t>, </a:t>
            </a:r>
            <a:r>
              <a:rPr lang="zh-CN" altLang="en-US" dirty="0" smtClean="0"/>
              <a:t>在科研的道路上，</a:t>
            </a:r>
            <a:r>
              <a:rPr lang="en-US" altLang="zh-CN" dirty="0" smtClean="0"/>
              <a:t>Springer Nature </a:t>
            </a:r>
            <a:r>
              <a:rPr lang="zh-CN" altLang="en-US" dirty="0" smtClean="0"/>
              <a:t>与您同行！</a:t>
            </a:r>
            <a:endParaRPr dirty="0"/>
          </a:p>
        </p:txBody>
      </p:sp>
      <p:sp>
        <p:nvSpPr>
          <p:cNvPr id="825" name="Google Shape;825;p34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CN"/>
              <a:t>53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55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7"/>
              <a:buFont typeface="Calibri"/>
              <a:buNone/>
            </a:pPr>
            <a:endParaRPr dirty="0"/>
          </a:p>
        </p:txBody>
      </p:sp>
      <p:sp>
        <p:nvSpPr>
          <p:cNvPr id="574" name="Google Shape;574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68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US" dirty="0" smtClean="0"/>
          </a:p>
        </p:txBody>
      </p:sp>
      <p:sp>
        <p:nvSpPr>
          <p:cNvPr id="346" name="Google Shape;3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 smtClean="0"/>
          </a:p>
        </p:txBody>
      </p:sp>
      <p:sp>
        <p:nvSpPr>
          <p:cNvPr id="639" name="Google Shape;6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868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57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zh-CN" altLang="en-US" dirty="0" smtClean="0"/>
              <a:t/>
            </a:r>
            <a:br>
              <a:rPr lang="zh-CN" altLang="en-US" dirty="0" smtClean="0"/>
            </a:br>
            <a:endParaRPr dirty="0"/>
          </a:p>
        </p:txBody>
      </p:sp>
      <p:sp>
        <p:nvSpPr>
          <p:cNvPr id="1663" name="Google Shape;166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368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5.png"/><Relationship Id="rId4" Type="http://schemas.openxmlformats.org/officeDocument/2006/relationships/image" Target="../media/image18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Nature - Purple">
  <p:cSld name="Title Springer Nature - Purp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6"/>
          <p:cNvPicPr preferRelativeResize="0"/>
          <p:nvPr/>
        </p:nvPicPr>
        <p:blipFill rotWithShape="1">
          <a:blip r:embed="rId2">
            <a:alphaModFix/>
          </a:blip>
          <a:srcRect t="14" b="14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36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17" name="Google Shape;17;p36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36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785BA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23;p1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Nature - Forest">
  <p:cSld name="Title Springer Nature - Fores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5"/>
          <p:cNvPicPr preferRelativeResize="0"/>
          <p:nvPr/>
        </p:nvPicPr>
        <p:blipFill rotWithShape="1">
          <a:blip r:embed="rId2">
            <a:alphaModFix/>
          </a:blip>
          <a:srcRect l="224" r="225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45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79" name="Google Shape;79;p45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5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00737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45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" name="Google Shape;23;p1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Nature - Orange">
  <p:cSld name="Title Springer Nature - Orang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6"/>
          <p:cNvPicPr preferRelativeResize="0"/>
          <p:nvPr/>
        </p:nvPicPr>
        <p:blipFill rotWithShape="1">
          <a:blip r:embed="rId2">
            <a:alphaModFix/>
          </a:blip>
          <a:srcRect t="184" b="183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46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88" name="Google Shape;88;p46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6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C7530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" name="Google Shape;90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46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23;p13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Nature Portfolio">
  <p:cSld name="Title Nature Portfoli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7"/>
          <p:cNvPicPr preferRelativeResize="0"/>
          <p:nvPr/>
        </p:nvPicPr>
        <p:blipFill rotWithShape="1">
          <a:blip r:embed="rId2">
            <a:alphaModFix/>
          </a:blip>
          <a:srcRect t="116" b="116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7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98" name="Google Shape;98;p47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7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BE18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" name="Google Shape;100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47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47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47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1406" y="4629665"/>
            <a:ext cx="1764227" cy="27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BMC">
  <p:cSld name="Title BMC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8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" t="3853" r="11283" b="31126"/>
          <a:stretch/>
        </p:blipFill>
        <p:spPr>
          <a:xfrm>
            <a:off x="0" y="0"/>
            <a:ext cx="9144000" cy="4467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48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108" name="Google Shape;108;p48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8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26DEE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" name="Google Shape;110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48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48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48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2514" y="4442439"/>
            <a:ext cx="1464194" cy="63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">
  <p:cSld name="Title Spring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9"/>
          <p:cNvPicPr preferRelativeResize="0"/>
          <p:nvPr/>
        </p:nvPicPr>
        <p:blipFill rotWithShape="1">
          <a:blip r:embed="rId2">
            <a:alphaModFix/>
          </a:blip>
          <a:srcRect l="113" r="112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49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118" name="Google Shape;118;p49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9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F17E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49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49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49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8969" y="4385258"/>
            <a:ext cx="1795412" cy="78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lgrave Macmillan">
  <p:cSld name="Title Palgrave Macmilla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0"/>
          <p:cNvPicPr preferRelativeResize="0"/>
          <p:nvPr/>
        </p:nvPicPr>
        <p:blipFill rotWithShape="1">
          <a:blip r:embed="rId2">
            <a:alphaModFix/>
          </a:blip>
          <a:srcRect l="71" r="71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50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128" name="Google Shape;128;p50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0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BB3D5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30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50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50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50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960" y="4371950"/>
            <a:ext cx="1772727" cy="7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Nature - Blank">
  <p:cSld name="Title Springer Nature - 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1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51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Google Shape;23;p13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Nature Portfolio - Blank">
  <p:cSld name="Title Nature Portfolio - 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2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52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1406" y="4629665"/>
            <a:ext cx="1764227" cy="27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BMC - Blank">
  <p:cSld name="Title BMC - 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3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53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53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2514" y="4442439"/>
            <a:ext cx="1464194" cy="63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- Springer">
  <p:cSld name="Title Springer - Spring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4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54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54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8969" y="4385258"/>
            <a:ext cx="1795412" cy="78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Blue">
  <p:cSld name="Thank you Blu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/>
          <p:nvPr/>
        </p:nvSpPr>
        <p:spPr>
          <a:xfrm>
            <a:off x="0" y="0"/>
            <a:ext cx="9144000" cy="4470400"/>
          </a:xfrm>
          <a:prstGeom prst="rect">
            <a:avLst/>
          </a:prstGeom>
          <a:solidFill>
            <a:srgbClr val="0070A8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140" y="339988"/>
            <a:ext cx="3827707" cy="382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825539" y="1275427"/>
            <a:ext cx="2876885" cy="5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4733924" y="1331090"/>
            <a:ext cx="3984626" cy="11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─"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500"/>
              <a:buFont typeface="Calibri"/>
              <a:buNone/>
              <a:defRPr>
                <a:solidFill>
                  <a:schemeClr val="lt1"/>
                </a:solidFill>
              </a:defRPr>
            </a:lvl7pPr>
            <a:lvl8pPr marL="3657600" lvl="7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  <a:defRPr>
                <a:solidFill>
                  <a:schemeClr val="lt1"/>
                </a:solidFill>
              </a:defRPr>
            </a:lvl8pPr>
            <a:lvl9pPr marL="4114800" lvl="8" indent="-323850" algn="l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500"/>
              <a:buAutoNum type="alpha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8" name="Google Shape;23;p13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lgrave Macmillan - Blank">
  <p:cSld name="Title Palgrave Macmillan - 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5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9" name="Google Shape;15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2960" y="4371950"/>
            <a:ext cx="1772727" cy="7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 Blue">
  <p:cSld name="Thank you Dark Blu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6"/>
          <p:cNvSpPr/>
          <p:nvPr/>
        </p:nvSpPr>
        <p:spPr>
          <a:xfrm>
            <a:off x="0" y="-1"/>
            <a:ext cx="9144000" cy="4470401"/>
          </a:xfrm>
          <a:prstGeom prst="rect">
            <a:avLst/>
          </a:prstGeom>
          <a:solidFill>
            <a:srgbClr val="01324B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>
              <a:solidFill>
                <a:srgbClr val="007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140" y="339988"/>
            <a:ext cx="3827707" cy="382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6"/>
          <p:cNvSpPr txBox="1">
            <a:spLocks noGrp="1"/>
          </p:cNvSpPr>
          <p:nvPr>
            <p:ph type="title"/>
          </p:nvPr>
        </p:nvSpPr>
        <p:spPr>
          <a:xfrm>
            <a:off x="825539" y="1275427"/>
            <a:ext cx="2876885" cy="5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6"/>
          <p:cNvSpPr txBox="1">
            <a:spLocks noGrp="1"/>
          </p:cNvSpPr>
          <p:nvPr>
            <p:ph type="body" idx="1"/>
          </p:nvPr>
        </p:nvSpPr>
        <p:spPr>
          <a:xfrm>
            <a:off x="4733924" y="1331090"/>
            <a:ext cx="3984626" cy="11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─"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500"/>
              <a:buFont typeface="Calibri"/>
              <a:buNone/>
              <a:defRPr>
                <a:solidFill>
                  <a:schemeClr val="lt1"/>
                </a:solidFill>
              </a:defRPr>
            </a:lvl7pPr>
            <a:lvl8pPr marL="3657600" lvl="7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  <a:defRPr>
                <a:solidFill>
                  <a:schemeClr val="lt1"/>
                </a:solidFill>
              </a:defRPr>
            </a:lvl8pPr>
            <a:lvl9pPr marL="4114800" lvl="8" indent="-323850" algn="l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500"/>
              <a:buAutoNum type="alpha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8" name="Google Shape;23;p13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 Blue">
  <p:cSld name="Section Divider Blue">
    <p:bg>
      <p:bgPr>
        <a:solidFill>
          <a:srgbClr val="0070A8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7"/>
          <p:cNvSpPr txBox="1">
            <a:spLocks noGrp="1"/>
          </p:cNvSpPr>
          <p:nvPr>
            <p:ph type="body" idx="1"/>
          </p:nvPr>
        </p:nvSpPr>
        <p:spPr>
          <a:xfrm>
            <a:off x="853899" y="1030889"/>
            <a:ext cx="22606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  <a:defRPr sz="88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171" name="Google Shape;171;p57"/>
          <p:cNvSpPr txBox="1">
            <a:spLocks noGrp="1"/>
          </p:cNvSpPr>
          <p:nvPr>
            <p:ph type="title"/>
          </p:nvPr>
        </p:nvSpPr>
        <p:spPr>
          <a:xfrm>
            <a:off x="910732" y="2342750"/>
            <a:ext cx="2962689" cy="81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 Orange">
  <p:cSld name="Section Divider Orange">
    <p:bg>
      <p:bgPr>
        <a:solidFill>
          <a:srgbClr val="C7530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0"/>
          <p:cNvSpPr txBox="1">
            <a:spLocks noGrp="1"/>
          </p:cNvSpPr>
          <p:nvPr>
            <p:ph type="body" idx="1"/>
          </p:nvPr>
        </p:nvSpPr>
        <p:spPr>
          <a:xfrm>
            <a:off x="853899" y="1030889"/>
            <a:ext cx="22606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  <a:defRPr sz="88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title"/>
          </p:nvPr>
        </p:nvSpPr>
        <p:spPr>
          <a:xfrm>
            <a:off x="910732" y="2342750"/>
            <a:ext cx="2962689" cy="81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 Dark Blue">
  <p:cSld name="Section Divider Dark Blue">
    <p:bg>
      <p:bgPr>
        <a:solidFill>
          <a:srgbClr val="01324B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1"/>
          <p:cNvSpPr txBox="1">
            <a:spLocks noGrp="1"/>
          </p:cNvSpPr>
          <p:nvPr>
            <p:ph type="body" idx="1"/>
          </p:nvPr>
        </p:nvSpPr>
        <p:spPr>
          <a:xfrm>
            <a:off x="853899" y="1030889"/>
            <a:ext cx="22606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  <a:defRPr sz="88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191" name="Google Shape;191;p61"/>
          <p:cNvSpPr txBox="1">
            <a:spLocks noGrp="1"/>
          </p:cNvSpPr>
          <p:nvPr>
            <p:ph type="title"/>
          </p:nvPr>
        </p:nvSpPr>
        <p:spPr>
          <a:xfrm>
            <a:off x="910732" y="2342750"/>
            <a:ext cx="2962689" cy="81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 Red">
  <p:cSld name="Section Divider Red">
    <p:bg>
      <p:bgPr>
        <a:solidFill>
          <a:schemeClr val="accent3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2"/>
          <p:cNvSpPr txBox="1">
            <a:spLocks noGrp="1"/>
          </p:cNvSpPr>
          <p:nvPr>
            <p:ph type="body" idx="1"/>
          </p:nvPr>
        </p:nvSpPr>
        <p:spPr>
          <a:xfrm>
            <a:off x="853899" y="1030889"/>
            <a:ext cx="22606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  <a:defRPr sz="88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196" name="Google Shape;196;p62"/>
          <p:cNvSpPr txBox="1">
            <a:spLocks noGrp="1"/>
          </p:cNvSpPr>
          <p:nvPr>
            <p:ph type="title"/>
          </p:nvPr>
        </p:nvSpPr>
        <p:spPr>
          <a:xfrm>
            <a:off x="910732" y="2342750"/>
            <a:ext cx="2962689" cy="81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Blue">
  <p:cSld name="One column Blue">
    <p:bg>
      <p:bgPr>
        <a:solidFill>
          <a:schemeClr val="dk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3"/>
          <p:cNvSpPr/>
          <p:nvPr/>
        </p:nvSpPr>
        <p:spPr>
          <a:xfrm>
            <a:off x="1" y="0"/>
            <a:ext cx="9144000" cy="19721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5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3"/>
          <p:cNvSpPr/>
          <p:nvPr/>
        </p:nvSpPr>
        <p:spPr>
          <a:xfrm>
            <a:off x="0" y="874368"/>
            <a:ext cx="9144000" cy="4269132"/>
          </a:xfrm>
          <a:prstGeom prst="rect">
            <a:avLst/>
          </a:prstGeom>
          <a:solidFill>
            <a:srgbClr val="0070A8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>
              <a:solidFill>
                <a:srgbClr val="002F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3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63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 dirty="0"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 dirty="0"/>
          </a:p>
        </p:txBody>
      </p:sp>
      <p:sp>
        <p:nvSpPr>
          <p:cNvPr id="203" name="Google Shape;203;p63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04" name="Google Shape;204;p63"/>
          <p:cNvSpPr txBox="1">
            <a:spLocks noGrp="1"/>
          </p:cNvSpPr>
          <p:nvPr>
            <p:ph type="body" idx="2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─"/>
              <a:defRPr>
                <a:solidFill>
                  <a:schemeClr val="lt1"/>
                </a:solidFill>
              </a:defRPr>
            </a:lvl5pPr>
            <a:lvl6pPr marL="2743200" lvl="5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−"/>
              <a:defRPr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500"/>
              <a:buFont typeface="Calibri"/>
              <a:buNone/>
              <a:defRPr>
                <a:solidFill>
                  <a:schemeClr val="lt1"/>
                </a:solidFill>
              </a:defRPr>
            </a:lvl7pPr>
            <a:lvl8pPr marL="3657600" lvl="7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  <a:defRPr>
                <a:solidFill>
                  <a:schemeClr val="lt1"/>
                </a:solidFill>
              </a:defRPr>
            </a:lvl8pPr>
            <a:lvl9pPr marL="4114800" lvl="8" indent="-323850" algn="l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500"/>
              <a:buAutoNum type="alpha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Dark Blue">
  <p:cSld name="One column Dark Blue"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4"/>
          <p:cNvSpPr/>
          <p:nvPr/>
        </p:nvSpPr>
        <p:spPr>
          <a:xfrm>
            <a:off x="1" y="0"/>
            <a:ext cx="9144000" cy="19721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endParaRPr sz="1500" b="0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4"/>
          <p:cNvSpPr/>
          <p:nvPr/>
        </p:nvSpPr>
        <p:spPr>
          <a:xfrm>
            <a:off x="0" y="874368"/>
            <a:ext cx="9144000" cy="4269132"/>
          </a:xfrm>
          <a:prstGeom prst="rect">
            <a:avLst/>
          </a:prstGeom>
          <a:solidFill>
            <a:srgbClr val="01324B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>
              <a:solidFill>
                <a:srgbClr val="002F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4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 dirty="0"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 dirty="0"/>
          </a:p>
        </p:txBody>
      </p:sp>
      <p:sp>
        <p:nvSpPr>
          <p:cNvPr id="209" name="Google Shape;209;p64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02811" y="4675669"/>
            <a:ext cx="1270895" cy="22811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4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12" name="Google Shape;212;p64"/>
          <p:cNvSpPr txBox="1">
            <a:spLocks noGrp="1"/>
          </p:cNvSpPr>
          <p:nvPr>
            <p:ph type="body" idx="2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─"/>
              <a:defRPr>
                <a:solidFill>
                  <a:schemeClr val="lt1"/>
                </a:solidFill>
              </a:defRPr>
            </a:lvl5pPr>
            <a:lvl6pPr marL="2743200" lvl="5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Char char="−"/>
              <a:defRPr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500"/>
              <a:buFont typeface="Calibri"/>
              <a:buNone/>
              <a:defRPr>
                <a:solidFill>
                  <a:schemeClr val="lt1"/>
                </a:solidFill>
              </a:defRPr>
            </a:lvl7pPr>
            <a:lvl8pPr marL="3657600" lvl="7" indent="-323850" algn="l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  <a:defRPr>
                <a:solidFill>
                  <a:schemeClr val="lt1"/>
                </a:solidFill>
              </a:defRPr>
            </a:lvl8pPr>
            <a:lvl9pPr marL="4114800" lvl="8" indent="-323850" algn="l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500"/>
              <a:buAutoNum type="alpha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>
  <p:cSld name="One column Light Grey Blue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5"/>
          <p:cNvSpPr/>
          <p:nvPr/>
        </p:nvSpPr>
        <p:spPr>
          <a:xfrm>
            <a:off x="0" y="874368"/>
            <a:ext cx="9144000" cy="4269132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 dirty="0"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 dirty="0"/>
          </a:p>
        </p:txBody>
      </p:sp>
      <p:sp>
        <p:nvSpPr>
          <p:cNvPr id="216" name="Google Shape;216;p65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5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19" name="Google Shape;219;p65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pic>
        <p:nvPicPr>
          <p:cNvPr id="8" name="Google Shape;23;p13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529830" y="4729895"/>
            <a:ext cx="1188720" cy="11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 preserve="1">
  <p:cSld name="1_One column Light Grey Blue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3;p2"/>
          <p:cNvSpPr/>
          <p:nvPr userDrawn="1"/>
        </p:nvSpPr>
        <p:spPr>
          <a:xfrm>
            <a:off x="0" y="873252"/>
            <a:ext cx="9144000" cy="4270248"/>
          </a:xfrm>
          <a:prstGeom prst="rect">
            <a:avLst/>
          </a:prstGeom>
          <a:solidFill>
            <a:srgbClr val="D6EAF7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  <p:sp>
        <p:nvSpPr>
          <p:cNvPr id="216" name="Google Shape;216;p65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5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219" name="Google Shape;219;p65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pic>
        <p:nvPicPr>
          <p:cNvPr id="9" name="Google Shape;23;p13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529830" y="4729895"/>
            <a:ext cx="1188720" cy="115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51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Grey Blue Light">
  <p:cSld name="Thank you Grey Blue Ligh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/>
          <p:nvPr/>
        </p:nvSpPr>
        <p:spPr>
          <a:xfrm>
            <a:off x="0" y="-1"/>
            <a:ext cx="9144000" cy="4470401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73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140" y="339988"/>
            <a:ext cx="3827707" cy="382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8"/>
          <p:cNvSpPr txBox="1">
            <a:spLocks noGrp="1"/>
          </p:cNvSpPr>
          <p:nvPr>
            <p:ph type="title"/>
          </p:nvPr>
        </p:nvSpPr>
        <p:spPr>
          <a:xfrm>
            <a:off x="825539" y="1275427"/>
            <a:ext cx="2876885" cy="5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1"/>
          </p:nvPr>
        </p:nvSpPr>
        <p:spPr>
          <a:xfrm>
            <a:off x="4733924" y="1331090"/>
            <a:ext cx="3984626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pic>
        <p:nvPicPr>
          <p:cNvPr id="8" name="Google Shape;23;p13"/>
          <p:cNvPicPr preferRelativeResize="0">
            <a:picLocks noChangeAspect="1"/>
          </p:cNvPicPr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 preserve="1">
  <p:cSld name="1_One column Light Grey Blue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  <p:sp>
        <p:nvSpPr>
          <p:cNvPr id="216" name="Google Shape;216;p65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5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219" name="Google Shape;219;p65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924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6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  <p:cxnSp>
        <p:nvCxnSpPr>
          <p:cNvPr id="222" name="Google Shape;222;p66"/>
          <p:cNvCxnSpPr/>
          <p:nvPr/>
        </p:nvCxnSpPr>
        <p:spPr>
          <a:xfrm>
            <a:off x="432000" y="872887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0070A8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66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 preserve="1" userDrawn="1">
  <p:cSld name="1_One column Light Grey Blue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3;p2"/>
          <p:cNvSpPr/>
          <p:nvPr userDrawn="1"/>
        </p:nvSpPr>
        <p:spPr>
          <a:xfrm>
            <a:off x="0" y="873252"/>
            <a:ext cx="9144000" cy="4270248"/>
          </a:xfrm>
          <a:prstGeom prst="rect">
            <a:avLst/>
          </a:prstGeom>
          <a:solidFill>
            <a:srgbClr val="D6EAF7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5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;p13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529830" y="4729895"/>
            <a:ext cx="1188720" cy="115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40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7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  <p:cxnSp>
        <p:nvCxnSpPr>
          <p:cNvPr id="226" name="Google Shape;226;p67"/>
          <p:cNvCxnSpPr/>
          <p:nvPr/>
        </p:nvCxnSpPr>
        <p:spPr>
          <a:xfrm>
            <a:off x="432000" y="872887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0070A8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67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39888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28" name="Google Shape;228;p67"/>
          <p:cNvSpPr txBox="1">
            <a:spLocks noGrp="1"/>
          </p:cNvSpPr>
          <p:nvPr>
            <p:ph type="body" idx="2"/>
          </p:nvPr>
        </p:nvSpPr>
        <p:spPr>
          <a:xfrm>
            <a:off x="4729750" y="1077518"/>
            <a:ext cx="39888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29" name="Google Shape;229;p67"/>
          <p:cNvSpPr txBox="1">
            <a:spLocks noGrp="1"/>
          </p:cNvSpPr>
          <p:nvPr>
            <p:ph type="subTitle" idx="3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ne column">
  <p:cSld name="1_One colum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9"/>
          <p:cNvSpPr txBox="1">
            <a:spLocks noGrp="1"/>
          </p:cNvSpPr>
          <p:nvPr>
            <p:ph type="body" idx="1"/>
          </p:nvPr>
        </p:nvSpPr>
        <p:spPr>
          <a:xfrm>
            <a:off x="762000" y="1077517"/>
            <a:ext cx="7605347" cy="1295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233" name="Google Shape;233;p69"/>
          <p:cNvSpPr txBox="1">
            <a:spLocks noGrp="1"/>
          </p:cNvSpPr>
          <p:nvPr>
            <p:ph type="title"/>
          </p:nvPr>
        </p:nvSpPr>
        <p:spPr>
          <a:xfrm>
            <a:off x="762000" y="403622"/>
            <a:ext cx="7605347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_Option 1">
  <p:cSld name="Cover Page_Option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/>
          <p:nvPr/>
        </p:nvSpPr>
        <p:spPr>
          <a:xfrm>
            <a:off x="6126832" y="867493"/>
            <a:ext cx="2596405" cy="1477344"/>
          </a:xfrm>
          <a:custGeom>
            <a:avLst/>
            <a:gdLst/>
            <a:ahLst/>
            <a:cxnLst/>
            <a:rect l="l" t="t" r="r" b="b"/>
            <a:pathLst>
              <a:path w="818" h="464" extrusionOk="0">
                <a:moveTo>
                  <a:pt x="818" y="363"/>
                </a:moveTo>
                <a:cubicBezTo>
                  <a:pt x="818" y="0"/>
                  <a:pt x="818" y="0"/>
                  <a:pt x="818" y="0"/>
                </a:cubicBezTo>
                <a:cubicBezTo>
                  <a:pt x="0" y="263"/>
                  <a:pt x="0" y="263"/>
                  <a:pt x="0" y="263"/>
                </a:cubicBezTo>
                <a:cubicBezTo>
                  <a:pt x="684" y="458"/>
                  <a:pt x="684" y="458"/>
                  <a:pt x="684" y="458"/>
                </a:cubicBezTo>
                <a:cubicBezTo>
                  <a:pt x="694" y="462"/>
                  <a:pt x="706" y="464"/>
                  <a:pt x="717" y="464"/>
                </a:cubicBezTo>
                <a:cubicBezTo>
                  <a:pt x="773" y="464"/>
                  <a:pt x="818" y="419"/>
                  <a:pt x="818" y="36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5"/>
              <a:buFont typeface="Arial"/>
              <a:buNone/>
            </a:pPr>
            <a:endParaRPr sz="153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3"/>
          <p:cNvSpPr/>
          <p:nvPr/>
        </p:nvSpPr>
        <p:spPr>
          <a:xfrm>
            <a:off x="4866246" y="0"/>
            <a:ext cx="3856991" cy="2030418"/>
          </a:xfrm>
          <a:custGeom>
            <a:avLst/>
            <a:gdLst/>
            <a:ahLst/>
            <a:cxnLst/>
            <a:rect l="l" t="t" r="r" b="b"/>
            <a:pathLst>
              <a:path w="1214" h="638" extrusionOk="0">
                <a:moveTo>
                  <a:pt x="0" y="0"/>
                </a:moveTo>
                <a:cubicBezTo>
                  <a:pt x="1214" y="0"/>
                  <a:pt x="1214" y="0"/>
                  <a:pt x="1214" y="0"/>
                </a:cubicBezTo>
                <a:cubicBezTo>
                  <a:pt x="1214" y="324"/>
                  <a:pt x="1214" y="324"/>
                  <a:pt x="1214" y="324"/>
                </a:cubicBezTo>
                <a:cubicBezTo>
                  <a:pt x="129" y="633"/>
                  <a:pt x="129" y="633"/>
                  <a:pt x="129" y="633"/>
                </a:cubicBezTo>
                <a:cubicBezTo>
                  <a:pt x="120" y="636"/>
                  <a:pt x="111" y="638"/>
                  <a:pt x="101" y="638"/>
                </a:cubicBezTo>
                <a:cubicBezTo>
                  <a:pt x="45" y="638"/>
                  <a:pt x="0" y="592"/>
                  <a:pt x="0" y="5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5"/>
              <a:buFont typeface="Arial"/>
              <a:buNone/>
            </a:pPr>
            <a:endParaRPr sz="153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3"/>
          <p:cNvSpPr/>
          <p:nvPr/>
        </p:nvSpPr>
        <p:spPr>
          <a:xfrm>
            <a:off x="0" y="-3175"/>
            <a:ext cx="9144000" cy="5146675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497" y="0"/>
                </a:moveTo>
                <a:lnTo>
                  <a:pt x="497" y="8327"/>
                </a:lnTo>
                <a:cubicBezTo>
                  <a:pt x="497" y="8901"/>
                  <a:pt x="816" y="9265"/>
                  <a:pt x="1087" y="9123"/>
                </a:cubicBezTo>
                <a:lnTo>
                  <a:pt x="10000" y="4586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lnTo>
                  <a:pt x="4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5"/>
              <a:buFont typeface="Arial"/>
              <a:buNone/>
            </a:pPr>
            <a:endParaRPr sz="153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3"/>
          <p:cNvSpPr/>
          <p:nvPr/>
        </p:nvSpPr>
        <p:spPr>
          <a:xfrm>
            <a:off x="9357764" y="1"/>
            <a:ext cx="2177744" cy="21317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4250" tIns="64250" rIns="64250" bIns="6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zh-CN" sz="825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Updating image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To update the background image: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Go to ‘View’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Select ‘Slide Master’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Select the page with the image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Right click on the image and select ‘Change picture’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Navigate to the location with the new image</a:t>
            </a:r>
            <a:endParaRPr/>
          </a:p>
          <a:p>
            <a:pPr marL="1333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Arial"/>
              <a:buChar char="•"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Select ‘insert’</a:t>
            </a:r>
            <a:endParaRPr/>
          </a:p>
          <a:p>
            <a:pPr marL="133350" marR="0" lvl="0" indent="-806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5"/>
              <a:buFont typeface="Arial"/>
              <a:buNone/>
            </a:pPr>
            <a:endParaRPr sz="825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25"/>
              <a:buFont typeface="Calibri"/>
              <a:buNone/>
            </a:pPr>
            <a:r>
              <a:rPr lang="zh-CN" sz="825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Please note the new image needs to be at least 14.3cm x 25.4cm to fit the area. If the image does not fit you will need to manually manipulate the image to fit</a:t>
            </a:r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5047890" y="380706"/>
            <a:ext cx="3417525" cy="48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A7E"/>
              </a:buClr>
              <a:buSzPts val="1800"/>
              <a:buFont typeface="Calibri"/>
              <a:buNone/>
              <a:defRPr sz="1800" b="1">
                <a:solidFill>
                  <a:srgbClr val="486A7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5047890" y="956072"/>
            <a:ext cx="3417554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pic>
        <p:nvPicPr>
          <p:cNvPr id="23" name="Google Shape;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6482" y="4451514"/>
            <a:ext cx="2707251" cy="26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3"/>
          <p:cNvPicPr preferRelativeResize="0"/>
          <p:nvPr/>
        </p:nvPicPr>
        <p:blipFill rotWithShape="1">
          <a:blip r:embed="rId4">
            <a:alphaModFix/>
          </a:blip>
          <a:srcRect l="-12"/>
          <a:stretch/>
        </p:blipFill>
        <p:spPr>
          <a:xfrm>
            <a:off x="-2009775" y="244971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0" y="0"/>
                </a:moveTo>
                <a:lnTo>
                  <a:pt x="1108" y="0"/>
                </a:lnTo>
                <a:lnTo>
                  <a:pt x="1108" y="5143499"/>
                </a:ln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24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6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96"/>
          <p:cNvCxnSpPr/>
          <p:nvPr/>
        </p:nvCxnSpPr>
        <p:spPr>
          <a:xfrm>
            <a:off x="432000" y="872887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0070A8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6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2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Grey Blu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DB89F9-FB99-5041-AC5B-219AB58FA855}"/>
              </a:ext>
            </a:extLst>
          </p:cNvPr>
          <p:cNvSpPr/>
          <p:nvPr userDrawn="1"/>
        </p:nvSpPr>
        <p:spPr>
          <a:xfrm>
            <a:off x="0" y="-1"/>
            <a:ext cx="9144000" cy="4470401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1"/>
          <a:lstStyle/>
          <a:p>
            <a:pPr algn="ctr"/>
            <a:endParaRPr lang="en-GB" sz="1400" dirty="0" err="1">
              <a:solidFill>
                <a:srgbClr val="007373"/>
              </a:solidFill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5549AB84-1585-B64F-8B37-E8F035EBC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6334" y="4684019"/>
            <a:ext cx="1735665" cy="17093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5419D2-24CA-634B-B131-923AA7860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4140" y="339988"/>
            <a:ext cx="3827707" cy="382770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AFD559-BB82-094D-986A-39D130876F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2507" y="337809"/>
            <a:ext cx="3831519" cy="3831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967EB-218C-4619-B0C0-CEA99492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39" y="1275427"/>
            <a:ext cx="2876885" cy="56605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A88F-DD6E-4AB5-83EA-4D4A7C31ED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3924" y="1331090"/>
            <a:ext cx="3984626" cy="1410643"/>
          </a:xfrm>
        </p:spPr>
        <p:txBody>
          <a:bodyPr/>
          <a:lstStyle/>
          <a:p>
            <a:pPr lvl="0"/>
            <a:r>
              <a:rPr lang="en-US" dirty="0"/>
              <a:t>Contact details if required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3043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AD95B2-BA6A-2446-8426-CCFE416D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827D06-BD34-4445-8412-726C040D44AC}"/>
              </a:ext>
            </a:extLst>
          </p:cNvPr>
          <p:cNvCxnSpPr>
            <a:cxnSpLocks/>
          </p:cNvCxnSpPr>
          <p:nvPr userDrawn="1"/>
        </p:nvCxnSpPr>
        <p:spPr>
          <a:xfrm>
            <a:off x="432000" y="872887"/>
            <a:ext cx="8280000" cy="0"/>
          </a:xfrm>
          <a:prstGeom prst="line">
            <a:avLst/>
          </a:prstGeom>
          <a:ln w="9525">
            <a:solidFill>
              <a:srgbClr val="0070A8">
                <a:alpha val="49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441AFE5-54CB-4983-89E3-4855CCBB11A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419100" y="1077518"/>
            <a:ext cx="8299450" cy="354687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  <a:lvl5pPr>
              <a:defRPr/>
            </a:lvl5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622DA09-3FFE-49F5-A8E9-EB8E349C0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77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A9DD-5AF1-422C-816C-79A09B3EFA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34EBA-A4F4-4314-A511-012A6DE5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_grey_background">
  <p:cSld name="One column_grey_background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/>
          <p:nvPr/>
        </p:nvSpPr>
        <p:spPr>
          <a:xfrm>
            <a:off x="0" y="874368"/>
            <a:ext cx="9144000" cy="42691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3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3983" y="4764632"/>
            <a:ext cx="1148017" cy="8084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9"/>
          <p:cNvSpPr txBox="1">
            <a:spLocks noGrp="1"/>
          </p:cNvSpPr>
          <p:nvPr>
            <p:ph type="body" idx="1"/>
          </p:nvPr>
        </p:nvSpPr>
        <p:spPr>
          <a:xfrm>
            <a:off x="432000" y="1077518"/>
            <a:ext cx="8280000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Font typeface="Calibri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2"/>
          </p:nvPr>
        </p:nvSpPr>
        <p:spPr>
          <a:xfrm>
            <a:off x="432000" y="567339"/>
            <a:ext cx="8280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B0C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Font typeface="Calibri"/>
              <a:buNone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42" name="Google Shape;42;p39"/>
          <p:cNvSpPr txBox="1">
            <a:spLocks noGrp="1"/>
          </p:cNvSpPr>
          <p:nvPr>
            <p:ph type="title"/>
          </p:nvPr>
        </p:nvSpPr>
        <p:spPr>
          <a:xfrm>
            <a:off x="420624" y="283073"/>
            <a:ext cx="828000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ltGray">
          <a:xfrm>
            <a:off x="762000" y="1077517"/>
            <a:ext cx="7605347" cy="1295226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ltGray">
          <a:xfrm>
            <a:off x="762000" y="403622"/>
            <a:ext cx="7605347" cy="2779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60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2000" y="1077517"/>
            <a:ext cx="7605347" cy="1410643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2000" y="403622"/>
            <a:ext cx="7605347" cy="2779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1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4_One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1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1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56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>
  <p:cSld name="1_One column Light Grey Blue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/>
          <p:nvPr/>
        </p:nvSpPr>
        <p:spPr>
          <a:xfrm>
            <a:off x="0" y="874368"/>
            <a:ext cx="9144000" cy="4269132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 dirty="0"/>
          </a:p>
        </p:txBody>
      </p:sp>
      <p:sp>
        <p:nvSpPr>
          <p:cNvPr id="46" name="Google Shape;46;p40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Font typeface="Calibri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Font typeface="Calibri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pic>
        <p:nvPicPr>
          <p:cNvPr id="8" name="Google Shape;23;p13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529830" y="4729895"/>
            <a:ext cx="1188720" cy="11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 dirty="0"/>
          </a:p>
        </p:txBody>
      </p:sp>
      <p:cxnSp>
        <p:nvCxnSpPr>
          <p:cNvPr id="52" name="Google Shape;52;p41"/>
          <p:cNvCxnSpPr/>
          <p:nvPr/>
        </p:nvCxnSpPr>
        <p:spPr>
          <a:xfrm>
            <a:off x="432000" y="872887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0070A8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41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SzPts val="15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500"/>
              <a:buFont typeface="Calibri"/>
              <a:buNone/>
              <a:defRPr/>
            </a:lvl7pPr>
            <a:lvl8pPr marL="3657600" lvl="7" indent="-323850" algn="l">
              <a:spcBef>
                <a:spcPts val="450"/>
              </a:spcBef>
              <a:spcAft>
                <a:spcPts val="0"/>
              </a:spcAft>
              <a:buSzPts val="1500"/>
              <a:buAutoNum type="arabicPeriod"/>
              <a:defRPr/>
            </a:lvl8pPr>
            <a:lvl9pPr marL="4114800" lvl="8" indent="-323850" algn="l">
              <a:spcBef>
                <a:spcPts val="450"/>
              </a:spcBef>
              <a:spcAft>
                <a:spcPts val="450"/>
              </a:spcAft>
              <a:buSzPts val="15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>
            <a:spLocks noGrp="1"/>
          </p:cNvSpPr>
          <p:nvPr>
            <p:ph type="title"/>
          </p:nvPr>
        </p:nvSpPr>
        <p:spPr>
          <a:xfrm>
            <a:off x="419224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>
              <a:defRPr/>
            </a:lvl1pPr>
          </a:lstStyle>
          <a:p>
            <a:pPr lvl="0">
              <a:lnSpc>
                <a:spcPct val="100000"/>
              </a:lnSpc>
              <a:buClr>
                <a:schemeClr val="dk2"/>
              </a:buClr>
              <a:buSzPts val="1800"/>
            </a:pPr>
            <a:endParaRPr/>
          </a:p>
        </p:txBody>
      </p:sp>
      <p:cxnSp>
        <p:nvCxnSpPr>
          <p:cNvPr id="57" name="Google Shape;57;p42"/>
          <p:cNvCxnSpPr/>
          <p:nvPr/>
        </p:nvCxnSpPr>
        <p:spPr>
          <a:xfrm>
            <a:off x="432000" y="872887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0070A8">
                <a:alpha val="4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42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Char char="•"/>
              <a:defRPr/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Char char="•"/>
              <a:defRPr/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Char char="─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body" idx="2"/>
          </p:nvPr>
        </p:nvSpPr>
        <p:spPr>
          <a:xfrm>
            <a:off x="3292687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3"/>
          </p:nvPr>
        </p:nvSpPr>
        <p:spPr>
          <a:xfrm>
            <a:off x="6166274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70A8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None/>
              <a:defRPr/>
            </a:lvl2pPr>
            <a:lvl3pPr marL="1371600" lvl="2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 algn="l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subTitle" idx="4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5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45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bg>
      <p:bgPr>
        <a:solidFill>
          <a:srgbClr val="EBF1F5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140" y="339988"/>
            <a:ext cx="3827707" cy="382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07" y="337809"/>
            <a:ext cx="3831519" cy="38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3"/>
          <p:cNvSpPr txBox="1">
            <a:spLocks noGrp="1"/>
          </p:cNvSpPr>
          <p:nvPr>
            <p:ph type="title"/>
          </p:nvPr>
        </p:nvSpPr>
        <p:spPr>
          <a:xfrm>
            <a:off x="825539" y="1275427"/>
            <a:ext cx="2876885" cy="5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1"/>
          </p:nvPr>
        </p:nvSpPr>
        <p:spPr>
          <a:xfrm>
            <a:off x="4733924" y="1331089"/>
            <a:ext cx="3984626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rgbClr val="01324B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600"/>
              <a:buNone/>
              <a:defRPr sz="1600" b="0">
                <a:solidFill>
                  <a:srgbClr val="01324B"/>
                </a:solidFill>
              </a:defRPr>
            </a:lvl2pPr>
            <a:lvl3pPr marL="1371600" lvl="2" indent="-330200" algn="l">
              <a:spcBef>
                <a:spcPts val="450"/>
              </a:spcBef>
              <a:spcAft>
                <a:spcPts val="0"/>
              </a:spcAft>
              <a:buSzPts val="1600"/>
              <a:buChar char="•"/>
              <a:defRPr sz="1600" b="0">
                <a:solidFill>
                  <a:srgbClr val="01324B"/>
                </a:solidFill>
              </a:defRPr>
            </a:lvl3pPr>
            <a:lvl4pPr marL="1828800" lvl="3" indent="-330200" algn="l">
              <a:spcBef>
                <a:spcPts val="450"/>
              </a:spcBef>
              <a:spcAft>
                <a:spcPts val="0"/>
              </a:spcAft>
              <a:buSzPts val="1600"/>
              <a:buChar char="•"/>
              <a:defRPr sz="1600" b="0">
                <a:solidFill>
                  <a:srgbClr val="01324B"/>
                </a:solidFill>
              </a:defRPr>
            </a:lvl4pPr>
            <a:lvl5pPr marL="2286000" lvl="4" indent="-330200" algn="l">
              <a:spcBef>
                <a:spcPts val="450"/>
              </a:spcBef>
              <a:spcAft>
                <a:spcPts val="0"/>
              </a:spcAft>
              <a:buSzPts val="1600"/>
              <a:buChar char="─"/>
              <a:defRPr sz="1600" b="0">
                <a:solidFill>
                  <a:srgbClr val="01324B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pringer Nature">
  <p:cSld name="Title Springer Natur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44"/>
          <p:cNvPicPr preferRelativeResize="0"/>
          <p:nvPr/>
        </p:nvPicPr>
        <p:blipFill rotWithShape="1">
          <a:blip r:embed="rId2">
            <a:alphaModFix/>
          </a:blip>
          <a:srcRect t="99" b="98"/>
          <a:stretch/>
        </p:blipFill>
        <p:spPr>
          <a:xfrm>
            <a:off x="0" y="0"/>
            <a:ext cx="9144000" cy="44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44"/>
          <p:cNvGrpSpPr/>
          <p:nvPr/>
        </p:nvGrpSpPr>
        <p:grpSpPr>
          <a:xfrm>
            <a:off x="392507" y="337809"/>
            <a:ext cx="3834367" cy="3834378"/>
            <a:chOff x="392507" y="337809"/>
            <a:chExt cx="3834367" cy="3834378"/>
          </a:xfrm>
        </p:grpSpPr>
        <p:sp>
          <p:nvSpPr>
            <p:cNvPr id="70" name="Google Shape;70;p44"/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/>
              <a:ahLst/>
              <a:cxnLst/>
              <a:rect l="l" t="t" r="r" b="b"/>
              <a:pathLst>
                <a:path w="3830552" h="3830564" extrusionOk="0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4"/>
            <p:cNvSpPr/>
            <p:nvPr/>
          </p:nvSpPr>
          <p:spPr>
            <a:xfrm>
              <a:off x="392507" y="337809"/>
              <a:ext cx="3834367" cy="3834378"/>
            </a:xfrm>
            <a:custGeom>
              <a:avLst/>
              <a:gdLst/>
              <a:ahLst/>
              <a:cxnLst/>
              <a:rect l="l" t="t" r="r" b="b"/>
              <a:pathLst>
                <a:path w="3834367" h="3834378" extrusionOk="0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0070A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zh-CN" sz="1500" b="1" i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44"/>
          <p:cNvSpPr txBox="1">
            <a:spLocks noGrp="1"/>
          </p:cNvSpPr>
          <p:nvPr>
            <p:ph type="subTitle" idx="1"/>
          </p:nvPr>
        </p:nvSpPr>
        <p:spPr>
          <a:xfrm>
            <a:off x="736641" y="2046876"/>
            <a:ext cx="313050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4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45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45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2"/>
          </p:nvPr>
        </p:nvSpPr>
        <p:spPr>
          <a:xfrm>
            <a:off x="736639" y="2843116"/>
            <a:ext cx="3130509" cy="23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Font typeface="Calibri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title"/>
          </p:nvPr>
        </p:nvSpPr>
        <p:spPr>
          <a:xfrm>
            <a:off x="736641" y="1275427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" name="Google Shape;23;p1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17624" y="4696212"/>
            <a:ext cx="1737360" cy="16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/>
          <p:nvPr/>
        </p:nvSpPr>
        <p:spPr>
          <a:xfrm>
            <a:off x="409272" y="4729895"/>
            <a:ext cx="137858" cy="165763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900"/>
              <a:buFont typeface="Arial"/>
              <a:buNone/>
            </a:pPr>
            <a:fld id="{00000000-1234-1234-1234-123412341234}" type="slidenum">
              <a:rPr lang="zh-CN" sz="900" b="1" i="0" u="none" strike="noStrike" cap="none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 u="none" strike="noStrike" cap="none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419100" y="1077517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─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−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AutoNum type="arabi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450"/>
              </a:spcBef>
              <a:spcAft>
                <a:spcPts val="450"/>
              </a:spcAft>
              <a:buClr>
                <a:srgbClr val="0070A8"/>
              </a:buClr>
              <a:buSzPts val="1500"/>
              <a:buFont typeface="Calibri"/>
              <a:buAutoNum type="alphaLcPeriod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7" name="Google Shape;23;p13"/>
          <p:cNvPicPr preferRelativeResize="0">
            <a:picLocks noChangeAspect="1"/>
          </p:cNvPicPr>
          <p:nvPr userDrawn="1"/>
        </p:nvPicPr>
        <p:blipFill rotWithShape="1">
          <a:blip r:embed="rId44">
            <a:alphaModFix/>
          </a:blip>
          <a:srcRect/>
          <a:stretch/>
        </p:blipFill>
        <p:spPr>
          <a:xfrm>
            <a:off x="7529830" y="4729895"/>
            <a:ext cx="1188720" cy="1152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84" r:id="rId29"/>
    <p:sldLayoutId id="2147483685" r:id="rId30"/>
    <p:sldLayoutId id="2147483679" r:id="rId31"/>
    <p:sldLayoutId id="2147483686" r:id="rId32"/>
    <p:sldLayoutId id="2147483680" r:id="rId33"/>
    <p:sldLayoutId id="2147483682" r:id="rId34"/>
    <p:sldLayoutId id="2147483683" r:id="rId35"/>
    <p:sldLayoutId id="2147483687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2" pos="264">
          <p15:clr>
            <a:srgbClr val="F26B43"/>
          </p15:clr>
        </p15:guide>
        <p15:guide id="3" pos="5492">
          <p15:clr>
            <a:srgbClr val="F26B43"/>
          </p15:clr>
        </p15:guide>
        <p15:guide id="4" orient="horz" pos="677">
          <p15:clr>
            <a:srgbClr val="F26B43"/>
          </p15:clr>
        </p15:guide>
        <p15:guide id="5" orient="horz" pos="2913">
          <p15:clr>
            <a:srgbClr val="F26B43"/>
          </p15:clr>
        </p15:guide>
        <p15:guide id="6" orient="horz" pos="3048">
          <p15:clr>
            <a:srgbClr val="F26B43"/>
          </p15:clr>
        </p15:guide>
        <p15:guide id="7" pos="1874">
          <p15:clr>
            <a:srgbClr val="F26B43"/>
          </p15:clr>
        </p15:guide>
        <p15:guide id="8" pos="2076">
          <p15:clr>
            <a:srgbClr val="F26B43"/>
          </p15:clr>
        </p15:guide>
        <p15:guide id="9" pos="2778">
          <p15:clr>
            <a:srgbClr val="F26B43"/>
          </p15:clr>
        </p15:guide>
        <p15:guide id="10" pos="2982">
          <p15:clr>
            <a:srgbClr val="F26B43"/>
          </p15:clr>
        </p15:guide>
        <p15:guide id="11" pos="3680">
          <p15:clr>
            <a:srgbClr val="F26B43"/>
          </p15:clr>
        </p15:guide>
        <p15:guide id="12" pos="38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hyperlink" Target="https://link.springer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t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beta.springernature.com/pre-submission/submission-guidelines?journalId=11747" TargetMode="External"/><Relationship Id="rId3" Type="http://schemas.openxmlformats.org/officeDocument/2006/relationships/image" Target="../media/image112.png"/><Relationship Id="rId7" Type="http://schemas.openxmlformats.org/officeDocument/2006/relationships/hyperlink" Target="https://beta.springernature.com/pre-submission/publication-and-funding?journalId=11747" TargetMode="External"/><Relationship Id="rId12" Type="http://schemas.openxmlformats.org/officeDocument/2006/relationships/hyperlink" Target="https://beta.springernature.com/pre-submission/editorial-policies?journalId=11747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beta.springernature.com/pre-submission/choosing-a-journal?journalId=11747" TargetMode="External"/><Relationship Id="rId11" Type="http://schemas.openxmlformats.org/officeDocument/2006/relationships/hyperlink" Target="https://beta.springernature.com/pre-submission/figures-and-tables?journalId=11747" TargetMode="External"/><Relationship Id="rId5" Type="http://schemas.openxmlformats.org/officeDocument/2006/relationships/hyperlink" Target="https://beta.springernature.com/pre-submission/what-editors-look-for?journalId=11747" TargetMode="External"/><Relationship Id="rId10" Type="http://schemas.openxmlformats.org/officeDocument/2006/relationships/hyperlink" Target="https://beta.springernature.com/pre-submission/structure-and-layout?journalId=11747" TargetMode="External"/><Relationship Id="rId4" Type="http://schemas.openxmlformats.org/officeDocument/2006/relationships/image" Target="../media/image113.png"/><Relationship Id="rId9" Type="http://schemas.openxmlformats.org/officeDocument/2006/relationships/hyperlink" Target="https://beta.springernature.com/pre-submission/writing-quality?journalId=11747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"/>
          <p:cNvSpPr txBox="1">
            <a:spLocks noGrp="1"/>
          </p:cNvSpPr>
          <p:nvPr>
            <p:ph type="title"/>
          </p:nvPr>
        </p:nvSpPr>
        <p:spPr>
          <a:xfrm>
            <a:off x="736639" y="1081186"/>
            <a:ext cx="3121683" cy="187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5000"/>
              </a:lnSpc>
              <a:spcAft>
                <a:spcPts val="1200"/>
              </a:spcAft>
            </a:pPr>
            <a:r>
              <a:rPr lang="zh-CN" altLang="en-US" sz="2400" dirty="0" smtClean="0"/>
              <a:t>开</a:t>
            </a:r>
            <a:r>
              <a:rPr lang="zh-CN" altLang="en-US" sz="2400" dirty="0"/>
              <a:t>启发现之</a:t>
            </a:r>
            <a:r>
              <a:rPr lang="zh-CN" altLang="en-US" sz="2400" dirty="0" smtClean="0"/>
              <a:t>门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助</a:t>
            </a:r>
            <a:r>
              <a:rPr lang="zh-CN" altLang="en-US" sz="2400" dirty="0"/>
              <a:t>力科研</a:t>
            </a:r>
            <a:r>
              <a:rPr lang="zh-CN" altLang="en-US" sz="2400" dirty="0" smtClean="0"/>
              <a:t>进步</a:t>
            </a:r>
            <a:r>
              <a:rPr lang="en-US" altLang="zh-CN" sz="2400" dirty="0"/>
              <a:t> 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b="0" dirty="0"/>
              <a:t/>
            </a:r>
            <a:br>
              <a:rPr lang="en-US" altLang="zh-CN" sz="1800" b="0" dirty="0"/>
            </a:br>
            <a:r>
              <a:rPr lang="en-US" altLang="zh-CN" sz="16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sz="16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电子期刊数据库培训讲座</a:t>
            </a:r>
            <a:endParaRPr sz="12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2544418" y="3053323"/>
            <a:ext cx="1176245" cy="225905"/>
          </a:xfrm>
        </p:spPr>
        <p:txBody>
          <a:bodyPr/>
          <a:lstStyle/>
          <a:p>
            <a:r>
              <a:rPr lang="en-US" altLang="zh-CN" sz="1400" dirty="0" smtClean="0"/>
              <a:t>2023</a:t>
            </a:r>
            <a:r>
              <a:rPr lang="zh-CN" altLang="en-US" sz="1400" dirty="0" smtClean="0"/>
              <a:t>年</a:t>
            </a:r>
            <a:r>
              <a:rPr lang="en-US" altLang="zh-CN" sz="1400" dirty="0" smtClean="0"/>
              <a:t>4</a:t>
            </a:r>
            <a:r>
              <a:rPr lang="zh-CN" altLang="en-US" sz="1400" dirty="0" smtClean="0"/>
              <a:t>月</a:t>
            </a:r>
            <a:endParaRPr lang="en-US" sz="1400" dirty="0"/>
          </a:p>
        </p:txBody>
      </p:sp>
      <p:pic>
        <p:nvPicPr>
          <p:cNvPr id="2050" name="Picture 2" descr="https://www.gdupt.edu.cn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52" y="1081186"/>
            <a:ext cx="35909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71;p3"/>
          <p:cNvSpPr/>
          <p:nvPr/>
        </p:nvSpPr>
        <p:spPr>
          <a:xfrm>
            <a:off x="305345" y="316522"/>
            <a:ext cx="2806021" cy="46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课堂互动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936" y="1227377"/>
            <a:ext cx="8561337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请同学们回答以下问题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，回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答正确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的同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学将得到施普林格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·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自然精美礼品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1324B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346" y="269192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（礼品图片）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6AA311E-790B-F9C4-FF55-02734C14FFC3}"/>
              </a:ext>
            </a:extLst>
          </p:cNvPr>
          <p:cNvSpPr txBox="1"/>
          <p:nvPr/>
        </p:nvSpPr>
        <p:spPr>
          <a:xfrm>
            <a:off x="551046" y="2166913"/>
            <a:ext cx="5120640" cy="1296241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问题</a:t>
            </a:r>
            <a:r>
              <a:rPr lang="en-US" altLang="zh-CN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sz="16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于</a:t>
            </a:r>
            <a:r>
              <a:rPr lang="en-US" altLang="zh-CN" sz="16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1842</a:t>
            </a:r>
            <a:r>
              <a:rPr lang="zh-CN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年创建</a:t>
            </a:r>
            <a:r>
              <a:rPr lang="zh-CN" altLang="en-US" sz="16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于哪里</a:t>
            </a:r>
            <a:r>
              <a:rPr lang="zh-CN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16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54542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20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470" y="2836298"/>
            <a:ext cx="9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柏林</a:t>
            </a:r>
            <a:endParaRPr lang="en-US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46718" y="1406089"/>
            <a:ext cx="4084135" cy="3400131"/>
            <a:chOff x="4646718" y="1406089"/>
            <a:chExt cx="4084135" cy="34001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2881">
              <a:off x="6444385" y="1406089"/>
              <a:ext cx="2286468" cy="171485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4986">
              <a:off x="4646718" y="1926235"/>
              <a:ext cx="2159989" cy="2879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0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"/>
          <p:cNvSpPr txBox="1">
            <a:spLocks noGrp="1"/>
          </p:cNvSpPr>
          <p:nvPr>
            <p:ph type="title"/>
          </p:nvPr>
        </p:nvSpPr>
        <p:spPr>
          <a:xfrm>
            <a:off x="799414" y="1244945"/>
            <a:ext cx="2876885" cy="5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altLang="zh-CN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SpringerLink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平台与资源简介</a:t>
            </a: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Google Shape;459;p1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66769"/>
          <a:stretch/>
        </p:blipFill>
        <p:spPr>
          <a:xfrm>
            <a:off x="4902688" y="1810997"/>
            <a:ext cx="3646345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SpringerLink科研平台概</a:t>
            </a:r>
            <a:r>
              <a:rPr 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览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7" name="Google Shape;457;p12"/>
          <p:cNvSpPr txBox="1">
            <a:spLocks noGrp="1"/>
          </p:cNvSpPr>
          <p:nvPr>
            <p:ph type="body" idx="4294967295"/>
          </p:nvPr>
        </p:nvSpPr>
        <p:spPr>
          <a:xfrm>
            <a:off x="419100" y="1077520"/>
            <a:ext cx="829945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 sz="1400" b="0" dirty="0"/>
              <a:t>可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快速准确访问兼具广度与深度的</a:t>
            </a:r>
            <a:r>
              <a:rPr lang="zh-CN" sz="1400" dirty="0">
                <a:solidFill>
                  <a:schemeClr val="accent6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科学、技术和医学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以及</a:t>
            </a:r>
            <a:r>
              <a:rPr lang="zh-CN" sz="1400" dirty="0">
                <a:solidFill>
                  <a:schemeClr val="accent6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人文与社会科学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资源的在线数据库。</a:t>
            </a:r>
            <a:endParaRPr sz="1400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63776" lvl="0" indent="-2637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出版全球一流学者的成果，涵盖Springer, Palgrave Macmillan, Adis, Biomedcentra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</a:t>
            </a:r>
            <a:r>
              <a:rPr lang="zh-CN" altLang="en-US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BMC</a:t>
            </a:r>
            <a:r>
              <a:rPr lang="zh-CN" altLang="en-US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）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与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Apress出版物。</a:t>
            </a: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63776" lvl="0" indent="-2637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每天新增内容，每年新出版12,000多册</a:t>
            </a:r>
            <a:r>
              <a:rPr lang="zh-CN" sz="1400" dirty="0">
                <a:solidFill>
                  <a:schemeClr val="accent6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电子书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、3,000条</a:t>
            </a:r>
            <a:r>
              <a:rPr lang="zh-CN" sz="1400" dirty="0">
                <a:solidFill>
                  <a:schemeClr val="accent6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实验室指南条目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和超过30万篇</a:t>
            </a:r>
            <a:r>
              <a:rPr lang="zh-CN" sz="1400" dirty="0">
                <a:solidFill>
                  <a:schemeClr val="accent6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期刊文章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。</a:t>
            </a:r>
            <a:endParaRPr sz="1400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63776" lvl="0" indent="-26377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1,000+万篇科研文献，包括4700+期刊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30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万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+学术图书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、1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,500+参考工具书、6万+实验室指南、3万+学术会议论文 </a:t>
            </a: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endParaRPr sz="1400" b="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b="0" dirty="0"/>
          </a:p>
        </p:txBody>
      </p:sp>
      <p:sp>
        <p:nvSpPr>
          <p:cNvPr id="458" name="Google Shape;458;p12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792210" y="3202754"/>
            <a:ext cx="2810021" cy="1014474"/>
          </a:xfrm>
          <a:prstGeom prst="rect">
            <a:avLst/>
          </a:prstGeom>
        </p:spPr>
        <p:txBody>
          <a:bodyPr/>
          <a:lstStyle/>
          <a:p>
            <a:r>
              <a:rPr lang="zh-CN" altLang="en-US" sz="2000" dirty="0" smtClean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访问网址：</a:t>
            </a:r>
            <a:endParaRPr lang="en-US" sz="2000" dirty="0" smtClean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link.springer.com</a:t>
            </a:r>
          </a:p>
        </p:txBody>
      </p:sp>
      <p:pic>
        <p:nvPicPr>
          <p:cNvPr id="7" name="Google Shape;1692;p16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356" y="2799268"/>
            <a:ext cx="4605535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9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"/>
          <p:cNvSpPr txBox="1">
            <a:spLocks noGrp="1"/>
          </p:cNvSpPr>
          <p:nvPr>
            <p:ph type="title"/>
          </p:nvPr>
        </p:nvSpPr>
        <p:spPr>
          <a:xfrm>
            <a:off x="588003" y="1320774"/>
            <a:ext cx="3430747" cy="141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lang="en-GB" sz="3200" dirty="0"/>
              <a:t>Springer Journals</a:t>
            </a:r>
            <a:br>
              <a:rPr lang="en-GB" sz="3200" dirty="0"/>
            </a:b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施普林格期刊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8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en-GB"/>
              <a:t>Springer期刊</a:t>
            </a:r>
            <a:endParaRPr/>
          </a:p>
        </p:txBody>
      </p:sp>
      <p:sp>
        <p:nvSpPr>
          <p:cNvPr id="758" name="Google Shape;758;p12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主要学科领域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59" name="Google Shape;759;p12"/>
          <p:cNvGrpSpPr/>
          <p:nvPr/>
        </p:nvGrpSpPr>
        <p:grpSpPr>
          <a:xfrm>
            <a:off x="432000" y="1087597"/>
            <a:ext cx="2136062" cy="808703"/>
            <a:chOff x="432000" y="1940452"/>
            <a:chExt cx="2136062" cy="808703"/>
          </a:xfrm>
        </p:grpSpPr>
        <p:sp>
          <p:nvSpPr>
            <p:cNvPr id="760" name="Google Shape;760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61" name="Google Shape;761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 err="1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行为科学</a:t>
              </a:r>
              <a:endParaRPr sz="14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pic>
          <p:nvPicPr>
            <p:cNvPr id="762" name="Google Shape;762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3" name="Google Shape;763;p12"/>
          <p:cNvGrpSpPr/>
          <p:nvPr/>
        </p:nvGrpSpPr>
        <p:grpSpPr>
          <a:xfrm>
            <a:off x="432000" y="1996960"/>
            <a:ext cx="2136062" cy="808703"/>
            <a:chOff x="432000" y="1940452"/>
            <a:chExt cx="2136062" cy="808703"/>
          </a:xfrm>
        </p:grpSpPr>
        <p:sp>
          <p:nvSpPr>
            <p:cNvPr id="764" name="Google Shape;764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65" name="Google Shape;765;p12"/>
            <p:cNvSpPr txBox="1"/>
            <p:nvPr/>
          </p:nvSpPr>
          <p:spPr>
            <a:xfrm>
              <a:off x="1302008" y="2065105"/>
              <a:ext cx="945517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生物医学与生命科学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66" name="Google Shape;766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7" name="Google Shape;767;p12"/>
          <p:cNvGrpSpPr/>
          <p:nvPr/>
        </p:nvGrpSpPr>
        <p:grpSpPr>
          <a:xfrm>
            <a:off x="432000" y="2906323"/>
            <a:ext cx="2136062" cy="808703"/>
            <a:chOff x="432000" y="1940452"/>
            <a:chExt cx="2136062" cy="808703"/>
          </a:xfrm>
        </p:grpSpPr>
        <p:sp>
          <p:nvSpPr>
            <p:cNvPr id="768" name="Google Shape;768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69" name="Google Shape;769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商业与经济学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70" name="Google Shape;77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1" name="Google Shape;771;p12"/>
          <p:cNvGrpSpPr/>
          <p:nvPr/>
        </p:nvGrpSpPr>
        <p:grpSpPr>
          <a:xfrm>
            <a:off x="432000" y="3815685"/>
            <a:ext cx="2136062" cy="808703"/>
            <a:chOff x="432000" y="1940452"/>
            <a:chExt cx="2136062" cy="808703"/>
          </a:xfrm>
        </p:grpSpPr>
        <p:sp>
          <p:nvSpPr>
            <p:cNvPr id="772" name="Google Shape;772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73" name="Google Shape;773;p12"/>
            <p:cNvSpPr txBox="1"/>
            <p:nvPr/>
          </p:nvSpPr>
          <p:spPr>
            <a:xfrm>
              <a:off x="1302008" y="2065105"/>
              <a:ext cx="1017446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化学与材料科学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74" name="Google Shape;77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5" name="Google Shape;775;p12"/>
          <p:cNvGrpSpPr/>
          <p:nvPr/>
        </p:nvGrpSpPr>
        <p:grpSpPr>
          <a:xfrm>
            <a:off x="3507244" y="1087597"/>
            <a:ext cx="2136062" cy="808703"/>
            <a:chOff x="432000" y="1940452"/>
            <a:chExt cx="2136062" cy="808703"/>
          </a:xfrm>
        </p:grpSpPr>
        <p:sp>
          <p:nvSpPr>
            <p:cNvPr id="776" name="Google Shape;776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77" name="Google Shape;777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计算机科学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78" name="Google Shape;778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9" name="Google Shape;779;p12"/>
          <p:cNvGrpSpPr/>
          <p:nvPr/>
        </p:nvGrpSpPr>
        <p:grpSpPr>
          <a:xfrm>
            <a:off x="3507244" y="1996960"/>
            <a:ext cx="2136062" cy="808703"/>
            <a:chOff x="432000" y="1940452"/>
            <a:chExt cx="2136062" cy="808703"/>
          </a:xfrm>
        </p:grpSpPr>
        <p:sp>
          <p:nvSpPr>
            <p:cNvPr id="780" name="Google Shape;780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81" name="Google Shape;781;p12"/>
            <p:cNvSpPr txBox="1"/>
            <p:nvPr/>
          </p:nvSpPr>
          <p:spPr>
            <a:xfrm>
              <a:off x="1302008" y="2065105"/>
              <a:ext cx="989075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地球与环境科学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82" name="Google Shape;782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3" name="Google Shape;783;p12"/>
          <p:cNvGrpSpPr/>
          <p:nvPr/>
        </p:nvGrpSpPr>
        <p:grpSpPr>
          <a:xfrm>
            <a:off x="3507244" y="2906323"/>
            <a:ext cx="2136062" cy="808703"/>
            <a:chOff x="432000" y="1940452"/>
            <a:chExt cx="2136062" cy="808703"/>
          </a:xfrm>
        </p:grpSpPr>
        <p:sp>
          <p:nvSpPr>
            <p:cNvPr id="784" name="Google Shape;784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85" name="Google Shape;785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工程学</a:t>
              </a:r>
              <a:endParaRPr sz="1400" b="0" i="0" u="none" strike="noStrike" cap="none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pic>
          <p:nvPicPr>
            <p:cNvPr id="786" name="Google Shape;786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7" name="Google Shape;787;p12"/>
          <p:cNvGrpSpPr/>
          <p:nvPr/>
        </p:nvGrpSpPr>
        <p:grpSpPr>
          <a:xfrm>
            <a:off x="3507244" y="3815685"/>
            <a:ext cx="2136062" cy="808703"/>
            <a:chOff x="432000" y="1940452"/>
            <a:chExt cx="2136062" cy="808703"/>
          </a:xfrm>
        </p:grpSpPr>
        <p:sp>
          <p:nvSpPr>
            <p:cNvPr id="788" name="Google Shape;788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89" name="Google Shape;789;p12"/>
            <p:cNvSpPr txBox="1"/>
            <p:nvPr/>
          </p:nvSpPr>
          <p:spPr>
            <a:xfrm>
              <a:off x="1302008" y="2065105"/>
              <a:ext cx="800385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人文社科与法律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90" name="Google Shape;79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1" name="Google Shape;791;p12"/>
          <p:cNvGrpSpPr/>
          <p:nvPr/>
        </p:nvGrpSpPr>
        <p:grpSpPr>
          <a:xfrm>
            <a:off x="6582488" y="1087597"/>
            <a:ext cx="2136062" cy="808703"/>
            <a:chOff x="432000" y="1940452"/>
            <a:chExt cx="2136062" cy="808703"/>
          </a:xfrm>
        </p:grpSpPr>
        <p:sp>
          <p:nvSpPr>
            <p:cNvPr id="792" name="Google Shape;792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93" name="Google Shape;793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数学与统计学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794" name="Google Shape;79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5" name="Google Shape;795;p12"/>
          <p:cNvGrpSpPr/>
          <p:nvPr/>
        </p:nvGrpSpPr>
        <p:grpSpPr>
          <a:xfrm>
            <a:off x="6582488" y="1996960"/>
            <a:ext cx="2136062" cy="808703"/>
            <a:chOff x="432000" y="1940452"/>
            <a:chExt cx="2136062" cy="808703"/>
          </a:xfrm>
        </p:grpSpPr>
        <p:sp>
          <p:nvSpPr>
            <p:cNvPr id="796" name="Google Shape;796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97" name="Google Shape;797;p12"/>
            <p:cNvSpPr txBox="1"/>
            <p:nvPr/>
          </p:nvSpPr>
          <p:spPr>
            <a:xfrm>
              <a:off x="1302008" y="2065105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医学</a:t>
              </a:r>
              <a:endParaRPr sz="1400" b="0" i="0" u="none" strike="noStrike" cap="none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  <p:pic>
          <p:nvPicPr>
            <p:cNvPr id="798" name="Google Shape;798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9" name="Google Shape;799;p12"/>
          <p:cNvGrpSpPr/>
          <p:nvPr/>
        </p:nvGrpSpPr>
        <p:grpSpPr>
          <a:xfrm>
            <a:off x="6582488" y="2906323"/>
            <a:ext cx="2136062" cy="808703"/>
            <a:chOff x="432000" y="1940452"/>
            <a:chExt cx="2136062" cy="808703"/>
          </a:xfrm>
        </p:grpSpPr>
        <p:sp>
          <p:nvSpPr>
            <p:cNvPr id="800" name="Google Shape;800;p12"/>
            <p:cNvSpPr/>
            <p:nvPr/>
          </p:nvSpPr>
          <p:spPr>
            <a:xfrm>
              <a:off x="432000" y="1940452"/>
              <a:ext cx="2136062" cy="808703"/>
            </a:xfrm>
            <a:prstGeom prst="rect">
              <a:avLst/>
            </a:prstGeom>
            <a:solidFill>
              <a:srgbClr val="EBF1F5"/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801" name="Google Shape;801;p12"/>
            <p:cNvSpPr txBox="1"/>
            <p:nvPr/>
          </p:nvSpPr>
          <p:spPr>
            <a:xfrm>
              <a:off x="1302008" y="2028921"/>
              <a:ext cx="1266054" cy="581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物理与天文学</a:t>
              </a:r>
              <a:br>
                <a:rPr lang="en-GB" sz="1400" b="1" i="0" u="none" strike="noStrike" cap="none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</a:br>
              <a:endParaRPr sz="1400" b="1" i="0" u="none" strike="noStrike" cap="none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pic>
          <p:nvPicPr>
            <p:cNvPr id="802" name="Google Shape;802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8937" y="2029461"/>
              <a:ext cx="624274" cy="624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3" name="Google Shape;80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024" y="122073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849" y="2125056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4849" y="394033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8512" y="3030976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3268" y="3030976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28512" y="213167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2376" y="122073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88868" y="1277368"/>
            <a:ext cx="429114" cy="4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52376" y="213167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52376" y="3940338"/>
            <a:ext cx="5461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7643" y="3037624"/>
            <a:ext cx="546100" cy="54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9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en-GB"/>
              <a:t>Springer期刊</a:t>
            </a:r>
            <a:endParaRPr/>
          </a:p>
        </p:txBody>
      </p:sp>
      <p:sp>
        <p:nvSpPr>
          <p:cNvPr id="742" name="Google Shape;742;p11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 dirty="0"/>
              <a:t>始于1842年，提供高质量、</a:t>
            </a:r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多学科内容的出版行业领军者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43" name="Google Shape;74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776" y="1206346"/>
            <a:ext cx="1429773" cy="1429773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1"/>
          <p:cNvSpPr txBox="1"/>
          <p:nvPr/>
        </p:nvSpPr>
        <p:spPr>
          <a:xfrm>
            <a:off x="620004" y="1329595"/>
            <a:ext cx="12702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2,900+本</a:t>
            </a:r>
            <a:endParaRPr sz="15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英语期刊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45" name="Google Shape;745;p11"/>
          <p:cNvSpPr txBox="1"/>
          <p:nvPr/>
        </p:nvSpPr>
        <p:spPr>
          <a:xfrm>
            <a:off x="2312894" y="1206347"/>
            <a:ext cx="4660279" cy="164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66688" marR="0" lvl="2" indent="-166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</a:pP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提供广泛和全面的研究</a:t>
            </a:r>
            <a:endParaRPr sz="15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166688" marR="0" lvl="2" indent="-166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</a:pP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涵盖科学、技术和医学（STM）以及人文社科</a:t>
            </a: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（</a:t>
            </a: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HSS）等所有学科领域</a:t>
            </a:r>
            <a:endParaRPr sz="15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166688" marR="0" lvl="2" indent="-1666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</a:pPr>
            <a:r>
              <a:rPr lang="en-GB" sz="15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230+ </a:t>
            </a: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SpringerOpen开放获取期刊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Arial"/>
            </a:endParaRPr>
          </a:p>
          <a:p>
            <a:pPr marL="166688" marR="0" lvl="2" indent="-166688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70A8"/>
              </a:buClr>
              <a:buSzPts val="1500"/>
              <a:buFont typeface="Calibri"/>
              <a:buChar char="•"/>
            </a:pP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所有期刊均可在</a:t>
            </a:r>
            <a:r>
              <a:rPr lang="en-GB" sz="1500" b="0" i="0" u="sng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SpringerLink.com</a:t>
            </a:r>
            <a:r>
              <a:rPr lang="en-GB" sz="15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获取。SpringerLink平台拥有全世界最全面的在线学术资源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46" name="Google Shape;7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8777" y="1206346"/>
            <a:ext cx="1429773" cy="1429773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"/>
          <p:cNvSpPr txBox="1"/>
          <p:nvPr/>
        </p:nvSpPr>
        <p:spPr>
          <a:xfrm>
            <a:off x="7336005" y="1329595"/>
            <a:ext cx="12702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150+本</a:t>
            </a:r>
            <a:endParaRPr sz="15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德语期刊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48" name="Google Shape;74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04" y="2881169"/>
            <a:ext cx="1429773" cy="1429773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1"/>
          <p:cNvSpPr txBox="1"/>
          <p:nvPr/>
        </p:nvSpPr>
        <p:spPr>
          <a:xfrm>
            <a:off x="620004" y="3224033"/>
            <a:ext cx="103330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高影响力期刊</a:t>
            </a:r>
            <a:endParaRPr sz="1400" b="1" i="0" u="none" strike="noStrike" cap="none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Arial"/>
            </a:endParaRPr>
          </a:p>
        </p:txBody>
      </p:sp>
      <p:pic>
        <p:nvPicPr>
          <p:cNvPr id="750" name="Google Shape;750;p11" descr="Oecologia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4627" y="2881169"/>
            <a:ext cx="1094400" cy="1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1" descr="https://lh6.googleusercontent.com/9A4dhynkNN8MxXs7s25-zjL4s8tBI5kZ8oL7NLEtOkomZ3V9AMYUPygA_uYIOCsEvnssOCCjrhnFk2ifSaTqXgEgOmk-WZQciIuKNXq-ayggKjMI5QZsMEo8vr0Fa1W3kpQHTt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3877" y="2850118"/>
            <a:ext cx="1090800" cy="146082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2" name="Google Shape;752;p11" descr="https://lh5.googleusercontent.com/bpfQKeARirhfeeCS5PgjVqY0kOiovVEVzBidbBiZ2M2993HZIc7fDeLTX5rSIzW4gLfNWtWjtFjwnUm9YVl2wJSqiEzbUakJ-wEknTR5V2SgD3SppEJNsoXeHk3FxZCDhxRhst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9527" y="2866196"/>
            <a:ext cx="1101600" cy="145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media.springernature.com/w92/springer-static/cover/journal/1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77" y="2847902"/>
            <a:ext cx="107679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36708" y="4368834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en-US" sz="12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重症监护医学</a:t>
            </a:r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lang="en-US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4195" y="4368834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析与生物分析化</a:t>
            </a:r>
            <a:r>
              <a:rPr lang="zh-CN" altLang="en-US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lang="en-US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04773" y="437287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生态学</a:t>
            </a:r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lang="en-US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5147" y="4368834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材</a:t>
            </a:r>
            <a:r>
              <a: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料科学期刊</a:t>
            </a:r>
            <a:r>
              <a:rPr lang="en-US" altLang="zh-CN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lang="en-US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3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已开通资源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6776" y="1124959"/>
            <a:ext cx="60617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电子期刊</a:t>
            </a:r>
            <a:endParaRPr lang="en-US" altLang="zh-CN" b="1" dirty="0" smtClean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已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电子期刊全文数据库，可访问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出版的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2000+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种电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子期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刊。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超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过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60%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以上的期刊被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SCI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SSCI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收录，很多期刊在相关学科拥有较高的排名，涵盖学科包括：数学、化学和材料科学、计算机科学、地球和环境科学、工程学、物理和天文学、医学、生物医学和生命科学、行为科学、商业和经济、人文、社科和法律。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4" name="Picture 2" descr="https://www.gdupt.edu.cn/__local/0/46/D2/33E424D05DF2CFE90BE9987BCD8_CABCCDE7_E0F8.jpg?e=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14269"/>
          <a:stretch/>
        </p:blipFill>
        <p:spPr bwMode="auto">
          <a:xfrm>
            <a:off x="631902" y="1000160"/>
            <a:ext cx="1761892" cy="18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656776" y="3311113"/>
            <a:ext cx="60617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电子图书</a:t>
            </a:r>
            <a:endParaRPr lang="en-US" altLang="zh-CN" b="1" dirty="0" smtClean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ko-KR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lang="ko-KR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版权年化学与材料科学学科包</a:t>
            </a:r>
            <a:endParaRPr lang="ko-KR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ko-KR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版权年化学与材料科学学科包</a:t>
            </a:r>
            <a:endParaRPr lang="ko-KR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ko-KR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版权年工程学科包</a:t>
            </a:r>
          </a:p>
        </p:txBody>
      </p:sp>
    </p:spTree>
    <p:extLst>
      <p:ext uri="{BB962C8B-B14F-4D97-AF65-F5344CB8AC3E}">
        <p14:creationId xmlns:p14="http://schemas.microsoft.com/office/powerpoint/2010/main" val="9890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82" y="1024737"/>
            <a:ext cx="602404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4442620" y="3231624"/>
            <a:ext cx="1463040" cy="36576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图书馆访问路径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71;p3"/>
          <p:cNvSpPr/>
          <p:nvPr/>
        </p:nvSpPr>
        <p:spPr>
          <a:xfrm>
            <a:off x="305345" y="316522"/>
            <a:ext cx="2806021" cy="46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课堂互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动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1324B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936" y="1227377"/>
            <a:ext cx="8561337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请同学们回答以下问题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，回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答正确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的同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学将得到施普林格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·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自然精美礼品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1324B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346" y="269192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（礼品图片）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6AA311E-790B-F9C4-FF55-02734C14FFC3}"/>
              </a:ext>
            </a:extLst>
          </p:cNvPr>
          <p:cNvSpPr txBox="1"/>
          <p:nvPr/>
        </p:nvSpPr>
        <p:spPr>
          <a:xfrm>
            <a:off x="551046" y="2115551"/>
            <a:ext cx="5120640" cy="1398965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defTabSz="654542">
              <a:lnSpc>
                <a:spcPct val="200000"/>
              </a:lnSpc>
              <a:spcAft>
                <a:spcPts val="450"/>
              </a:spcAft>
              <a:buClr>
                <a:srgbClr val="01324B"/>
              </a:buClr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题</a:t>
            </a:r>
            <a:r>
              <a:rPr lang="en-US" altLang="zh-CN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总共出版了</a:t>
            </a:r>
            <a:r>
              <a:rPr lang="ko-KR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多少种</a:t>
            </a:r>
            <a:r>
              <a:rPr lang="zh-CN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英语期刊</a:t>
            </a:r>
            <a:r>
              <a:rPr lang="ko-KR" altLang="en-US" sz="1600" kern="12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ko-KR" sz="1600" kern="1200" dirty="0" smtClean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defTabSz="654542">
              <a:lnSpc>
                <a:spcPct val="200000"/>
              </a:lnSpc>
              <a:spcAft>
                <a:spcPts val="450"/>
              </a:spcAft>
              <a:buClr>
                <a:srgbClr val="01324B"/>
              </a:buClr>
              <a:defRPr/>
            </a:pPr>
            <a:endParaRPr lang="en-US" altLang="zh-CN" sz="20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470" y="2836298"/>
            <a:ext cx="2169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2900</a:t>
            </a:r>
            <a:r>
              <a:rPr lang="zh-CN" altLang="en-US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</a:t>
            </a:r>
            <a:endParaRPr lang="en-US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63879" y="1535154"/>
            <a:ext cx="3552901" cy="3027539"/>
            <a:chOff x="4646718" y="1406089"/>
            <a:chExt cx="4084135" cy="34001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2881">
              <a:off x="6444385" y="1406089"/>
              <a:ext cx="2286468" cy="17148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4986">
              <a:off x="4646718" y="1926235"/>
              <a:ext cx="2159989" cy="2879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53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7"/>
          <p:cNvSpPr txBox="1">
            <a:spLocks noGrp="1"/>
          </p:cNvSpPr>
          <p:nvPr>
            <p:ph type="title"/>
          </p:nvPr>
        </p:nvSpPr>
        <p:spPr>
          <a:xfrm>
            <a:off x="625642" y="1407774"/>
            <a:ext cx="3386889" cy="1166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如何在</a:t>
            </a:r>
            <a:r>
              <a:rPr lang="en-US" altLang="zh-CN" dirty="0" err="1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SpringerLink</a:t>
            </a:r>
            <a:r>
              <a:rPr lang="zh-CN" altLang="en-US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上发现和检索文献</a:t>
            </a: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7" name="Google Shape;247;p2"/>
          <p:cNvSpPr txBox="1">
            <a:spLocks noGrp="1"/>
          </p:cNvSpPr>
          <p:nvPr>
            <p:ph type="body" idx="1"/>
          </p:nvPr>
        </p:nvSpPr>
        <p:spPr>
          <a:xfrm>
            <a:off x="4723985" y="1275427"/>
            <a:ext cx="3984626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450"/>
              </a:spcBef>
              <a:buClr>
                <a:schemeClr val="accent1"/>
              </a:buClr>
              <a:buFont typeface="Arial"/>
              <a:buChar char="•"/>
            </a:pPr>
            <a:r>
              <a:rPr lang="zh-CN" alt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关于</a:t>
            </a:r>
            <a:r>
              <a:rPr lang="en-US" sz="18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 Nature</a:t>
            </a:r>
            <a:endParaRPr lang="zh-CN" altLang="en-US" sz="1800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45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1800" b="0" dirty="0" err="1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SpringerLink</a:t>
            </a:r>
            <a:r>
              <a:rPr lang="zh-CN" alt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平台与资源简介</a:t>
            </a:r>
          </a:p>
          <a:p>
            <a:pPr marL="285750" lvl="0" indent="-285750">
              <a:spcBef>
                <a:spcPts val="450"/>
              </a:spcBef>
              <a:buClr>
                <a:schemeClr val="accent1"/>
              </a:buClr>
              <a:buFont typeface="Arial"/>
              <a:buChar char="•"/>
            </a:pPr>
            <a:r>
              <a:rPr lang="zh-CN" altLang="en-US" sz="18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如</a:t>
            </a:r>
            <a:r>
              <a:rPr lang="zh-CN" alt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何在</a:t>
            </a:r>
            <a:r>
              <a:rPr lang="en-US" sz="1800" b="0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SpringerLink</a:t>
            </a:r>
            <a:r>
              <a:rPr lang="zh-CN" alt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上发现和检索文献</a:t>
            </a:r>
          </a:p>
          <a:p>
            <a:pPr marL="285750" lvl="0" indent="-285750">
              <a:spcBef>
                <a:spcPts val="450"/>
              </a:spcBef>
              <a:buClr>
                <a:schemeClr val="accent1"/>
              </a:buClr>
              <a:buFont typeface="Arial"/>
              <a:buChar char="•"/>
            </a:pPr>
            <a:r>
              <a:rPr 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 Nature</a:t>
            </a:r>
            <a:r>
              <a:rPr lang="zh-CN" altLang="en-US" sz="18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新书及重点图书介绍</a:t>
            </a:r>
            <a:endParaRPr sz="1800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3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zh-CN"/>
              <a:t>可根据不同访问设备/终端自适应调整尺寸与布局</a:t>
            </a:r>
            <a:endParaRPr/>
          </a:p>
        </p:txBody>
      </p:sp>
      <p:grpSp>
        <p:nvGrpSpPr>
          <p:cNvPr id="466" name="Google Shape;466;p13"/>
          <p:cNvGrpSpPr/>
          <p:nvPr/>
        </p:nvGrpSpPr>
        <p:grpSpPr>
          <a:xfrm>
            <a:off x="2247900" y="904086"/>
            <a:ext cx="4023360" cy="2499991"/>
            <a:chOff x="258957" y="1240354"/>
            <a:chExt cx="4572000" cy="2840898"/>
          </a:xfrm>
        </p:grpSpPr>
        <p:pic>
          <p:nvPicPr>
            <p:cNvPr id="467" name="Google Shape;467;p13"/>
            <p:cNvPicPr preferRelativeResize="0"/>
            <p:nvPr/>
          </p:nvPicPr>
          <p:blipFill rotWithShape="1">
            <a:blip r:embed="rId3">
              <a:alphaModFix/>
            </a:blip>
            <a:srcRect b="3594"/>
            <a:stretch/>
          </p:blipFill>
          <p:spPr>
            <a:xfrm>
              <a:off x="258957" y="1572210"/>
              <a:ext cx="4572000" cy="2509042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468" name="Google Shape;468;p13"/>
            <p:cNvSpPr txBox="1"/>
            <p:nvPr/>
          </p:nvSpPr>
          <p:spPr>
            <a:xfrm>
              <a:off x="258957" y="1240354"/>
              <a:ext cx="1273265" cy="31543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31D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A7E"/>
                </a:buClr>
                <a:buSzPts val="1292"/>
                <a:buFont typeface="Arial"/>
                <a:buNone/>
              </a:pPr>
              <a:r>
                <a:rPr lang="zh-CN" sz="1200" b="0" i="0">
                  <a:solidFill>
                    <a:srgbClr val="486A7E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普通电脑桌面</a:t>
              </a:r>
              <a:endParaRPr sz="1200" b="0" i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469" name="Google Shape;469;p13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SpringerLink平台访问</a:t>
            </a:r>
            <a:endParaRPr sz="1661" b="0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70" name="Google Shape;470;p13"/>
          <p:cNvGrpSpPr/>
          <p:nvPr/>
        </p:nvGrpSpPr>
        <p:grpSpPr>
          <a:xfrm>
            <a:off x="419100" y="2574208"/>
            <a:ext cx="3657600" cy="2264492"/>
            <a:chOff x="773724" y="2883213"/>
            <a:chExt cx="3798277" cy="2351588"/>
          </a:xfrm>
        </p:grpSpPr>
        <p:pic>
          <p:nvPicPr>
            <p:cNvPr id="471" name="Google Shape;47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3724" y="3196806"/>
              <a:ext cx="3798277" cy="203799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472" name="Google Shape;472;p13"/>
            <p:cNvSpPr txBox="1"/>
            <p:nvPr/>
          </p:nvSpPr>
          <p:spPr>
            <a:xfrm>
              <a:off x="773724" y="2883213"/>
              <a:ext cx="1835759" cy="29117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31D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A7E"/>
                </a:buClr>
                <a:buSzPts val="1292"/>
                <a:buFont typeface="Arial"/>
                <a:buNone/>
              </a:pPr>
              <a:r>
                <a:rPr lang="zh-CN" sz="1200" b="0" i="0" dirty="0">
                  <a:solidFill>
                    <a:srgbClr val="486A7E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平板电脑（终端）桌面</a:t>
              </a:r>
              <a:endParaRPr sz="1200" b="0" i="0" dirty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73" name="Google Shape;473;p13"/>
          <p:cNvGrpSpPr/>
          <p:nvPr/>
        </p:nvGrpSpPr>
        <p:grpSpPr>
          <a:xfrm>
            <a:off x="7296548" y="900559"/>
            <a:ext cx="1422002" cy="2743200"/>
            <a:chOff x="7455807" y="1600156"/>
            <a:chExt cx="1645920" cy="3175164"/>
          </a:xfrm>
        </p:grpSpPr>
        <p:pic>
          <p:nvPicPr>
            <p:cNvPr id="474" name="Google Shape;474;p13"/>
            <p:cNvPicPr preferRelativeResize="0"/>
            <p:nvPr/>
          </p:nvPicPr>
          <p:blipFill rotWithShape="1">
            <a:blip r:embed="rId5">
              <a:alphaModFix/>
            </a:blip>
            <a:srcRect t="11072" b="9285"/>
            <a:stretch/>
          </p:blipFill>
          <p:spPr>
            <a:xfrm>
              <a:off x="7455807" y="1938294"/>
              <a:ext cx="1645920" cy="283702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475" name="Google Shape;475;p13"/>
            <p:cNvSpPr txBox="1"/>
            <p:nvPr/>
          </p:nvSpPr>
          <p:spPr>
            <a:xfrm>
              <a:off x="7455807" y="1600156"/>
              <a:ext cx="1351412" cy="32057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31D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A7E"/>
                </a:buClr>
                <a:buSzPts val="1292"/>
                <a:buFont typeface="Arial"/>
                <a:buNone/>
              </a:pPr>
              <a:r>
                <a:rPr lang="zh-CN" sz="1200" b="0" i="0" dirty="0">
                  <a:solidFill>
                    <a:srgbClr val="486A7E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手机-竖版桌面</a:t>
              </a:r>
              <a:endParaRPr sz="1200" b="0" i="0" dirty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476" name="Google Shape;476;p13"/>
          <p:cNvGrpSpPr/>
          <p:nvPr/>
        </p:nvGrpSpPr>
        <p:grpSpPr>
          <a:xfrm>
            <a:off x="4410075" y="3106932"/>
            <a:ext cx="2743200" cy="1731768"/>
            <a:chOff x="6070601" y="4265201"/>
            <a:chExt cx="3176607" cy="2005377"/>
          </a:xfrm>
        </p:grpSpPr>
        <p:pic>
          <p:nvPicPr>
            <p:cNvPr id="477" name="Google Shape;477;p13"/>
            <p:cNvPicPr preferRelativeResize="0"/>
            <p:nvPr/>
          </p:nvPicPr>
          <p:blipFill rotWithShape="1">
            <a:blip r:embed="rId6">
              <a:alphaModFix/>
            </a:blip>
            <a:srcRect l="5359" r="5465"/>
            <a:stretch/>
          </p:blipFill>
          <p:spPr>
            <a:xfrm>
              <a:off x="6070601" y="4624658"/>
              <a:ext cx="3176607" cy="1645920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478" name="Google Shape;478;p13"/>
            <p:cNvSpPr txBox="1"/>
            <p:nvPr/>
          </p:nvSpPr>
          <p:spPr>
            <a:xfrm>
              <a:off x="6070601" y="4265201"/>
              <a:ext cx="1351412" cy="32071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31D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A7E"/>
                </a:buClr>
                <a:buSzPts val="1292"/>
                <a:buFont typeface="Arial"/>
                <a:buNone/>
              </a:pPr>
              <a:r>
                <a:rPr lang="zh-CN" sz="1200" b="0" i="0" dirty="0">
                  <a:solidFill>
                    <a:srgbClr val="486A7E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手机-横版桌面</a:t>
              </a:r>
              <a:endParaRPr sz="1200" b="0" i="0" dirty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3885"/>
          <a:stretch/>
        </p:blipFill>
        <p:spPr>
          <a:xfrm>
            <a:off x="1753603" y="1004534"/>
            <a:ext cx="5316942" cy="3931920"/>
          </a:xfrm>
          <a:prstGeom prst="rect">
            <a:avLst/>
          </a:prstGeom>
        </p:spPr>
      </p:pic>
      <p:sp>
        <p:nvSpPr>
          <p:cNvPr id="485" name="Google Shape;485;p14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访问网址：</a:t>
            </a:r>
            <a:r>
              <a:rPr lang="zh-CN" u="sng"/>
              <a:t>link.springer.com</a:t>
            </a:r>
            <a:endParaRPr u="sng"/>
          </a:p>
        </p:txBody>
      </p:sp>
      <p:sp>
        <p:nvSpPr>
          <p:cNvPr id="486" name="Google Shape;486;p14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zh-CN" dirty="0"/>
              <a:t>超过一千万种科研文献可供探索，包括期刊、电子图书、实验室指南、会议论文和视频</a:t>
            </a:r>
            <a:endParaRPr dirty="0"/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cxnSp>
        <p:nvCxnSpPr>
          <p:cNvPr id="487" name="Google Shape;487;p14"/>
          <p:cNvCxnSpPr>
            <a:stCxn id="488" idx="3"/>
          </p:cNvCxnSpPr>
          <p:nvPr/>
        </p:nvCxnSpPr>
        <p:spPr>
          <a:xfrm rot="10800000" flipH="1">
            <a:off x="1503944" y="1447284"/>
            <a:ext cx="447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88" name="Google Shape;488;p14"/>
          <p:cNvSpPr/>
          <p:nvPr/>
        </p:nvSpPr>
        <p:spPr>
          <a:xfrm>
            <a:off x="419100" y="1297979"/>
            <a:ext cx="1084844" cy="2986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检索功能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9" name="Google Shape;489;p14"/>
          <p:cNvCxnSpPr/>
          <p:nvPr/>
        </p:nvCxnSpPr>
        <p:spPr>
          <a:xfrm>
            <a:off x="1478771" y="2361741"/>
            <a:ext cx="512843" cy="23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0" name="Google Shape;490;p14"/>
          <p:cNvSpPr/>
          <p:nvPr/>
        </p:nvSpPr>
        <p:spPr>
          <a:xfrm>
            <a:off x="393927" y="2213153"/>
            <a:ext cx="1084844" cy="2986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按学科浏览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1" name="Google Shape;491;p14"/>
          <p:cNvCxnSpPr>
            <a:stCxn id="492" idx="1"/>
          </p:cNvCxnSpPr>
          <p:nvPr/>
        </p:nvCxnSpPr>
        <p:spPr>
          <a:xfrm flipH="1">
            <a:off x="6243809" y="3734562"/>
            <a:ext cx="1127962" cy="55738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2" name="Google Shape;492;p14"/>
          <p:cNvSpPr/>
          <p:nvPr/>
        </p:nvSpPr>
        <p:spPr>
          <a:xfrm>
            <a:off x="7371771" y="3483102"/>
            <a:ext cx="1371600" cy="5029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精选推荐</a:t>
            </a:r>
            <a:br>
              <a:rPr lang="zh-CN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CN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图书与期刊</a:t>
            </a:r>
            <a:endParaRPr sz="12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4"/>
          <p:cNvCxnSpPr/>
          <p:nvPr/>
        </p:nvCxnSpPr>
        <p:spPr>
          <a:xfrm>
            <a:off x="4811160" y="1031775"/>
            <a:ext cx="42314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4" name="Google Shape;494;p14"/>
          <p:cNvSpPr/>
          <p:nvPr/>
        </p:nvSpPr>
        <p:spPr>
          <a:xfrm>
            <a:off x="3523752" y="901607"/>
            <a:ext cx="1287408" cy="2986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登录个人账户</a:t>
            </a:r>
            <a:endParaRPr sz="1200" b="0" i="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p14"/>
          <p:cNvCxnSpPr>
            <a:stCxn id="496" idx="1"/>
          </p:cNvCxnSpPr>
          <p:nvPr/>
        </p:nvCxnSpPr>
        <p:spPr>
          <a:xfrm flipH="1" flipV="1">
            <a:off x="6243809" y="1084567"/>
            <a:ext cx="1103141" cy="43143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6" name="Google Shape;496;p14"/>
          <p:cNvSpPr/>
          <p:nvPr/>
        </p:nvSpPr>
        <p:spPr>
          <a:xfrm>
            <a:off x="7346950" y="1264543"/>
            <a:ext cx="1371600" cy="5029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切换页面语言</a:t>
            </a:r>
            <a:r>
              <a:rPr lang="zh-CN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lang="en-US" altLang="zh-CN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</a:t>
            </a:r>
            <a:r>
              <a:rPr lang="zh-CN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语/德语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7" name="Google Shape;497;p14"/>
          <p:cNvCxnSpPr>
            <a:stCxn id="498" idx="1"/>
          </p:cNvCxnSpPr>
          <p:nvPr/>
        </p:nvCxnSpPr>
        <p:spPr>
          <a:xfrm flipH="1">
            <a:off x="6243809" y="2278663"/>
            <a:ext cx="1127962" cy="14930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98" name="Google Shape;498;p14"/>
          <p:cNvSpPr/>
          <p:nvPr/>
        </p:nvSpPr>
        <p:spPr>
          <a:xfrm>
            <a:off x="7371771" y="2129362"/>
            <a:ext cx="1371600" cy="2986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按出版物类型浏览</a:t>
            </a:r>
            <a:endParaRPr sz="12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animBg="1"/>
      <p:bldP spid="490" grpId="0" animBg="1"/>
      <p:bldP spid="492" grpId="0" animBg="1"/>
      <p:bldP spid="494" grpId="0" animBg="1"/>
      <p:bldP spid="496" grpId="0" animBg="1"/>
      <p:bldP spid="4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创建新账户</a:t>
            </a:r>
            <a:endParaRPr/>
          </a:p>
        </p:txBody>
      </p:sp>
      <p:sp>
        <p:nvSpPr>
          <p:cNvPr id="541" name="Google Shape;541;p18"/>
          <p:cNvSpPr txBox="1">
            <a:spLocks noGrp="1"/>
          </p:cNvSpPr>
          <p:nvPr>
            <p:ph type="body" idx="4294967295"/>
          </p:nvPr>
        </p:nvSpPr>
        <p:spPr>
          <a:xfrm>
            <a:off x="419101" y="1077520"/>
            <a:ext cx="3214006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77"/>
              <a:buNone/>
            </a:pPr>
            <a:r>
              <a:rPr lang="zh-CN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尚未在SpringerLink上注册的用户只需要简单几步即可完成注册。</a:t>
            </a:r>
            <a:endParaRPr sz="1477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77"/>
              <a:buNone/>
            </a:pPr>
            <a:endParaRPr sz="1477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77"/>
              <a:buNone/>
            </a:pPr>
            <a:r>
              <a:rPr lang="zh-CN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注册个人账户可订阅期刊更新提醒，以便第一时间获得出版消息</a:t>
            </a:r>
            <a:endParaRPr sz="1477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77"/>
              <a:buNone/>
            </a:pPr>
            <a:endParaRPr sz="1477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  <a:p>
            <a:pPr marL="0" lvl="0" indent="0">
              <a:lnSpc>
                <a:spcPct val="125000"/>
              </a:lnSpc>
              <a:buClr>
                <a:schemeClr val="accent4"/>
              </a:buClr>
              <a:buSzPts val="1477"/>
            </a:pPr>
            <a:r>
              <a:rPr lang="zh-CN" altLang="en-US" sz="1477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个</a:t>
            </a:r>
            <a:r>
              <a:rPr lang="zh-CN" altLang="en-US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人帐户在</a:t>
            </a:r>
            <a:r>
              <a:rPr lang="en-US" altLang="zh-CN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</a:t>
            </a:r>
            <a:r>
              <a:rPr lang="zh-CN" altLang="en-US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旗下多个网站可通用，包括</a:t>
            </a:r>
            <a:r>
              <a:rPr lang="en-US" altLang="zh-CN" sz="1477" b="0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SpringerLink</a:t>
            </a:r>
            <a:r>
              <a:rPr lang="en-US" altLang="zh-CN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Springer Materials, </a:t>
            </a:r>
            <a:r>
              <a:rPr lang="en-US" altLang="zh-CN" sz="1477" b="0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Adis</a:t>
            </a:r>
            <a:r>
              <a:rPr lang="en-US" altLang="zh-CN" sz="1477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Insight, springer.com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77"/>
              <a:buNone/>
            </a:pPr>
            <a:endParaRPr sz="1477" b="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2" name="Google Shape;542;p18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pic>
        <p:nvPicPr>
          <p:cNvPr id="543" name="Google Shape;5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4109" y="899474"/>
            <a:ext cx="3288849" cy="40233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2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5"/>
          <p:cNvPicPr preferRelativeResize="0"/>
          <p:nvPr/>
        </p:nvPicPr>
        <p:blipFill rotWithShape="1">
          <a:blip r:embed="rId3">
            <a:alphaModFix/>
          </a:blip>
          <a:srcRect t="1" b="595"/>
          <a:stretch/>
        </p:blipFill>
        <p:spPr>
          <a:xfrm>
            <a:off x="4603750" y="1074738"/>
            <a:ext cx="4114800" cy="22830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05" name="Google Shape;505;p15"/>
          <p:cNvPicPr preferRelativeResize="0"/>
          <p:nvPr/>
        </p:nvPicPr>
        <p:blipFill rotWithShape="1">
          <a:blip r:embed="rId4">
            <a:alphaModFix/>
          </a:blip>
          <a:srcRect t="1" b="4577"/>
          <a:stretch/>
        </p:blipFill>
        <p:spPr>
          <a:xfrm>
            <a:off x="419100" y="1074737"/>
            <a:ext cx="4114800" cy="22830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06" name="Google Shape;506;p1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想知道自己当前使用的网络是否已获得SpringerLink平台的授权访问？</a:t>
            </a: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07" name="Google Shape;507;p15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cxnSp>
        <p:nvCxnSpPr>
          <p:cNvPr id="508" name="Google Shape;508;p15"/>
          <p:cNvCxnSpPr>
            <a:stCxn id="509" idx="0"/>
          </p:cNvCxnSpPr>
          <p:nvPr/>
        </p:nvCxnSpPr>
        <p:spPr>
          <a:xfrm rot="10800000" flipH="1">
            <a:off x="2430780" y="3321567"/>
            <a:ext cx="864900" cy="516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09" name="Google Shape;509;p15"/>
          <p:cNvSpPr/>
          <p:nvPr/>
        </p:nvSpPr>
        <p:spPr>
          <a:xfrm>
            <a:off x="419100" y="3838467"/>
            <a:ext cx="4023360" cy="7859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访问主页时，若显示</a:t>
            </a:r>
            <a:r>
              <a:rPr lang="zh-CN" sz="1500" b="1" i="0" dirty="0">
                <a:solidFill>
                  <a:srgbClr val="A827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紫色图标</a:t>
            </a: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，表示用户当前处于</a:t>
            </a:r>
            <a:r>
              <a:rPr lang="zh-CN" sz="1500" b="1" i="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已授权</a:t>
            </a: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的网络，可以全文下载授权文献</a:t>
            </a:r>
            <a:r>
              <a:rPr lang="zh-CN" sz="15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12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5"/>
          <p:cNvSpPr/>
          <p:nvPr/>
        </p:nvSpPr>
        <p:spPr>
          <a:xfrm>
            <a:off x="4695190" y="3838467"/>
            <a:ext cx="4023360" cy="7859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若显示</a:t>
            </a:r>
            <a:r>
              <a:rPr lang="zh-CN" sz="1500" b="1" i="0" dirty="0">
                <a:solidFill>
                  <a:srgbClr val="EE7D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橙色图标</a:t>
            </a: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，则表示用户当前处于</a:t>
            </a:r>
            <a:r>
              <a:rPr lang="zh-CN" sz="1500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非授权</a:t>
            </a: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网络，需切换至校园网、图书馆网络访问，</a:t>
            </a:r>
            <a:b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</a:br>
            <a:r>
              <a:rPr lang="zh-CN" sz="15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或使用远程认证方式访问</a:t>
            </a:r>
            <a:endParaRPr sz="1200" b="0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Arial"/>
            </a:endParaRPr>
          </a:p>
        </p:txBody>
      </p:sp>
      <p:cxnSp>
        <p:nvCxnSpPr>
          <p:cNvPr id="511" name="Google Shape;511;p15"/>
          <p:cNvCxnSpPr>
            <a:stCxn id="510" idx="0"/>
          </p:cNvCxnSpPr>
          <p:nvPr/>
        </p:nvCxnSpPr>
        <p:spPr>
          <a:xfrm rot="10800000" flipH="1">
            <a:off x="6706870" y="3321567"/>
            <a:ext cx="724800" cy="516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0" animBg="1"/>
      <p:bldP spid="5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6"/>
          <p:cNvSpPr txBox="1">
            <a:spLocks noGrp="1"/>
          </p:cNvSpPr>
          <p:nvPr>
            <p:ph type="title"/>
          </p:nvPr>
        </p:nvSpPr>
        <p:spPr>
          <a:xfrm>
            <a:off x="419224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已授权机构的用户访问方式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8" name="Google Shape;518;p16"/>
          <p:cNvSpPr txBox="1">
            <a:spLocks noGrp="1"/>
          </p:cNvSpPr>
          <p:nvPr>
            <p:ph type="body" idx="1"/>
          </p:nvPr>
        </p:nvSpPr>
        <p:spPr>
          <a:xfrm>
            <a:off x="419100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在校内或在图书馆访问</a:t>
            </a:r>
            <a:b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（校内）</a:t>
            </a:r>
            <a:endParaRPr b="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b="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r>
              <a:rPr lang="zh-CN" b="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学校和图书馆的</a:t>
            </a:r>
            <a:r>
              <a:rPr lang="zh-CN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IP范围</a:t>
            </a:r>
            <a:r>
              <a:rPr lang="zh-CN" b="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已得到平台授权，连接到学校或者图书馆的网络，即可获得平台访问权限。</a:t>
            </a:r>
            <a:endParaRPr b="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19" name="Google Shape;519;p16"/>
          <p:cNvSpPr txBox="1">
            <a:spLocks noGrp="1"/>
          </p:cNvSpPr>
          <p:nvPr>
            <p:ph type="body" idx="2"/>
          </p:nvPr>
        </p:nvSpPr>
        <p:spPr>
          <a:xfrm>
            <a:off x="3292687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VPN远程访问</a:t>
            </a:r>
            <a:b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sz="16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（校外）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r>
              <a:rPr lang="zh-CN" b="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使用贵机构支持的VPN远程连接到学校或图书馆的内部网络环境，VPN连接成功即可获得平台访问权限。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20" name="Google Shape;520;p16"/>
          <p:cNvSpPr txBox="1">
            <a:spLocks noGrp="1"/>
          </p:cNvSpPr>
          <p:nvPr>
            <p:ph type="body" idx="3"/>
          </p:nvPr>
        </p:nvSpPr>
        <p:spPr>
          <a:xfrm>
            <a:off x="6166274" y="1077518"/>
            <a:ext cx="2552400" cy="354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机构远程身份认证</a:t>
            </a:r>
            <a:b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sz="16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（校外）</a:t>
            </a:r>
            <a:endParaRPr sz="16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b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r>
              <a:rPr lang="zh-CN" b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使用贵机构的身份认证系统（教工号/学号），获得平台访问权限。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19100" y="978195"/>
            <a:ext cx="2552400" cy="2551814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4" y="3710034"/>
            <a:ext cx="1671851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用户可访问方式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广东石油化工学院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099"/>
            <a:ext cx="4651906" cy="381570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33" y="932589"/>
            <a:ext cx="4637067" cy="34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Link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平台检索功能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" y="1345391"/>
            <a:ext cx="4572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fontAlgn="base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30000"/>
              <a:buFont typeface="Arial" pitchFamily="34" charset="0"/>
              <a:buChar char="•"/>
              <a:defRPr/>
            </a:pPr>
            <a:r>
              <a:rPr lang="zh-CN" altLang="en-US" sz="1800" spc="8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mbria"/>
              </a:rPr>
              <a:t>一般</a:t>
            </a:r>
            <a:r>
              <a:rPr lang="zh-CN" altLang="en-US" sz="1800" spc="8" dirty="0" smtClean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mbria"/>
              </a:rPr>
              <a:t>搜</a:t>
            </a:r>
            <a:r>
              <a:rPr lang="zh-CN" altLang="en-US" sz="1800" spc="8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mbria"/>
              </a:rPr>
              <a:t>索</a:t>
            </a:r>
          </a:p>
          <a:p>
            <a:pPr marL="214313" indent="-214313" fontAlgn="base">
              <a:lnSpc>
                <a:spcPct val="12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Pct val="130000"/>
              <a:buFont typeface="Arial" pitchFamily="34" charset="0"/>
              <a:buChar char="•"/>
              <a:defRPr/>
            </a:pPr>
            <a:r>
              <a:rPr lang="zh-CN" altLang="en-US" sz="1800" spc="8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mbria"/>
              </a:rPr>
              <a:t>高级检</a:t>
            </a:r>
            <a:r>
              <a:rPr lang="zh-CN" altLang="en-US" sz="1800" spc="8" dirty="0" smtClean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mbria"/>
              </a:rPr>
              <a:t>索</a:t>
            </a:r>
            <a:endParaRPr lang="zh-CN" altLang="en-US" sz="1800" spc="8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362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252" y="1858407"/>
            <a:ext cx="5135268" cy="11887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Link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平台检索功能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0" name="Google Shape;560;p19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3" name="Google Shape;563;p19"/>
          <p:cNvSpPr/>
          <p:nvPr/>
        </p:nvSpPr>
        <p:spPr>
          <a:xfrm>
            <a:off x="3580481" y="3608644"/>
            <a:ext cx="2377440" cy="76852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42200" rIns="16875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20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在检索框输入任意关键词或组合关键词以进行检索。</a:t>
            </a:r>
            <a:endParaRPr sz="120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20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检索框在所有页面可见。</a:t>
            </a:r>
            <a:endParaRPr dirty="0"/>
          </a:p>
        </p:txBody>
      </p:sp>
      <p:cxnSp>
        <p:nvCxnSpPr>
          <p:cNvPr id="564" name="Google Shape;564;p19"/>
          <p:cNvCxnSpPr/>
          <p:nvPr/>
        </p:nvCxnSpPr>
        <p:spPr>
          <a:xfrm flipH="1" flipV="1">
            <a:off x="3788484" y="2534706"/>
            <a:ext cx="778406" cy="107393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" name="TextBox 2"/>
          <p:cNvSpPr txBox="1"/>
          <p:nvPr/>
        </p:nvSpPr>
        <p:spPr>
          <a:xfrm>
            <a:off x="419100" y="1199185"/>
            <a:ext cx="163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一般检索</a:t>
            </a:r>
            <a:endParaRPr 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0" y="1115288"/>
            <a:ext cx="2960723" cy="36576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8" name="Google Shape;5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037" y="2014261"/>
            <a:ext cx="5135268" cy="11887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检索功能</a:t>
            </a:r>
            <a:endParaRPr/>
          </a:p>
        </p:txBody>
      </p:sp>
      <p:sp>
        <p:nvSpPr>
          <p:cNvPr id="560" name="Google Shape;560;p19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561" name="Google Shape;561;p19"/>
          <p:cNvSpPr/>
          <p:nvPr/>
        </p:nvSpPr>
        <p:spPr>
          <a:xfrm>
            <a:off x="2964889" y="1115288"/>
            <a:ext cx="1645920" cy="5043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切换至高级检索，或查看检索帮助</a:t>
            </a:r>
            <a:endParaRPr dirty="0"/>
          </a:p>
        </p:txBody>
      </p:sp>
      <p:cxnSp>
        <p:nvCxnSpPr>
          <p:cNvPr id="562" name="Google Shape;562;p19"/>
          <p:cNvCxnSpPr/>
          <p:nvPr/>
        </p:nvCxnSpPr>
        <p:spPr>
          <a:xfrm>
            <a:off x="4039947" y="1632855"/>
            <a:ext cx="266239" cy="97576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65" name="Google Shape;565;p19"/>
          <p:cNvSpPr/>
          <p:nvPr/>
        </p:nvSpPr>
        <p:spPr>
          <a:xfrm>
            <a:off x="2538339" y="4005992"/>
            <a:ext cx="1920240" cy="4494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zh-CN" sz="1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使用高级检索选项进一步缩小检索范围</a:t>
            </a:r>
            <a:r>
              <a:rPr lang="zh-CN" sz="1200" b="0" i="0" dirty="0" smtClean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。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66" name="Google Shape;566;p19"/>
          <p:cNvCxnSpPr>
            <a:endCxn id="565" idx="3"/>
          </p:cNvCxnSpPr>
          <p:nvPr/>
        </p:nvCxnSpPr>
        <p:spPr>
          <a:xfrm flipH="1">
            <a:off x="4458579" y="3476847"/>
            <a:ext cx="1340602" cy="75387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6" name="TextBox 25"/>
          <p:cNvSpPr txBox="1"/>
          <p:nvPr/>
        </p:nvSpPr>
        <p:spPr>
          <a:xfrm>
            <a:off x="419100" y="1115288"/>
            <a:ext cx="163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</a:t>
            </a:r>
            <a:endParaRPr 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6787" y="1695080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61475" y="2023578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69180" y="2348635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79043" y="2684632"/>
            <a:ext cx="3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" grpId="0" animBg="1"/>
      <p:bldP spid="5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4" y="2454356"/>
            <a:ext cx="7474334" cy="211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720574" y="1297745"/>
            <a:ext cx="3690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</a:rPr>
              <a:t>结果：</a:t>
            </a:r>
            <a:r>
              <a:rPr lang="en-US" sz="2000" b="1" dirty="0" smtClean="0">
                <a:solidFill>
                  <a:schemeClr val="tx1"/>
                </a:solidFill>
              </a:rPr>
              <a:t>machine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3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learning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8352"/>
          <a:stretch/>
        </p:blipFill>
        <p:spPr>
          <a:xfrm>
            <a:off x="479994" y="670045"/>
            <a:ext cx="3784795" cy="82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676656" y="3020194"/>
            <a:ext cx="146304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09416" y="3803530"/>
            <a:ext cx="146304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0574" y="602800"/>
            <a:ext cx="405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主题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词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：</a:t>
            </a:r>
            <a:r>
              <a:rPr lang="en-US" sz="2000" b="1" dirty="0" smtClean="0">
                <a:solidFill>
                  <a:schemeClr val="tx1"/>
                </a:solidFill>
              </a:rPr>
              <a:t>machine learning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761" y="1138154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subTitle" idx="1"/>
          </p:nvPr>
        </p:nvSpPr>
        <p:spPr>
          <a:xfrm>
            <a:off x="767602" y="2571897"/>
            <a:ext cx="2652600" cy="83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超过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r>
              <a:rPr lang="en-US" alt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80</a:t>
            </a:r>
            <a:r>
              <a:rPr lang="zh-CN" sz="1400" b="0" dirty="0" smtClean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年</a:t>
            </a: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以来，施普林格 · 自然</a:t>
            </a:r>
            <a:b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sz="1400" b="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一直致力于为整个科研群体提供最佳服务，以促进探索发现</a:t>
            </a:r>
            <a:r>
              <a:rPr lang="zh-CN" sz="1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。</a:t>
            </a:r>
            <a:endParaRPr sz="11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SzPts val="2000"/>
              <a:buNone/>
            </a:pPr>
            <a:endParaRPr sz="1400" dirty="0"/>
          </a:p>
        </p:txBody>
      </p:sp>
      <p:sp>
        <p:nvSpPr>
          <p:cNvPr id="253" name="Google Shape;253;p3"/>
          <p:cNvSpPr txBox="1">
            <a:spLocks noGrp="1"/>
          </p:cNvSpPr>
          <p:nvPr>
            <p:ph type="title"/>
          </p:nvPr>
        </p:nvSpPr>
        <p:spPr>
          <a:xfrm>
            <a:off x="767602" y="2029504"/>
            <a:ext cx="3130511" cy="5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施普林格·自然</a:t>
            </a: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5" name="Google Shape;25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02" y="1136199"/>
            <a:ext cx="1828800" cy="757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4" y="2420821"/>
            <a:ext cx="7461633" cy="205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720574" y="1297745"/>
            <a:ext cx="3318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</a:rPr>
              <a:t>结果：</a:t>
            </a:r>
            <a:r>
              <a:rPr lang="zh-CN" altLang="en-US" sz="2000" b="1" dirty="0" smtClean="0">
                <a:solidFill>
                  <a:schemeClr val="accent3"/>
                </a:solidFill>
              </a:rPr>
              <a:t>“</a:t>
            </a:r>
            <a:r>
              <a:rPr lang="en-US" sz="2000" b="1" dirty="0" smtClean="0">
                <a:solidFill>
                  <a:schemeClr val="tx1"/>
                </a:solidFill>
              </a:rPr>
              <a:t>machine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learning</a:t>
            </a:r>
            <a:r>
              <a:rPr lang="zh-CN" altLang="en-US" sz="2000" b="1" dirty="0" smtClean="0">
                <a:solidFill>
                  <a:schemeClr val="accent3"/>
                </a:solidFill>
              </a:rPr>
              <a:t>”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9224" y="2974474"/>
            <a:ext cx="137160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72840" y="3748666"/>
            <a:ext cx="137160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0574" y="602800"/>
            <a:ext cx="405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主题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词：</a:t>
            </a:r>
            <a:r>
              <a:rPr lang="en-US" sz="2000" b="1" dirty="0" smtClean="0">
                <a:solidFill>
                  <a:schemeClr val="tx1"/>
                </a:solidFill>
              </a:rPr>
              <a:t>machine learning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4" y="602800"/>
            <a:ext cx="3784795" cy="1238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2308" y="1521933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98" y="2592911"/>
            <a:ext cx="7290175" cy="20130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720574" y="1297745"/>
            <a:ext cx="3897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结果：</a:t>
            </a:r>
            <a:r>
              <a:rPr lang="en-US" altLang="zh-CN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python </a:t>
            </a:r>
            <a:r>
              <a:rPr lang="en-US" altLang="zh-CN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java</a:t>
            </a:r>
            <a:r>
              <a:rPr lang="en-US" altLang="zh-CN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3108" y="3103946"/>
            <a:ext cx="137160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62448" y="3894322"/>
            <a:ext cx="1371600" cy="27432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0574" y="602800"/>
            <a:ext cx="405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主题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词：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python java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98" y="470948"/>
            <a:ext cx="3886400" cy="1822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5422" y="1964430"/>
            <a:ext cx="377686" cy="31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2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7" y="2655906"/>
            <a:ext cx="6925056" cy="1920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356432" y="1607401"/>
            <a:ext cx="4690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结果：</a:t>
            </a:r>
            <a:r>
              <a:rPr lang="en-US" altLang="zh-CN" sz="1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"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Influenza virus</a:t>
            </a:r>
            <a:r>
              <a:rPr lang="en-US" altLang="zh-CN" sz="1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"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 NOT (</a:t>
            </a:r>
            <a:r>
              <a:rPr lang="en-US" altLang="zh-CN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H1N1</a:t>
            </a:r>
            <a:r>
              <a:rPr lang="en-US" altLang="zh-CN" sz="1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sz="16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8372" y="3071578"/>
            <a:ext cx="2194560" cy="36576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179228" y="3829586"/>
            <a:ext cx="2194560" cy="365760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56432" y="482984"/>
            <a:ext cx="4059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主题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词：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Influenza virus</a:t>
            </a:r>
            <a:endParaRPr lang="en-US" altLang="zh-CN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除词：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H1N1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99" y="330705"/>
            <a:ext cx="3483839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3252" y="2126048"/>
            <a:ext cx="37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697" y="992525"/>
            <a:ext cx="3106374" cy="393192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50" name="Google Shape;550;p19"/>
          <p:cNvSpPr/>
          <p:nvPr/>
        </p:nvSpPr>
        <p:spPr>
          <a:xfrm>
            <a:off x="2478245" y="1717763"/>
            <a:ext cx="737778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AND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1" name="Google Shape;551;p19"/>
          <p:cNvSpPr/>
          <p:nvPr/>
        </p:nvSpPr>
        <p:spPr>
          <a:xfrm>
            <a:off x="2478245" y="2066721"/>
            <a:ext cx="737778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词</a:t>
            </a:r>
            <a:r>
              <a:rPr lang="zh-CN" sz="1100" b="0" i="0" dirty="0" smtClean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组</a:t>
            </a:r>
            <a:r>
              <a:rPr lang="en-US" altLang="zh-CN" sz="1100" b="0" i="0" dirty="0" smtClean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 </a:t>
            </a:r>
            <a:r>
              <a:rPr lang="zh-CN" altLang="en-US" sz="1100" b="0" i="0" dirty="0" smtClean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“”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2" name="Google Shape;552;p19"/>
          <p:cNvSpPr/>
          <p:nvPr/>
        </p:nvSpPr>
        <p:spPr>
          <a:xfrm>
            <a:off x="2478245" y="2407371"/>
            <a:ext cx="737778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OR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3" name="Google Shape;553;p19"/>
          <p:cNvSpPr/>
          <p:nvPr/>
        </p:nvSpPr>
        <p:spPr>
          <a:xfrm>
            <a:off x="2478245" y="2748093"/>
            <a:ext cx="737778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NOT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4" name="Google Shape;554;p19"/>
          <p:cNvSpPr/>
          <p:nvPr/>
        </p:nvSpPr>
        <p:spPr>
          <a:xfrm>
            <a:off x="2478245" y="3097051"/>
            <a:ext cx="966866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标题检索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5" name="Google Shape;555;p19"/>
          <p:cNvSpPr/>
          <p:nvPr/>
        </p:nvSpPr>
        <p:spPr>
          <a:xfrm>
            <a:off x="2478245" y="3527289"/>
            <a:ext cx="966866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作者/编辑检索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6" name="Google Shape;556;p19"/>
          <p:cNvSpPr/>
          <p:nvPr/>
        </p:nvSpPr>
        <p:spPr>
          <a:xfrm>
            <a:off x="2478245" y="3918218"/>
            <a:ext cx="966866" cy="20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指定出版年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7" name="Google Shape;557;p19"/>
          <p:cNvSpPr/>
          <p:nvPr/>
        </p:nvSpPr>
        <p:spPr>
          <a:xfrm>
            <a:off x="2478245" y="4236324"/>
            <a:ext cx="1152182" cy="54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0" i="0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Calibri"/>
              </a:rPr>
              <a:t>取消勾选此项，则只显示机构可访问的内容</a:t>
            </a:r>
            <a:endParaRPr sz="1100" b="0" i="0" dirty="0">
              <a:solidFill>
                <a:srgbClr val="C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检索功能</a:t>
            </a:r>
            <a:endParaRPr/>
          </a:p>
        </p:txBody>
      </p:sp>
      <p:sp>
        <p:nvSpPr>
          <p:cNvPr id="560" name="Google Shape;560;p19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4630253" y="1081398"/>
            <a:ext cx="163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</a:t>
            </a:r>
            <a:endParaRPr 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572" y="1626600"/>
            <a:ext cx="3713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采用布尔逻辑检</a:t>
            </a:r>
            <a:r>
              <a:rPr lang="zh-CN" altLang="en-US" sz="18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索</a:t>
            </a:r>
            <a:endParaRPr lang="en-US" altLang="zh-CN" sz="18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8572" y="2156049"/>
            <a:ext cx="371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每一个搜索框之间的逻辑关</a:t>
            </a:r>
            <a:r>
              <a:rPr lang="zh-CN" altLang="en-US" sz="18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</a:t>
            </a:r>
            <a:r>
              <a:rPr lang="zh-CN" altLang="en-US" sz="18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默认</a:t>
            </a:r>
            <a:r>
              <a:rPr lang="zh-CN" altLang="en-US" sz="18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</a:t>
            </a:r>
            <a:r>
              <a:rPr lang="en-US" altLang="zh-CN" sz="1800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endParaRPr lang="en-US" sz="18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4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551" grpId="0"/>
      <p:bldP spid="552" grpId="0"/>
      <p:bldP spid="553" grpId="0"/>
      <p:bldP spid="554" grpId="0"/>
      <p:bldP spid="555" grpId="0"/>
      <p:bldP spid="556" grpId="0"/>
      <p:bldP spid="557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检索功能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布尔逻辑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运算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" y="968906"/>
            <a:ext cx="844845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CIDFont+F4"/>
              </a:rPr>
              <a:t>检索框中关键词的相互关</a:t>
            </a:r>
            <a:r>
              <a:rPr lang="zh-CN" altLang="en-US" dirty="0" smtClean="0">
                <a:solidFill>
                  <a:schemeClr val="accent2"/>
                </a:solidFill>
                <a:latin typeface="CIDFont+F4"/>
              </a:rPr>
              <a:t>系：</a:t>
            </a:r>
            <a:endParaRPr lang="en-US" altLang="zh-CN" dirty="0" smtClean="0">
              <a:solidFill>
                <a:schemeClr val="accent2"/>
              </a:solidFill>
              <a:latin typeface="CIDFont+F4"/>
            </a:endParaRPr>
          </a:p>
          <a:p>
            <a:endParaRPr lang="en-US" altLang="zh-CN" b="1" dirty="0">
              <a:solidFill>
                <a:schemeClr val="accent2"/>
              </a:solidFill>
              <a:latin typeface="+mn-lt"/>
              <a:ea typeface="Microsoft YaHei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zh-CN" altLang="en-US" b="1" dirty="0" smtClean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无</a:t>
            </a:r>
            <a:r>
              <a:rPr lang="zh-CN" altLang="en-US" b="1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双引号</a:t>
            </a:r>
            <a:r>
              <a:rPr lang="zh-CN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（在默认情况下，词之间没有运算符的两个词被视为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AND </a:t>
            </a:r>
            <a:r>
              <a:rPr lang="zh-CN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查询</a:t>
            </a:r>
            <a:r>
              <a:rPr lang="zh-CN" altLang="en-US" dirty="0" smtClean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）</a:t>
            </a:r>
            <a:endParaRPr lang="en-US" altLang="zh-CN" dirty="0" smtClean="0">
              <a:solidFill>
                <a:schemeClr val="accent2"/>
              </a:solidFill>
              <a:latin typeface="+mn-lt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       </a:t>
            </a:r>
            <a:r>
              <a:rPr lang="en-US" dirty="0" err="1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例如</a:t>
            </a:r>
            <a:r>
              <a:rPr 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：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s</a:t>
            </a:r>
            <a:r>
              <a:rPr lang="en-US" altLang="zh-CN" dirty="0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pringer </a:t>
            </a:r>
            <a:r>
              <a:rPr lang="en-US" altLang="zh-CN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n</a:t>
            </a:r>
            <a:r>
              <a:rPr lang="en-US" altLang="zh-CN" dirty="0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ature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=  springer </a:t>
            </a:r>
            <a:r>
              <a:rPr lang="en-US" b="1" dirty="0">
                <a:solidFill>
                  <a:schemeClr val="accent3"/>
                </a:solidFill>
                <a:latin typeface="+mn-lt"/>
                <a:ea typeface="Microsoft YaHei" panose="020B0503020204020204" pitchFamily="34" charset="-122"/>
              </a:rPr>
              <a:t>AND</a:t>
            </a:r>
            <a:r>
              <a:rPr 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nature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4570" y="4003312"/>
            <a:ext cx="6687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运算符只对运算符前后的单词起作用（对于</a:t>
            </a:r>
            <a:r>
              <a:rPr lang="en-US" altLang="zh-CN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NOT</a:t>
            </a:r>
            <a:r>
              <a:rPr lang="zh-CN" altLang="en-US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，仅对后面的单词起作用）</a:t>
            </a:r>
          </a:p>
          <a:p>
            <a:pPr lvl="1"/>
            <a:r>
              <a:rPr lang="zh-CN" altLang="en-US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因此如果您希望使用运算符计算的是整个短语（词组），请将短语放在引号中。</a:t>
            </a:r>
            <a:endParaRPr lang="en-US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" y="2107789"/>
            <a:ext cx="82188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zh-CN" altLang="en-US" b="1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加双引号</a:t>
            </a:r>
            <a:r>
              <a:rPr lang="zh-CN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：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(</a:t>
            </a:r>
            <a:r>
              <a:rPr lang="zh-CN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多个词加引号后构成一个短语）</a:t>
            </a:r>
          </a:p>
          <a:p>
            <a:pPr>
              <a:spcAft>
                <a:spcPts val="600"/>
              </a:spcAft>
            </a:pPr>
            <a:r>
              <a:rPr lang="ko-KR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       </a:t>
            </a:r>
            <a:r>
              <a:rPr lang="ko-KR" alt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例如： “</a:t>
            </a:r>
            <a:r>
              <a:rPr 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s</a:t>
            </a:r>
            <a:r>
              <a:rPr lang="en-US" altLang="zh-CN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pringer nature </a:t>
            </a:r>
            <a:r>
              <a:rPr 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” </a:t>
            </a:r>
            <a:r>
              <a:rPr lang="ko-KR" altLang="en-US" dirty="0">
                <a:solidFill>
                  <a:schemeClr val="accent1"/>
                </a:solidFill>
                <a:latin typeface="+mn-lt"/>
                <a:ea typeface="Microsoft YaHei" panose="020B0503020204020204" pitchFamily="34" charset="-122"/>
              </a:rPr>
              <a:t>按各词的前后顺序保持不变进行检索</a:t>
            </a:r>
            <a:endParaRPr lang="en-US" altLang="ko-KR" dirty="0">
              <a:solidFill>
                <a:schemeClr val="accent1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00" y="2601580"/>
            <a:ext cx="83678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>
              <a:solidFill>
                <a:schemeClr val="accent2"/>
              </a:solidFill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ko-KR" altLang="en-US" b="1" dirty="0">
                <a:solidFill>
                  <a:schemeClr val="accent2"/>
                </a:solidFill>
              </a:rPr>
              <a:t>运算符优先级</a:t>
            </a:r>
            <a:r>
              <a:rPr lang="ko-KR" alt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（如在搜索中包括多个运算符，它们的优先顺序为：</a:t>
            </a:r>
            <a:r>
              <a:rPr lang="en-US" dirty="0">
                <a:solidFill>
                  <a:schemeClr val="accent3"/>
                </a:solidFill>
                <a:latin typeface="+mn-lt"/>
                <a:ea typeface="Microsoft YaHei" panose="020B0503020204020204" pitchFamily="34" charset="-122"/>
              </a:rPr>
              <a:t>NOT &gt; OR &gt; AND</a:t>
            </a:r>
            <a:r>
              <a:rPr lang="en-US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）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Microsoft YaHei" panose="020B0503020204020204" pitchFamily="34" charset="-122"/>
              </a:rPr>
              <a:t>      </a:t>
            </a:r>
          </a:p>
          <a:p>
            <a:pPr lvl="2"/>
            <a:r>
              <a:rPr lang="en-US" dirty="0">
                <a:solidFill>
                  <a:schemeClr val="accent2"/>
                </a:solidFill>
                <a:ea typeface="Microsoft YaHei" panose="020B0503020204020204" pitchFamily="34" charset="-122"/>
              </a:rPr>
              <a:t>       </a:t>
            </a:r>
            <a:r>
              <a:rPr lang="en-US" dirty="0" err="1">
                <a:solidFill>
                  <a:schemeClr val="accent2"/>
                </a:solidFill>
                <a:ea typeface="Microsoft YaHei" panose="020B0503020204020204" pitchFamily="34" charset="-122"/>
              </a:rPr>
              <a:t>例如：plastic</a:t>
            </a:r>
            <a:r>
              <a:rPr lang="en-US" dirty="0">
                <a:solidFill>
                  <a:schemeClr val="accent2"/>
                </a:solidFill>
                <a:ea typeface="Microsoft YaHei" panose="020B0503020204020204" pitchFamily="34" charset="-122"/>
              </a:rPr>
              <a:t> bottles OR water pollution   </a:t>
            </a:r>
            <a:r>
              <a:rPr lang="en-US" dirty="0">
                <a:solidFill>
                  <a:srgbClr val="00B8B0"/>
                </a:solidFill>
                <a:ea typeface="Microsoft YaHei" panose="020B0503020204020204" pitchFamily="34" charset="-122"/>
              </a:rPr>
              <a:t>≠</a:t>
            </a:r>
            <a:r>
              <a:rPr lang="en-US" dirty="0">
                <a:solidFill>
                  <a:schemeClr val="accent2"/>
                </a:solidFill>
                <a:ea typeface="Microsoft YaHei" panose="020B0503020204020204" pitchFamily="34" charset="-122"/>
              </a:rPr>
              <a:t>    "plastic bottles" OR "water </a:t>
            </a:r>
            <a:r>
              <a:rPr lang="en-US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pollution"</a:t>
            </a:r>
            <a:endParaRPr lang="en-US" dirty="0">
              <a:solidFill>
                <a:schemeClr val="accent2"/>
              </a:solidFill>
              <a:ea typeface="Microsoft YaHei" panose="020B0503020204020204" pitchFamily="34" charset="-122"/>
            </a:endParaRPr>
          </a:p>
          <a:p>
            <a:pPr lvl="2"/>
            <a:r>
              <a:rPr lang="en-US" dirty="0" smtClean="0">
                <a:solidFill>
                  <a:srgbClr val="00B8B0"/>
                </a:solidFill>
                <a:ea typeface="Microsoft YaHei" panose="020B0503020204020204" pitchFamily="34" charset="-122"/>
              </a:rPr>
              <a:t>                                                                         =   </a:t>
            </a:r>
            <a:r>
              <a:rPr lang="en-US" dirty="0">
                <a:solidFill>
                  <a:schemeClr val="accent2"/>
                </a:solidFill>
                <a:ea typeface="Microsoft YaHei" panose="020B0503020204020204" pitchFamily="34" charset="-122"/>
              </a:rPr>
              <a:t>plastic AND (bottles OR water) AND pollution</a:t>
            </a:r>
          </a:p>
        </p:txBody>
      </p:sp>
    </p:spTree>
    <p:extLst>
      <p:ext uri="{BB962C8B-B14F-4D97-AF65-F5344CB8AC3E}">
        <p14:creationId xmlns:p14="http://schemas.microsoft.com/office/powerpoint/2010/main" val="2768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265" y="1266787"/>
            <a:ext cx="4610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点击“</a:t>
            </a:r>
            <a:r>
              <a:rPr lang="en-US" altLang="zh-CN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New Search</a:t>
            </a:r>
            <a:r>
              <a:rPr lang="zh-CN" altLang="en-US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”，将消除所有搜索词，回到初始</a:t>
            </a:r>
            <a:endParaRPr lang="en-US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824" y="2846123"/>
            <a:ext cx="3566160" cy="133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5" y="1962695"/>
            <a:ext cx="3657600" cy="9964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962400" y="3196296"/>
            <a:ext cx="330200" cy="317501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检索功能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71;p3"/>
          <p:cNvSpPr/>
          <p:nvPr/>
        </p:nvSpPr>
        <p:spPr>
          <a:xfrm>
            <a:off x="305345" y="316522"/>
            <a:ext cx="2806021" cy="46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课堂互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动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1324B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936" y="1227377"/>
            <a:ext cx="8561337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请同学们回答以下问题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，回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答正确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的同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学将得到施普林格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·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324B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自然精美礼品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1324B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346" y="269192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132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（礼品图片）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6AA311E-790B-F9C4-FF55-02734C14FFC3}"/>
              </a:ext>
            </a:extLst>
          </p:cNvPr>
          <p:cNvSpPr txBox="1"/>
          <p:nvPr/>
        </p:nvSpPr>
        <p:spPr>
          <a:xfrm>
            <a:off x="551046" y="2166914"/>
            <a:ext cx="5394960" cy="1296241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defTabSz="654542">
              <a:lnSpc>
                <a:spcPct val="200000"/>
              </a:lnSpc>
              <a:spcAft>
                <a:spcPts val="450"/>
              </a:spcAft>
              <a:buClr>
                <a:srgbClr val="01324B"/>
              </a:buClr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问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题</a:t>
            </a:r>
            <a:r>
              <a:rPr lang="en-US" altLang="zh-CN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</a:t>
            </a:r>
            <a:r>
              <a:rPr lang="zh-CN" altLang="en-US" sz="1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电子期刊数据库采用何种用户认证方式</a:t>
            </a:r>
            <a:r>
              <a:rPr lang="zh-CN" altLang="en-US" sz="1600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1600" dirty="0" smtClean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defTabSz="654542">
              <a:lnSpc>
                <a:spcPct val="200000"/>
              </a:lnSpc>
              <a:spcAft>
                <a:spcPts val="450"/>
              </a:spcAft>
              <a:buClr>
                <a:srgbClr val="01324B"/>
              </a:buClr>
              <a:defRPr/>
            </a:pPr>
            <a:endParaRPr lang="en-US" altLang="zh-CN" sz="20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470" y="2836298"/>
            <a:ext cx="2169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lang="zh-CN" altLang="en-US" sz="2000" b="1" dirty="0" smtClean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认证</a:t>
            </a:r>
            <a:endParaRPr lang="en-US" sz="2000" b="1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59171" y="910434"/>
            <a:ext cx="2835103" cy="4168616"/>
            <a:chOff x="5916450" y="816981"/>
            <a:chExt cx="3006303" cy="47061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450" y="816981"/>
              <a:ext cx="2286467" cy="17148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409" y="2438664"/>
              <a:ext cx="2313344" cy="3084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9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检索结果页面</a:t>
            </a:r>
            <a:endParaRPr/>
          </a:p>
        </p:txBody>
      </p:sp>
      <p:sp>
        <p:nvSpPr>
          <p:cNvPr id="573" name="Google Shape;573;p20"/>
          <p:cNvSpPr/>
          <p:nvPr/>
        </p:nvSpPr>
        <p:spPr>
          <a:xfrm>
            <a:off x="6889750" y="1601310"/>
            <a:ext cx="1828800" cy="1280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8275" rIns="16875" bIns="18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86A7E"/>
              </a:buClr>
              <a:buSzPts val="1200"/>
              <a:buFont typeface="Arial"/>
              <a:buNone/>
            </a:pPr>
            <a:r>
              <a:rPr lang="zh-CN" sz="1200" b="1" i="0" dirty="0">
                <a:solidFill>
                  <a:schemeClr val="accent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检索结果列表</a:t>
            </a: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位于页面的右侧，默认显示SpringerLink平台上所有相关内容(Include Preview-Only content)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74" name="Google Shape;574;p20"/>
          <p:cNvSpPr/>
          <p:nvPr/>
        </p:nvSpPr>
        <p:spPr>
          <a:xfrm>
            <a:off x="419100" y="1629330"/>
            <a:ext cx="1828800" cy="16459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8275" rIns="16875" bIns="18275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页面左侧您可以找到预先设定的</a:t>
            </a:r>
            <a:r>
              <a:rPr lang="zh-CN" sz="1200" b="1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筛选</a:t>
            </a: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选项以帮助您优化检索结果，包括：</a:t>
            </a:r>
            <a:endParaRPr/>
          </a:p>
          <a:p>
            <a:pPr marL="263776" marR="0" lvl="0" indent="-263776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Char char="•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内容类型</a:t>
            </a:r>
            <a:endParaRPr/>
          </a:p>
          <a:p>
            <a:pPr marL="263776" marR="0" lvl="0" indent="-263776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Char char="•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学科</a:t>
            </a:r>
            <a:endParaRPr/>
          </a:p>
          <a:p>
            <a:pPr marL="263776" marR="0" lvl="0" indent="-263776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Char char="•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子学科</a:t>
            </a:r>
            <a:endParaRPr/>
          </a:p>
          <a:p>
            <a:pPr marL="263776" marR="0" lvl="0" indent="-263776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Char char="•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语言</a:t>
            </a:r>
            <a:endParaRPr sz="1200" b="0" i="0">
              <a:solidFill>
                <a:srgbClr val="01324B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76" name="Google Shape;5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3608" y="914400"/>
            <a:ext cx="3890434" cy="406908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77" name="Google Shape;577;p20"/>
          <p:cNvSpPr/>
          <p:nvPr/>
        </p:nvSpPr>
        <p:spPr>
          <a:xfrm>
            <a:off x="2623607" y="1883880"/>
            <a:ext cx="969486" cy="3099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2"/>
              <a:buFont typeface="Arial"/>
              <a:buNone/>
            </a:pPr>
            <a:endParaRPr sz="1292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56491" y="1971428"/>
            <a:ext cx="2857550" cy="3012051"/>
          </a:xfrm>
          <a:prstGeom prst="roundRect">
            <a:avLst>
              <a:gd name="adj" fmla="val 4644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2"/>
              <a:buFont typeface="Arial"/>
              <a:buNone/>
            </a:pPr>
            <a:endParaRPr sz="1292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animBg="1"/>
      <p:bldP spid="574" grpId="0" animBg="1"/>
      <p:bldP spid="577" grpId="0" animBg="1"/>
      <p:bldP spid="5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1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检索结果列表结构</a:t>
            </a:r>
            <a:endParaRPr/>
          </a:p>
        </p:txBody>
      </p:sp>
      <p:sp>
        <p:nvSpPr>
          <p:cNvPr id="585" name="Google Shape;585;p21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pic>
        <p:nvPicPr>
          <p:cNvPr id="586" name="Google Shape;586;p21"/>
          <p:cNvPicPr preferRelativeResize="0"/>
          <p:nvPr/>
        </p:nvPicPr>
        <p:blipFill rotWithShape="1">
          <a:blip r:embed="rId3">
            <a:alphaModFix/>
          </a:blip>
          <a:srcRect l="25994" t="16888" b="19182"/>
          <a:stretch/>
        </p:blipFill>
        <p:spPr>
          <a:xfrm>
            <a:off x="914400" y="915776"/>
            <a:ext cx="4479264" cy="404697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87" name="Google Shape;587;p21"/>
          <p:cNvSpPr txBox="1"/>
          <p:nvPr/>
        </p:nvSpPr>
        <p:spPr>
          <a:xfrm>
            <a:off x="702888" y="1493807"/>
            <a:ext cx="3000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/>
          </a:p>
        </p:txBody>
      </p:sp>
      <p:sp>
        <p:nvSpPr>
          <p:cNvPr id="588" name="Google Shape;588;p21"/>
          <p:cNvSpPr txBox="1"/>
          <p:nvPr/>
        </p:nvSpPr>
        <p:spPr>
          <a:xfrm>
            <a:off x="705998" y="1651576"/>
            <a:ext cx="3000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/>
          </a:p>
        </p:txBody>
      </p:sp>
      <p:sp>
        <p:nvSpPr>
          <p:cNvPr id="589" name="Google Shape;589;p21"/>
          <p:cNvSpPr txBox="1"/>
          <p:nvPr/>
        </p:nvSpPr>
        <p:spPr>
          <a:xfrm>
            <a:off x="699761" y="2214224"/>
            <a:ext cx="3000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dirty="0"/>
          </a:p>
        </p:txBody>
      </p:sp>
      <p:sp>
        <p:nvSpPr>
          <p:cNvPr id="590" name="Google Shape;590;p21"/>
          <p:cNvSpPr txBox="1"/>
          <p:nvPr/>
        </p:nvSpPr>
        <p:spPr>
          <a:xfrm>
            <a:off x="4190125" y="2225798"/>
            <a:ext cx="30008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dirty="0"/>
          </a:p>
        </p:txBody>
      </p:sp>
      <p:sp>
        <p:nvSpPr>
          <p:cNvPr id="591" name="Google Shape;591;p21"/>
          <p:cNvSpPr txBox="1"/>
          <p:nvPr/>
        </p:nvSpPr>
        <p:spPr>
          <a:xfrm>
            <a:off x="2394433" y="2386340"/>
            <a:ext cx="47439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5)</a:t>
            </a:r>
            <a:endParaRPr dirty="0"/>
          </a:p>
        </p:txBody>
      </p:sp>
      <p:sp>
        <p:nvSpPr>
          <p:cNvPr id="592" name="Google Shape;592;p21"/>
          <p:cNvSpPr txBox="1"/>
          <p:nvPr/>
        </p:nvSpPr>
        <p:spPr>
          <a:xfrm>
            <a:off x="4476115" y="3516257"/>
            <a:ext cx="47439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6)</a:t>
            </a:r>
            <a:endParaRPr dirty="0"/>
          </a:p>
        </p:txBody>
      </p:sp>
      <p:sp>
        <p:nvSpPr>
          <p:cNvPr id="593" name="Google Shape;593;p21"/>
          <p:cNvSpPr/>
          <p:nvPr/>
        </p:nvSpPr>
        <p:spPr>
          <a:xfrm>
            <a:off x="5694843" y="1325413"/>
            <a:ext cx="3017520" cy="20116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8275" rIns="16875" bIns="182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检索结果列表包括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内容类型（例如，文章、期刊、图书章节等）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内容标题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内容作者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内容发表场所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下载PDF全文或在线浏览HTML全文（如适用）</a:t>
            </a:r>
            <a:endParaRPr sz="1200" b="0" i="0">
              <a:solidFill>
                <a:srgbClr val="01324B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200"/>
              <a:buFont typeface="Calibri"/>
              <a:buAutoNum type="arabicParenR"/>
            </a:pPr>
            <a:r>
              <a:rPr lang="zh-CN" sz="1200" b="0" i="0">
                <a:solidFill>
                  <a:srgbClr val="01324B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文章是否以开放获取形式出版</a:t>
            </a:r>
            <a:endParaRPr sz="1200" b="0" i="0">
              <a:solidFill>
                <a:srgbClr val="01324B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/>
      <p:bldP spid="589" grpId="0"/>
      <p:bldP spid="590" grpId="0"/>
      <p:bldP spid="591" grpId="0"/>
      <p:bldP spid="59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22"/>
          <p:cNvPicPr preferRelativeResize="0"/>
          <p:nvPr/>
        </p:nvPicPr>
        <p:blipFill rotWithShape="1">
          <a:blip r:embed="rId3">
            <a:alphaModFix/>
          </a:blip>
          <a:srcRect b="41553"/>
          <a:stretch/>
        </p:blipFill>
        <p:spPr>
          <a:xfrm>
            <a:off x="1721813" y="1338032"/>
            <a:ext cx="5065344" cy="18288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00" name="Google Shape;600;p22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/>
              <a:t>检索结果排序、RSS订阅及下载检索结果列表</a:t>
            </a:r>
            <a:endParaRPr dirty="0"/>
          </a:p>
        </p:txBody>
      </p:sp>
      <p:sp>
        <p:nvSpPr>
          <p:cNvPr id="601" name="Google Shape;601;p22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602" name="Google Shape;602;p22"/>
          <p:cNvSpPr/>
          <p:nvPr/>
        </p:nvSpPr>
        <p:spPr>
          <a:xfrm>
            <a:off x="244918" y="923368"/>
            <a:ext cx="1295218" cy="155448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1" i="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检索结果排序</a:t>
            </a:r>
            <a:r>
              <a:rPr lang="zh-CN" sz="1200" b="0" i="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sz="1200" b="0" i="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7058" marR="0" lvl="0" indent="-167058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lang="zh-CN" sz="1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相关性</a:t>
            </a:r>
            <a:endParaRPr sz="1200" b="0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  <a:p>
            <a:pPr marL="167058" marR="0" lvl="0" indent="-167058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lang="zh-CN" sz="1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由新到旧</a:t>
            </a:r>
            <a:endParaRPr sz="1200" b="0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  <a:p>
            <a:pPr marL="167058" marR="0" lvl="0" indent="-167058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lang="zh-CN" sz="1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由旧到新</a:t>
            </a:r>
            <a:endParaRPr sz="1200" b="0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您也可以选择在特定的时间范围内进行检索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03" name="Google Shape;603;p22"/>
          <p:cNvCxnSpPr>
            <a:stCxn id="602" idx="3"/>
          </p:cNvCxnSpPr>
          <p:nvPr/>
        </p:nvCxnSpPr>
        <p:spPr>
          <a:xfrm>
            <a:off x="1540136" y="1700608"/>
            <a:ext cx="302400" cy="23601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04" name="Google Shape;604;p22"/>
          <p:cNvCxnSpPr>
            <a:stCxn id="605" idx="1"/>
          </p:cNvCxnSpPr>
          <p:nvPr/>
        </p:nvCxnSpPr>
        <p:spPr>
          <a:xfrm flipH="1">
            <a:off x="6414734" y="1289128"/>
            <a:ext cx="554100" cy="195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06" name="Google Shape;606;p22"/>
          <p:cNvCxnSpPr>
            <a:stCxn id="607" idx="1"/>
          </p:cNvCxnSpPr>
          <p:nvPr/>
        </p:nvCxnSpPr>
        <p:spPr>
          <a:xfrm flipH="1" flipV="1">
            <a:off x="6653834" y="1701836"/>
            <a:ext cx="315000" cy="60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05" name="Google Shape;605;p22"/>
          <p:cNvSpPr/>
          <p:nvPr/>
        </p:nvSpPr>
        <p:spPr>
          <a:xfrm>
            <a:off x="6968834" y="962244"/>
            <a:ext cx="1920240" cy="6537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1" i="0" dirty="0">
                <a:solidFill>
                  <a:schemeClr val="accent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RSS订阅源</a:t>
            </a:r>
            <a:r>
              <a:rPr lang="zh-CN" sz="1200" b="0" i="0" dirty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/>
            </a:r>
            <a:br>
              <a:rPr lang="zh-CN" sz="1200" b="0" i="0" dirty="0">
                <a:solidFill>
                  <a:srgbClr val="486A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点击橙色按钮，获取检索结果页面的RSS订阅源</a:t>
            </a:r>
            <a:endParaRPr dirty="0"/>
          </a:p>
        </p:txBody>
      </p:sp>
      <p:sp>
        <p:nvSpPr>
          <p:cNvPr id="607" name="Google Shape;607;p22"/>
          <p:cNvSpPr/>
          <p:nvPr/>
        </p:nvSpPr>
        <p:spPr>
          <a:xfrm>
            <a:off x="6968834" y="1975552"/>
            <a:ext cx="1920240" cy="6537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1" i="0" dirty="0">
                <a:solidFill>
                  <a:schemeClr val="accent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下载检索结果列表</a:t>
            </a: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/>
            </a:r>
            <a:b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点击箭头以CSV格式下载前1000个检索结果列表</a:t>
            </a:r>
            <a:endParaRPr dirty="0"/>
          </a:p>
        </p:txBody>
      </p:sp>
      <p:pic>
        <p:nvPicPr>
          <p:cNvPr id="608" name="Google Shape;608;p22"/>
          <p:cNvPicPr preferRelativeResize="0"/>
          <p:nvPr/>
        </p:nvPicPr>
        <p:blipFill rotWithShape="1">
          <a:blip r:embed="rId4">
            <a:alphaModFix/>
          </a:blip>
          <a:srcRect b="20313"/>
          <a:stretch/>
        </p:blipFill>
        <p:spPr>
          <a:xfrm>
            <a:off x="4694262" y="3242798"/>
            <a:ext cx="4023360" cy="13832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09" name="Google Shape;609;p22"/>
          <p:cNvPicPr preferRelativeResize="0"/>
          <p:nvPr/>
        </p:nvPicPr>
        <p:blipFill rotWithShape="1">
          <a:blip r:embed="rId5">
            <a:alphaModFix/>
          </a:blip>
          <a:srcRect t="-1" b="31786"/>
          <a:stretch/>
        </p:blipFill>
        <p:spPr>
          <a:xfrm>
            <a:off x="430375" y="3242799"/>
            <a:ext cx="4023360" cy="13781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10" name="Google Shape;610;p22"/>
          <p:cNvSpPr/>
          <p:nvPr/>
        </p:nvSpPr>
        <p:spPr>
          <a:xfrm>
            <a:off x="2945938" y="3415750"/>
            <a:ext cx="1463040" cy="3064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RSS订阅源 / XML</a:t>
            </a:r>
            <a:endParaRPr sz="12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11" name="Google Shape;611;p22"/>
          <p:cNvSpPr/>
          <p:nvPr/>
        </p:nvSpPr>
        <p:spPr>
          <a:xfrm>
            <a:off x="7211289" y="3415750"/>
            <a:ext cx="1463040" cy="3064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检索结果列表 / CSV</a:t>
            </a:r>
            <a:endParaRPr sz="12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5" name="Google Shape;602;p22"/>
          <p:cNvSpPr/>
          <p:nvPr/>
        </p:nvSpPr>
        <p:spPr>
          <a:xfrm>
            <a:off x="2228812" y="1741488"/>
            <a:ext cx="2780157" cy="36576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/>
      <p:bldP spid="605" grpId="0" animBg="1"/>
      <p:bldP spid="607" grpId="0" animBg="1"/>
      <p:bldP spid="610" grpId="0" animBg="1"/>
      <p:bldP spid="611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52"/>
          <p:cNvSpPr txBox="1">
            <a:spLocks noGrp="1"/>
          </p:cNvSpPr>
          <p:nvPr>
            <p:ph type="body" idx="4294967295"/>
          </p:nvPr>
        </p:nvSpPr>
        <p:spPr>
          <a:xfrm>
            <a:off x="432000" y="1196788"/>
            <a:ext cx="4041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9388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GB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2015年由麦克米伦科学与教育和施普林格科学与商业媒体合并而成</a:t>
            </a:r>
            <a: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sz="800" b="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179388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GB" b="0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主要股东：霍尔茨布林克出版集团，BC</a:t>
            </a:r>
            <a:r>
              <a:rPr lang="en-GB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Partners</a:t>
            </a:r>
            <a: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sz="800" b="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179388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GB" b="0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三大运营部门：科研、教育、职业</a:t>
            </a:r>
            <a: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sz="800" b="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179387" lvl="0" indent="-179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GB" b="0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全球运营，总部注册于德国柏林</a:t>
            </a:r>
            <a: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GB" sz="800" b="0" dirty="0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sz="800" b="0"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179388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lang="en-GB" b="0" dirty="0" err="1">
                <a:solidFill>
                  <a:schemeClr val="accent2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完善的责任企业战略及报告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00" name="Google Shape;500;p152"/>
          <p:cNvSpPr txBox="1">
            <a:spLocks noGrp="1"/>
          </p:cNvSpPr>
          <p:nvPr>
            <p:ph type="body" idx="2"/>
          </p:nvPr>
        </p:nvSpPr>
        <p:spPr>
          <a:xfrm>
            <a:off x="432000" y="567339"/>
            <a:ext cx="8280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GB">
                <a:solidFill>
                  <a:schemeClr val="dk2"/>
                </a:solidFill>
              </a:rPr>
              <a:t>2020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01" name="Google Shape;501;p152"/>
          <p:cNvSpPr txBox="1">
            <a:spLocks noGrp="1"/>
          </p:cNvSpPr>
          <p:nvPr>
            <p:ph type="title"/>
          </p:nvPr>
        </p:nvSpPr>
        <p:spPr>
          <a:xfrm>
            <a:off x="432000" y="283073"/>
            <a:ext cx="828000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None/>
            </a:pPr>
            <a:r>
              <a:rPr lang="en-GB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施普林格·自然集团基本情况概览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2" name="Google Shape;502;p152"/>
          <p:cNvSpPr/>
          <p:nvPr/>
        </p:nvSpPr>
        <p:spPr>
          <a:xfrm>
            <a:off x="4901184" y="1221638"/>
            <a:ext cx="3862426" cy="3511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72000" rIns="72000" bIns="72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52"/>
          <p:cNvSpPr txBox="1"/>
          <p:nvPr/>
        </p:nvSpPr>
        <p:spPr>
          <a:xfrm>
            <a:off x="4959362" y="1275545"/>
            <a:ext cx="2955900" cy="33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按业务部门的收入分布</a:t>
            </a:r>
            <a:r>
              <a:rPr lang="en-GB" sz="12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(202</a:t>
            </a:r>
            <a:r>
              <a:rPr lang="en-GB" sz="1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GB" sz="12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年)</a:t>
            </a:r>
            <a:endParaRPr sz="12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152" title="Points scor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1175" y="1572775"/>
            <a:ext cx="3862425" cy="23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52"/>
          <p:cNvSpPr txBox="1"/>
          <p:nvPr/>
        </p:nvSpPr>
        <p:spPr>
          <a:xfrm>
            <a:off x="7767144" y="3331779"/>
            <a:ext cx="5570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科研</a:t>
            </a:r>
            <a:endParaRPr sz="10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52"/>
          <p:cNvSpPr txBox="1"/>
          <p:nvPr/>
        </p:nvSpPr>
        <p:spPr>
          <a:xfrm>
            <a:off x="5607268" y="1626675"/>
            <a:ext cx="5570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职业</a:t>
            </a:r>
            <a:endParaRPr sz="10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52"/>
          <p:cNvSpPr txBox="1"/>
          <p:nvPr/>
        </p:nvSpPr>
        <p:spPr>
          <a:xfrm>
            <a:off x="5486400" y="2099366"/>
            <a:ext cx="5570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教育</a:t>
            </a:r>
            <a:endParaRPr sz="10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8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FDD51A-7FCF-5480-23AA-0A5B41A4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7" y="940672"/>
            <a:ext cx="5712103" cy="4114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期刊文章页面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概览</a:t>
            </a:r>
            <a:endParaRPr lang="en-GB" dirty="0"/>
          </a:p>
        </p:txBody>
      </p:sp>
      <p:sp>
        <p:nvSpPr>
          <p:cNvPr id="6" name="Textfeld 15"/>
          <p:cNvSpPr txBox="1"/>
          <p:nvPr/>
        </p:nvSpPr>
        <p:spPr>
          <a:xfrm>
            <a:off x="520323" y="884225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1)</a:t>
            </a:r>
          </a:p>
        </p:txBody>
      </p:sp>
      <p:sp>
        <p:nvSpPr>
          <p:cNvPr id="8" name="Textfeld 16"/>
          <p:cNvSpPr txBox="1"/>
          <p:nvPr/>
        </p:nvSpPr>
        <p:spPr>
          <a:xfrm>
            <a:off x="2265851" y="900743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2)</a:t>
            </a:r>
          </a:p>
        </p:txBody>
      </p:sp>
      <p:sp>
        <p:nvSpPr>
          <p:cNvPr id="9" name="Textfeld 17"/>
          <p:cNvSpPr txBox="1"/>
          <p:nvPr/>
        </p:nvSpPr>
        <p:spPr>
          <a:xfrm>
            <a:off x="510463" y="1065857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3)</a:t>
            </a:r>
          </a:p>
        </p:txBody>
      </p:sp>
      <p:sp>
        <p:nvSpPr>
          <p:cNvPr id="11" name="Textfeld 19"/>
          <p:cNvSpPr txBox="1"/>
          <p:nvPr/>
        </p:nvSpPr>
        <p:spPr>
          <a:xfrm>
            <a:off x="511521" y="1623421"/>
            <a:ext cx="300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accent3"/>
                </a:solidFill>
              </a:rPr>
              <a:t>5)</a:t>
            </a:r>
          </a:p>
        </p:txBody>
      </p:sp>
      <p:sp>
        <p:nvSpPr>
          <p:cNvPr id="12" name="Textfeld 20"/>
          <p:cNvSpPr txBox="1"/>
          <p:nvPr/>
        </p:nvSpPr>
        <p:spPr>
          <a:xfrm>
            <a:off x="2731125" y="1594048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6)</a:t>
            </a:r>
          </a:p>
        </p:txBody>
      </p:sp>
      <p:sp>
        <p:nvSpPr>
          <p:cNvPr id="16" name="Textfeld 17"/>
          <p:cNvSpPr txBox="1"/>
          <p:nvPr/>
        </p:nvSpPr>
        <p:spPr>
          <a:xfrm>
            <a:off x="519599" y="1412206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4)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43385" y="1862435"/>
            <a:ext cx="1367480" cy="253916"/>
            <a:chOff x="843385" y="1862435"/>
            <a:chExt cx="1367480" cy="253916"/>
          </a:xfrm>
        </p:grpSpPr>
        <p:sp>
          <p:nvSpPr>
            <p:cNvPr id="13" name="Textfeld 22"/>
            <p:cNvSpPr txBox="1"/>
            <p:nvPr/>
          </p:nvSpPr>
          <p:spPr>
            <a:xfrm>
              <a:off x="1378507" y="1862435"/>
              <a:ext cx="3048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b="1" dirty="0">
                  <a:solidFill>
                    <a:schemeClr val="accent3"/>
                  </a:solidFill>
                </a:rPr>
                <a:t>8)</a:t>
              </a:r>
            </a:p>
          </p:txBody>
        </p:sp>
        <p:sp>
          <p:nvSpPr>
            <p:cNvPr id="14" name="Textfeld 26"/>
            <p:cNvSpPr txBox="1"/>
            <p:nvPr/>
          </p:nvSpPr>
          <p:spPr>
            <a:xfrm>
              <a:off x="1905973" y="1862435"/>
              <a:ext cx="3048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b="1" dirty="0">
                  <a:solidFill>
                    <a:schemeClr val="accent3"/>
                  </a:solidFill>
                </a:rPr>
                <a:t>9)</a:t>
              </a:r>
            </a:p>
          </p:txBody>
        </p:sp>
        <p:sp>
          <p:nvSpPr>
            <p:cNvPr id="17" name="Textfeld 22"/>
            <p:cNvSpPr txBox="1"/>
            <p:nvPr/>
          </p:nvSpPr>
          <p:spPr>
            <a:xfrm>
              <a:off x="843385" y="1862435"/>
              <a:ext cx="3048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b="1" dirty="0">
                  <a:solidFill>
                    <a:schemeClr val="accent3"/>
                  </a:solidFill>
                </a:rPr>
                <a:t>7)</a:t>
              </a:r>
            </a:p>
          </p:txBody>
        </p:sp>
      </p:grpSp>
      <p:sp>
        <p:nvSpPr>
          <p:cNvPr id="18" name="Textfeld 18"/>
          <p:cNvSpPr txBox="1"/>
          <p:nvPr/>
        </p:nvSpPr>
        <p:spPr>
          <a:xfrm>
            <a:off x="4322755" y="957950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smtClean="0">
                <a:solidFill>
                  <a:schemeClr val="accent3"/>
                </a:solidFill>
              </a:rPr>
              <a:t>1</a:t>
            </a:r>
            <a:r>
              <a:rPr lang="en-US" altLang="zh-CN" sz="1050" b="1" dirty="0" smtClean="0">
                <a:solidFill>
                  <a:schemeClr val="accent3"/>
                </a:solidFill>
              </a:rPr>
              <a:t>1</a:t>
            </a:r>
            <a:r>
              <a:rPr lang="de-DE" sz="1050" b="1" dirty="0" smtClean="0">
                <a:solidFill>
                  <a:schemeClr val="accent3"/>
                </a:solidFill>
              </a:rPr>
              <a:t>)</a:t>
            </a:r>
            <a:endParaRPr lang="de-DE" sz="1050" b="1" dirty="0">
              <a:solidFill>
                <a:schemeClr val="accent3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95045" y="113814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3"/>
                </a:solidFill>
              </a:rPr>
              <a:t>1</a:t>
            </a:r>
            <a:r>
              <a:rPr lang="en-US" altLang="zh-CN" sz="1100" b="1" dirty="0" smtClean="0">
                <a:solidFill>
                  <a:schemeClr val="accent3"/>
                </a:solidFill>
              </a:rPr>
              <a:t>2</a:t>
            </a:r>
            <a:r>
              <a:rPr lang="de-DE" sz="1100" b="1" dirty="0" smtClean="0">
                <a:solidFill>
                  <a:schemeClr val="accent3"/>
                </a:solidFill>
              </a:rPr>
              <a:t>)</a:t>
            </a:r>
            <a:endParaRPr lang="de-DE" sz="1100" b="1" dirty="0">
              <a:solidFill>
                <a:schemeClr val="accent3"/>
              </a:solidFill>
            </a:endParaRPr>
          </a:p>
        </p:txBody>
      </p:sp>
      <p:sp>
        <p:nvSpPr>
          <p:cNvPr id="20" name="Textfeld 18"/>
          <p:cNvSpPr txBox="1"/>
          <p:nvPr/>
        </p:nvSpPr>
        <p:spPr>
          <a:xfrm>
            <a:off x="5249437" y="1138141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smtClean="0">
                <a:solidFill>
                  <a:schemeClr val="accent3"/>
                </a:solidFill>
              </a:rPr>
              <a:t>1</a:t>
            </a:r>
            <a:r>
              <a:rPr lang="en-US" altLang="zh-CN" sz="1050" b="1" dirty="0" smtClean="0">
                <a:solidFill>
                  <a:schemeClr val="accent3"/>
                </a:solidFill>
              </a:rPr>
              <a:t>3</a:t>
            </a:r>
            <a:r>
              <a:rPr lang="de-DE" sz="1050" b="1" dirty="0" smtClean="0">
                <a:solidFill>
                  <a:schemeClr val="accent3"/>
                </a:solidFill>
              </a:rPr>
              <a:t>)</a:t>
            </a:r>
            <a:endParaRPr lang="de-DE" sz="1050" b="1" dirty="0">
              <a:solidFill>
                <a:schemeClr val="accent3"/>
              </a:solidFill>
            </a:endParaRPr>
          </a:p>
        </p:txBody>
      </p:sp>
      <p:sp>
        <p:nvSpPr>
          <p:cNvPr id="21" name="Textfeld 18"/>
          <p:cNvSpPr txBox="1"/>
          <p:nvPr/>
        </p:nvSpPr>
        <p:spPr>
          <a:xfrm>
            <a:off x="431371" y="2010795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accent3"/>
                </a:solidFill>
              </a:rPr>
              <a:t>1</a:t>
            </a:r>
            <a:r>
              <a:rPr lang="en-US" altLang="zh-CN" sz="1050" b="1" dirty="0">
                <a:solidFill>
                  <a:schemeClr val="accent3"/>
                </a:solidFill>
              </a:rPr>
              <a:t>0</a:t>
            </a:r>
            <a:r>
              <a:rPr lang="de-DE" sz="1050" b="1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28" name="Textfeld 18">
            <a:extLst>
              <a:ext uri="{FF2B5EF4-FFF2-40B4-BE49-F238E27FC236}">
                <a16:creationId xmlns:a16="http://schemas.microsoft.com/office/drawing/2014/main" id="{42081D6E-E27B-93D1-75E2-9C9A2478DF82}"/>
              </a:ext>
            </a:extLst>
          </p:cNvPr>
          <p:cNvSpPr txBox="1"/>
          <p:nvPr/>
        </p:nvSpPr>
        <p:spPr>
          <a:xfrm>
            <a:off x="5919270" y="113814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3"/>
                </a:solidFill>
              </a:rPr>
              <a:t>1</a:t>
            </a:r>
            <a:r>
              <a:rPr lang="en-US" altLang="zh-CN" sz="1100" b="1" dirty="0" smtClean="0">
                <a:solidFill>
                  <a:schemeClr val="accent3"/>
                </a:solidFill>
              </a:rPr>
              <a:t>4</a:t>
            </a:r>
            <a:r>
              <a:rPr lang="de-DE" sz="1100" b="1" dirty="0" smtClean="0">
                <a:solidFill>
                  <a:schemeClr val="accent3"/>
                </a:solidFill>
              </a:rPr>
              <a:t>)</a:t>
            </a:r>
            <a:endParaRPr lang="de-DE" sz="1100" b="1" dirty="0">
              <a:solidFill>
                <a:schemeClr val="accent3"/>
              </a:solidFill>
            </a:endParaRPr>
          </a:p>
        </p:txBody>
      </p:sp>
      <p:sp>
        <p:nvSpPr>
          <p:cNvPr id="29" name="Google Shape;630;p23"/>
          <p:cNvSpPr/>
          <p:nvPr/>
        </p:nvSpPr>
        <p:spPr>
          <a:xfrm>
            <a:off x="6789794" y="1138141"/>
            <a:ext cx="2032463" cy="3292691"/>
          </a:xfrm>
          <a:prstGeom prst="roundRect">
            <a:avLst>
              <a:gd name="adj" fmla="val 11801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文章类型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在线出版日期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文章标题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作者信息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所发表的期刊、卷次、页码（期次）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引用该文章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文章下载/访问次数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altLang="en-US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文章引用次数</a:t>
            </a:r>
            <a:endParaRPr lang="en-US" altLang="zh-CN" sz="1100" b="0" i="0" dirty="0" smtClean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</a:t>
            </a: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章Altmetric指数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文章摘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要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下载PDF全文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文章结构导航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图表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参考文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献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2445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6" grpId="0"/>
      <p:bldP spid="18" grpId="0"/>
      <p:bldP spid="19" grpId="0"/>
      <p:bldP spid="20" grpId="0"/>
      <p:bldP spid="21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Microsoft YaHei"/>
              <a:buNone/>
            </a:pPr>
            <a:r>
              <a:rPr lang="zh-CN">
                <a:latin typeface="Microsoft YaHei"/>
                <a:ea typeface="Microsoft YaHei"/>
                <a:cs typeface="Microsoft YaHei"/>
                <a:sym typeface="Microsoft YaHei"/>
              </a:rPr>
              <a:t>期刊文章页面 - 参考文献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46" name="Google Shape;646;p24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647" name="Google Shape;647;p24"/>
          <p:cNvSpPr/>
          <p:nvPr/>
        </p:nvSpPr>
        <p:spPr>
          <a:xfrm>
            <a:off x="7071234" y="1382783"/>
            <a:ext cx="1828800" cy="193554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在文章正文之后或右边栏菜单中均可查看该文章引用的参考文献。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多数参考文献提供外部链接-例如PubMed / Google Scholar等），点击可访问参考文献摘要或原文。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648" name="Google Shape;64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1088593"/>
            <a:ext cx="6400800" cy="326254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419100" y="1146220"/>
            <a:ext cx="630528" cy="186743"/>
          </a:xfrm>
          <a:prstGeom prst="round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310925" y="1120790"/>
            <a:ext cx="630528" cy="186743"/>
          </a:xfrm>
          <a:prstGeom prst="round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8551" y="914400"/>
            <a:ext cx="3391371" cy="40233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55" name="Google Shape;655;p25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Microsoft YaHei"/>
              <a:buNone/>
            </a:pPr>
            <a:r>
              <a:rPr lang="zh-CN">
                <a:latin typeface="Microsoft YaHei"/>
                <a:ea typeface="Microsoft YaHei"/>
                <a:cs typeface="Microsoft YaHei"/>
                <a:sym typeface="Microsoft YaHei"/>
              </a:rPr>
              <a:t>期刊文章页面 - 版权许可及关于此文章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56" name="Google Shape;656;p25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657" name="Google Shape;657;p25"/>
          <p:cNvSpPr/>
          <p:nvPr/>
        </p:nvSpPr>
        <p:spPr>
          <a:xfrm>
            <a:off x="7073174" y="3185534"/>
            <a:ext cx="1645920" cy="27432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文章发表时间线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58" name="Google Shape;658;p25"/>
          <p:cNvSpPr/>
          <p:nvPr/>
        </p:nvSpPr>
        <p:spPr>
          <a:xfrm>
            <a:off x="3286873" y="2527876"/>
            <a:ext cx="2926080" cy="67953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0" rIns="16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7"/>
              <a:buFont typeface="Arial"/>
              <a:buNone/>
            </a:pPr>
            <a:endParaRPr sz="1477" b="0" i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59" name="Google Shape;659;p25"/>
          <p:cNvSpPr/>
          <p:nvPr/>
        </p:nvSpPr>
        <p:spPr>
          <a:xfrm>
            <a:off x="3286873" y="3572818"/>
            <a:ext cx="2926080" cy="74090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0" rIns="16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7"/>
              <a:buFont typeface="Arial"/>
              <a:buNone/>
            </a:pPr>
            <a:endParaRPr sz="1477" b="0" i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60" name="Google Shape;660;p25"/>
          <p:cNvSpPr/>
          <p:nvPr/>
        </p:nvSpPr>
        <p:spPr>
          <a:xfrm>
            <a:off x="7073174" y="4216734"/>
            <a:ext cx="1645920" cy="27432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获取文章分享链接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661" name="Google Shape;661;p25"/>
          <p:cNvCxnSpPr>
            <a:stCxn id="657" idx="1"/>
            <a:endCxn id="658" idx="3"/>
          </p:cNvCxnSpPr>
          <p:nvPr/>
        </p:nvCxnSpPr>
        <p:spPr>
          <a:xfrm rot="10800000">
            <a:off x="6213074" y="2867594"/>
            <a:ext cx="860100" cy="455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62" name="Google Shape;662;p25"/>
          <p:cNvCxnSpPr>
            <a:stCxn id="660" idx="1"/>
            <a:endCxn id="659" idx="3"/>
          </p:cNvCxnSpPr>
          <p:nvPr/>
        </p:nvCxnSpPr>
        <p:spPr>
          <a:xfrm rot="10800000">
            <a:off x="6213074" y="3943194"/>
            <a:ext cx="860100" cy="410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63" name="Google Shape;663;p25"/>
          <p:cNvSpPr/>
          <p:nvPr/>
        </p:nvSpPr>
        <p:spPr>
          <a:xfrm>
            <a:off x="429315" y="4128219"/>
            <a:ext cx="1645920" cy="27432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查看文章历史版本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664" name="Google Shape;664;p25"/>
          <p:cNvCxnSpPr>
            <a:stCxn id="663" idx="3"/>
          </p:cNvCxnSpPr>
          <p:nvPr/>
        </p:nvCxnSpPr>
        <p:spPr>
          <a:xfrm rot="10800000" flipH="1">
            <a:off x="2075235" y="1963779"/>
            <a:ext cx="793200" cy="230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65" name="Google Shape;665;p25"/>
          <p:cNvSpPr/>
          <p:nvPr/>
        </p:nvSpPr>
        <p:spPr>
          <a:xfrm>
            <a:off x="7073174" y="1212727"/>
            <a:ext cx="1645920" cy="137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引用该文章，以ris格式导出引文，可使用</a:t>
            </a:r>
            <a:r>
              <a:rPr lang="zh-CN" sz="1100" b="0" i="1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Reference Manager</a:t>
            </a: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等引文管理工具打开，或直接拷贝页面上的引文信息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666" name="Google Shape;666;p25"/>
          <p:cNvSpPr/>
          <p:nvPr/>
        </p:nvSpPr>
        <p:spPr>
          <a:xfrm>
            <a:off x="3286873" y="1649398"/>
            <a:ext cx="2926080" cy="82296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0" rIns="16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7"/>
              <a:buFont typeface="Arial"/>
              <a:buNone/>
            </a:pPr>
            <a:endParaRPr sz="1477" b="0" i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667" name="Google Shape;667;p25"/>
          <p:cNvCxnSpPr>
            <a:stCxn id="665" idx="1"/>
            <a:endCxn id="666" idx="3"/>
          </p:cNvCxnSpPr>
          <p:nvPr/>
        </p:nvCxnSpPr>
        <p:spPr>
          <a:xfrm flipH="1">
            <a:off x="6213074" y="1898527"/>
            <a:ext cx="860100" cy="162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68" name="Google Shape;668;p25"/>
          <p:cNvSpPr/>
          <p:nvPr/>
        </p:nvSpPr>
        <p:spPr>
          <a:xfrm>
            <a:off x="429315" y="1212725"/>
            <a:ext cx="1645920" cy="457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通过第三方平台申请重复使用该文章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669" name="Google Shape;669;p25"/>
          <p:cNvCxnSpPr>
            <a:stCxn id="668" idx="3"/>
          </p:cNvCxnSpPr>
          <p:nvPr/>
        </p:nvCxnSpPr>
        <p:spPr>
          <a:xfrm rot="10800000" flipH="1">
            <a:off x="2075235" y="1176125"/>
            <a:ext cx="793200" cy="265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70" name="Google Shape;67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15" y="1706548"/>
            <a:ext cx="1920240" cy="171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0" animBg="1"/>
      <p:bldP spid="658" grpId="0" animBg="1"/>
      <p:bldP spid="659" grpId="0" animBg="1"/>
      <p:bldP spid="660" grpId="0" animBg="1"/>
      <p:bldP spid="663" grpId="0" animBg="1"/>
      <p:bldP spid="665" grpId="0" animBg="1"/>
      <p:bldP spid="666" grpId="0" animBg="1"/>
      <p:bldP spid="66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86" b="2055"/>
          <a:stretch/>
        </p:blipFill>
        <p:spPr>
          <a:xfrm>
            <a:off x="855694" y="915259"/>
            <a:ext cx="4653737" cy="4114800"/>
          </a:xfrm>
          <a:prstGeom prst="rect">
            <a:avLst/>
          </a:prstGeom>
        </p:spPr>
      </p:pic>
      <p:sp>
        <p:nvSpPr>
          <p:cNvPr id="676" name="Google Shape;676;p26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期刊主页 - 概览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7" name="Google Shape;677;p26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sp>
        <p:nvSpPr>
          <p:cNvPr id="678" name="Google Shape;678;p26"/>
          <p:cNvSpPr/>
          <p:nvPr/>
        </p:nvSpPr>
        <p:spPr>
          <a:xfrm>
            <a:off x="5837744" y="960706"/>
            <a:ext cx="2834640" cy="3701201"/>
          </a:xfrm>
          <a:prstGeom prst="roundRect">
            <a:avLst>
              <a:gd name="adj" fmla="val 10127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spcFirstLastPara="1" wrap="square" lIns="16875" tIns="16875" rIns="16875" bIns="16875" anchor="ctr" anchorCtr="0">
            <a:noAutofit/>
          </a:bodyPr>
          <a:lstStyle/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期刊名称、一句话概述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编委会成员名单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期刊出版范围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期刊最新资讯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期刊简介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期刊主编及编辑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lvl="0" indent="-316531"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期刊出版模式（开放获取</a:t>
            </a:r>
            <a:r>
              <a:rPr lang="zh-CN" altLang="en-US" sz="11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、订阅模</a:t>
            </a:r>
            <a:r>
              <a:rPr lang="zh-CN" altLang="en-US" sz="11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式或混</a:t>
            </a: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合期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刊）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影响因子等出版相关数据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最新出版期次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合作出版机构/学术组织logo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是否拥有访问权限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作者投稿指南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在线提交稿件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查看本刊最新在线发表文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订阅期刊更新邮件提醒</a:t>
            </a:r>
            <a:b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（需登录个人账户）</a:t>
            </a:r>
            <a:endParaRPr sz="1100" dirty="0"/>
          </a:p>
        </p:txBody>
      </p:sp>
      <p:sp>
        <p:nvSpPr>
          <p:cNvPr id="681" name="Google Shape;681;p26"/>
          <p:cNvSpPr txBox="1"/>
          <p:nvPr/>
        </p:nvSpPr>
        <p:spPr>
          <a:xfrm>
            <a:off x="1295072" y="960706"/>
            <a:ext cx="36889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dirty="0"/>
          </a:p>
        </p:txBody>
      </p:sp>
      <p:sp>
        <p:nvSpPr>
          <p:cNvPr id="682" name="Google Shape;682;p26"/>
          <p:cNvSpPr txBox="1"/>
          <p:nvPr/>
        </p:nvSpPr>
        <p:spPr>
          <a:xfrm>
            <a:off x="1078120" y="1397035"/>
            <a:ext cx="3602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dirty="0"/>
          </a:p>
        </p:txBody>
      </p:sp>
      <p:sp>
        <p:nvSpPr>
          <p:cNvPr id="683" name="Google Shape;683;p26"/>
          <p:cNvSpPr txBox="1"/>
          <p:nvPr/>
        </p:nvSpPr>
        <p:spPr>
          <a:xfrm>
            <a:off x="1663964" y="1397035"/>
            <a:ext cx="4245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dirty="0"/>
          </a:p>
        </p:txBody>
      </p:sp>
      <p:sp>
        <p:nvSpPr>
          <p:cNvPr id="684" name="Google Shape;684;p26"/>
          <p:cNvSpPr txBox="1"/>
          <p:nvPr/>
        </p:nvSpPr>
        <p:spPr>
          <a:xfrm>
            <a:off x="2227765" y="1397035"/>
            <a:ext cx="4278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dirty="0"/>
          </a:p>
        </p:txBody>
      </p:sp>
      <p:sp>
        <p:nvSpPr>
          <p:cNvPr id="685" name="Google Shape;685;p26"/>
          <p:cNvSpPr txBox="1"/>
          <p:nvPr/>
        </p:nvSpPr>
        <p:spPr>
          <a:xfrm>
            <a:off x="3495931" y="154729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11)</a:t>
            </a:r>
            <a:endParaRPr dirty="0"/>
          </a:p>
        </p:txBody>
      </p:sp>
      <p:sp>
        <p:nvSpPr>
          <p:cNvPr id="686" name="Google Shape;686;p26"/>
          <p:cNvSpPr txBox="1"/>
          <p:nvPr/>
        </p:nvSpPr>
        <p:spPr>
          <a:xfrm>
            <a:off x="662513" y="1737776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5)</a:t>
            </a:r>
            <a:endParaRPr dirty="0"/>
          </a:p>
        </p:txBody>
      </p:sp>
      <p:sp>
        <p:nvSpPr>
          <p:cNvPr id="687" name="Google Shape;687;p26"/>
          <p:cNvSpPr txBox="1"/>
          <p:nvPr/>
        </p:nvSpPr>
        <p:spPr>
          <a:xfrm>
            <a:off x="662513" y="2598251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6)</a:t>
            </a:r>
            <a:endParaRPr dirty="0"/>
          </a:p>
        </p:txBody>
      </p:sp>
      <p:sp>
        <p:nvSpPr>
          <p:cNvPr id="688" name="Google Shape;688;p26"/>
          <p:cNvSpPr txBox="1"/>
          <p:nvPr/>
        </p:nvSpPr>
        <p:spPr>
          <a:xfrm>
            <a:off x="662513" y="2938841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7)</a:t>
            </a:r>
            <a:endParaRPr dirty="0"/>
          </a:p>
        </p:txBody>
      </p:sp>
      <p:sp>
        <p:nvSpPr>
          <p:cNvPr id="689" name="Google Shape;689;p26"/>
          <p:cNvSpPr txBox="1"/>
          <p:nvPr/>
        </p:nvSpPr>
        <p:spPr>
          <a:xfrm>
            <a:off x="662513" y="324468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8)</a:t>
            </a:r>
            <a:endParaRPr dirty="0"/>
          </a:p>
        </p:txBody>
      </p:sp>
      <p:sp>
        <p:nvSpPr>
          <p:cNvPr id="690" name="Google Shape;690;p26"/>
          <p:cNvSpPr txBox="1"/>
          <p:nvPr/>
        </p:nvSpPr>
        <p:spPr>
          <a:xfrm>
            <a:off x="3495931" y="1872305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12)</a:t>
            </a:r>
            <a:endParaRPr dirty="0"/>
          </a:p>
        </p:txBody>
      </p:sp>
      <p:sp>
        <p:nvSpPr>
          <p:cNvPr id="691" name="Google Shape;691;p26"/>
          <p:cNvSpPr txBox="1"/>
          <p:nvPr/>
        </p:nvSpPr>
        <p:spPr>
          <a:xfrm>
            <a:off x="3495931" y="2775140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13)</a:t>
            </a:r>
            <a:endParaRPr dirty="0"/>
          </a:p>
        </p:txBody>
      </p:sp>
      <p:sp>
        <p:nvSpPr>
          <p:cNvPr id="692" name="Google Shape;692;p26"/>
          <p:cNvSpPr txBox="1"/>
          <p:nvPr/>
        </p:nvSpPr>
        <p:spPr>
          <a:xfrm>
            <a:off x="3495931" y="387937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14)</a:t>
            </a:r>
            <a:endParaRPr dirty="0"/>
          </a:p>
        </p:txBody>
      </p:sp>
      <p:sp>
        <p:nvSpPr>
          <p:cNvPr id="693" name="Google Shape;693;p26"/>
          <p:cNvSpPr txBox="1"/>
          <p:nvPr/>
        </p:nvSpPr>
        <p:spPr>
          <a:xfrm>
            <a:off x="662513" y="3983623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9)</a:t>
            </a:r>
            <a:endParaRPr dirty="0"/>
          </a:p>
        </p:txBody>
      </p:sp>
      <p:sp>
        <p:nvSpPr>
          <p:cNvPr id="694" name="Google Shape;694;p26"/>
          <p:cNvSpPr txBox="1"/>
          <p:nvPr/>
        </p:nvSpPr>
        <p:spPr>
          <a:xfrm>
            <a:off x="3495931" y="4213949"/>
            <a:ext cx="457200" cy="26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15)</a:t>
            </a:r>
            <a:endParaRPr dirty="0"/>
          </a:p>
        </p:txBody>
      </p:sp>
      <p:sp>
        <p:nvSpPr>
          <p:cNvPr id="695" name="Google Shape;695;p26"/>
          <p:cNvSpPr txBox="1"/>
          <p:nvPr/>
        </p:nvSpPr>
        <p:spPr>
          <a:xfrm>
            <a:off x="3495931" y="1122389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10)</a:t>
            </a:r>
            <a:endParaRPr dirty="0"/>
          </a:p>
        </p:txBody>
      </p:sp>
      <p:sp>
        <p:nvSpPr>
          <p:cNvPr id="25" name="Rounded Rectangle 24"/>
          <p:cNvSpPr/>
          <p:nvPr/>
        </p:nvSpPr>
        <p:spPr>
          <a:xfrm>
            <a:off x="1344421" y="4720325"/>
            <a:ext cx="1097280" cy="274320"/>
          </a:xfrm>
          <a:prstGeom prst="round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/>
      <p:bldP spid="683" grpId="0"/>
      <p:bldP spid="684" grpId="0"/>
      <p:bldP spid="685" grpId="0"/>
      <p:bldP spid="686" grpId="0"/>
      <p:bldP spid="687" grpId="0"/>
      <p:bldP spid="688" grpId="0"/>
      <p:bldP spid="689" grpId="0"/>
      <p:bldP spid="690" grpId="0"/>
      <p:bldP spid="691" grpId="0"/>
      <p:bldP spid="692" grpId="0"/>
      <p:bldP spid="693" grpId="0"/>
      <p:bldP spid="694" grpId="0"/>
      <p:bldP spid="695" grpId="0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" t="1027"/>
          <a:stretch/>
        </p:blipFill>
        <p:spPr>
          <a:xfrm>
            <a:off x="1312269" y="928360"/>
            <a:ext cx="3290734" cy="414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2" name="Google Shape;702;p27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期刊页面 - 已出版卷次、期次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3" name="Google Shape;703;p27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704" name="Google Shape;704;p27"/>
          <p:cNvSpPr/>
          <p:nvPr/>
        </p:nvSpPr>
        <p:spPr>
          <a:xfrm>
            <a:off x="5842000" y="1630567"/>
            <a:ext cx="1828800" cy="28939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在本期刊内检索</a:t>
            </a:r>
            <a:endParaRPr sz="11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5842000" y="2286358"/>
            <a:ext cx="1828800" cy="28939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按已出版卷/期浏览</a:t>
            </a:r>
            <a:endParaRPr sz="11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706" name="Google Shape;706;p27"/>
          <p:cNvCxnSpPr>
            <a:stCxn id="704" idx="1"/>
          </p:cNvCxnSpPr>
          <p:nvPr/>
        </p:nvCxnSpPr>
        <p:spPr>
          <a:xfrm flipH="1">
            <a:off x="4568825" y="1775265"/>
            <a:ext cx="1273175" cy="31135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07" name="Google Shape;707;p27"/>
          <p:cNvCxnSpPr/>
          <p:nvPr/>
        </p:nvCxnSpPr>
        <p:spPr>
          <a:xfrm flipH="1">
            <a:off x="4568825" y="2431056"/>
            <a:ext cx="1269278" cy="32130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13" y="885999"/>
            <a:ext cx="4500251" cy="4206240"/>
          </a:xfrm>
          <a:prstGeom prst="rect">
            <a:avLst/>
          </a:prstGeom>
        </p:spPr>
      </p:pic>
      <p:sp>
        <p:nvSpPr>
          <p:cNvPr id="676" name="Google Shape;676;p26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期刊主页 - 概览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7" name="Google Shape;677;p26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sp>
        <p:nvSpPr>
          <p:cNvPr id="678" name="Google Shape;678;p26"/>
          <p:cNvSpPr/>
          <p:nvPr/>
        </p:nvSpPr>
        <p:spPr>
          <a:xfrm>
            <a:off x="5837744" y="960706"/>
            <a:ext cx="2834640" cy="3701201"/>
          </a:xfrm>
          <a:prstGeom prst="roundRect">
            <a:avLst>
              <a:gd name="adj" fmla="val 10127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spcFirstLastPara="1" wrap="square" lIns="16875" tIns="16875" rIns="16875" bIns="16875" anchor="ctr" anchorCtr="0">
            <a:noAutofit/>
          </a:bodyPr>
          <a:lstStyle/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期刊名称、一句话概述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编委会成员名单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期刊出版范围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期刊最新资讯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期刊简介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期刊主编及编辑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lvl="0" indent="-316531"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期刊出版模式（开放获取</a:t>
            </a:r>
            <a:r>
              <a:rPr lang="zh-CN" altLang="en-US" sz="11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、订阅模</a:t>
            </a:r>
            <a:r>
              <a:rPr lang="zh-CN" altLang="en-US" sz="11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式或混</a:t>
            </a: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合期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刊）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影响因子等出版相关数据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最新出版期次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合作出版机构/学术组织logo</a:t>
            </a:r>
            <a:endParaRPr sz="1100" dirty="0"/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是否拥有访问权限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作者投稿指南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在线提交稿件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查看本刊最新在线发表文</a:t>
            </a:r>
            <a:r>
              <a:rPr lang="zh-CN" sz="11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85000"/>
              <a:buFont typeface="Calibri"/>
              <a:buAutoNum type="arabicParenR"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订阅期刊更新邮件提醒</a:t>
            </a:r>
            <a:b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（需登录个人账户）</a:t>
            </a:r>
            <a:endParaRPr sz="1100" dirty="0"/>
          </a:p>
        </p:txBody>
      </p:sp>
      <p:sp>
        <p:nvSpPr>
          <p:cNvPr id="681" name="Google Shape;681;p26"/>
          <p:cNvSpPr txBox="1"/>
          <p:nvPr/>
        </p:nvSpPr>
        <p:spPr>
          <a:xfrm>
            <a:off x="1295072" y="960706"/>
            <a:ext cx="36889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dirty="0"/>
          </a:p>
        </p:txBody>
      </p:sp>
      <p:sp>
        <p:nvSpPr>
          <p:cNvPr id="682" name="Google Shape;682;p26"/>
          <p:cNvSpPr txBox="1"/>
          <p:nvPr/>
        </p:nvSpPr>
        <p:spPr>
          <a:xfrm>
            <a:off x="1078120" y="1397035"/>
            <a:ext cx="3602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dirty="0"/>
          </a:p>
        </p:txBody>
      </p:sp>
      <p:sp>
        <p:nvSpPr>
          <p:cNvPr id="683" name="Google Shape;683;p26"/>
          <p:cNvSpPr txBox="1"/>
          <p:nvPr/>
        </p:nvSpPr>
        <p:spPr>
          <a:xfrm>
            <a:off x="1663964" y="1397035"/>
            <a:ext cx="4245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dirty="0"/>
          </a:p>
        </p:txBody>
      </p:sp>
      <p:sp>
        <p:nvSpPr>
          <p:cNvPr id="684" name="Google Shape;684;p26"/>
          <p:cNvSpPr txBox="1"/>
          <p:nvPr/>
        </p:nvSpPr>
        <p:spPr>
          <a:xfrm>
            <a:off x="2227765" y="1397035"/>
            <a:ext cx="4278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dirty="0"/>
          </a:p>
        </p:txBody>
      </p:sp>
      <p:sp>
        <p:nvSpPr>
          <p:cNvPr id="685" name="Google Shape;685;p26"/>
          <p:cNvSpPr txBox="1"/>
          <p:nvPr/>
        </p:nvSpPr>
        <p:spPr>
          <a:xfrm>
            <a:off x="3495931" y="154729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11)</a:t>
            </a:r>
            <a:endParaRPr dirty="0"/>
          </a:p>
        </p:txBody>
      </p:sp>
      <p:sp>
        <p:nvSpPr>
          <p:cNvPr id="686" name="Google Shape;686;p26"/>
          <p:cNvSpPr txBox="1"/>
          <p:nvPr/>
        </p:nvSpPr>
        <p:spPr>
          <a:xfrm>
            <a:off x="662513" y="1737776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5)</a:t>
            </a:r>
            <a:endParaRPr dirty="0"/>
          </a:p>
        </p:txBody>
      </p:sp>
      <p:sp>
        <p:nvSpPr>
          <p:cNvPr id="687" name="Google Shape;687;p26"/>
          <p:cNvSpPr txBox="1"/>
          <p:nvPr/>
        </p:nvSpPr>
        <p:spPr>
          <a:xfrm>
            <a:off x="662513" y="2598251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6)</a:t>
            </a:r>
            <a:endParaRPr dirty="0"/>
          </a:p>
        </p:txBody>
      </p:sp>
      <p:sp>
        <p:nvSpPr>
          <p:cNvPr id="688" name="Google Shape;688;p26"/>
          <p:cNvSpPr txBox="1"/>
          <p:nvPr/>
        </p:nvSpPr>
        <p:spPr>
          <a:xfrm>
            <a:off x="662513" y="2938841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7)</a:t>
            </a:r>
            <a:endParaRPr dirty="0"/>
          </a:p>
        </p:txBody>
      </p:sp>
      <p:sp>
        <p:nvSpPr>
          <p:cNvPr id="689" name="Google Shape;689;p26"/>
          <p:cNvSpPr txBox="1"/>
          <p:nvPr/>
        </p:nvSpPr>
        <p:spPr>
          <a:xfrm>
            <a:off x="662513" y="324468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8)</a:t>
            </a:r>
            <a:endParaRPr dirty="0"/>
          </a:p>
        </p:txBody>
      </p:sp>
      <p:sp>
        <p:nvSpPr>
          <p:cNvPr id="690" name="Google Shape;690;p26"/>
          <p:cNvSpPr txBox="1"/>
          <p:nvPr/>
        </p:nvSpPr>
        <p:spPr>
          <a:xfrm>
            <a:off x="3495931" y="1872305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12)</a:t>
            </a:r>
            <a:endParaRPr dirty="0"/>
          </a:p>
        </p:txBody>
      </p:sp>
      <p:sp>
        <p:nvSpPr>
          <p:cNvPr id="691" name="Google Shape;691;p26"/>
          <p:cNvSpPr txBox="1"/>
          <p:nvPr/>
        </p:nvSpPr>
        <p:spPr>
          <a:xfrm>
            <a:off x="3495931" y="2775140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13)</a:t>
            </a:r>
            <a:endParaRPr dirty="0"/>
          </a:p>
        </p:txBody>
      </p:sp>
      <p:sp>
        <p:nvSpPr>
          <p:cNvPr id="692" name="Google Shape;692;p26"/>
          <p:cNvSpPr txBox="1"/>
          <p:nvPr/>
        </p:nvSpPr>
        <p:spPr>
          <a:xfrm>
            <a:off x="3495931" y="3879378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14)</a:t>
            </a:r>
            <a:endParaRPr dirty="0"/>
          </a:p>
        </p:txBody>
      </p:sp>
      <p:sp>
        <p:nvSpPr>
          <p:cNvPr id="693" name="Google Shape;693;p26"/>
          <p:cNvSpPr txBox="1"/>
          <p:nvPr/>
        </p:nvSpPr>
        <p:spPr>
          <a:xfrm>
            <a:off x="662513" y="3983623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9)</a:t>
            </a:r>
            <a:endParaRPr dirty="0"/>
          </a:p>
        </p:txBody>
      </p:sp>
      <p:sp>
        <p:nvSpPr>
          <p:cNvPr id="694" name="Google Shape;694;p26"/>
          <p:cNvSpPr txBox="1"/>
          <p:nvPr/>
        </p:nvSpPr>
        <p:spPr>
          <a:xfrm>
            <a:off x="3495931" y="4213949"/>
            <a:ext cx="457200" cy="26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15)</a:t>
            </a:r>
            <a:endParaRPr dirty="0"/>
          </a:p>
        </p:txBody>
      </p:sp>
      <p:sp>
        <p:nvSpPr>
          <p:cNvPr id="695" name="Google Shape;695;p26"/>
          <p:cNvSpPr txBox="1"/>
          <p:nvPr/>
        </p:nvSpPr>
        <p:spPr>
          <a:xfrm>
            <a:off x="3495931" y="1122389"/>
            <a:ext cx="457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10)</a:t>
            </a:r>
            <a:endParaRPr dirty="0"/>
          </a:p>
        </p:txBody>
      </p:sp>
      <p:sp>
        <p:nvSpPr>
          <p:cNvPr id="4" name="Rounded Rectangle 3"/>
          <p:cNvSpPr/>
          <p:nvPr/>
        </p:nvSpPr>
        <p:spPr>
          <a:xfrm>
            <a:off x="3635135" y="3055132"/>
            <a:ext cx="1785257" cy="638754"/>
          </a:xfrm>
          <a:prstGeom prst="round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投稿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准备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57412" y="970183"/>
            <a:ext cx="4206240" cy="3985934"/>
            <a:chOff x="1135287" y="404850"/>
            <a:chExt cx="4937760" cy="46791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287" y="805445"/>
              <a:ext cx="4937760" cy="42785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4868" r="6313" b="1911"/>
            <a:stretch/>
          </p:blipFill>
          <p:spPr>
            <a:xfrm>
              <a:off x="1269012" y="404850"/>
              <a:ext cx="4670310" cy="46767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632983" y="1365277"/>
            <a:ext cx="23592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基</a:t>
            </a:r>
            <a:r>
              <a:rPr lang="zh-CN" altLang="en-US" sz="1200" b="1" dirty="0" smtClean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础准备</a:t>
            </a:r>
            <a:endParaRPr lang="en-US" altLang="zh-CN" sz="1200" b="1" dirty="0" smtClean="0">
              <a:solidFill>
                <a:schemeClr val="accent2"/>
              </a:solidFill>
              <a:latin typeface="+mn-lt"/>
              <a:ea typeface="Microsoft YaHei" panose="020B0503020204020204" pitchFamily="34" charset="-122"/>
            </a:endParaRPr>
          </a:p>
          <a:p>
            <a:endParaRPr lang="en-US" altLang="zh-CN" sz="1200" dirty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5"/>
              </a:rPr>
              <a:t>1.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5"/>
              </a:rPr>
              <a:t>What </a:t>
            </a:r>
            <a:r>
              <a:rPr lang="en-US" sz="1200" u="sng" dirty="0">
                <a:latin typeface="+mn-lt"/>
                <a:ea typeface="Microsoft YaHei" panose="020B0503020204020204" pitchFamily="34" charset="-122"/>
                <a:hlinkClick r:id="rId5"/>
              </a:rPr>
              <a:t>editors look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5"/>
              </a:rPr>
              <a:t>for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6"/>
              </a:rPr>
              <a:t>2.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6"/>
              </a:rPr>
              <a:t>Choosing </a:t>
            </a:r>
            <a:r>
              <a:rPr lang="en-US" sz="1200" u="sng" dirty="0">
                <a:latin typeface="+mn-lt"/>
                <a:ea typeface="Microsoft YaHei" panose="020B0503020204020204" pitchFamily="34" charset="-122"/>
                <a:hlinkClick r:id="rId6"/>
              </a:rPr>
              <a:t>a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6"/>
              </a:rPr>
              <a:t>journal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7"/>
              </a:rPr>
              <a:t>3.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7"/>
              </a:rPr>
              <a:t>Publication </a:t>
            </a:r>
            <a:r>
              <a:rPr lang="en-US" sz="1200" u="sng" dirty="0">
                <a:latin typeface="+mn-lt"/>
                <a:ea typeface="Microsoft YaHei" panose="020B0503020204020204" pitchFamily="34" charset="-122"/>
                <a:hlinkClick r:id="rId7"/>
              </a:rPr>
              <a:t>and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7"/>
              </a:rPr>
              <a:t>funding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endParaRPr lang="en-US" altLang="zh-CN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zh-CN" altLang="en-US" sz="1200" b="1" dirty="0" smtClean="0">
                <a:solidFill>
                  <a:schemeClr val="accent2"/>
                </a:solidFill>
                <a:latin typeface="+mn-lt"/>
                <a:ea typeface="Microsoft YaHei" panose="020B0503020204020204" pitchFamily="34" charset="-122"/>
              </a:rPr>
              <a:t>稿件准备</a:t>
            </a:r>
            <a:endParaRPr lang="en-US" altLang="zh-CN" sz="1200" b="1" dirty="0" smtClean="0">
              <a:solidFill>
                <a:schemeClr val="accent2"/>
              </a:solidFill>
              <a:latin typeface="+mn-lt"/>
              <a:ea typeface="Microsoft YaHei" panose="020B0503020204020204" pitchFamily="34" charset="-122"/>
            </a:endParaRPr>
          </a:p>
          <a:p>
            <a:endParaRPr lang="en-US" altLang="zh-CN" sz="1200" u="sng" dirty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8"/>
              </a:rPr>
              <a:t>4.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8"/>
              </a:rPr>
              <a:t>Submission guidelines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9"/>
              </a:rPr>
              <a:t>5.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9"/>
              </a:rPr>
              <a:t>Writing quality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10"/>
              </a:rPr>
              <a:t>6.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10"/>
              </a:rPr>
              <a:t>Structure </a:t>
            </a:r>
            <a:r>
              <a:rPr lang="en-US" sz="1200" u="sng" dirty="0">
                <a:latin typeface="+mn-lt"/>
                <a:ea typeface="Microsoft YaHei" panose="020B0503020204020204" pitchFamily="34" charset="-122"/>
                <a:hlinkClick r:id="rId10"/>
              </a:rPr>
              <a:t>and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10"/>
              </a:rPr>
              <a:t>layout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11"/>
              </a:rPr>
              <a:t>7.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11"/>
              </a:rPr>
              <a:t>Figures </a:t>
            </a:r>
            <a:r>
              <a:rPr lang="en-US" sz="1200" u="sng" dirty="0">
                <a:latin typeface="+mn-lt"/>
                <a:ea typeface="Microsoft YaHei" panose="020B0503020204020204" pitchFamily="34" charset="-122"/>
                <a:hlinkClick r:id="rId11"/>
              </a:rPr>
              <a:t>and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11"/>
              </a:rPr>
              <a:t>tables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altLang="zh-CN" sz="1200" u="sng" dirty="0" smtClean="0">
                <a:latin typeface="+mn-lt"/>
                <a:ea typeface="Microsoft YaHei" panose="020B0503020204020204" pitchFamily="34" charset="-122"/>
                <a:hlinkClick r:id="rId12"/>
              </a:rPr>
              <a:t>8. </a:t>
            </a:r>
            <a:r>
              <a:rPr lang="en-US" sz="1200" u="sng" dirty="0" smtClean="0">
                <a:latin typeface="+mn-lt"/>
                <a:ea typeface="Microsoft YaHei" panose="020B0503020204020204" pitchFamily="34" charset="-122"/>
                <a:hlinkClick r:id="rId12"/>
              </a:rPr>
              <a:t>Editorial policies</a:t>
            </a:r>
            <a:endParaRPr lang="en-US" sz="1200" u="sng" dirty="0" smtClean="0">
              <a:latin typeface="+mn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5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8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期刊页面 - 关于本刊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5" name="Google Shape;715;p28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716" name="Google Shape;716;p28"/>
          <p:cNvSpPr/>
          <p:nvPr/>
        </p:nvSpPr>
        <p:spPr>
          <a:xfrm>
            <a:off x="430250" y="1648695"/>
            <a:ext cx="1645920" cy="36576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期刊电子/纸本刊号</a:t>
            </a:r>
            <a:endParaRPr sz="11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17" name="Google Shape;717;p28"/>
          <p:cNvSpPr/>
          <p:nvPr/>
        </p:nvSpPr>
        <p:spPr>
          <a:xfrm>
            <a:off x="430251" y="2337756"/>
            <a:ext cx="1645920" cy="64008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收录本刊的摘要数据库（例如：CNKI）或索引数据库（例如：SCI）</a:t>
            </a:r>
            <a:endParaRPr sz="11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718" name="Google Shape;718;p28"/>
          <p:cNvCxnSpPr>
            <a:stCxn id="716" idx="3"/>
          </p:cNvCxnSpPr>
          <p:nvPr/>
        </p:nvCxnSpPr>
        <p:spPr>
          <a:xfrm flipV="1">
            <a:off x="2076170" y="1648575"/>
            <a:ext cx="723480" cy="183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19" name="Google Shape;719;p28"/>
          <p:cNvCxnSpPr>
            <a:stCxn id="717" idx="3"/>
          </p:cNvCxnSpPr>
          <p:nvPr/>
        </p:nvCxnSpPr>
        <p:spPr>
          <a:xfrm flipV="1">
            <a:off x="2076171" y="2175096"/>
            <a:ext cx="723480" cy="482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20" name="Google Shape;720;p28"/>
          <p:cNvSpPr/>
          <p:nvPr/>
        </p:nvSpPr>
        <p:spPr>
          <a:xfrm>
            <a:off x="430251" y="3301137"/>
            <a:ext cx="1645920" cy="36576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本刊版权与许可</a:t>
            </a:r>
            <a:endParaRPr sz="11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721" name="Google Shape;721;p28"/>
          <p:cNvCxnSpPr>
            <a:stCxn id="720" idx="3"/>
          </p:cNvCxnSpPr>
          <p:nvPr/>
        </p:nvCxnSpPr>
        <p:spPr>
          <a:xfrm>
            <a:off x="2076171" y="3484017"/>
            <a:ext cx="723480" cy="506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22" name="Google Shape;722;p28"/>
          <p:cNvSpPr/>
          <p:nvPr/>
        </p:nvSpPr>
        <p:spPr>
          <a:xfrm>
            <a:off x="430251" y="3990197"/>
            <a:ext cx="1645920" cy="457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5" tIns="18275" rIns="18275" bIns="18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</a:pPr>
            <a:r>
              <a:rPr lang="zh-CN" sz="11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Springer出版相关政策（例如，道德与伦理政策）</a:t>
            </a:r>
            <a:endParaRPr sz="11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723" name="Google Shape;723;p28"/>
          <p:cNvCxnSpPr>
            <a:stCxn id="722" idx="3"/>
          </p:cNvCxnSpPr>
          <p:nvPr/>
        </p:nvCxnSpPr>
        <p:spPr>
          <a:xfrm flipV="1">
            <a:off x="2076171" y="4211897"/>
            <a:ext cx="723480" cy="6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0730"/>
          <a:stretch/>
        </p:blipFill>
        <p:spPr>
          <a:xfrm>
            <a:off x="2799650" y="1026434"/>
            <a:ext cx="5852160" cy="34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 animBg="1"/>
      <p:bldP spid="717" grpId="0" animBg="1"/>
      <p:bldP spid="720" grpId="0" animBg="1"/>
      <p:bldP spid="7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3" y="955213"/>
            <a:ext cx="5685578" cy="37490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9" name="Google Shape;729;p29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图书主页 - 概览</a:t>
            </a:r>
            <a:endParaRPr/>
          </a:p>
        </p:txBody>
      </p:sp>
      <p:sp>
        <p:nvSpPr>
          <p:cNvPr id="730" name="Google Shape;730;p29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731" name="Google Shape;731;p29"/>
          <p:cNvSpPr/>
          <p:nvPr/>
        </p:nvSpPr>
        <p:spPr>
          <a:xfrm>
            <a:off x="6283222" y="1068820"/>
            <a:ext cx="2435328" cy="3392343"/>
          </a:xfrm>
          <a:prstGeom prst="roundRect">
            <a:avLst>
              <a:gd name="adj" fmla="val 1012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图书版权年（出版年）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图书书名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图书副书名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作者/编者，</a:t>
            </a:r>
            <a:b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点击View affiliations</a:t>
            </a:r>
            <a:b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可查看作者所属机构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本书被下载次</a:t>
            </a:r>
            <a:r>
              <a:rPr 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数</a:t>
            </a:r>
            <a:r>
              <a:rPr lang="en-US" alt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及 引用次数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以PDF格式下载整本图书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以EPUB格式下载整本图书</a:t>
            </a:r>
            <a:b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（适用于Kindle）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目</a:t>
            </a: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录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书简介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关键词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indent="-316531"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</a:t>
            </a:r>
            <a:r>
              <a:rPr lang="en-US" altLang="zh-CN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编者及所属机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构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indent="-316531"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</a:t>
            </a:r>
            <a:r>
              <a:rPr lang="en-US" altLang="zh-CN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编者简介</a:t>
            </a:r>
          </a:p>
          <a:p>
            <a:pPr marL="316531" indent="-316531"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图书编目信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息</a:t>
            </a:r>
            <a:endParaRPr lang="en-US" altLang="zh-CN" sz="1200" b="0" i="0" dirty="0" smtClean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33" name="Google Shape;733;p29"/>
          <p:cNvSpPr txBox="1"/>
          <p:nvPr/>
        </p:nvSpPr>
        <p:spPr>
          <a:xfrm>
            <a:off x="1477123" y="1174755"/>
            <a:ext cx="460467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dirty="0"/>
          </a:p>
        </p:txBody>
      </p:sp>
      <p:sp>
        <p:nvSpPr>
          <p:cNvPr id="734" name="Google Shape;734;p29"/>
          <p:cNvSpPr txBox="1"/>
          <p:nvPr/>
        </p:nvSpPr>
        <p:spPr>
          <a:xfrm>
            <a:off x="3641991" y="1364123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dirty="0"/>
          </a:p>
        </p:txBody>
      </p:sp>
      <p:sp>
        <p:nvSpPr>
          <p:cNvPr id="735" name="Google Shape;735;p29"/>
          <p:cNvSpPr txBox="1"/>
          <p:nvPr/>
        </p:nvSpPr>
        <p:spPr>
          <a:xfrm>
            <a:off x="1865513" y="1701754"/>
            <a:ext cx="29813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dirty="0"/>
          </a:p>
        </p:txBody>
      </p:sp>
      <p:sp>
        <p:nvSpPr>
          <p:cNvPr id="736" name="Google Shape;736;p29"/>
          <p:cNvSpPr txBox="1"/>
          <p:nvPr/>
        </p:nvSpPr>
        <p:spPr>
          <a:xfrm>
            <a:off x="289501" y="2272998"/>
            <a:ext cx="279922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sz="1100" b="1" i="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9"/>
          <p:cNvSpPr txBox="1"/>
          <p:nvPr/>
        </p:nvSpPr>
        <p:spPr>
          <a:xfrm>
            <a:off x="1009617" y="4319070"/>
            <a:ext cx="37516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12)</a:t>
            </a:r>
            <a:endParaRPr dirty="0"/>
          </a:p>
        </p:txBody>
      </p:sp>
      <p:sp>
        <p:nvSpPr>
          <p:cNvPr id="738" name="Google Shape;738;p29"/>
          <p:cNvSpPr txBox="1"/>
          <p:nvPr/>
        </p:nvSpPr>
        <p:spPr>
          <a:xfrm>
            <a:off x="300691" y="3130060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5)</a:t>
            </a:r>
            <a:endParaRPr dirty="0"/>
          </a:p>
        </p:txBody>
      </p:sp>
      <p:sp>
        <p:nvSpPr>
          <p:cNvPr id="739" name="Google Shape;739;p29"/>
          <p:cNvSpPr txBox="1"/>
          <p:nvPr/>
        </p:nvSpPr>
        <p:spPr>
          <a:xfrm>
            <a:off x="4097918" y="2247370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6)</a:t>
            </a:r>
            <a:endParaRPr dirty="0"/>
          </a:p>
        </p:txBody>
      </p:sp>
      <p:sp>
        <p:nvSpPr>
          <p:cNvPr id="740" name="Google Shape;740;p29"/>
          <p:cNvSpPr txBox="1"/>
          <p:nvPr/>
        </p:nvSpPr>
        <p:spPr>
          <a:xfrm>
            <a:off x="4093468" y="2535827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7)</a:t>
            </a:r>
            <a:endParaRPr dirty="0"/>
          </a:p>
        </p:txBody>
      </p:sp>
      <p:sp>
        <p:nvSpPr>
          <p:cNvPr id="741" name="Google Shape;741;p29"/>
          <p:cNvSpPr txBox="1"/>
          <p:nvPr/>
        </p:nvSpPr>
        <p:spPr>
          <a:xfrm>
            <a:off x="295103" y="3778305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8)</a:t>
            </a:r>
            <a:endParaRPr dirty="0"/>
          </a:p>
        </p:txBody>
      </p:sp>
      <p:sp>
        <p:nvSpPr>
          <p:cNvPr id="742" name="Google Shape;742;p29"/>
          <p:cNvSpPr txBox="1"/>
          <p:nvPr/>
        </p:nvSpPr>
        <p:spPr>
          <a:xfrm>
            <a:off x="295103" y="3916365"/>
            <a:ext cx="27432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9)</a:t>
            </a:r>
            <a:endParaRPr dirty="0"/>
          </a:p>
        </p:txBody>
      </p:sp>
      <p:sp>
        <p:nvSpPr>
          <p:cNvPr id="743" name="Google Shape;743;p29"/>
          <p:cNvSpPr txBox="1"/>
          <p:nvPr/>
        </p:nvSpPr>
        <p:spPr>
          <a:xfrm>
            <a:off x="1189984" y="4162027"/>
            <a:ext cx="352095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11)</a:t>
            </a:r>
            <a:endParaRPr dirty="0"/>
          </a:p>
        </p:txBody>
      </p:sp>
      <p:sp>
        <p:nvSpPr>
          <p:cNvPr id="744" name="Google Shape;744;p29"/>
          <p:cNvSpPr txBox="1"/>
          <p:nvPr/>
        </p:nvSpPr>
        <p:spPr>
          <a:xfrm>
            <a:off x="251896" y="4061333"/>
            <a:ext cx="360734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10)</a:t>
            </a:r>
            <a:endParaRPr dirty="0"/>
          </a:p>
        </p:txBody>
      </p:sp>
      <p:sp>
        <p:nvSpPr>
          <p:cNvPr id="745" name="Google Shape;745;p29"/>
          <p:cNvSpPr txBox="1"/>
          <p:nvPr/>
        </p:nvSpPr>
        <p:spPr>
          <a:xfrm>
            <a:off x="1289505" y="4441424"/>
            <a:ext cx="347855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13)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735" grpId="0"/>
      <p:bldP spid="736" grpId="0"/>
      <p:bldP spid="737" grpId="0"/>
      <p:bldP spid="738" grpId="0"/>
      <p:bldP spid="739" grpId="0"/>
      <p:bldP spid="740" grpId="0"/>
      <p:bldP spid="741" grpId="0"/>
      <p:bldP spid="742" grpId="0"/>
      <p:bldP spid="743" grpId="0"/>
      <p:bldP spid="744" grpId="0"/>
      <p:bldP spid="74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0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图书主页 - 关于本书</a:t>
            </a:r>
            <a:endParaRPr/>
          </a:p>
        </p:txBody>
      </p:sp>
      <p:sp>
        <p:nvSpPr>
          <p:cNvPr id="752" name="Google Shape;752;p30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985959"/>
            <a:ext cx="4203583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Google Shape;760;p30"/>
          <p:cNvSpPr/>
          <p:nvPr/>
        </p:nvSpPr>
        <p:spPr>
          <a:xfrm>
            <a:off x="2803311" y="3437399"/>
            <a:ext cx="1280160" cy="457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</a:t>
            </a:r>
            <a:r>
              <a:rPr lang="en-US" altLang="zh-CN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PDF</a:t>
            </a: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格式下载</a:t>
            </a:r>
            <a:b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</a:b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单个图书章节</a:t>
            </a:r>
          </a:p>
        </p:txBody>
      </p:sp>
      <p:sp>
        <p:nvSpPr>
          <p:cNvPr id="17" name="Google Shape;760;p30"/>
          <p:cNvSpPr/>
          <p:nvPr/>
        </p:nvSpPr>
        <p:spPr>
          <a:xfrm>
            <a:off x="1573793" y="4001568"/>
            <a:ext cx="1737360" cy="30642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accent6"/>
              </a:buClr>
              <a:buSzPts val="1200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在线阅读单个图书章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节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"/>
          <p:cNvSpPr txBox="1">
            <a:spLocks noGrp="1"/>
          </p:cNvSpPr>
          <p:nvPr>
            <p:ph type="body" idx="2"/>
          </p:nvPr>
        </p:nvSpPr>
        <p:spPr>
          <a:xfrm>
            <a:off x="432000" y="567339"/>
            <a:ext cx="8280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398" name="Google Shape;398;p8"/>
          <p:cNvSpPr txBox="1">
            <a:spLocks noGrp="1"/>
          </p:cNvSpPr>
          <p:nvPr>
            <p:ph type="title"/>
          </p:nvPr>
        </p:nvSpPr>
        <p:spPr>
          <a:xfrm>
            <a:off x="420624" y="283073"/>
            <a:ext cx="828000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我们的三大运营部门</a:t>
            </a:r>
            <a:r>
              <a:rPr lang="zh-CN" dirty="0"/>
              <a:t> ……</a:t>
            </a:r>
            <a:endParaRPr dirty="0"/>
          </a:p>
        </p:txBody>
      </p:sp>
      <p:graphicFrame>
        <p:nvGraphicFramePr>
          <p:cNvPr id="399" name="Google Shape;399;p8"/>
          <p:cNvGraphicFramePr/>
          <p:nvPr>
            <p:extLst>
              <p:ext uri="{D42A27DB-BD31-4B8C-83A1-F6EECF244321}">
                <p14:modId xmlns:p14="http://schemas.microsoft.com/office/powerpoint/2010/main" val="3280703104"/>
              </p:ext>
            </p:extLst>
          </p:nvPr>
        </p:nvGraphicFramePr>
        <p:xfrm>
          <a:off x="432000" y="1191939"/>
          <a:ext cx="8280000" cy="3447400"/>
        </p:xfrm>
        <a:graphic>
          <a:graphicData uri="http://schemas.openxmlformats.org/drawingml/2006/table">
            <a:tbl>
              <a:tblPr>
                <a:noFill/>
                <a:tableStyleId>{9556E4C4-E0F4-4A33-810D-FD80283D2719}</a:tableStyleId>
              </a:tblPr>
              <a:tblGrid>
                <a:gridCol w="183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zh-CN" sz="1500" u="none" strike="noStrike" cap="none">
                          <a:solidFill>
                            <a:schemeClr val="lt1"/>
                          </a:solidFill>
                        </a:rPr>
                        <a:t>RESEARCH 科研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zh-CN" sz="1500" u="none" strike="noStrike" cap="none">
                          <a:solidFill>
                            <a:schemeClr val="lt1"/>
                          </a:solidFill>
                        </a:rPr>
                        <a:t>EDUCATION 教育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zh-CN" sz="1500" u="none" strike="noStrike" cap="none">
                          <a:solidFill>
                            <a:schemeClr val="lt1"/>
                          </a:solidFill>
                        </a:rPr>
                        <a:t>PROFESSIONAL 职业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7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JOURNALS 期刊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BOOKS 图书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LANGUAGE LEARNING                           语言学习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INTERNATIONAL CURRICULUM                  国际课程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MEDICINE                            医学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7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ROAD SAFETY                         道路安全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7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 dirty="0">
                          <a:solidFill>
                            <a:schemeClr val="lt1"/>
                          </a:solidFill>
                        </a:rPr>
                        <a:t>A</a:t>
                      </a:r>
                      <a:r>
                        <a:rPr lang="zh-CN" sz="9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Microsoft YaHei" panose="020B0503020204020204" pitchFamily="34" charset="-122"/>
                        </a:rPr>
                        <a:t>UTHOR + DISCOVERY </a:t>
                      </a:r>
                      <a:br>
                        <a:rPr lang="zh-CN" sz="9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Microsoft YaHei" panose="020B0503020204020204" pitchFamily="34" charset="-122"/>
                        </a:rPr>
                      </a:br>
                      <a:r>
                        <a:rPr lang="zh-CN" sz="9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Microsoft YaHei" panose="020B0503020204020204" pitchFamily="34" charset="-122"/>
                        </a:rPr>
                        <a:t>SOLUTIONS                                                 作者和发现解决方案</a:t>
                      </a:r>
                      <a:endParaRPr sz="1400" u="none" strike="noStrike" cap="none" dirty="0"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 dirty="0">
                          <a:solidFill>
                            <a:schemeClr val="lt1"/>
                          </a:solidFill>
                        </a:rPr>
                        <a:t>HEALTHCARE 卫生保健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SPANISH CURRICULUM                      西班牙语课程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HIGHER </a:t>
                      </a:r>
                      <a:b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</a:b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EDUCATION                      高等教育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ENGINEERING + MANAGEMENT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>
                          <a:solidFill>
                            <a:schemeClr val="lt1"/>
                          </a:solidFill>
                        </a:rPr>
                        <a:t>工程和管理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7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sz="900" b="1" u="none" strike="noStrike" cap="none" dirty="0">
                          <a:solidFill>
                            <a:schemeClr val="lt1"/>
                          </a:solidFill>
                        </a:rPr>
                        <a:t>LEGISLATION                        法律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7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0" name="Google Shape;400;p8" descr="A group of people standing around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715" y="1563567"/>
            <a:ext cx="3657600" cy="17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8"/>
          <p:cNvPicPr preferRelativeResize="0"/>
          <p:nvPr/>
        </p:nvPicPr>
        <p:blipFill rotWithShape="1">
          <a:blip r:embed="rId4">
            <a:alphaModFix/>
          </a:blip>
          <a:srcRect t="1136"/>
          <a:stretch/>
        </p:blipFill>
        <p:spPr>
          <a:xfrm>
            <a:off x="4114800" y="1563567"/>
            <a:ext cx="2286000" cy="177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8" descr="A person wearing a helme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753"/>
          <a:stretch/>
        </p:blipFill>
        <p:spPr>
          <a:xfrm>
            <a:off x="6419088" y="1563567"/>
            <a:ext cx="2286000" cy="177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2" y="832605"/>
            <a:ext cx="5620215" cy="3840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9" name="Google Shape;769;p31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/>
              <a:t>图书章节页面 - 概览</a:t>
            </a:r>
            <a:endParaRPr/>
          </a:p>
        </p:txBody>
      </p:sp>
      <p:sp>
        <p:nvSpPr>
          <p:cNvPr id="770" name="Google Shape;770;p31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771" name="Google Shape;771;p31"/>
          <p:cNvSpPr/>
          <p:nvPr/>
        </p:nvSpPr>
        <p:spPr>
          <a:xfrm>
            <a:off x="6523990" y="1146220"/>
            <a:ext cx="2169249" cy="3312630"/>
          </a:xfrm>
          <a:prstGeom prst="roundRect">
            <a:avLst>
              <a:gd name="adj" fmla="val 1012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图书名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引用本章节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图书章节名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作者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</a:t>
            </a: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节在线出版时间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章节被下载次数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章节摘要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访问权限提示及下载PDF</a:t>
            </a:r>
            <a:endParaRPr dirty="0"/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</a:t>
            </a: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PDF格式下载本章节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sz="1200" b="0" i="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章节结构及快速导</a:t>
            </a:r>
            <a:r>
              <a:rPr lang="zh-CN" sz="1200" b="0" i="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航</a:t>
            </a:r>
          </a:p>
          <a:p>
            <a:pPr marL="316531" marR="0" lvl="0" indent="-3165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图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表导航</a:t>
            </a:r>
            <a:endParaRPr sz="1200" b="0" i="0" dirty="0" smtClean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72" name="Google Shape;772;p31"/>
          <p:cNvSpPr txBox="1"/>
          <p:nvPr/>
        </p:nvSpPr>
        <p:spPr>
          <a:xfrm>
            <a:off x="1020449" y="1218156"/>
            <a:ext cx="342469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sz="1100" b="1" i="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31"/>
          <p:cNvSpPr txBox="1"/>
          <p:nvPr/>
        </p:nvSpPr>
        <p:spPr>
          <a:xfrm>
            <a:off x="3140459" y="1069747"/>
            <a:ext cx="365760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dirty="0"/>
          </a:p>
        </p:txBody>
      </p:sp>
      <p:sp>
        <p:nvSpPr>
          <p:cNvPr id="774" name="Google Shape;774;p31"/>
          <p:cNvSpPr txBox="1"/>
          <p:nvPr/>
        </p:nvSpPr>
        <p:spPr>
          <a:xfrm>
            <a:off x="296601" y="1770073"/>
            <a:ext cx="278024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sz="1100" b="1" i="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31"/>
          <p:cNvSpPr txBox="1"/>
          <p:nvPr/>
        </p:nvSpPr>
        <p:spPr>
          <a:xfrm>
            <a:off x="303640" y="1981065"/>
            <a:ext cx="29948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dirty="0"/>
          </a:p>
        </p:txBody>
      </p:sp>
      <p:sp>
        <p:nvSpPr>
          <p:cNvPr id="776" name="Google Shape;776;p31"/>
          <p:cNvSpPr txBox="1"/>
          <p:nvPr/>
        </p:nvSpPr>
        <p:spPr>
          <a:xfrm>
            <a:off x="1611829" y="2163481"/>
            <a:ext cx="31894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5)</a:t>
            </a:r>
            <a:endParaRPr dirty="0"/>
          </a:p>
        </p:txBody>
      </p:sp>
      <p:sp>
        <p:nvSpPr>
          <p:cNvPr id="777" name="Google Shape;777;p31"/>
          <p:cNvSpPr txBox="1"/>
          <p:nvPr/>
        </p:nvSpPr>
        <p:spPr>
          <a:xfrm>
            <a:off x="308103" y="2322212"/>
            <a:ext cx="305787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6)</a:t>
            </a:r>
            <a:endParaRPr dirty="0"/>
          </a:p>
        </p:txBody>
      </p:sp>
      <p:sp>
        <p:nvSpPr>
          <p:cNvPr id="779" name="Google Shape;779;p31"/>
          <p:cNvSpPr txBox="1"/>
          <p:nvPr/>
        </p:nvSpPr>
        <p:spPr>
          <a:xfrm>
            <a:off x="308311" y="2621430"/>
            <a:ext cx="290137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7)</a:t>
            </a:r>
            <a:endParaRPr dirty="0"/>
          </a:p>
        </p:txBody>
      </p:sp>
      <p:sp>
        <p:nvSpPr>
          <p:cNvPr id="780" name="Google Shape;780;p31"/>
          <p:cNvSpPr txBox="1"/>
          <p:nvPr/>
        </p:nvSpPr>
        <p:spPr>
          <a:xfrm>
            <a:off x="1283284" y="4196022"/>
            <a:ext cx="314612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8)</a:t>
            </a:r>
            <a:endParaRPr dirty="0"/>
          </a:p>
        </p:txBody>
      </p:sp>
      <p:sp>
        <p:nvSpPr>
          <p:cNvPr id="781" name="Google Shape;781;p31"/>
          <p:cNvSpPr txBox="1"/>
          <p:nvPr/>
        </p:nvSpPr>
        <p:spPr>
          <a:xfrm>
            <a:off x="1611829" y="4410256"/>
            <a:ext cx="268257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9)</a:t>
            </a:r>
            <a:endParaRPr dirty="0"/>
          </a:p>
        </p:txBody>
      </p:sp>
      <p:sp>
        <p:nvSpPr>
          <p:cNvPr id="783" name="Google Shape;783;p31"/>
          <p:cNvSpPr txBox="1"/>
          <p:nvPr/>
        </p:nvSpPr>
        <p:spPr>
          <a:xfrm>
            <a:off x="4138859" y="2358601"/>
            <a:ext cx="335953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10)</a:t>
            </a:r>
            <a:endParaRPr dirty="0"/>
          </a:p>
        </p:txBody>
      </p:sp>
      <p:sp>
        <p:nvSpPr>
          <p:cNvPr id="30" name="Google Shape;783;p31"/>
          <p:cNvSpPr txBox="1"/>
          <p:nvPr/>
        </p:nvSpPr>
        <p:spPr>
          <a:xfrm>
            <a:off x="5535304" y="2358601"/>
            <a:ext cx="335953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100" b="1" i="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altLang="zh-CN" sz="1100" b="1" i="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zh-CN" sz="1100" b="1" i="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10" y="908115"/>
            <a:ext cx="6583680" cy="377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5" name="Google Shape;795;p32"/>
          <p:cNvSpPr/>
          <p:nvPr/>
        </p:nvSpPr>
        <p:spPr>
          <a:xfrm>
            <a:off x="1959199" y="2724396"/>
            <a:ext cx="3657600" cy="914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0" rIns="16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7"/>
              <a:buFont typeface="Arial"/>
              <a:buNone/>
            </a:pPr>
            <a:endParaRPr sz="1477" b="0" i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96" name="Google Shape;796;p32"/>
          <p:cNvSpPr/>
          <p:nvPr/>
        </p:nvSpPr>
        <p:spPr>
          <a:xfrm>
            <a:off x="1959198" y="1205748"/>
            <a:ext cx="3657600" cy="118872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0" rIns="16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7"/>
              <a:buFont typeface="Arial"/>
              <a:buNone/>
            </a:pPr>
            <a:endParaRPr sz="1477" b="0" i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97" name="Google Shape;797;p32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图书章节页面 - 版权信息及关于本章节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</p:txBody>
      </p:sp>
      <p:sp>
        <p:nvSpPr>
          <p:cNvPr id="798" name="Google Shape;798;p32"/>
          <p:cNvSpPr txBox="1">
            <a:spLocks noGrp="1"/>
          </p:cNvSpPr>
          <p:nvPr>
            <p:ph type="subTitle" idx="2"/>
          </p:nvPr>
        </p:nvSpPr>
        <p:spPr>
          <a:xfrm>
            <a:off x="419100" y="567339"/>
            <a:ext cx="8299450" cy="2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799" name="Google Shape;799;p32"/>
          <p:cNvSpPr/>
          <p:nvPr/>
        </p:nvSpPr>
        <p:spPr>
          <a:xfrm>
            <a:off x="216470" y="3192546"/>
            <a:ext cx="1280160" cy="36576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本章节出版详情</a:t>
            </a:r>
            <a:endParaRPr sz="12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800" name="Google Shape;800;p32"/>
          <p:cNvCxnSpPr>
            <a:stCxn id="799" idx="3"/>
            <a:endCxn id="795" idx="1"/>
          </p:cNvCxnSpPr>
          <p:nvPr/>
        </p:nvCxnSpPr>
        <p:spPr>
          <a:xfrm flipV="1">
            <a:off x="1496630" y="3181596"/>
            <a:ext cx="462569" cy="19383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803" name="Google Shape;803;p32"/>
          <p:cNvSpPr/>
          <p:nvPr/>
        </p:nvSpPr>
        <p:spPr>
          <a:xfrm>
            <a:off x="216470" y="1925746"/>
            <a:ext cx="1097280" cy="36576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b="0" i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引用本章节</a:t>
            </a:r>
            <a:endParaRPr sz="1200" b="0" i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804" name="Google Shape;804;p32"/>
          <p:cNvCxnSpPr>
            <a:stCxn id="803" idx="3"/>
            <a:endCxn id="796" idx="1"/>
          </p:cNvCxnSpPr>
          <p:nvPr/>
        </p:nvCxnSpPr>
        <p:spPr>
          <a:xfrm flipV="1">
            <a:off x="1313750" y="1800108"/>
            <a:ext cx="645448" cy="3085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8" name="Google Shape;803;p32"/>
          <p:cNvSpPr/>
          <p:nvPr/>
        </p:nvSpPr>
        <p:spPr>
          <a:xfrm>
            <a:off x="216470" y="1120484"/>
            <a:ext cx="1097280" cy="36576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75" tIns="16875" rIns="16875" bIns="16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altLang="en-US" sz="1200" dirty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查</a:t>
            </a:r>
            <a:r>
              <a:rPr lang="zh-CN" altLang="en-US" sz="1200" dirty="0" smtClean="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看历史版本</a:t>
            </a:r>
            <a:endParaRPr sz="1200" b="0" i="0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29" name="Google Shape;804;p32"/>
          <p:cNvCxnSpPr>
            <a:stCxn id="28" idx="3"/>
          </p:cNvCxnSpPr>
          <p:nvPr/>
        </p:nvCxnSpPr>
        <p:spPr>
          <a:xfrm>
            <a:off x="1313750" y="1303364"/>
            <a:ext cx="274320" cy="8852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animBg="1"/>
      <p:bldP spid="796" grpId="0" animBg="1"/>
      <p:bldP spid="799" grpId="0" animBg="1"/>
      <p:bldP spid="803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电子图书合集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dirty="0"/>
              <a:t>https://www.springernature.com/cn/librarians/products/ebooks/ebook-collection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77"/>
          <a:stretch/>
        </p:blipFill>
        <p:spPr>
          <a:xfrm>
            <a:off x="667767" y="903387"/>
            <a:ext cx="6867863" cy="39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264756" y="3558458"/>
            <a:ext cx="2473765" cy="914400"/>
          </a:xfrm>
        </p:spPr>
        <p:txBody>
          <a:bodyPr/>
          <a:lstStyle/>
          <a:p>
            <a:pPr algn="ctr"/>
            <a: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扫</a:t>
            </a:r>
            <a:r>
              <a:rPr lang="zh-CN" altLang="en-US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描二维码，完成问卷</a:t>
            </a:r>
            <a: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成绩将作为</a:t>
            </a:r>
            <a:r>
              <a:rPr lang="zh-CN" alt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申请素拓学分</a:t>
            </a:r>
            <a:r>
              <a:rPr lang="zh-CN" altLang="en-US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证明</a:t>
            </a:r>
            <a: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sz="1400" b="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800" b="0" dirty="0"/>
              <a:t/>
            </a:r>
            <a:br>
              <a:rPr lang="zh-CN" altLang="en-US" sz="1800" b="0" dirty="0"/>
            </a:br>
            <a:endParaRPr lang="en-GB" sz="1800" dirty="0"/>
          </a:p>
        </p:txBody>
      </p:sp>
      <p:sp>
        <p:nvSpPr>
          <p:cNvPr id="13" name="Title 5"/>
          <p:cNvSpPr txBox="1">
            <a:spLocks/>
          </p:cNvSpPr>
          <p:nvPr/>
        </p:nvSpPr>
        <p:spPr bwMode="ltGray">
          <a:xfrm>
            <a:off x="5433728" y="3649898"/>
            <a:ext cx="3092740" cy="822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54542" rtl="0" eaLnBrk="1" latinLnBrk="0" hangingPunct="1">
              <a:spcBef>
                <a:spcPct val="0"/>
              </a:spcBef>
              <a:buNone/>
              <a:defRPr sz="1950" b="1" kern="1200">
                <a:solidFill>
                  <a:srgbClr val="486A7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400" b="0" dirty="0" smtClean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扫</a:t>
            </a:r>
            <a:r>
              <a:rPr lang="zh-CN" altLang="en-US" sz="1400" b="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描二维</a:t>
            </a:r>
            <a:r>
              <a:rPr lang="zh-CN" altLang="en-US" sz="1400" b="0" dirty="0" smtClean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码关注，获</a:t>
            </a:r>
            <a:r>
              <a:rPr lang="zh-CN" altLang="en-US" sz="1400" b="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取更多产品信</a:t>
            </a:r>
            <a:r>
              <a:rPr lang="zh-CN" altLang="en-US" sz="1400" b="0" dirty="0" smtClean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息、科</a:t>
            </a:r>
            <a:r>
              <a:rPr lang="zh-CN" altLang="en-US" sz="1400" b="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研资讯以及在线培训讲</a:t>
            </a:r>
            <a:r>
              <a:rPr lang="zh-CN" altLang="en-US" sz="1400" b="0" dirty="0" smtClean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座</a:t>
            </a:r>
            <a:r>
              <a:rPr lang="zh-CN" altLang="en-US" sz="1400" b="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信息</a:t>
            </a:r>
            <a:endParaRPr lang="en-GB" sz="1400" b="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58" y="1299392"/>
            <a:ext cx="201168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99" y="1299392"/>
            <a:ext cx="201168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713565" y="581441"/>
            <a:ext cx="2533066" cy="3774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Springer </a:t>
            </a:r>
            <a:r>
              <a:rPr lang="en-US" altLang="zh-CN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Nature</a:t>
            </a:r>
            <a:r>
              <a:rPr lang="zh-CN" altLang="en-US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科研服务号</a:t>
            </a:r>
            <a:endParaRPr lang="en-US" altLang="zh-CN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5407" y="419858"/>
            <a:ext cx="22124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Springer</a:t>
            </a:r>
            <a:r>
              <a:rPr lang="zh-CN" altLang="en-US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电子期刊数据库</a:t>
            </a:r>
            <a:endParaRPr lang="en-US" altLang="zh-CN" b="1" dirty="0" smtClean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培训讲座问卷</a:t>
            </a:r>
            <a:endParaRPr lang="en-US" altLang="zh-CN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0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zh-CN" dirty="0"/>
              <a:t>谢谢！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4489554" y="321665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杨阳 客户经</a:t>
            </a:r>
            <a:r>
              <a:rPr lang="zh-CN" altLang="en-US" dirty="0" smtClean="0"/>
              <a:t>理 </a:t>
            </a:r>
            <a:r>
              <a:rPr lang="en-US" altLang="zh-CN" dirty="0" smtClean="0"/>
              <a:t>152 1033 8113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steven.yang@cn.springernature.com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</a:pPr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超过</a:t>
            </a:r>
            <a:r>
              <a:rPr lang="en-GB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80</a:t>
            </a:r>
            <a:r>
              <a:rPr lang="en-GB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年的创新历程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7" name="Google Shape;577;p155"/>
          <p:cNvSpPr txBox="1">
            <a:spLocks noGrp="1"/>
          </p:cNvSpPr>
          <p:nvPr>
            <p:ph type="subTitle" idx="1"/>
          </p:nvPr>
        </p:nvSpPr>
        <p:spPr>
          <a:xfrm>
            <a:off x="419100" y="567339"/>
            <a:ext cx="82994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600" b="1" i="0" u="none" strike="noStrike" cap="none" dirty="0" err="1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令人信赖的知识来源</a:t>
            </a:r>
            <a:endParaRPr sz="1600" b="1" i="0" u="none" strike="noStrike" cap="none" dirty="0">
              <a:solidFill>
                <a:srgbClr val="00B0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55"/>
          <p:cNvSpPr txBox="1"/>
          <p:nvPr/>
        </p:nvSpPr>
        <p:spPr>
          <a:xfrm>
            <a:off x="350981" y="954886"/>
            <a:ext cx="858981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从1842年开始，凭借一系列强有力的品牌及附属品牌，我们尽己所能为整个科研界提供最好的服务，从而促进探索发现。 </a:t>
            </a:r>
            <a:br>
              <a:rPr lang="en-GB" sz="1200" b="0" i="0" u="none" strike="noStrike" cap="none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超过</a:t>
            </a:r>
            <a:r>
              <a:rPr lang="en-GB" sz="1200" b="0" i="0" u="none" strike="noStrike" cap="none" dirty="0" smtClean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altLang="zh-CN" sz="1200" b="0" i="0" u="none" strike="noStrike" cap="none" dirty="0" smtClean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r>
              <a:rPr lang="en-GB" sz="1200" b="0" i="0" u="none" strike="noStrike" cap="none" dirty="0" err="1" smtClean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年以来</a:t>
            </a:r>
            <a:r>
              <a:rPr lang="en-GB" sz="1200" b="0" i="0" u="none" strike="noStrike" cap="none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，我们确保出版重要、扎实和经得起客观检验的内容，以帮助研究人员发现新的想法</a:t>
            </a:r>
            <a:r>
              <a:rPr lang="en-GB" sz="1200" b="0" i="0" u="none" strike="noStrike" cap="none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1200" b="0" i="0" u="none" strike="noStrike" cap="none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/>
          <a:stretch/>
        </p:blipFill>
        <p:spPr>
          <a:xfrm>
            <a:off x="432000" y="1477936"/>
            <a:ext cx="8229600" cy="30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"/>
          <p:cNvSpPr txBox="1">
            <a:spLocks noGrp="1"/>
          </p:cNvSpPr>
          <p:nvPr>
            <p:ph type="body" idx="2"/>
          </p:nvPr>
        </p:nvSpPr>
        <p:spPr>
          <a:xfrm>
            <a:off x="432000" y="567339"/>
            <a:ext cx="8280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349" name="Google Shape;349;p6"/>
          <p:cNvSpPr txBox="1">
            <a:spLocks noGrp="1"/>
          </p:cNvSpPr>
          <p:nvPr>
            <p:ph type="title"/>
          </p:nvPr>
        </p:nvSpPr>
        <p:spPr>
          <a:xfrm>
            <a:off x="420624" y="283073"/>
            <a:ext cx="828000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None/>
            </a:pPr>
            <a:r>
              <a:rPr 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我们备受信赖的品牌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0" name="Google Shape;350;p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5975" y="3071005"/>
            <a:ext cx="1570751" cy="6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842" y="2091960"/>
            <a:ext cx="1971158" cy="85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8753" y="2142393"/>
            <a:ext cx="1855279" cy="8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0911" y="3049377"/>
            <a:ext cx="1674123" cy="72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3934" y="2089576"/>
            <a:ext cx="1959288" cy="85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6334" y="2855344"/>
            <a:ext cx="2615443" cy="11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2311" y="2846717"/>
            <a:ext cx="2615443" cy="113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" descr="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2083646"/>
            <a:ext cx="2267744" cy="98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89913" y="2127350"/>
            <a:ext cx="1770922" cy="77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" descr="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68500" y="-56079"/>
            <a:ext cx="2191110" cy="95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" descr="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5992" y="1144952"/>
            <a:ext cx="1751762" cy="7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81989" y="1410786"/>
            <a:ext cx="1047971" cy="2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" descr="A picture containing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56691" y="3932677"/>
            <a:ext cx="1879972" cy="81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" descr="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24752" y="3835160"/>
            <a:ext cx="24511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" descr="Partners | Springer Natur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427393" y="1273943"/>
            <a:ext cx="2289213" cy="572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"/>
          <p:cNvSpPr txBox="1">
            <a:spLocks noGrp="1"/>
          </p:cNvSpPr>
          <p:nvPr>
            <p:ph type="title"/>
          </p:nvPr>
        </p:nvSpPr>
        <p:spPr>
          <a:xfrm>
            <a:off x="419100" y="283073"/>
            <a:ext cx="8299450" cy="27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en-GB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科研相关业务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42" name="Google Shape;6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161" y="1141768"/>
            <a:ext cx="1911599" cy="1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96" y="1134767"/>
            <a:ext cx="1911599" cy="1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6319" y="1134767"/>
            <a:ext cx="1911599" cy="1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1013" y="1141768"/>
            <a:ext cx="1911599" cy="191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" name="Google Shape;646;p6"/>
          <p:cNvGrpSpPr/>
          <p:nvPr/>
        </p:nvGrpSpPr>
        <p:grpSpPr>
          <a:xfrm>
            <a:off x="304313" y="1119303"/>
            <a:ext cx="2249847" cy="3741124"/>
            <a:chOff x="304313" y="1119303"/>
            <a:chExt cx="2249847" cy="3741124"/>
          </a:xfrm>
        </p:grpSpPr>
        <p:pic>
          <p:nvPicPr>
            <p:cNvPr id="647" name="Google Shape;647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9154" y="1135006"/>
              <a:ext cx="425170" cy="4251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8" name="Google Shape;648;p6"/>
            <p:cNvSpPr txBox="1"/>
            <p:nvPr/>
          </p:nvSpPr>
          <p:spPr>
            <a:xfrm>
              <a:off x="304313" y="1119303"/>
              <a:ext cx="368710" cy="412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 txBox="1"/>
            <p:nvPr/>
          </p:nvSpPr>
          <p:spPr>
            <a:xfrm>
              <a:off x="520261" y="3262385"/>
              <a:ext cx="2033899" cy="1598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 </a:t>
              </a: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Nature期刊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Springer期刊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Nature </a:t>
              </a: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Portfolio期刊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nature.com上的学术期刊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Adis期刊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Palgrave </a:t>
              </a: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Macmillan期刊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科学美国人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回溯期刊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6"/>
            <p:cNvSpPr txBox="1"/>
            <p:nvPr/>
          </p:nvSpPr>
          <p:spPr>
            <a:xfrm>
              <a:off x="821044" y="1299009"/>
              <a:ext cx="986492" cy="338405"/>
            </a:xfrm>
            <a:prstGeom prst="rect">
              <a:avLst/>
            </a:prstGeom>
            <a:solidFill>
              <a:schemeClr val="lt1">
                <a:alpha val="69411"/>
              </a:schemeClr>
            </a:solidFill>
            <a:ln>
              <a:noFill/>
            </a:ln>
          </p:spPr>
          <p:txBody>
            <a:bodyPr spcFirstLastPara="1" wrap="square" lIns="720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 dirty="0" err="1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期刊</a:t>
              </a:r>
              <a:endParaRPr sz="14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  <p:pic>
        <p:nvPicPr>
          <p:cNvPr id="652" name="Google Shape;65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3237" y="1135006"/>
            <a:ext cx="425170" cy="42517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"/>
          <p:cNvSpPr txBox="1"/>
          <p:nvPr/>
        </p:nvSpPr>
        <p:spPr>
          <a:xfrm>
            <a:off x="2428396" y="1119303"/>
            <a:ext cx="368710" cy="41295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"/>
          <p:cNvSpPr txBox="1"/>
          <p:nvPr/>
        </p:nvSpPr>
        <p:spPr>
          <a:xfrm>
            <a:off x="2554160" y="3269386"/>
            <a:ext cx="1911600" cy="68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Spinger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1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Palgrave </a:t>
            </a:r>
            <a:r>
              <a:rPr lang="en-GB" sz="1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Macmillan和Apress的纸质和电子图书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Springer </a:t>
            </a:r>
            <a:r>
              <a:rPr lang="en-GB" sz="1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Nature电子书合集</a:t>
            </a:r>
            <a:endParaRPr dirty="0"/>
          </a:p>
          <a:p>
            <a:pPr marL="171450" lvl="7" indent="-171450"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en-GB" sz="11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回溯图书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6"/>
          <p:cNvSpPr txBox="1"/>
          <p:nvPr/>
        </p:nvSpPr>
        <p:spPr>
          <a:xfrm>
            <a:off x="2945126" y="1299009"/>
            <a:ext cx="1310099" cy="155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图书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6" name="Google Shape;656;p6"/>
          <p:cNvGrpSpPr/>
          <p:nvPr/>
        </p:nvGrpSpPr>
        <p:grpSpPr>
          <a:xfrm>
            <a:off x="4552479" y="1119303"/>
            <a:ext cx="2190294" cy="3505084"/>
            <a:chOff x="304313" y="1119303"/>
            <a:chExt cx="2190294" cy="3505084"/>
          </a:xfrm>
        </p:grpSpPr>
        <p:pic>
          <p:nvPicPr>
            <p:cNvPr id="657" name="Google Shape;657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9154" y="1135006"/>
              <a:ext cx="425170" cy="4251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6"/>
            <p:cNvSpPr txBox="1"/>
            <p:nvPr/>
          </p:nvSpPr>
          <p:spPr>
            <a:xfrm>
              <a:off x="304313" y="1119303"/>
              <a:ext cx="368710" cy="412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6"/>
            <p:cNvSpPr txBox="1"/>
            <p:nvPr/>
          </p:nvSpPr>
          <p:spPr>
            <a:xfrm>
              <a:off x="613070" y="3262385"/>
              <a:ext cx="1881537" cy="136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AdisInsight</a:t>
              </a:r>
              <a:endParaRPr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Adis Pharmacovigilance </a:t>
              </a:r>
              <a:endParaRPr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 Nature Experiments</a:t>
              </a:r>
              <a:endParaRPr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SpringerMaterials</a:t>
              </a:r>
              <a:endPara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 Protocol</a:t>
              </a:r>
              <a:endParaRPr/>
            </a:p>
          </p:txBody>
        </p:sp>
        <p:sp>
          <p:nvSpPr>
            <p:cNvPr id="660" name="Google Shape;660;p6"/>
            <p:cNvSpPr txBox="1"/>
            <p:nvPr/>
          </p:nvSpPr>
          <p:spPr>
            <a:xfrm>
              <a:off x="821043" y="1299009"/>
              <a:ext cx="1310099" cy="1558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数据库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6"/>
          <p:cNvGrpSpPr/>
          <p:nvPr/>
        </p:nvGrpSpPr>
        <p:grpSpPr>
          <a:xfrm>
            <a:off x="6676561" y="1119303"/>
            <a:ext cx="1826829" cy="3505085"/>
            <a:chOff x="304313" y="1119303"/>
            <a:chExt cx="1826829" cy="3505085"/>
          </a:xfrm>
        </p:grpSpPr>
        <p:pic>
          <p:nvPicPr>
            <p:cNvPr id="662" name="Google Shape;662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9154" y="1135006"/>
              <a:ext cx="425170" cy="4251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p6"/>
            <p:cNvSpPr txBox="1"/>
            <p:nvPr/>
          </p:nvSpPr>
          <p:spPr>
            <a:xfrm>
              <a:off x="304313" y="1119303"/>
              <a:ext cx="368710" cy="412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"/>
            <p:cNvSpPr txBox="1"/>
            <p:nvPr/>
          </p:nvSpPr>
          <p:spPr>
            <a:xfrm>
              <a:off x="821043" y="3262386"/>
              <a:ext cx="1310099" cy="136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自然大师课堂</a:t>
              </a:r>
              <a:endParaRPr dirty="0"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作者服务</a:t>
              </a:r>
              <a:endParaRPr dirty="0"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科研数据服务</a:t>
              </a:r>
              <a:endParaRPr dirty="0"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InReview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Transfer Desk</a:t>
              </a:r>
              <a:endParaRPr dirty="0"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SN Insights  </a:t>
              </a:r>
              <a:endParaRPr dirty="0"/>
            </a:p>
            <a:p>
              <a:pPr marL="171450" marR="0" lvl="0" indent="-171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Arial"/>
                <a:buChar char="•"/>
              </a:pPr>
              <a:r>
                <a:rPr lang="en-GB" sz="11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SN </a:t>
              </a:r>
              <a:r>
                <a:rPr lang="en-GB" sz="11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SharedIt</a:t>
              </a:r>
              <a:endParaRPr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6"/>
            <p:cNvSpPr txBox="1"/>
            <p:nvPr/>
          </p:nvSpPr>
          <p:spPr>
            <a:xfrm>
              <a:off x="821043" y="1271654"/>
              <a:ext cx="1088698" cy="365760"/>
            </a:xfrm>
            <a:prstGeom prst="rect">
              <a:avLst/>
            </a:prstGeom>
            <a:solidFill>
              <a:schemeClr val="lt1">
                <a:alpha val="69411"/>
              </a:schemeClr>
            </a:solidFill>
            <a:ln>
              <a:noFill/>
            </a:ln>
          </p:spPr>
          <p:txBody>
            <a:bodyPr spcFirstLastPara="1" wrap="square" lIns="7200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GB" sz="2000" b="1" i="0" u="none" strike="noStrike" cap="none" dirty="0" err="1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科研服务</a:t>
              </a:r>
              <a:endParaRPr sz="14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55108" y="3943386"/>
            <a:ext cx="1272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7" indent="-171450">
              <a:buClr>
                <a:schemeClr val="accent1"/>
              </a:buClr>
              <a:buSzPts val="1100"/>
              <a:buFont typeface="Courier New" panose="02070309020205020404" pitchFamily="49" charset="0"/>
              <a:buChar char="o"/>
            </a:pPr>
            <a:r>
              <a:rPr lang="zh-CN" alt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教科书</a:t>
            </a:r>
          </a:p>
          <a:p>
            <a:pPr marL="171450" lvl="7" indent="-171450">
              <a:buClr>
                <a:schemeClr val="accent1"/>
              </a:buClr>
              <a:buSzPts val="1100"/>
              <a:buFont typeface="Courier New" panose="02070309020205020404" pitchFamily="49" charset="0"/>
              <a:buChar char="o"/>
            </a:pPr>
            <a:r>
              <a:rPr lang="zh-CN" alt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参考工具书</a:t>
            </a:r>
          </a:p>
          <a:p>
            <a:pPr marL="171450" lvl="7" indent="-171450">
              <a:buClr>
                <a:schemeClr val="accent1"/>
              </a:buClr>
              <a:buSzPts val="1100"/>
              <a:buFont typeface="Courier New" panose="02070309020205020404" pitchFamily="49" charset="0"/>
              <a:buChar char="o"/>
            </a:pPr>
            <a:r>
              <a:rPr lang="zh-CN" alt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会议论文集</a:t>
            </a:r>
          </a:p>
          <a:p>
            <a:pPr marL="171450" lvl="7" indent="-171450">
              <a:buClr>
                <a:schemeClr val="accent1"/>
              </a:buClr>
              <a:buSzPts val="1100"/>
              <a:buFont typeface="Courier New" panose="02070309020205020404" pitchFamily="49" charset="0"/>
              <a:buChar char="o"/>
            </a:pPr>
            <a:r>
              <a:rPr lang="zh-CN" alt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系列丛书</a:t>
            </a:r>
          </a:p>
        </p:txBody>
      </p:sp>
    </p:spTree>
    <p:extLst>
      <p:ext uri="{BB962C8B-B14F-4D97-AF65-F5344CB8AC3E}">
        <p14:creationId xmlns:p14="http://schemas.microsoft.com/office/powerpoint/2010/main" val="3553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2000"/>
              <a:buFont typeface="Calibri"/>
              <a:buNone/>
            </a:pPr>
            <a:r>
              <a:rPr lang="en-GB"/>
              <a:t>两大学术平台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66" name="Google Shape;1666;p57"/>
          <p:cNvGrpSpPr/>
          <p:nvPr/>
        </p:nvGrpSpPr>
        <p:grpSpPr>
          <a:xfrm>
            <a:off x="419100" y="1077683"/>
            <a:ext cx="3990262" cy="3546705"/>
            <a:chOff x="419100" y="1077683"/>
            <a:chExt cx="3990262" cy="3546705"/>
          </a:xfrm>
        </p:grpSpPr>
        <p:sp>
          <p:nvSpPr>
            <p:cNvPr id="1667" name="Google Shape;1667;p57"/>
            <p:cNvSpPr/>
            <p:nvPr/>
          </p:nvSpPr>
          <p:spPr>
            <a:xfrm>
              <a:off x="419100" y="1077683"/>
              <a:ext cx="3990262" cy="35467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57"/>
            <p:cNvSpPr txBox="1"/>
            <p:nvPr/>
          </p:nvSpPr>
          <p:spPr>
            <a:xfrm>
              <a:off x="461183" y="1191080"/>
              <a:ext cx="3066398" cy="324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36000" rIns="0" bIns="36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GB" sz="15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nature.com</a:t>
              </a:r>
              <a:endParaRPr sz="1400" b="0" i="0" u="none" strike="noStrike" cap="none" dirty="0">
                <a:solidFill>
                  <a:schemeClr val="tx1"/>
                </a:solidFill>
                <a:sym typeface="Arial"/>
              </a:endParaRPr>
            </a:p>
          </p:txBody>
        </p:sp>
        <p:sp>
          <p:nvSpPr>
            <p:cNvPr id="1669" name="Google Shape;1669;p57"/>
            <p:cNvSpPr txBox="1"/>
            <p:nvPr/>
          </p:nvSpPr>
          <p:spPr>
            <a:xfrm>
              <a:off x="559877" y="3802881"/>
              <a:ext cx="3707323" cy="716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66688" marR="0" lvl="2" indent="-1666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自然新闻、社论和专题合集</a:t>
              </a:r>
              <a:endParaRPr sz="1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66688" marR="0" lvl="2" indent="-166688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Nature </a:t>
              </a:r>
              <a:r>
                <a:rPr lang="en-GB" sz="1200" b="0" i="0" u="none" strike="noStrike" cap="non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Portfolio期刊</a:t>
              </a:r>
              <a:endParaRPr sz="1400" b="0" i="0" u="none" strike="noStrike" cap="none" dirty="0">
                <a:solidFill>
                  <a:schemeClr val="tx1"/>
                </a:solidFill>
                <a:sym typeface="Arial"/>
              </a:endParaRPr>
            </a:p>
            <a:p>
              <a:pPr marL="166688" marR="0" lvl="2" indent="-166688" algn="l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 err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nature.com上的学术期刊</a:t>
              </a:r>
              <a:endParaRPr sz="1400" b="0" i="0" u="none" strike="noStrike" cap="none" dirty="0">
                <a:solidFill>
                  <a:schemeClr val="tx1"/>
                </a:solidFill>
                <a:sym typeface="Arial"/>
              </a:endParaRPr>
            </a:p>
          </p:txBody>
        </p:sp>
      </p:grpSp>
      <p:grpSp>
        <p:nvGrpSpPr>
          <p:cNvPr id="1670" name="Google Shape;1670;p57"/>
          <p:cNvGrpSpPr/>
          <p:nvPr/>
        </p:nvGrpSpPr>
        <p:grpSpPr>
          <a:xfrm>
            <a:off x="4734640" y="1077683"/>
            <a:ext cx="4023360" cy="3546705"/>
            <a:chOff x="4734640" y="1077683"/>
            <a:chExt cx="4023360" cy="3546705"/>
          </a:xfrm>
          <a:solidFill>
            <a:schemeClr val="accent2">
              <a:lumMod val="10000"/>
              <a:lumOff val="90000"/>
            </a:schemeClr>
          </a:solidFill>
        </p:grpSpPr>
        <p:sp>
          <p:nvSpPr>
            <p:cNvPr id="1671" name="Google Shape;1671;p57"/>
            <p:cNvSpPr/>
            <p:nvPr/>
          </p:nvSpPr>
          <p:spPr>
            <a:xfrm>
              <a:off x="4734640" y="1077683"/>
              <a:ext cx="4023360" cy="354670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72000" tIns="72000" rIns="72000" bIns="720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57"/>
            <p:cNvSpPr txBox="1"/>
            <p:nvPr/>
          </p:nvSpPr>
          <p:spPr>
            <a:xfrm>
              <a:off x="4808510" y="3802881"/>
              <a:ext cx="3910040" cy="7162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66688" marR="0" lvl="2" indent="-1666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期刊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Springer期刊</a:t>
              </a:r>
              <a:r>
                <a:rPr lang="en-GB" sz="12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Palgrave </a:t>
              </a: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Macmillan期刊，Adis期刊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66688" marR="0" lvl="2" indent="-166688" algn="l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电子图书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Springer图书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， Palgrave </a:t>
              </a: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Macmillan图书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66688" marR="0" lvl="2" indent="-166688" algn="l" rtl="0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其它</a:t>
              </a:r>
              <a:r>
                <a:rPr lang="en-GB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en-GB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施普林格·自然视频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3" name="Google Shape;1673;p57"/>
          <p:cNvSpPr txBox="1"/>
          <p:nvPr/>
        </p:nvSpPr>
        <p:spPr>
          <a:xfrm>
            <a:off x="4875417" y="1191080"/>
            <a:ext cx="3066398" cy="32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5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link.springer.com</a:t>
            </a:r>
            <a:endParaRPr sz="1400" b="0" i="0" u="none" strike="noStrike" cap="none" dirty="0">
              <a:solidFill>
                <a:schemeClr val="accent2"/>
              </a:solidFill>
              <a:sym typeface="Arial"/>
            </a:endParaRPr>
          </a:p>
        </p:txBody>
      </p:sp>
      <p:pic>
        <p:nvPicPr>
          <p:cNvPr id="1674" name="Google Shape;167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589" y="1549740"/>
            <a:ext cx="3110918" cy="21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4658" y="1549740"/>
            <a:ext cx="2766378" cy="21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723756" y="1078841"/>
            <a:ext cx="4023360" cy="3566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pringer Nature Group master">
  <a:themeElements>
    <a:clrScheme name="Custom 3">
      <a:dk1>
        <a:srgbClr val="01324B"/>
      </a:dk1>
      <a:lt1>
        <a:srgbClr val="FFFFFF"/>
      </a:lt1>
      <a:dk2>
        <a:srgbClr val="CEDBE0"/>
      </a:dk2>
      <a:lt2>
        <a:srgbClr val="EBF1F5"/>
      </a:lt2>
      <a:accent1>
        <a:srgbClr val="0070A8"/>
      </a:accent1>
      <a:accent2>
        <a:srgbClr val="01324B"/>
      </a:accent2>
      <a:accent3>
        <a:srgbClr val="BE1818"/>
      </a:accent3>
      <a:accent4>
        <a:srgbClr val="785BA7"/>
      </a:accent4>
      <a:accent5>
        <a:srgbClr val="007373"/>
      </a:accent5>
      <a:accent6>
        <a:srgbClr val="C75301"/>
      </a:accent6>
      <a:hlink>
        <a:srgbClr val="0070A8"/>
      </a:hlink>
      <a:folHlink>
        <a:srgbClr val="0070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4111</Words>
  <Application>Microsoft Office PowerPoint</Application>
  <PresentationFormat>On-screen Show (16:9)</PresentationFormat>
  <Paragraphs>514</Paragraphs>
  <Slides>54</Slides>
  <Notes>52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CIDFont+F4</vt:lpstr>
      <vt:lpstr>Microsoft YaHei</vt:lpstr>
      <vt:lpstr>宋体</vt:lpstr>
      <vt:lpstr>Arial</vt:lpstr>
      <vt:lpstr>Calibri</vt:lpstr>
      <vt:lpstr>Cambria</vt:lpstr>
      <vt:lpstr>Courier New</vt:lpstr>
      <vt:lpstr>Springer Nature Group master</vt:lpstr>
      <vt:lpstr>开启发现之门 助力科研进步   Springer电子期刊数据库培训讲座</vt:lpstr>
      <vt:lpstr>目录</vt:lpstr>
      <vt:lpstr>施普林格·自然 </vt:lpstr>
      <vt:lpstr>施普林格·自然集团基本情况概览</vt:lpstr>
      <vt:lpstr>我们的三大运营部门 ……</vt:lpstr>
      <vt:lpstr>超过180年的创新历程</vt:lpstr>
      <vt:lpstr>我们备受信赖的品牌</vt:lpstr>
      <vt:lpstr>科研相关业务</vt:lpstr>
      <vt:lpstr>两大学术平台</vt:lpstr>
      <vt:lpstr>PowerPoint Presentation</vt:lpstr>
      <vt:lpstr>SpringerLink 平台与资源简介 </vt:lpstr>
      <vt:lpstr>SpringerLink科研平台概览 </vt:lpstr>
      <vt:lpstr>Springer Journals 施普林格期刊</vt:lpstr>
      <vt:lpstr>Springer期刊</vt:lpstr>
      <vt:lpstr>Springer期刊</vt:lpstr>
      <vt:lpstr>已开通资源</vt:lpstr>
      <vt:lpstr>图书馆访问路径</vt:lpstr>
      <vt:lpstr>PowerPoint Presentation</vt:lpstr>
      <vt:lpstr>如何在SpringerLink上发现和检索文献</vt:lpstr>
      <vt:lpstr>SpringerLink平台访问</vt:lpstr>
      <vt:lpstr>访问网址：link.springer.com</vt:lpstr>
      <vt:lpstr>创建新账户</vt:lpstr>
      <vt:lpstr>想知道自己当前使用的网络是否已获得SpringerLink平台的授权访问？</vt:lpstr>
      <vt:lpstr>已授权机构的用户访问方式</vt:lpstr>
      <vt:lpstr>用户可访问方式——广东石油化工学院</vt:lpstr>
      <vt:lpstr>SpringerLink平台检索功能</vt:lpstr>
      <vt:lpstr>SpringerLink平台检索功能</vt:lpstr>
      <vt:lpstr>检索功能</vt:lpstr>
      <vt:lpstr>PowerPoint Presentation</vt:lpstr>
      <vt:lpstr>PowerPoint Presentation</vt:lpstr>
      <vt:lpstr>PowerPoint Presentation</vt:lpstr>
      <vt:lpstr>PowerPoint Presentation</vt:lpstr>
      <vt:lpstr>检索功能</vt:lpstr>
      <vt:lpstr>检索功能——布尔逻辑运算</vt:lpstr>
      <vt:lpstr>检索功能</vt:lpstr>
      <vt:lpstr>PowerPoint Presentation</vt:lpstr>
      <vt:lpstr>检索结果页面</vt:lpstr>
      <vt:lpstr>检索结果列表结构</vt:lpstr>
      <vt:lpstr>检索结果排序、RSS订阅及下载检索结果列表</vt:lpstr>
      <vt:lpstr>期刊文章页面 - 概览</vt:lpstr>
      <vt:lpstr>期刊文章页面 - 参考文献</vt:lpstr>
      <vt:lpstr>期刊文章页面 - 版权许可及关于此文章</vt:lpstr>
      <vt:lpstr>期刊主页 - 概览</vt:lpstr>
      <vt:lpstr>期刊页面 - 已出版卷次、期次</vt:lpstr>
      <vt:lpstr>期刊主页 - 概览</vt:lpstr>
      <vt:lpstr>投稿准备</vt:lpstr>
      <vt:lpstr>期刊页面 - 关于本刊</vt:lpstr>
      <vt:lpstr>图书主页 - 概览</vt:lpstr>
      <vt:lpstr>图书主页 - 关于本书</vt:lpstr>
      <vt:lpstr>图书章节页面 - 概览</vt:lpstr>
      <vt:lpstr>图书章节页面 - 版权信息及关于本章节</vt:lpstr>
      <vt:lpstr>电子图书合集</vt:lpstr>
      <vt:lpstr> 扫描二维码，完成问卷 成绩将作为申请素拓学分证明   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如何利用SpringerLink平台发现与您最相关的研究</dc:title>
  <dc:creator>Antony Johnson</dc:creator>
  <cp:lastModifiedBy>Steven Yang</cp:lastModifiedBy>
  <cp:revision>241</cp:revision>
  <dcterms:created xsi:type="dcterms:W3CDTF">2021-08-02T15:23:56Z</dcterms:created>
  <dcterms:modified xsi:type="dcterms:W3CDTF">2023-04-20T01:29:13Z</dcterms:modified>
</cp:coreProperties>
</file>