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76" r:id="rId4"/>
    <p:sldId id="277" r:id="rId5"/>
    <p:sldId id="278" r:id="rId7"/>
    <p:sldId id="299" r:id="rId8"/>
    <p:sldId id="312" r:id="rId9"/>
    <p:sldId id="313" r:id="rId10"/>
    <p:sldId id="308" r:id="rId11"/>
    <p:sldId id="309" r:id="rId12"/>
    <p:sldId id="310" r:id="rId13"/>
    <p:sldId id="314" r:id="rId14"/>
    <p:sldId id="315" r:id="rId15"/>
    <p:sldId id="316" r:id="rId16"/>
    <p:sldId id="311" r:id="rId17"/>
    <p:sldId id="300" r:id="rId18"/>
    <p:sldId id="302" r:id="rId19"/>
    <p:sldId id="303" r:id="rId20"/>
    <p:sldId id="304" r:id="rId21"/>
    <p:sldId id="307" r:id="rId22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1" autoAdjust="0"/>
  </p:normalViewPr>
  <p:slideViewPr>
    <p:cSldViewPr>
      <p:cViewPr>
        <p:scale>
          <a:sx n="110" d="100"/>
          <a:sy n="110" d="100"/>
        </p:scale>
        <p:origin x="-164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2E2AC-2E0A-4D90-890D-9106B131DA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470D6-5E4E-4C33-B4EA-AE1D0F97A8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dirty="0" smtClean="0">
                <a:latin typeface="Calibri" panose="020F0502020204030204" pitchFamily="34" charset="0"/>
              </a:rPr>
              <a:t>点击图书馆主页“信息服务</a:t>
            </a:r>
            <a:r>
              <a:rPr lang="zh-CN" altLang="en-US" sz="1200" b="1" dirty="0" smtClean="0"/>
              <a:t>”栏目</a:t>
            </a:r>
            <a:r>
              <a:rPr lang="zh-CN" altLang="en-US" sz="1200" b="1" dirty="0" smtClean="0">
                <a:latin typeface="Calibri" panose="020F0502020204030204" pitchFamily="34" charset="0"/>
              </a:rPr>
              <a:t>中的“</a:t>
            </a:r>
            <a:r>
              <a:rPr lang="en-US" altLang="zh-CN" sz="1200" b="1" dirty="0" smtClean="0">
                <a:latin typeface="Calibri" panose="020F0502020204030204" pitchFamily="34" charset="0"/>
              </a:rPr>
              <a:t>CALIS</a:t>
            </a:r>
            <a:r>
              <a:rPr lang="en-US" altLang="zh-CN" sz="1200" b="1" dirty="0" smtClean="0"/>
              <a:t>”</a:t>
            </a:r>
            <a:r>
              <a:rPr lang="zh-CN" altLang="en-US" sz="1200" b="1" dirty="0" smtClean="0">
                <a:latin typeface="Calibri" panose="020F0502020204030204" pitchFamily="34" charset="0"/>
              </a:rPr>
              <a:t> 进入</a:t>
            </a:r>
            <a:r>
              <a:rPr lang="en-US" altLang="zh-CN" sz="1200" b="1" dirty="0" smtClean="0">
                <a:latin typeface="Calibri" panose="020F0502020204030204" pitchFamily="34" charset="0"/>
              </a:rPr>
              <a:t>CALIS</a:t>
            </a:r>
            <a:r>
              <a:rPr lang="zh-CN" altLang="en-US" sz="1200" b="1" dirty="0" smtClean="0">
                <a:latin typeface="Calibri" panose="020F0502020204030204" pitchFamily="34" charset="0"/>
              </a:rPr>
              <a:t>读者服务平台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470D6-5E4E-4C33-B4EA-AE1D0F97A8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470D6-5E4E-4C33-B4EA-AE1D0F97A8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470D6-5E4E-4C33-B4EA-AE1D0F97A8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584776" cy="1415008"/>
          </a:xfrm>
        </p:spPr>
        <p:txBody>
          <a:bodyPr>
            <a:normAutofit lnSpcReduction="10000"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广东石油化工学院图书馆学科服务部</a:t>
            </a:r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黄利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CALIS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文献传递使用方法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88" y="4365104"/>
            <a:ext cx="3629203" cy="2268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88424" cy="1084982"/>
          </a:xfrm>
        </p:spPr>
        <p:txBody>
          <a:bodyPr>
            <a:no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浏览检索结果，点击文献传递提交信息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84887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虚尾箭头 2"/>
          <p:cNvSpPr/>
          <p:nvPr/>
        </p:nvSpPr>
        <p:spPr>
          <a:xfrm>
            <a:off x="6156176" y="3356992"/>
            <a:ext cx="504056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7808" y="548680"/>
            <a:ext cx="7772400" cy="72008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点击发送文献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传递申请，即可获取原文文献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2468"/>
            <a:ext cx="7344816" cy="25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15"/>
          <p:cNvSpPr>
            <a:spLocks noChangeArrowheads="1"/>
          </p:cNvSpPr>
          <p:nvPr/>
        </p:nvSpPr>
        <p:spPr bwMode="auto">
          <a:xfrm>
            <a:off x="4644008" y="3140968"/>
            <a:ext cx="1944687" cy="1150937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8483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20880" cy="528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3929558" y="5022617"/>
            <a:ext cx="1152128" cy="481587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835696" y="6026345"/>
            <a:ext cx="547260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确认信息无误后点击提交，即可邮箱接收文献</a:t>
            </a:r>
            <a:endParaRPr lang="zh-CN" altLang="en-US" sz="2000" b="1" dirty="0"/>
          </a:p>
        </p:txBody>
      </p:sp>
      <p:sp>
        <p:nvSpPr>
          <p:cNvPr id="9" name="右箭头 8"/>
          <p:cNvSpPr/>
          <p:nvPr/>
        </p:nvSpPr>
        <p:spPr>
          <a:xfrm rot="16200000">
            <a:off x="4260166" y="5546664"/>
            <a:ext cx="490912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2119"/>
            <a:ext cx="7848872" cy="501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877134" y="2924944"/>
            <a:ext cx="1584176" cy="10964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228184" y="2927302"/>
            <a:ext cx="1584176" cy="1088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18130" y="4365104"/>
            <a:ext cx="1440160" cy="1152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669222" y="4599610"/>
            <a:ext cx="4503177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e</a:t>
            </a:r>
            <a:r>
              <a:rPr lang="zh-CN" altLang="en-US" sz="2000" b="1" dirty="0" smtClean="0"/>
              <a:t>读，</a:t>
            </a:r>
            <a:r>
              <a:rPr lang="en-US" altLang="zh-CN" sz="2000" b="1" dirty="0" smtClean="0"/>
              <a:t>e</a:t>
            </a:r>
            <a:r>
              <a:rPr lang="zh-CN" altLang="en-US" sz="2000" b="1" dirty="0" smtClean="0"/>
              <a:t>得和联合检索目录操作方法类似，点击进入</a:t>
            </a:r>
            <a:r>
              <a:rPr lang="zh-CN" altLang="en-US" sz="2000" b="1" dirty="0"/>
              <a:t>搜索界面，在检索框输入检索词，点击</a:t>
            </a:r>
            <a:r>
              <a:rPr lang="zh-CN" altLang="en-US" sz="2000" b="1" dirty="0" smtClean="0"/>
              <a:t>查询找到自己想要的文章，点击文献传递即可。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8075240" cy="5657171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也可以直接点击进入馆</a:t>
            </a:r>
            <a:r>
              <a:rPr lang="zh-CN" altLang="en-US" dirty="0">
                <a:solidFill>
                  <a:srgbClr val="FF0000"/>
                </a:solidFill>
              </a:rPr>
              <a:t>际互借及文献</a:t>
            </a:r>
            <a:r>
              <a:rPr lang="zh-CN" altLang="en-US" dirty="0" smtClean="0">
                <a:solidFill>
                  <a:srgbClr val="FF0000"/>
                </a:solidFill>
              </a:rPr>
              <a:t>传递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77632" cy="445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1560" y="692696"/>
            <a:ext cx="8075240" cy="5327104"/>
          </a:xfrm>
        </p:spPr>
        <p:txBody>
          <a:bodyPr/>
          <a:lstStyle/>
          <a:p>
            <a:r>
              <a:rPr lang="zh-CN" altLang="en-US" dirty="0"/>
              <a:t>进入后，直接点击提交请求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9664"/>
            <a:ext cx="7488832" cy="428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8219256" cy="5759152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在提交请求的页面，按照要求填写并提交即可。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42041"/>
            <a:ext cx="7992889" cy="512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23692" cy="53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331640" y="5733256"/>
            <a:ext cx="4572000" cy="70788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zh-CN" altLang="en-US" sz="2000" b="1" dirty="0"/>
              <a:t>填写完信息并提交后，就完成所有步骤，剩下的就是等着查收文献了。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68952" cy="6480720"/>
          </a:xfrm>
        </p:spPr>
      </p:pic>
      <p:sp>
        <p:nvSpPr>
          <p:cNvPr id="5" name="矩形 4"/>
          <p:cNvSpPr/>
          <p:nvPr/>
        </p:nvSpPr>
        <p:spPr>
          <a:xfrm>
            <a:off x="2195736" y="2780928"/>
            <a:ext cx="62646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96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谢谢</a:t>
            </a:r>
            <a:r>
              <a:rPr lang="zh-CN" altLang="en-US" sz="80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！</a:t>
            </a:r>
            <a:endParaRPr lang="zh-CN" altLang="en-US" sz="8000" b="1" cap="all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48464" cy="796950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CALIS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文献</a:t>
            </a: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传递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91264" cy="5040560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中国高等教育文献保障系统（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China Academic 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Library &amp;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Information System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）简称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CALIS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，是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经国务院批准的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我国高等教育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211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工程”“九五”“十五”总体规划的公共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服务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体系之一，是我国高校图书馆内最大的文献资源共享体系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CALIS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文献传递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系统包含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读学术搜索、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CALIS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外文期刊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网、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CALIS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高校书刊联合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目录和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得门户，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CALIS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中外文综合性资源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为主，包括外文期刊、中外文学位论文以及古籍，拓片、图书等。读者可通过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CALIS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馆际互借系统提交申请获取文献全文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用户注册及文献传递需先经图书馆审核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确认。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864096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355976" y="1474876"/>
            <a:ext cx="720080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987824" y="2039144"/>
            <a:ext cx="4248472" cy="8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点击图书馆主页“信息服务”栏目中的“</a:t>
            </a:r>
            <a:r>
              <a:rPr lang="en-US" altLang="zh-CN" b="1" dirty="0">
                <a:solidFill>
                  <a:schemeClr val="tx1"/>
                </a:solidFill>
              </a:rPr>
              <a:t>CALIS” </a:t>
            </a:r>
            <a:r>
              <a:rPr lang="zh-CN" altLang="en-US" b="1" dirty="0" smtClean="0">
                <a:solidFill>
                  <a:schemeClr val="tx1"/>
                </a:solidFill>
              </a:rPr>
              <a:t>进入广东石油化工学院</a:t>
            </a:r>
            <a:r>
              <a:rPr lang="zh-CN" alt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读者</a:t>
            </a:r>
            <a:r>
              <a:rPr lang="zh-CN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服务平台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91880" y="1268760"/>
            <a:ext cx="720080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04" y="242618"/>
            <a:ext cx="8712968" cy="613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884368" y="260648"/>
            <a:ext cx="72008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40224"/>
            <a:ext cx="5947670" cy="277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8024" y="2805031"/>
            <a:ext cx="4010942" cy="14246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Calibri" panose="020F0502020204030204" pitchFamily="34" charset="0"/>
              </a:rPr>
              <a:t>点右上角登录，用户名和密码与“我的图书馆”的账号和密码相同。</a:t>
            </a:r>
            <a:endParaRPr lang="zh-CN" altLang="en-US" sz="2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4" b="11535"/>
          <a:stretch>
            <a:fillRect/>
          </a:stretch>
        </p:blipFill>
        <p:spPr bwMode="auto">
          <a:xfrm>
            <a:off x="539552" y="404664"/>
            <a:ext cx="7848872" cy="567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59832" y="3717032"/>
            <a:ext cx="587178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Calibri" panose="020F0502020204030204" pitchFamily="34" charset="0"/>
              </a:rPr>
              <a:t>首次</a:t>
            </a:r>
            <a:r>
              <a:rPr lang="zh-CN" altLang="en-US" b="1" dirty="0" smtClean="0">
                <a:latin typeface="Calibri" panose="020F0502020204030204" pitchFamily="34" charset="0"/>
              </a:rPr>
              <a:t>登录之后请补全读者信息，请</a:t>
            </a:r>
            <a:r>
              <a:rPr lang="zh-CN" altLang="en-US" b="1" dirty="0">
                <a:latin typeface="Calibri" panose="020F0502020204030204" pitchFamily="34" charset="0"/>
              </a:rPr>
              <a:t>填写</a:t>
            </a:r>
            <a:r>
              <a:rPr lang="zh-CN" altLang="en-US" b="1" dirty="0" smtClean="0">
                <a:latin typeface="Calibri" panose="020F0502020204030204" pitchFamily="34" charset="0"/>
              </a:rPr>
              <a:t>真实有效的</a:t>
            </a:r>
            <a:r>
              <a:rPr lang="zh-CN" altLang="en-US" b="1" dirty="0">
                <a:latin typeface="Calibri" panose="020F0502020204030204" pitchFamily="34" charset="0"/>
              </a:rPr>
              <a:t>手机</a:t>
            </a:r>
            <a:r>
              <a:rPr lang="zh-CN" altLang="en-US" b="1" dirty="0" smtClean="0">
                <a:latin typeface="Calibri" panose="020F0502020204030204" pitchFamily="34" charset="0"/>
              </a:rPr>
              <a:t>号和</a:t>
            </a:r>
            <a:r>
              <a:rPr lang="en-US" altLang="zh-CN" b="1" dirty="0" smtClean="0">
                <a:latin typeface="Calibri" panose="020F0502020204030204" pitchFamily="34" charset="0"/>
              </a:rPr>
              <a:t>E-mail</a:t>
            </a:r>
            <a:r>
              <a:rPr lang="zh-CN" altLang="en-US" b="1" dirty="0" smtClean="0">
                <a:latin typeface="Calibri" panose="020F0502020204030204" pitchFamily="34" charset="0"/>
              </a:rPr>
              <a:t>，</a:t>
            </a:r>
            <a:r>
              <a:rPr lang="zh-CN" altLang="en-US" b="1" dirty="0">
                <a:latin typeface="Calibri" panose="020F0502020204030204" pitchFamily="34" charset="0"/>
              </a:rPr>
              <a:t>用户类别中，教职员工请选择教师，学生请选择相应的“专科生、本科生、</a:t>
            </a:r>
            <a:r>
              <a:rPr lang="zh-CN" altLang="en-US" b="1" dirty="0" smtClean="0">
                <a:latin typeface="Calibri" panose="020F0502020204030204" pitchFamily="34" charset="0"/>
              </a:rPr>
              <a:t>硕士生”</a:t>
            </a:r>
            <a:r>
              <a:rPr lang="zh-CN" altLang="en-US" b="1" dirty="0">
                <a:latin typeface="Calibri" panose="020F0502020204030204" pitchFamily="34" charset="0"/>
              </a:rPr>
              <a:t>，部门</a:t>
            </a:r>
            <a:r>
              <a:rPr lang="en-US" altLang="zh-CN" b="1" dirty="0">
                <a:latin typeface="Calibri" panose="020F0502020204030204" pitchFamily="34" charset="0"/>
              </a:rPr>
              <a:t>/</a:t>
            </a:r>
            <a:r>
              <a:rPr lang="zh-CN" altLang="en-US" b="1" dirty="0">
                <a:latin typeface="Calibri" panose="020F0502020204030204" pitchFamily="34" charset="0"/>
              </a:rPr>
              <a:t>院系 请下拉选择相应</a:t>
            </a:r>
            <a:r>
              <a:rPr lang="zh-CN" altLang="en-US" b="1" dirty="0" smtClean="0">
                <a:latin typeface="Calibri" panose="020F0502020204030204" pitchFamily="34" charset="0"/>
              </a:rPr>
              <a:t>学院，点击保存提交信息。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4572000" y="5627920"/>
            <a:ext cx="720080" cy="4487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9845"/>
            <a:ext cx="8208911" cy="59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667"/>
            <a:ext cx="8153847" cy="509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686235"/>
            <a:ext cx="80648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Calibri" panose="020F0502020204030204" pitchFamily="34" charset="0"/>
              </a:rPr>
              <a:t> </a:t>
            </a:r>
            <a:r>
              <a:rPr lang="zh-CN" altLang="en-US" sz="2400" b="1" dirty="0" smtClean="0">
                <a:latin typeface="Calibri" panose="020F0502020204030204" pitchFamily="34" charset="0"/>
              </a:rPr>
              <a:t>经过本馆管理员确认后</a:t>
            </a:r>
            <a:r>
              <a:rPr lang="en-US" altLang="zh-CN" sz="2400" b="1" dirty="0" smtClean="0">
                <a:latin typeface="Calibri" panose="020F0502020204030204" pitchFamily="34" charset="0"/>
              </a:rPr>
              <a:t>,</a:t>
            </a:r>
            <a:r>
              <a:rPr lang="zh-CN" altLang="en-US" sz="2400" b="1" dirty="0" smtClean="0">
                <a:latin typeface="Calibri" panose="020F0502020204030204" pitchFamily="34" charset="0"/>
              </a:rPr>
              <a:t>读者在馆际互借与文献传递系统中的“我的消息”栏可以看到用户审核通过通知。 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72309"/>
            <a:ext cx="7776864" cy="513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427984" y="3645024"/>
            <a:ext cx="1872208" cy="1152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29570" y="1565689"/>
            <a:ext cx="489654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登录</a:t>
            </a:r>
            <a:r>
              <a:rPr lang="en-US" altLang="zh-CN" sz="2000" b="1" dirty="0" smtClean="0"/>
              <a:t>CALIS</a:t>
            </a:r>
            <a:r>
              <a:rPr lang="zh-CN" altLang="en-US" sz="2000" b="1" dirty="0" smtClean="0"/>
              <a:t>广东石油化工学院</a:t>
            </a:r>
            <a:r>
              <a:rPr lang="zh-CN" altLang="en-US" sz="2000" b="1" dirty="0"/>
              <a:t>读者服务平台，选择搜索范围后，进行文献检索</a:t>
            </a:r>
            <a:r>
              <a:rPr lang="zh-CN" altLang="en-US" sz="2000" b="1" dirty="0" smtClean="0"/>
              <a:t>。</a:t>
            </a:r>
            <a:endParaRPr lang="zh-CN" altLang="en-US" sz="2000" b="1" dirty="0"/>
          </a:p>
        </p:txBody>
      </p:sp>
      <p:sp>
        <p:nvSpPr>
          <p:cNvPr id="9" name="左箭头 8"/>
          <p:cNvSpPr/>
          <p:nvPr/>
        </p:nvSpPr>
        <p:spPr>
          <a:xfrm rot="2860947">
            <a:off x="5387194" y="5077287"/>
            <a:ext cx="888468" cy="29589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19634" y="188640"/>
            <a:ext cx="7916416" cy="79695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如何进行文献传递申请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07904" y="5647698"/>
            <a:ext cx="489654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这里以外文期刊网为例，点击外文期刊，进入搜索界面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652934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在检索框输入检索词，点击查询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1090"/>
            <a:ext cx="7911063" cy="526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2QwM2E0Yzc0YWQyNDUwMjYxODU4ZjE3NGJiMjczMjY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813</Words>
  <Application>WPS 演示</Application>
  <PresentationFormat>全屏显示(4:3)</PresentationFormat>
  <Paragraphs>46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Wingdings 2</vt:lpstr>
      <vt:lpstr>黑体</vt:lpstr>
      <vt:lpstr>Calibri</vt:lpstr>
      <vt:lpstr>Perpetua</vt:lpstr>
      <vt:lpstr>微软雅黑</vt:lpstr>
      <vt:lpstr>Arial Unicode MS</vt:lpstr>
      <vt:lpstr>Franklin Gothic Book</vt:lpstr>
      <vt:lpstr>幼圆</vt:lpstr>
      <vt:lpstr>平衡</vt:lpstr>
      <vt:lpstr>CALIS文献传递使用方法</vt:lpstr>
      <vt:lpstr>CALIS文献传递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在检索框输入检索词，点击查询</vt:lpstr>
      <vt:lpstr>浏览检索结果，点击文献传递提交信息</vt:lpstr>
      <vt:lpstr>点击发送文献传递申请，即可获取原文文献.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文献传递</dc:title>
  <dc:creator>Administrator</dc:creator>
  <cp:lastModifiedBy>远~</cp:lastModifiedBy>
  <cp:revision>156</cp:revision>
  <dcterms:created xsi:type="dcterms:W3CDTF">2024-02-29T01:39:00Z</dcterms:created>
  <dcterms:modified xsi:type="dcterms:W3CDTF">2024-04-02T03:25:43Z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9033483395F843D3953B8AC5C1726011_12</vt:lpwstr>
  </property>
  <property fmtid="{D5CDD505-2E9C-101B-9397-08002B2CF9AE}" pid="3" name="KSOProductBuildVer">
    <vt:lpwstr>2052-12.1.0.16417</vt:lpwstr>
  </property>
</Properties>
</file>