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30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7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5" autoAdjust="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2015-07-13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Application%20Data\Tencent\Users\41828109\QQ\WinTemp\RichOle\1MXW$D%7dU16H)9YU%7d$RLYZ6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Application%20Data\Tencent\Users\41828109\QQ\WinTemp\RichOle\B)6V~5R572V703QLJ4JC%5bO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28800"/>
          </a:xfrm>
        </p:spPr>
        <p:txBody>
          <a:bodyPr>
            <a:normAutofit/>
          </a:bodyPr>
          <a:lstStyle/>
          <a:p>
            <a:r>
              <a:rPr lang="en-US" altLang="zh-CN" sz="5400" dirty="0" smtClean="0">
                <a:solidFill>
                  <a:schemeClr val="tx2"/>
                </a:solidFill>
              </a:rPr>
              <a:t>CALIS</a:t>
            </a:r>
            <a:r>
              <a:rPr lang="zh-CN" altLang="en-US" sz="5400" dirty="0" smtClean="0">
                <a:solidFill>
                  <a:schemeClr val="tx2"/>
                </a:solidFill>
              </a:rPr>
              <a:t>文献传递使用方法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0298" y="3214686"/>
            <a:ext cx="3887534" cy="1752600"/>
          </a:xfrm>
        </p:spPr>
        <p:txBody>
          <a:bodyPr/>
          <a:lstStyle/>
          <a:p>
            <a:r>
              <a:rPr lang="zh-CN" altLang="en-US" dirty="0" smtClean="0"/>
              <a:t>广东石油化工学院图书馆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CN" altLang="en-US" sz="4800" b="1" dirty="0" smtClean="0"/>
              <a:t>（二）文献申请（</a:t>
            </a:r>
            <a:r>
              <a:rPr lang="en-US" altLang="zh-CN" sz="4800" b="1" dirty="0" smtClean="0"/>
              <a:t>1</a:t>
            </a:r>
            <a:r>
              <a:rPr lang="zh-CN" altLang="en-US" sz="4800" b="1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5743" t="18160" r="15217" b="48240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95736" y="4149080"/>
            <a:ext cx="4392488" cy="576064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矩形标注 5"/>
          <p:cNvSpPr/>
          <p:nvPr/>
        </p:nvSpPr>
        <p:spPr>
          <a:xfrm>
            <a:off x="6300192" y="3140968"/>
            <a:ext cx="2376264" cy="864096"/>
          </a:xfrm>
          <a:prstGeom prst="wedgeRectCallout">
            <a:avLst>
              <a:gd name="adj1" fmla="val -75783"/>
              <a:gd name="adj2" fmla="val 63911"/>
            </a:avLst>
          </a:prstGeom>
          <a:solidFill>
            <a:srgbClr val="FFFF00"/>
          </a:solidFill>
          <a:ln w="508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</a:rPr>
              <a:t>选择数据库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23728" y="4725144"/>
            <a:ext cx="1008112" cy="432048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3275856" y="5301208"/>
            <a:ext cx="2448272" cy="864096"/>
          </a:xfrm>
          <a:prstGeom prst="wedgeRoundRectCallout">
            <a:avLst>
              <a:gd name="adj1" fmla="val -67062"/>
              <a:gd name="adj2" fmla="val -63428"/>
              <a:gd name="adj3" fmla="val 16667"/>
            </a:avLst>
          </a:prstGeom>
          <a:solidFill>
            <a:srgbClr val="FFFF00"/>
          </a:solidFill>
          <a:ln w="508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</a:rPr>
              <a:t>填入检索词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628800"/>
            <a:ext cx="6912768" cy="11285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Calibri" pitchFamily="34" charset="0"/>
              </a:rPr>
              <a:t>登录</a:t>
            </a:r>
            <a:r>
              <a:rPr lang="en-US" altLang="zh-CN" sz="2400" b="1" dirty="0" smtClean="0">
                <a:latin typeface="Calibri" pitchFamily="34" charset="0"/>
              </a:rPr>
              <a:t>CALIS</a:t>
            </a:r>
            <a:r>
              <a:rPr lang="zh-CN" altLang="en-US" sz="2400" b="1" dirty="0" smtClean="0">
                <a:latin typeface="Calibri" pitchFamily="34" charset="0"/>
              </a:rPr>
              <a:t>广东省服务中心主页，选择搜索范围后，进行文献检索。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CN" altLang="en-US" sz="4800" b="1" dirty="0" smtClean="0"/>
              <a:t>（二）文献申请（</a:t>
            </a:r>
            <a:r>
              <a:rPr lang="en-US" altLang="zh-CN" sz="4800" b="1" dirty="0" smtClean="0"/>
              <a:t>2</a:t>
            </a:r>
            <a:r>
              <a:rPr lang="zh-CN" altLang="en-US" sz="4800" b="1" dirty="0" smtClean="0"/>
              <a:t>）</a:t>
            </a:r>
            <a:endParaRPr lang="zh-CN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114" t="17628" r="15140" b="5270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267744" y="2996952"/>
            <a:ext cx="5832648" cy="648072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83768" y="1412776"/>
            <a:ext cx="43204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Calibri" pitchFamily="34" charset="0"/>
              </a:rPr>
              <a:t>检索结果页面。若对检索结果不满意，可以进行二次检索。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339752" y="5301208"/>
            <a:ext cx="4464496" cy="432048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339752" y="5805264"/>
            <a:ext cx="51845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latin typeface="Calibri" pitchFamily="34" charset="0"/>
              </a:rPr>
              <a:t>点击文章题名查看详细信息</a:t>
            </a:r>
            <a:endParaRPr lang="zh-CN" alt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CN" altLang="en-US" sz="5400" b="1" dirty="0" smtClean="0"/>
              <a:t>（二）文献申请（</a:t>
            </a:r>
            <a:r>
              <a:rPr lang="en-US" altLang="zh-CN" sz="5400" b="1" dirty="0" smtClean="0"/>
              <a:t>3</a:t>
            </a:r>
            <a:r>
              <a:rPr lang="zh-CN" altLang="en-US" sz="5400" b="1" dirty="0" smtClean="0"/>
              <a:t>）</a:t>
            </a:r>
            <a:endParaRPr lang="zh-CN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45" t="32011" r="16165" b="18394"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7308304" y="6021288"/>
            <a:ext cx="1008112" cy="72008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5284788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4821238" y="561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4725988" y="463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5772150" y="559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5934075" y="546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49530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54280" name="Picture 11" descr="C:\Documents and Settings\Administrator\Application Data\Tencent\Users\41828109\QQ\WinTemp\RichOle\1MXW$D}U16H)9YU}$RLYZ6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388" y="2565400"/>
            <a:ext cx="8785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14"/>
          <p:cNvSpPr>
            <a:spLocks noChangeArrowheads="1"/>
          </p:cNvSpPr>
          <p:nvPr/>
        </p:nvSpPr>
        <p:spPr bwMode="auto">
          <a:xfrm>
            <a:off x="3952875" y="3609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65231" name="Oval 15"/>
          <p:cNvSpPr>
            <a:spLocks noChangeArrowheads="1"/>
          </p:cNvSpPr>
          <p:nvPr/>
        </p:nvSpPr>
        <p:spPr bwMode="auto">
          <a:xfrm>
            <a:off x="4859338" y="3573463"/>
            <a:ext cx="1944687" cy="11509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4283" name="矩形 14"/>
          <p:cNvSpPr>
            <a:spLocks noChangeArrowheads="1"/>
          </p:cNvSpPr>
          <p:nvPr/>
        </p:nvSpPr>
        <p:spPr bwMode="auto">
          <a:xfrm>
            <a:off x="467544" y="836712"/>
            <a:ext cx="6795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chemeClr val="tx2"/>
                </a:solidFill>
                <a:latin typeface="+mj-ea"/>
                <a:ea typeface="+mj-ea"/>
              </a:rPr>
              <a:t>（二）文献申请（</a:t>
            </a:r>
            <a:r>
              <a:rPr lang="en-US" altLang="zh-CN" sz="5400" b="1" dirty="0" smtClean="0">
                <a:solidFill>
                  <a:schemeClr val="tx2"/>
                </a:solidFill>
                <a:latin typeface="+mj-ea"/>
                <a:ea typeface="+mj-ea"/>
              </a:rPr>
              <a:t>4</a:t>
            </a:r>
            <a:r>
              <a:rPr lang="zh-CN" altLang="en-US" sz="5400" b="1" dirty="0" smtClean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5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241" t="17628" r="20266" b="5270"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241" t="53718" r="21292" b="16753"/>
          <a:stretch>
            <a:fillRect/>
          </a:stretch>
        </p:blipFill>
        <p:spPr bwMode="auto">
          <a:xfrm>
            <a:off x="0" y="5301208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1920" y="116632"/>
            <a:ext cx="5112568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填写申请信息</a:t>
            </a:r>
            <a:r>
              <a:rPr lang="en-US" altLang="zh-CN" sz="2000" b="1" dirty="0" smtClean="0"/>
              <a:t>:</a:t>
            </a:r>
          </a:p>
          <a:p>
            <a:r>
              <a:rPr lang="zh-CN" altLang="en-US" sz="2000" b="1" dirty="0" smtClean="0"/>
              <a:t>有效</a:t>
            </a:r>
            <a:r>
              <a:rPr lang="zh-CN" altLang="zh-CN" sz="2000" b="1" dirty="0" smtClean="0"/>
              <a:t>时</a:t>
            </a:r>
            <a:r>
              <a:rPr lang="zh-CN" altLang="en-US" sz="2000" b="1" dirty="0" smtClean="0"/>
              <a:t>间</a:t>
            </a:r>
            <a:r>
              <a:rPr lang="zh-CN" altLang="zh-CN" sz="2000" b="1" dirty="0" smtClean="0"/>
              <a:t>：</a:t>
            </a:r>
            <a:r>
              <a:rPr lang="zh-CN" altLang="en-US" sz="2000" b="1" dirty="0" smtClean="0"/>
              <a:t>可以不填；如果要填，请填写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天（除开节假日）。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费用限制：用户能承受的完成此笔申请的最高费用。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急迫程度：选择普通；选择加急处理，需自付费用</a:t>
            </a:r>
            <a:r>
              <a:rPr lang="en-US" altLang="zh-CN" sz="2000" b="1" dirty="0" smtClean="0"/>
              <a:t>10</a:t>
            </a:r>
            <a:r>
              <a:rPr lang="zh-CN" altLang="en-US" sz="2000" b="1" dirty="0" smtClean="0"/>
              <a:t>元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篇。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电子邮箱：一定要确认邮箱是经常使用的邮箱，能够接收到申请的文献。</a:t>
            </a:r>
            <a:endParaRPr lang="zh-CN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0" y="3356992"/>
            <a:ext cx="7164288" cy="1080120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39952" y="5517232"/>
            <a:ext cx="3456384" cy="576064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923928" y="6309320"/>
            <a:ext cx="792088" cy="432048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40382" t="42446" r="40197" b="40720"/>
          <a:stretch>
            <a:fillRect/>
          </a:stretch>
        </p:blipFill>
        <p:spPr>
          <a:xfrm>
            <a:off x="323528" y="1988840"/>
            <a:ext cx="8424936" cy="3240360"/>
          </a:xfrm>
        </p:spPr>
      </p:pic>
      <p:sp>
        <p:nvSpPr>
          <p:cNvPr id="56323" name="矩形 4"/>
          <p:cNvSpPr>
            <a:spLocks noChangeArrowheads="1"/>
          </p:cNvSpPr>
          <p:nvPr/>
        </p:nvSpPr>
        <p:spPr bwMode="auto">
          <a:xfrm>
            <a:off x="323850" y="765175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solidFill>
                  <a:schemeClr val="tx2"/>
                </a:solidFill>
                <a:latin typeface="+mj-ea"/>
                <a:ea typeface="+mj-ea"/>
              </a:rPr>
              <a:t>（二）文献申请（</a:t>
            </a:r>
            <a:r>
              <a:rPr lang="en-US" altLang="zh-CN" sz="5400" b="1" dirty="0">
                <a:solidFill>
                  <a:schemeClr val="tx2"/>
                </a:solidFill>
                <a:latin typeface="+mj-ea"/>
                <a:ea typeface="+mj-ea"/>
              </a:rPr>
              <a:t>6</a:t>
            </a:r>
            <a:r>
              <a:rPr lang="zh-CN" altLang="en-US" sz="5400" b="1" dirty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5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35" t="28240" r="18298" b="16321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395536" y="5949280"/>
            <a:ext cx="1296144" cy="72008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99592" y="620688"/>
            <a:ext cx="6064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（二）文献申请（</a:t>
            </a:r>
            <a:r>
              <a:rPr lang="en-US" altLang="zh-CN" sz="4800" b="1" dirty="0" smtClean="0">
                <a:solidFill>
                  <a:schemeClr val="tx2"/>
                </a:solidFill>
                <a:latin typeface="+mj-ea"/>
                <a:ea typeface="+mj-ea"/>
              </a:rPr>
              <a:t>7</a:t>
            </a:r>
            <a:r>
              <a:rPr lang="zh-CN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48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517232"/>
            <a:ext cx="3600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代查代检入口</a:t>
            </a:r>
            <a:endParaRPr lang="zh-CN" altLang="en-US" sz="44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56" y="3143248"/>
            <a:ext cx="4857784" cy="14854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/>
              <a:t>无馆藏的文献可以</a:t>
            </a:r>
            <a:r>
              <a:rPr lang="zh-CN" altLang="en-US" sz="3200" b="1" dirty="0" smtClean="0"/>
              <a:t>通过</a:t>
            </a:r>
            <a:endParaRPr lang="en-US" altLang="zh-CN" sz="32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/>
              <a:t>代</a:t>
            </a:r>
            <a:r>
              <a:rPr lang="zh-CN" altLang="en-US" sz="3200" b="1" dirty="0"/>
              <a:t>查代检方式</a:t>
            </a:r>
            <a:r>
              <a:rPr lang="zh-CN" altLang="en-US" sz="3200" b="1" dirty="0" smtClean="0"/>
              <a:t>获取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434" t="33280" r="41992" b="20000"/>
          <a:stretch>
            <a:fillRect/>
          </a:stretch>
        </p:blipFill>
        <p:spPr bwMode="auto">
          <a:xfrm>
            <a:off x="0" y="1745432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27584" y="620688"/>
            <a:ext cx="5561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chemeClr val="tx2"/>
                </a:solidFill>
                <a:latin typeface="+mj-ea"/>
                <a:ea typeface="+mj-ea"/>
              </a:rPr>
              <a:t>（二）文献申请（</a:t>
            </a:r>
            <a:r>
              <a:rPr lang="en-US" altLang="zh-CN" sz="4400" b="1" dirty="0" smtClean="0">
                <a:solidFill>
                  <a:schemeClr val="tx2"/>
                </a:solidFill>
                <a:latin typeface="+mj-ea"/>
                <a:ea typeface="+mj-ea"/>
              </a:rPr>
              <a:t>8</a:t>
            </a:r>
            <a:r>
              <a:rPr lang="zh-CN" altLang="en-US" sz="4400" b="1" dirty="0" smtClean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4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492896"/>
            <a:ext cx="40324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选择代查代检入口</a:t>
            </a:r>
            <a:endParaRPr lang="zh-CN" altLang="en-US" sz="3600" b="1" dirty="0"/>
          </a:p>
        </p:txBody>
      </p:sp>
      <p:sp>
        <p:nvSpPr>
          <p:cNvPr id="7" name="圆角矩形 6"/>
          <p:cNvSpPr/>
          <p:nvPr/>
        </p:nvSpPr>
        <p:spPr>
          <a:xfrm>
            <a:off x="3059832" y="1700808"/>
            <a:ext cx="2808312" cy="648072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834" t="17320" r="16267" b="42161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6516216" y="2276872"/>
            <a:ext cx="936104" cy="576064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9552" y="548680"/>
            <a:ext cx="6064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（二）文献申请（</a:t>
            </a:r>
            <a:r>
              <a:rPr lang="en-US" altLang="zh-CN" sz="4800" b="1" dirty="0" smtClean="0">
                <a:solidFill>
                  <a:schemeClr val="tx2"/>
                </a:solidFill>
                <a:latin typeface="+mj-ea"/>
                <a:ea typeface="+mj-ea"/>
              </a:rPr>
              <a:t>9</a:t>
            </a:r>
            <a:r>
              <a:rPr lang="zh-CN" altLang="en-US" sz="4800" b="1" dirty="0" smtClean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48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8083" t="29920" r="29917" b="33960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99592" y="692696"/>
            <a:ext cx="5844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chemeClr val="tx2"/>
                </a:solidFill>
                <a:latin typeface="+mj-ea"/>
                <a:ea typeface="+mj-ea"/>
              </a:rPr>
              <a:t>（二）文献申请（</a:t>
            </a:r>
            <a:r>
              <a:rPr lang="en-US" altLang="zh-CN" sz="4400" b="1" dirty="0" smtClean="0">
                <a:solidFill>
                  <a:schemeClr val="tx2"/>
                </a:solidFill>
                <a:latin typeface="+mj-ea"/>
                <a:ea typeface="+mj-ea"/>
              </a:rPr>
              <a:t>10</a:t>
            </a:r>
            <a:r>
              <a:rPr lang="zh-CN" altLang="en-US" sz="4400" b="1" dirty="0" smtClean="0">
                <a:solidFill>
                  <a:schemeClr val="tx2"/>
                </a:solidFill>
                <a:latin typeface="+mj-ea"/>
                <a:ea typeface="+mj-ea"/>
              </a:rPr>
              <a:t>）</a:t>
            </a:r>
            <a:endParaRPr lang="zh-CN" altLang="en-US" sz="4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32040" y="5301208"/>
            <a:ext cx="2376264" cy="1224136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 smtClean="0"/>
              <a:t>五、</a:t>
            </a:r>
            <a:r>
              <a:rPr lang="en-US" altLang="zh-CN" sz="4400" b="1" dirty="0" smtClean="0"/>
              <a:t>CALIS</a:t>
            </a:r>
            <a:r>
              <a:rPr lang="zh-CN" altLang="en-US" sz="4400" b="1" dirty="0" smtClean="0"/>
              <a:t>文献传递使用方法</a:t>
            </a:r>
            <a:r>
              <a:rPr lang="en-US" altLang="zh-CN" sz="5400" b="1" dirty="0" smtClean="0"/>
              <a:t/>
            </a:r>
            <a:br>
              <a:rPr lang="en-US" altLang="zh-CN" sz="5400" b="1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横卷形 3"/>
          <p:cNvSpPr/>
          <p:nvPr/>
        </p:nvSpPr>
        <p:spPr>
          <a:xfrm>
            <a:off x="1043608" y="1988840"/>
            <a:ext cx="4608512" cy="1224136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（一）用户注册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1043608" y="4653136"/>
            <a:ext cx="7344816" cy="1224136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（三）读者网关系统管理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1115616" y="3356992"/>
            <a:ext cx="6192688" cy="1152128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（二）文献申请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59" t="17320" r="27292" b="37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741682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填写详细的文献信息，有效时间、文献传递方式、急迫程度、费用限制、用户信息等填写要求与系统内文献传递相同。</a:t>
            </a:r>
            <a:endParaRPr lang="zh-CN" altLang="en-US" sz="2000" b="1" dirty="0"/>
          </a:p>
        </p:txBody>
      </p:sp>
      <p:sp>
        <p:nvSpPr>
          <p:cNvPr id="4" name="椭圆 3"/>
          <p:cNvSpPr/>
          <p:nvPr/>
        </p:nvSpPr>
        <p:spPr>
          <a:xfrm>
            <a:off x="0" y="692696"/>
            <a:ext cx="827584" cy="36004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365104"/>
            <a:ext cx="8172400" cy="1296144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0" y="6597352"/>
            <a:ext cx="827584" cy="260648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 smtClean="0"/>
              <a:t>五、</a:t>
            </a:r>
            <a:r>
              <a:rPr lang="en-US" altLang="zh-CN" sz="4400" b="1" dirty="0" smtClean="0"/>
              <a:t>CALIS</a:t>
            </a:r>
            <a:r>
              <a:rPr lang="zh-CN" altLang="en-US" sz="4400" b="1" dirty="0" smtClean="0"/>
              <a:t>文献传递使用方法</a:t>
            </a:r>
            <a:r>
              <a:rPr lang="en-US" altLang="zh-CN" sz="5400" b="1" dirty="0" smtClean="0"/>
              <a:t/>
            </a:r>
            <a:br>
              <a:rPr lang="en-US" altLang="zh-CN" sz="5400" b="1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横卷形 3"/>
          <p:cNvSpPr/>
          <p:nvPr/>
        </p:nvSpPr>
        <p:spPr>
          <a:xfrm>
            <a:off x="1043608" y="1988840"/>
            <a:ext cx="4608512" cy="1224136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（一）用户注册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1043608" y="4653136"/>
            <a:ext cx="7344816" cy="1224136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（三）读者网关系统管理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1115616" y="3356992"/>
            <a:ext cx="6192688" cy="1152128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（二）文献申请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6" descr="L5H}D[_NU_M5~HRIISJRN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7525"/>
            <a:ext cx="9144000" cy="5070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395288" y="428625"/>
            <a:ext cx="8748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4000" b="1"/>
              <a:t>（三）</a:t>
            </a:r>
            <a:r>
              <a:rPr lang="en-US" altLang="zh-CN" sz="4000" b="1"/>
              <a:t> </a:t>
            </a:r>
            <a:r>
              <a:rPr lang="zh-CN" altLang="en-US" sz="4000" b="1"/>
              <a:t>读者网关系统管理（</a:t>
            </a:r>
            <a:r>
              <a:rPr lang="en-US" altLang="zh-CN" sz="4000" b="1"/>
              <a:t>1</a:t>
            </a:r>
            <a:r>
              <a:rPr lang="zh-CN" altLang="en-US" sz="4000" b="1"/>
              <a:t>）</a:t>
            </a:r>
            <a:r>
              <a:rPr lang="en-US" altLang="zh-CN" sz="4000" b="1"/>
              <a:t/>
            </a:r>
            <a:br>
              <a:rPr lang="en-US" altLang="zh-CN" sz="4000" b="1"/>
            </a:br>
            <a:endParaRPr lang="en-US" altLang="zh-CN" sz="4000" b="1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79388" y="2781300"/>
            <a:ext cx="1944687" cy="18002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76256" y="1628800"/>
            <a:ext cx="2267744" cy="720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下箭头标注 8"/>
          <p:cNvSpPr/>
          <p:nvPr/>
        </p:nvSpPr>
        <p:spPr>
          <a:xfrm>
            <a:off x="395536" y="1196752"/>
            <a:ext cx="1728192" cy="1584176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登录后，进入读者空间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nimBg="1"/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L5H}D[_NU_M5~HRIISJRN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0" name="Oval 6"/>
          <p:cNvSpPr>
            <a:spLocks noChangeArrowheads="1"/>
          </p:cNvSpPr>
          <p:nvPr/>
        </p:nvSpPr>
        <p:spPr bwMode="auto">
          <a:xfrm>
            <a:off x="1187624" y="3140968"/>
            <a:ext cx="1079500" cy="431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9395" name="矩形 5"/>
          <p:cNvSpPr>
            <a:spLocks noChangeArrowheads="1"/>
          </p:cNvSpPr>
          <p:nvPr/>
        </p:nvSpPr>
        <p:spPr bwMode="auto">
          <a:xfrm>
            <a:off x="428625" y="500063"/>
            <a:ext cx="8140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/>
              <a:t>（三）</a:t>
            </a:r>
            <a:r>
              <a:rPr lang="en-US" altLang="zh-CN" sz="4000" b="1"/>
              <a:t> </a:t>
            </a:r>
            <a:r>
              <a:rPr lang="zh-CN" altLang="en-US" sz="4000" b="1"/>
              <a:t>读者网关系统管理（</a:t>
            </a:r>
            <a:r>
              <a:rPr lang="en-US" altLang="zh-CN" sz="4000" b="1"/>
              <a:t>2</a:t>
            </a:r>
            <a:r>
              <a:rPr lang="zh-CN" altLang="en-US" sz="4000" b="1"/>
              <a:t>）</a:t>
            </a:r>
            <a:r>
              <a:rPr lang="en-US" altLang="zh-CN" sz="4000" b="1"/>
              <a:t/>
            </a:r>
            <a:br>
              <a:rPr lang="en-US" altLang="zh-CN" sz="4000" b="1"/>
            </a:br>
            <a:endParaRPr lang="en-US" altLang="zh-CN" sz="4000" b="1"/>
          </a:p>
        </p:txBody>
      </p:sp>
      <p:sp>
        <p:nvSpPr>
          <p:cNvPr id="7" name="下箭头标注 6"/>
          <p:cNvSpPr/>
          <p:nvPr/>
        </p:nvSpPr>
        <p:spPr>
          <a:xfrm>
            <a:off x="755576" y="1340768"/>
            <a:ext cx="1872208" cy="1728192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tx1"/>
                </a:solidFill>
              </a:rPr>
              <a:t>进入“我的馆际互借”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zh-CN" altLang="en-US" sz="4400" b="1" smtClean="0"/>
              <a:t>（三）</a:t>
            </a:r>
            <a:r>
              <a:rPr lang="en-US" altLang="zh-CN" sz="4400" b="1" smtClean="0"/>
              <a:t> </a:t>
            </a:r>
            <a:r>
              <a:rPr lang="zh-CN" altLang="en-US" sz="4400" b="1" smtClean="0"/>
              <a:t>读者网关系统管理</a:t>
            </a:r>
            <a:r>
              <a:rPr lang="en-US" altLang="zh-CN" sz="4400" b="1" smtClean="0"/>
              <a:t>(3)</a:t>
            </a:r>
            <a:endParaRPr lang="zh-CN" altLang="en-US" sz="4400" smtClean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37" t="19267" r="43848" b="36440"/>
          <a:stretch>
            <a:fillRect/>
          </a:stretch>
        </p:blipFill>
        <p:spPr>
          <a:xfrm>
            <a:off x="0" y="1844824"/>
            <a:ext cx="9144000" cy="5013176"/>
          </a:xfrm>
        </p:spPr>
      </p:pic>
      <p:sp>
        <p:nvSpPr>
          <p:cNvPr id="5" name="矩形 4"/>
          <p:cNvSpPr/>
          <p:nvPr/>
        </p:nvSpPr>
        <p:spPr>
          <a:xfrm>
            <a:off x="2843808" y="2708920"/>
            <a:ext cx="2232844" cy="575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619672" y="6093296"/>
            <a:ext cx="4000500" cy="5509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323528" y="3356992"/>
            <a:ext cx="8424936" cy="17543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用户可以通过读者网关系统对个人账户进行管理。如：查看、修改个人信息，提交、取消文献申请，查看文献申请列表和账单等等。</a:t>
            </a:r>
          </a:p>
        </p:txBody>
      </p:sp>
      <p:sp>
        <p:nvSpPr>
          <p:cNvPr id="8" name="椭圆 7"/>
          <p:cNvSpPr/>
          <p:nvPr/>
        </p:nvSpPr>
        <p:spPr>
          <a:xfrm>
            <a:off x="5436096" y="2708920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0421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标题 1"/>
          <p:cNvSpPr>
            <a:spLocks noGrp="1"/>
          </p:cNvSpPr>
          <p:nvPr>
            <p:ph type="title" idx="4294967295"/>
          </p:nvPr>
        </p:nvSpPr>
        <p:spPr>
          <a:xfrm>
            <a:off x="1928794" y="285728"/>
            <a:ext cx="4968875" cy="25209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9600" i="1" dirty="0" smtClean="0"/>
              <a:t>Thanks !</a:t>
            </a:r>
            <a:endParaRPr lang="zh-CN" altLang="en-US" sz="96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413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3" descr="[E~J[DC_[I{[OMW5SVJ[S4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8929688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8358188" y="1785938"/>
            <a:ext cx="611187" cy="36036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8132" name="Rectangle 15"/>
          <p:cNvSpPr>
            <a:spLocks noChangeArrowheads="1"/>
          </p:cNvSpPr>
          <p:nvPr/>
        </p:nvSpPr>
        <p:spPr bwMode="auto">
          <a:xfrm flipH="1">
            <a:off x="2857488" y="1571612"/>
            <a:ext cx="514353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Calibri" pitchFamily="34" charset="0"/>
              </a:rPr>
              <a:t>点击图书馆</a:t>
            </a:r>
            <a:r>
              <a:rPr lang="zh-CN" altLang="en-US" sz="2400" b="1" dirty="0" smtClean="0">
                <a:latin typeface="Calibri" pitchFamily="34" charset="0"/>
              </a:rPr>
              <a:t>主页“信息服务</a:t>
            </a:r>
            <a:r>
              <a:rPr lang="zh-CN" altLang="en-US" sz="2400" b="1" dirty="0" smtClean="0"/>
              <a:t>”栏目</a:t>
            </a:r>
            <a:r>
              <a:rPr lang="zh-CN" altLang="en-US" sz="2400" b="1" dirty="0" smtClean="0">
                <a:latin typeface="Calibri" pitchFamily="34" charset="0"/>
              </a:rPr>
              <a:t>中的“</a:t>
            </a:r>
            <a:r>
              <a:rPr lang="en-US" altLang="zh-CN" sz="2400" b="1" dirty="0" smtClean="0">
                <a:latin typeface="Calibri" pitchFamily="34" charset="0"/>
              </a:rPr>
              <a:t>CALIS</a:t>
            </a:r>
            <a:r>
              <a:rPr lang="en-US" altLang="zh-CN" sz="2400" b="1" dirty="0"/>
              <a:t>”</a:t>
            </a:r>
            <a:r>
              <a:rPr lang="zh-CN" altLang="en-US" sz="2400" b="1" dirty="0">
                <a:latin typeface="Calibri" pitchFamily="34" charset="0"/>
              </a:rPr>
              <a:t> 进入</a:t>
            </a:r>
            <a:r>
              <a:rPr lang="en-US" altLang="zh-CN" sz="2400" b="1" dirty="0">
                <a:latin typeface="Calibri" pitchFamily="34" charset="0"/>
              </a:rPr>
              <a:t>CALIS</a:t>
            </a:r>
            <a:r>
              <a:rPr lang="zh-CN" altLang="en-US" sz="2400" b="1" dirty="0">
                <a:latin typeface="Calibri" pitchFamily="34" charset="0"/>
              </a:rPr>
              <a:t>广东省中心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179512" y="836712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/>
              <a:t>（一）</a:t>
            </a:r>
            <a:r>
              <a:rPr lang="en-US" altLang="zh-CN" sz="3600" b="1" dirty="0"/>
              <a:t> CALIS</a:t>
            </a:r>
            <a:r>
              <a:rPr lang="zh-CN" altLang="en-US" sz="3600" b="1" dirty="0"/>
              <a:t>用户注册（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）</a:t>
            </a:r>
            <a:endParaRPr lang="en-US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48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T`IPY497~4@V@F3P8CT%C~5"/>
          <p:cNvPicPr>
            <a:picLocks noChangeAspect="1" noChangeArrowheads="1"/>
          </p:cNvPicPr>
          <p:nvPr/>
        </p:nvPicPr>
        <p:blipFill>
          <a:blip r:embed="rId2" cstate="print"/>
          <a:srcRect l="16141" t="11320" r="19278" b="34865"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179512" y="1556792"/>
            <a:ext cx="6696075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 b="1" dirty="0">
                <a:latin typeface="Calibri" pitchFamily="34" charset="0"/>
              </a:rPr>
              <a:t>所在馆中</a:t>
            </a:r>
            <a:r>
              <a:rPr lang="zh-CN" altLang="en-US" sz="3200" b="1" dirty="0" smtClean="0">
                <a:latin typeface="Calibri" pitchFamily="34" charset="0"/>
              </a:rPr>
              <a:t>选取“广东石油化工学院</a:t>
            </a:r>
            <a:r>
              <a:rPr lang="zh-CN" altLang="en-US" sz="3200" b="1" dirty="0" smtClean="0"/>
              <a:t>”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2195513" y="3933825"/>
            <a:ext cx="4824412" cy="19431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4036" name="矩形 6"/>
          <p:cNvSpPr>
            <a:spLocks noChangeArrowheads="1"/>
          </p:cNvSpPr>
          <p:nvPr/>
        </p:nvSpPr>
        <p:spPr bwMode="auto">
          <a:xfrm>
            <a:off x="467544" y="836712"/>
            <a:ext cx="7343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/>
              <a:t>（一）</a:t>
            </a:r>
            <a:r>
              <a:rPr lang="en-US" altLang="zh-CN" sz="4000" b="1" dirty="0"/>
              <a:t> CALIS</a:t>
            </a:r>
            <a:r>
              <a:rPr lang="zh-CN" altLang="en-US" sz="4000" b="1" dirty="0"/>
              <a:t>用户注册（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）</a:t>
            </a:r>
            <a:endParaRPr lang="en-US" altLang="zh-C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2508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)HZ]KBZM~TJ53GPC}8DXZ`9"/>
          <p:cNvPicPr>
            <a:picLocks noChangeAspect="1" noChangeArrowheads="1"/>
          </p:cNvPicPr>
          <p:nvPr/>
        </p:nvPicPr>
        <p:blipFill>
          <a:blip r:embed="rId2" cstate="print"/>
          <a:srcRect l="15016" t="13252" r="15489" b="35925"/>
          <a:stretch>
            <a:fillRect/>
          </a:stretch>
        </p:blipFill>
        <p:spPr bwMode="auto">
          <a:xfrm>
            <a:off x="0" y="1412777"/>
            <a:ext cx="914400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矩形 6"/>
          <p:cNvSpPr>
            <a:spLocks noChangeArrowheads="1"/>
          </p:cNvSpPr>
          <p:nvPr/>
        </p:nvSpPr>
        <p:spPr bwMode="auto">
          <a:xfrm>
            <a:off x="683568" y="692696"/>
            <a:ext cx="6780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/>
              <a:t>（一）</a:t>
            </a:r>
            <a:r>
              <a:rPr lang="en-US" altLang="zh-CN" sz="4000" b="1" dirty="0"/>
              <a:t> CALIS</a:t>
            </a:r>
            <a:r>
              <a:rPr lang="zh-CN" altLang="en-US" sz="4000" b="1" dirty="0"/>
              <a:t>用户注册（</a:t>
            </a:r>
            <a:r>
              <a:rPr lang="en-US" altLang="zh-CN" sz="4000" b="1" dirty="0"/>
              <a:t>3</a:t>
            </a:r>
            <a:r>
              <a:rPr lang="zh-CN" altLang="en-US" sz="4000" b="1" dirty="0"/>
              <a:t>）</a:t>
            </a:r>
            <a:endParaRPr lang="en-US" altLang="zh-CN" sz="4000" b="1" dirty="0"/>
          </a:p>
        </p:txBody>
      </p:sp>
      <p:sp>
        <p:nvSpPr>
          <p:cNvPr id="8" name="矩形 7"/>
          <p:cNvSpPr/>
          <p:nvPr/>
        </p:nvSpPr>
        <p:spPr>
          <a:xfrm>
            <a:off x="179388" y="3500438"/>
            <a:ext cx="4248150" cy="23050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1556792"/>
            <a:ext cx="784887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Calibri" pitchFamily="34" charset="0"/>
              </a:rPr>
              <a:t>填入图书证号及密码。此处填入的密码与“我的图书馆”的密码相同。初始密码与图书证号相同，如果没有修改过初始密码，请点击“修改初始密码”，修改密码后再登录。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28184" y="5661248"/>
            <a:ext cx="151216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L5H}D[_NU_M5~HRIISJRN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87525"/>
            <a:ext cx="802798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Oval 5"/>
          <p:cNvSpPr>
            <a:spLocks noChangeArrowheads="1"/>
          </p:cNvSpPr>
          <p:nvPr/>
        </p:nvSpPr>
        <p:spPr bwMode="auto">
          <a:xfrm>
            <a:off x="2124075" y="2997200"/>
            <a:ext cx="865188" cy="3603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46084" name="Picture 6" descr="$7OKUDAIWBJ5~8I{_JD`S3Y"/>
          <p:cNvPicPr>
            <a:picLocks noChangeAspect="1" noChangeArrowheads="1"/>
          </p:cNvPicPr>
          <p:nvPr/>
        </p:nvPicPr>
        <p:blipFill>
          <a:blip r:embed="rId3" cstate="print"/>
          <a:srcRect r="8263"/>
          <a:stretch>
            <a:fillRect/>
          </a:stretch>
        </p:blipFill>
        <p:spPr bwMode="auto">
          <a:xfrm>
            <a:off x="179512" y="1412776"/>
            <a:ext cx="896448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1115616" y="4437112"/>
            <a:ext cx="1224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3300"/>
                </a:solidFill>
                <a:latin typeface="Calibri" pitchFamily="34" charset="0"/>
              </a:rPr>
              <a:t>   图书馆</a:t>
            </a:r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6084168" y="4365104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FF3300"/>
                </a:solidFill>
                <a:latin typeface="Calibri" pitchFamily="34" charset="0"/>
              </a:rPr>
              <a:t>联系电话</a:t>
            </a:r>
          </a:p>
        </p:txBody>
      </p:sp>
      <p:sp>
        <p:nvSpPr>
          <p:cNvPr id="46087" name="Text Box 13"/>
          <p:cNvSpPr txBox="1">
            <a:spLocks noChangeArrowheads="1"/>
          </p:cNvSpPr>
          <p:nvPr/>
        </p:nvSpPr>
        <p:spPr bwMode="auto">
          <a:xfrm>
            <a:off x="6084168" y="4725144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FF3300"/>
                </a:solidFill>
                <a:latin typeface="Calibri" pitchFamily="34" charset="0"/>
              </a:rPr>
              <a:t>常用邮箱</a:t>
            </a:r>
          </a:p>
        </p:txBody>
      </p:sp>
      <p:sp>
        <p:nvSpPr>
          <p:cNvPr id="258062" name="Oval 14"/>
          <p:cNvSpPr>
            <a:spLocks noChangeArrowheads="1"/>
          </p:cNvSpPr>
          <p:nvPr/>
        </p:nvSpPr>
        <p:spPr bwMode="auto">
          <a:xfrm>
            <a:off x="4572000" y="6453188"/>
            <a:ext cx="577850" cy="40481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051050" y="2420938"/>
            <a:ext cx="1584325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黑体" pitchFamily="49" charset="-122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051050" y="2420938"/>
            <a:ext cx="14414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黑体" pitchFamily="49" charset="-122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971600" y="2276872"/>
            <a:ext cx="1512838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F3300"/>
                </a:solidFill>
                <a:latin typeface="+mn-lt"/>
                <a:ea typeface="黑体" pitchFamily="49" charset="-122"/>
              </a:rPr>
              <a:t>   图书馆王华春</a:t>
            </a:r>
          </a:p>
        </p:txBody>
      </p:sp>
      <p:sp>
        <p:nvSpPr>
          <p:cNvPr id="46092" name="矩形 13"/>
          <p:cNvSpPr>
            <a:spLocks noChangeArrowheads="1"/>
          </p:cNvSpPr>
          <p:nvPr/>
        </p:nvSpPr>
        <p:spPr bwMode="auto">
          <a:xfrm>
            <a:off x="611560" y="476672"/>
            <a:ext cx="6780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/>
              <a:t>（一）</a:t>
            </a:r>
            <a:r>
              <a:rPr lang="en-US" altLang="zh-CN" sz="4000" b="1" dirty="0"/>
              <a:t> CALIS</a:t>
            </a:r>
            <a:r>
              <a:rPr lang="zh-CN" altLang="en-US" sz="4000" b="1" dirty="0"/>
              <a:t>用户注册（</a:t>
            </a:r>
            <a:r>
              <a:rPr lang="en-US" altLang="zh-CN" sz="4000" b="1" dirty="0"/>
              <a:t>4</a:t>
            </a:r>
            <a:r>
              <a:rPr lang="zh-CN" altLang="en-US" sz="4000" b="1" dirty="0"/>
              <a:t>）</a:t>
            </a:r>
            <a:endParaRPr lang="en-US" altLang="zh-CN" sz="4000" b="1" dirty="0"/>
          </a:p>
        </p:txBody>
      </p:sp>
      <p:sp>
        <p:nvSpPr>
          <p:cNvPr id="15" name="矩形 14"/>
          <p:cNvSpPr/>
          <p:nvPr/>
        </p:nvSpPr>
        <p:spPr>
          <a:xfrm>
            <a:off x="4716016" y="2204865"/>
            <a:ext cx="442798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左箭头 18"/>
          <p:cNvSpPr/>
          <p:nvPr/>
        </p:nvSpPr>
        <p:spPr>
          <a:xfrm flipV="1">
            <a:off x="2915816" y="2204864"/>
            <a:ext cx="1211262" cy="42862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79512" y="4005064"/>
            <a:ext cx="374441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32040" y="4365104"/>
            <a:ext cx="324036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275856" y="1052736"/>
            <a:ext cx="54726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带*的选项为必填内容，</a:t>
            </a:r>
            <a:r>
              <a:rPr lang="zh-CN" altLang="zh-CN" sz="2000" b="1" dirty="0" smtClean="0">
                <a:latin typeface="+mn-ea"/>
                <a:ea typeface="+mn-ea"/>
              </a:rPr>
              <a:t>填上</a:t>
            </a:r>
            <a:r>
              <a:rPr lang="zh-CN" altLang="en-US" sz="2000" b="1" dirty="0" smtClean="0">
                <a:latin typeface="+mn-ea"/>
                <a:ea typeface="+mn-ea"/>
              </a:rPr>
              <a:t>院系名称、</a:t>
            </a:r>
            <a:r>
              <a:rPr lang="zh-CN" altLang="zh-CN" sz="2000" b="1" dirty="0" smtClean="0">
                <a:latin typeface="+mn-ea"/>
                <a:ea typeface="+mn-ea"/>
              </a:rPr>
              <a:t>真实</a:t>
            </a:r>
            <a:r>
              <a:rPr lang="zh-CN" altLang="en-US" sz="2000" b="1" dirty="0" smtClean="0">
                <a:latin typeface="+mn-ea"/>
                <a:ea typeface="+mn-ea"/>
              </a:rPr>
              <a:t>姓名、</a:t>
            </a:r>
            <a:r>
              <a:rPr lang="zh-CN" altLang="zh-CN" sz="2000" b="1" dirty="0" smtClean="0">
                <a:latin typeface="+mn-ea"/>
                <a:ea typeface="+mn-ea"/>
              </a:rPr>
              <a:t>有效的电话与</a:t>
            </a:r>
            <a:r>
              <a:rPr lang="zh-CN" altLang="en-US" sz="2000" b="1" dirty="0" smtClean="0">
                <a:latin typeface="+mn-ea"/>
                <a:ea typeface="+mn-ea"/>
              </a:rPr>
              <a:t>常用</a:t>
            </a:r>
            <a:r>
              <a:rPr lang="zh-CN" altLang="zh-CN" sz="2000" b="1" dirty="0" smtClean="0">
                <a:latin typeface="+mn-ea"/>
                <a:ea typeface="+mn-ea"/>
              </a:rPr>
              <a:t>邮箱，方便接</a:t>
            </a:r>
            <a:r>
              <a:rPr lang="zh-CN" altLang="en-US" sz="2000" b="1" dirty="0" smtClean="0">
                <a:latin typeface="+mn-ea"/>
                <a:ea typeface="+mn-ea"/>
              </a:rPr>
              <a:t>收</a:t>
            </a:r>
            <a:r>
              <a:rPr lang="zh-CN" altLang="zh-CN" sz="2000" b="1" dirty="0" smtClean="0">
                <a:latin typeface="+mn-ea"/>
                <a:ea typeface="+mn-ea"/>
              </a:rPr>
              <a:t>文献</a:t>
            </a:r>
            <a:r>
              <a:rPr lang="zh-CN" altLang="en-US" sz="2000" b="1" dirty="0" smtClean="0">
                <a:latin typeface="+mn-ea"/>
                <a:ea typeface="+mn-ea"/>
              </a:rPr>
              <a:t>。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2" grpId="0" animBg="1"/>
      <p:bldP spid="36877" grpId="0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2411413" y="450215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F3300"/>
                </a:solidFill>
                <a:latin typeface="Calibri" pitchFamily="34" charset="0"/>
              </a:rPr>
              <a:t>所在单位</a:t>
            </a:r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6227763" y="450850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F3300"/>
                </a:solidFill>
                <a:latin typeface="Calibri" pitchFamily="34" charset="0"/>
              </a:rPr>
              <a:t>联系电话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6227763" y="471805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F3300"/>
                </a:solidFill>
                <a:latin typeface="Calibri" pitchFamily="34" charset="0"/>
              </a:rPr>
              <a:t>常用邮箱</a:t>
            </a:r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4641850" y="6453188"/>
            <a:ext cx="577850" cy="404812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47110" name="Picture 11" descr="T{5KUWQ(814F]W1ZM6NFI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矩形 8"/>
          <p:cNvSpPr>
            <a:spLocks noChangeArrowheads="1"/>
          </p:cNvSpPr>
          <p:nvPr/>
        </p:nvSpPr>
        <p:spPr bwMode="auto">
          <a:xfrm>
            <a:off x="971600" y="548680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/>
              <a:t>（一）</a:t>
            </a:r>
            <a:r>
              <a:rPr lang="en-US" altLang="zh-CN" sz="4000" b="1" dirty="0"/>
              <a:t> CALIS</a:t>
            </a:r>
            <a:r>
              <a:rPr lang="zh-CN" altLang="en-US" sz="4000" b="1" dirty="0"/>
              <a:t>用户注册（</a:t>
            </a:r>
            <a:r>
              <a:rPr lang="en-US" altLang="zh-CN" sz="4000" b="1" dirty="0"/>
              <a:t>5</a:t>
            </a:r>
            <a:r>
              <a:rPr lang="zh-CN" altLang="en-US" sz="4000" b="1" dirty="0"/>
              <a:t>）</a:t>
            </a:r>
            <a:endParaRPr lang="en-US" altLang="zh-CN" sz="4000" b="1" dirty="0"/>
          </a:p>
        </p:txBody>
      </p:sp>
      <p:sp>
        <p:nvSpPr>
          <p:cNvPr id="11" name="矩形 10"/>
          <p:cNvSpPr/>
          <p:nvPr/>
        </p:nvSpPr>
        <p:spPr>
          <a:xfrm>
            <a:off x="1475656" y="4725144"/>
            <a:ext cx="1656184" cy="432048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2420888"/>
            <a:ext cx="799288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Calibri" pitchFamily="34" charset="0"/>
              </a:rPr>
              <a:t>提交信息后，请携带身份证或借阅证到图书馆</a:t>
            </a:r>
            <a:r>
              <a:rPr lang="en-US" altLang="zh-CN" sz="2800" b="1" dirty="0" smtClean="0">
                <a:latin typeface="Calibri" pitchFamily="34" charset="0"/>
              </a:rPr>
              <a:t>7</a:t>
            </a:r>
            <a:r>
              <a:rPr lang="zh-CN" altLang="en-US" sz="2800" b="1" dirty="0" smtClean="0">
                <a:latin typeface="Calibri" pitchFamily="34" charset="0"/>
              </a:rPr>
              <a:t>楼信息咨询部（</a:t>
            </a:r>
            <a:r>
              <a:rPr lang="en-US" altLang="zh-CN" sz="2800" b="1" dirty="0" smtClean="0">
                <a:latin typeface="Calibri" pitchFamily="34" charset="0"/>
              </a:rPr>
              <a:t>701</a:t>
            </a:r>
            <a:r>
              <a:rPr lang="zh-CN" altLang="en-US" sz="2800" b="1" dirty="0" smtClean="0">
                <a:latin typeface="Calibri" pitchFamily="34" charset="0"/>
              </a:rPr>
              <a:t>）找李老师审核确认 。确认后，才能提交文献传递申请。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284788" y="315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4821238" y="561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49162" name="Picture 12" descr="C:\Documents and Settings\Administrator\Application Data\Tencent\Users\41828109\QQ\WinTemp\RichOle\B)6V~5R572V703QLJ4JC[O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772815"/>
            <a:ext cx="9144000" cy="50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467544" y="4437112"/>
            <a:ext cx="8208962" cy="1800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9165" name="矩形 14"/>
          <p:cNvSpPr>
            <a:spLocks noChangeArrowheads="1"/>
          </p:cNvSpPr>
          <p:nvPr/>
        </p:nvSpPr>
        <p:spPr bwMode="auto">
          <a:xfrm>
            <a:off x="899592" y="764704"/>
            <a:ext cx="6781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/>
              <a:t>（一）</a:t>
            </a:r>
            <a:r>
              <a:rPr lang="en-US" altLang="zh-CN" sz="4000" b="1" dirty="0"/>
              <a:t> CALIS</a:t>
            </a:r>
            <a:r>
              <a:rPr lang="zh-CN" altLang="en-US" sz="4000" b="1" dirty="0"/>
              <a:t>用户注册</a:t>
            </a:r>
            <a:r>
              <a:rPr lang="zh-CN" altLang="en-US" sz="4000" b="1" dirty="0" smtClean="0"/>
              <a:t>（</a:t>
            </a:r>
            <a:r>
              <a:rPr lang="en-US" altLang="zh-CN" sz="4000" b="1" dirty="0" smtClean="0"/>
              <a:t>6</a:t>
            </a:r>
            <a:r>
              <a:rPr lang="zh-CN" altLang="en-US" sz="4000" b="1" dirty="0" smtClean="0"/>
              <a:t>）</a:t>
            </a:r>
            <a:endParaRPr lang="en-US" altLang="zh-CN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356992"/>
            <a:ext cx="770485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Calibri" pitchFamily="34" charset="0"/>
              </a:rPr>
              <a:t> </a:t>
            </a:r>
            <a:r>
              <a:rPr lang="zh-CN" altLang="en-US" sz="2800" b="1" dirty="0" smtClean="0">
                <a:latin typeface="Calibri" pitchFamily="34" charset="0"/>
              </a:rPr>
              <a:t>经过本馆管理员确认后</a:t>
            </a:r>
            <a:r>
              <a:rPr lang="en-US" altLang="zh-CN" sz="2800" b="1" dirty="0" smtClean="0">
                <a:latin typeface="Calibri" pitchFamily="34" charset="0"/>
              </a:rPr>
              <a:t>,</a:t>
            </a:r>
            <a:r>
              <a:rPr lang="zh-CN" altLang="en-US" sz="2800" b="1" dirty="0" smtClean="0">
                <a:latin typeface="Calibri" pitchFamily="34" charset="0"/>
              </a:rPr>
              <a:t>读者在馆际互借网关系统中的留言板上可以看到用户确认通知。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 smtClean="0"/>
              <a:t>五、</a:t>
            </a:r>
            <a:r>
              <a:rPr lang="en-US" altLang="zh-CN" sz="4400" b="1" dirty="0" smtClean="0"/>
              <a:t>CALIS</a:t>
            </a:r>
            <a:r>
              <a:rPr lang="zh-CN" altLang="en-US" sz="4400" b="1" dirty="0" smtClean="0"/>
              <a:t>文献传递使用方法</a:t>
            </a:r>
            <a:r>
              <a:rPr lang="en-US" altLang="zh-CN" sz="5400" b="1" dirty="0" smtClean="0"/>
              <a:t/>
            </a:r>
            <a:br>
              <a:rPr lang="en-US" altLang="zh-CN" sz="5400" b="1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横卷形 3"/>
          <p:cNvSpPr/>
          <p:nvPr/>
        </p:nvSpPr>
        <p:spPr>
          <a:xfrm>
            <a:off x="1043608" y="1988840"/>
            <a:ext cx="4608512" cy="1224136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（一）用户注册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1043608" y="4653136"/>
            <a:ext cx="7344816" cy="1224136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（三）读者网关系统管理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1115616" y="3356992"/>
            <a:ext cx="6192688" cy="1152128"/>
          </a:xfrm>
          <a:prstGeom prst="horizontalScroll">
            <a:avLst/>
          </a:prstGeom>
          <a:solidFill>
            <a:srgbClr val="6BF983"/>
          </a:solidFill>
          <a:ln w="381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（二）文献申请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620</Words>
  <Application>Microsoft Office PowerPoint</Application>
  <PresentationFormat>全屏显示(4:3)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流畅</vt:lpstr>
      <vt:lpstr>CALIS文献传递使用方法</vt:lpstr>
      <vt:lpstr>五、CALIS文献传递使用方法 </vt:lpstr>
      <vt:lpstr>幻灯片 3</vt:lpstr>
      <vt:lpstr>幻灯片 4</vt:lpstr>
      <vt:lpstr>幻灯片 5</vt:lpstr>
      <vt:lpstr>幻灯片 6</vt:lpstr>
      <vt:lpstr>幻灯片 7</vt:lpstr>
      <vt:lpstr>幻灯片 8</vt:lpstr>
      <vt:lpstr>五、CALIS文献传递使用方法 </vt:lpstr>
      <vt:lpstr>（二）文献申请（1）</vt:lpstr>
      <vt:lpstr>（二）文献申请（2）</vt:lpstr>
      <vt:lpstr>（二）文献申请（3）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五、CALIS文献传递使用方法 </vt:lpstr>
      <vt:lpstr>幻灯片 22</vt:lpstr>
      <vt:lpstr>幻灯片 23</vt:lpstr>
      <vt:lpstr>（三） 读者网关系统管理(3)</vt:lpstr>
      <vt:lpstr>Thanks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CALIS文献传递使用方法</dc:title>
  <cp:lastModifiedBy>User</cp:lastModifiedBy>
  <cp:revision>11</cp:revision>
  <dcterms:modified xsi:type="dcterms:W3CDTF">2015-07-13T07:34:11Z</dcterms:modified>
</cp:coreProperties>
</file>