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232" r:id="rId3"/>
    <p:sldId id="2018" r:id="rId4"/>
    <p:sldId id="1702" r:id="rId5"/>
    <p:sldId id="1662" r:id="rId7"/>
    <p:sldId id="2001" r:id="rId8"/>
    <p:sldId id="1781" r:id="rId9"/>
    <p:sldId id="2271" r:id="rId10"/>
    <p:sldId id="2150" r:id="rId11"/>
    <p:sldId id="2237" r:id="rId12"/>
    <p:sldId id="2003" r:id="rId13"/>
    <p:sldId id="2004" r:id="rId14"/>
    <p:sldId id="2158" r:id="rId15"/>
    <p:sldId id="1999" r:id="rId16"/>
    <p:sldId id="2238" r:id="rId17"/>
    <p:sldId id="1708" r:id="rId18"/>
    <p:sldId id="2239" r:id="rId19"/>
    <p:sldId id="1718" r:id="rId20"/>
    <p:sldId id="1719" r:id="rId21"/>
    <p:sldId id="2146" r:id="rId22"/>
    <p:sldId id="2026" r:id="rId23"/>
    <p:sldId id="2023" r:id="rId24"/>
    <p:sldId id="2025" r:id="rId25"/>
    <p:sldId id="2043" r:id="rId26"/>
    <p:sldId id="2044" r:id="rId27"/>
    <p:sldId id="2236" r:id="rId28"/>
    <p:sldId id="2244" r:id="rId29"/>
    <p:sldId id="2247" r:id="rId30"/>
    <p:sldId id="2248" r:id="rId31"/>
    <p:sldId id="2249" r:id="rId32"/>
    <p:sldId id="2242" r:id="rId33"/>
    <p:sldId id="2243" r:id="rId34"/>
    <p:sldId id="1725" r:id="rId35"/>
    <p:sldId id="2272" r:id="rId36"/>
    <p:sldId id="2254" r:id="rId37"/>
    <p:sldId id="2255" r:id="rId38"/>
    <p:sldId id="2256" r:id="rId39"/>
    <p:sldId id="1715" r:id="rId40"/>
    <p:sldId id="2189" r:id="rId41"/>
    <p:sldId id="1879" r:id="rId42"/>
    <p:sldId id="2257" r:id="rId43"/>
    <p:sldId id="2259" r:id="rId44"/>
    <p:sldId id="1441" r:id="rId45"/>
    <p:sldId id="1944" r:id="rId46"/>
    <p:sldId id="1458" r:id="rId47"/>
    <p:sldId id="1587" r:id="rId48"/>
    <p:sldId id="1588" r:id="rId49"/>
    <p:sldId id="1605" r:id="rId50"/>
    <p:sldId id="1461" r:id="rId51"/>
    <p:sldId id="1592" r:id="rId52"/>
    <p:sldId id="1593" r:id="rId53"/>
    <p:sldId id="1594" r:id="rId54"/>
    <p:sldId id="1596" r:id="rId55"/>
    <p:sldId id="1933" r:id="rId56"/>
    <p:sldId id="1433" r:id="rId57"/>
    <p:sldId id="1785" r:id="rId58"/>
    <p:sldId id="1788" r:id="rId59"/>
    <p:sldId id="1755" r:id="rId60"/>
    <p:sldId id="2260" r:id="rId61"/>
    <p:sldId id="2106" r:id="rId62"/>
    <p:sldId id="2055" r:id="rId63"/>
    <p:sldId id="1627" r:id="rId64"/>
    <p:sldId id="1882" r:id="rId65"/>
    <p:sldId id="2263" r:id="rId66"/>
    <p:sldId id="2096" r:id="rId67"/>
    <p:sldId id="2108" r:id="rId68"/>
    <p:sldId id="1778" r:id="rId69"/>
    <p:sldId id="2109" r:id="rId70"/>
    <p:sldId id="2269" r:id="rId71"/>
    <p:sldId id="2115" r:id="rId72"/>
    <p:sldId id="1945" r:id="rId73"/>
    <p:sldId id="2116" r:id="rId74"/>
    <p:sldId id="2117" r:id="rId75"/>
    <p:sldId id="2118" r:id="rId76"/>
    <p:sldId id="2119" r:id="rId77"/>
    <p:sldId id="1940" r:id="rId7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4E5"/>
    <a:srgbClr val="BDE5FF"/>
    <a:srgbClr val="7AC9FF"/>
    <a:srgbClr val="6699FF"/>
    <a:srgbClr val="0032A0"/>
    <a:srgbClr val="00A4DF"/>
    <a:srgbClr val="3A8CA9"/>
    <a:srgbClr val="C0504D"/>
    <a:srgbClr val="588ED0"/>
    <a:srgbClr val="0B5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7" autoAdjust="0"/>
    <p:restoredTop sz="91288" autoAdjust="0"/>
  </p:normalViewPr>
  <p:slideViewPr>
    <p:cSldViewPr showGuides="1">
      <p:cViewPr>
        <p:scale>
          <a:sx n="100" d="100"/>
          <a:sy n="100" d="100"/>
        </p:scale>
        <p:origin x="990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EF62C-302D-4ACB-A899-1F2DB4246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8BC72-D3E6-47C6-BEDC-2A5D09DAB5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S Pubs —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 flipV="1">
            <a:off x="0" y="0"/>
            <a:ext cx="9144000" cy="4476750"/>
          </a:xfrm>
          <a:prstGeom prst="rect">
            <a:avLst/>
          </a:prstGeom>
          <a:solidFill>
            <a:srgbClr val="F7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Value Added Services from ACS at Institute Name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D8B84-1A4B-414C-B2D5-20F7DD95F941}" type="slidenum">
              <a:rPr lang="en-US" smtClean="0"/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3"/>
          </p:nvPr>
        </p:nvSpPr>
        <p:spPr>
          <a:xfrm>
            <a:off x="7924800" y="4767263"/>
            <a:ext cx="761999" cy="2619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2BFB99-6EF6-6E4E-A264-E551B441CDE6}" type="datetime1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CS Pubs —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image" Target="../media/image39.jpe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6.png"/><Relationship Id="rId10" Type="http://schemas.openxmlformats.org/officeDocument/2006/relationships/image" Target="../media/image41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39.jpe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9.jpeg"/><Relationship Id="rId10" Type="http://schemas.openxmlformats.org/officeDocument/2006/relationships/image" Target="../media/image48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70.jpeg"/><Relationship Id="rId16" Type="http://schemas.openxmlformats.org/officeDocument/2006/relationships/image" Target="../media/image69.jpeg"/><Relationship Id="rId15" Type="http://schemas.openxmlformats.org/officeDocument/2006/relationships/image" Target="../media/image68.jpeg"/><Relationship Id="rId14" Type="http://schemas.openxmlformats.org/officeDocument/2006/relationships/image" Target="../media/image67.jpeg"/><Relationship Id="rId13" Type="http://schemas.openxmlformats.org/officeDocument/2006/relationships/image" Target="../media/image66.jpeg"/><Relationship Id="rId12" Type="http://schemas.openxmlformats.org/officeDocument/2006/relationships/image" Target="../media/image65.jpeg"/><Relationship Id="rId11" Type="http://schemas.openxmlformats.org/officeDocument/2006/relationships/image" Target="../media/image64.jpeg"/><Relationship Id="rId10" Type="http://schemas.openxmlformats.org/officeDocument/2006/relationships/image" Target="../media/image63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3.png"/><Relationship Id="rId2" Type="http://schemas.openxmlformats.org/officeDocument/2006/relationships/image" Target="../media/image94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5.jpe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png"/><Relationship Id="rId8" Type="http://schemas.openxmlformats.org/officeDocument/2006/relationships/image" Target="../media/image103.jpeg"/><Relationship Id="rId7" Type="http://schemas.openxmlformats.org/officeDocument/2006/relationships/image" Target="../media/image102.jpeg"/><Relationship Id="rId6" Type="http://schemas.openxmlformats.org/officeDocument/2006/relationships/image" Target="../media/image101.jpeg"/><Relationship Id="rId5" Type="http://schemas.openxmlformats.org/officeDocument/2006/relationships/image" Target="../media/image51.png"/><Relationship Id="rId4" Type="http://schemas.openxmlformats.org/officeDocument/2006/relationships/image" Target="../media/image25.png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jpeg"/><Relationship Id="rId8" Type="http://schemas.openxmlformats.org/officeDocument/2006/relationships/image" Target="../media/image105.jpeg"/><Relationship Id="rId7" Type="http://schemas.openxmlformats.org/officeDocument/2006/relationships/image" Target="../media/image42.png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hyperlink" Target="https://publish.acs.org/publish/" TargetMode="External"/><Relationship Id="rId7" Type="http://schemas.openxmlformats.org/officeDocument/2006/relationships/image" Target="../media/image111.png"/><Relationship Id="rId6" Type="http://schemas.openxmlformats.org/officeDocument/2006/relationships/image" Target="../media/image5.png"/><Relationship Id="rId5" Type="http://schemas.openxmlformats.org/officeDocument/2006/relationships/image" Target="../media/image110.emf"/><Relationship Id="rId4" Type="http://schemas.openxmlformats.org/officeDocument/2006/relationships/image" Target="../media/image109.emf"/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hyperlink" Target="https://publish.acs.org/publish/" TargetMode="External"/><Relationship Id="rId3" Type="http://schemas.openxmlformats.org/officeDocument/2006/relationships/image" Target="../media/image11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8.jpeg"/><Relationship Id="rId1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png"/><Relationship Id="rId2" Type="http://schemas.openxmlformats.org/officeDocument/2006/relationships/image" Target="../media/image119.png"/><Relationship Id="rId1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7.jpeg"/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8.png"/><Relationship Id="rId1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9.png"/><Relationship Id="rId1" Type="http://schemas.openxmlformats.org/officeDocument/2006/relationships/image" Target="../media/image11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3.png"/><Relationship Id="rId2" Type="http://schemas.openxmlformats.org/officeDocument/2006/relationships/image" Target="../media/image133.png"/><Relationship Id="rId1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6.png"/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2.pn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0.png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2.pn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pn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2.jpeg"/><Relationship Id="rId10" Type="http://schemas.openxmlformats.org/officeDocument/2006/relationships/image" Target="../media/image21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5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5147732"/>
          </a:xfrm>
          <a:prstGeom prst="rect">
            <a:avLst/>
          </a:prstGeom>
        </p:spPr>
      </p:pic>
      <p:pic>
        <p:nvPicPr>
          <p:cNvPr id="6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sp>
        <p:nvSpPr>
          <p:cNvPr id="13" name="Title 18"/>
          <p:cNvSpPr txBox="1"/>
          <p:nvPr/>
        </p:nvSpPr>
        <p:spPr>
          <a:xfrm>
            <a:off x="1732561" y="1515097"/>
            <a:ext cx="5678878" cy="1499419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探索 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ACS </a:t>
            </a:r>
            <a:r>
              <a:rPr lang="zh-CN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数据库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学术资源</a:t>
            </a:r>
            <a:endParaRPr lang="en-US" altLang="zh-C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助力科研</a:t>
            </a:r>
            <a:r>
              <a: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学习与成果</a:t>
            </a:r>
            <a:r>
              <a:rPr lang="zh-CN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发表</a:t>
            </a:r>
            <a:endParaRPr lang="zh-CN" altLang="zh-C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3" name="图片 2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  <p:sp>
        <p:nvSpPr>
          <p:cNvPr id="7" name="Subtitle 7"/>
          <p:cNvSpPr txBox="1"/>
          <p:nvPr/>
        </p:nvSpPr>
        <p:spPr>
          <a:xfrm>
            <a:off x="1424088" y="3507854"/>
            <a:ext cx="6295823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主讲人：赵璟      </a:t>
            </a:r>
            <a:r>
              <a:rPr lang="en-US" altLang="zh-CN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数据库培训师</a:t>
            </a:r>
            <a:endParaRPr lang="en-US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fld id="{11E56C00-096D-4603-9404-41C367BC0169}" type="datetime2">
              <a:rPr lang="en-US" altLang="zh-CN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fld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广东石油化工学院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102" y="1031018"/>
            <a:ext cx="1176470" cy="15660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545" y="1030389"/>
            <a:ext cx="1176470" cy="15621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42" y="3083367"/>
            <a:ext cx="1176470" cy="15660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786" y="3083366"/>
            <a:ext cx="1174011" cy="15627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4" y="1030390"/>
            <a:ext cx="1174259" cy="156306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Pharmaceuticals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药物化学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sp>
        <p:nvSpPr>
          <p:cNvPr id="4" name="TextBox 32"/>
          <p:cNvSpPr txBox="1"/>
          <p:nvPr/>
        </p:nvSpPr>
        <p:spPr>
          <a:xfrm>
            <a:off x="490533" y="2603550"/>
            <a:ext cx="117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药物化学领域的顶级期刊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2233538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药物化学快报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3984870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分子药剂学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885" y="1026506"/>
            <a:ext cx="1174260" cy="156600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65" y="3083366"/>
            <a:ext cx="1174011" cy="156273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80" y="3083365"/>
            <a:ext cx="1180870" cy="156273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56" y="3080093"/>
            <a:ext cx="1174011" cy="1566003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1689" y="1031358"/>
            <a:ext cx="1172478" cy="156115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32" name="TextBox 32"/>
          <p:cNvSpPr txBox="1"/>
          <p:nvPr/>
        </p:nvSpPr>
        <p:spPr>
          <a:xfrm>
            <a:off x="5719365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药物制剂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80312" y="26035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界面现象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应用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2"/>
          <p:cNvSpPr txBox="1"/>
          <p:nvPr/>
        </p:nvSpPr>
        <p:spPr>
          <a:xfrm>
            <a:off x="485797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天然产物研究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2228593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毒理学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2"/>
          <p:cNvSpPr txBox="1"/>
          <p:nvPr/>
        </p:nvSpPr>
        <p:spPr>
          <a:xfrm>
            <a:off x="3906498" y="4646096"/>
            <a:ext cx="131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药学与转化科学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2"/>
          <p:cNvSpPr txBox="1"/>
          <p:nvPr/>
        </p:nvSpPr>
        <p:spPr>
          <a:xfrm>
            <a:off x="5714420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化学神经科学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2"/>
          <p:cNvSpPr txBox="1"/>
          <p:nvPr/>
        </p:nvSpPr>
        <p:spPr>
          <a:xfrm>
            <a:off x="7455211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传染病研究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24" y="1031019"/>
            <a:ext cx="1184240" cy="15660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22" y="3083367"/>
            <a:ext cx="1187290" cy="15660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02" y="1031019"/>
            <a:ext cx="1182332" cy="15660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600" y="3083367"/>
            <a:ext cx="1176470" cy="156600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674" y="3083367"/>
            <a:ext cx="1176468" cy="1566001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Biotechnology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生物技术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766" y="1031019"/>
            <a:ext cx="1176468" cy="156600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04" y="3080095"/>
            <a:ext cx="1178412" cy="1566003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46" y="3080095"/>
            <a:ext cx="1179431" cy="156600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46" y="1031019"/>
            <a:ext cx="1176468" cy="1567308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46" y="1029712"/>
            <a:ext cx="1176468" cy="1567308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57" name="TextBox 32"/>
          <p:cNvSpPr txBox="1"/>
          <p:nvPr/>
        </p:nvSpPr>
        <p:spPr>
          <a:xfrm>
            <a:off x="490533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32"/>
          <p:cNvSpPr txBox="1"/>
          <p:nvPr/>
        </p:nvSpPr>
        <p:spPr>
          <a:xfrm>
            <a:off x="2233538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生物共轭化学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32"/>
          <p:cNvSpPr txBox="1"/>
          <p:nvPr/>
        </p:nvSpPr>
        <p:spPr>
          <a:xfrm>
            <a:off x="3984870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生物大分子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32"/>
          <p:cNvSpPr txBox="1"/>
          <p:nvPr/>
        </p:nvSpPr>
        <p:spPr>
          <a:xfrm>
            <a:off x="5672137" y="2603550"/>
            <a:ext cx="1276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农业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食品科学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32"/>
          <p:cNvSpPr txBox="1"/>
          <p:nvPr/>
        </p:nvSpPr>
        <p:spPr>
          <a:xfrm>
            <a:off x="7380312" y="26035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32"/>
          <p:cNvSpPr txBox="1"/>
          <p:nvPr/>
        </p:nvSpPr>
        <p:spPr>
          <a:xfrm>
            <a:off x="485797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天然产物研究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32"/>
          <p:cNvSpPr txBox="1"/>
          <p:nvPr/>
        </p:nvSpPr>
        <p:spPr>
          <a:xfrm>
            <a:off x="2228593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蛋白组学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32"/>
          <p:cNvSpPr txBox="1"/>
          <p:nvPr/>
        </p:nvSpPr>
        <p:spPr>
          <a:xfrm>
            <a:off x="3906498" y="4646096"/>
            <a:ext cx="131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合成生物学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32"/>
          <p:cNvSpPr txBox="1"/>
          <p:nvPr/>
        </p:nvSpPr>
        <p:spPr>
          <a:xfrm>
            <a:off x="5714420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化学生物学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32"/>
          <p:cNvSpPr txBox="1"/>
          <p:nvPr/>
        </p:nvSpPr>
        <p:spPr>
          <a:xfrm>
            <a:off x="7455211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化学神经科学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38"/>
          <p:cNvSpPr txBox="1"/>
          <p:nvPr/>
        </p:nvSpPr>
        <p:spPr>
          <a:xfrm>
            <a:off x="370415" y="3363838"/>
            <a:ext cx="1831302" cy="81821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Environmental Science &amp; Technology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sp>
        <p:nvSpPr>
          <p:cNvPr id="6" name="TextBox 39"/>
          <p:cNvSpPr txBox="1"/>
          <p:nvPr/>
        </p:nvSpPr>
        <p:spPr>
          <a:xfrm>
            <a:off x="2071003" y="3363838"/>
            <a:ext cx="1839366" cy="818214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Environmental Science &amp; Technology Letters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sp>
        <p:nvSpPr>
          <p:cNvPr id="7" name="TextBox 40"/>
          <p:cNvSpPr txBox="1"/>
          <p:nvPr/>
        </p:nvSpPr>
        <p:spPr>
          <a:xfrm>
            <a:off x="3807961" y="3363838"/>
            <a:ext cx="1708652" cy="615681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ACS ES&amp;T </a:t>
            </a:r>
            <a:endParaRPr lang="en-US" sz="1600" b="1" i="1" dirty="0">
              <a:solidFill>
                <a:srgbClr val="00A4DF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Engineering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370415" y="4039344"/>
            <a:ext cx="620363" cy="61568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700" b="1" dirty="0">
                <a:solidFill>
                  <a:schemeClr val="bg1"/>
                </a:solidFill>
              </a:rPr>
              <a:t>IMPACT FACTOR</a:t>
            </a:r>
            <a:endParaRPr lang="en-US" sz="700" b="1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en-US" sz="2200" b="1" dirty="0">
                <a:solidFill>
                  <a:schemeClr val="bg1"/>
                </a:solidFill>
              </a:rPr>
              <a:t>10.9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068142" y="4039343"/>
            <a:ext cx="620363" cy="61568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700" b="1" dirty="0">
                <a:solidFill>
                  <a:schemeClr val="bg1"/>
                </a:solidFill>
              </a:rPr>
              <a:t>IMPACT FACTOR</a:t>
            </a:r>
            <a:endParaRPr lang="en-US" sz="700" b="1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8.9</a:t>
            </a:r>
            <a:endParaRPr lang="en-US" altLang="zh-CN" sz="2200" b="1" dirty="0">
              <a:solidFill>
                <a:schemeClr val="bg1"/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3807960" y="3807977"/>
            <a:ext cx="620363" cy="61568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700" b="1" dirty="0">
                <a:solidFill>
                  <a:schemeClr val="bg1"/>
                </a:solidFill>
              </a:rPr>
              <a:t>IMPACT FACTOR</a:t>
            </a:r>
            <a:endParaRPr lang="en-US" sz="700" b="1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7.5</a:t>
            </a:r>
            <a:endParaRPr lang="en-US" altLang="zh-CN" sz="2200" b="1" dirty="0">
              <a:solidFill>
                <a:schemeClr val="bg1"/>
              </a:solidFill>
            </a:endParaRPr>
          </a:p>
        </p:txBody>
      </p:sp>
      <p:sp>
        <p:nvSpPr>
          <p:cNvPr id="11" name="TextBox 40"/>
          <p:cNvSpPr txBox="1"/>
          <p:nvPr/>
        </p:nvSpPr>
        <p:spPr>
          <a:xfrm>
            <a:off x="5558027" y="3361977"/>
            <a:ext cx="1391604" cy="319970"/>
          </a:xfrm>
          <a:prstGeom prst="rect">
            <a:avLst/>
          </a:prstGeom>
          <a:noFill/>
        </p:spPr>
        <p:txBody>
          <a:bodyPr wrap="square" lIns="0" tIns="0" r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ACS ES&amp;T </a:t>
            </a:r>
            <a:endParaRPr lang="en-US" sz="1600" b="1" i="1" dirty="0">
              <a:solidFill>
                <a:srgbClr val="00A4DF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Water</a:t>
            </a:r>
            <a:endParaRPr lang="en-US" sz="1600" b="1" i="1" dirty="0">
              <a:solidFill>
                <a:srgbClr val="00A4DF"/>
              </a:solidFill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5558026" y="3799354"/>
            <a:ext cx="620363" cy="61568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700" b="1" dirty="0">
                <a:solidFill>
                  <a:schemeClr val="bg1"/>
                </a:solidFill>
              </a:rPr>
              <a:t>IMPACT FACTOR</a:t>
            </a:r>
            <a:endParaRPr lang="en-US" sz="700" b="1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4.9</a:t>
            </a:r>
            <a:endParaRPr lang="en-US" altLang="zh-CN" sz="2200" b="1" dirty="0">
              <a:solidFill>
                <a:schemeClr val="bg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79" y="1232633"/>
            <a:ext cx="1504595" cy="1997740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Environmental Science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环境科学与技术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90" y="1222967"/>
            <a:ext cx="1499563" cy="200740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22" y="1232633"/>
            <a:ext cx="1504595" cy="1997738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13" y="1222967"/>
            <a:ext cx="1510473" cy="200740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4" name="TextBox 38"/>
          <p:cNvSpPr txBox="1"/>
          <p:nvPr/>
        </p:nvSpPr>
        <p:spPr>
          <a:xfrm>
            <a:off x="7234081" y="3361976"/>
            <a:ext cx="1708651" cy="1153990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ACS ES&amp;T </a:t>
            </a:r>
            <a:endParaRPr lang="en-US" sz="1600" b="1" i="1" dirty="0">
              <a:solidFill>
                <a:srgbClr val="00A4DF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600" b="1" i="1" dirty="0">
                <a:solidFill>
                  <a:srgbClr val="00A4DF"/>
                </a:solidFill>
              </a:rPr>
              <a:t>Air</a:t>
            </a:r>
            <a:endParaRPr lang="en-US" sz="1600" b="1" i="1" dirty="0">
              <a:solidFill>
                <a:srgbClr val="00A4DF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altLang="zh-CN" sz="1600" b="1" dirty="0">
                <a:solidFill>
                  <a:schemeClr val="bg1"/>
                </a:solidFill>
              </a:rPr>
              <a:t>Launched 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altLang="zh-CN" sz="1600" b="1" dirty="0">
                <a:solidFill>
                  <a:schemeClr val="bg1"/>
                </a:solidFill>
              </a:rPr>
              <a:t>in 2024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82" y="1221046"/>
            <a:ext cx="1510473" cy="2007404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96011"/>
            <a:ext cx="8532233" cy="735580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Open Access Journals</a:t>
            </a:r>
            <a:endParaRPr lang="en-US" altLang="zh-CN" sz="2600" dirty="0">
              <a:solidFill>
                <a:schemeClr val="bg1"/>
              </a:solidFill>
              <a:latin typeface="+mn-lt"/>
              <a:ea typeface="+mn-ea"/>
            </a:endParaRPr>
          </a:p>
          <a:p>
            <a:pPr>
              <a:lnSpc>
                <a:spcPts val="26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+mn-lt"/>
                <a:ea typeface="+mn-ea"/>
              </a:rPr>
              <a:t>美国化学会旗下的开放获取期刊总共有 </a:t>
            </a:r>
            <a:r>
              <a:rPr lang="en-US" altLang="zh-CN" sz="1800" dirty="0">
                <a:solidFill>
                  <a:schemeClr val="bg1"/>
                </a:solidFill>
                <a:latin typeface="+mn-lt"/>
                <a:ea typeface="+mn-ea"/>
              </a:rPr>
              <a:t>18 </a:t>
            </a:r>
            <a:r>
              <a:rPr lang="zh-CN" altLang="en-US" sz="1800" dirty="0">
                <a:solidFill>
                  <a:schemeClr val="bg1"/>
                </a:solidFill>
                <a:latin typeface="+mn-lt"/>
                <a:ea typeface="+mn-ea"/>
              </a:rPr>
              <a:t>种，分别具有不同的内容和定位。</a:t>
            </a:r>
            <a:endParaRPr lang="en-US" altLang="zh-CN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473113" y="1527602"/>
            <a:ext cx="2224526" cy="2646878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sz="1400" b="1" dirty="0">
                <a:solidFill>
                  <a:srgbClr val="C00000"/>
                </a:solidFill>
              </a:rPr>
              <a:t>ACS Au Journals</a:t>
            </a:r>
            <a:r>
              <a:rPr lang="zh-CN" altLang="en-US" sz="1400" b="1" dirty="0">
                <a:solidFill>
                  <a:srgbClr val="C00000"/>
                </a:solidFill>
              </a:rPr>
              <a:t> 系列期刊</a:t>
            </a:r>
            <a:endParaRPr lang="en-US" sz="800" b="1" dirty="0">
              <a:solidFill>
                <a:srgbClr val="C00000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Bio &amp; Med Chem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Engineering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Environmental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Materials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Measurement Science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Nanoscience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Organic &amp; Inorganic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Physical Chemistry Au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2"/>
              </a:buBlip>
            </a:pPr>
            <a:r>
              <a:rPr lang="en-US" sz="1200" dirty="0">
                <a:solidFill>
                  <a:schemeClr val="bg1"/>
                </a:solidFill>
              </a:rPr>
              <a:t>ACS Polymers Au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8" name="Group 41"/>
          <p:cNvGrpSpPr/>
          <p:nvPr/>
        </p:nvGrpSpPr>
        <p:grpSpPr>
          <a:xfrm>
            <a:off x="2771800" y="1501171"/>
            <a:ext cx="5338318" cy="1280831"/>
            <a:chOff x="3441761" y="300214"/>
            <a:chExt cx="4634027" cy="1130444"/>
          </a:xfrm>
        </p:grpSpPr>
        <p:pic>
          <p:nvPicPr>
            <p:cNvPr id="29" name="Picture 42" descr="A picture containing text, building, outdoor, sign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778" y="300214"/>
              <a:ext cx="850002" cy="113044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0" name="Picture 43" descr="A picture containing text, plant, clos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766" y="300214"/>
              <a:ext cx="850002" cy="113044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1" name="Picture 44" descr="A screenshot of a building&#10;&#10;Description automatically generated with low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786" y="300214"/>
              <a:ext cx="850002" cy="113044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2" name="Picture 45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772" y="300214"/>
              <a:ext cx="850002" cy="113044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3" name="Picture 46" descr="A picture containing text, grass&#10;&#10;Description automatically generated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761" y="300214"/>
              <a:ext cx="850001" cy="113044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14300" dist="38100" dir="2700000" algn="tl" rotWithShape="0">
                <a:prstClr val="black">
                  <a:alpha val="11000"/>
                </a:prstClr>
              </a:outerShdw>
            </a:effectLst>
          </p:spPr>
        </p:pic>
      </p:grpSp>
      <p:grpSp>
        <p:nvGrpSpPr>
          <p:cNvPr id="34" name="Group 47"/>
          <p:cNvGrpSpPr/>
          <p:nvPr/>
        </p:nvGrpSpPr>
        <p:grpSpPr>
          <a:xfrm>
            <a:off x="2989995" y="1970720"/>
            <a:ext cx="5338318" cy="1280832"/>
            <a:chOff x="3441760" y="1519479"/>
            <a:chExt cx="4648484" cy="1149669"/>
          </a:xfrm>
        </p:grpSpPr>
        <p:pic>
          <p:nvPicPr>
            <p:cNvPr id="35" name="Picture 48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760" y="1529091"/>
              <a:ext cx="850002" cy="113044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6" name="Picture 49" descr="A screenshot of a video game&#10;&#10;Description automatically generated with medium confidence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892" y="1529091"/>
              <a:ext cx="850002" cy="113044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7" name="Picture 50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024" y="1520418"/>
              <a:ext cx="863045" cy="1147791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8" name="Picture 51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199" y="1519479"/>
              <a:ext cx="864458" cy="114966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39" name="Picture 52" descr="A picture containing arrow&#10;&#10;Description automatically generated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786" y="1519479"/>
              <a:ext cx="864458" cy="114966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</p:grpSp>
      <p:grpSp>
        <p:nvGrpSpPr>
          <p:cNvPr id="40" name="Group 53"/>
          <p:cNvGrpSpPr/>
          <p:nvPr/>
        </p:nvGrpSpPr>
        <p:grpSpPr>
          <a:xfrm>
            <a:off x="3187626" y="2468937"/>
            <a:ext cx="5338318" cy="1258125"/>
            <a:chOff x="3441760" y="2749470"/>
            <a:chExt cx="4656248" cy="1149669"/>
          </a:xfrm>
        </p:grpSpPr>
        <p:pic>
          <p:nvPicPr>
            <p:cNvPr id="41" name="Picture 54" descr="Graphical user interface, application&#10;&#10;Description automatically generated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61" y="2750409"/>
              <a:ext cx="863046" cy="1147791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42" name="Picture 55" descr="A picture containing calendar&#10;&#10;Description automatically generated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760" y="2749470"/>
              <a:ext cx="864458" cy="114966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43" name="Picture 56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250" y="2750409"/>
              <a:ext cx="864457" cy="1147791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44" name="Picture 57" descr="Calendar&#10;&#10;Description automatically generated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551" y="2750409"/>
              <a:ext cx="864457" cy="1147791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  <p:pic>
          <p:nvPicPr>
            <p:cNvPr id="45" name="Picture 58" descr="A picture containing diagram&#10;&#10;Description automatically generated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950" y="2750409"/>
              <a:ext cx="864457" cy="1147791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20683" dist="38100" dir="2700000" sx="100175" sy="100175" algn="tl" rotWithShape="0">
                <a:prstClr val="black">
                  <a:alpha val="11030"/>
                </a:prstClr>
              </a:outerShdw>
            </a:effectLst>
          </p:spPr>
        </p:pic>
      </p:grpSp>
      <p:sp>
        <p:nvSpPr>
          <p:cNvPr id="48" name="TextBox 38"/>
          <p:cNvSpPr txBox="1"/>
          <p:nvPr/>
        </p:nvSpPr>
        <p:spPr>
          <a:xfrm>
            <a:off x="2765926" y="1197379"/>
            <a:ext cx="5046433" cy="235861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fr-FR" sz="1400" b="1" dirty="0">
                <a:solidFill>
                  <a:srgbClr val="C00000"/>
                </a:solidFill>
              </a:rPr>
              <a:t>ACS Central Science</a:t>
            </a:r>
            <a:r>
              <a:rPr lang="en-US" sz="1400" b="1" dirty="0">
                <a:solidFill>
                  <a:srgbClr val="C00000"/>
                </a:solidFill>
              </a:rPr>
              <a:t>,</a:t>
            </a:r>
            <a:r>
              <a:rPr lang="zh-CN" altLang="en-US" sz="1400" b="1" dirty="0">
                <a:solidFill>
                  <a:srgbClr val="C00000"/>
                </a:solidFill>
              </a:rPr>
              <a:t>  </a:t>
            </a:r>
            <a:r>
              <a:rPr lang="fr-FR" sz="1400" b="1" dirty="0">
                <a:solidFill>
                  <a:srgbClr val="C00000"/>
                </a:solidFill>
              </a:rPr>
              <a:t>ACS Omega,  JACS Au </a:t>
            </a:r>
            <a:r>
              <a:rPr lang="zh-CN" altLang="en-US" sz="1400" b="1" dirty="0">
                <a:solidFill>
                  <a:srgbClr val="C00000"/>
                </a:solidFill>
              </a:rPr>
              <a:t>多学科化学期刊</a:t>
            </a:r>
            <a:endParaRPr lang="en-US" sz="1050" b="1" dirty="0">
              <a:solidFill>
                <a:srgbClr val="C00000"/>
              </a:solidFill>
            </a:endParaRPr>
          </a:p>
        </p:txBody>
      </p:sp>
      <p:sp>
        <p:nvSpPr>
          <p:cNvPr id="49" name="TextBox 38"/>
          <p:cNvSpPr txBox="1"/>
          <p:nvPr/>
        </p:nvSpPr>
        <p:spPr>
          <a:xfrm>
            <a:off x="3187626" y="3880056"/>
            <a:ext cx="5776862" cy="995950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400"/>
              </a:spcAft>
              <a:buSzPct val="85000"/>
            </a:pPr>
            <a:r>
              <a:rPr lang="en-US" altLang="zh-CN" sz="1400" b="1" dirty="0">
                <a:solidFill>
                  <a:srgbClr val="C00000"/>
                </a:solidFill>
              </a:rPr>
              <a:t>ACS </a:t>
            </a:r>
            <a:r>
              <a:rPr lang="zh-CN" altLang="en-US" sz="1400" b="1" dirty="0">
                <a:solidFill>
                  <a:srgbClr val="C00000"/>
                </a:solidFill>
              </a:rPr>
              <a:t>与中国的高校及科研机构的合作期刊</a:t>
            </a:r>
            <a:endParaRPr lang="en-US" sz="1400" b="1" dirty="0">
              <a:solidFill>
                <a:srgbClr val="C00000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100" b="1" dirty="0">
                <a:solidFill>
                  <a:schemeClr val="bg1"/>
                </a:solidFill>
              </a:rPr>
              <a:t>Precision Chemistry                        </a:t>
            </a:r>
            <a:r>
              <a:rPr lang="en-US" sz="1100" dirty="0">
                <a:solidFill>
                  <a:schemeClr val="bg1"/>
                </a:solidFill>
              </a:rPr>
              <a:t>2023  University of Science and Technology of China</a:t>
            </a:r>
            <a:endParaRPr lang="en-US" sz="1100" dirty="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100" b="1" dirty="0">
                <a:solidFill>
                  <a:schemeClr val="bg1"/>
                </a:solidFill>
              </a:rPr>
              <a:t>Chemical &amp; Biomedical Imaging  </a:t>
            </a:r>
            <a:r>
              <a:rPr lang="en-US" sz="1100" dirty="0">
                <a:solidFill>
                  <a:schemeClr val="bg1"/>
                </a:solidFill>
              </a:rPr>
              <a:t>2023  Nanjing University</a:t>
            </a:r>
            <a:endParaRPr lang="en-US" sz="1100" dirty="0">
              <a:solidFill>
                <a:schemeClr val="bg1"/>
              </a:solidFill>
            </a:endParaRPr>
          </a:p>
          <a:p>
            <a:pPr>
              <a:spcAft>
                <a:spcPts val="400"/>
              </a:spcAft>
              <a:buSzPct val="85000"/>
            </a:pPr>
            <a:r>
              <a:rPr lang="en-US" sz="1100" b="1" dirty="0">
                <a:solidFill>
                  <a:schemeClr val="bg1"/>
                </a:solidFill>
              </a:rPr>
              <a:t>Environment &amp; Health                   </a:t>
            </a:r>
            <a:r>
              <a:rPr lang="en-US" sz="1100" dirty="0">
                <a:solidFill>
                  <a:schemeClr val="bg1"/>
                </a:solidFill>
              </a:rPr>
              <a:t>2023  the Research Center for Eco-Environmental Sciences, CAS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数据库文献检索与应用案例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ACS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数据库主页 </a:t>
            </a:r>
            <a:r>
              <a:rPr lang="en-US" altLang="zh-CN" sz="2600" dirty="0">
                <a:solidFill>
                  <a:schemeClr val="bg1"/>
                </a:solidFill>
              </a:rPr>
              <a:t>pubs.acs.org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endParaRPr lang="en-US" altLang="zh-CN" sz="26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6" y="971549"/>
            <a:ext cx="7612964" cy="3423407"/>
          </a:xfrm>
          <a:prstGeom prst="rect">
            <a:avLst/>
          </a:prstGeom>
        </p:spPr>
      </p:pic>
      <p:sp>
        <p:nvSpPr>
          <p:cNvPr id="17" name="Speech Bubble: Rectangle 21"/>
          <p:cNvSpPr/>
          <p:nvPr/>
        </p:nvSpPr>
        <p:spPr>
          <a:xfrm>
            <a:off x="7505128" y="3106223"/>
            <a:ext cx="1435545" cy="617655"/>
          </a:xfrm>
          <a:prstGeom prst="wedgeRectCallout">
            <a:avLst>
              <a:gd name="adj1" fmla="val -61556"/>
              <a:gd name="adj2" fmla="val -2211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浏览所有 </a:t>
            </a:r>
            <a:r>
              <a:rPr lang="en-US" altLang="zh-CN" sz="1200" b="1" dirty="0"/>
              <a:t>ACS </a:t>
            </a:r>
            <a:r>
              <a:rPr lang="zh-CN" altLang="en-US" sz="1200" b="1" dirty="0"/>
              <a:t>期刊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及其出版物</a:t>
            </a:r>
            <a:endParaRPr lang="en-US" sz="12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Journal Homepages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期刊页面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8" y="971561"/>
            <a:ext cx="7612964" cy="342339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0" name="Speech Bubble: Rectangle 10"/>
          <p:cNvSpPr/>
          <p:nvPr/>
        </p:nvSpPr>
        <p:spPr>
          <a:xfrm>
            <a:off x="6732240" y="1778949"/>
            <a:ext cx="1448272" cy="363376"/>
          </a:xfrm>
          <a:prstGeom prst="wedgeRectCallout">
            <a:avLst>
              <a:gd name="adj1" fmla="val 21344"/>
              <a:gd name="adj2" fmla="val 8493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</a:rPr>
              <a:t>期刊介绍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Speech Bubble: Rectangle 11"/>
          <p:cNvSpPr/>
          <p:nvPr/>
        </p:nvSpPr>
        <p:spPr>
          <a:xfrm>
            <a:off x="2699792" y="2142325"/>
            <a:ext cx="2129408" cy="363376"/>
          </a:xfrm>
          <a:prstGeom prst="wedgeRectCallout">
            <a:avLst>
              <a:gd name="adj1" fmla="val -20007"/>
              <a:gd name="adj2" fmla="val -8748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期刊影响因子 </a:t>
            </a:r>
            <a:r>
              <a:rPr lang="en-US" altLang="zh-CN" sz="1200" b="1" dirty="0"/>
              <a:t>&amp; </a:t>
            </a:r>
            <a:r>
              <a:rPr lang="zh-CN" altLang="en-US" sz="1200" b="1" dirty="0"/>
              <a:t>被引用次数</a:t>
            </a:r>
            <a:endParaRPr lang="en-US" sz="1200" b="1" dirty="0"/>
          </a:p>
        </p:txBody>
      </p:sp>
      <p:sp>
        <p:nvSpPr>
          <p:cNvPr id="12" name="Speech Bubble: Rectangle 10"/>
          <p:cNvSpPr/>
          <p:nvPr/>
        </p:nvSpPr>
        <p:spPr>
          <a:xfrm>
            <a:off x="360120" y="2571750"/>
            <a:ext cx="1499936" cy="455456"/>
          </a:xfrm>
          <a:prstGeom prst="wedgeRectCallout">
            <a:avLst>
              <a:gd name="adj1" fmla="val 20067"/>
              <a:gd name="adj2" fmla="val -77703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List of issues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卷期列表</a:t>
            </a:r>
            <a:endParaRPr lang="en-US" sz="1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9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Article Pages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文章页面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31" y="998867"/>
            <a:ext cx="6980536" cy="3445355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21" name="Speech Bubble: Rectangle 18"/>
          <p:cNvSpPr/>
          <p:nvPr/>
        </p:nvSpPr>
        <p:spPr>
          <a:xfrm>
            <a:off x="228600" y="1446500"/>
            <a:ext cx="959024" cy="360040"/>
          </a:xfrm>
          <a:prstGeom prst="wedgeRectCallout">
            <a:avLst>
              <a:gd name="adj1" fmla="val 61930"/>
              <a:gd name="adj2" fmla="val -2160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标题</a:t>
            </a:r>
            <a:r>
              <a:rPr lang="en-US" altLang="zh-CN" sz="1200" b="1" dirty="0"/>
              <a:t>&amp;</a:t>
            </a:r>
            <a:r>
              <a:rPr lang="zh-CN" altLang="en-US" sz="1200" b="1" dirty="0"/>
              <a:t>作者</a:t>
            </a:r>
            <a:endParaRPr lang="en-US" altLang="zh-CN" sz="1200" b="1" dirty="0"/>
          </a:p>
        </p:txBody>
      </p:sp>
      <p:sp>
        <p:nvSpPr>
          <p:cNvPr id="24" name="Speech Bubble: Rectangle 11"/>
          <p:cNvSpPr/>
          <p:nvPr/>
        </p:nvSpPr>
        <p:spPr>
          <a:xfrm>
            <a:off x="7252593" y="2715093"/>
            <a:ext cx="1584176" cy="694330"/>
          </a:xfrm>
          <a:prstGeom prst="wedgeRectCallout">
            <a:avLst>
              <a:gd name="adj1" fmla="val -57664"/>
              <a:gd name="adj2" fmla="val -217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b="1" dirty="0"/>
              <a:t>论文的浏览数</a:t>
            </a:r>
            <a:endParaRPr lang="zh-CN" altLang="en-US" sz="1200" b="1" dirty="0"/>
          </a:p>
          <a:p>
            <a:r>
              <a:rPr lang="zh-CN" altLang="en-US" sz="1200" b="1" dirty="0"/>
              <a:t>论文影响力指标评价</a:t>
            </a:r>
            <a:endParaRPr lang="zh-CN" altLang="en-US" sz="1200" b="1" dirty="0"/>
          </a:p>
          <a:p>
            <a:r>
              <a:rPr lang="zh-CN" altLang="en-US" sz="1200" b="1" dirty="0"/>
              <a:t>论文的被引次数</a:t>
            </a:r>
            <a:endParaRPr lang="en-US" sz="1200" b="1" dirty="0"/>
          </a:p>
        </p:txBody>
      </p:sp>
      <p:sp>
        <p:nvSpPr>
          <p:cNvPr id="25" name="Speech Bubble: Rectangle 19"/>
          <p:cNvSpPr/>
          <p:nvPr/>
        </p:nvSpPr>
        <p:spPr>
          <a:xfrm>
            <a:off x="228600" y="2125861"/>
            <a:ext cx="959024" cy="362693"/>
          </a:xfrm>
          <a:prstGeom prst="wedgeRectCallout">
            <a:avLst>
              <a:gd name="adj1" fmla="val 61642"/>
              <a:gd name="adj2" fmla="val -2371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下载 </a:t>
            </a:r>
            <a:r>
              <a:rPr lang="en-US" altLang="zh-CN" sz="1200" b="1" dirty="0"/>
              <a:t>PDF</a:t>
            </a:r>
            <a:endParaRPr lang="en-US" altLang="zh-CN" sz="1200" b="1" dirty="0"/>
          </a:p>
        </p:txBody>
      </p:sp>
      <p:sp>
        <p:nvSpPr>
          <p:cNvPr id="26" name="Speech Bubble: Rectangle 18"/>
          <p:cNvSpPr/>
          <p:nvPr/>
        </p:nvSpPr>
        <p:spPr>
          <a:xfrm>
            <a:off x="228600" y="3149785"/>
            <a:ext cx="959024" cy="540194"/>
          </a:xfrm>
          <a:prstGeom prst="wedgeRectCallout">
            <a:avLst>
              <a:gd name="adj1" fmla="val 62472"/>
              <a:gd name="adj2" fmla="val -21303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200" b="1" dirty="0"/>
              <a:t>Abstract </a:t>
            </a:r>
            <a:endParaRPr lang="en-US" sz="1200" b="1" dirty="0"/>
          </a:p>
          <a:p>
            <a:pPr algn="ctr"/>
            <a:r>
              <a:rPr lang="zh-CN" altLang="en-US" sz="1200" b="1" dirty="0"/>
              <a:t>摘要</a:t>
            </a:r>
            <a:endParaRPr lang="en-US" sz="1200" b="1" dirty="0"/>
          </a:p>
        </p:txBody>
      </p:sp>
      <p:sp>
        <p:nvSpPr>
          <p:cNvPr id="33" name="Speech Bubble: Rectangle 11"/>
          <p:cNvSpPr/>
          <p:nvPr/>
        </p:nvSpPr>
        <p:spPr>
          <a:xfrm>
            <a:off x="7822405" y="1801405"/>
            <a:ext cx="1016224" cy="362693"/>
          </a:xfrm>
          <a:prstGeom prst="wedgeRectCallout">
            <a:avLst>
              <a:gd name="adj1" fmla="val -65663"/>
              <a:gd name="adj2" fmla="val -2082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出版信息</a:t>
            </a:r>
            <a:endParaRPr lang="en-US" sz="1200" b="1" dirty="0"/>
          </a:p>
        </p:txBody>
      </p:sp>
      <p:sp>
        <p:nvSpPr>
          <p:cNvPr id="34" name="Speech Bubble: Rectangle 11"/>
          <p:cNvSpPr/>
          <p:nvPr/>
        </p:nvSpPr>
        <p:spPr>
          <a:xfrm>
            <a:off x="3347864" y="2067694"/>
            <a:ext cx="1512168" cy="362693"/>
          </a:xfrm>
          <a:prstGeom prst="wedgeRectCallout">
            <a:avLst>
              <a:gd name="adj1" fmla="val -60262"/>
              <a:gd name="adj2" fmla="val -2228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下载支持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信息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11"/>
          <p:cNvSpPr/>
          <p:nvPr/>
        </p:nvSpPr>
        <p:spPr>
          <a:xfrm>
            <a:off x="3419872" y="1107233"/>
            <a:ext cx="1093109" cy="360040"/>
          </a:xfrm>
          <a:prstGeom prst="wedgeRectCallout">
            <a:avLst>
              <a:gd name="adj1" fmla="val 64438"/>
              <a:gd name="adj2" fmla="val -2053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引文格式 </a:t>
            </a:r>
            <a:r>
              <a:rPr lang="en-US" altLang="zh-CN" sz="1200" b="1" dirty="0"/>
              <a:t>RIS</a:t>
            </a:r>
            <a:endParaRPr lang="en-US" sz="1200" b="1" dirty="0"/>
          </a:p>
        </p:txBody>
      </p:sp>
      <p:sp>
        <p:nvSpPr>
          <p:cNvPr id="36" name="Speech Bubble: Rectangle 18"/>
          <p:cNvSpPr/>
          <p:nvPr/>
        </p:nvSpPr>
        <p:spPr>
          <a:xfrm>
            <a:off x="7619999" y="3699134"/>
            <a:ext cx="1216770" cy="685032"/>
          </a:xfrm>
          <a:prstGeom prst="wedgeRectCallout">
            <a:avLst>
              <a:gd name="adj1" fmla="val -59137"/>
              <a:gd name="adj2" fmla="val -2226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Recommended Articles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相关文献</a:t>
            </a:r>
            <a:endParaRPr lang="en-US" sz="1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9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Article Pages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文章页面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78" y="998868"/>
            <a:ext cx="6979590" cy="3445356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9" name="Speech Bubble: Rectangle 18"/>
          <p:cNvSpPr/>
          <p:nvPr/>
        </p:nvSpPr>
        <p:spPr>
          <a:xfrm>
            <a:off x="228600" y="1204422"/>
            <a:ext cx="1319064" cy="1657903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1000" b="1" dirty="0"/>
              <a:t>Introduction  </a:t>
            </a:r>
            <a:endParaRPr lang="en-US" sz="1000" b="1" dirty="0"/>
          </a:p>
          <a:p>
            <a:r>
              <a:rPr lang="zh-CN" altLang="en-US" sz="1000" b="1" dirty="0"/>
              <a:t>引言</a:t>
            </a:r>
            <a:endParaRPr lang="en-US" sz="1000" b="1" dirty="0"/>
          </a:p>
          <a:p>
            <a:r>
              <a:rPr lang="en-US" sz="1000" b="1" dirty="0"/>
              <a:t>Materials &amp;Methods  </a:t>
            </a:r>
            <a:endParaRPr lang="en-US" sz="1000" b="1" dirty="0"/>
          </a:p>
          <a:p>
            <a:r>
              <a:rPr lang="zh-CN" altLang="en-US" sz="1000" b="1" dirty="0"/>
              <a:t>材料和方法</a:t>
            </a:r>
            <a:endParaRPr lang="en-US" sz="1000" b="1" dirty="0"/>
          </a:p>
          <a:p>
            <a:r>
              <a:rPr lang="en-US" sz="1000" b="1" dirty="0"/>
              <a:t>Results  </a:t>
            </a:r>
            <a:endParaRPr lang="en-US" sz="1000" b="1" dirty="0"/>
          </a:p>
          <a:p>
            <a:r>
              <a:rPr lang="zh-CN" altLang="en-US" sz="1000" b="1" dirty="0"/>
              <a:t>结果</a:t>
            </a:r>
            <a:endParaRPr lang="en-US" sz="1000" b="1" dirty="0"/>
          </a:p>
          <a:p>
            <a:r>
              <a:rPr lang="en-US" sz="1000" b="1" dirty="0"/>
              <a:t>Discussion  </a:t>
            </a:r>
            <a:endParaRPr lang="en-US" sz="1000" b="1" dirty="0"/>
          </a:p>
          <a:p>
            <a:r>
              <a:rPr lang="zh-CN" altLang="en-US" sz="1000" b="1" dirty="0"/>
              <a:t>讨论</a:t>
            </a:r>
            <a:endParaRPr lang="en-US" sz="1000" b="1" dirty="0"/>
          </a:p>
          <a:p>
            <a:r>
              <a:rPr lang="en-US" sz="1000" b="1" dirty="0"/>
              <a:t>Conclusion  </a:t>
            </a:r>
            <a:endParaRPr lang="en-US" sz="1000" b="1" dirty="0"/>
          </a:p>
          <a:p>
            <a:r>
              <a:rPr lang="zh-CN" altLang="en-US" sz="1000" b="1" dirty="0"/>
              <a:t>结论</a:t>
            </a:r>
            <a:endParaRPr lang="en-US" sz="1000" b="1" dirty="0"/>
          </a:p>
        </p:txBody>
      </p:sp>
      <p:sp>
        <p:nvSpPr>
          <p:cNvPr id="20" name="Speech Bubble: Rectangle 18"/>
          <p:cNvSpPr/>
          <p:nvPr/>
        </p:nvSpPr>
        <p:spPr>
          <a:xfrm>
            <a:off x="228600" y="3043451"/>
            <a:ext cx="1319064" cy="1342030"/>
          </a:xfrm>
          <a:prstGeom prst="wedgeRectCallout">
            <a:avLst>
              <a:gd name="adj1" fmla="val 6331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1000" b="1" dirty="0"/>
              <a:t>Abbreviations  </a:t>
            </a:r>
            <a:endParaRPr lang="en-US" sz="1000" b="1" dirty="0"/>
          </a:p>
          <a:p>
            <a:r>
              <a:rPr lang="zh-CN" altLang="en-US" sz="1000" b="1" dirty="0"/>
              <a:t>缩写</a:t>
            </a:r>
            <a:endParaRPr lang="en-US" sz="1000" b="1" dirty="0"/>
          </a:p>
          <a:p>
            <a:r>
              <a:rPr lang="en-US" sz="1000" b="1" dirty="0"/>
              <a:t>Author Information </a:t>
            </a:r>
            <a:endParaRPr lang="en-US" sz="1000" b="1" dirty="0"/>
          </a:p>
          <a:p>
            <a:r>
              <a:rPr lang="zh-CN" altLang="en-US" sz="1000" b="1" dirty="0"/>
              <a:t>作者信息</a:t>
            </a:r>
            <a:endParaRPr lang="en-US" sz="1000" b="1" dirty="0"/>
          </a:p>
          <a:p>
            <a:r>
              <a:rPr lang="en-US" sz="1000" b="1" dirty="0"/>
              <a:t>Acknowledgment</a:t>
            </a:r>
            <a:endParaRPr lang="en-US" sz="1000" b="1" dirty="0"/>
          </a:p>
          <a:p>
            <a:r>
              <a:rPr lang="zh-CN" altLang="en-US" sz="1000" b="1" dirty="0"/>
              <a:t>致谢</a:t>
            </a:r>
            <a:endParaRPr lang="en-US" sz="1000" b="1" dirty="0"/>
          </a:p>
          <a:p>
            <a:r>
              <a:rPr lang="en-US" sz="1000" b="1" dirty="0"/>
              <a:t>References</a:t>
            </a:r>
            <a:endParaRPr lang="en-US" sz="1000" b="1" dirty="0"/>
          </a:p>
          <a:p>
            <a:r>
              <a:rPr lang="zh-CN" altLang="en-US" sz="1000" b="1" dirty="0"/>
              <a:t>参考文献</a:t>
            </a:r>
            <a:endParaRPr lang="en-US" sz="1000" b="1" dirty="0"/>
          </a:p>
        </p:txBody>
      </p:sp>
      <p:sp>
        <p:nvSpPr>
          <p:cNvPr id="21" name="Speech Bubble: Rectangle 18"/>
          <p:cNvSpPr/>
          <p:nvPr/>
        </p:nvSpPr>
        <p:spPr>
          <a:xfrm>
            <a:off x="7092280" y="1419622"/>
            <a:ext cx="1728192" cy="1512168"/>
          </a:xfrm>
          <a:prstGeom prst="wedgeRectCallout">
            <a:avLst>
              <a:gd name="adj1" fmla="val -21122"/>
              <a:gd name="adj2" fmla="val -5895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1100" b="1" dirty="0"/>
              <a:t>Download Figures</a:t>
            </a:r>
            <a:endParaRPr lang="en-US" sz="1100" b="1" dirty="0"/>
          </a:p>
          <a:p>
            <a:r>
              <a:rPr lang="zh-CN" altLang="en-US" sz="1100" b="1" dirty="0"/>
              <a:t>下载高清图片</a:t>
            </a:r>
            <a:endParaRPr lang="en-US" altLang="zh-CN" sz="1100" b="1" dirty="0"/>
          </a:p>
          <a:p>
            <a:endParaRPr lang="en-US" altLang="zh-CN" sz="800" b="1" dirty="0"/>
          </a:p>
          <a:p>
            <a:r>
              <a:rPr lang="en-US" altLang="zh-CN" sz="1100" b="1" dirty="0"/>
              <a:t>References</a:t>
            </a:r>
            <a:endParaRPr lang="en-US" altLang="zh-CN" sz="1100" b="1" dirty="0"/>
          </a:p>
          <a:p>
            <a:r>
              <a:rPr lang="zh-CN" altLang="en-US" sz="1100" b="1" dirty="0"/>
              <a:t>参考文献链接</a:t>
            </a:r>
            <a:endParaRPr lang="en-US" altLang="zh-CN" sz="1100" b="1" dirty="0"/>
          </a:p>
          <a:p>
            <a:endParaRPr lang="en-US" sz="800" b="1" dirty="0"/>
          </a:p>
          <a:p>
            <a:r>
              <a:rPr lang="en-US" sz="1100" b="1" dirty="0"/>
              <a:t>Supporting Information</a:t>
            </a:r>
            <a:endParaRPr lang="en-US" sz="1100" b="1" dirty="0"/>
          </a:p>
          <a:p>
            <a:r>
              <a:rPr lang="zh-CN" altLang="en-US" sz="1100" b="1" dirty="0"/>
              <a:t>下载支持信息 </a:t>
            </a:r>
            <a:r>
              <a:rPr lang="en-US" altLang="zh-CN" sz="1100" b="1" dirty="0"/>
              <a:t>PDF</a:t>
            </a:r>
            <a:endParaRPr lang="en-US" altLang="zh-CN" sz="11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Supporting Information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支持信息</a:t>
            </a:r>
            <a:endParaRPr lang="en-US" altLang="zh-CN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2" y="998869"/>
            <a:ext cx="2448272" cy="3445355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6" y="2164826"/>
            <a:ext cx="1700091" cy="1113440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6" y="3335873"/>
            <a:ext cx="1700091" cy="110835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4" y="998868"/>
            <a:ext cx="2596535" cy="344535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7" y="997129"/>
            <a:ext cx="1700091" cy="1113440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9" name="Speech Bubble: Rectangle 18"/>
          <p:cNvSpPr/>
          <p:nvPr/>
        </p:nvSpPr>
        <p:spPr>
          <a:xfrm>
            <a:off x="228600" y="1275608"/>
            <a:ext cx="1103040" cy="1152126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altLang="zh-CN" sz="1000" b="1" dirty="0"/>
              <a:t>Supporting Information</a:t>
            </a:r>
            <a:endParaRPr lang="en-US" altLang="zh-CN" sz="1000" b="1" dirty="0"/>
          </a:p>
          <a:p>
            <a:r>
              <a:rPr lang="zh-CN" altLang="en-US" sz="1000" b="1" dirty="0"/>
              <a:t>文章的支持信息</a:t>
            </a:r>
            <a:endParaRPr lang="en-US" altLang="zh-CN" sz="1000" b="1" dirty="0"/>
          </a:p>
          <a:p>
            <a:r>
              <a:rPr lang="zh-CN" altLang="en-US" sz="1000" b="1" dirty="0"/>
              <a:t>描述研究工作的完整实验细节，实现可重复性。</a:t>
            </a:r>
            <a:endParaRPr lang="en-US" altLang="zh-CN" sz="1000" b="1" dirty="0"/>
          </a:p>
        </p:txBody>
      </p:sp>
      <p:sp>
        <p:nvSpPr>
          <p:cNvPr id="20" name="Speech Bubble: Rectangle 18"/>
          <p:cNvSpPr/>
          <p:nvPr/>
        </p:nvSpPr>
        <p:spPr>
          <a:xfrm>
            <a:off x="234122" y="2787774"/>
            <a:ext cx="953502" cy="1224268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altLang="zh-CN" sz="1000" b="1" dirty="0"/>
              <a:t>Content</a:t>
            </a:r>
            <a:endParaRPr lang="en-US" altLang="zh-CN" sz="1000" b="1" dirty="0"/>
          </a:p>
          <a:p>
            <a:r>
              <a:rPr lang="zh-CN" altLang="en-US" sz="1000" b="1" dirty="0"/>
              <a:t>化合物，表格，实验等应以在文章中的提及顺序呈现，对应稿件中使用的编号系统。</a:t>
            </a:r>
            <a:endParaRPr lang="en-US" altLang="zh-CN" sz="1000" b="1" dirty="0"/>
          </a:p>
        </p:txBody>
      </p:sp>
      <p:sp>
        <p:nvSpPr>
          <p:cNvPr id="21" name="Speech Bubble: Rectangle 18"/>
          <p:cNvSpPr/>
          <p:nvPr/>
        </p:nvSpPr>
        <p:spPr>
          <a:xfrm>
            <a:off x="7956375" y="2444874"/>
            <a:ext cx="880393" cy="415325"/>
          </a:xfrm>
          <a:prstGeom prst="wedgeRectCallout">
            <a:avLst>
              <a:gd name="adj1" fmla="val -77522"/>
              <a:gd name="adj2" fmla="val -1897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baseline="30000" dirty="0"/>
              <a:t>13</a:t>
            </a:r>
            <a:r>
              <a:rPr lang="en-US" altLang="zh-CN" sz="1200" b="1" dirty="0"/>
              <a:t>C-NMR</a:t>
            </a:r>
            <a:endParaRPr lang="en-US" altLang="zh-CN" sz="1200" b="1" dirty="0"/>
          </a:p>
        </p:txBody>
      </p:sp>
      <p:sp>
        <p:nvSpPr>
          <p:cNvPr id="22" name="Speech Bubble: Rectangle 18"/>
          <p:cNvSpPr/>
          <p:nvPr/>
        </p:nvSpPr>
        <p:spPr>
          <a:xfrm>
            <a:off x="7956376" y="1275607"/>
            <a:ext cx="880393" cy="415325"/>
          </a:xfrm>
          <a:prstGeom prst="wedgeRectCallout">
            <a:avLst>
              <a:gd name="adj1" fmla="val -77522"/>
              <a:gd name="adj2" fmla="val -1897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baseline="30000" dirty="0"/>
              <a:t>1</a:t>
            </a:r>
            <a:r>
              <a:rPr lang="en-US" altLang="zh-CN" sz="1200" b="1" dirty="0"/>
              <a:t>H-NMR</a:t>
            </a:r>
            <a:endParaRPr lang="en-US" altLang="zh-CN" sz="1200" b="1" dirty="0"/>
          </a:p>
        </p:txBody>
      </p:sp>
      <p:sp>
        <p:nvSpPr>
          <p:cNvPr id="23" name="Speech Bubble: Rectangle 18"/>
          <p:cNvSpPr/>
          <p:nvPr/>
        </p:nvSpPr>
        <p:spPr>
          <a:xfrm>
            <a:off x="7956375" y="3586640"/>
            <a:ext cx="880393" cy="415325"/>
          </a:xfrm>
          <a:prstGeom prst="wedgeRectCallout">
            <a:avLst>
              <a:gd name="adj1" fmla="val -77522"/>
              <a:gd name="adj2" fmla="val -1897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baseline="30000" dirty="0"/>
              <a:t>19</a:t>
            </a:r>
            <a:r>
              <a:rPr lang="en-US" altLang="zh-CN" sz="1200" b="1" dirty="0"/>
              <a:t>F-NMR</a:t>
            </a:r>
            <a:endParaRPr lang="en-US" altLang="zh-CN" sz="1200" b="1" dirty="0"/>
          </a:p>
        </p:txBody>
      </p:sp>
      <p:sp>
        <p:nvSpPr>
          <p:cNvPr id="25" name="Speech Bubble: Rectangle 18"/>
          <p:cNvSpPr/>
          <p:nvPr/>
        </p:nvSpPr>
        <p:spPr>
          <a:xfrm>
            <a:off x="2907105" y="1592772"/>
            <a:ext cx="953502" cy="834962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100" b="1" dirty="0"/>
              <a:t>活性化合物</a:t>
            </a:r>
            <a:endParaRPr lang="en-US" altLang="zh-CN" sz="1100" b="1" dirty="0"/>
          </a:p>
          <a:p>
            <a:r>
              <a:rPr lang="zh-CN" altLang="en-US" sz="1100" b="1" dirty="0"/>
              <a:t>命名</a:t>
            </a:r>
            <a:r>
              <a:rPr lang="en-US" altLang="zh-CN" sz="1100" b="1" dirty="0"/>
              <a:t>,</a:t>
            </a:r>
            <a:r>
              <a:rPr lang="zh-CN" altLang="en-US" sz="1100" b="1" dirty="0"/>
              <a:t> 编号</a:t>
            </a:r>
            <a:endParaRPr lang="en-US" altLang="zh-CN" sz="1100" b="1" dirty="0"/>
          </a:p>
          <a:p>
            <a:r>
              <a:rPr lang="zh-CN" altLang="en-US" sz="1100" b="1" dirty="0"/>
              <a:t>结构式</a:t>
            </a:r>
            <a:endParaRPr lang="en-US" altLang="zh-CN" sz="1100" b="1" dirty="0"/>
          </a:p>
          <a:p>
            <a:r>
              <a:rPr lang="zh-CN" altLang="en-US" sz="1100" b="1" dirty="0"/>
              <a:t>实验步骤</a:t>
            </a:r>
            <a:endParaRPr lang="en-US" altLang="zh-CN" sz="1100" b="1" dirty="0"/>
          </a:p>
        </p:txBody>
      </p:sp>
      <p:sp>
        <p:nvSpPr>
          <p:cNvPr id="26" name="Speech Bubble: Rectangle 18"/>
          <p:cNvSpPr/>
          <p:nvPr/>
        </p:nvSpPr>
        <p:spPr>
          <a:xfrm>
            <a:off x="2911715" y="3177080"/>
            <a:ext cx="953502" cy="834962"/>
          </a:xfrm>
          <a:prstGeom prst="wedgeRectCallout">
            <a:avLst>
              <a:gd name="adj1" fmla="val 64628"/>
              <a:gd name="adj2" fmla="val -2115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100" b="1" dirty="0"/>
              <a:t>活性化合物</a:t>
            </a:r>
            <a:endParaRPr lang="en-US" altLang="zh-CN" sz="1100" b="1" dirty="0"/>
          </a:p>
          <a:p>
            <a:r>
              <a:rPr lang="zh-CN" altLang="en-US" sz="1100" b="1" dirty="0"/>
              <a:t>表征分析</a:t>
            </a:r>
            <a:endParaRPr lang="en-US" altLang="zh-CN" sz="1100" b="1" dirty="0"/>
          </a:p>
          <a:p>
            <a:r>
              <a:rPr lang="en-US" altLang="zh-CN" sz="1100" b="1" dirty="0"/>
              <a:t>NMR, IR,</a:t>
            </a:r>
            <a:endParaRPr lang="en-US" altLang="zh-CN" sz="1100" b="1" dirty="0"/>
          </a:p>
          <a:p>
            <a:r>
              <a:rPr lang="en-US" altLang="zh-CN" sz="1100" b="1" dirty="0"/>
              <a:t>ESI-HRMS</a:t>
            </a:r>
            <a:endParaRPr lang="en-US" altLang="zh-CN" sz="1100" b="1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sp>
        <p:nvSpPr>
          <p:cNvPr id="11" name="Title 18"/>
          <p:cNvSpPr txBox="1"/>
          <p:nvPr/>
        </p:nvSpPr>
        <p:spPr>
          <a:xfrm>
            <a:off x="899592" y="1374277"/>
            <a:ext cx="5400600" cy="3060263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 ACS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数据库学术资源最新动态</a:t>
            </a:r>
            <a:endParaRPr lang="en-US" altLang="zh-CN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 ACS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数据库文献检索与应用案例</a:t>
            </a:r>
            <a:endParaRPr lang="en-US" altLang="zh-CN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 ACS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期刊投稿与写作要点</a:t>
            </a:r>
            <a:endParaRPr lang="en-US" altLang="zh-CN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 ACS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期刊审稿流程知识</a:t>
            </a:r>
            <a:endParaRPr lang="en-US" altLang="zh-CN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 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工具用于科学交流的实践指南</a:t>
            </a:r>
            <a:endParaRPr lang="en-US" altLang="zh-CN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8"/>
          <p:cNvSpPr txBox="1"/>
          <p:nvPr/>
        </p:nvSpPr>
        <p:spPr>
          <a:xfrm>
            <a:off x="413786" y="258181"/>
            <a:ext cx="8334678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Case Study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检索案例：有机合成中的钯催化偶联反应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87384" y="4484222"/>
            <a:ext cx="3429000" cy="255067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r">
              <a:defRPr/>
            </a:pPr>
            <a:r>
              <a:rPr lang="en-US" altLang="zh-CN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Chem. Eng. News 2010, 88, 41, 7</a:t>
            </a:r>
            <a:endParaRPr lang="de-DE" altLang="zh-CN" sz="1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384" y="895350"/>
            <a:ext cx="3429000" cy="3585136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0" name="Speech Bubble: Rectangle 18"/>
          <p:cNvSpPr/>
          <p:nvPr/>
        </p:nvSpPr>
        <p:spPr>
          <a:xfrm>
            <a:off x="124129" y="1213187"/>
            <a:ext cx="1642092" cy="1209873"/>
          </a:xfrm>
          <a:prstGeom prst="wedgeRectCallout">
            <a:avLst>
              <a:gd name="adj1" fmla="val 57865"/>
              <a:gd name="adj2" fmla="val -2211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200" b="1" dirty="0"/>
              <a:t>NOBEL PRIZE </a:t>
            </a:r>
            <a:endParaRPr lang="en-US" sz="1200" b="1" dirty="0"/>
          </a:p>
          <a:p>
            <a:pPr algn="ctr"/>
            <a:r>
              <a:rPr lang="en-US" sz="1200" b="1" dirty="0"/>
              <a:t>IN CHEMISTRY 2010</a:t>
            </a:r>
            <a:endParaRPr lang="en-US" sz="1200" b="1" dirty="0"/>
          </a:p>
          <a:p>
            <a:pPr algn="ctr"/>
            <a:r>
              <a:rPr lang="zh-CN" altLang="en-US" sz="1200" b="1" dirty="0"/>
              <a:t>颁发给三位化学家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理查德 </a:t>
            </a:r>
            <a:r>
              <a:rPr lang="en-US" altLang="zh-CN" sz="1200" b="1" dirty="0"/>
              <a:t>· </a:t>
            </a:r>
            <a:r>
              <a:rPr lang="zh-CN" altLang="en-US" sz="1200" b="1" dirty="0"/>
              <a:t>赫克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根岸英一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铃木章</a:t>
            </a:r>
            <a:endParaRPr lang="en-US" sz="1200" b="1" dirty="0"/>
          </a:p>
        </p:txBody>
      </p:sp>
      <p:sp>
        <p:nvSpPr>
          <p:cNvPr id="11" name="Speech Bubble: Rectangle 18"/>
          <p:cNvSpPr/>
          <p:nvPr/>
        </p:nvSpPr>
        <p:spPr>
          <a:xfrm>
            <a:off x="124129" y="2994111"/>
            <a:ext cx="1642092" cy="1262795"/>
          </a:xfrm>
          <a:prstGeom prst="wedgeRectCallout">
            <a:avLst>
              <a:gd name="adj1" fmla="val 58155"/>
              <a:gd name="adj2" fmla="val -2002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钯催化偶联反应是偶联反应的一个大类，以金属钯化合物作为催化剂，它是均相催化剂的研究和应用的活跃领域。</a:t>
            </a:r>
            <a:endParaRPr lang="en-US" altLang="zh-CN" sz="1200" b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68" y="2153574"/>
            <a:ext cx="3461696" cy="231890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286768" y="4480486"/>
            <a:ext cx="3461696" cy="255067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r">
              <a:defRPr/>
            </a:pPr>
            <a:r>
              <a:rPr lang="en-US" altLang="zh-CN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Suzuki Mechanism</a:t>
            </a:r>
            <a:endParaRPr lang="de-DE" altLang="zh-CN" sz="1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21386" y="890587"/>
            <a:ext cx="3799799" cy="117234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赫克反应             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Heck Reaction</a:t>
            </a:r>
            <a:endParaRPr lang="en-US" altLang="zh-CN" sz="16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zh-CN" sz="10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根岸英一反应    </a:t>
            </a:r>
            <a:r>
              <a:rPr lang="en-US" altLang="zh-CN" sz="1600" b="1" dirty="0" err="1">
                <a:solidFill>
                  <a:srgbClr val="0032A0"/>
                </a:solidFill>
                <a:cs typeface="Arial" panose="020B0604020202020204" pitchFamily="34" charset="0"/>
              </a:rPr>
              <a:t>Negishi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 Reaction</a:t>
            </a:r>
            <a:endParaRPr lang="de-DE" altLang="zh-CN" sz="16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zh-CN" sz="1000" b="1" dirty="0">
              <a:solidFill>
                <a:srgbClr val="0032A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铃木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-</a:t>
            </a:r>
            <a:r>
              <a:rPr lang="zh-CN" altLang="en-US" sz="1600" b="1" dirty="0">
                <a:solidFill>
                  <a:srgbClr val="0032A0"/>
                </a:solidFill>
                <a:cs typeface="Arial" panose="020B0604020202020204" pitchFamily="34" charset="0"/>
              </a:rPr>
              <a:t>宫浦反应   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Suzuki-</a:t>
            </a:r>
            <a:r>
              <a:rPr lang="en-US" altLang="zh-CN" sz="1600" b="1" dirty="0" err="1">
                <a:solidFill>
                  <a:srgbClr val="0032A0"/>
                </a:solidFill>
                <a:cs typeface="Arial" panose="020B0604020202020204" pitchFamily="34" charset="0"/>
              </a:rPr>
              <a:t>Miyaura</a:t>
            </a:r>
            <a:r>
              <a:rPr lang="en-US" altLang="zh-CN" sz="1600" b="1" dirty="0">
                <a:solidFill>
                  <a:srgbClr val="0032A0"/>
                </a:solidFill>
                <a:cs typeface="Arial" panose="020B0604020202020204" pitchFamily="34" charset="0"/>
              </a:rPr>
              <a:t> Reaction</a:t>
            </a:r>
            <a:endParaRPr lang="en-US" altLang="zh-CN" sz="1600" b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8"/>
          <p:cNvSpPr txBox="1"/>
          <p:nvPr/>
        </p:nvSpPr>
        <p:spPr>
          <a:xfrm>
            <a:off x="413786" y="258181"/>
            <a:ext cx="8622710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有机合成中的钯催化偶联反应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708339"/>
            <a:ext cx="8712968" cy="383955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C00000"/>
                </a:solidFill>
              </a:rPr>
              <a:t>Search:  </a:t>
            </a:r>
            <a:r>
              <a:rPr lang="en-US" altLang="zh-CN" sz="2000" b="1" dirty="0">
                <a:solidFill>
                  <a:schemeClr val="bg1"/>
                </a:solidFill>
              </a:rPr>
              <a:t>Palladium-Catalyzed Cross-Coupling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36" y="1092295"/>
            <a:ext cx="6435415" cy="363969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1" name="Speech Bubble: Rectangle 18"/>
          <p:cNvSpPr/>
          <p:nvPr/>
        </p:nvSpPr>
        <p:spPr>
          <a:xfrm>
            <a:off x="7596336" y="2480094"/>
            <a:ext cx="1344489" cy="864097"/>
          </a:xfrm>
          <a:prstGeom prst="wedgeRectCallout">
            <a:avLst>
              <a:gd name="adj1" fmla="val -65257"/>
              <a:gd name="adj2" fmla="val -210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/>
              <a:t>主要发表在 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JACS,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JOC, OL,</a:t>
            </a:r>
            <a:r>
              <a:rPr lang="zh-CN" altLang="en-US" sz="1200" b="1" dirty="0"/>
              <a:t> 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Chemical Review</a:t>
            </a:r>
            <a:endParaRPr lang="en-US" altLang="zh-CN" sz="1200" b="1" dirty="0"/>
          </a:p>
        </p:txBody>
      </p:sp>
      <p:sp>
        <p:nvSpPr>
          <p:cNvPr id="25" name="Speech Bubble: Rectangle 18"/>
          <p:cNvSpPr/>
          <p:nvPr/>
        </p:nvSpPr>
        <p:spPr>
          <a:xfrm>
            <a:off x="125518" y="1213186"/>
            <a:ext cx="1247057" cy="1142540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 err="1"/>
              <a:t>Diarylmethanol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Derivatives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With</a:t>
            </a:r>
            <a:endParaRPr lang="en-US" altLang="zh-CN" sz="1200" b="1" dirty="0"/>
          </a:p>
          <a:p>
            <a:pPr algn="ctr"/>
            <a:r>
              <a:rPr lang="en-US" altLang="zh-CN" sz="1200" b="1" dirty="0" err="1"/>
              <a:t>Diborylmethane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作为反应底物</a:t>
            </a:r>
            <a:endParaRPr lang="en-US" altLang="zh-CN" sz="1200" b="1" dirty="0"/>
          </a:p>
        </p:txBody>
      </p:sp>
      <p:sp>
        <p:nvSpPr>
          <p:cNvPr id="27" name="Speech Bubble: Rectangle 18"/>
          <p:cNvSpPr/>
          <p:nvPr/>
        </p:nvSpPr>
        <p:spPr>
          <a:xfrm>
            <a:off x="124129" y="3363838"/>
            <a:ext cx="1247057" cy="893068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Benzyl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Thioacetates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and Aryl Halides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作为反应底物</a:t>
            </a:r>
            <a:endParaRPr lang="en-US" altLang="zh-CN" sz="1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8"/>
          <p:cNvSpPr txBox="1"/>
          <p:nvPr/>
        </p:nvSpPr>
        <p:spPr>
          <a:xfrm>
            <a:off x="413786" y="258181"/>
            <a:ext cx="8622710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有机合成中的钯催化偶联反应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708339"/>
            <a:ext cx="8712968" cy="383955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C00000"/>
                </a:solidFill>
              </a:rPr>
              <a:t>Search:  </a:t>
            </a:r>
            <a:r>
              <a:rPr lang="en-US" altLang="zh-CN" sz="2000" b="1" dirty="0">
                <a:solidFill>
                  <a:schemeClr val="bg1"/>
                </a:solidFill>
              </a:rPr>
              <a:t>Palladium-Catalyzed Cross-Coupling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37" y="1092295"/>
            <a:ext cx="6435414" cy="363969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7" name="Speech Bubble: Rectangle 18"/>
          <p:cNvSpPr/>
          <p:nvPr/>
        </p:nvSpPr>
        <p:spPr>
          <a:xfrm>
            <a:off x="125518" y="1213187"/>
            <a:ext cx="1245668" cy="926516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综述文献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作者 </a:t>
            </a:r>
            <a:r>
              <a:rPr lang="en-US" altLang="zh-CN" sz="1200" b="1" dirty="0">
                <a:solidFill>
                  <a:srgbClr val="C00000"/>
                </a:solidFill>
              </a:rPr>
              <a:t>Suzuki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有机硼化合物的钯催化偶联</a:t>
            </a:r>
            <a:endParaRPr lang="en-US" altLang="zh-CN" sz="1200" b="1" dirty="0"/>
          </a:p>
        </p:txBody>
      </p:sp>
      <p:sp>
        <p:nvSpPr>
          <p:cNvPr id="8" name="Speech Bubble: Rectangle 18"/>
          <p:cNvSpPr/>
          <p:nvPr/>
        </p:nvSpPr>
        <p:spPr>
          <a:xfrm>
            <a:off x="124129" y="3491202"/>
            <a:ext cx="1247057" cy="765703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最新文献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新的催化机理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C(sp</a:t>
            </a:r>
            <a:r>
              <a:rPr lang="en-US" altLang="zh-CN" sz="1200" b="1" baseline="30000" dirty="0"/>
              <a:t>3</a:t>
            </a:r>
            <a:r>
              <a:rPr lang="en-US" altLang="zh-CN" sz="1200" b="1" dirty="0"/>
              <a:t>)-H </a:t>
            </a:r>
            <a:r>
              <a:rPr lang="zh-CN" altLang="en-US" sz="1200" b="1" dirty="0"/>
              <a:t>芳基化</a:t>
            </a:r>
            <a:endParaRPr lang="en-US" altLang="zh-CN" sz="1200" b="1" dirty="0"/>
          </a:p>
        </p:txBody>
      </p:sp>
      <p:sp>
        <p:nvSpPr>
          <p:cNvPr id="9" name="Speech Bubble: Rectangle 18"/>
          <p:cNvSpPr/>
          <p:nvPr/>
        </p:nvSpPr>
        <p:spPr>
          <a:xfrm>
            <a:off x="125518" y="2434208"/>
            <a:ext cx="1245668" cy="762488"/>
          </a:xfrm>
          <a:prstGeom prst="wedgeRectCallout">
            <a:avLst>
              <a:gd name="adj1" fmla="val 63092"/>
              <a:gd name="adj2" fmla="val -2150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重要文献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配体控制下的位置选择性</a:t>
            </a:r>
            <a:endParaRPr lang="en-US" altLang="zh-CN" sz="1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17" y="843558"/>
            <a:ext cx="7612964" cy="38884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7" name="Title 1"/>
          <p:cNvSpPr txBox="1"/>
          <p:nvPr/>
        </p:nvSpPr>
        <p:spPr bwMode="auto">
          <a:xfrm>
            <a:off x="5785892" y="4727380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Chem. Rev. 2016, 116, 19, 12564–12649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275606"/>
            <a:ext cx="2647969" cy="442916"/>
          </a:xfrm>
          <a:prstGeom prst="rect">
            <a:avLst/>
          </a:prstGeom>
        </p:spPr>
      </p:pic>
      <p:sp>
        <p:nvSpPr>
          <p:cNvPr id="2" name="Title 18"/>
          <p:cNvSpPr txBox="1"/>
          <p:nvPr/>
        </p:nvSpPr>
        <p:spPr>
          <a:xfrm>
            <a:off x="413786" y="285626"/>
            <a:ext cx="8622710" cy="441361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钯催化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C-N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偶联反应的合成与应用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987824" y="2499742"/>
            <a:ext cx="5184576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8"/>
          <p:cNvSpPr txBox="1"/>
          <p:nvPr/>
        </p:nvSpPr>
        <p:spPr>
          <a:xfrm>
            <a:off x="413786" y="285626"/>
            <a:ext cx="8622710" cy="441361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钯催化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C-N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偶联反应的合成与应用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5" y="843558"/>
            <a:ext cx="5372107" cy="38884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62" y="842004"/>
            <a:ext cx="2272279" cy="32235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6" name="Title 1"/>
          <p:cNvSpPr txBox="1"/>
          <p:nvPr/>
        </p:nvSpPr>
        <p:spPr bwMode="auto">
          <a:xfrm>
            <a:off x="3187035" y="1570545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药物化学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/>
          <p:nvPr/>
        </p:nvSpPr>
        <p:spPr bwMode="auto">
          <a:xfrm>
            <a:off x="5785892" y="4727380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Chem. Rev. 2016, 116, 19, 12564–12649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/>
          <p:nvPr/>
        </p:nvSpPr>
        <p:spPr bwMode="auto">
          <a:xfrm>
            <a:off x="3652627" y="3047470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材料科学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/>
          <p:nvPr/>
        </p:nvSpPr>
        <p:spPr bwMode="auto">
          <a:xfrm>
            <a:off x="4101784" y="2281849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过程化学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/>
          <p:nvPr/>
        </p:nvSpPr>
        <p:spPr bwMode="auto">
          <a:xfrm>
            <a:off x="1753444" y="1614140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杂环合成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/>
          <p:nvPr/>
        </p:nvSpPr>
        <p:spPr bwMode="auto">
          <a:xfrm>
            <a:off x="971600" y="2343394"/>
            <a:ext cx="1080120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天然物合成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/>
          <p:nvPr/>
        </p:nvSpPr>
        <p:spPr bwMode="auto">
          <a:xfrm>
            <a:off x="1763688" y="3072405"/>
            <a:ext cx="887315" cy="3438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配体合成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588" y="1503848"/>
            <a:ext cx="2272279" cy="322353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6870"/>
            <a:ext cx="6624736" cy="434975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396870"/>
            <a:ext cx="6840760" cy="4349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05444"/>
            <a:ext cx="3672408" cy="2718064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7534"/>
            <a:ext cx="1050714" cy="954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6" y="1155954"/>
            <a:ext cx="2304256" cy="2094232"/>
          </a:xfrm>
          <a:prstGeom prst="rect">
            <a:avLst/>
          </a:prstGeom>
        </p:spPr>
      </p:pic>
      <p:sp>
        <p:nvSpPr>
          <p:cNvPr id="40" name="Rectangle 3"/>
          <p:cNvSpPr>
            <a:spLocks noGrp="1" noChangeArrowheads="1"/>
          </p:cNvSpPr>
          <p:nvPr/>
        </p:nvSpPr>
        <p:spPr bwMode="auto">
          <a:xfrm>
            <a:off x="3149427" y="1669268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/>
        </p:nvSpPr>
        <p:spPr bwMode="auto">
          <a:xfrm>
            <a:off x="3077419" y="1155954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3149427" y="2571750"/>
            <a:ext cx="5256584" cy="153470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人类历史上第一个用于抗癌的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小分子靶向药物。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 bwMode="auto">
          <a:xfrm>
            <a:off x="2807296" y="483518"/>
            <a:ext cx="5606316" cy="10551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伊马替尼（格列卫）是瑞士 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Novartis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诺华公司研发的一种酪氨酸激酶抑制剂，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日获得美国食品药品监督管理局（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FDA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）的批准上市，可用于慢粒白血病的靶向治疗。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/>
          <p:nvPr/>
        </p:nvSpPr>
        <p:spPr bwMode="auto">
          <a:xfrm>
            <a:off x="2807296" y="1923678"/>
            <a:ext cx="5606316" cy="10551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年，伊马替尼在中国获批上市，进口原研药售价超过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20,000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一盒。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年被纳入医保，其价格下调 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70% - 80%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，报销后的价格约为 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4,000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多一盒。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/>
          <p:nvPr/>
        </p:nvSpPr>
        <p:spPr bwMode="auto">
          <a:xfrm>
            <a:off x="2807296" y="3363838"/>
            <a:ext cx="5606316" cy="10551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伊马替尼原研药专利在中国到期后，国内许多制药公司开始研制伊马替尼仿制药，已有多家制药公司上市了伊马替尼仿制药，售价约在每盒 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1,000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至 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2,000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1" y="1635646"/>
            <a:ext cx="2304256" cy="2094232"/>
          </a:xfrm>
          <a:prstGeom prst="rect">
            <a:avLst/>
          </a:prstGeom>
        </p:spPr>
      </p:pic>
      <p:sp>
        <p:nvSpPr>
          <p:cNvPr id="40" name="Rectangle 3"/>
          <p:cNvSpPr>
            <a:spLocks noGrp="1" noChangeArrowheads="1"/>
          </p:cNvSpPr>
          <p:nvPr/>
        </p:nvSpPr>
        <p:spPr bwMode="auto">
          <a:xfrm>
            <a:off x="611560" y="1046307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/>
        </p:nvSpPr>
        <p:spPr bwMode="auto">
          <a:xfrm>
            <a:off x="539552" y="532993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32" y="483518"/>
            <a:ext cx="4081333" cy="3960440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1" y="1635646"/>
            <a:ext cx="2304256" cy="2094232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611560" y="1046307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539552" y="532993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/>
          <p:nvPr/>
        </p:nvSpPr>
        <p:spPr bwMode="auto">
          <a:xfrm>
            <a:off x="4067944" y="4681289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n-NO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Org. Lett. 2019, 21, 15, 6112–6116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/>
          <p:nvPr/>
        </p:nvSpPr>
        <p:spPr bwMode="auto">
          <a:xfrm>
            <a:off x="2699792" y="4443958"/>
            <a:ext cx="4258716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Figure</a:t>
            </a:r>
            <a:r>
              <a:rPr lang="zh-CN" altLang="en-US" sz="1200" i="1" dirty="0">
                <a:solidFill>
                  <a:srgbClr val="0032A0"/>
                </a:solidFill>
                <a:cs typeface="Arial" panose="020B0604020202020204" pitchFamily="34" charset="0"/>
              </a:rPr>
              <a:t>：</a:t>
            </a: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Continuous flow synthesis of imatinib and analogues.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/>
        </p:nvSpPr>
        <p:spPr bwMode="auto">
          <a:xfrm>
            <a:off x="6932494" y="426100"/>
            <a:ext cx="2176009" cy="19442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7030A0"/>
                </a:solidFill>
                <a:cs typeface="Arial" panose="020B0604020202020204" pitchFamily="34" charset="0"/>
              </a:rPr>
              <a:t>Previously:</a:t>
            </a:r>
            <a:endParaRPr lang="en-US" altLang="zh-CN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S</a:t>
            </a:r>
            <a:r>
              <a:rPr lang="en-US" altLang="zh-CN" sz="18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2 Reaction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Amide Formation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Buchwald-Hartwig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   Amination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/>
        </p:nvSpPr>
        <p:spPr bwMode="auto">
          <a:xfrm>
            <a:off x="6932494" y="2463738"/>
            <a:ext cx="2176009" cy="203604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7030A0"/>
                </a:solidFill>
                <a:cs typeface="Arial" panose="020B0604020202020204" pitchFamily="34" charset="0"/>
              </a:rPr>
              <a:t>New flow </a:t>
            </a:r>
            <a:endParaRPr lang="en-US" altLang="zh-CN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7030A0"/>
                </a:solidFill>
                <a:cs typeface="Arial" panose="020B0604020202020204" pitchFamily="34" charset="0"/>
              </a:rPr>
              <a:t>synthesis:</a:t>
            </a:r>
            <a:endParaRPr lang="en-US" altLang="zh-CN" sz="2400" b="1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zh-CN" sz="1800" b="1" dirty="0" err="1">
                <a:solidFill>
                  <a:schemeClr val="bg1"/>
                </a:solidFill>
                <a:cs typeface="Arial" panose="020B0604020202020204" pitchFamily="34" charset="0"/>
              </a:rPr>
              <a:t>Chemoselective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   C-N Coupling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800" b="1" dirty="0">
                <a:solidFill>
                  <a:schemeClr val="bg1"/>
                </a:solidFill>
                <a:cs typeface="Arial" panose="020B0604020202020204" pitchFamily="34" charset="0"/>
              </a:rPr>
              <a:t>- Analogues</a:t>
            </a:r>
            <a:endParaRPr lang="en-US" altLang="zh-CN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Oval 17"/>
          <p:cNvSpPr/>
          <p:nvPr/>
        </p:nvSpPr>
        <p:spPr>
          <a:xfrm>
            <a:off x="4986338" y="1707654"/>
            <a:ext cx="371451" cy="36004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7"/>
          <p:cNvSpPr/>
          <p:nvPr/>
        </p:nvSpPr>
        <p:spPr>
          <a:xfrm>
            <a:off x="6084168" y="3373658"/>
            <a:ext cx="371451" cy="36004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/>
          <p:nvPr/>
        </p:nvSpPr>
        <p:spPr bwMode="auto">
          <a:xfrm>
            <a:off x="4986338" y="2108488"/>
            <a:ext cx="808819" cy="2814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C-N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偶联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/>
          <p:nvPr/>
        </p:nvSpPr>
        <p:spPr bwMode="auto">
          <a:xfrm>
            <a:off x="6350702" y="3719385"/>
            <a:ext cx="808819" cy="2814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C-N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偶联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数据库学术资源最新动态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5" y="832291"/>
            <a:ext cx="8003050" cy="347891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5" name="Title 1"/>
          <p:cNvSpPr txBox="1"/>
          <p:nvPr/>
        </p:nvSpPr>
        <p:spPr bwMode="auto">
          <a:xfrm>
            <a:off x="5796136" y="4597531"/>
            <a:ext cx="2890564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n-NO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Org. Lett. 2019, 21, 15, 6112–6116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 bwMode="auto">
          <a:xfrm>
            <a:off x="4427984" y="4360200"/>
            <a:ext cx="4258716" cy="280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Figure</a:t>
            </a:r>
            <a:r>
              <a:rPr lang="zh-CN" altLang="en-US" sz="1200" i="1" dirty="0">
                <a:solidFill>
                  <a:srgbClr val="0032A0"/>
                </a:solidFill>
                <a:cs typeface="Arial" panose="020B0604020202020204" pitchFamily="34" charset="0"/>
              </a:rPr>
              <a:t>：</a:t>
            </a:r>
            <a:r>
              <a:rPr lang="en-US" altLang="zh-CN" sz="1200" i="1" dirty="0">
                <a:solidFill>
                  <a:srgbClr val="0032A0"/>
                </a:solidFill>
                <a:cs typeface="Arial" panose="020B0604020202020204" pitchFamily="34" charset="0"/>
              </a:rPr>
              <a:t>Continuous flow synthesis of imatinib and analogues.</a:t>
            </a:r>
            <a:endParaRPr lang="zh-CN" altLang="zh-CN" sz="1200" i="1" dirty="0">
              <a:solidFill>
                <a:srgbClr val="0032A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467544" y="265259"/>
            <a:ext cx="6549388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伊马替尼的连续流动合成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 bwMode="auto">
          <a:xfrm>
            <a:off x="6732240" y="1821713"/>
            <a:ext cx="808819" cy="2814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C-N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偶联</a:t>
            </a: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17"/>
          <p:cNvSpPr/>
          <p:nvPr/>
        </p:nvSpPr>
        <p:spPr>
          <a:xfrm>
            <a:off x="6831206" y="1341264"/>
            <a:ext cx="371451" cy="36004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1" y="1635646"/>
            <a:ext cx="2304256" cy="2094232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611560" y="1046307"/>
            <a:ext cx="1656184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Imatinib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/>
        </p:nvSpPr>
        <p:spPr bwMode="auto">
          <a:xfrm>
            <a:off x="539552" y="532993"/>
            <a:ext cx="1728192" cy="5133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伊马替尼</a:t>
            </a:r>
            <a:endParaRPr lang="en-US" altLang="zh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3012319" y="472251"/>
            <a:ext cx="5725863" cy="419899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cs typeface="Arial" panose="020B0604020202020204" pitchFamily="34" charset="0"/>
              </a:rPr>
              <a:t>References:</a:t>
            </a:r>
            <a:endParaRPr lang="en-US" altLang="zh-CN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A Facile Total Synthesis of Imatinib Base and Its Analogues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2008, 12, 3, 490–495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A Facile Total Synthesis for Large-Scale Production of Imatinib Base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2012, 16, 11, 1794–1804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Synthesis of Imatinib by C–N Coupling Reaction of Primary Amide and 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Bromo-Substituted Pyrimidine Amine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2019, 23, 9, 1918–1925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Modular Continuous Flow Synthesis of Imatinib and Analogues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Lett.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2019, 21, 15, 6112–6116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NMR Chemical Shifts of Trace Impurities: Industrially Preferred Solvents 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cs typeface="Arial" panose="020B0604020202020204" pitchFamily="34" charset="0"/>
              </a:rPr>
              <a:t>Used in Process and Green Chemistry</a:t>
            </a:r>
            <a:endParaRPr lang="en-US" altLang="zh-CN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1400" i="1" dirty="0">
                <a:solidFill>
                  <a:schemeClr val="bg1"/>
                </a:solidFill>
                <a:cs typeface="Arial" panose="020B0604020202020204" pitchFamily="34" charset="0"/>
              </a:rPr>
              <a:t>Org. Process Res. Dev. </a:t>
            </a:r>
            <a:r>
              <a:rPr lang="en-US" altLang="zh-CN" sz="1400" dirty="0">
                <a:solidFill>
                  <a:schemeClr val="bg1"/>
                </a:solidFill>
                <a:cs typeface="Arial" panose="020B0604020202020204" pitchFamily="34" charset="0"/>
              </a:rPr>
              <a:t>2016, 20, 3, 661–667</a:t>
            </a:r>
            <a:endParaRPr lang="en-US" altLang="zh-CN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2" descr="C:\Users\Administrator\Desktop\图片\图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00317"/>
            <a:ext cx="1193799" cy="157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50" y="2614829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燕尾形箭头 12"/>
          <p:cNvSpPr/>
          <p:nvPr/>
        </p:nvSpPr>
        <p:spPr>
          <a:xfrm rot="2189533">
            <a:off x="5690496" y="2437881"/>
            <a:ext cx="1814754" cy="231518"/>
          </a:xfrm>
          <a:prstGeom prst="notchedRightArrow">
            <a:avLst/>
          </a:prstGeom>
          <a:solidFill>
            <a:srgbClr val="FFC000"/>
          </a:solidFill>
          <a:ln w="31750">
            <a:solidFill>
              <a:srgbClr val="C0504D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092" y="2400515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026" y="3543523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844" y="3186333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855" y="2906662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9528" y="3179916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Administrator\Desktop\图片\图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2541" y="3549604"/>
            <a:ext cx="927275" cy="12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燕尾形箭头 19"/>
          <p:cNvSpPr/>
          <p:nvPr/>
        </p:nvSpPr>
        <p:spPr>
          <a:xfrm rot="9317695">
            <a:off x="2066731" y="2469455"/>
            <a:ext cx="2259915" cy="217752"/>
          </a:xfrm>
          <a:prstGeom prst="notchedRightArrow">
            <a:avLst/>
          </a:prstGeom>
          <a:solidFill>
            <a:srgbClr val="FFC000"/>
          </a:solidFill>
          <a:ln w="31750">
            <a:solidFill>
              <a:srgbClr val="C0504D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/>
          <p:nvPr/>
        </p:nvSpPr>
        <p:spPr bwMode="auto">
          <a:xfrm>
            <a:off x="3714174" y="4134264"/>
            <a:ext cx="2000264" cy="3571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可能具有相关性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/>
          <p:nvPr/>
        </p:nvSpPr>
        <p:spPr bwMode="auto">
          <a:xfrm>
            <a:off x="1642472" y="991443"/>
            <a:ext cx="2143140" cy="5715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参考文献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（了解当前进展）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/>
          <p:nvPr/>
        </p:nvSpPr>
        <p:spPr bwMode="auto">
          <a:xfrm>
            <a:off x="6071026" y="998414"/>
            <a:ext cx="2214578" cy="5715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施引文献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 defTabSz="457200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（跟踪后续进展）</a:t>
            </a:r>
            <a:endParaRPr lang="zh-CN" altLang="zh-CN" b="1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/>
          <p:nvPr/>
        </p:nvSpPr>
        <p:spPr bwMode="auto">
          <a:xfrm>
            <a:off x="4042770" y="2522503"/>
            <a:ext cx="2128858" cy="7143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领域里的关键文献</a:t>
            </a:r>
            <a:endParaRPr lang="en-US" altLang="zh-CN" b="1" dirty="0">
              <a:solidFill>
                <a:srgbClr val="C00000"/>
              </a:solidFill>
            </a:endParaRPr>
          </a:p>
          <a:p>
            <a:pPr algn="ctr" defTabSz="457200"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比如 </a:t>
            </a:r>
            <a:r>
              <a:rPr lang="en-US" altLang="zh-CN" b="1" dirty="0">
                <a:solidFill>
                  <a:srgbClr val="C00000"/>
                </a:solidFill>
              </a:rPr>
              <a:t>Review Article</a:t>
            </a:r>
            <a:endParaRPr lang="zh-CN" altLang="zh-CN" b="1" dirty="0">
              <a:solidFill>
                <a:srgbClr val="C00000"/>
              </a:solidFill>
            </a:endParaRPr>
          </a:p>
        </p:txBody>
      </p:sp>
      <p:sp>
        <p:nvSpPr>
          <p:cNvPr id="20" name="燕尾形箭头 30"/>
          <p:cNvSpPr/>
          <p:nvPr/>
        </p:nvSpPr>
        <p:spPr>
          <a:xfrm rot="10800000">
            <a:off x="2315655" y="3848745"/>
            <a:ext cx="4704616" cy="229427"/>
          </a:xfrm>
          <a:prstGeom prst="notchedRightArrow">
            <a:avLst/>
          </a:prstGeom>
          <a:solidFill>
            <a:srgbClr val="FFC000"/>
          </a:solidFill>
          <a:ln w="31750">
            <a:solidFill>
              <a:srgbClr val="C0504D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/>
          <p:nvPr/>
        </p:nvSpPr>
        <p:spPr bwMode="auto">
          <a:xfrm>
            <a:off x="4714306" y="154325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/>
          <p:nvPr/>
        </p:nvSpPr>
        <p:spPr bwMode="auto">
          <a:xfrm>
            <a:off x="1053041" y="2812661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/>
          <p:nvPr/>
        </p:nvSpPr>
        <p:spPr bwMode="auto">
          <a:xfrm>
            <a:off x="552975" y="395566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/>
          <p:nvPr/>
        </p:nvSpPr>
        <p:spPr bwMode="auto">
          <a:xfrm>
            <a:off x="1338793" y="3527041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/>
          <p:nvPr/>
        </p:nvSpPr>
        <p:spPr bwMode="auto">
          <a:xfrm>
            <a:off x="7791090" y="381275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/>
          <p:nvPr/>
        </p:nvSpPr>
        <p:spPr bwMode="auto">
          <a:xfrm>
            <a:off x="7248077" y="3447799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/>
          <p:nvPr/>
        </p:nvSpPr>
        <p:spPr bwMode="auto">
          <a:xfrm>
            <a:off x="8005404" y="3241255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/>
          <p:nvPr/>
        </p:nvSpPr>
        <p:spPr bwMode="auto">
          <a:xfrm>
            <a:off x="410099" y="3098413"/>
            <a:ext cx="785786" cy="35719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</a:t>
            </a:r>
            <a:endParaRPr lang="zh-CN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8"/>
          <p:cNvSpPr txBox="1"/>
          <p:nvPr/>
        </p:nvSpPr>
        <p:spPr>
          <a:xfrm>
            <a:off x="413785" y="258181"/>
            <a:ext cx="8443075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</a:rPr>
              <a:t>文献调研：找到关键文献，获得引证关系</a:t>
            </a:r>
            <a:endParaRPr lang="en-US" altLang="zh-CN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1" name="Title 1"/>
          <p:cNvSpPr txBox="1"/>
          <p:nvPr/>
        </p:nvSpPr>
        <p:spPr bwMode="auto">
          <a:xfrm>
            <a:off x="2008397" y="1609964"/>
            <a:ext cx="1411289" cy="6767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Cited 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/>
          <p:nvPr/>
        </p:nvSpPr>
        <p:spPr bwMode="auto">
          <a:xfrm>
            <a:off x="6581415" y="1614975"/>
            <a:ext cx="1193800" cy="6767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Citing 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endParaRPr lang="en-US" altLang="zh-CN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539552" y="974048"/>
            <a:ext cx="4240506" cy="34957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Review Article </a:t>
            </a:r>
            <a:r>
              <a:rPr lang="zh-CN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讲什么？</a:t>
            </a:r>
            <a:endParaRPr lang="en-US" altLang="zh-CN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buNone/>
              <a:defRPr/>
            </a:pPr>
            <a:endParaRPr lang="en-US" altLang="zh-CN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本研究的重要概念和机理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altLang="zh-CN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历史和当前的研究进展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altLang="zh-CN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重要工作的引证和评论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altLang="zh-CN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应用领域的进展</a:t>
            </a:r>
            <a:endParaRPr lang="en-US" altLang="zh-CN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作者的观点和总结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8"/>
          <p:cNvSpPr txBox="1"/>
          <p:nvPr/>
        </p:nvSpPr>
        <p:spPr>
          <a:xfrm>
            <a:off x="413785" y="258181"/>
            <a:ext cx="8443075" cy="38395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A4A8E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</a:rPr>
              <a:t>文献调研：从文献综述开始了解某项研究或技术</a:t>
            </a:r>
            <a:endParaRPr lang="en-US" altLang="zh-CN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01" y="1347614"/>
            <a:ext cx="4331270" cy="312220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317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期刊投稿与写作要点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 bwMode="auto">
          <a:xfrm>
            <a:off x="513883" y="123479"/>
            <a:ext cx="8064896" cy="9873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</a:t>
            </a: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高影响力期刊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发表化学相关学科领域的著作，要求其研究工作达到领域的较高水准和具备新颖性。</a:t>
            </a:r>
            <a:endParaRPr lang="zh-CN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 descr="C:\Users\Administrator\Desktop\PPT用图\Journal 封面\无标题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2397" y="3138267"/>
            <a:ext cx="1074963" cy="14273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91" y="3138207"/>
            <a:ext cx="1073830" cy="1427352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825219" y="3862388"/>
            <a:ext cx="758220" cy="754368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19.5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418" y="3138267"/>
            <a:ext cx="1079002" cy="142729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4966763" y="3862388"/>
            <a:ext cx="758220" cy="754368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9.9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3134149"/>
            <a:ext cx="1072687" cy="1435962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3092007" y="3884052"/>
            <a:ext cx="758220" cy="748861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10.9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" y="3138267"/>
            <a:ext cx="1074965" cy="14272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1233551" y="3862388"/>
            <a:ext cx="758220" cy="754367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11.7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44" name="Title 1"/>
          <p:cNvSpPr txBox="1"/>
          <p:nvPr/>
        </p:nvSpPr>
        <p:spPr bwMode="auto">
          <a:xfrm>
            <a:off x="577997" y="2608214"/>
            <a:ext cx="1079153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跨学科化学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/>
          <p:nvPr/>
        </p:nvSpPr>
        <p:spPr bwMode="auto">
          <a:xfrm>
            <a:off x="2411760" y="2608214"/>
            <a:ext cx="1079153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化学综述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/>
          <p:cNvSpPr txBox="1"/>
          <p:nvPr/>
        </p:nvSpPr>
        <p:spPr bwMode="auto">
          <a:xfrm>
            <a:off x="4269887" y="2608214"/>
            <a:ext cx="1074965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化学前沿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/>
          <p:nvPr/>
        </p:nvSpPr>
        <p:spPr bwMode="auto">
          <a:xfrm>
            <a:off x="6124479" y="2608214"/>
            <a:ext cx="1074965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纳米科学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itle 1"/>
          <p:cNvSpPr txBox="1"/>
          <p:nvPr/>
        </p:nvSpPr>
        <p:spPr bwMode="auto">
          <a:xfrm>
            <a:off x="582185" y="4600788"/>
            <a:ext cx="1078899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催化科学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itle 1"/>
          <p:cNvSpPr txBox="1"/>
          <p:nvPr/>
        </p:nvSpPr>
        <p:spPr bwMode="auto">
          <a:xfrm>
            <a:off x="2411432" y="4600788"/>
            <a:ext cx="1072687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环境科学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 txBox="1"/>
          <p:nvPr/>
        </p:nvSpPr>
        <p:spPr bwMode="auto">
          <a:xfrm>
            <a:off x="4269887" y="4600788"/>
            <a:ext cx="1074965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材料快报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itle 1"/>
          <p:cNvSpPr txBox="1"/>
          <p:nvPr/>
        </p:nvSpPr>
        <p:spPr bwMode="auto">
          <a:xfrm>
            <a:off x="6124480" y="4600788"/>
            <a:ext cx="1073830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能源快报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图片包含 图形用户界面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" y="1156488"/>
            <a:ext cx="1081911" cy="1420824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1238622" y="1872056"/>
            <a:ext cx="758220" cy="759743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14.5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32" y="1148448"/>
            <a:ext cx="1071030" cy="142729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3092007" y="1883056"/>
            <a:ext cx="758220" cy="764899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51.5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5314" y="1156489"/>
            <a:ext cx="1076312" cy="1415262"/>
          </a:xfrm>
          <a:prstGeom prst="rect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  <a:effectLst/>
        </p:spPr>
      </p:pic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4963655" y="1866900"/>
            <a:ext cx="758220" cy="764899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13.1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4478" y="1148448"/>
            <a:ext cx="1068373" cy="1423302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30" name="Oval 9"/>
          <p:cNvSpPr>
            <a:spLocks noChangeArrowheads="1"/>
          </p:cNvSpPr>
          <p:nvPr/>
        </p:nvSpPr>
        <p:spPr bwMode="auto">
          <a:xfrm>
            <a:off x="6822111" y="1883056"/>
            <a:ext cx="758220" cy="748743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15.8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82" y="1149732"/>
            <a:ext cx="1081911" cy="1422018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148448"/>
            <a:ext cx="1081911" cy="142729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505" y="1148449"/>
            <a:ext cx="1076312" cy="142082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477" y="1148448"/>
            <a:ext cx="1075675" cy="1420825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12" name="Title 1"/>
          <p:cNvSpPr txBox="1"/>
          <p:nvPr/>
        </p:nvSpPr>
        <p:spPr bwMode="auto">
          <a:xfrm>
            <a:off x="513883" y="221122"/>
            <a:ext cx="8064896" cy="7920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</a:t>
            </a: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专业科学期刊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要求该研究在科学上是有效的，但不过于要求研究工作的重要性或新颖性。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3092007" y="1883056"/>
            <a:ext cx="758220" cy="764899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4.9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4963655" y="1866900"/>
            <a:ext cx="758220" cy="764899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6.8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1238622" y="1872056"/>
            <a:ext cx="758220" cy="759743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4.3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6822111" y="1883056"/>
            <a:ext cx="758220" cy="748743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5.1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397" y="3134150"/>
            <a:ext cx="1072687" cy="143558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119" y="3134150"/>
            <a:ext cx="1081911" cy="14314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42" y="3134150"/>
            <a:ext cx="1077594" cy="1435587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94" y="3134150"/>
            <a:ext cx="1085379" cy="1435587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31" name="Oval 9"/>
          <p:cNvSpPr>
            <a:spLocks noChangeArrowheads="1"/>
          </p:cNvSpPr>
          <p:nvPr/>
        </p:nvSpPr>
        <p:spPr bwMode="auto">
          <a:xfrm>
            <a:off x="6825219" y="3862388"/>
            <a:ext cx="758220" cy="754368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2.9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4966763" y="3862388"/>
            <a:ext cx="758220" cy="754368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5.7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3092007" y="3884052"/>
            <a:ext cx="758220" cy="748861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3.4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1233551" y="3862388"/>
            <a:ext cx="758220" cy="754367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2.9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 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  <p:sp>
        <p:nvSpPr>
          <p:cNvPr id="40" name="Title 1"/>
          <p:cNvSpPr txBox="1"/>
          <p:nvPr/>
        </p:nvSpPr>
        <p:spPr bwMode="auto">
          <a:xfrm>
            <a:off x="582185" y="4600788"/>
            <a:ext cx="1078899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生物化学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itle 1"/>
          <p:cNvSpPr txBox="1"/>
          <p:nvPr/>
        </p:nvSpPr>
        <p:spPr bwMode="auto">
          <a:xfrm>
            <a:off x="2411432" y="4600788"/>
            <a:ext cx="1072687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天然物研究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itle 1"/>
          <p:cNvSpPr txBox="1"/>
          <p:nvPr/>
        </p:nvSpPr>
        <p:spPr bwMode="auto">
          <a:xfrm>
            <a:off x="4008330" y="4600788"/>
            <a:ext cx="1591939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农业与食品科学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/>
          <p:cNvSpPr txBox="1"/>
          <p:nvPr/>
        </p:nvSpPr>
        <p:spPr bwMode="auto">
          <a:xfrm>
            <a:off x="6124480" y="4600788"/>
            <a:ext cx="1073830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地球化学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itle 1"/>
          <p:cNvSpPr txBox="1"/>
          <p:nvPr/>
        </p:nvSpPr>
        <p:spPr bwMode="auto">
          <a:xfrm>
            <a:off x="582185" y="2608214"/>
            <a:ext cx="1071031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无机化学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1"/>
          <p:cNvSpPr txBox="1"/>
          <p:nvPr/>
        </p:nvSpPr>
        <p:spPr bwMode="auto">
          <a:xfrm>
            <a:off x="2411760" y="2608214"/>
            <a:ext cx="1079153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有机化学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/>
          <p:cNvSpPr txBox="1"/>
          <p:nvPr/>
        </p:nvSpPr>
        <p:spPr bwMode="auto">
          <a:xfrm>
            <a:off x="4269887" y="2608214"/>
            <a:ext cx="1074965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分析化学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/>
          <p:nvPr/>
        </p:nvSpPr>
        <p:spPr bwMode="auto">
          <a:xfrm>
            <a:off x="6124479" y="2608214"/>
            <a:ext cx="1074965" cy="318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高分子科学</a:t>
            </a:r>
            <a:endParaRPr lang="zh-CN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26" y="1453007"/>
            <a:ext cx="237744" cy="271708"/>
          </a:xfrm>
          <a:prstGeom prst="rect">
            <a:avLst/>
          </a:prstGeom>
        </p:spPr>
      </p:pic>
      <p:sp>
        <p:nvSpPr>
          <p:cNvPr id="7" name="TextBox 22"/>
          <p:cNvSpPr txBox="1"/>
          <p:nvPr/>
        </p:nvSpPr>
        <p:spPr>
          <a:xfrm>
            <a:off x="971600" y="1452404"/>
            <a:ext cx="2232248" cy="34834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chemeClr val="bg1"/>
                </a:solidFill>
              </a:rPr>
              <a:t>注册和登录 </a:t>
            </a:r>
            <a:r>
              <a:rPr lang="en-US" altLang="zh-CN" sz="1600" b="1" dirty="0">
                <a:solidFill>
                  <a:schemeClr val="bg1"/>
                </a:solidFill>
              </a:rPr>
              <a:t>ACS ID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0" y="2202335"/>
            <a:ext cx="274320" cy="182880"/>
          </a:xfrm>
          <a:prstGeom prst="rect">
            <a:avLst/>
          </a:prstGeom>
        </p:spPr>
      </p:pic>
      <p:sp>
        <p:nvSpPr>
          <p:cNvPr id="9" name="TextBox 26"/>
          <p:cNvSpPr txBox="1"/>
          <p:nvPr/>
        </p:nvSpPr>
        <p:spPr>
          <a:xfrm>
            <a:off x="971600" y="2142894"/>
            <a:ext cx="2232248" cy="34834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chemeClr val="bg1"/>
                </a:solidFill>
              </a:rPr>
              <a:t>选择合适的期刊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961765" y="2831071"/>
            <a:ext cx="2542524" cy="34834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chemeClr val="bg1"/>
                </a:solidFill>
              </a:rPr>
              <a:t>了解期刊信息和政策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28"/>
          <p:cNvSpPr txBox="1"/>
          <p:nvPr/>
        </p:nvSpPr>
        <p:spPr>
          <a:xfrm>
            <a:off x="971600" y="3540660"/>
            <a:ext cx="2542524" cy="34834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chemeClr val="bg1"/>
                </a:solidFill>
              </a:rPr>
              <a:t>准备和上传稿件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2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06" y="2850398"/>
            <a:ext cx="274320" cy="192024"/>
          </a:xfrm>
          <a:prstGeom prst="rect">
            <a:avLst/>
          </a:prstGeom>
        </p:spPr>
      </p:pic>
      <p:pic>
        <p:nvPicPr>
          <p:cNvPr id="13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26" y="3505123"/>
            <a:ext cx="237744" cy="316992"/>
          </a:xfrm>
          <a:prstGeom prst="rect">
            <a:avLst/>
          </a:prstGeom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4" name="Title 12"/>
          <p:cNvSpPr txBox="1"/>
          <p:nvPr/>
        </p:nvSpPr>
        <p:spPr>
          <a:xfrm>
            <a:off x="539549" y="482645"/>
            <a:ext cx="7632851" cy="504056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ACS Publishing Center 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投稿中心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125" y="1277136"/>
            <a:ext cx="4838310" cy="2838352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21" name="TextBox 24">
            <a:hlinkClick r:id="rId8"/>
          </p:cNvPr>
          <p:cNvSpPr txBox="1"/>
          <p:nvPr/>
        </p:nvSpPr>
        <p:spPr>
          <a:xfrm>
            <a:off x="5309865" y="439545"/>
            <a:ext cx="2404334" cy="34834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sz="2000" b="1" i="1" dirty="0">
                <a:solidFill>
                  <a:srgbClr val="C00000"/>
                </a:solidFill>
              </a:rPr>
              <a:t>publish.acs.org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5" name="Title 12"/>
          <p:cNvSpPr txBox="1"/>
          <p:nvPr/>
        </p:nvSpPr>
        <p:spPr>
          <a:xfrm>
            <a:off x="539549" y="482645"/>
            <a:ext cx="7632851" cy="504056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ACS Publishing Center 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投稿中心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94" y="984409"/>
            <a:ext cx="6688408" cy="3460791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5" name="Speech Bubble: Rectangle 16"/>
          <p:cNvSpPr/>
          <p:nvPr/>
        </p:nvSpPr>
        <p:spPr>
          <a:xfrm>
            <a:off x="296524" y="3219822"/>
            <a:ext cx="1107125" cy="571480"/>
          </a:xfrm>
          <a:prstGeom prst="wedgeRectCallout">
            <a:avLst>
              <a:gd name="adj1" fmla="val 69108"/>
              <a:gd name="adj2" fmla="val -2070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步骤 </a:t>
            </a:r>
            <a:r>
              <a:rPr lang="en-US" altLang="zh-CN" sz="1200" b="1" dirty="0">
                <a:solidFill>
                  <a:srgbClr val="C00000"/>
                </a:solidFill>
              </a:rPr>
              <a:t>2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了解期刊信息</a:t>
            </a:r>
            <a:endParaRPr lang="en-US" altLang="zh-CN" sz="1200" b="1" dirty="0"/>
          </a:p>
        </p:txBody>
      </p:sp>
      <p:sp>
        <p:nvSpPr>
          <p:cNvPr id="16" name="Speech Bubble: Rectangle 16"/>
          <p:cNvSpPr/>
          <p:nvPr/>
        </p:nvSpPr>
        <p:spPr>
          <a:xfrm>
            <a:off x="275138" y="2072278"/>
            <a:ext cx="984494" cy="571480"/>
          </a:xfrm>
          <a:prstGeom prst="wedgeRectCallout">
            <a:avLst>
              <a:gd name="adj1" fmla="val 75800"/>
              <a:gd name="adj2" fmla="val -2297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步骤 </a:t>
            </a:r>
            <a:r>
              <a:rPr lang="en-US" altLang="zh-CN" sz="1200" b="1" dirty="0">
                <a:solidFill>
                  <a:srgbClr val="C00000"/>
                </a:solidFill>
              </a:rPr>
              <a:t>1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选择期刊</a:t>
            </a:r>
            <a:endParaRPr lang="en-US" altLang="zh-CN" sz="1200" b="1" dirty="0"/>
          </a:p>
        </p:txBody>
      </p:sp>
      <p:sp>
        <p:nvSpPr>
          <p:cNvPr id="17" name="TextBox 24">
            <a:hlinkClick r:id="rId4"/>
          </p:cNvPr>
          <p:cNvSpPr txBox="1"/>
          <p:nvPr/>
        </p:nvSpPr>
        <p:spPr>
          <a:xfrm>
            <a:off x="5309865" y="439545"/>
            <a:ext cx="2404334" cy="348343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sz="2000" b="1" i="1" dirty="0">
                <a:solidFill>
                  <a:srgbClr val="C00000"/>
                </a:solidFill>
              </a:rPr>
              <a:t>publish.acs.org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21" name="Speech Bubble: Rectangle 16"/>
          <p:cNvSpPr/>
          <p:nvPr/>
        </p:nvSpPr>
        <p:spPr>
          <a:xfrm>
            <a:off x="7421947" y="2499742"/>
            <a:ext cx="1107124" cy="571481"/>
          </a:xfrm>
          <a:prstGeom prst="wedgeRectCallout">
            <a:avLst>
              <a:gd name="adj1" fmla="val -71777"/>
              <a:gd name="adj2" fmla="val -2070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步骤 </a:t>
            </a:r>
            <a:r>
              <a:rPr lang="en-US" altLang="zh-CN" sz="1200" b="1" dirty="0">
                <a:solidFill>
                  <a:srgbClr val="C00000"/>
                </a:solidFill>
              </a:rPr>
              <a:t>3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了解期刊类型</a:t>
            </a:r>
            <a:endParaRPr lang="en-US" altLang="zh-CN" sz="1200" b="1" dirty="0"/>
          </a:p>
        </p:txBody>
      </p:sp>
      <p:sp>
        <p:nvSpPr>
          <p:cNvPr id="22" name="Speech Bubble: Rectangle 16"/>
          <p:cNvSpPr/>
          <p:nvPr/>
        </p:nvSpPr>
        <p:spPr>
          <a:xfrm>
            <a:off x="7421946" y="3714759"/>
            <a:ext cx="1107125" cy="680200"/>
          </a:xfrm>
          <a:prstGeom prst="wedgeRectCallout">
            <a:avLst>
              <a:gd name="adj1" fmla="val -69626"/>
              <a:gd name="adj2" fmla="val 1984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C00000"/>
                </a:solidFill>
              </a:rPr>
              <a:t>步骤 </a:t>
            </a:r>
            <a:r>
              <a:rPr lang="en-US" altLang="zh-CN" sz="1200" b="1" dirty="0">
                <a:solidFill>
                  <a:srgbClr val="C00000"/>
                </a:solidFill>
              </a:rPr>
              <a:t>4</a:t>
            </a:r>
            <a:endParaRPr lang="en-US" altLang="zh-CN" sz="1200" b="1" dirty="0">
              <a:solidFill>
                <a:srgbClr val="C00000"/>
              </a:solidFill>
            </a:endParaRPr>
          </a:p>
          <a:p>
            <a:pPr algn="ctr"/>
            <a:r>
              <a:rPr lang="zh-CN" altLang="en-US" sz="1200" b="1" dirty="0"/>
              <a:t>点击</a:t>
            </a:r>
            <a:r>
              <a:rPr lang="en-US" altLang="zh-CN" sz="1200" b="1" dirty="0"/>
              <a:t>“Submit”</a:t>
            </a:r>
            <a:r>
              <a:rPr lang="zh-CN" altLang="en-US" sz="1200" b="1" dirty="0"/>
              <a:t>上传稿件</a:t>
            </a:r>
            <a:endParaRPr lang="en-US" altLang="zh-CN" sz="12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pic>
        <p:nvPicPr>
          <p:cNvPr id="7" name="图片 6" descr="图形用户界面, 应用程序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94" y="994665"/>
            <a:ext cx="6688409" cy="3462054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0" name="Speech Bubble: Rectangle 16"/>
          <p:cNvSpPr/>
          <p:nvPr/>
        </p:nvSpPr>
        <p:spPr>
          <a:xfrm>
            <a:off x="179513" y="1563639"/>
            <a:ext cx="1152128" cy="579644"/>
          </a:xfrm>
          <a:prstGeom prst="wedgeRectCallout">
            <a:avLst>
              <a:gd name="adj1" fmla="val 69332"/>
              <a:gd name="adj2" fmla="val -1968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b="1" dirty="0"/>
              <a:t>作者目前需要处理的稿件</a:t>
            </a:r>
            <a:endParaRPr lang="en-US" altLang="zh-CN" sz="1200" b="1" dirty="0"/>
          </a:p>
        </p:txBody>
      </p:sp>
      <p:sp>
        <p:nvSpPr>
          <p:cNvPr id="11" name="Speech Bubble: Rectangle 16"/>
          <p:cNvSpPr/>
          <p:nvPr/>
        </p:nvSpPr>
        <p:spPr>
          <a:xfrm>
            <a:off x="179513" y="2859782"/>
            <a:ext cx="1372346" cy="880438"/>
          </a:xfrm>
          <a:prstGeom prst="wedgeRectCallout">
            <a:avLst>
              <a:gd name="adj1" fmla="val 65928"/>
              <a:gd name="adj2" fmla="val -21788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b="1" dirty="0"/>
              <a:t>发表  </a:t>
            </a:r>
            <a:r>
              <a:rPr lang="en-US" altLang="zh-CN" sz="1200" b="1" dirty="0"/>
              <a:t>Submissions</a:t>
            </a:r>
            <a:endParaRPr lang="en-US" altLang="zh-CN" sz="1200" b="1" dirty="0"/>
          </a:p>
          <a:p>
            <a:r>
              <a:rPr lang="zh-CN" altLang="en-US" sz="1200" b="1" dirty="0"/>
              <a:t>评审  </a:t>
            </a:r>
            <a:r>
              <a:rPr lang="en-US" altLang="zh-CN" sz="1200" b="1" dirty="0"/>
              <a:t>Reviews</a:t>
            </a:r>
            <a:endParaRPr lang="en-US" altLang="zh-CN" sz="1200" b="1" dirty="0"/>
          </a:p>
          <a:p>
            <a:r>
              <a:rPr lang="zh-CN" altLang="en-US" sz="1200" b="1" dirty="0"/>
              <a:t>出版  </a:t>
            </a:r>
            <a:r>
              <a:rPr lang="en-US" altLang="zh-CN" sz="1200" b="1" dirty="0"/>
              <a:t>Published</a:t>
            </a:r>
            <a:endParaRPr lang="en-US" altLang="zh-CN" sz="1200" b="1" dirty="0"/>
          </a:p>
          <a:p>
            <a:r>
              <a:rPr lang="zh-CN" altLang="en-US" sz="1200" b="1" dirty="0"/>
              <a:t>跟进  </a:t>
            </a:r>
            <a:r>
              <a:rPr lang="en-US" altLang="zh-CN" sz="1200" b="1" dirty="0"/>
              <a:t>Following</a:t>
            </a:r>
            <a:endParaRPr lang="en-US" altLang="zh-CN" sz="1200" b="1" dirty="0"/>
          </a:p>
        </p:txBody>
      </p:sp>
      <p:sp>
        <p:nvSpPr>
          <p:cNvPr id="8" name="Title 12"/>
          <p:cNvSpPr txBox="1"/>
          <p:nvPr/>
        </p:nvSpPr>
        <p:spPr>
          <a:xfrm>
            <a:off x="539549" y="482645"/>
            <a:ext cx="7632851" cy="504056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ACS Researcher Resources  </a:t>
            </a: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投稿平台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575556" y="339502"/>
            <a:ext cx="7992888" cy="964424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ACS Publications</a:t>
            </a:r>
            <a:endParaRPr lang="en-US" sz="2400" b="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Most Trusted, Most Cited, Most Read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 descr="图片包含 图形用户界面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9" y="1317156"/>
            <a:ext cx="1229873" cy="1631543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56" y="1314244"/>
            <a:ext cx="1220494" cy="1628494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849" y="1314244"/>
            <a:ext cx="1216959" cy="163154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03" y="1312412"/>
            <a:ext cx="1216922" cy="162849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25" y="1312412"/>
            <a:ext cx="1225362" cy="162849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1314679"/>
            <a:ext cx="1222395" cy="162849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19" name="Title 2"/>
          <p:cNvSpPr>
            <a:spLocks noGrp="1"/>
          </p:cNvSpPr>
          <p:nvPr/>
        </p:nvSpPr>
        <p:spPr bwMode="auto">
          <a:xfrm>
            <a:off x="303686" y="3078880"/>
            <a:ext cx="8680644" cy="1440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</a:rPr>
              <a:t>ACS </a:t>
            </a:r>
            <a:r>
              <a:rPr lang="zh-CN" altLang="en-US" sz="2000" dirty="0">
                <a:solidFill>
                  <a:schemeClr val="bg1"/>
                </a:solidFill>
              </a:rPr>
              <a:t>美国化学会出版超过 </a:t>
            </a:r>
            <a:r>
              <a:rPr lang="en-US" altLang="zh-CN" sz="2000" dirty="0">
                <a:solidFill>
                  <a:schemeClr val="bg1"/>
                </a:solidFill>
              </a:rPr>
              <a:t>80 </a:t>
            </a:r>
            <a:r>
              <a:rPr lang="zh-CN" altLang="en-US" sz="2000" dirty="0">
                <a:solidFill>
                  <a:schemeClr val="bg1"/>
                </a:solidFill>
              </a:rPr>
              <a:t>种高品质的科学期刊，共 </a:t>
            </a:r>
            <a:r>
              <a:rPr lang="en-US" altLang="zh-CN" sz="2000" dirty="0">
                <a:solidFill>
                  <a:schemeClr val="bg1"/>
                </a:solidFill>
              </a:rPr>
              <a:t>130 </a:t>
            </a:r>
            <a:r>
              <a:rPr lang="zh-CN" altLang="en-US" sz="2000" dirty="0">
                <a:solidFill>
                  <a:schemeClr val="bg1"/>
                </a:solidFill>
              </a:rPr>
              <a:t>多万篇期刊文章，总被引次数超过 </a:t>
            </a:r>
            <a:r>
              <a:rPr lang="en-US" altLang="zh-CN" sz="2000" dirty="0">
                <a:solidFill>
                  <a:schemeClr val="bg1"/>
                </a:solidFill>
              </a:rPr>
              <a:t>440 </a:t>
            </a:r>
            <a:r>
              <a:rPr lang="zh-CN" altLang="en-US" sz="2000" dirty="0">
                <a:solidFill>
                  <a:schemeClr val="bg1"/>
                </a:solidFill>
              </a:rPr>
              <a:t>万，是化学领域里被引用次数最多的期刊。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</a:rPr>
              <a:t>												        ----  JCR </a:t>
            </a:r>
            <a:r>
              <a:rPr lang="zh-CN" altLang="en-US" sz="2000" dirty="0">
                <a:solidFill>
                  <a:schemeClr val="bg1"/>
                </a:solidFill>
              </a:rPr>
              <a:t>期刊引证报告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8" name="TextBox 18"/>
          <p:cNvSpPr txBox="1"/>
          <p:nvPr/>
        </p:nvSpPr>
        <p:spPr>
          <a:xfrm>
            <a:off x="539548" y="986701"/>
            <a:ext cx="3960444" cy="133882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1. </a:t>
            </a:r>
            <a:r>
              <a:rPr lang="zh-CN" altLang="en-US" sz="1600" b="1" dirty="0">
                <a:solidFill>
                  <a:srgbClr val="0032A0"/>
                </a:solidFill>
              </a:rPr>
              <a:t>为什么要在 </a:t>
            </a:r>
            <a:r>
              <a:rPr lang="en-US" altLang="zh-CN" sz="1600" b="1" dirty="0">
                <a:solidFill>
                  <a:srgbClr val="0032A0"/>
                </a:solidFill>
              </a:rPr>
              <a:t>ACS </a:t>
            </a:r>
            <a:r>
              <a:rPr lang="zh-CN" altLang="en-US" sz="1600" b="1" dirty="0">
                <a:solidFill>
                  <a:srgbClr val="0032A0"/>
                </a:solidFill>
              </a:rPr>
              <a:t>期刊发表自己的论文？</a:t>
            </a:r>
            <a:endParaRPr lang="zh-CN" altLang="en-US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/>
                </a:solidFill>
              </a:rPr>
              <a:t>1)  </a:t>
            </a:r>
            <a:r>
              <a:rPr lang="zh-CN" altLang="en-US" sz="1200" dirty="0">
                <a:solidFill>
                  <a:schemeClr val="bg1"/>
                </a:solidFill>
              </a:rPr>
              <a:t>高品质的期刊和影响力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/>
                </a:solidFill>
              </a:rPr>
              <a:t>2)  </a:t>
            </a:r>
            <a:r>
              <a:rPr lang="zh-CN" altLang="en-US" sz="1200" dirty="0">
                <a:solidFill>
                  <a:schemeClr val="bg1"/>
                </a:solidFill>
              </a:rPr>
              <a:t>严格且可信赖的同行评审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/>
                </a:solidFill>
              </a:rPr>
              <a:t>3)  </a:t>
            </a:r>
            <a:r>
              <a:rPr lang="zh-CN" altLang="en-US" sz="1200" dirty="0">
                <a:solidFill>
                  <a:schemeClr val="bg1"/>
                </a:solidFill>
              </a:rPr>
              <a:t>快速的出版流程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/>
                </a:solidFill>
              </a:rPr>
              <a:t>4)  </a:t>
            </a:r>
            <a:r>
              <a:rPr lang="zh-CN" altLang="en-US" sz="1200" dirty="0">
                <a:solidFill>
                  <a:schemeClr val="bg1"/>
                </a:solidFill>
              </a:rPr>
              <a:t>广泛的学科领域</a:t>
            </a:r>
            <a:endParaRPr lang="en-US" altLang="zh-CN" sz="1050" dirty="0">
              <a:solidFill>
                <a:schemeClr val="bg1"/>
              </a:solidFill>
            </a:endParaRPr>
          </a:p>
        </p:txBody>
      </p:sp>
      <p:sp>
        <p:nvSpPr>
          <p:cNvPr id="12" name="Title 12"/>
          <p:cNvSpPr txBox="1"/>
          <p:nvPr/>
        </p:nvSpPr>
        <p:spPr>
          <a:xfrm>
            <a:off x="539547" y="378914"/>
            <a:ext cx="7632851" cy="504056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投稿常见问题 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Q&amp;A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539545" y="3410411"/>
            <a:ext cx="3960447" cy="92333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3. </a:t>
            </a:r>
            <a:r>
              <a:rPr lang="zh-CN" altLang="en-US" sz="1600" b="1" dirty="0">
                <a:solidFill>
                  <a:srgbClr val="0032A0"/>
                </a:solidFill>
              </a:rPr>
              <a:t>怎样判断稿件合适某本专业科学期刊？</a:t>
            </a:r>
            <a:endParaRPr lang="zh-CN" altLang="en-US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参考期刊投稿指南 </a:t>
            </a:r>
            <a:r>
              <a:rPr lang="en-US" altLang="zh-CN" sz="1200" dirty="0">
                <a:solidFill>
                  <a:schemeClr val="bg1"/>
                </a:solidFill>
              </a:rPr>
              <a:t>Author Guidelines </a:t>
            </a:r>
            <a:r>
              <a:rPr lang="zh-CN" altLang="en-US" sz="1200" dirty="0">
                <a:solidFill>
                  <a:schemeClr val="bg1"/>
                </a:solidFill>
              </a:rPr>
              <a:t>和期刊范围 </a:t>
            </a:r>
            <a:r>
              <a:rPr lang="en-US" altLang="zh-CN" sz="1200" dirty="0">
                <a:solidFill>
                  <a:schemeClr val="bg1"/>
                </a:solidFill>
              </a:rPr>
              <a:t>Journal Scope</a:t>
            </a:r>
            <a:r>
              <a:rPr lang="zh-CN" altLang="en-US" sz="1200" dirty="0">
                <a:solidFill>
                  <a:schemeClr val="bg1"/>
                </a:solidFill>
              </a:rPr>
              <a:t>，自己的研究成果至少需要与之相关。这些信息可以在</a:t>
            </a:r>
            <a:r>
              <a:rPr lang="en-US" altLang="zh-CN" sz="1200" dirty="0">
                <a:solidFill>
                  <a:schemeClr val="bg1"/>
                </a:solidFill>
              </a:rPr>
              <a:t>ACS</a:t>
            </a:r>
            <a:r>
              <a:rPr lang="zh-CN" altLang="en-US" sz="1200" dirty="0">
                <a:solidFill>
                  <a:schemeClr val="bg1"/>
                </a:solidFill>
              </a:rPr>
              <a:t>投稿中心找到  </a:t>
            </a:r>
            <a:r>
              <a:rPr lang="en-US" altLang="zh-CN" sz="1200" b="1" dirty="0">
                <a:solidFill>
                  <a:srgbClr val="C00000"/>
                </a:solidFill>
              </a:rPr>
              <a:t>https://publish.acs.org </a:t>
            </a:r>
            <a:endParaRPr lang="en-US" altLang="zh-CN" sz="1050" b="1" dirty="0">
              <a:solidFill>
                <a:srgbClr val="C00000"/>
              </a:solidFill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539545" y="2467860"/>
            <a:ext cx="3960447" cy="73866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2. </a:t>
            </a:r>
            <a:r>
              <a:rPr lang="zh-CN" altLang="en-US" sz="1600" b="1" dirty="0">
                <a:solidFill>
                  <a:srgbClr val="0032A0"/>
                </a:solidFill>
              </a:rPr>
              <a:t>怎样选择合适的 </a:t>
            </a:r>
            <a:r>
              <a:rPr lang="en-US" altLang="zh-CN" sz="1600" b="1" dirty="0">
                <a:solidFill>
                  <a:srgbClr val="0032A0"/>
                </a:solidFill>
              </a:rPr>
              <a:t>ACS </a:t>
            </a:r>
            <a:r>
              <a:rPr lang="zh-CN" altLang="en-US" sz="1600" b="1" dirty="0">
                <a:solidFill>
                  <a:srgbClr val="0032A0"/>
                </a:solidFill>
              </a:rPr>
              <a:t>期刊进行投稿？</a:t>
            </a:r>
            <a:endParaRPr lang="zh-CN" altLang="en-US" sz="8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根据研究成果选择不同定位的期刊，即使不是领域顶刊，通常是本领域的专业科学期刊。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4800471" y="339502"/>
            <a:ext cx="4032453" cy="92333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4. </a:t>
            </a:r>
            <a:r>
              <a:rPr lang="zh-CN" altLang="en-US" sz="1600" b="1" dirty="0">
                <a:solidFill>
                  <a:srgbClr val="0032A0"/>
                </a:solidFill>
              </a:rPr>
              <a:t>怎样了解期刊的文献计量指标？</a:t>
            </a:r>
            <a:endParaRPr lang="zh-CN" altLang="en-US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期刊官网页面有期刊的两年影响因子 </a:t>
            </a:r>
            <a:r>
              <a:rPr lang="en-US" altLang="zh-CN" sz="1200" dirty="0">
                <a:solidFill>
                  <a:schemeClr val="bg1"/>
                </a:solidFill>
              </a:rPr>
              <a:t>2 Year Impact Factor</a:t>
            </a:r>
            <a:r>
              <a:rPr lang="zh-CN" altLang="en-US" sz="1200" dirty="0">
                <a:solidFill>
                  <a:schemeClr val="bg1"/>
                </a:solidFill>
              </a:rPr>
              <a:t>，被引用次数 </a:t>
            </a:r>
            <a:r>
              <a:rPr lang="en-US" altLang="zh-CN" sz="1200" dirty="0">
                <a:solidFill>
                  <a:schemeClr val="bg1"/>
                </a:solidFill>
              </a:rPr>
              <a:t>Citations</a:t>
            </a:r>
            <a:r>
              <a:rPr lang="zh-CN" altLang="en-US" sz="1200" dirty="0">
                <a:solidFill>
                  <a:schemeClr val="bg1"/>
                </a:solidFill>
              </a:rPr>
              <a:t>，每年会更新。由于</a:t>
            </a:r>
            <a:r>
              <a:rPr lang="en-US" altLang="zh-CN" sz="1200" dirty="0">
                <a:solidFill>
                  <a:schemeClr val="bg1"/>
                </a:solidFill>
              </a:rPr>
              <a:t>ACS</a:t>
            </a:r>
            <a:r>
              <a:rPr lang="zh-CN" altLang="en-US" sz="1200" dirty="0">
                <a:solidFill>
                  <a:schemeClr val="bg1"/>
                </a:solidFill>
              </a:rPr>
              <a:t>期刊的高品质，大部分期刊在各自学科领域处于</a:t>
            </a:r>
            <a:r>
              <a:rPr lang="en-US" altLang="zh-CN" sz="1200" b="1" dirty="0">
                <a:solidFill>
                  <a:srgbClr val="C00000"/>
                </a:solidFill>
              </a:rPr>
              <a:t>JCR</a:t>
            </a:r>
            <a:r>
              <a:rPr lang="zh-CN" altLang="en-US" sz="1200" b="1" dirty="0">
                <a:solidFill>
                  <a:srgbClr val="C00000"/>
                </a:solidFill>
              </a:rPr>
              <a:t>分区的</a:t>
            </a:r>
            <a:r>
              <a:rPr lang="en-US" altLang="zh-CN" sz="1200" b="1" dirty="0">
                <a:solidFill>
                  <a:srgbClr val="C00000"/>
                </a:solidFill>
              </a:rPr>
              <a:t>1</a:t>
            </a:r>
            <a:r>
              <a:rPr lang="zh-CN" altLang="en-US" sz="1200" b="1" dirty="0">
                <a:solidFill>
                  <a:srgbClr val="C00000"/>
                </a:solidFill>
              </a:rPr>
              <a:t>区或</a:t>
            </a:r>
            <a:r>
              <a:rPr lang="en-US" altLang="zh-CN" sz="1200" b="1" dirty="0">
                <a:solidFill>
                  <a:srgbClr val="C00000"/>
                </a:solidFill>
              </a:rPr>
              <a:t>2</a:t>
            </a:r>
            <a:r>
              <a:rPr lang="zh-CN" altLang="en-US" sz="1200" b="1" dirty="0">
                <a:solidFill>
                  <a:srgbClr val="C00000"/>
                </a:solidFill>
              </a:rPr>
              <a:t>区</a:t>
            </a:r>
            <a:r>
              <a:rPr lang="zh-CN" altLang="en-US" sz="1200" dirty="0">
                <a:solidFill>
                  <a:schemeClr val="bg1"/>
                </a:solidFill>
              </a:rPr>
              <a:t>。</a:t>
            </a:r>
            <a:endParaRPr lang="en-US" altLang="zh-CN" sz="1050" dirty="0">
              <a:solidFill>
                <a:schemeClr val="bg1"/>
              </a:solidFill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4800471" y="1404044"/>
            <a:ext cx="4032453" cy="92333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5. ACS </a:t>
            </a:r>
            <a:r>
              <a:rPr lang="zh-CN" altLang="en-US" sz="1600" b="1" dirty="0">
                <a:solidFill>
                  <a:srgbClr val="0032A0"/>
                </a:solidFill>
              </a:rPr>
              <a:t>期刊在主动寻找哪些稿件？</a:t>
            </a:r>
            <a:endParaRPr lang="zh-CN" altLang="en-US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期刊官网页面有征稿专栏 </a:t>
            </a:r>
            <a:r>
              <a:rPr lang="en-US" altLang="zh-CN" sz="1200" b="1" dirty="0">
                <a:solidFill>
                  <a:srgbClr val="C00000"/>
                </a:solidFill>
              </a:rPr>
              <a:t>Call For Papers</a:t>
            </a:r>
            <a:r>
              <a:rPr lang="zh-CN" altLang="en-US" sz="1200" dirty="0">
                <a:solidFill>
                  <a:schemeClr val="bg1"/>
                </a:solidFill>
              </a:rPr>
              <a:t>，是期刊编辑部当下正在征寻的稿件，这些信息有助于投稿作者做出更准确的选择。</a:t>
            </a:r>
            <a:endParaRPr lang="en-US" altLang="zh-CN" sz="900" dirty="0">
              <a:solidFill>
                <a:schemeClr val="bg1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800472" y="2467860"/>
            <a:ext cx="4032452" cy="196977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6. </a:t>
            </a:r>
            <a:r>
              <a:rPr lang="zh-CN" altLang="en-US" sz="1600" b="1" dirty="0">
                <a:solidFill>
                  <a:srgbClr val="0032A0"/>
                </a:solidFill>
              </a:rPr>
              <a:t>稿件的处理时间是多久？</a:t>
            </a:r>
            <a:endParaRPr lang="zh-CN" altLang="en-US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编辑部初审决定时间通常在 </a:t>
            </a:r>
            <a:r>
              <a:rPr lang="en-US" altLang="zh-CN" sz="1200" dirty="0">
                <a:solidFill>
                  <a:schemeClr val="bg1"/>
                </a:solidFill>
              </a:rPr>
              <a:t>1 - 2 </a:t>
            </a:r>
            <a:r>
              <a:rPr lang="zh-CN" altLang="en-US" sz="1200" dirty="0">
                <a:solidFill>
                  <a:schemeClr val="bg1"/>
                </a:solidFill>
              </a:rPr>
              <a:t>周，从投稿到文章被接收，通常在 </a:t>
            </a:r>
            <a:r>
              <a:rPr lang="en-US" altLang="zh-CN" sz="1200" dirty="0">
                <a:solidFill>
                  <a:schemeClr val="bg1"/>
                </a:solidFill>
              </a:rPr>
              <a:t>9 - 12 </a:t>
            </a:r>
            <a:r>
              <a:rPr lang="zh-CN" altLang="en-US" sz="1200" dirty="0">
                <a:solidFill>
                  <a:schemeClr val="bg1"/>
                </a:solidFill>
              </a:rPr>
              <a:t>周。</a:t>
            </a:r>
            <a:endParaRPr lang="en-US" altLang="zh-CN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根据不同的文章类型：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研究型论文 </a:t>
            </a:r>
            <a:r>
              <a:rPr lang="en-US" altLang="zh-CN" sz="1200" b="1" dirty="0">
                <a:solidFill>
                  <a:srgbClr val="C00000"/>
                </a:solidFill>
              </a:rPr>
              <a:t>Article / Research Article</a:t>
            </a:r>
            <a:r>
              <a:rPr lang="en-US" altLang="zh-CN" sz="1200" dirty="0">
                <a:solidFill>
                  <a:schemeClr val="bg1"/>
                </a:solidFill>
              </a:rPr>
              <a:t>: 9 - 12 </a:t>
            </a:r>
            <a:r>
              <a:rPr lang="zh-CN" altLang="en-US" sz="1200" dirty="0">
                <a:solidFill>
                  <a:schemeClr val="bg1"/>
                </a:solidFill>
              </a:rPr>
              <a:t>周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快报论文  </a:t>
            </a:r>
            <a:r>
              <a:rPr lang="en-US" altLang="zh-CN" sz="1200" b="1" dirty="0">
                <a:solidFill>
                  <a:srgbClr val="C00000"/>
                </a:solidFill>
              </a:rPr>
              <a:t>Letter / Communication</a:t>
            </a:r>
            <a:r>
              <a:rPr lang="en-US" altLang="zh-CN" sz="1200" dirty="0">
                <a:solidFill>
                  <a:schemeClr val="bg1"/>
                </a:solidFill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>
                <a:solidFill>
                  <a:schemeClr val="bg1"/>
                </a:solidFill>
              </a:rPr>
              <a:t>4 - 6 </a:t>
            </a:r>
            <a:r>
              <a:rPr lang="zh-CN" altLang="en-US" sz="1200" dirty="0">
                <a:solidFill>
                  <a:schemeClr val="bg1"/>
                </a:solidFill>
              </a:rPr>
              <a:t>周 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综述论文 </a:t>
            </a:r>
            <a:r>
              <a:rPr lang="en-US" altLang="zh-CN" sz="1200" b="1" dirty="0">
                <a:solidFill>
                  <a:srgbClr val="C00000"/>
                </a:solidFill>
              </a:rPr>
              <a:t>Review</a:t>
            </a:r>
            <a:r>
              <a:rPr lang="zh-CN" altLang="en-US" sz="1200" dirty="0">
                <a:solidFill>
                  <a:schemeClr val="bg1"/>
                </a:solidFill>
              </a:rPr>
              <a:t>  作者先提交建议书 </a:t>
            </a:r>
            <a:r>
              <a:rPr lang="en-US" altLang="zh-CN" sz="1200" b="1" dirty="0">
                <a:solidFill>
                  <a:srgbClr val="C00000"/>
                </a:solidFill>
              </a:rPr>
              <a:t>Proposal Template</a:t>
            </a:r>
            <a:r>
              <a:rPr lang="zh-CN" altLang="en-US" sz="1200" dirty="0">
                <a:solidFill>
                  <a:schemeClr val="bg1"/>
                </a:solidFill>
              </a:rPr>
              <a:t>，由编辑部同意后再投稿。</a:t>
            </a:r>
            <a:endParaRPr lang="en-US" altLang="zh-CN" sz="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圆角矩形 41"/>
          <p:cNvSpPr/>
          <p:nvPr/>
        </p:nvSpPr>
        <p:spPr>
          <a:xfrm>
            <a:off x="323528" y="915567"/>
            <a:ext cx="2633516" cy="40324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圆角矩形 41"/>
          <p:cNvSpPr/>
          <p:nvPr/>
        </p:nvSpPr>
        <p:spPr>
          <a:xfrm>
            <a:off x="3255242" y="915567"/>
            <a:ext cx="2633516" cy="40324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圆角矩形 41"/>
          <p:cNvSpPr/>
          <p:nvPr/>
        </p:nvSpPr>
        <p:spPr>
          <a:xfrm>
            <a:off x="6186956" y="915567"/>
            <a:ext cx="2633516" cy="40324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/>
        </p:nvSpPr>
        <p:spPr bwMode="auto">
          <a:xfrm>
            <a:off x="323528" y="220531"/>
            <a:ext cx="4680520" cy="519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科技论文写作的基本架构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963429" y="1034510"/>
            <a:ext cx="1344007" cy="73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前段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3899996" y="1034510"/>
            <a:ext cx="1344007" cy="73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中段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0" descr="C:\Users\Administrator\Desktop\无标题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28" y="1750362"/>
            <a:ext cx="2211804" cy="304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圆角矩形 43"/>
          <p:cNvSpPr/>
          <p:nvPr/>
        </p:nvSpPr>
        <p:spPr>
          <a:xfrm>
            <a:off x="632174" y="1851670"/>
            <a:ext cx="2016224" cy="79208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圆角矩形 43"/>
          <p:cNvSpPr/>
          <p:nvPr/>
        </p:nvSpPr>
        <p:spPr>
          <a:xfrm>
            <a:off x="632174" y="3939902"/>
            <a:ext cx="2016224" cy="79208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圆角矩形 43"/>
          <p:cNvSpPr/>
          <p:nvPr/>
        </p:nvSpPr>
        <p:spPr>
          <a:xfrm>
            <a:off x="627321" y="2895786"/>
            <a:ext cx="2016224" cy="79208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/>
        </p:nvSpPr>
        <p:spPr bwMode="auto">
          <a:xfrm>
            <a:off x="963428" y="1996500"/>
            <a:ext cx="1344007" cy="5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标题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/>
          <p:cNvSpPr>
            <a:spLocks noGrp="1" noChangeArrowheads="1"/>
          </p:cNvSpPr>
          <p:nvPr/>
        </p:nvSpPr>
        <p:spPr bwMode="auto">
          <a:xfrm>
            <a:off x="963428" y="3018963"/>
            <a:ext cx="1344007" cy="5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摘要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63427" y="4081081"/>
            <a:ext cx="1344007" cy="5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关键字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97" y="1750362"/>
            <a:ext cx="2195525" cy="3046930"/>
          </a:xfrm>
          <a:prstGeom prst="rect">
            <a:avLst/>
          </a:prstGeom>
        </p:spPr>
      </p:pic>
      <p:sp>
        <p:nvSpPr>
          <p:cNvPr id="22" name="圆角矩形 43"/>
          <p:cNvSpPr/>
          <p:nvPr/>
        </p:nvSpPr>
        <p:spPr>
          <a:xfrm>
            <a:off x="6495602" y="1851670"/>
            <a:ext cx="2016224" cy="57606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圆角矩形 43"/>
          <p:cNvSpPr/>
          <p:nvPr/>
        </p:nvSpPr>
        <p:spPr>
          <a:xfrm>
            <a:off x="6495602" y="4155926"/>
            <a:ext cx="2016224" cy="5760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圆角矩形 43"/>
          <p:cNvSpPr/>
          <p:nvPr/>
        </p:nvSpPr>
        <p:spPr>
          <a:xfrm>
            <a:off x="6495602" y="2643758"/>
            <a:ext cx="2016224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圆角矩形 43"/>
          <p:cNvSpPr/>
          <p:nvPr/>
        </p:nvSpPr>
        <p:spPr>
          <a:xfrm>
            <a:off x="6495602" y="3399842"/>
            <a:ext cx="2016224" cy="576064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/>
        </p:nvSpPr>
        <p:spPr bwMode="auto">
          <a:xfrm>
            <a:off x="6836564" y="1034510"/>
            <a:ext cx="1344007" cy="73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后段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/>
        </p:nvSpPr>
        <p:spPr bwMode="auto">
          <a:xfrm>
            <a:off x="6716379" y="1890459"/>
            <a:ext cx="1614763" cy="5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 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结论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3"/>
          <p:cNvSpPr>
            <a:spLocks noGrp="1" noChangeArrowheads="1"/>
          </p:cNvSpPr>
          <p:nvPr/>
        </p:nvSpPr>
        <p:spPr bwMode="auto">
          <a:xfrm>
            <a:off x="6674961" y="2676925"/>
            <a:ext cx="1656183" cy="5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资料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/>
        </p:nvSpPr>
        <p:spPr bwMode="auto">
          <a:xfrm>
            <a:off x="6674960" y="3425988"/>
            <a:ext cx="1656183" cy="5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致谢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3"/>
          <p:cNvSpPr>
            <a:spLocks noGrp="1" noChangeArrowheads="1"/>
          </p:cNvSpPr>
          <p:nvPr/>
        </p:nvSpPr>
        <p:spPr bwMode="auto">
          <a:xfrm>
            <a:off x="6674959" y="4181477"/>
            <a:ext cx="1656183" cy="5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参考文献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097" y="1750362"/>
            <a:ext cx="2211804" cy="3050714"/>
          </a:xfrm>
          <a:prstGeom prst="rect">
            <a:avLst/>
          </a:prstGeom>
        </p:spPr>
      </p:pic>
      <p:sp>
        <p:nvSpPr>
          <p:cNvPr id="32" name="圆角矩形 43"/>
          <p:cNvSpPr/>
          <p:nvPr/>
        </p:nvSpPr>
        <p:spPr>
          <a:xfrm>
            <a:off x="3563888" y="1851670"/>
            <a:ext cx="2016224" cy="28803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"/>
          <p:cNvSpPr>
            <a:spLocks noGrp="1" noChangeArrowheads="1"/>
          </p:cNvSpPr>
          <p:nvPr/>
        </p:nvSpPr>
        <p:spPr bwMode="auto">
          <a:xfrm>
            <a:off x="3899996" y="1969528"/>
            <a:ext cx="1500096" cy="2672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正文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   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引言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方法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结果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讨论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27" grpId="0"/>
      <p:bldP spid="28" grpId="0"/>
      <p:bldP spid="29" grpId="0"/>
      <p:bldP spid="30" grpId="0"/>
      <p:bldP spid="32" grpId="0" animBg="1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323527" y="195486"/>
            <a:ext cx="5832649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rgbClr val="0032A0"/>
                </a:solidFill>
              </a:rPr>
              <a:t>Title  </a:t>
            </a:r>
            <a:r>
              <a:rPr lang="zh-CN" altLang="en-US" sz="2600" b="1" dirty="0">
                <a:solidFill>
                  <a:srgbClr val="0032A0"/>
                </a:solidFill>
              </a:rPr>
              <a:t>标题</a:t>
            </a:r>
            <a:r>
              <a:rPr lang="en-US" altLang="zh-CN" sz="2600" b="1" dirty="0">
                <a:solidFill>
                  <a:srgbClr val="0032A0"/>
                </a:solidFill>
              </a:rPr>
              <a:t> </a:t>
            </a:r>
            <a:endParaRPr lang="zh-CN" altLang="zh-CN" sz="2600" b="1" dirty="0">
              <a:solidFill>
                <a:srgbClr val="0032A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7" y="1059582"/>
            <a:ext cx="7200801" cy="3528392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32A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000" b="1" dirty="0">
                <a:solidFill>
                  <a:srgbClr val="0032A0"/>
                </a:solidFill>
              </a:rPr>
              <a:t>形式</a:t>
            </a:r>
            <a:r>
              <a:rPr lang="zh-CN" altLang="en-US" b="1" dirty="0">
                <a:solidFill>
                  <a:schemeClr val="bg1"/>
                </a:solidFill>
              </a:rPr>
              <a:t>        名词性的短语结构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  <a:endParaRPr lang="en-US" altLang="zh-CN" b="1" dirty="0">
              <a:solidFill>
                <a:schemeClr val="bg1"/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32A0"/>
              </a:buClr>
              <a:defRPr/>
            </a:pPr>
            <a:endParaRPr lang="en-US" altLang="zh-CN" sz="800" b="1" dirty="0">
              <a:solidFill>
                <a:srgbClr val="00A4DF"/>
              </a:solidFill>
            </a:endParaRP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32A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000" b="1" dirty="0">
                <a:solidFill>
                  <a:srgbClr val="0032A0"/>
                </a:solidFill>
              </a:rPr>
              <a:t>表达</a:t>
            </a:r>
            <a:r>
              <a:rPr lang="zh-CN" altLang="en-US" b="1" dirty="0">
                <a:solidFill>
                  <a:schemeClr val="bg1"/>
                </a:solidFill>
              </a:rPr>
              <a:t>      </a:t>
            </a:r>
            <a:r>
              <a:rPr lang="en-US" altLang="zh-CN" b="1" dirty="0">
                <a:solidFill>
                  <a:schemeClr val="bg1"/>
                </a:solidFill>
              </a:rPr>
              <a:t>  </a:t>
            </a:r>
            <a:r>
              <a:rPr lang="zh-CN" altLang="en-US" b="1" dirty="0">
                <a:solidFill>
                  <a:schemeClr val="bg1"/>
                </a:solidFill>
              </a:rPr>
              <a:t>我的研究内容</a:t>
            </a:r>
            <a:r>
              <a:rPr lang="en-US" altLang="zh-CN" b="1" dirty="0">
                <a:solidFill>
                  <a:schemeClr val="bg1"/>
                </a:solidFill>
              </a:rPr>
              <a:t>  </a:t>
            </a:r>
            <a:r>
              <a:rPr lang="en-US" altLang="zh-CN" b="1" dirty="0">
                <a:solidFill>
                  <a:srgbClr val="0032A0"/>
                </a:solidFill>
              </a:rPr>
              <a:t>What is it about ?</a:t>
            </a:r>
            <a:endParaRPr lang="en-US" altLang="zh-CN" b="1" dirty="0">
              <a:solidFill>
                <a:srgbClr val="0032A0"/>
              </a:solidFill>
            </a:endParaRPr>
          </a:p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32A0"/>
              </a:buClr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	       </a:t>
            </a:r>
            <a:r>
              <a:rPr lang="zh-CN" altLang="en-US" b="1" dirty="0">
                <a:solidFill>
                  <a:schemeClr val="bg1"/>
                </a:solidFill>
              </a:rPr>
              <a:t>我的研究结果</a:t>
            </a:r>
            <a:r>
              <a:rPr lang="en-US" altLang="zh-CN" b="1" dirty="0">
                <a:solidFill>
                  <a:schemeClr val="bg1"/>
                </a:solidFill>
              </a:rPr>
              <a:t>  </a:t>
            </a:r>
            <a:r>
              <a:rPr lang="en-US" altLang="zh-CN" b="1" dirty="0">
                <a:solidFill>
                  <a:srgbClr val="0032A0"/>
                </a:solidFill>
              </a:rPr>
              <a:t>What did we find ?</a:t>
            </a:r>
            <a:endParaRPr lang="en-US" altLang="zh-CN" b="1" dirty="0">
              <a:solidFill>
                <a:srgbClr val="0032A0"/>
              </a:solidFill>
            </a:endParaRPr>
          </a:p>
          <a:p>
            <a:pPr>
              <a:spcBef>
                <a:spcPct val="20000"/>
              </a:spcBef>
              <a:buClr>
                <a:srgbClr val="0032A0"/>
              </a:buClr>
              <a:defRPr/>
            </a:pPr>
            <a:endParaRPr lang="en-US" altLang="zh-CN" sz="800" b="1" dirty="0">
              <a:solidFill>
                <a:srgbClr val="00A4DF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32A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000" b="1" dirty="0">
                <a:solidFill>
                  <a:srgbClr val="0032A0"/>
                </a:solidFill>
              </a:rPr>
              <a:t>避免</a:t>
            </a:r>
            <a:r>
              <a:rPr lang="en-US" altLang="zh-CN" b="1" dirty="0">
                <a:solidFill>
                  <a:schemeClr val="bg1"/>
                </a:solidFill>
              </a:rPr>
              <a:t>        </a:t>
            </a:r>
            <a:r>
              <a:rPr lang="zh-CN" altLang="en-US" b="1" dirty="0">
                <a:solidFill>
                  <a:schemeClr val="bg1"/>
                </a:solidFill>
              </a:rPr>
              <a:t>复杂难懂的缩写：              </a:t>
            </a:r>
            <a:r>
              <a:rPr lang="en-US" altLang="zh-CN" b="1" dirty="0">
                <a:solidFill>
                  <a:srgbClr val="0032A0"/>
                </a:solidFill>
              </a:rPr>
              <a:t>B97-1</a:t>
            </a:r>
            <a:r>
              <a:rPr lang="zh-CN" altLang="en-US" b="1" dirty="0">
                <a:solidFill>
                  <a:srgbClr val="0032A0"/>
                </a:solidFill>
              </a:rPr>
              <a:t>，</a:t>
            </a:r>
            <a:r>
              <a:rPr lang="en-US" altLang="zh-CN" b="1" dirty="0">
                <a:solidFill>
                  <a:srgbClr val="0032A0"/>
                </a:solidFill>
              </a:rPr>
              <a:t>DEF2Y</a:t>
            </a:r>
            <a:endParaRPr lang="en-US" altLang="zh-CN" b="1" dirty="0">
              <a:solidFill>
                <a:srgbClr val="0032A0"/>
              </a:solidFill>
            </a:endParaRPr>
          </a:p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00A4DF"/>
                </a:solidFill>
              </a:rPr>
              <a:t>	       </a:t>
            </a:r>
            <a:r>
              <a:rPr lang="zh-CN" altLang="en-US" b="1" dirty="0">
                <a:solidFill>
                  <a:schemeClr val="bg1"/>
                </a:solidFill>
              </a:rPr>
              <a:t>复杂的命名或分子式：     </a:t>
            </a:r>
            <a:r>
              <a:rPr lang="en-US" altLang="zh-CN" b="1" dirty="0">
                <a:solidFill>
                  <a:srgbClr val="0032A0"/>
                </a:solidFill>
              </a:rPr>
              <a:t>[(PBO)Pd(</a:t>
            </a:r>
            <a:r>
              <a:rPr lang="en-US" altLang="zh-CN" b="1" dirty="0" err="1">
                <a:solidFill>
                  <a:srgbClr val="0032A0"/>
                </a:solidFill>
              </a:rPr>
              <a:t>NCMe</a:t>
            </a:r>
            <a:r>
              <a:rPr lang="en-US" altLang="zh-CN" b="1" dirty="0">
                <a:solidFill>
                  <a:srgbClr val="0032A0"/>
                </a:solidFill>
              </a:rPr>
              <a:t>)</a:t>
            </a:r>
            <a:r>
              <a:rPr lang="en-US" altLang="zh-CN" b="1" baseline="-25000" dirty="0">
                <a:solidFill>
                  <a:srgbClr val="0032A0"/>
                </a:solidFill>
              </a:rPr>
              <a:t>2</a:t>
            </a:r>
            <a:r>
              <a:rPr lang="en-US" altLang="zh-CN" b="1" dirty="0">
                <a:solidFill>
                  <a:srgbClr val="0032A0"/>
                </a:solidFill>
              </a:rPr>
              <a:t>][</a:t>
            </a:r>
            <a:r>
              <a:rPr lang="en-US" altLang="zh-CN" b="1" dirty="0" err="1">
                <a:solidFill>
                  <a:srgbClr val="0032A0"/>
                </a:solidFill>
              </a:rPr>
              <a:t>OTf</a:t>
            </a:r>
            <a:r>
              <a:rPr lang="en-US" altLang="zh-CN" b="1" dirty="0">
                <a:solidFill>
                  <a:srgbClr val="0032A0"/>
                </a:solidFill>
              </a:rPr>
              <a:t>]</a:t>
            </a:r>
            <a:r>
              <a:rPr lang="en-US" altLang="zh-CN" b="1" baseline="-25000" dirty="0">
                <a:solidFill>
                  <a:srgbClr val="0032A0"/>
                </a:solidFill>
              </a:rPr>
              <a:t>2</a:t>
            </a:r>
            <a:r>
              <a:rPr lang="en-US" altLang="zh-CN" b="1" dirty="0">
                <a:solidFill>
                  <a:srgbClr val="0032A0"/>
                </a:solidFill>
              </a:rPr>
              <a:t> </a:t>
            </a:r>
            <a:endParaRPr lang="en-US" altLang="zh-CN" b="1" dirty="0">
              <a:solidFill>
                <a:srgbClr val="0032A0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5B8CC1"/>
              </a:buClr>
              <a:defRPr/>
            </a:pPr>
            <a:r>
              <a:rPr lang="en-US" altLang="zh-CN" b="1" dirty="0">
                <a:solidFill>
                  <a:srgbClr val="2CB4E5"/>
                </a:solidFill>
              </a:rPr>
              <a:t>	       </a:t>
            </a:r>
            <a:r>
              <a:rPr lang="zh-CN" altLang="en-US" b="1" dirty="0">
                <a:solidFill>
                  <a:schemeClr val="bg1"/>
                </a:solidFill>
              </a:rPr>
              <a:t>难以证实或主观的词语：</a:t>
            </a:r>
            <a:r>
              <a:rPr lang="en-US" altLang="zh-CN" b="1" dirty="0">
                <a:solidFill>
                  <a:srgbClr val="0032A0"/>
                </a:solidFill>
              </a:rPr>
              <a:t>First,  Only,  Novel ……</a:t>
            </a:r>
            <a:endParaRPr lang="en-US" altLang="zh-CN" b="1" dirty="0">
              <a:solidFill>
                <a:srgbClr val="0032A0"/>
              </a:solidFill>
            </a:endParaRPr>
          </a:p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defRPr/>
            </a:pPr>
            <a:r>
              <a:rPr lang="en-US" altLang="zh-CN" b="1" dirty="0">
                <a:solidFill>
                  <a:srgbClr val="2CB4E5"/>
                </a:solidFill>
              </a:rPr>
              <a:t>	       </a:t>
            </a:r>
            <a:r>
              <a:rPr lang="zh-CN" altLang="en-US" b="1" dirty="0">
                <a:solidFill>
                  <a:schemeClr val="bg1"/>
                </a:solidFill>
              </a:rPr>
              <a:t>把标题写成设问句：         </a:t>
            </a:r>
            <a:r>
              <a:rPr lang="en-US" altLang="zh-CN" b="1" dirty="0">
                <a:solidFill>
                  <a:srgbClr val="0032A0"/>
                </a:solidFill>
              </a:rPr>
              <a:t>Why …… ?  How …… ?</a:t>
            </a:r>
            <a:endParaRPr lang="en-US" altLang="zh-CN" b="1" dirty="0">
              <a:solidFill>
                <a:srgbClr val="0032A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15" name="Title 1"/>
          <p:cNvSpPr txBox="1"/>
          <p:nvPr/>
        </p:nvSpPr>
        <p:spPr bwMode="auto">
          <a:xfrm>
            <a:off x="323527" y="195486"/>
            <a:ext cx="5832649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rgbClr val="0032A0"/>
                </a:solidFill>
              </a:rPr>
              <a:t>Abstract  </a:t>
            </a:r>
            <a:r>
              <a:rPr lang="zh-CN" altLang="en-US" sz="2600" b="1" dirty="0">
                <a:solidFill>
                  <a:srgbClr val="0032A0"/>
                </a:solidFill>
              </a:rPr>
              <a:t>摘要</a:t>
            </a:r>
            <a:endParaRPr lang="zh-CN" altLang="zh-CN" sz="2600" b="1" dirty="0">
              <a:solidFill>
                <a:srgbClr val="0032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41" y="987574"/>
            <a:ext cx="7123197" cy="3736614"/>
          </a:xfrm>
          <a:prstGeom prst="rect">
            <a:avLst/>
          </a:prstGeom>
        </p:spPr>
      </p:pic>
      <p:sp>
        <p:nvSpPr>
          <p:cNvPr id="6" name="Speech Bubble: Rectangle 18"/>
          <p:cNvSpPr/>
          <p:nvPr/>
        </p:nvSpPr>
        <p:spPr>
          <a:xfrm>
            <a:off x="395536" y="1451725"/>
            <a:ext cx="1175048" cy="2808312"/>
          </a:xfrm>
          <a:prstGeom prst="wedgeRectCallout">
            <a:avLst>
              <a:gd name="adj1" fmla="val 48226"/>
              <a:gd name="adj2" fmla="val -22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b="1" dirty="0"/>
              <a:t>Purpose</a:t>
            </a:r>
            <a:endParaRPr lang="en-US" altLang="zh-CN" sz="1200" b="1" dirty="0"/>
          </a:p>
          <a:p>
            <a:pPr algn="ctr"/>
            <a:r>
              <a:rPr lang="zh-CN" altLang="en-US" sz="1400" b="1" dirty="0"/>
              <a:t>目的</a:t>
            </a:r>
            <a:endParaRPr lang="zh-CN" altLang="en-US" sz="1400" b="1" dirty="0"/>
          </a:p>
          <a:p>
            <a:pPr algn="ctr"/>
            <a:endParaRPr lang="en-US" altLang="zh-CN" sz="800" b="1" dirty="0"/>
          </a:p>
          <a:p>
            <a:pPr algn="ctr"/>
            <a:r>
              <a:rPr lang="en-US" altLang="zh-CN" sz="1200" b="1" dirty="0"/>
              <a:t>Problem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Statement</a:t>
            </a:r>
            <a:endParaRPr lang="zh-CN" altLang="en-US" sz="1200" b="1" dirty="0"/>
          </a:p>
          <a:p>
            <a:pPr algn="ctr"/>
            <a:r>
              <a:rPr lang="zh-CN" altLang="en-US" sz="1400" b="1" dirty="0"/>
              <a:t>问题陈述</a:t>
            </a:r>
            <a:endParaRPr lang="zh-CN" altLang="en-US" sz="1400" b="1" dirty="0"/>
          </a:p>
          <a:p>
            <a:pPr algn="ctr"/>
            <a:endParaRPr lang="en-US" altLang="zh-CN" sz="800" b="1" dirty="0"/>
          </a:p>
          <a:p>
            <a:pPr algn="ctr"/>
            <a:r>
              <a:rPr lang="en-US" altLang="zh-CN" sz="1200" b="1" dirty="0"/>
              <a:t>Methodology</a:t>
            </a:r>
            <a:endParaRPr lang="zh-CN" altLang="en-US" sz="1200" b="1" dirty="0"/>
          </a:p>
          <a:p>
            <a:pPr algn="ctr"/>
            <a:r>
              <a:rPr lang="zh-CN" altLang="en-US" sz="1400" b="1" dirty="0"/>
              <a:t>方法论</a:t>
            </a:r>
            <a:endParaRPr lang="zh-CN" altLang="en-US" sz="1400" b="1" dirty="0"/>
          </a:p>
          <a:p>
            <a:pPr algn="ctr"/>
            <a:endParaRPr lang="en-US" altLang="zh-CN" sz="800" b="1" dirty="0"/>
          </a:p>
          <a:p>
            <a:pPr algn="ctr"/>
            <a:r>
              <a:rPr lang="en-US" altLang="zh-CN" sz="1200" b="1" dirty="0"/>
              <a:t>Major Findings</a:t>
            </a:r>
            <a:endParaRPr lang="zh-CN" altLang="en-US" sz="1200" b="1" dirty="0"/>
          </a:p>
          <a:p>
            <a:pPr algn="ctr"/>
            <a:r>
              <a:rPr lang="zh-CN" altLang="en-US" sz="1400" b="1" dirty="0"/>
              <a:t>主要发现</a:t>
            </a:r>
            <a:endParaRPr lang="zh-CN" altLang="en-US" sz="1400" b="1" dirty="0"/>
          </a:p>
          <a:p>
            <a:pPr algn="ctr"/>
            <a:endParaRPr lang="en-US" altLang="zh-CN" sz="800" b="1" dirty="0"/>
          </a:p>
          <a:p>
            <a:pPr algn="ctr"/>
            <a:r>
              <a:rPr lang="en-US" altLang="zh-CN" sz="1200" b="1" dirty="0"/>
              <a:t>Conclusion</a:t>
            </a:r>
            <a:endParaRPr lang="zh-CN" altLang="en-US" sz="1200" b="1" dirty="0"/>
          </a:p>
          <a:p>
            <a:pPr algn="ctr"/>
            <a:r>
              <a:rPr lang="zh-CN" altLang="en-US" sz="1400" b="1" dirty="0"/>
              <a:t>结论</a:t>
            </a:r>
            <a:endParaRPr lang="en-US" sz="14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 bwMode="auto">
          <a:xfrm>
            <a:off x="323527" y="195486"/>
            <a:ext cx="5832649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rgbClr val="0032A0"/>
                </a:solidFill>
              </a:rPr>
              <a:t>Graphics  </a:t>
            </a:r>
            <a:r>
              <a:rPr lang="zh-CN" altLang="en-US" sz="2600" b="1" dirty="0">
                <a:solidFill>
                  <a:srgbClr val="0032A0"/>
                </a:solidFill>
              </a:rPr>
              <a:t>图片</a:t>
            </a:r>
            <a:endParaRPr lang="zh-CN" altLang="zh-CN" sz="2600" b="1" dirty="0">
              <a:solidFill>
                <a:srgbClr val="0032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04" y="1623268"/>
            <a:ext cx="5086350" cy="28575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00116" y="4493404"/>
            <a:ext cx="4935074" cy="334363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r">
              <a:defRPr/>
            </a:pPr>
            <a:r>
              <a:rPr lang="de-DE" altLang="zh-CN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Chem. Soc., 2017, 139 (36), pp 12495–12503</a:t>
            </a:r>
            <a:endParaRPr lang="de-DE" altLang="zh-CN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19089" y="1014521"/>
            <a:ext cx="6413152" cy="473008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5B8CC1"/>
              </a:buClr>
              <a:defRPr/>
            </a:pPr>
            <a:r>
              <a:rPr lang="zh-CN" altLang="en-US" sz="2000" b="1" dirty="0">
                <a:solidFill>
                  <a:srgbClr val="0032A0"/>
                </a:solidFill>
              </a:rPr>
              <a:t>思考：设计哪些图片，讲述你的科研故事。</a:t>
            </a:r>
            <a:endParaRPr lang="zh-CN" altLang="zh-CN" sz="2000" b="1" dirty="0">
              <a:solidFill>
                <a:srgbClr val="0032A0"/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endParaRPr lang="en-US" altLang="zh-CN" sz="2000" b="1" dirty="0">
              <a:solidFill>
                <a:srgbClr val="00A4DF"/>
              </a:solidFill>
            </a:endParaRPr>
          </a:p>
        </p:txBody>
      </p:sp>
      <p:sp>
        <p:nvSpPr>
          <p:cNvPr id="2" name="TextBox 18"/>
          <p:cNvSpPr txBox="1"/>
          <p:nvPr/>
        </p:nvSpPr>
        <p:spPr>
          <a:xfrm>
            <a:off x="460284" y="1635646"/>
            <a:ext cx="3096344" cy="2862322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171450" indent="-171450">
              <a:spcAft>
                <a:spcPts val="600"/>
              </a:spcAft>
              <a:buSzPct val="85000"/>
              <a:buBlip>
                <a:blip r:embed="rId3"/>
              </a:buBlip>
            </a:pPr>
            <a:r>
              <a:rPr lang="zh-CN" altLang="en-US" sz="2000" b="1" kern="0" dirty="0">
                <a:solidFill>
                  <a:schemeClr val="bg1"/>
                </a:solidFill>
              </a:rPr>
              <a:t> </a:t>
            </a:r>
            <a:r>
              <a:rPr lang="en-US" altLang="zh-CN" sz="2000" b="1" kern="0" dirty="0">
                <a:solidFill>
                  <a:schemeClr val="bg1"/>
                </a:solidFill>
              </a:rPr>
              <a:t>Be clear</a:t>
            </a:r>
            <a:endParaRPr lang="en-US" altLang="zh-CN" sz="2000" b="1" kern="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3"/>
              </a:buBlip>
            </a:pPr>
            <a:r>
              <a:rPr lang="en-US" altLang="zh-CN" sz="2000" b="1" kern="0" dirty="0">
                <a:solidFill>
                  <a:schemeClr val="bg1"/>
                </a:solidFill>
              </a:rPr>
              <a:t> Be precise </a:t>
            </a:r>
            <a:endParaRPr lang="en-US" altLang="zh-CN" sz="2000" b="1" kern="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3"/>
              </a:buBlip>
            </a:pPr>
            <a:r>
              <a:rPr lang="zh-CN" altLang="en-US" sz="2000" b="1" kern="0" dirty="0">
                <a:solidFill>
                  <a:schemeClr val="bg1"/>
                </a:solidFill>
              </a:rPr>
              <a:t> </a:t>
            </a:r>
            <a:r>
              <a:rPr lang="en-US" altLang="zh-CN" sz="2000" b="1" kern="0" dirty="0">
                <a:solidFill>
                  <a:schemeClr val="bg1"/>
                </a:solidFill>
              </a:rPr>
              <a:t>Informative</a:t>
            </a:r>
            <a:endParaRPr lang="en-US" altLang="zh-CN" sz="2000" b="1" kern="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3"/>
              </a:buBlip>
            </a:pPr>
            <a:r>
              <a:rPr lang="zh-CN" altLang="en-US" sz="2000" b="1" kern="0" dirty="0">
                <a:solidFill>
                  <a:schemeClr val="bg1"/>
                </a:solidFill>
              </a:rPr>
              <a:t> </a:t>
            </a:r>
            <a:r>
              <a:rPr lang="en-US" altLang="zh-CN" sz="2000" b="1" kern="0" dirty="0">
                <a:solidFill>
                  <a:schemeClr val="bg1"/>
                </a:solidFill>
              </a:rPr>
              <a:t>Support your text</a:t>
            </a:r>
            <a:endParaRPr lang="en-US" altLang="zh-CN" sz="2000" b="1" kern="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b="1" kern="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3"/>
              </a:buBlip>
            </a:pPr>
            <a:r>
              <a:rPr lang="zh-CN" altLang="en-US" sz="2000" b="1" kern="0" dirty="0">
                <a:solidFill>
                  <a:schemeClr val="bg1"/>
                </a:solidFill>
              </a:rPr>
              <a:t> </a:t>
            </a:r>
            <a:r>
              <a:rPr lang="en-US" altLang="zh-CN" sz="2000" b="1" kern="0" dirty="0">
                <a:solidFill>
                  <a:schemeClr val="bg1"/>
                </a:solidFill>
              </a:rPr>
              <a:t>Use </a:t>
            </a:r>
            <a:r>
              <a:rPr lang="en-US" altLang="zh-CN" sz="2000" b="1" kern="0" dirty="0">
                <a:solidFill>
                  <a:srgbClr val="FF0000"/>
                </a:solidFill>
              </a:rPr>
              <a:t>c</a:t>
            </a:r>
            <a:r>
              <a:rPr lang="en-US" altLang="zh-CN" sz="2000" b="1" kern="0" dirty="0">
                <a:solidFill>
                  <a:srgbClr val="FFC000"/>
                </a:solidFill>
              </a:rPr>
              <a:t>o</a:t>
            </a:r>
            <a:r>
              <a:rPr lang="en-US" altLang="zh-CN" sz="2000" b="1" kern="0" dirty="0">
                <a:solidFill>
                  <a:srgbClr val="00B050"/>
                </a:solidFill>
              </a:rPr>
              <a:t>l</a:t>
            </a:r>
            <a:r>
              <a:rPr lang="en-US" altLang="zh-CN" sz="2000" b="1" kern="0" dirty="0">
                <a:solidFill>
                  <a:srgbClr val="00A4DF"/>
                </a:solidFill>
              </a:rPr>
              <a:t>o</a:t>
            </a:r>
            <a:r>
              <a:rPr lang="en-US" altLang="zh-CN" sz="2000" b="1" kern="0" dirty="0">
                <a:solidFill>
                  <a:srgbClr val="7030A0"/>
                </a:solidFill>
              </a:rPr>
              <a:t>r</a:t>
            </a:r>
            <a:endParaRPr lang="en-US" altLang="zh-CN" sz="2000" b="1" kern="0" dirty="0">
              <a:solidFill>
                <a:srgbClr val="7030A0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3"/>
              </a:buBlip>
            </a:pPr>
            <a:r>
              <a:rPr lang="zh-CN" altLang="en-US" sz="2000" b="1" kern="0" dirty="0">
                <a:solidFill>
                  <a:schemeClr val="bg1"/>
                </a:solidFill>
              </a:rPr>
              <a:t> </a:t>
            </a:r>
            <a:r>
              <a:rPr lang="en-US" altLang="zh-CN" sz="2000" b="1" kern="0" dirty="0">
                <a:solidFill>
                  <a:schemeClr val="bg1"/>
                </a:solidFill>
              </a:rPr>
              <a:t>Original</a:t>
            </a:r>
            <a:endParaRPr lang="en-US" altLang="zh-CN" sz="2000" b="1" kern="0" dirty="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SzPct val="85000"/>
              <a:buBlip>
                <a:blip r:embed="rId3"/>
              </a:buBlip>
            </a:pPr>
            <a:r>
              <a:rPr lang="en-US" altLang="zh-CN" sz="2000" b="1" kern="0" dirty="0">
                <a:solidFill>
                  <a:schemeClr val="bg1"/>
                </a:solidFill>
              </a:rPr>
              <a:t> Unpublished</a:t>
            </a:r>
            <a:endParaRPr lang="en-US" altLang="zh-CN" sz="2000" b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 bwMode="auto">
          <a:xfrm>
            <a:off x="323527" y="195486"/>
            <a:ext cx="5832649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rgbClr val="0032A0"/>
                </a:solidFill>
              </a:rPr>
              <a:t>Graphics  </a:t>
            </a:r>
            <a:r>
              <a:rPr lang="zh-CN" altLang="en-US" sz="2600" b="1" dirty="0">
                <a:solidFill>
                  <a:srgbClr val="0032A0"/>
                </a:solidFill>
              </a:rPr>
              <a:t>图片</a:t>
            </a:r>
            <a:endParaRPr lang="zh-CN" altLang="zh-CN" sz="2600" b="1" dirty="0">
              <a:solidFill>
                <a:srgbClr val="0032A0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19089" y="1014521"/>
            <a:ext cx="6413152" cy="473008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5B8CC1"/>
              </a:buClr>
              <a:defRPr/>
            </a:pPr>
            <a:r>
              <a:rPr lang="zh-CN" altLang="en-US" sz="2000" b="1" dirty="0">
                <a:solidFill>
                  <a:srgbClr val="0032A0"/>
                </a:solidFill>
              </a:rPr>
              <a:t>思考：它们是合格的图片吗？</a:t>
            </a:r>
            <a:endParaRPr lang="zh-CN" altLang="zh-CN" sz="2000" b="1" dirty="0">
              <a:solidFill>
                <a:srgbClr val="0032A0"/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endParaRPr lang="en-US" altLang="zh-CN" sz="2000" b="1" dirty="0">
              <a:solidFill>
                <a:srgbClr val="00A4D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6" y="1738400"/>
            <a:ext cx="3870850" cy="25066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9" y="1738400"/>
            <a:ext cx="3936987" cy="25066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18" name="Title 1"/>
          <p:cNvSpPr txBox="1"/>
          <p:nvPr/>
        </p:nvSpPr>
        <p:spPr bwMode="auto">
          <a:xfrm>
            <a:off x="323527" y="195486"/>
            <a:ext cx="5832649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rgbClr val="0032A0"/>
                </a:solidFill>
              </a:rPr>
              <a:t>Graphics  </a:t>
            </a:r>
            <a:r>
              <a:rPr lang="zh-CN" altLang="en-US" sz="2600" b="1" dirty="0">
                <a:solidFill>
                  <a:srgbClr val="0032A0"/>
                </a:solidFill>
              </a:rPr>
              <a:t>图片</a:t>
            </a:r>
            <a:endParaRPr lang="zh-CN" altLang="zh-CN" sz="2600" b="1" dirty="0">
              <a:solidFill>
                <a:srgbClr val="0032A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3515" y="1731912"/>
            <a:ext cx="2949539" cy="22869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8749" y="1734266"/>
            <a:ext cx="2811705" cy="22846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2" name="TextBox 18"/>
          <p:cNvSpPr txBox="1"/>
          <p:nvPr/>
        </p:nvSpPr>
        <p:spPr>
          <a:xfrm>
            <a:off x="1475531" y="4083918"/>
            <a:ext cx="427601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3600" b="1" dirty="0">
                <a:solidFill>
                  <a:srgbClr val="00B050"/>
                </a:solidFill>
              </a:rPr>
              <a:t>√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4317161" y="4083918"/>
            <a:ext cx="509677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3600" b="1" dirty="0">
                <a:solidFill>
                  <a:srgbClr val="FF0000"/>
                </a:solidFill>
              </a:rPr>
              <a:t>×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7284878" y="4083918"/>
            <a:ext cx="509677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3600" b="1" dirty="0">
                <a:solidFill>
                  <a:srgbClr val="FF0000"/>
                </a:solidFill>
              </a:rPr>
              <a:t>×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19089" y="1014521"/>
            <a:ext cx="6413152" cy="473008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5B8CC1"/>
              </a:buClr>
              <a:defRPr/>
            </a:pPr>
            <a:r>
              <a:rPr lang="zh-CN" altLang="en-US" sz="2000" b="1" dirty="0">
                <a:solidFill>
                  <a:srgbClr val="0032A0"/>
                </a:solidFill>
              </a:rPr>
              <a:t>思考：这些图片有什么区别？</a:t>
            </a:r>
            <a:endParaRPr lang="zh-CN" altLang="zh-CN" sz="2000" b="1" dirty="0">
              <a:solidFill>
                <a:srgbClr val="0032A0"/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endParaRPr lang="en-US" altLang="zh-CN" sz="2000" b="1" dirty="0">
              <a:solidFill>
                <a:srgbClr val="00A4D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061" y="1734266"/>
            <a:ext cx="2972627" cy="22846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58" y="1419623"/>
            <a:ext cx="5295425" cy="343139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  <a:effectLst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3527" y="1014521"/>
            <a:ext cx="7128793" cy="405102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0032A0"/>
                </a:solidFill>
              </a:rPr>
              <a:t>How to draw chemical Compounds with </a:t>
            </a:r>
            <a:r>
              <a:rPr lang="en-US" altLang="zh-CN" sz="2000" b="1" dirty="0" err="1">
                <a:solidFill>
                  <a:srgbClr val="0032A0"/>
                </a:solidFill>
              </a:rPr>
              <a:t>ChemDraw</a:t>
            </a:r>
            <a:r>
              <a:rPr lang="en-US" altLang="zh-CN" sz="2000" b="1" dirty="0">
                <a:solidFill>
                  <a:srgbClr val="0032A0"/>
                </a:solidFill>
              </a:rPr>
              <a:t> ?  </a:t>
            </a:r>
            <a:endParaRPr lang="en-US" altLang="zh-CN" sz="2000" b="1" dirty="0">
              <a:solidFill>
                <a:srgbClr val="0032A0"/>
              </a:solidFill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5783996" y="1419623"/>
            <a:ext cx="2915504" cy="1362657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b="1" dirty="0">
                <a:solidFill>
                  <a:srgbClr val="0032A0"/>
                </a:solidFill>
              </a:rPr>
              <a:t>Question:  </a:t>
            </a:r>
            <a:r>
              <a:rPr lang="en-US" altLang="zh-CN" b="1" dirty="0">
                <a:solidFill>
                  <a:schemeClr val="bg1"/>
                </a:solidFill>
                <a:cs typeface="Arial" panose="020B0604020202020204" pitchFamily="34" charset="0"/>
              </a:rPr>
              <a:t>Which font looks best in a scientific figure?</a:t>
            </a:r>
            <a:endParaRPr lang="en-US" altLang="zh-CN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US" altLang="zh-CN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b="1" dirty="0">
                <a:solidFill>
                  <a:srgbClr val="0032A0"/>
                </a:solidFill>
              </a:rPr>
              <a:t>Answer: </a:t>
            </a:r>
            <a:endParaRPr lang="en-US" altLang="zh-CN" b="1" dirty="0">
              <a:solidFill>
                <a:srgbClr val="0032A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cs typeface="Arial" panose="020B0604020202020204" pitchFamily="34" charset="0"/>
              </a:rPr>
              <a:t>Arial or Helvetica, always.</a:t>
            </a:r>
            <a:endParaRPr lang="en-US" altLang="zh-CN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96" y="2823306"/>
            <a:ext cx="2915504" cy="1362657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97" y="4226989"/>
            <a:ext cx="2915504" cy="61870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2" name="Title 1"/>
          <p:cNvSpPr txBox="1"/>
          <p:nvPr/>
        </p:nvSpPr>
        <p:spPr bwMode="auto">
          <a:xfrm>
            <a:off x="323527" y="195486"/>
            <a:ext cx="5832649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rgbClr val="0032A0"/>
                </a:solidFill>
              </a:rPr>
              <a:t>Graphics  </a:t>
            </a:r>
            <a:r>
              <a:rPr lang="zh-CN" altLang="en-US" sz="2600" b="1" dirty="0">
                <a:solidFill>
                  <a:srgbClr val="0032A0"/>
                </a:solidFill>
              </a:rPr>
              <a:t>图片</a:t>
            </a:r>
            <a:endParaRPr lang="zh-CN" altLang="zh-CN" sz="2600" b="1" dirty="0">
              <a:solidFill>
                <a:srgbClr val="0032A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3527" y="1014520"/>
            <a:ext cx="8640961" cy="357345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0032A0"/>
                </a:solidFill>
              </a:rPr>
              <a:t>Minimum Resolution </a:t>
            </a:r>
            <a:r>
              <a:rPr lang="zh-CN" altLang="en-US" sz="2000" b="1" dirty="0">
                <a:solidFill>
                  <a:srgbClr val="0032A0"/>
                </a:solidFill>
              </a:rPr>
              <a:t>最低分辨率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Black and white line art, 1200 dpi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Grayscale art, 600 dpi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Color art, 300 dpi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endParaRPr lang="en-US" altLang="zh-CN" sz="800" b="1" dirty="0">
              <a:solidFill>
                <a:srgbClr val="00A4DF"/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endParaRPr lang="en-US" altLang="zh-CN" sz="800" b="1" dirty="0">
              <a:solidFill>
                <a:srgbClr val="00A4DF"/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0032A0"/>
                </a:solidFill>
              </a:rPr>
              <a:t>Size </a:t>
            </a:r>
            <a:r>
              <a:rPr lang="zh-CN" altLang="en-US" sz="2000" b="1" dirty="0">
                <a:solidFill>
                  <a:srgbClr val="0032A0"/>
                </a:solidFill>
              </a:rPr>
              <a:t>尺寸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Single-column graphics</a:t>
            </a:r>
            <a:r>
              <a:rPr lang="zh-CN" altLang="en-US" sz="1600" dirty="0">
                <a:solidFill>
                  <a:schemeClr val="bg1"/>
                </a:solidFill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</a:rPr>
              <a:t>240 points wide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Double-column graphics</a:t>
            </a:r>
            <a:r>
              <a:rPr lang="zh-CN" altLang="en-US" sz="1600" dirty="0">
                <a:solidFill>
                  <a:schemeClr val="bg1"/>
                </a:solidFill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</a:rPr>
              <a:t>300 - 504 points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The maximum depth</a:t>
            </a:r>
            <a:r>
              <a:rPr lang="zh-CN" altLang="en-US" sz="1600" dirty="0">
                <a:solidFill>
                  <a:schemeClr val="bg1"/>
                </a:solidFill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</a:rPr>
              <a:t>660 points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Caption</a:t>
            </a:r>
            <a:r>
              <a:rPr lang="zh-CN" altLang="en-US" sz="1600" dirty="0">
                <a:solidFill>
                  <a:schemeClr val="bg1"/>
                </a:solidFill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</a:rPr>
              <a:t>12 pts    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5B8CC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Fonts</a:t>
            </a:r>
            <a:r>
              <a:rPr lang="zh-CN" altLang="en-US" sz="1600" dirty="0">
                <a:solidFill>
                  <a:schemeClr val="bg1"/>
                </a:solidFill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</a:rPr>
              <a:t>Helvetica or Arial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/>
          <p:nvPr/>
        </p:nvSpPr>
        <p:spPr bwMode="auto">
          <a:xfrm>
            <a:off x="323527" y="195486"/>
            <a:ext cx="5832649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dirty="0">
                <a:solidFill>
                  <a:srgbClr val="0032A0"/>
                </a:solidFill>
              </a:rPr>
              <a:t>Graphics  </a:t>
            </a:r>
            <a:r>
              <a:rPr lang="zh-CN" altLang="en-US" sz="2600" b="1" dirty="0">
                <a:solidFill>
                  <a:srgbClr val="0032A0"/>
                </a:solidFill>
              </a:rPr>
              <a:t>图片</a:t>
            </a:r>
            <a:endParaRPr lang="zh-CN" altLang="zh-CN" sz="2600" b="1" dirty="0">
              <a:solidFill>
                <a:srgbClr val="0032A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263" y="469936"/>
            <a:ext cx="4232669" cy="4203628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 bwMode="auto">
          <a:xfrm>
            <a:off x="323206" y="204580"/>
            <a:ext cx="6409034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en-US" altLang="zh-CN" sz="2600" b="1" dirty="0">
                <a:solidFill>
                  <a:srgbClr val="0032A0"/>
                </a:solidFill>
                <a:latin typeface="+mj-lt"/>
                <a:ea typeface="MS PGothic" panose="020B0600070205080204" charset="-128"/>
              </a:rPr>
              <a:t>Language and Text  </a:t>
            </a:r>
            <a:r>
              <a:rPr lang="zh-CN" altLang="en-US" sz="2600" b="1" dirty="0">
                <a:solidFill>
                  <a:srgbClr val="0032A0"/>
                </a:solidFill>
                <a:latin typeface="+mn-ea"/>
              </a:rPr>
              <a:t>语言</a:t>
            </a:r>
            <a:endParaRPr lang="en-US" altLang="zh-CN" sz="2600" b="1" dirty="0">
              <a:solidFill>
                <a:srgbClr val="0032A0"/>
              </a:solidFill>
              <a:latin typeface="+mn-ea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395536" y="1068176"/>
            <a:ext cx="6336704" cy="2877711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2000" b="1" dirty="0">
                <a:solidFill>
                  <a:srgbClr val="0032A0"/>
                </a:solidFill>
              </a:rPr>
              <a:t>科技论文写作的目的：</a:t>
            </a:r>
            <a:endParaRPr lang="en-US" altLang="zh-CN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rgbClr val="00A4DF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chemeClr val="bg1"/>
                </a:solidFill>
              </a:rPr>
              <a:t>1.  </a:t>
            </a:r>
            <a:r>
              <a:rPr lang="zh-CN" altLang="en-US" sz="2000" b="1" dirty="0">
                <a:solidFill>
                  <a:schemeClr val="bg1"/>
                </a:solidFill>
              </a:rPr>
              <a:t>简化，准确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chemeClr val="bg1"/>
                </a:solidFill>
              </a:rPr>
              <a:t>2.  </a:t>
            </a:r>
            <a:r>
              <a:rPr lang="zh-CN" altLang="en-US" sz="2000" b="1" dirty="0">
                <a:solidFill>
                  <a:schemeClr val="bg1"/>
                </a:solidFill>
              </a:rPr>
              <a:t>避免个人感情色彩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chemeClr val="bg1"/>
                </a:solidFill>
              </a:rPr>
              <a:t>3.  </a:t>
            </a:r>
            <a:r>
              <a:rPr lang="zh-CN" altLang="en-US" sz="2000" b="1" dirty="0">
                <a:solidFill>
                  <a:schemeClr val="bg1"/>
                </a:solidFill>
              </a:rPr>
              <a:t>语句使用的准确性是高效写作的目标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2000" dirty="0">
              <a:solidFill>
                <a:srgbClr val="00A4DF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2000" b="1" dirty="0">
                <a:solidFill>
                  <a:srgbClr val="0032A0"/>
                </a:solidFill>
              </a:rPr>
              <a:t>哪些常见的英文写作误区大家需要避免呢？</a:t>
            </a:r>
            <a:endParaRPr lang="zh-CN" altLang="en-US" sz="2000" b="1" dirty="0">
              <a:solidFill>
                <a:srgbClr val="0032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575556" y="339502"/>
            <a:ext cx="7992888" cy="964424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 COVER EVERY 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ASPECT OF CHEMISTRY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2"/>
          <p:cNvSpPr>
            <a:spLocks noGrp="1"/>
          </p:cNvSpPr>
          <p:nvPr/>
        </p:nvSpPr>
        <p:spPr bwMode="auto">
          <a:xfrm>
            <a:off x="575556" y="1203598"/>
            <a:ext cx="8244916" cy="12961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的很多期刊是跨学科的，涵盖了广泛的研究领域课题的前沿研究成果。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研究需要寻求的答案可能不仅限于一种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期刊。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/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期刊涵盖的学科领域包括但不限于：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2"/>
          <p:cNvSpPr>
            <a:spLocks noGrp="1"/>
          </p:cNvSpPr>
          <p:nvPr/>
        </p:nvSpPr>
        <p:spPr bwMode="auto">
          <a:xfrm>
            <a:off x="575556" y="2643757"/>
            <a:ext cx="1890210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无机化学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有机金属化学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分析化学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2"/>
          <p:cNvSpPr>
            <a:spLocks noGrp="1"/>
          </p:cNvSpPr>
          <p:nvPr/>
        </p:nvSpPr>
        <p:spPr bwMode="auto">
          <a:xfrm>
            <a:off x="2411761" y="2643757"/>
            <a:ext cx="1944216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理论与计算化学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高分子科学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化学教育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2"/>
          <p:cNvSpPr>
            <a:spLocks noGrp="1"/>
          </p:cNvSpPr>
          <p:nvPr/>
        </p:nvSpPr>
        <p:spPr bwMode="auto">
          <a:xfrm>
            <a:off x="4572000" y="2648519"/>
            <a:ext cx="1584176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能源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催化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材料科学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纳米科学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/>
        </p:nvSpPr>
        <p:spPr bwMode="auto">
          <a:xfrm>
            <a:off x="6084168" y="2643757"/>
            <a:ext cx="2592288" cy="1682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农业与食品化学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生物与药物化学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化学工程与工业化学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eaLnBrk="0" hangingPunct="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地球、空间与环境化学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 bwMode="auto">
          <a:xfrm>
            <a:off x="323206" y="204580"/>
            <a:ext cx="6409034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en-US" altLang="zh-CN" sz="2600" b="1" dirty="0">
                <a:solidFill>
                  <a:srgbClr val="0032A0"/>
                </a:solidFill>
                <a:latin typeface="+mj-lt"/>
                <a:ea typeface="MS PGothic" panose="020B0600070205080204" charset="-128"/>
              </a:rPr>
              <a:t>Language and Text  </a:t>
            </a:r>
            <a:r>
              <a:rPr lang="zh-CN" altLang="en-US" sz="2600" b="1" dirty="0">
                <a:solidFill>
                  <a:srgbClr val="0032A0"/>
                </a:solidFill>
                <a:latin typeface="+mn-ea"/>
              </a:rPr>
              <a:t>语言</a:t>
            </a:r>
            <a:endParaRPr lang="en-US" altLang="zh-CN" sz="2600" b="1" dirty="0">
              <a:solidFill>
                <a:srgbClr val="0032A0"/>
              </a:solidFill>
              <a:latin typeface="+mn-ea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412701" y="1068176"/>
            <a:ext cx="8422368" cy="2877711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2000" b="1" dirty="0">
                <a:solidFill>
                  <a:srgbClr val="0032A0"/>
                </a:solidFill>
              </a:rPr>
              <a:t>避免使用不恰当的词语</a:t>
            </a:r>
            <a:endParaRPr lang="en-US" altLang="zh-CN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zh-CN" altLang="en-US" sz="800" dirty="0">
              <a:solidFill>
                <a:srgbClr val="00A4DF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2000" b="1" dirty="0">
                <a:solidFill>
                  <a:srgbClr val="0032A0"/>
                </a:solidFill>
              </a:rPr>
              <a:t>避免使用缩略词：</a:t>
            </a:r>
            <a:endParaRPr lang="en-US" altLang="zh-CN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b="1" dirty="0">
              <a:solidFill>
                <a:srgbClr val="00A4DF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FF0000"/>
                </a:solidFill>
              </a:rPr>
              <a:t>×</a:t>
            </a:r>
            <a:r>
              <a:rPr lang="en-US" altLang="zh-CN" sz="2000" b="1" dirty="0">
                <a:solidFill>
                  <a:schemeClr val="bg1"/>
                </a:solidFill>
              </a:rPr>
              <a:t>  </a:t>
            </a:r>
            <a:r>
              <a:rPr lang="en-US" altLang="zh-CN" sz="2000" b="1" u="sng" dirty="0">
                <a:solidFill>
                  <a:schemeClr val="bg1"/>
                </a:solidFill>
              </a:rPr>
              <a:t>wasn’t</a:t>
            </a:r>
            <a:endParaRPr lang="en-US" altLang="zh-CN" sz="2000" b="1" u="sng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B050"/>
                </a:solidFill>
              </a:rPr>
              <a:t> √</a:t>
            </a:r>
            <a:r>
              <a:rPr lang="en-US" altLang="zh-CN" sz="2000" b="1" dirty="0">
                <a:solidFill>
                  <a:schemeClr val="bg1"/>
                </a:solidFill>
              </a:rPr>
              <a:t>   was not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FF0000"/>
                </a:solidFill>
              </a:rPr>
              <a:t>×</a:t>
            </a:r>
            <a:r>
              <a:rPr lang="en-US" altLang="zh-CN" sz="2000" b="1" dirty="0">
                <a:solidFill>
                  <a:schemeClr val="bg1"/>
                </a:solidFill>
              </a:rPr>
              <a:t>  in the </a:t>
            </a:r>
            <a:r>
              <a:rPr lang="en-US" altLang="zh-CN" sz="2000" b="1" u="sng" dirty="0">
                <a:solidFill>
                  <a:schemeClr val="bg1"/>
                </a:solidFill>
              </a:rPr>
              <a:t>lab</a:t>
            </a:r>
            <a:endParaRPr lang="en-US" altLang="zh-CN" sz="2000" b="1" u="sng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B050"/>
                </a:solidFill>
              </a:rPr>
              <a:t> √</a:t>
            </a:r>
            <a:r>
              <a:rPr lang="en-US" altLang="zh-CN" sz="2000" b="1" dirty="0">
                <a:solidFill>
                  <a:schemeClr val="bg1"/>
                </a:solidFill>
              </a:rPr>
              <a:t>   in the laboratory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 bwMode="auto">
          <a:xfrm>
            <a:off x="323206" y="204580"/>
            <a:ext cx="6409034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en-US" altLang="zh-CN" sz="2600" b="1" dirty="0">
                <a:solidFill>
                  <a:srgbClr val="0032A0"/>
                </a:solidFill>
                <a:latin typeface="+mj-lt"/>
                <a:ea typeface="MS PGothic" panose="020B0600070205080204" charset="-128"/>
              </a:rPr>
              <a:t>Language and Text  </a:t>
            </a:r>
            <a:r>
              <a:rPr lang="zh-CN" altLang="en-US" sz="2600" b="1" dirty="0">
                <a:solidFill>
                  <a:srgbClr val="0032A0"/>
                </a:solidFill>
                <a:latin typeface="+mn-ea"/>
              </a:rPr>
              <a:t>语言</a:t>
            </a:r>
            <a:endParaRPr lang="en-US" altLang="zh-CN" sz="2600" b="1" dirty="0">
              <a:solidFill>
                <a:srgbClr val="0032A0"/>
              </a:solidFill>
              <a:latin typeface="+mn-ea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412701" y="1068176"/>
            <a:ext cx="8422368" cy="2877711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2000" b="1" dirty="0">
                <a:solidFill>
                  <a:srgbClr val="0032A0"/>
                </a:solidFill>
              </a:rPr>
              <a:t>避免使用不恰当的词语</a:t>
            </a:r>
            <a:endParaRPr lang="en-US" altLang="zh-CN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zh-CN" altLang="en-US" sz="800" dirty="0">
              <a:solidFill>
                <a:srgbClr val="00A4DF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2000" b="1" dirty="0">
                <a:solidFill>
                  <a:srgbClr val="0032A0"/>
                </a:solidFill>
              </a:rPr>
              <a:t>避免使用 </a:t>
            </a:r>
            <a:r>
              <a:rPr lang="en-US" altLang="zh-CN" sz="2000" b="1" dirty="0">
                <a:solidFill>
                  <a:srgbClr val="0032A0"/>
                </a:solidFill>
              </a:rPr>
              <a:t>it is, there are, this is </a:t>
            </a:r>
            <a:r>
              <a:rPr lang="zh-CN" altLang="en-US" sz="2000" b="1" dirty="0">
                <a:solidFill>
                  <a:srgbClr val="0032A0"/>
                </a:solidFill>
              </a:rPr>
              <a:t>这类句式结构：</a:t>
            </a:r>
            <a:endParaRPr lang="en-US" altLang="zh-CN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b="1" dirty="0">
              <a:solidFill>
                <a:srgbClr val="00A4DF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FF0000"/>
                </a:solidFill>
              </a:rPr>
              <a:t>×</a:t>
            </a:r>
            <a:r>
              <a:rPr lang="en-US" altLang="zh-CN" sz="2000" b="1" dirty="0">
                <a:solidFill>
                  <a:schemeClr val="bg1"/>
                </a:solidFill>
              </a:rPr>
              <a:t>  </a:t>
            </a:r>
            <a:r>
              <a:rPr lang="en-US" altLang="zh-CN" sz="2000" b="1" u="sng" dirty="0">
                <a:solidFill>
                  <a:schemeClr val="bg1"/>
                </a:solidFill>
              </a:rPr>
              <a:t>It is</a:t>
            </a:r>
            <a:r>
              <a:rPr lang="en-US" altLang="zh-CN" sz="2000" b="1" dirty="0">
                <a:solidFill>
                  <a:schemeClr val="bg1"/>
                </a:solidFill>
              </a:rPr>
              <a:t> a procedure that is often used.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B050"/>
                </a:solidFill>
              </a:rPr>
              <a:t> √   </a:t>
            </a:r>
            <a:r>
              <a:rPr lang="en-US" altLang="zh-CN" sz="2000" b="1" dirty="0">
                <a:solidFill>
                  <a:schemeClr val="bg1"/>
                </a:solidFill>
              </a:rPr>
              <a:t>This procedure is often used.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FF0000"/>
                </a:solidFill>
              </a:rPr>
              <a:t>×</a:t>
            </a:r>
            <a:r>
              <a:rPr lang="en-US" altLang="zh-CN" sz="2000" b="1" dirty="0">
                <a:solidFill>
                  <a:schemeClr val="bg1"/>
                </a:solidFill>
              </a:rPr>
              <a:t>  </a:t>
            </a:r>
            <a:r>
              <a:rPr lang="en-US" altLang="zh-CN" sz="2000" b="1" u="sng" dirty="0">
                <a:solidFill>
                  <a:schemeClr val="bg1"/>
                </a:solidFill>
              </a:rPr>
              <a:t>There are</a:t>
            </a:r>
            <a:r>
              <a:rPr lang="en-US" altLang="zh-CN" sz="2000" b="1" dirty="0">
                <a:solidFill>
                  <a:schemeClr val="bg1"/>
                </a:solidFill>
              </a:rPr>
              <a:t> seven steps that must be completed.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B050"/>
                </a:solidFill>
              </a:rPr>
              <a:t> √   </a:t>
            </a:r>
            <a:r>
              <a:rPr lang="en-US" altLang="zh-CN" sz="2000" b="1" dirty="0">
                <a:solidFill>
                  <a:schemeClr val="bg1"/>
                </a:solidFill>
              </a:rPr>
              <a:t>Seven steps must be completed.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9" y="1707654"/>
            <a:ext cx="8419102" cy="28083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 txBox="1"/>
          <p:nvPr/>
        </p:nvSpPr>
        <p:spPr bwMode="auto">
          <a:xfrm>
            <a:off x="323206" y="204580"/>
            <a:ext cx="6409034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en-US" altLang="zh-CN" sz="2600" b="1" dirty="0">
                <a:solidFill>
                  <a:srgbClr val="0032A0"/>
                </a:solidFill>
                <a:latin typeface="+mj-lt"/>
                <a:ea typeface="MS PGothic" panose="020B0600070205080204" charset="-128"/>
              </a:rPr>
              <a:t>Language and Text  </a:t>
            </a:r>
            <a:r>
              <a:rPr lang="zh-CN" altLang="en-US" sz="2600" b="1" dirty="0">
                <a:solidFill>
                  <a:srgbClr val="0032A0"/>
                </a:solidFill>
                <a:latin typeface="+mn-ea"/>
              </a:rPr>
              <a:t>语言</a:t>
            </a:r>
            <a:endParaRPr lang="en-US" altLang="zh-CN" sz="2600" b="1" dirty="0">
              <a:solidFill>
                <a:srgbClr val="0032A0"/>
              </a:solidFill>
              <a:latin typeface="+mn-ea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412700" y="1069168"/>
            <a:ext cx="5455443" cy="353943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2000" b="1" dirty="0">
                <a:solidFill>
                  <a:srgbClr val="0032A0"/>
                </a:solidFill>
              </a:rPr>
              <a:t>使用性别中立语言</a:t>
            </a:r>
            <a:endParaRPr lang="en-US" altLang="zh-CN" sz="2000" b="1" dirty="0">
              <a:solidFill>
                <a:srgbClr val="0032A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 bwMode="auto">
          <a:xfrm>
            <a:off x="323206" y="204580"/>
            <a:ext cx="6409034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en-US" altLang="zh-CN" sz="2600" b="1" dirty="0">
                <a:solidFill>
                  <a:srgbClr val="0032A0"/>
                </a:solidFill>
                <a:latin typeface="+mj-lt"/>
                <a:ea typeface="MS PGothic" panose="020B0600070205080204" charset="-128"/>
              </a:rPr>
              <a:t>Language and Text  </a:t>
            </a:r>
            <a:r>
              <a:rPr lang="zh-CN" altLang="en-US" sz="2600" b="1" dirty="0">
                <a:solidFill>
                  <a:srgbClr val="0032A0"/>
                </a:solidFill>
                <a:latin typeface="+mn-ea"/>
              </a:rPr>
              <a:t>语言</a:t>
            </a:r>
            <a:endParaRPr lang="en-US" altLang="zh-CN" sz="2600" b="1" dirty="0">
              <a:solidFill>
                <a:srgbClr val="0032A0"/>
              </a:solidFill>
              <a:latin typeface="+mn-ea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386349" y="940094"/>
            <a:ext cx="6409034" cy="389337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Mechanism of Catalytic Oxidation of </a:t>
            </a:r>
            <a:r>
              <a:rPr lang="en-US" altLang="zh-CN" b="1" dirty="0" err="1">
                <a:solidFill>
                  <a:schemeClr val="bg1"/>
                </a:solidFill>
              </a:rPr>
              <a:t>Styrenes</a:t>
            </a:r>
            <a:r>
              <a:rPr lang="en-US" altLang="zh-CN" b="1" dirty="0">
                <a:solidFill>
                  <a:schemeClr val="bg1"/>
                </a:solidFill>
              </a:rPr>
              <a:t> with Hydrogen</a:t>
            </a:r>
            <a:endParaRPr lang="en-US" altLang="zh-CN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Peroxide in the Presence of Cationic Palladium(II) Complexes</a:t>
            </a:r>
            <a:endParaRPr lang="en-US" altLang="zh-CN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en-US" altLang="zh-CN" sz="1400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sz="1400" b="1" dirty="0">
                <a:solidFill>
                  <a:srgbClr val="2CB4E5"/>
                </a:solidFill>
              </a:rPr>
              <a:t>ABSTRACT : </a:t>
            </a:r>
            <a:endParaRPr lang="en-US" altLang="zh-CN" sz="1400" b="1" dirty="0">
              <a:solidFill>
                <a:srgbClr val="2CB4E5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sz="1400" b="1" dirty="0">
                <a:solidFill>
                  <a:srgbClr val="0032A0"/>
                </a:solidFill>
              </a:rPr>
              <a:t>Kinetic studies</a:t>
            </a:r>
            <a:r>
              <a:rPr lang="en-US" altLang="zh-CN" sz="1400" dirty="0">
                <a:solidFill>
                  <a:schemeClr val="bg1"/>
                </a:solidFill>
              </a:rPr>
              <a:t>, </a:t>
            </a:r>
            <a:r>
              <a:rPr lang="en-US" altLang="zh-CN" sz="1400" b="1" dirty="0">
                <a:solidFill>
                  <a:srgbClr val="0032A0"/>
                </a:solidFill>
              </a:rPr>
              <a:t>isotope labeling</a:t>
            </a:r>
            <a:r>
              <a:rPr lang="en-US" altLang="zh-CN" sz="1400" dirty="0">
                <a:solidFill>
                  <a:schemeClr val="bg1"/>
                </a:solidFill>
              </a:rPr>
              <a:t>, and </a:t>
            </a:r>
            <a:r>
              <a:rPr lang="en-US" altLang="zh-CN" sz="1400" b="1" dirty="0">
                <a:solidFill>
                  <a:srgbClr val="0032A0"/>
                </a:solidFill>
              </a:rPr>
              <a:t>in situ high-resolution mass spectrometry </a:t>
            </a:r>
            <a:r>
              <a:rPr lang="en-US" altLang="zh-CN" sz="1400" dirty="0">
                <a:solidFill>
                  <a:schemeClr val="bg1"/>
                </a:solidFill>
              </a:rPr>
              <a:t>are used to elucidate the mechanism for the catalytic oxidation of </a:t>
            </a:r>
            <a:r>
              <a:rPr lang="en-US" altLang="zh-CN" sz="1400" dirty="0" err="1">
                <a:solidFill>
                  <a:srgbClr val="C00000"/>
                </a:solidFill>
              </a:rPr>
              <a:t>styrenes</a:t>
            </a:r>
            <a:r>
              <a:rPr lang="en-US" altLang="zh-CN" sz="1400" dirty="0">
                <a:solidFill>
                  <a:schemeClr val="bg1"/>
                </a:solidFill>
              </a:rPr>
              <a:t> using aqueous </a:t>
            </a:r>
            <a:r>
              <a:rPr lang="en-US" altLang="zh-CN" sz="1400" dirty="0">
                <a:solidFill>
                  <a:srgbClr val="C00000"/>
                </a:solidFill>
              </a:rPr>
              <a:t>hydrogen peroxide </a:t>
            </a:r>
            <a:r>
              <a:rPr lang="en-US" altLang="zh-CN" sz="1400" b="1" dirty="0">
                <a:solidFill>
                  <a:srgbClr val="00B050"/>
                </a:solidFill>
              </a:rPr>
              <a:t>(H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b="1" dirty="0">
                <a:solidFill>
                  <a:srgbClr val="00B050"/>
                </a:solidFill>
              </a:rPr>
              <a:t>O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b="1" dirty="0">
                <a:solidFill>
                  <a:srgbClr val="00B050"/>
                </a:solidFill>
              </a:rPr>
              <a:t>) </a:t>
            </a:r>
            <a:r>
              <a:rPr lang="en-US" altLang="zh-CN" sz="1400" dirty="0">
                <a:solidFill>
                  <a:schemeClr val="bg1"/>
                </a:solidFill>
              </a:rPr>
              <a:t>and the cationic palladium(II) compound, </a:t>
            </a:r>
            <a:r>
              <a:rPr lang="en-US" altLang="zh-CN" sz="1400" b="1" dirty="0">
                <a:solidFill>
                  <a:srgbClr val="00B050"/>
                </a:solidFill>
              </a:rPr>
              <a:t>[(PBO)Pd(</a:t>
            </a:r>
            <a:r>
              <a:rPr lang="en-US" altLang="zh-CN" sz="1400" b="1" dirty="0" err="1">
                <a:solidFill>
                  <a:srgbClr val="00B050"/>
                </a:solidFill>
              </a:rPr>
              <a:t>NCMe</a:t>
            </a:r>
            <a:r>
              <a:rPr lang="en-US" altLang="zh-CN" sz="1400" b="1" dirty="0">
                <a:solidFill>
                  <a:srgbClr val="00B050"/>
                </a:solidFill>
              </a:rPr>
              <a:t>)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b="1" dirty="0">
                <a:solidFill>
                  <a:srgbClr val="00B050"/>
                </a:solidFill>
              </a:rPr>
              <a:t>][</a:t>
            </a:r>
            <a:r>
              <a:rPr lang="en-US" altLang="zh-CN" sz="1400" b="1" dirty="0" err="1">
                <a:solidFill>
                  <a:srgbClr val="00B050"/>
                </a:solidFill>
              </a:rPr>
              <a:t>OTf</a:t>
            </a:r>
            <a:r>
              <a:rPr lang="en-US" altLang="zh-CN" sz="1400" b="1" dirty="0">
                <a:solidFill>
                  <a:srgbClr val="00B050"/>
                </a:solidFill>
              </a:rPr>
              <a:t>]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b="1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C00000"/>
                </a:solidFill>
              </a:rPr>
              <a:t>(PBO = 2-(pyridin-2-yl)benzoxazole)</a:t>
            </a:r>
            <a:r>
              <a:rPr lang="en-US" altLang="zh-CN" sz="1400" dirty="0">
                <a:solidFill>
                  <a:schemeClr val="bg1"/>
                </a:solidFill>
              </a:rPr>
              <a:t>.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Previous studies have shown that this reaction yields </a:t>
            </a:r>
            <a:r>
              <a:rPr lang="en-US" altLang="zh-CN" sz="1400" dirty="0">
                <a:solidFill>
                  <a:srgbClr val="C00000"/>
                </a:solidFill>
              </a:rPr>
              <a:t>acetophenones</a:t>
            </a:r>
            <a:r>
              <a:rPr lang="en-US" altLang="zh-CN" sz="1400" dirty="0">
                <a:solidFill>
                  <a:schemeClr val="bg1"/>
                </a:solidFill>
              </a:rPr>
              <a:t> with high selectivity. We find that </a:t>
            </a:r>
            <a:r>
              <a:rPr lang="en-US" altLang="zh-CN" sz="1400" b="1" dirty="0">
                <a:solidFill>
                  <a:srgbClr val="00B050"/>
                </a:solidFill>
              </a:rPr>
              <a:t>H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b="1" dirty="0">
                <a:solidFill>
                  <a:srgbClr val="00B050"/>
                </a:solidFill>
              </a:rPr>
              <a:t>O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 binds to Pd(II) followed by </a:t>
            </a:r>
            <a:r>
              <a:rPr lang="en-US" altLang="zh-CN" sz="1400" dirty="0">
                <a:solidFill>
                  <a:srgbClr val="C00000"/>
                </a:solidFill>
              </a:rPr>
              <a:t>styrene</a:t>
            </a:r>
            <a:r>
              <a:rPr lang="en-US" altLang="zh-CN" sz="1400" dirty="0">
                <a:solidFill>
                  <a:schemeClr val="bg1"/>
                </a:solidFill>
              </a:rPr>
              <a:t> binding to generate a </a:t>
            </a:r>
            <a:r>
              <a:rPr lang="en-US" altLang="zh-CN" sz="1400" dirty="0">
                <a:solidFill>
                  <a:srgbClr val="C00000"/>
                </a:solidFill>
              </a:rPr>
              <a:t>Pd-</a:t>
            </a:r>
            <a:r>
              <a:rPr lang="en-US" altLang="zh-CN" sz="1400" dirty="0" err="1">
                <a:solidFill>
                  <a:srgbClr val="C00000"/>
                </a:solidFill>
              </a:rPr>
              <a:t>alkylperoxide</a:t>
            </a:r>
            <a:r>
              <a:rPr lang="en-US" altLang="zh-CN" sz="1400" dirty="0">
                <a:solidFill>
                  <a:schemeClr val="bg1"/>
                </a:solidFill>
              </a:rPr>
              <a:t> that liberates acetophenone by at least two competitive processes, one of which involves a </a:t>
            </a:r>
            <a:r>
              <a:rPr lang="en-US" altLang="zh-CN" sz="1400" dirty="0">
                <a:solidFill>
                  <a:srgbClr val="C00000"/>
                </a:solidFill>
              </a:rPr>
              <a:t>palladium enolate intermediate </a:t>
            </a:r>
            <a:r>
              <a:rPr lang="en-US" altLang="zh-CN" sz="1400" dirty="0">
                <a:solidFill>
                  <a:schemeClr val="bg1"/>
                </a:solidFill>
              </a:rPr>
              <a:t>that has not been previously observed in olefin oxidation reactions. We suggest that </a:t>
            </a:r>
            <a:r>
              <a:rPr lang="en-US" altLang="zh-CN" sz="1400" dirty="0">
                <a:solidFill>
                  <a:srgbClr val="C00000"/>
                </a:solidFill>
              </a:rPr>
              <a:t>acetophenone</a:t>
            </a:r>
            <a:r>
              <a:rPr lang="en-US" altLang="zh-CN" sz="1400" dirty="0">
                <a:solidFill>
                  <a:schemeClr val="bg1"/>
                </a:solidFill>
              </a:rPr>
              <a:t> is formed from the </a:t>
            </a:r>
            <a:r>
              <a:rPr lang="en-US" altLang="zh-CN" sz="1400" dirty="0">
                <a:solidFill>
                  <a:srgbClr val="C00000"/>
                </a:solidFill>
              </a:rPr>
              <a:t>palladium enolate </a:t>
            </a:r>
            <a:r>
              <a:rPr lang="en-US" altLang="zh-CN" sz="1400" dirty="0">
                <a:solidFill>
                  <a:schemeClr val="bg1"/>
                </a:solidFill>
              </a:rPr>
              <a:t>intermediate by protonation from </a:t>
            </a:r>
            <a:r>
              <a:rPr lang="en-US" altLang="zh-CN" sz="1400" b="1" dirty="0">
                <a:solidFill>
                  <a:srgbClr val="00B050"/>
                </a:solidFill>
              </a:rPr>
              <a:t>H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b="1" dirty="0">
                <a:solidFill>
                  <a:srgbClr val="00B050"/>
                </a:solidFill>
              </a:rPr>
              <a:t>O</a:t>
            </a:r>
            <a:r>
              <a:rPr lang="en-US" altLang="zh-CN" sz="1400" b="1" baseline="-25000" dirty="0">
                <a:solidFill>
                  <a:srgbClr val="00B050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. We replaced hydrogen peroxide with </a:t>
            </a:r>
            <a:r>
              <a:rPr lang="en-US" altLang="zh-CN" sz="1400" dirty="0">
                <a:solidFill>
                  <a:srgbClr val="C00000"/>
                </a:solidFill>
              </a:rPr>
              <a:t>t-butyl hydroperoxide </a:t>
            </a:r>
            <a:r>
              <a:rPr lang="en-US" altLang="zh-CN" sz="1400" dirty="0">
                <a:solidFill>
                  <a:schemeClr val="bg1"/>
                </a:solidFill>
              </a:rPr>
              <a:t>and found that, although the </a:t>
            </a:r>
            <a:r>
              <a:rPr lang="en-US" altLang="zh-CN" sz="1400" dirty="0">
                <a:solidFill>
                  <a:srgbClr val="C00000"/>
                </a:solidFill>
              </a:rPr>
              <a:t>palladium enolate </a:t>
            </a:r>
            <a:r>
              <a:rPr lang="en-US" altLang="zh-CN" sz="1400" dirty="0">
                <a:solidFill>
                  <a:schemeClr val="bg1"/>
                </a:solidFill>
              </a:rPr>
              <a:t>intermediate was observed, it was not on the major product-generating pathway, indicating that the form of the oxidant plays a key role in the reaction mechanism.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7303491" y="3003798"/>
            <a:ext cx="1408058" cy="122770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0" t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b="1" dirty="0">
                <a:solidFill>
                  <a:srgbClr val="0032A0"/>
                </a:solidFill>
                <a:latin typeface="+mn-ea"/>
              </a:rPr>
              <a:t>专业词汇</a:t>
            </a:r>
            <a:endParaRPr lang="en-US" altLang="zh-CN" b="1" dirty="0">
              <a:solidFill>
                <a:srgbClr val="0032A0"/>
              </a:solidFill>
              <a:latin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b="1" dirty="0">
                <a:solidFill>
                  <a:srgbClr val="C00000"/>
                </a:solidFill>
              </a:rPr>
              <a:t>化合物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命名</a:t>
            </a:r>
            <a:endParaRPr lang="en-US" altLang="zh-CN" b="1" dirty="0">
              <a:solidFill>
                <a:srgbClr val="C00000"/>
              </a:solidFill>
              <a:latin typeface="+mn-ea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b="1" dirty="0">
                <a:solidFill>
                  <a:srgbClr val="00B050"/>
                </a:solidFill>
                <a:latin typeface="+mn-ea"/>
              </a:rPr>
              <a:t>分子式</a:t>
            </a:r>
            <a:endParaRPr lang="en-US" altLang="zh-CN" b="1" dirty="0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7" name="TextBox 18"/>
          <p:cNvSpPr txBox="1"/>
          <p:nvPr/>
        </p:nvSpPr>
        <p:spPr>
          <a:xfrm>
            <a:off x="386349" y="940094"/>
            <a:ext cx="6409034" cy="389337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Mechanism of Catalytic Oxidation of </a:t>
            </a:r>
            <a:r>
              <a:rPr lang="en-US" altLang="zh-CN" b="1" dirty="0" err="1">
                <a:solidFill>
                  <a:schemeClr val="bg1"/>
                </a:solidFill>
              </a:rPr>
              <a:t>Styrenes</a:t>
            </a:r>
            <a:r>
              <a:rPr lang="en-US" altLang="zh-CN" b="1" dirty="0">
                <a:solidFill>
                  <a:schemeClr val="bg1"/>
                </a:solidFill>
              </a:rPr>
              <a:t> with Hydrogen</a:t>
            </a:r>
            <a:endParaRPr lang="en-US" altLang="zh-CN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Peroxide in the Presence of Cationic Palladium(II) Complexes</a:t>
            </a:r>
            <a:endParaRPr lang="en-US" altLang="zh-CN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en-US" altLang="zh-CN" sz="1400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sz="1400" b="1" dirty="0">
                <a:solidFill>
                  <a:srgbClr val="00A4DF"/>
                </a:solidFill>
              </a:rPr>
              <a:t>ABSTRACT : </a:t>
            </a:r>
            <a:endParaRPr lang="en-US" altLang="zh-CN" sz="1400" b="1" dirty="0">
              <a:solidFill>
                <a:srgbClr val="00A4DF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Kinetic studies, isotope labeling, and in situ high-resolution mass spectrometry </a:t>
            </a:r>
            <a:r>
              <a:rPr lang="en-US" altLang="zh-CN" sz="1400" b="1" dirty="0">
                <a:solidFill>
                  <a:srgbClr val="00B050"/>
                </a:solidFill>
              </a:rPr>
              <a:t>are used to</a:t>
            </a:r>
            <a:r>
              <a:rPr lang="en-US" altLang="zh-CN" sz="1400" dirty="0">
                <a:solidFill>
                  <a:schemeClr val="bg1"/>
                </a:solidFill>
              </a:rPr>
              <a:t> elucidate the mechanism for the catalytic oxidation of </a:t>
            </a:r>
            <a:r>
              <a:rPr lang="en-US" altLang="zh-CN" sz="1400" dirty="0" err="1">
                <a:solidFill>
                  <a:schemeClr val="bg1"/>
                </a:solidFill>
              </a:rPr>
              <a:t>styrenes</a:t>
            </a:r>
            <a:r>
              <a:rPr lang="en-US" altLang="zh-CN" sz="1400" dirty="0">
                <a:solidFill>
                  <a:schemeClr val="bg1"/>
                </a:solidFill>
              </a:rPr>
              <a:t> using aqueous hydrogen peroxide (H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O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) and the cationic palladium(II) compound, [(PBO)Pd(</a:t>
            </a:r>
            <a:r>
              <a:rPr lang="en-US" altLang="zh-CN" sz="1400" dirty="0" err="1">
                <a:solidFill>
                  <a:schemeClr val="bg1"/>
                </a:solidFill>
              </a:rPr>
              <a:t>NCMe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][</a:t>
            </a:r>
            <a:r>
              <a:rPr lang="en-US" altLang="zh-CN" sz="1400" dirty="0" err="1">
                <a:solidFill>
                  <a:schemeClr val="bg1"/>
                </a:solidFill>
              </a:rPr>
              <a:t>OTf</a:t>
            </a:r>
            <a:r>
              <a:rPr lang="en-US" altLang="zh-CN" sz="1400" dirty="0">
                <a:solidFill>
                  <a:schemeClr val="bg1"/>
                </a:solidFill>
              </a:rPr>
              <a:t>]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 (PBO = 2-(pyridin-2-yl)benzoxazole). 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CN" sz="1400" b="1" dirty="0">
                <a:solidFill>
                  <a:srgbClr val="0032A0"/>
                </a:solidFill>
              </a:rPr>
              <a:t>Previous studies have shown that </a:t>
            </a:r>
            <a:r>
              <a:rPr lang="en-US" altLang="zh-CN" sz="1400" dirty="0">
                <a:solidFill>
                  <a:schemeClr val="bg1"/>
                </a:solidFill>
              </a:rPr>
              <a:t>this reaction yields acetophenones with high selectivity. </a:t>
            </a:r>
            <a:r>
              <a:rPr lang="en-US" altLang="zh-CN" sz="1400" b="1" dirty="0">
                <a:solidFill>
                  <a:srgbClr val="00B050"/>
                </a:solidFill>
              </a:rPr>
              <a:t>We find that </a:t>
            </a:r>
            <a:r>
              <a:rPr lang="en-US" altLang="zh-CN" sz="1400" dirty="0">
                <a:solidFill>
                  <a:schemeClr val="bg1"/>
                </a:solidFill>
              </a:rPr>
              <a:t>H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O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 binds to Pd(II) followed by styrene binding to generate a Pd-</a:t>
            </a:r>
            <a:r>
              <a:rPr lang="en-US" altLang="zh-CN" sz="1400" dirty="0" err="1">
                <a:solidFill>
                  <a:schemeClr val="bg1"/>
                </a:solidFill>
              </a:rPr>
              <a:t>alkylperoxide</a:t>
            </a:r>
            <a:r>
              <a:rPr lang="en-US" altLang="zh-CN" sz="1400" dirty="0">
                <a:solidFill>
                  <a:schemeClr val="bg1"/>
                </a:solidFill>
              </a:rPr>
              <a:t> that liberates acetophenone by at least two competitive processes, one of which involves a palladium enolate intermediate </a:t>
            </a:r>
            <a:r>
              <a:rPr lang="en-US" altLang="zh-CN" sz="1400" b="1" dirty="0">
                <a:solidFill>
                  <a:srgbClr val="0032A0"/>
                </a:solidFill>
              </a:rPr>
              <a:t>that has not been previously observed</a:t>
            </a:r>
            <a:r>
              <a:rPr lang="en-US" altLang="zh-CN" sz="1400" dirty="0">
                <a:solidFill>
                  <a:schemeClr val="bg1"/>
                </a:solidFill>
              </a:rPr>
              <a:t> in olefin oxidation reactions. </a:t>
            </a:r>
            <a:r>
              <a:rPr lang="en-US" altLang="zh-CN" sz="1400" b="1" dirty="0">
                <a:solidFill>
                  <a:srgbClr val="00B050"/>
                </a:solidFill>
              </a:rPr>
              <a:t>We suggest that </a:t>
            </a:r>
            <a:r>
              <a:rPr lang="en-US" altLang="zh-CN" sz="1400" dirty="0">
                <a:solidFill>
                  <a:schemeClr val="bg1"/>
                </a:solidFill>
              </a:rPr>
              <a:t>acetophenone is formed from the palladium enolate intermediate by protonation from H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O</a:t>
            </a:r>
            <a:r>
              <a:rPr lang="en-US" altLang="zh-CN" sz="1400" baseline="-25000" dirty="0">
                <a:solidFill>
                  <a:schemeClr val="bg1"/>
                </a:solidFill>
              </a:rPr>
              <a:t>2</a:t>
            </a:r>
            <a:r>
              <a:rPr lang="en-US" altLang="zh-CN" sz="1400" dirty="0">
                <a:solidFill>
                  <a:schemeClr val="bg1"/>
                </a:solidFill>
              </a:rPr>
              <a:t>. </a:t>
            </a:r>
            <a:r>
              <a:rPr lang="en-US" altLang="zh-CN" sz="1400" b="1" dirty="0">
                <a:solidFill>
                  <a:srgbClr val="C00000"/>
                </a:solidFill>
              </a:rPr>
              <a:t>We replaced </a:t>
            </a:r>
            <a:r>
              <a:rPr lang="en-US" altLang="zh-CN" sz="1400" dirty="0">
                <a:solidFill>
                  <a:schemeClr val="bg1"/>
                </a:solidFill>
              </a:rPr>
              <a:t>hydrogen peroxide with t-butyl hydroperoxide and </a:t>
            </a:r>
            <a:r>
              <a:rPr lang="en-US" altLang="zh-CN" sz="1400" b="1" dirty="0">
                <a:solidFill>
                  <a:srgbClr val="C00000"/>
                </a:solidFill>
              </a:rPr>
              <a:t>found that</a:t>
            </a:r>
            <a:r>
              <a:rPr lang="en-US" altLang="zh-CN" sz="1400" dirty="0">
                <a:solidFill>
                  <a:schemeClr val="bg1"/>
                </a:solidFill>
              </a:rPr>
              <a:t>, although the palladium enolate intermediate </a:t>
            </a:r>
            <a:r>
              <a:rPr lang="en-US" altLang="zh-CN" sz="1400" b="1" dirty="0">
                <a:solidFill>
                  <a:srgbClr val="C00000"/>
                </a:solidFill>
              </a:rPr>
              <a:t>was observed</a:t>
            </a:r>
            <a:r>
              <a:rPr lang="en-US" altLang="zh-CN" sz="1400" dirty="0">
                <a:solidFill>
                  <a:schemeClr val="bg1"/>
                </a:solidFill>
              </a:rPr>
              <a:t>, </a:t>
            </a:r>
            <a:r>
              <a:rPr lang="en-US" altLang="zh-CN" sz="1400" b="1" dirty="0">
                <a:solidFill>
                  <a:srgbClr val="C00000"/>
                </a:solidFill>
              </a:rPr>
              <a:t>it was not </a:t>
            </a:r>
            <a:r>
              <a:rPr lang="en-US" altLang="zh-CN" sz="1400" dirty="0">
                <a:solidFill>
                  <a:schemeClr val="bg1"/>
                </a:solidFill>
              </a:rPr>
              <a:t>on the major product-generating pathway, indicating that the form of the oxidant plays a key role in the reaction mechanism.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 txBox="1"/>
          <p:nvPr/>
        </p:nvSpPr>
        <p:spPr bwMode="auto">
          <a:xfrm>
            <a:off x="323206" y="204580"/>
            <a:ext cx="6409034" cy="732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en-US" altLang="zh-CN" sz="2600" b="1" dirty="0">
                <a:solidFill>
                  <a:srgbClr val="0032A0"/>
                </a:solidFill>
                <a:latin typeface="+mj-lt"/>
                <a:ea typeface="MS PGothic" panose="020B0600070205080204" charset="-128"/>
              </a:rPr>
              <a:t>Language and Text  </a:t>
            </a:r>
            <a:r>
              <a:rPr lang="zh-CN" altLang="en-US" sz="2600" b="1" dirty="0">
                <a:solidFill>
                  <a:srgbClr val="0032A0"/>
                </a:solidFill>
                <a:latin typeface="+mn-ea"/>
              </a:rPr>
              <a:t>语言</a:t>
            </a:r>
            <a:endParaRPr lang="en-US" altLang="zh-CN" sz="2600" b="1" dirty="0">
              <a:solidFill>
                <a:srgbClr val="0032A0"/>
              </a:solidFill>
              <a:latin typeface="+mn-ea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7308304" y="3003798"/>
            <a:ext cx="1408058" cy="16432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0" t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1"/>
                </a:solidFill>
                <a:latin typeface="+mn-ea"/>
              </a:rPr>
              <a:t>时态的表达</a:t>
            </a:r>
            <a:endParaRPr lang="en-US" altLang="zh-CN" b="1" dirty="0">
              <a:solidFill>
                <a:schemeClr val="bg1"/>
              </a:solidFill>
              <a:latin typeface="+mn-ea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b="1" dirty="0">
                <a:solidFill>
                  <a:srgbClr val="00B050"/>
                </a:solidFill>
                <a:latin typeface="+mn-ea"/>
              </a:rPr>
              <a:t>现在时</a:t>
            </a:r>
            <a:endParaRPr lang="en-US" altLang="zh-CN" b="1" dirty="0">
              <a:solidFill>
                <a:srgbClr val="00B050"/>
              </a:solidFill>
              <a:latin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过去时</a:t>
            </a:r>
            <a:endParaRPr lang="en-US" altLang="zh-CN" b="1" dirty="0">
              <a:solidFill>
                <a:srgbClr val="00B050"/>
              </a:solidFill>
              <a:latin typeface="+mn-ea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b="1" dirty="0">
                <a:solidFill>
                  <a:srgbClr val="0032A0"/>
                </a:solidFill>
                <a:latin typeface="+mn-ea"/>
              </a:rPr>
              <a:t>现在完成时</a:t>
            </a:r>
            <a:endParaRPr lang="en-US" altLang="zh-CN" b="1" dirty="0">
              <a:solidFill>
                <a:srgbClr val="0032A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期刊审稿流程知识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539547" y="339502"/>
            <a:ext cx="7675490" cy="490929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同行评审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Peer Review  </a:t>
            </a:r>
            <a:endParaRPr lang="zh-CN" altLang="zh-CN" sz="2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539548" y="1059582"/>
            <a:ext cx="3744420" cy="149669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1. </a:t>
            </a:r>
            <a:r>
              <a:rPr lang="zh-CN" altLang="en-US" sz="2000" b="1" dirty="0">
                <a:solidFill>
                  <a:srgbClr val="0032A0"/>
                </a:solidFill>
              </a:rPr>
              <a:t>什么是同行评审？</a:t>
            </a:r>
            <a:endParaRPr lang="en-US" altLang="zh-CN" sz="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同行评审 </a:t>
            </a:r>
            <a:r>
              <a:rPr lang="en-US" altLang="zh-CN" sz="1600" b="1" dirty="0">
                <a:solidFill>
                  <a:schemeClr val="bg1"/>
                </a:solidFill>
              </a:rPr>
              <a:t>Peer Review </a:t>
            </a:r>
            <a:r>
              <a:rPr lang="zh-CN" altLang="en-US" sz="1600" dirty="0">
                <a:solidFill>
                  <a:schemeClr val="bg1"/>
                </a:solidFill>
              </a:rPr>
              <a:t>是学术期刊的根基，由同领域的活跃科学家，通常至少三位审稿人进行评审。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539547" y="2714313"/>
            <a:ext cx="3960444" cy="184665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2. </a:t>
            </a:r>
            <a:r>
              <a:rPr lang="zh-CN" altLang="en-US" sz="2000" b="1" dirty="0">
                <a:solidFill>
                  <a:srgbClr val="0032A0"/>
                </a:solidFill>
              </a:rPr>
              <a:t>同行评审的作用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降低主观性，减少学术偏见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杜绝抄袭、造假和其它利益冲突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筛选与分级，保证期刊的高标准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4)  </a:t>
            </a:r>
            <a:r>
              <a:rPr lang="zh-CN" altLang="en-US" sz="1600" dirty="0">
                <a:solidFill>
                  <a:schemeClr val="bg1"/>
                </a:solidFill>
              </a:rPr>
              <a:t>帮助编辑做出最终决定。</a:t>
            </a:r>
            <a:endParaRPr lang="en-US" altLang="zh-CN" sz="1050" dirty="0">
              <a:solidFill>
                <a:schemeClr val="bg1"/>
              </a:solidFill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4644010" y="1059582"/>
            <a:ext cx="4392485" cy="32624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3. </a:t>
            </a:r>
            <a:r>
              <a:rPr lang="zh-CN" altLang="en-US" sz="2000" b="1" dirty="0">
                <a:solidFill>
                  <a:srgbClr val="0032A0"/>
                </a:solidFill>
              </a:rPr>
              <a:t>同行评审的不同类型</a:t>
            </a:r>
            <a:endParaRPr lang="en-US" altLang="zh-CN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1)  </a:t>
            </a:r>
            <a:r>
              <a:rPr lang="zh-CN" altLang="en-US" sz="1600" b="1" dirty="0">
                <a:solidFill>
                  <a:srgbClr val="0032A0"/>
                </a:solidFill>
              </a:rPr>
              <a:t>开放式评审 </a:t>
            </a:r>
            <a:r>
              <a:rPr lang="en-US" altLang="zh-CN" sz="1600" b="1" dirty="0">
                <a:solidFill>
                  <a:srgbClr val="0032A0"/>
                </a:solidFill>
              </a:rPr>
              <a:t>Open </a:t>
            </a:r>
            <a:endParaRPr lang="en-US" altLang="zh-CN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      作者和审稿人知道彼此的身份。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zh-CN" altLang="en-US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2)  </a:t>
            </a:r>
            <a:r>
              <a:rPr lang="zh-CN" altLang="en-US" sz="1600" b="1" dirty="0">
                <a:solidFill>
                  <a:srgbClr val="0032A0"/>
                </a:solidFill>
              </a:rPr>
              <a:t>单盲评审 </a:t>
            </a:r>
            <a:r>
              <a:rPr lang="en-US" altLang="zh-CN" sz="1600" b="1" dirty="0">
                <a:solidFill>
                  <a:srgbClr val="0032A0"/>
                </a:solidFill>
              </a:rPr>
              <a:t>Single - blinded</a:t>
            </a:r>
            <a:endParaRPr lang="en-US" altLang="zh-CN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      审稿人知道作者身份，但作者不知道审稿人，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      85%</a:t>
            </a:r>
            <a:r>
              <a:rPr lang="zh-CN" altLang="en-US" sz="1600" dirty="0">
                <a:solidFill>
                  <a:schemeClr val="bg1"/>
                </a:solidFill>
              </a:rPr>
              <a:t>以上的期刊采用单盲评审。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zh-CN" altLang="en-US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32A0"/>
                </a:solidFill>
              </a:rPr>
              <a:t>3)  </a:t>
            </a:r>
            <a:r>
              <a:rPr lang="zh-CN" altLang="en-US" sz="1600" b="1" dirty="0">
                <a:solidFill>
                  <a:srgbClr val="0032A0"/>
                </a:solidFill>
              </a:rPr>
              <a:t>双盲评审 </a:t>
            </a:r>
            <a:r>
              <a:rPr lang="en-US" altLang="zh-CN" sz="1600" b="1" dirty="0">
                <a:solidFill>
                  <a:srgbClr val="0032A0"/>
                </a:solidFill>
              </a:rPr>
              <a:t>Double - blinded</a:t>
            </a:r>
            <a:endParaRPr lang="en-US" altLang="zh-CN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      作者或审稿人都不知道彼此的身份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3-关于同行评审流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0" y="0"/>
            <a:ext cx="5350234" cy="345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 Black" panose="020B0A04020102020204" pitchFamily="34" charset="0"/>
                <a:cs typeface="+mj-cs"/>
              </a:rPr>
              <a:t>同行评审流程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rial Black" panose="020B0A04020102020204" pitchFamily="34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539547" y="339502"/>
            <a:ext cx="7675490" cy="490929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编辑初审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Editorial Review (Pre-Screening)   </a:t>
            </a:r>
            <a:endParaRPr lang="zh-CN" altLang="zh-CN" sz="2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539548" y="1059582"/>
            <a:ext cx="3803981" cy="132343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1. </a:t>
            </a:r>
            <a:r>
              <a:rPr lang="zh-CN" altLang="en-US" sz="2000" b="1" dirty="0">
                <a:solidFill>
                  <a:srgbClr val="0032A0"/>
                </a:solidFill>
              </a:rPr>
              <a:t>编辑初审阶段主要看什么</a:t>
            </a: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Scope                    </a:t>
            </a:r>
            <a:r>
              <a:rPr lang="zh-CN" altLang="en-US" sz="1600" dirty="0">
                <a:solidFill>
                  <a:schemeClr val="bg1"/>
                </a:solidFill>
              </a:rPr>
              <a:t>符合期刊范围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Scientific merit    </a:t>
            </a:r>
            <a:r>
              <a:rPr lang="zh-CN" altLang="en-US" sz="1600" dirty="0">
                <a:solidFill>
                  <a:schemeClr val="bg1"/>
                </a:solidFill>
              </a:rPr>
              <a:t>科学价值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Significance          </a:t>
            </a:r>
            <a:r>
              <a:rPr lang="zh-CN" altLang="en-US" sz="1600" dirty="0">
                <a:solidFill>
                  <a:schemeClr val="bg1"/>
                </a:solidFill>
              </a:rPr>
              <a:t>意义和重要性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539547" y="2571750"/>
            <a:ext cx="3803982" cy="100027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2. </a:t>
            </a:r>
            <a:r>
              <a:rPr lang="zh-CN" altLang="en-US" sz="2000" b="1" dirty="0">
                <a:solidFill>
                  <a:srgbClr val="0032A0"/>
                </a:solidFill>
              </a:rPr>
              <a:t>初审决定</a:t>
            </a: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Peer Review Process    </a:t>
            </a:r>
            <a:r>
              <a:rPr lang="zh-CN" altLang="en-US" sz="1600" dirty="0">
                <a:solidFill>
                  <a:schemeClr val="bg1"/>
                </a:solidFill>
              </a:rPr>
              <a:t>外审 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Immediately Reject      </a:t>
            </a:r>
            <a:r>
              <a:rPr lang="zh-CN" altLang="en-US" sz="1600" dirty="0">
                <a:solidFill>
                  <a:schemeClr val="bg1"/>
                </a:solidFill>
              </a:rPr>
              <a:t>拒稿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4644010" y="1059582"/>
            <a:ext cx="3803981" cy="295465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4. </a:t>
            </a:r>
            <a:r>
              <a:rPr lang="zh-CN" altLang="en-US" sz="2000" b="1" dirty="0">
                <a:solidFill>
                  <a:srgbClr val="0032A0"/>
                </a:solidFill>
              </a:rPr>
              <a:t>初审的后续</a:t>
            </a: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初审环节通常由期刊的主编和副编辑进行审稿和回复。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如果您的稿件没有通过初审，期刊的编辑通常会给您一份拒稿回复，告知作者此稿件的不足之处，或者对所期待的稿件的最低标准。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通过了初审的稿件，在下一个阶段将由审稿人进行同行评审。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539547" y="3754882"/>
            <a:ext cx="3803983" cy="100027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3. </a:t>
            </a:r>
            <a:r>
              <a:rPr lang="zh-CN" altLang="en-US" sz="2000" b="1" dirty="0">
                <a:solidFill>
                  <a:srgbClr val="0032A0"/>
                </a:solidFill>
              </a:rPr>
              <a:t>初审的作用</a:t>
            </a: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避免稿件的堆积 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给投稿作者做出快速的回复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539547" y="339502"/>
            <a:ext cx="7675490" cy="490929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+mn-lt"/>
                <a:ea typeface="+mn-ea"/>
              </a:rPr>
              <a:t>合理推荐审稿人 </a:t>
            </a:r>
            <a:r>
              <a:rPr lang="en-US" altLang="zh-CN" sz="2600" dirty="0">
                <a:solidFill>
                  <a:schemeClr val="bg1"/>
                </a:solidFill>
                <a:latin typeface="+mn-lt"/>
                <a:ea typeface="+mn-ea"/>
              </a:rPr>
              <a:t>Suggested Reviewers</a:t>
            </a:r>
            <a:endParaRPr lang="zh-CN" altLang="zh-CN" sz="26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539548" y="1059582"/>
            <a:ext cx="5616628" cy="132343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1. </a:t>
            </a:r>
            <a:r>
              <a:rPr lang="zh-CN" altLang="en-US" sz="2000" b="1" dirty="0">
                <a:solidFill>
                  <a:srgbClr val="0032A0"/>
                </a:solidFill>
              </a:rPr>
              <a:t>优秀的审稿人能对稿件提出恰当的改进意见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对该领域有广泛的知识和理解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能对实验，技术或解释进行技术评估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能够提供建设性的，公正的，不具有偏见的意见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539547" y="2552129"/>
            <a:ext cx="5616628" cy="135421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2. </a:t>
            </a:r>
            <a:r>
              <a:rPr lang="zh-CN" altLang="en-US" sz="2000" b="1" dirty="0">
                <a:solidFill>
                  <a:srgbClr val="0032A0"/>
                </a:solidFill>
              </a:rPr>
              <a:t>选择审稿人需要避免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朋友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同事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潜在的利益冲突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539547" y="4076278"/>
            <a:ext cx="8064901" cy="67710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3. </a:t>
            </a:r>
            <a:r>
              <a:rPr lang="zh-CN" altLang="en-US" sz="2000" b="1" dirty="0">
                <a:solidFill>
                  <a:srgbClr val="0032A0"/>
                </a:solidFill>
              </a:rPr>
              <a:t>编辑部的选择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编辑有选择地邀请推荐审稿人以及审稿团队的学者，确保公平的过程。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2" descr="C:\Users\Administrator\Desktop\PPT用图\无标题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55726"/>
            <a:ext cx="1442021" cy="1919512"/>
          </a:xfrm>
          <a:prstGeom prst="rect">
            <a:avLst/>
          </a:prstGeom>
        </p:spPr>
      </p:pic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2307540" y="3359152"/>
            <a:ext cx="1055688" cy="1055687"/>
          </a:xfrm>
          <a:prstGeom prst="ellipse">
            <a:avLst/>
          </a:prstGeom>
          <a:solidFill>
            <a:srgbClr val="148FD4"/>
          </a:solidFill>
          <a:ln w="9525">
            <a:solidFill>
              <a:schemeClr val="bg1"/>
            </a:solidFill>
            <a:rou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409575">
              <a:defRPr/>
            </a:pP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14.5</a:t>
            </a:r>
            <a:r>
              <a:rPr lang="en-US" altLang="zh-CN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 </a:t>
            </a:r>
            <a:b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</a:b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Impact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Helvetica Light" charset="0"/>
            </a:endParaRPr>
          </a:p>
          <a:p>
            <a:pPr algn="ctr" defTabSz="409575">
              <a:defRPr/>
            </a:pPr>
            <a:r>
              <a:rPr lang="en-US" altLang="zh-CN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Helvetica Light" charset="0"/>
              </a:rPr>
              <a:t>Factor</a:t>
            </a:r>
            <a:endParaRPr lang="en-US" altLang="zh-CN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447735" y="280473"/>
            <a:ext cx="7742770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审稿人评审 </a:t>
            </a:r>
            <a:r>
              <a:rPr lang="en-US" altLang="zh-CN" sz="2600" b="1" dirty="0">
                <a:solidFill>
                  <a:schemeClr val="bg1"/>
                </a:solidFill>
              </a:rPr>
              <a:t>External Review 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539548" y="1059582"/>
            <a:ext cx="8136908" cy="352404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1. </a:t>
            </a:r>
            <a:r>
              <a:rPr lang="zh-CN" altLang="en-US" sz="2000" b="1" dirty="0">
                <a:solidFill>
                  <a:srgbClr val="0032A0"/>
                </a:solidFill>
              </a:rPr>
              <a:t>符合范围  </a:t>
            </a:r>
            <a:r>
              <a:rPr lang="en-US" altLang="zh-CN" sz="2000" b="1" dirty="0">
                <a:solidFill>
                  <a:srgbClr val="0032A0"/>
                </a:solidFill>
              </a:rPr>
              <a:t>Appropriate Scope 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 work should resonate with the journal’s target audience, which improves its chances for reaching its intended readers.</a:t>
            </a:r>
            <a:endParaRPr lang="en-US" altLang="zh-CN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2. </a:t>
            </a:r>
            <a:r>
              <a:rPr lang="zh-CN" altLang="en-US" sz="2000" b="1" dirty="0">
                <a:solidFill>
                  <a:srgbClr val="0032A0"/>
                </a:solidFill>
              </a:rPr>
              <a:t>新颖原创  </a:t>
            </a:r>
            <a:r>
              <a:rPr lang="en-US" altLang="zh-CN" sz="2000" b="1" dirty="0">
                <a:solidFill>
                  <a:srgbClr val="0032A0"/>
                </a:solidFill>
              </a:rPr>
              <a:t>Novelty and Urgency 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 manuscript should be original and provide insight into a challenging problem or fundamental issue, advancing the discipline in a timely way. Avoid reporting just an incremental improvement with a slightly different set of conditions.</a:t>
            </a:r>
            <a:endParaRPr lang="en-US" altLang="zh-CN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3. </a:t>
            </a:r>
            <a:r>
              <a:rPr lang="zh-CN" altLang="en-US" sz="2000" b="1" dirty="0">
                <a:solidFill>
                  <a:srgbClr val="0032A0"/>
                </a:solidFill>
              </a:rPr>
              <a:t>技术要求  </a:t>
            </a:r>
            <a:r>
              <a:rPr lang="en-US" altLang="zh-CN" sz="2000" b="1" dirty="0">
                <a:solidFill>
                  <a:srgbClr val="0032A0"/>
                </a:solidFill>
              </a:rPr>
              <a:t>Technical Validity 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 research should be well designed, and the experiments, data collection and interpretation should be completed at a high level.</a:t>
            </a:r>
            <a:endParaRPr lang="en-US" altLang="zh-CN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4. </a:t>
            </a:r>
            <a:r>
              <a:rPr lang="zh-CN" altLang="en-US" sz="2000" b="1" dirty="0">
                <a:solidFill>
                  <a:srgbClr val="0032A0"/>
                </a:solidFill>
              </a:rPr>
              <a:t>稿件质量  </a:t>
            </a:r>
            <a:r>
              <a:rPr lang="en-US" altLang="zh-CN" sz="2000" b="1" dirty="0">
                <a:solidFill>
                  <a:srgbClr val="0032A0"/>
                </a:solidFill>
              </a:rPr>
              <a:t>High Quality 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 manuscript should be clear, concise, and formatted correctly. If the writing is confusing and contains grammatical errors, reviewers may be unable to judge the scientific quality.</a:t>
            </a:r>
            <a:endParaRPr lang="zh-CN" alt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81" y="453139"/>
            <a:ext cx="7532837" cy="42372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angle 3"/>
          <p:cNvSpPr>
            <a:spLocks noGrp="1" noChangeArrowheads="1"/>
          </p:cNvSpPr>
          <p:nvPr/>
        </p:nvSpPr>
        <p:spPr bwMode="auto">
          <a:xfrm>
            <a:off x="899592" y="1707654"/>
            <a:ext cx="698078" cy="108012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1572667" y="1713796"/>
            <a:ext cx="1008112" cy="1080121"/>
          </a:xfrm>
          <a:prstGeom prst="rect">
            <a:avLst/>
          </a:prstGeom>
        </p:spPr>
        <p:txBody>
          <a:bodyPr anchor="t"/>
          <a:lstStyle>
            <a:lvl1pPr marL="255905" indent="-25590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684530" indent="-34163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941705" indent="-2559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CBC33"/>
              </a:buClr>
              <a:buFont typeface="Arial" panose="020B0604020202020204" pitchFamily="34" charset="0"/>
              <a:buChar char="•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198880" indent="-17018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1541780" indent="-17018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重要性</a:t>
            </a:r>
            <a:endParaRPr lang="en-US" altLang="zh-CN" sz="1400" b="1" dirty="0">
              <a:solidFill>
                <a:srgbClr val="C00000"/>
              </a:solidFill>
              <a:ea typeface="+mn-ea"/>
            </a:endParaRPr>
          </a:p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新颖性</a:t>
            </a:r>
            <a:endParaRPr lang="en-US" altLang="zh-CN" sz="1400" b="1" dirty="0">
              <a:solidFill>
                <a:srgbClr val="C00000"/>
              </a:solidFill>
              <a:ea typeface="+mn-ea"/>
            </a:endParaRPr>
          </a:p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写作质量</a:t>
            </a:r>
            <a:endParaRPr lang="en-US" altLang="zh-CN" sz="1400" b="1" dirty="0">
              <a:solidFill>
                <a:srgbClr val="C00000"/>
              </a:solidFill>
              <a:ea typeface="+mn-ea"/>
            </a:endParaRPr>
          </a:p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读者兴趣</a:t>
            </a:r>
            <a:endParaRPr lang="en-US" sz="1400" b="1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572001" y="555526"/>
            <a:ext cx="1728192" cy="115212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571999" y="3033168"/>
            <a:ext cx="1732195" cy="47468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6333499" y="627533"/>
            <a:ext cx="1944216" cy="1080121"/>
          </a:xfrm>
          <a:prstGeom prst="rect">
            <a:avLst/>
          </a:prstGeom>
        </p:spPr>
        <p:txBody>
          <a:bodyPr anchor="t"/>
          <a:lstStyle>
            <a:lvl1pPr marL="255905" indent="-25590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684530" indent="-34163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2pPr>
            <a:lvl3pPr marL="941705" indent="-2559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CBC33"/>
              </a:buClr>
              <a:buFont typeface="Arial" panose="020B0604020202020204" pitchFamily="34" charset="0"/>
              <a:buChar char="•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3pPr>
            <a:lvl4pPr marL="1198880" indent="-17018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4pPr>
            <a:lvl5pPr marL="1541780" indent="-17018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rgbClr val="7F7F7F"/>
                </a:solidFill>
                <a:latin typeface="+mn-lt"/>
                <a:ea typeface="MS PGothic" panose="020B0600070205080204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接收  </a:t>
            </a:r>
            <a:r>
              <a:rPr lang="en-US" altLang="zh-CN" sz="1400" b="1" dirty="0">
                <a:solidFill>
                  <a:srgbClr val="C00000"/>
                </a:solidFill>
                <a:ea typeface="+mn-ea"/>
              </a:rPr>
              <a:t>Accept</a:t>
            </a:r>
            <a:endParaRPr lang="en-US" altLang="zh-CN" sz="1400" b="1" dirty="0">
              <a:solidFill>
                <a:srgbClr val="C00000"/>
              </a:solidFill>
              <a:ea typeface="+mn-ea"/>
            </a:endParaRPr>
          </a:p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小修  </a:t>
            </a:r>
            <a:r>
              <a:rPr lang="en-US" altLang="zh-CN" sz="1400" b="1" dirty="0">
                <a:solidFill>
                  <a:srgbClr val="C00000"/>
                </a:solidFill>
                <a:ea typeface="+mn-ea"/>
              </a:rPr>
              <a:t>Minor revisions</a:t>
            </a:r>
            <a:endParaRPr lang="en-US" altLang="zh-CN" sz="1400" b="1" dirty="0">
              <a:solidFill>
                <a:srgbClr val="C00000"/>
              </a:solidFill>
              <a:ea typeface="+mn-ea"/>
            </a:endParaRPr>
          </a:p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大修  </a:t>
            </a:r>
            <a:r>
              <a:rPr lang="en-US" altLang="zh-CN" sz="1400" b="1" dirty="0">
                <a:solidFill>
                  <a:srgbClr val="C00000"/>
                </a:solidFill>
                <a:ea typeface="+mn-ea"/>
              </a:rPr>
              <a:t>Major revisions</a:t>
            </a:r>
            <a:endParaRPr lang="en-US" altLang="zh-CN" sz="1400" b="1" dirty="0">
              <a:solidFill>
                <a:srgbClr val="C00000"/>
              </a:solidFill>
              <a:ea typeface="+mn-ea"/>
            </a:endParaRPr>
          </a:p>
          <a:p>
            <a:pPr marL="0" lvl="1" indent="0">
              <a:buFontTx/>
              <a:buNone/>
            </a:pPr>
            <a:r>
              <a:rPr lang="zh-CN" altLang="en-US" sz="1400" b="1" dirty="0">
                <a:solidFill>
                  <a:srgbClr val="C00000"/>
                </a:solidFill>
                <a:ea typeface="+mn-ea"/>
              </a:rPr>
              <a:t>拒稿  </a:t>
            </a:r>
            <a:r>
              <a:rPr lang="en-US" altLang="zh-CN" sz="1400" b="1" dirty="0">
                <a:solidFill>
                  <a:srgbClr val="C00000"/>
                </a:solidFill>
                <a:ea typeface="+mn-ea"/>
              </a:rPr>
              <a:t>Reject</a:t>
            </a:r>
            <a:endParaRPr lang="en-US" altLang="zh-CN" sz="1400" b="1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9592" y="530725"/>
            <a:ext cx="1008112" cy="4015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itle 1"/>
          <p:cNvSpPr txBox="1"/>
          <p:nvPr/>
        </p:nvSpPr>
        <p:spPr bwMode="auto">
          <a:xfrm>
            <a:off x="648140" y="530725"/>
            <a:ext cx="2519128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审稿人的视角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33450" y="996067"/>
            <a:ext cx="4222595" cy="201622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只有非常少的语法错误需要解决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直接发表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小修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大修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拒稿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图文框 8"/>
          <p:cNvSpPr/>
          <p:nvPr/>
        </p:nvSpPr>
        <p:spPr>
          <a:xfrm>
            <a:off x="482829" y="1377336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575769" y="996067"/>
            <a:ext cx="4319999" cy="201622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缺少了关键的对照实验或计算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直接发表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小修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大修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拒稿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33450" y="2914615"/>
            <a:ext cx="4319999" cy="201622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使用的方法从根本上是有缺陷的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直接发表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小修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大修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拒稿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628820" y="2914615"/>
            <a:ext cx="4319999" cy="2016224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图表 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</a:t>
            </a: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看起来模糊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直接发表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小修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大修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  拒稿</a:t>
            </a:r>
            <a:endParaRPr lang="en-US" altLang="zh-CN" b="1" kern="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9" name="图文框 28"/>
          <p:cNvSpPr/>
          <p:nvPr/>
        </p:nvSpPr>
        <p:spPr>
          <a:xfrm>
            <a:off x="482829" y="1726651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图文框 29"/>
          <p:cNvSpPr/>
          <p:nvPr/>
        </p:nvSpPr>
        <p:spPr>
          <a:xfrm>
            <a:off x="490122" y="2067627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图文框 30"/>
          <p:cNvSpPr/>
          <p:nvPr/>
        </p:nvSpPr>
        <p:spPr>
          <a:xfrm>
            <a:off x="490122" y="2411051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图文框 35"/>
          <p:cNvSpPr/>
          <p:nvPr/>
        </p:nvSpPr>
        <p:spPr>
          <a:xfrm>
            <a:off x="4636178" y="1377336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图文框 36"/>
          <p:cNvSpPr/>
          <p:nvPr/>
        </p:nvSpPr>
        <p:spPr>
          <a:xfrm>
            <a:off x="4636178" y="1726651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图文框 37"/>
          <p:cNvSpPr/>
          <p:nvPr/>
        </p:nvSpPr>
        <p:spPr>
          <a:xfrm>
            <a:off x="4643471" y="2067627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图文框 38"/>
          <p:cNvSpPr/>
          <p:nvPr/>
        </p:nvSpPr>
        <p:spPr>
          <a:xfrm>
            <a:off x="4643471" y="2411051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图文框 39"/>
          <p:cNvSpPr/>
          <p:nvPr/>
        </p:nvSpPr>
        <p:spPr>
          <a:xfrm>
            <a:off x="490122" y="3295884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图文框 40"/>
          <p:cNvSpPr/>
          <p:nvPr/>
        </p:nvSpPr>
        <p:spPr>
          <a:xfrm>
            <a:off x="490122" y="3645199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图文框 41"/>
          <p:cNvSpPr/>
          <p:nvPr/>
        </p:nvSpPr>
        <p:spPr>
          <a:xfrm>
            <a:off x="497415" y="3986175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图文框 42"/>
          <p:cNvSpPr/>
          <p:nvPr/>
        </p:nvSpPr>
        <p:spPr>
          <a:xfrm>
            <a:off x="497415" y="4329599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图文框 43"/>
          <p:cNvSpPr/>
          <p:nvPr/>
        </p:nvSpPr>
        <p:spPr>
          <a:xfrm>
            <a:off x="4643471" y="3295884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图文框 44"/>
          <p:cNvSpPr/>
          <p:nvPr/>
        </p:nvSpPr>
        <p:spPr>
          <a:xfrm>
            <a:off x="4643471" y="3645199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图文框 45"/>
          <p:cNvSpPr/>
          <p:nvPr/>
        </p:nvSpPr>
        <p:spPr>
          <a:xfrm>
            <a:off x="4650764" y="3986175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图文框 46"/>
          <p:cNvSpPr/>
          <p:nvPr/>
        </p:nvSpPr>
        <p:spPr>
          <a:xfrm>
            <a:off x="4650764" y="4329599"/>
            <a:ext cx="266716" cy="251345"/>
          </a:xfrm>
          <a:prstGeom prst="frame">
            <a:avLst/>
          </a:prstGeom>
          <a:solidFill>
            <a:schemeClr val="bg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366458" y="1169505"/>
            <a:ext cx="499457" cy="48754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+mn-ea"/>
                <a:cs typeface="Arial" panose="020B0604020202020204" pitchFamily="34" charset="0"/>
              </a:rPr>
              <a:t>√</a:t>
            </a:r>
            <a:endParaRPr lang="en-US" altLang="zh-CN" sz="3200" b="1" kern="0" dirty="0">
              <a:solidFill>
                <a:srgbClr val="C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4527100" y="1840266"/>
            <a:ext cx="499457" cy="48754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+mn-ea"/>
                <a:cs typeface="Arial" panose="020B0604020202020204" pitchFamily="34" charset="0"/>
              </a:rPr>
              <a:t>√</a:t>
            </a:r>
            <a:endParaRPr lang="en-US" altLang="zh-CN" sz="3200" b="1" kern="0" dirty="0">
              <a:solidFill>
                <a:srgbClr val="C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366457" y="4100080"/>
            <a:ext cx="499457" cy="48754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+mn-ea"/>
                <a:cs typeface="Arial" panose="020B0604020202020204" pitchFamily="34" charset="0"/>
              </a:rPr>
              <a:t>√</a:t>
            </a:r>
            <a:endParaRPr lang="en-US" altLang="zh-CN" sz="3200" b="1" kern="0" dirty="0">
              <a:solidFill>
                <a:srgbClr val="C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4519744" y="3409789"/>
            <a:ext cx="499457" cy="487541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3200" b="1" kern="0" dirty="0">
                <a:solidFill>
                  <a:srgbClr val="C00000"/>
                </a:solidFill>
                <a:latin typeface="+mn-ea"/>
                <a:cs typeface="Arial" panose="020B0604020202020204" pitchFamily="34" charset="0"/>
              </a:rPr>
              <a:t>√</a:t>
            </a:r>
            <a:endParaRPr lang="en-US" altLang="zh-CN" sz="3200" b="1" kern="0" dirty="0">
              <a:solidFill>
                <a:srgbClr val="C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 txBox="1"/>
          <p:nvPr/>
        </p:nvSpPr>
        <p:spPr bwMode="auto">
          <a:xfrm>
            <a:off x="447735" y="280473"/>
            <a:ext cx="7742770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请选择适当的审稿决定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 bwMode="auto">
          <a:xfrm>
            <a:off x="447734" y="280473"/>
            <a:ext cx="7940689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回复评审意见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539548" y="1059582"/>
            <a:ext cx="7940689" cy="32624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1. </a:t>
            </a:r>
            <a:r>
              <a:rPr lang="zh-CN" altLang="en-US" sz="2000" b="1" dirty="0">
                <a:solidFill>
                  <a:srgbClr val="0032A0"/>
                </a:solidFill>
              </a:rPr>
              <a:t>仔细阅读编辑决定和审稿人评语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Read the decision letter and reviewer comments.    </a:t>
            </a:r>
            <a:endParaRPr lang="en-US" altLang="zh-CN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2. </a:t>
            </a:r>
            <a:r>
              <a:rPr lang="zh-CN" altLang="en-US" sz="2000" b="1" dirty="0">
                <a:solidFill>
                  <a:srgbClr val="0032A0"/>
                </a:solidFill>
              </a:rPr>
              <a:t>及时回复，注意时间期限，回复每一条评语并注明改动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Be timely! </a:t>
            </a:r>
            <a:endParaRPr lang="en-US" altLang="zh-CN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Respond to each comment, noting what changes (if any) were made.</a:t>
            </a:r>
            <a:endParaRPr lang="en-US" altLang="zh-CN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If you cannot complete a revision by the deadline, contact the editorial office to request an extension.</a:t>
            </a:r>
            <a:endParaRPr lang="en-US" altLang="zh-CN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3. </a:t>
            </a:r>
            <a:r>
              <a:rPr lang="zh-CN" altLang="en-US" sz="2000" b="1" dirty="0">
                <a:solidFill>
                  <a:srgbClr val="0032A0"/>
                </a:solidFill>
              </a:rPr>
              <a:t>如果有不同意见，请用科学的语言回复  </a:t>
            </a:r>
            <a:r>
              <a:rPr lang="en-US" altLang="zh-CN" sz="2000" b="1" dirty="0">
                <a:solidFill>
                  <a:srgbClr val="0032A0"/>
                </a:solidFill>
              </a:rPr>
              <a:t>(</a:t>
            </a:r>
            <a:r>
              <a:rPr lang="zh-CN" altLang="en-US" sz="2000" b="1" dirty="0">
                <a:solidFill>
                  <a:srgbClr val="0032A0"/>
                </a:solidFill>
              </a:rPr>
              <a:t>特殊情况：申诉</a:t>
            </a:r>
            <a:r>
              <a:rPr lang="en-US" altLang="zh-CN" sz="2000" b="1" dirty="0">
                <a:solidFill>
                  <a:srgbClr val="0032A0"/>
                </a:solidFill>
              </a:rPr>
              <a:t>)</a:t>
            </a:r>
            <a:endParaRPr lang="en-US" altLang="zh-CN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If you disagree with a comment, that is okay – but make sure the editor understands why you disagree. Use science to back up your argument.</a:t>
            </a:r>
            <a:endParaRPr lang="zh-CN" altLang="en-US" sz="105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 descr="图形用户界面, 文本, 电子邮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581588"/>
            <a:ext cx="3578682" cy="1964908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6" name="图片 5" descr="图形用户界面, 应用程序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6187"/>
            <a:ext cx="3578682" cy="1964908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5" name="Title 1"/>
          <p:cNvSpPr txBox="1"/>
          <p:nvPr/>
        </p:nvSpPr>
        <p:spPr bwMode="auto">
          <a:xfrm>
            <a:off x="447735" y="280473"/>
            <a:ext cx="3404185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编辑的审稿工作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539548" y="1059582"/>
            <a:ext cx="3404185" cy="164660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1. </a:t>
            </a:r>
            <a:r>
              <a:rPr lang="zh-CN" altLang="en-US" sz="2000" b="1" dirty="0">
                <a:solidFill>
                  <a:srgbClr val="0032A0"/>
                </a:solidFill>
              </a:rPr>
              <a:t>编辑收到审稿人的意见后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仔细阅读稿件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分析评审报告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确认补充数据或实验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4)  </a:t>
            </a:r>
            <a:r>
              <a:rPr lang="zh-CN" altLang="en-US" sz="1600" dirty="0">
                <a:solidFill>
                  <a:schemeClr val="bg1"/>
                </a:solidFill>
              </a:rPr>
              <a:t>给作者做出一个最终的决定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539548" y="2931420"/>
            <a:ext cx="3404185" cy="164660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2. </a:t>
            </a:r>
            <a:r>
              <a:rPr lang="zh-CN" altLang="en-US" sz="2000" b="1" dirty="0">
                <a:solidFill>
                  <a:srgbClr val="0032A0"/>
                </a:solidFill>
              </a:rPr>
              <a:t>编辑决定</a:t>
            </a: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B050"/>
                </a:solidFill>
              </a:rPr>
              <a:t>1)  Accept    </a:t>
            </a:r>
            <a:r>
              <a:rPr lang="zh-CN" altLang="en-US" sz="1600" b="1" dirty="0">
                <a:solidFill>
                  <a:srgbClr val="00B050"/>
                </a:solidFill>
              </a:rPr>
              <a:t>接收</a:t>
            </a:r>
            <a:endParaRPr lang="zh-CN" altLang="en-US" sz="1600" b="1" dirty="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FFC000"/>
                </a:solidFill>
              </a:rPr>
              <a:t>2)  Revise     </a:t>
            </a:r>
            <a:r>
              <a:rPr lang="zh-CN" altLang="en-US" sz="1600" b="1" dirty="0">
                <a:solidFill>
                  <a:srgbClr val="FFC000"/>
                </a:solidFill>
              </a:rPr>
              <a:t>大修或小修</a:t>
            </a:r>
            <a:endParaRPr lang="zh-CN" altLang="en-US" sz="1600" b="1" dirty="0">
              <a:solidFill>
                <a:srgbClr val="FFC00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00B0F0"/>
                </a:solidFill>
              </a:rPr>
              <a:t>3)  Transfer  </a:t>
            </a:r>
            <a:r>
              <a:rPr lang="zh-CN" altLang="en-US" sz="1600" b="1" dirty="0">
                <a:solidFill>
                  <a:srgbClr val="00B0F0"/>
                </a:solidFill>
              </a:rPr>
              <a:t>稿件转交</a:t>
            </a:r>
            <a:endParaRPr lang="zh-CN" altLang="en-US" sz="1600" b="1" dirty="0">
              <a:solidFill>
                <a:srgbClr val="00B0F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b="1" dirty="0">
                <a:solidFill>
                  <a:srgbClr val="FF0000"/>
                </a:solidFill>
              </a:rPr>
              <a:t>4)  Reject     </a:t>
            </a:r>
            <a:r>
              <a:rPr lang="zh-CN" altLang="en-US" sz="1600" b="1" dirty="0">
                <a:solidFill>
                  <a:srgbClr val="FF0000"/>
                </a:solidFill>
              </a:rPr>
              <a:t>拒稿</a:t>
            </a:r>
            <a:endParaRPr lang="en-US" altLang="zh-CN" sz="1050" b="1" dirty="0">
              <a:solidFill>
                <a:srgbClr val="FF0000"/>
              </a:solidFill>
            </a:endParaRPr>
          </a:p>
        </p:txBody>
      </p:sp>
      <p:sp>
        <p:nvSpPr>
          <p:cNvPr id="11" name="圆角矩形 9"/>
          <p:cNvSpPr/>
          <p:nvPr/>
        </p:nvSpPr>
        <p:spPr>
          <a:xfrm>
            <a:off x="6660232" y="1194955"/>
            <a:ext cx="916948" cy="1351541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圆角矩形 9"/>
          <p:cNvSpPr/>
          <p:nvPr/>
        </p:nvSpPr>
        <p:spPr>
          <a:xfrm>
            <a:off x="4335214" y="3435847"/>
            <a:ext cx="3332173" cy="1235248"/>
          </a:xfrm>
          <a:prstGeom prst="roundRect">
            <a:avLst/>
          </a:prstGeom>
          <a:noFill/>
          <a:ln w="254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447735" y="280473"/>
            <a:ext cx="4268281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投稿中的学术道德 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539548" y="1059582"/>
            <a:ext cx="3600404" cy="167738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1. </a:t>
            </a:r>
            <a:r>
              <a:rPr lang="zh-CN" altLang="en-US" sz="2000" b="1" dirty="0">
                <a:solidFill>
                  <a:srgbClr val="0032A0"/>
                </a:solidFill>
              </a:rPr>
              <a:t>违反学术道德的常见情况 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抄袭和自我抄袭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一稿多投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数据造假或篡改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4)  </a:t>
            </a:r>
            <a:r>
              <a:rPr lang="zh-CN" altLang="en-US" sz="1600" dirty="0">
                <a:solidFill>
                  <a:schemeClr val="bg1"/>
                </a:solidFill>
              </a:rPr>
              <a:t>有问题的原创作者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539548" y="2931420"/>
            <a:ext cx="3600404" cy="203132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2. </a:t>
            </a:r>
            <a:r>
              <a:rPr lang="zh-CN" altLang="en-US" sz="2000" b="1" dirty="0">
                <a:solidFill>
                  <a:srgbClr val="0032A0"/>
                </a:solidFill>
              </a:rPr>
              <a:t>违反学术道德如何被发现 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从技术上来说：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          -  </a:t>
            </a:r>
            <a:r>
              <a:rPr lang="en-US" altLang="zh-CN" sz="1600" dirty="0" err="1">
                <a:solidFill>
                  <a:schemeClr val="bg1"/>
                </a:solidFill>
              </a:rPr>
              <a:t>CrossCheck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          -  Image Checking Software 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从科学交流上来说：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          -  Webinar, Social Networking</a:t>
            </a:r>
            <a:endParaRPr lang="en-US" altLang="zh-CN" sz="900" dirty="0">
              <a:solidFill>
                <a:schemeClr val="bg1"/>
              </a:solidFill>
            </a:endParaRP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0620" y="777645"/>
            <a:ext cx="1788575" cy="17666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Oval 25"/>
          <p:cNvSpPr/>
          <p:nvPr/>
        </p:nvSpPr>
        <p:spPr>
          <a:xfrm>
            <a:off x="5220648" y="1860820"/>
            <a:ext cx="814910" cy="769803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18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0620" y="2904463"/>
            <a:ext cx="2190941" cy="18592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02" y="777645"/>
            <a:ext cx="1788575" cy="17666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Oval 25"/>
          <p:cNvSpPr/>
          <p:nvPr/>
        </p:nvSpPr>
        <p:spPr>
          <a:xfrm>
            <a:off x="6620188" y="717971"/>
            <a:ext cx="814910" cy="769803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Title 1"/>
          <p:cNvSpPr txBox="1"/>
          <p:nvPr/>
        </p:nvSpPr>
        <p:spPr bwMode="auto">
          <a:xfrm>
            <a:off x="6003337" y="1442199"/>
            <a:ext cx="814910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r>
              <a:rPr lang="en-US" altLang="zh-CN" sz="2600" b="1" dirty="0">
                <a:solidFill>
                  <a:schemeClr val="bg1"/>
                </a:solidFill>
              </a:rPr>
              <a:t>V.S.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4210620" y="379808"/>
            <a:ext cx="4584947" cy="29238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图像检测软件 </a:t>
            </a:r>
            <a:r>
              <a:rPr lang="en-US" altLang="zh-CN" sz="1600" b="1" dirty="0">
                <a:solidFill>
                  <a:srgbClr val="0032A0"/>
                </a:solidFill>
              </a:rPr>
              <a:t>Image Checking Software </a:t>
            </a:r>
            <a:endParaRPr lang="en-US" altLang="zh-CN" sz="1600" b="1" dirty="0">
              <a:solidFill>
                <a:srgbClr val="0032A0"/>
              </a:solidFill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6051867" y="2328961"/>
            <a:ext cx="451258" cy="29238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图</a:t>
            </a:r>
            <a:r>
              <a:rPr lang="en-US" altLang="zh-CN" sz="1600" b="1" dirty="0">
                <a:solidFill>
                  <a:srgbClr val="0032A0"/>
                </a:solidFill>
              </a:rPr>
              <a:t>A </a:t>
            </a:r>
            <a:endParaRPr lang="en-US" altLang="zh-CN" sz="1600" b="1" dirty="0">
              <a:solidFill>
                <a:srgbClr val="0032A0"/>
              </a:solidFill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8657247" y="2328961"/>
            <a:ext cx="451257" cy="29238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图</a:t>
            </a:r>
            <a:r>
              <a:rPr lang="en-US" altLang="zh-CN" sz="1600" b="1" dirty="0">
                <a:solidFill>
                  <a:srgbClr val="0032A0"/>
                </a:solidFill>
              </a:rPr>
              <a:t>B </a:t>
            </a:r>
            <a:endParaRPr lang="en-US" altLang="zh-CN" sz="1600" b="1" dirty="0">
              <a:solidFill>
                <a:srgbClr val="0032A0"/>
              </a:solidFill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6472583" y="4549642"/>
            <a:ext cx="451258" cy="29238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图</a:t>
            </a:r>
            <a:r>
              <a:rPr lang="en-US" altLang="zh-CN" sz="1600" b="1" dirty="0">
                <a:solidFill>
                  <a:srgbClr val="0032A0"/>
                </a:solidFill>
              </a:rPr>
              <a:t>C </a:t>
            </a:r>
            <a:endParaRPr lang="en-US" altLang="zh-CN" sz="1600" b="1" dirty="0">
              <a:solidFill>
                <a:srgbClr val="0032A0"/>
              </a:solidFill>
            </a:endParaRPr>
          </a:p>
        </p:txBody>
      </p:sp>
      <p:sp>
        <p:nvSpPr>
          <p:cNvPr id="28" name="Oval 25"/>
          <p:cNvSpPr/>
          <p:nvPr/>
        </p:nvSpPr>
        <p:spPr>
          <a:xfrm>
            <a:off x="4788024" y="3940896"/>
            <a:ext cx="579131" cy="57507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9" name="Oval 25"/>
          <p:cNvSpPr/>
          <p:nvPr/>
        </p:nvSpPr>
        <p:spPr>
          <a:xfrm>
            <a:off x="5560841" y="3940896"/>
            <a:ext cx="579131" cy="57507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0" name="TextBox 18"/>
          <p:cNvSpPr txBox="1"/>
          <p:nvPr/>
        </p:nvSpPr>
        <p:spPr>
          <a:xfrm>
            <a:off x="6660232" y="2904463"/>
            <a:ext cx="2448272" cy="143116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chemeClr val="bg1"/>
                </a:solidFill>
              </a:rPr>
              <a:t>经过图像的查重检测：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SzPct val="85000"/>
              <a:buAutoNum type="arabicParenR"/>
            </a:pPr>
            <a:r>
              <a:rPr lang="zh-CN" altLang="en-US" sz="1600" dirty="0">
                <a:solidFill>
                  <a:schemeClr val="bg1"/>
                </a:solidFill>
              </a:rPr>
              <a:t>图</a:t>
            </a:r>
            <a:r>
              <a:rPr lang="en-US" altLang="zh-CN" sz="1600" dirty="0">
                <a:solidFill>
                  <a:schemeClr val="bg1"/>
                </a:solidFill>
              </a:rPr>
              <a:t>A</a:t>
            </a:r>
            <a:r>
              <a:rPr lang="zh-CN" altLang="en-US" sz="1600" dirty="0">
                <a:solidFill>
                  <a:schemeClr val="bg1"/>
                </a:solidFill>
              </a:rPr>
              <a:t>和图</a:t>
            </a:r>
            <a:r>
              <a:rPr lang="en-US" altLang="zh-CN" sz="1600" dirty="0">
                <a:solidFill>
                  <a:schemeClr val="bg1"/>
                </a:solidFill>
              </a:rPr>
              <a:t>B</a:t>
            </a:r>
            <a:r>
              <a:rPr lang="zh-CN" altLang="en-US" sz="1600" dirty="0">
                <a:solidFill>
                  <a:schemeClr val="bg1"/>
                </a:solidFill>
              </a:rPr>
              <a:t>有完全一致的图案。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SzPct val="85000"/>
              <a:buAutoNum type="arabicParenR"/>
            </a:pPr>
            <a:r>
              <a:rPr lang="zh-CN" altLang="en-US" sz="1600" dirty="0">
                <a:solidFill>
                  <a:schemeClr val="bg1"/>
                </a:solidFill>
              </a:rPr>
              <a:t>图</a:t>
            </a:r>
            <a:r>
              <a:rPr lang="en-US" altLang="zh-CN" sz="1600" dirty="0">
                <a:solidFill>
                  <a:schemeClr val="bg1"/>
                </a:solidFill>
              </a:rPr>
              <a:t>C</a:t>
            </a:r>
            <a:r>
              <a:rPr lang="zh-CN" altLang="en-US" sz="1600" dirty="0">
                <a:solidFill>
                  <a:schemeClr val="bg1"/>
                </a:solidFill>
              </a:rPr>
              <a:t>有被修改的痕迹，被标记部分完全一致。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8" grpId="0" animBg="1"/>
      <p:bldP spid="2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 bwMode="auto">
          <a:xfrm>
            <a:off x="447735" y="280473"/>
            <a:ext cx="4268281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投稿中的学术道德 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539547" y="1059582"/>
            <a:ext cx="3600405" cy="216982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3. </a:t>
            </a:r>
            <a:r>
              <a:rPr lang="zh-CN" altLang="en-US" sz="2000" b="1" dirty="0">
                <a:solidFill>
                  <a:srgbClr val="0032A0"/>
                </a:solidFill>
              </a:rPr>
              <a:t>文章被撤稿的原因是什么？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进一步的研究揭示了数据中的缺陷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无法复制的结果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错误的分析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4)  </a:t>
            </a:r>
            <a:r>
              <a:rPr lang="zh-CN" altLang="en-US" sz="1600" dirty="0">
                <a:solidFill>
                  <a:schemeClr val="bg1"/>
                </a:solidFill>
              </a:rPr>
              <a:t>意外违反学术道德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5)  </a:t>
            </a:r>
            <a:r>
              <a:rPr lang="zh-CN" altLang="en-US" sz="1600" dirty="0">
                <a:solidFill>
                  <a:schemeClr val="bg1"/>
                </a:solidFill>
              </a:rPr>
              <a:t>故意违反学术道德</a:t>
            </a:r>
            <a:endParaRPr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539547" y="3426110"/>
            <a:ext cx="3600405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4. </a:t>
            </a:r>
            <a:r>
              <a:rPr lang="zh-CN" altLang="en-US" sz="2000" b="1" dirty="0">
                <a:solidFill>
                  <a:srgbClr val="0032A0"/>
                </a:solidFill>
              </a:rPr>
              <a:t>更正 </a:t>
            </a:r>
            <a:r>
              <a:rPr lang="en-US" altLang="zh-CN" sz="2000" b="1" dirty="0">
                <a:solidFill>
                  <a:srgbClr val="0032A0"/>
                </a:solidFill>
              </a:rPr>
              <a:t>&amp; </a:t>
            </a:r>
            <a:r>
              <a:rPr lang="zh-CN" altLang="en-US" sz="2000" b="1" dirty="0">
                <a:solidFill>
                  <a:srgbClr val="0032A0"/>
                </a:solidFill>
              </a:rPr>
              <a:t>撤稿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更正 </a:t>
            </a:r>
            <a:r>
              <a:rPr lang="en-US" altLang="zh-CN" sz="1600" dirty="0">
                <a:solidFill>
                  <a:schemeClr val="bg1"/>
                </a:solidFill>
              </a:rPr>
              <a:t>Correction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撤稿 </a:t>
            </a:r>
            <a:r>
              <a:rPr lang="en-US" altLang="zh-CN" sz="1600" dirty="0">
                <a:solidFill>
                  <a:schemeClr val="bg1"/>
                </a:solidFill>
              </a:rPr>
              <a:t>Retraction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216" y="1089284"/>
            <a:ext cx="2768763" cy="1557430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8" name="TextBox 18"/>
          <p:cNvSpPr txBox="1"/>
          <p:nvPr/>
        </p:nvSpPr>
        <p:spPr>
          <a:xfrm>
            <a:off x="7167885" y="1089284"/>
            <a:ext cx="1873548" cy="61555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更正 </a:t>
            </a:r>
            <a:r>
              <a:rPr lang="en-US" altLang="zh-CN" sz="1600" b="1" dirty="0">
                <a:solidFill>
                  <a:srgbClr val="0032A0"/>
                </a:solidFill>
              </a:rPr>
              <a:t>Correction </a:t>
            </a:r>
            <a:endParaRPr lang="en-US" altLang="zh-CN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不违反学术道德</a:t>
            </a:r>
            <a:endParaRPr lang="en-US" altLang="zh-CN" sz="1600" b="1" dirty="0">
              <a:solidFill>
                <a:srgbClr val="0032A0"/>
              </a:solidFill>
            </a:endParaRPr>
          </a:p>
        </p:txBody>
      </p:sp>
      <p:sp>
        <p:nvSpPr>
          <p:cNvPr id="9" name="圆角矩形 9"/>
          <p:cNvSpPr/>
          <p:nvPr/>
        </p:nvSpPr>
        <p:spPr>
          <a:xfrm>
            <a:off x="4143549" y="1914559"/>
            <a:ext cx="2880320" cy="254864"/>
          </a:xfrm>
          <a:prstGeom prst="roundRect">
            <a:avLst/>
          </a:prstGeom>
          <a:noFill/>
          <a:ln w="3492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216" y="3065075"/>
            <a:ext cx="2768763" cy="1556453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1" name="圆角矩形 9"/>
          <p:cNvSpPr/>
          <p:nvPr/>
        </p:nvSpPr>
        <p:spPr>
          <a:xfrm>
            <a:off x="4141465" y="3390119"/>
            <a:ext cx="1730276" cy="684700"/>
          </a:xfrm>
          <a:prstGeom prst="roundRect">
            <a:avLst/>
          </a:prstGeom>
          <a:noFill/>
          <a:ln w="3492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7167884" y="1953399"/>
            <a:ext cx="1796604" cy="78483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该文章作出了更正 </a:t>
            </a:r>
            <a:r>
              <a:rPr lang="en-US" altLang="zh-CN" sz="1600" dirty="0">
                <a:solidFill>
                  <a:schemeClr val="bg1"/>
                </a:solidFill>
              </a:rPr>
              <a:t>(Correction to the Article Name)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7164288" y="3065075"/>
            <a:ext cx="1728192" cy="78483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指出了更正的地方是哪些 </a:t>
            </a:r>
            <a:r>
              <a:rPr lang="en-US" altLang="zh-CN" sz="1600" dirty="0">
                <a:solidFill>
                  <a:schemeClr val="bg1"/>
                </a:solidFill>
              </a:rPr>
              <a:t>(What has been corrected ?)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 bwMode="auto">
          <a:xfrm>
            <a:off x="447735" y="280473"/>
            <a:ext cx="4268281" cy="4374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defTabSz="457200">
              <a:defRPr/>
            </a:pPr>
            <a:r>
              <a:rPr lang="zh-CN" altLang="en-US" sz="2600" b="1" dirty="0">
                <a:solidFill>
                  <a:schemeClr val="bg1"/>
                </a:solidFill>
              </a:rPr>
              <a:t>投稿中的学术道德 </a:t>
            </a:r>
            <a:endParaRPr lang="zh-CN" altLang="en-US" sz="2600" b="1" dirty="0">
              <a:solidFill>
                <a:schemeClr val="bg1"/>
              </a:solidFill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539547" y="1059582"/>
            <a:ext cx="3600405" cy="216982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3. </a:t>
            </a:r>
            <a:r>
              <a:rPr lang="zh-CN" altLang="en-US" sz="2000" b="1" dirty="0">
                <a:solidFill>
                  <a:srgbClr val="0032A0"/>
                </a:solidFill>
              </a:rPr>
              <a:t>文章被撤稿的原因是什么？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进一步的研究揭示了数据中的缺陷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无法复制的结果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3)  </a:t>
            </a:r>
            <a:r>
              <a:rPr lang="zh-CN" altLang="en-US" sz="1600" dirty="0">
                <a:solidFill>
                  <a:schemeClr val="bg1"/>
                </a:solidFill>
              </a:rPr>
              <a:t>错误的分析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4)  </a:t>
            </a:r>
            <a:r>
              <a:rPr lang="zh-CN" altLang="en-US" sz="1600" dirty="0">
                <a:solidFill>
                  <a:schemeClr val="bg1"/>
                </a:solidFill>
              </a:rPr>
              <a:t>意外违反学术道德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5)  </a:t>
            </a:r>
            <a:r>
              <a:rPr lang="zh-CN" altLang="en-US" sz="1600" dirty="0">
                <a:solidFill>
                  <a:schemeClr val="bg1"/>
                </a:solidFill>
              </a:rPr>
              <a:t>故意违反学术道德</a:t>
            </a:r>
            <a:endParaRPr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6819689" y="365946"/>
            <a:ext cx="2106946" cy="61555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撤稿 </a:t>
            </a:r>
            <a:r>
              <a:rPr lang="en-US" altLang="zh-CN" sz="1600" b="1" dirty="0">
                <a:solidFill>
                  <a:srgbClr val="0032A0"/>
                </a:solidFill>
              </a:rPr>
              <a:t>Retraction </a:t>
            </a:r>
            <a:endParaRPr lang="en-US" altLang="zh-CN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通常因违反学术道德</a:t>
            </a:r>
            <a:endParaRPr lang="en-US" altLang="zh-CN" sz="1600" b="1" dirty="0">
              <a:solidFill>
                <a:srgbClr val="0032A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619" y="365946"/>
            <a:ext cx="2466756" cy="1387272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619" y="1885656"/>
            <a:ext cx="2466756" cy="1387272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619" y="3405366"/>
            <a:ext cx="2466756" cy="1386680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17" name="TextBox 18"/>
          <p:cNvSpPr txBox="1"/>
          <p:nvPr/>
        </p:nvSpPr>
        <p:spPr>
          <a:xfrm>
            <a:off x="6819688" y="1139321"/>
            <a:ext cx="2000783" cy="53860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dirty="0">
                <a:solidFill>
                  <a:schemeClr val="bg1"/>
                </a:solidFill>
              </a:rPr>
              <a:t>该文章由于违反学术道德被撤稿。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8" name="圆角矩形 9"/>
          <p:cNvSpPr/>
          <p:nvPr/>
        </p:nvSpPr>
        <p:spPr>
          <a:xfrm>
            <a:off x="4139952" y="583380"/>
            <a:ext cx="2592288" cy="267029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圆角矩形 9"/>
          <p:cNvSpPr/>
          <p:nvPr/>
        </p:nvSpPr>
        <p:spPr>
          <a:xfrm>
            <a:off x="4137645" y="2299811"/>
            <a:ext cx="2592288" cy="271939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6819689" y="1835753"/>
            <a:ext cx="2232248" cy="166199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撤稿声明</a:t>
            </a:r>
            <a:endParaRPr lang="zh-CN" altLang="en-US" sz="16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zh-CN" altLang="en-US" sz="1200" dirty="0">
                <a:solidFill>
                  <a:schemeClr val="bg1"/>
                </a:solidFill>
              </a:rPr>
              <a:t>基于德克萨斯大学奥斯汀分校诚信研究办公室进行的一项调查，在发表这篇文章时，由于该大学的一名联合作者在科学上的不端行为，因此确定这篇文章的数据和科学结论是不可靠的。作者据此撤回了这篇文章。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21" name="TextBox 18"/>
          <p:cNvSpPr txBox="1"/>
          <p:nvPr/>
        </p:nvSpPr>
        <p:spPr>
          <a:xfrm>
            <a:off x="6819689" y="3829401"/>
            <a:ext cx="2144799" cy="53860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zh-CN" altLang="en-US" sz="1600" b="1" dirty="0">
                <a:solidFill>
                  <a:srgbClr val="0032A0"/>
                </a:solidFill>
              </a:rPr>
              <a:t>撤稿是指把文章从期刊里撤下来吗？</a:t>
            </a:r>
            <a:endParaRPr lang="en-US" altLang="zh-CN" sz="1600" b="1" dirty="0">
              <a:solidFill>
                <a:srgbClr val="0032A0"/>
              </a:solidFill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539547" y="3426110"/>
            <a:ext cx="3600405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tIns="0" rtlCol="0" anchor="t">
            <a:spAutoFit/>
          </a:bodyPr>
          <a:lstStyle/>
          <a:p>
            <a:pPr>
              <a:spcAft>
                <a:spcPts val="600"/>
              </a:spcAft>
              <a:buSzPct val="85000"/>
            </a:pPr>
            <a:r>
              <a:rPr lang="en-US" altLang="zh-CN" sz="2000" b="1" dirty="0">
                <a:solidFill>
                  <a:srgbClr val="0032A0"/>
                </a:solidFill>
              </a:rPr>
              <a:t>4. </a:t>
            </a:r>
            <a:r>
              <a:rPr lang="zh-CN" altLang="en-US" sz="2000" b="1" dirty="0">
                <a:solidFill>
                  <a:srgbClr val="0032A0"/>
                </a:solidFill>
              </a:rPr>
              <a:t>更正 </a:t>
            </a:r>
            <a:r>
              <a:rPr lang="en-US" altLang="zh-CN" sz="2000" b="1" dirty="0">
                <a:solidFill>
                  <a:srgbClr val="0032A0"/>
                </a:solidFill>
              </a:rPr>
              <a:t>&amp; </a:t>
            </a:r>
            <a:r>
              <a:rPr lang="zh-CN" altLang="en-US" sz="2000" b="1" dirty="0">
                <a:solidFill>
                  <a:srgbClr val="0032A0"/>
                </a:solidFill>
              </a:rPr>
              <a:t>撤稿</a:t>
            </a:r>
            <a:endParaRPr lang="zh-CN" altLang="en-US" sz="2000" b="1" dirty="0">
              <a:solidFill>
                <a:srgbClr val="0032A0"/>
              </a:solidFill>
            </a:endParaRPr>
          </a:p>
          <a:p>
            <a:pPr>
              <a:spcAft>
                <a:spcPts val="600"/>
              </a:spcAft>
              <a:buSzPct val="85000"/>
            </a:pPr>
            <a:endParaRPr lang="en-US" altLang="zh-CN" sz="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1)  </a:t>
            </a:r>
            <a:r>
              <a:rPr lang="zh-CN" altLang="en-US" sz="1600" dirty="0">
                <a:solidFill>
                  <a:schemeClr val="bg1"/>
                </a:solidFill>
              </a:rPr>
              <a:t>更正 </a:t>
            </a:r>
            <a:r>
              <a:rPr lang="en-US" altLang="zh-CN" sz="1600" dirty="0">
                <a:solidFill>
                  <a:schemeClr val="bg1"/>
                </a:solidFill>
              </a:rPr>
              <a:t>Correction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85000"/>
            </a:pPr>
            <a:r>
              <a:rPr lang="en-US" altLang="zh-CN" sz="1600" dirty="0">
                <a:solidFill>
                  <a:schemeClr val="bg1"/>
                </a:solidFill>
              </a:rPr>
              <a:t>2)  </a:t>
            </a:r>
            <a:r>
              <a:rPr lang="zh-CN" altLang="en-US" sz="1600" dirty="0">
                <a:solidFill>
                  <a:schemeClr val="bg1"/>
                </a:solidFill>
              </a:rPr>
              <a:t>撤稿 </a:t>
            </a:r>
            <a:r>
              <a:rPr lang="en-US" altLang="zh-CN" sz="1600" dirty="0">
                <a:solidFill>
                  <a:schemeClr val="bg1"/>
                </a:solidFill>
              </a:rPr>
              <a:t>Retraction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39552" y="1827191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Publications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工具用于科学交流的实践指南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1963949" cy="325816"/>
          </a:xfrm>
          <a:prstGeom prst="rect">
            <a:avLst/>
          </a:prstGeom>
        </p:spPr>
      </p:pic>
      <p:pic>
        <p:nvPicPr>
          <p:cNvPr id="2" name="图片 1" descr="手机屏幕的截图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68" y="195486"/>
            <a:ext cx="391892" cy="46983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475656" y="2211710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in Publishing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67544" y="303962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出版伦理准则与作者指南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Ethical Guidelines &amp; Author Guidelines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05129" y="4675363"/>
            <a:ext cx="470380" cy="228963"/>
          </a:xfrm>
        </p:spPr>
        <p:txBody>
          <a:bodyPr/>
          <a:lstStyle/>
          <a:p>
            <a:fld id="{DF0D8B84-1A4B-414C-B2D5-20F7DD95F941}" type="slidenum">
              <a:rPr lang="en-US" smtClean="0">
                <a:solidFill>
                  <a:schemeClr val="bg1"/>
                </a:solidFill>
              </a:rPr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Date Placeholder 3"/>
          <p:cNvSpPr txBox="1"/>
          <p:nvPr/>
        </p:nvSpPr>
        <p:spPr>
          <a:xfrm>
            <a:off x="7812360" y="4654748"/>
            <a:ext cx="1024409" cy="2289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82BFB99-6EF6-6E4E-A264-E551B441CDE6}" type="datetime1">
              <a:rPr lang="en-US" altLang="en-US" sz="1200" smtClean="0">
                <a:solidFill>
                  <a:schemeClr val="bg1"/>
                </a:solidFill>
              </a:rPr>
            </a:fld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" y="4634131"/>
            <a:ext cx="1584918" cy="270194"/>
          </a:xfrm>
          <a:prstGeom prst="rect">
            <a:avLst/>
          </a:prstGeom>
        </p:spPr>
      </p:pic>
      <p:sp>
        <p:nvSpPr>
          <p:cNvPr id="2" name="Title 12"/>
          <p:cNvSpPr txBox="1"/>
          <p:nvPr/>
        </p:nvSpPr>
        <p:spPr>
          <a:xfrm>
            <a:off x="467544" y="396010"/>
            <a:ext cx="8532233" cy="951603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CN" sz="2800" b="1" dirty="0">
                <a:solidFill>
                  <a:schemeClr val="bg1"/>
                </a:solidFill>
              </a:rPr>
              <a:t>Chemical Reviews  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</a:rPr>
              <a:t>化学评论</a:t>
            </a:r>
            <a:endParaRPr lang="zh-CN" altLang="en-US" sz="18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ts val="2600"/>
              </a:lnSpc>
            </a:pPr>
            <a:r>
              <a:rPr lang="en-US" altLang="zh-CN" sz="1800" b="0" dirty="0">
                <a:solidFill>
                  <a:schemeClr val="bg1"/>
                </a:solidFill>
                <a:latin typeface="+mn-lt"/>
                <a:ea typeface="+mn-ea"/>
              </a:rPr>
              <a:t>Impact Factor: 51.5 | Citations: 230,879</a:t>
            </a:r>
            <a:endParaRPr lang="en-US" altLang="zh-CN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975247" y="3789048"/>
            <a:ext cx="820738" cy="615681"/>
          </a:xfrm>
          <a:prstGeom prst="rect">
            <a:avLst/>
          </a:prstGeom>
          <a:noFill/>
        </p:spPr>
        <p:txBody>
          <a:bodyPr wrap="none" lIns="0" r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700" b="1" dirty="0">
                <a:solidFill>
                  <a:schemeClr val="bg1"/>
                </a:solidFill>
              </a:rPr>
              <a:t>2023 IMPACT FACTOR</a:t>
            </a:r>
            <a:endParaRPr lang="en-US" sz="700" b="1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200" b="1" dirty="0">
                <a:solidFill>
                  <a:schemeClr val="bg1"/>
                </a:solidFill>
              </a:rPr>
              <a:t>51.5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5899"/>
            <a:ext cx="1694833" cy="2248356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5" name="Title 2"/>
          <p:cNvSpPr>
            <a:spLocks noGrp="1"/>
          </p:cNvSpPr>
          <p:nvPr/>
        </p:nvSpPr>
        <p:spPr bwMode="auto">
          <a:xfrm>
            <a:off x="2483768" y="1419622"/>
            <a:ext cx="6264696" cy="25202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457200" eaLnBrk="0" hangingPunct="0"/>
            <a:r>
              <a:rPr lang="en-US" altLang="zh-CN" sz="1800" b="1" dirty="0">
                <a:solidFill>
                  <a:schemeClr val="bg1"/>
                </a:solidFill>
              </a:rPr>
              <a:t>Chemical Reviews</a:t>
            </a:r>
            <a:r>
              <a:rPr lang="en-US" altLang="zh-CN" sz="1800" dirty="0">
                <a:solidFill>
                  <a:schemeClr val="bg1"/>
                </a:solidFill>
              </a:rPr>
              <a:t> </a:t>
            </a:r>
            <a:r>
              <a:rPr lang="zh-CN" altLang="en-US" sz="1800" dirty="0">
                <a:solidFill>
                  <a:schemeClr val="bg1"/>
                </a:solidFill>
              </a:rPr>
              <a:t>是世界杰出的期刊之一，涵盖化学学科所有的研究领域，它为有机化学，无机化学，物理化学，分析化学，理论化学和生物化学各领域的重要研究提供全面、权威、关键和可读性强的综述文章。</a:t>
            </a:r>
            <a:endParaRPr lang="zh-CN" altLang="en-US" sz="1800" dirty="0">
              <a:solidFill>
                <a:schemeClr val="bg1"/>
              </a:solidFill>
            </a:endParaRPr>
          </a:p>
          <a:p>
            <a:pPr defTabSz="457200" eaLnBrk="0" hangingPunct="0"/>
            <a:endParaRPr lang="zh-CN" altLang="en-US" sz="1800" dirty="0">
              <a:solidFill>
                <a:schemeClr val="bg1"/>
              </a:solidFill>
            </a:endParaRPr>
          </a:p>
          <a:p>
            <a:pPr defTabSz="457200" eaLnBrk="0" hangingPunct="0"/>
            <a:r>
              <a:rPr lang="en-US" altLang="zh-CN" sz="1800" b="1" dirty="0">
                <a:solidFill>
                  <a:schemeClr val="bg1"/>
                </a:solidFill>
              </a:rPr>
              <a:t>Chemical Reviews </a:t>
            </a:r>
            <a:r>
              <a:rPr lang="zh-CN" altLang="en-US" sz="1800" dirty="0">
                <a:solidFill>
                  <a:schemeClr val="bg1"/>
                </a:solidFill>
              </a:rPr>
              <a:t>是化学学科类别里影响因子最高的期刊。</a:t>
            </a:r>
            <a:endParaRPr lang="en-US" altLang="zh-CN" sz="1800" dirty="0">
              <a:solidFill>
                <a:schemeClr val="bg1"/>
              </a:solidFill>
            </a:endParaRPr>
          </a:p>
          <a:p>
            <a:pPr defTabSz="457200" eaLnBrk="0" hangingPunct="0"/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期刊收录研究方向：化学，跨学科化学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467544" y="30396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向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投稿时，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工具可被视为文章作者或合作者吗？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242;p4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8891" y="934789"/>
            <a:ext cx="3240360" cy="1964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243;p42"/>
          <p:cNvGrpSpPr/>
          <p:nvPr/>
        </p:nvGrpSpPr>
        <p:grpSpPr>
          <a:xfrm>
            <a:off x="393384" y="2712132"/>
            <a:ext cx="3299456" cy="1011746"/>
            <a:chOff x="5403688" y="3795714"/>
            <a:chExt cx="6496664" cy="1879410"/>
          </a:xfrm>
        </p:grpSpPr>
        <p:pic>
          <p:nvPicPr>
            <p:cNvPr id="10" name="Google Shape;244;p42"/>
            <p:cNvPicPr preferRelativeResize="0"/>
            <p:nvPr/>
          </p:nvPicPr>
          <p:blipFill rotWithShape="1">
            <a:blip r:embed="rId3"/>
            <a:srcRect l="10438" t="8872" r="6076"/>
            <a:stretch>
              <a:fillRect/>
            </a:stretch>
          </p:blipFill>
          <p:spPr>
            <a:xfrm>
              <a:off x="5403688" y="4824485"/>
              <a:ext cx="6496664" cy="8506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1" name="Google Shape;245;p42"/>
            <p:cNvPicPr preferRelativeResize="0"/>
            <p:nvPr/>
          </p:nvPicPr>
          <p:blipFill rotWithShape="1">
            <a:blip r:embed="rId4"/>
            <a:srcRect l="10546" r="6070" b="6080"/>
            <a:stretch>
              <a:fillRect/>
            </a:stretch>
          </p:blipFill>
          <p:spPr>
            <a:xfrm>
              <a:off x="5403688" y="3795714"/>
              <a:ext cx="6496664" cy="10287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12" name="Google Shape;246;p42"/>
          <p:cNvSpPr/>
          <p:nvPr/>
        </p:nvSpPr>
        <p:spPr>
          <a:xfrm>
            <a:off x="536240" y="3831085"/>
            <a:ext cx="3345661" cy="931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headEnd type="none" w="sm" len="sm"/>
            <a:tailEnd type="none" w="sm" len="sm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ea typeface="微软雅黑 Light" panose="020B0502040204020203" pitchFamily="34" charset="-122"/>
                <a:cs typeface="Calibri" panose="020F0502020204030204"/>
                <a:sym typeface="Calibri" panose="020F0502020204030204"/>
              </a:rPr>
              <a:t>Part B. Ethical Obligations of Authors</a:t>
            </a:r>
            <a:endParaRPr sz="1000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  <a:p>
            <a:pPr algn="ctr"/>
            <a:r>
              <a:rPr lang="en-GB" sz="1000" b="1" dirty="0">
                <a:solidFill>
                  <a:schemeClr val="bg1"/>
                </a:solidFill>
                <a:ea typeface="微软雅黑 Light" panose="020B0502040204020203" pitchFamily="34" charset="-122"/>
                <a:cs typeface="Calibri" panose="020F0502020204030204"/>
                <a:sym typeface="Calibri" panose="020F0502020204030204"/>
              </a:rPr>
              <a:t>| Ethical Guidelines to Publication of Chemical Research</a:t>
            </a:r>
            <a:endParaRPr lang="en-GB" sz="1000" b="1" dirty="0">
              <a:solidFill>
                <a:schemeClr val="bg1"/>
              </a:solidFill>
              <a:ea typeface="微软雅黑 Light" panose="020B0502040204020203" pitchFamily="34" charset="-122"/>
              <a:cs typeface="Calibri" panose="020F0502020204030204"/>
              <a:sym typeface="Calibri" panose="020F0502020204030204"/>
            </a:endParaRPr>
          </a:p>
          <a:p>
            <a:pPr algn="ctr"/>
            <a:r>
              <a:rPr lang="zh-TW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  <a:sym typeface="Calibri" panose="020F0502020204030204"/>
              </a:rPr>
              <a:t>截图来源：</a:t>
            </a:r>
            <a:r>
              <a:rPr lang="en-US" altLang="zh-TW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  <a:sym typeface="Calibri" panose="020F0502020204030204"/>
              </a:rPr>
              <a:t>《</a:t>
            </a:r>
            <a:r>
              <a:rPr lang="zh-CN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  <a:sym typeface="Calibri" panose="020F0502020204030204"/>
              </a:rPr>
              <a:t>化学研究出版伦理准则</a:t>
            </a:r>
            <a:r>
              <a:rPr lang="en-US" altLang="zh-TW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  <a:sym typeface="Calibri" panose="020F0502020204030204"/>
              </a:rPr>
              <a:t>》</a:t>
            </a:r>
            <a:br>
              <a:rPr lang="en-US" altLang="zh-TW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  <a:sym typeface="Calibri" panose="020F0502020204030204"/>
              </a:rPr>
            </a:br>
            <a:r>
              <a:rPr lang="zh-CN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/>
                <a:sym typeface="Calibri" panose="020F0502020204030204"/>
              </a:rPr>
              <a:t>第二部分“作者道德义务”</a:t>
            </a:r>
            <a:endParaRPr lang="en-GB" sz="1335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" name="Google Shape;237;p4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356123" y="934790"/>
            <a:ext cx="2304109" cy="278908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</p:pic>
      <p:pic>
        <p:nvPicPr>
          <p:cNvPr id="15" name="Google Shape;239;p4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165711" y="2545262"/>
            <a:ext cx="3438883" cy="798410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16" name="Google Shape;240;p42"/>
          <p:cNvSpPr/>
          <p:nvPr/>
        </p:nvSpPr>
        <p:spPr>
          <a:xfrm>
            <a:off x="4356123" y="3831084"/>
            <a:ext cx="4248471" cy="931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headEnd type="none" w="sm" len="sm"/>
            <a:tailEnd type="none" w="sm" len="sm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en-GB" sz="1000" b="1" dirty="0">
                <a:solidFill>
                  <a:schemeClr val="bg1">
                    <a:lumMod val="75000"/>
                  </a:schemeClr>
                </a:solidFill>
                <a:ea typeface="微软雅黑 Light" panose="020B0502040204020203" pitchFamily="34" charset="-122"/>
                <a:cs typeface="Calibri" panose="020F0502020204030204"/>
                <a:sym typeface="Calibri" panose="020F0502020204030204"/>
              </a:rPr>
              <a:t>Author Guidelines | Appendix 1: Preparing for Submission | Authorship, Author List, and Coauthor Notification</a:t>
            </a:r>
            <a:endParaRPr lang="en-GB" sz="1000" b="1" dirty="0">
              <a:solidFill>
                <a:schemeClr val="bg1">
                  <a:lumMod val="75000"/>
                </a:schemeClr>
              </a:solidFill>
              <a:ea typeface="微软雅黑 Light" panose="020B0502040204020203" pitchFamily="34" charset="-122"/>
              <a:cs typeface="Calibri" panose="020F0502020204030204"/>
              <a:sym typeface="Calibri" panose="020F0502020204030204"/>
            </a:endParaRPr>
          </a:p>
          <a:p>
            <a:pPr algn="ctr"/>
            <a:r>
              <a:rPr lang="zh-TW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/>
              </a:rPr>
              <a:t>截图来源：</a:t>
            </a:r>
            <a:r>
              <a:rPr lang="en-US" altLang="zh-TW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/>
              </a:rPr>
              <a:t>ACS </a:t>
            </a:r>
            <a:r>
              <a:rPr lang="zh-TW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/>
              </a:rPr>
              <a:t>期刊“作者指南”</a:t>
            </a:r>
            <a:r>
              <a:rPr lang="zh-CN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/>
              </a:rPr>
              <a:t>附录 </a:t>
            </a:r>
            <a:r>
              <a:rPr lang="en-US" altLang="zh-CN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/>
              </a:rPr>
              <a:t>1</a:t>
            </a:r>
            <a:r>
              <a:rPr lang="zh-CN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/>
              </a:rPr>
              <a:t>：投稿前准备作者身份、作者名单及合</a:t>
            </a:r>
            <a:r>
              <a:rPr lang="zh-CN" altLang="en-US" sz="13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/>
              </a:rPr>
              <a:t>作</a:t>
            </a:r>
            <a:r>
              <a:rPr lang="zh-CN" altLang="en-US" sz="1335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Calibri" panose="020F0502020204030204"/>
              </a:rPr>
              <a:t>者通知</a:t>
            </a:r>
            <a:endParaRPr sz="1335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30396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向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投稿时，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工具可被视为文章作者或合作者吗？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67544" y="1203598"/>
            <a:ext cx="82809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或其他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工具不符合我们的作者身份标准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 or other tools do not meet our authorship criteria.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若使用了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工具，应在稿件中据实声明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use of such tools should be disclosed in the manuscript.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作者应对其所提交的稿件内容负最终责任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 are ultimately accountable for what they submit.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生成的文字应被恰当引用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AI-generated text should be cited appropriately.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303962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工具用于学术论文写作的最佳实践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for Using AI When Writing Scientific Manuscripts </a:t>
            </a:r>
            <a:endParaRPr lang="en-US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458441" y="1730055"/>
            <a:ext cx="1800200" cy="2321095"/>
            <a:chOff x="1022837" y="3935613"/>
            <a:chExt cx="1371600" cy="1748967"/>
          </a:xfrm>
        </p:grpSpPr>
        <p:pic>
          <p:nvPicPr>
            <p:cNvPr id="5" name="Picture 8" descr="A qr code with black squares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837" y="3935613"/>
              <a:ext cx="1371600" cy="1371600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1022837" y="5392975"/>
              <a:ext cx="1371600" cy="291605"/>
            </a:xfrm>
            <a:prstGeom prst="rect">
              <a:avLst/>
            </a:prstGeom>
            <a:noFill/>
          </p:spPr>
          <p:txBody>
            <a:bodyPr wrap="square" lIns="60960" rIns="6096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扫码阅读文章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730055"/>
            <a:ext cx="6340333" cy="22818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610" y="1730055"/>
            <a:ext cx="1360866" cy="1101978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5004048" y="4051150"/>
            <a:ext cx="3820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altLang="zh-CN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ACS Nano </a:t>
            </a:r>
            <a:r>
              <a:rPr lang="it-IT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2023, 17, 5, 4091 - 4093</a:t>
            </a:r>
            <a:endParaRPr lang="zh-CN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30396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对于使用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语言机器人进行科学交流的一些建议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67544" y="1203598"/>
            <a:ext cx="82809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提醒合作者与自己，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模型的输出只是最初的草稿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 your coauthors, and yourself, that the output of the ChatGPT model is merely a very early draft, at best.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不要逐字逐句地使用来自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的文字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use text verbatim from ChatGPT.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任何由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机器人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推荐的引用都需要通过原始文献进行验证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citations recommended by an AI bot/ChatGPT need to be verified with the original literature.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TW" sz="1600" b="1" dirty="0">
              <a:solidFill>
                <a:schemeClr val="bg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不要让 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扼杀您的创造力和深度思考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allow ChatGPT to squelch your creativity and deep thinking.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30396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对于使用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语言机器人进行科学交流的一些建议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467544" y="1491630"/>
            <a:ext cx="82809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不要将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或任何其它基于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的机器人列为共同作者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include ChatGPT or any other AI-based bot as a co-author.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 dirty="0">
              <a:solidFill>
                <a:schemeClr val="bg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在致谢和实验部分中明确您使用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机器人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准备稿件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Acknowledgments and experimental sections, your use of an AI bot/ChatGPT to prepare your manuscript.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ChatGPT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不能对任何陈述或伦理违规负责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 cannot be held accountable for any statement or ethical breach. </a:t>
            </a:r>
            <a:endParaRPr lang="en-US" altLang="zh-CN" sz="1600" b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9" descr="&lt;strong&gt;Question&lt;/strong&gt; mark 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88490"/>
            <a:ext cx="3737477" cy="2221042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1040880" y="3727269"/>
            <a:ext cx="2878835" cy="655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Questions</a:t>
            </a:r>
            <a:endParaRPr kumimoji="0" lang="en-US" altLang="zh-CN" sz="3200" b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427984" y="3723878"/>
            <a:ext cx="4473046" cy="1084136"/>
          </a:xfrm>
          <a:prstGeom prst="rect">
            <a:avLst/>
          </a:prstGeom>
          <a:noFill/>
          <a:ln w="3175" algn="ctr">
            <a:noFill/>
            <a:prstDash val="dash"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讲座问卷答题</a:t>
            </a:r>
            <a:endParaRPr lang="en-US" altLang="zh-CN" sz="2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5B8CC1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微信扫一扫</a:t>
            </a:r>
            <a:endParaRPr lang="en-US" altLang="zh-CN" sz="2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48" y="1088491"/>
            <a:ext cx="2535918" cy="24900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2"/>
          <p:cNvSpPr txBox="1"/>
          <p:nvPr/>
        </p:nvSpPr>
        <p:spPr>
          <a:xfrm>
            <a:off x="490533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2233538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3852637" y="2603550"/>
            <a:ext cx="142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有机工艺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719365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无机化学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46138" y="26035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分析化学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2"/>
          <p:cNvSpPr txBox="1"/>
          <p:nvPr/>
        </p:nvSpPr>
        <p:spPr>
          <a:xfrm>
            <a:off x="485797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2228593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2"/>
          <p:cNvSpPr txBox="1"/>
          <p:nvPr/>
        </p:nvSpPr>
        <p:spPr>
          <a:xfrm>
            <a:off x="3906498" y="4646096"/>
            <a:ext cx="131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2"/>
          <p:cNvSpPr txBox="1"/>
          <p:nvPr/>
        </p:nvSpPr>
        <p:spPr>
          <a:xfrm>
            <a:off x="5714420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物理化学快报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2"/>
          <p:cNvSpPr txBox="1"/>
          <p:nvPr/>
        </p:nvSpPr>
        <p:spPr>
          <a:xfrm>
            <a:off x="7451222" y="4643991"/>
            <a:ext cx="115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化工研究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Basic Science of Chemistry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化学的基础科研领域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42" y="1028780"/>
            <a:ext cx="1168488" cy="1559146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82" y="1028780"/>
            <a:ext cx="1189470" cy="155902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760" y="1032582"/>
            <a:ext cx="1169110" cy="155522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820" y="1023860"/>
            <a:ext cx="1176471" cy="1563943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324" y="1032026"/>
            <a:ext cx="1152018" cy="1555777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31" y="3087312"/>
            <a:ext cx="1166501" cy="1550018"/>
          </a:xfrm>
          <a:prstGeom prst="rect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6706" y="3085207"/>
            <a:ext cx="1163997" cy="1556679"/>
          </a:xfrm>
          <a:prstGeom prst="rect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2747" y="3093416"/>
            <a:ext cx="1163997" cy="1543914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9138" y="3093415"/>
            <a:ext cx="1140070" cy="1550575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320" y="3093415"/>
            <a:ext cx="1174259" cy="1550575"/>
          </a:xfrm>
          <a:prstGeom prst="rect">
            <a:avLst/>
          </a:prstGeom>
          <a:ln w="6350">
            <a:solidFill>
              <a:schemeClr val="bg1">
                <a:lumMod val="75000"/>
                <a:lumOff val="25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845">
              <a:defRPr/>
            </a:pPr>
            <a:endParaRPr lang="en-US" sz="2500" kern="0" dirty="0">
              <a:solidFill>
                <a:srgbClr val="FEBD24"/>
              </a:solidFill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2"/>
          <p:cNvSpPr txBox="1"/>
          <p:nvPr/>
        </p:nvSpPr>
        <p:spPr>
          <a:xfrm>
            <a:off x="490533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2233538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3852637" y="2603550"/>
            <a:ext cx="1421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应用材料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界面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719365" y="2603550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纳米材料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46138" y="260355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高分子材料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2"/>
          <p:cNvSpPr txBox="1"/>
          <p:nvPr/>
        </p:nvSpPr>
        <p:spPr>
          <a:xfrm>
            <a:off x="485797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生物材料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2228593" y="4646096"/>
            <a:ext cx="1174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能源材料快报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2"/>
          <p:cNvSpPr txBox="1"/>
          <p:nvPr/>
        </p:nvSpPr>
        <p:spPr>
          <a:xfrm>
            <a:off x="3906498" y="4646096"/>
            <a:ext cx="131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催化科学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2"/>
          <p:cNvSpPr txBox="1"/>
          <p:nvPr/>
        </p:nvSpPr>
        <p:spPr>
          <a:xfrm>
            <a:off x="5714420" y="4646096"/>
            <a:ext cx="11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材料物理化学</a:t>
            </a:r>
            <a:endParaRPr lang="en-US" altLang="zh-CN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2"/>
          <p:cNvSpPr txBox="1"/>
          <p:nvPr/>
        </p:nvSpPr>
        <p:spPr>
          <a:xfrm>
            <a:off x="7451222" y="4643991"/>
            <a:ext cx="1157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材料综述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2"/>
          <p:cNvSpPr txBox="1"/>
          <p:nvPr/>
        </p:nvSpPr>
        <p:spPr>
          <a:xfrm>
            <a:off x="467544" y="345954"/>
            <a:ext cx="8001000" cy="415325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32A0"/>
                </a:solidFill>
                <a:latin typeface="+mj-lt"/>
                <a:ea typeface="MS PGothic" panose="020B0600070205080204" charset="-128"/>
                <a:cs typeface="MS PGothic" panose="020B060007020508020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A4A8E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charset="-128"/>
                <a:cs typeface="MS PGothic" panose="020B060007020508020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chemeClr val="bg1"/>
                </a:solidFill>
              </a:rPr>
              <a:t>Materials Science &amp; Engineering  </a:t>
            </a:r>
            <a:r>
              <a:rPr lang="zh-CN" altLang="en-US" sz="2600" dirty="0">
                <a:solidFill>
                  <a:schemeClr val="bg1"/>
                </a:solidFill>
                <a:latin typeface="+mn-ea"/>
                <a:ea typeface="+mn-ea"/>
              </a:rPr>
              <a:t>材料科学与工程</a:t>
            </a:r>
            <a:endParaRPr lang="en-US" altLang="zh-CN" sz="2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3" y="1033364"/>
            <a:ext cx="1174259" cy="1559146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196" y="1037548"/>
            <a:ext cx="1162656" cy="155496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240" y="1033364"/>
            <a:ext cx="1169110" cy="1556679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157" y="1032026"/>
            <a:ext cx="1149050" cy="1564081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3" y="3087312"/>
            <a:ext cx="1168489" cy="1556679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96" y="3087312"/>
            <a:ext cx="1172411" cy="1556679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097" y="1030701"/>
            <a:ext cx="1169110" cy="1550574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47" y="3087311"/>
            <a:ext cx="1157402" cy="1556679"/>
          </a:xfrm>
          <a:prstGeom prst="rect">
            <a:avLst/>
          </a:prstGeom>
          <a:ln w="3175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1310" y="3093415"/>
            <a:ext cx="1168490" cy="1550575"/>
          </a:xfrm>
          <a:prstGeom prst="rect">
            <a:avLst/>
          </a:prstGeom>
          <a:ln w="6350"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459" y="3087311"/>
            <a:ext cx="1143748" cy="1550018"/>
          </a:xfrm>
          <a:prstGeom prst="rect">
            <a:avLst/>
          </a:prstGeom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15204</Words>
  <Application>WPS 演示</Application>
  <PresentationFormat>全屏显示(16:9)</PresentationFormat>
  <Paragraphs>1166</Paragraphs>
  <Slides>75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89" baseType="lpstr">
      <vt:lpstr>Arial</vt:lpstr>
      <vt:lpstr>宋体</vt:lpstr>
      <vt:lpstr>Wingdings</vt:lpstr>
      <vt:lpstr>Helvetica Light</vt:lpstr>
      <vt:lpstr>MS PGothic</vt:lpstr>
      <vt:lpstr>Arial Black</vt:lpstr>
      <vt:lpstr>Helvetica Light</vt:lpstr>
      <vt:lpstr>Calibri</vt:lpstr>
      <vt:lpstr>微软雅黑</vt:lpstr>
      <vt:lpstr>Arial Unicode MS</vt:lpstr>
      <vt:lpstr>Arial</vt:lpstr>
      <vt:lpstr>微软雅黑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杨丽</cp:lastModifiedBy>
  <cp:revision>2567</cp:revision>
  <dcterms:created xsi:type="dcterms:W3CDTF">2017-07-14T03:26:00Z</dcterms:created>
  <dcterms:modified xsi:type="dcterms:W3CDTF">2025-04-23T08:20:55Z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52CFCC3C16E34AED8788D5C7A4EDFB65_13</vt:lpwstr>
  </property>
  <property fmtid="{D5CDD505-2E9C-101B-9397-08002B2CF9AE}" pid="3" name="KSOProductBuildVer">
    <vt:lpwstr>2052-12.1.0.20784</vt:lpwstr>
  </property>
</Properties>
</file>