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7.xml" ContentType="application/vnd.openxmlformats-officedocument.presentationml.notesSlide+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ppt/notesSlides/notesSlide9.xml" ContentType="application/vnd.openxmlformats-officedocument.presentationml.notesSlide+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notesSlides/notesSlide11.xml" ContentType="application/vnd.openxmlformats-officedocument.presentationml.notesSlide+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notesSlides/notesSlide13.xml" ContentType="application/vnd.openxmlformats-officedocument.presentationml.notesSlide+xml"/>
  <Override PartName="/ppt/tags/tag32.xml" ContentType="application/vnd.openxmlformats-officedocument.presentationml.tags+xml"/>
  <Override PartName="/ppt/notesSlides/notesSlide14.xml" ContentType="application/vnd.openxmlformats-officedocument.presentationml.notesSlide+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65.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Lst>
  <p:notesMasterIdLst>
    <p:notesMasterId r:id="rId76"/>
  </p:notesMasterIdLst>
  <p:sldIdLst>
    <p:sldId id="1093" r:id="rId3"/>
    <p:sldId id="1089" r:id="rId4"/>
    <p:sldId id="969" r:id="rId5"/>
    <p:sldId id="1575" r:id="rId6"/>
    <p:sldId id="1610" r:id="rId7"/>
    <p:sldId id="2007581534" r:id="rId8"/>
    <p:sldId id="1086" r:id="rId9"/>
    <p:sldId id="1100" r:id="rId10"/>
    <p:sldId id="1578" r:id="rId11"/>
    <p:sldId id="1579" r:id="rId12"/>
    <p:sldId id="1550" r:id="rId13"/>
    <p:sldId id="1581" r:id="rId14"/>
    <p:sldId id="1557" r:id="rId15"/>
    <p:sldId id="1580" r:id="rId16"/>
    <p:sldId id="1561" r:id="rId17"/>
    <p:sldId id="1554" r:id="rId18"/>
    <p:sldId id="1558" r:id="rId19"/>
    <p:sldId id="1555" r:id="rId20"/>
    <p:sldId id="1559" r:id="rId21"/>
    <p:sldId id="1574" r:id="rId22"/>
    <p:sldId id="1563" r:id="rId23"/>
    <p:sldId id="1564" r:id="rId24"/>
    <p:sldId id="1565" r:id="rId25"/>
    <p:sldId id="1573" r:id="rId26"/>
    <p:sldId id="1566" r:id="rId27"/>
    <p:sldId id="1551" r:id="rId28"/>
    <p:sldId id="1552" r:id="rId29"/>
    <p:sldId id="1553" r:id="rId30"/>
    <p:sldId id="1560" r:id="rId31"/>
    <p:sldId id="1562" r:id="rId32"/>
    <p:sldId id="1567" r:id="rId33"/>
    <p:sldId id="1568" r:id="rId34"/>
    <p:sldId id="1569" r:id="rId35"/>
    <p:sldId id="1572" r:id="rId36"/>
    <p:sldId id="1096" r:id="rId37"/>
    <p:sldId id="1570" r:id="rId38"/>
    <p:sldId id="1586" r:id="rId39"/>
    <p:sldId id="1582" r:id="rId40"/>
    <p:sldId id="1583" r:id="rId41"/>
    <p:sldId id="1571" r:id="rId42"/>
    <p:sldId id="1584" r:id="rId43"/>
    <p:sldId id="1585" r:id="rId44"/>
    <p:sldId id="1102" r:id="rId45"/>
    <p:sldId id="1693" r:id="rId46"/>
    <p:sldId id="11092786" r:id="rId47"/>
    <p:sldId id="11092784" r:id="rId48"/>
    <p:sldId id="2007581528" r:id="rId49"/>
    <p:sldId id="2007581533" r:id="rId50"/>
    <p:sldId id="1111" r:id="rId51"/>
    <p:sldId id="2007581515" r:id="rId52"/>
    <p:sldId id="2007581527" r:id="rId53"/>
    <p:sldId id="2007581525" r:id="rId54"/>
    <p:sldId id="2007581526" r:id="rId55"/>
    <p:sldId id="2007581516" r:id="rId56"/>
    <p:sldId id="2007581517" r:id="rId57"/>
    <p:sldId id="256" r:id="rId58"/>
    <p:sldId id="2007581518" r:id="rId59"/>
    <p:sldId id="2007581536" r:id="rId60"/>
    <p:sldId id="2007581537" r:id="rId61"/>
    <p:sldId id="1587" r:id="rId62"/>
    <p:sldId id="612" r:id="rId63"/>
    <p:sldId id="613" r:id="rId64"/>
    <p:sldId id="614" r:id="rId65"/>
    <p:sldId id="615" r:id="rId66"/>
    <p:sldId id="617" r:id="rId67"/>
    <p:sldId id="593" r:id="rId68"/>
    <p:sldId id="595" r:id="rId69"/>
    <p:sldId id="2007581535" r:id="rId70"/>
    <p:sldId id="596" r:id="rId71"/>
    <p:sldId id="597" r:id="rId72"/>
    <p:sldId id="598" r:id="rId73"/>
    <p:sldId id="599" r:id="rId74"/>
    <p:sldId id="1546" r:id="rId75"/>
  </p:sldIdLst>
  <p:sldSz cx="12192000" cy="6858000"/>
  <p:notesSz cx="6858000" cy="9144000"/>
  <p:custDataLst>
    <p:tags r:id="rId7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78" userDrawn="1">
          <p15:clr>
            <a:srgbClr val="A4A3A4"/>
          </p15:clr>
        </p15:guide>
        <p15:guide id="2" orient="horz" pos="2496" userDrawn="1">
          <p15:clr>
            <a:srgbClr val="A4A3A4"/>
          </p15:clr>
        </p15:guide>
        <p15:guide id="3" orient="horz" pos="2976" userDrawn="1">
          <p15:clr>
            <a:srgbClr val="A4A3A4"/>
          </p15:clr>
        </p15:guide>
        <p15:guide id="4"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CFC"/>
    <a:srgbClr val="ED5E25"/>
    <a:srgbClr val="110BF7"/>
    <a:srgbClr val="EC5622"/>
    <a:srgbClr val="ED5F25"/>
    <a:srgbClr val="EF775F"/>
    <a:srgbClr val="1FDAE3"/>
    <a:srgbClr val="B1516F"/>
    <a:srgbClr val="EDE815"/>
    <a:srgbClr val="F39A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645" autoAdjust="0"/>
    <p:restoredTop sz="95112" autoAdjust="0"/>
  </p:normalViewPr>
  <p:slideViewPr>
    <p:cSldViewPr snapToGrid="0" showGuides="1">
      <p:cViewPr varScale="1">
        <p:scale>
          <a:sx n="53" d="100"/>
          <a:sy n="53" d="100"/>
        </p:scale>
        <p:origin x="64" y="744"/>
      </p:cViewPr>
      <p:guideLst>
        <p:guide orient="horz" pos="1978"/>
        <p:guide orient="horz" pos="2496"/>
        <p:guide orient="horz" pos="2976"/>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78E8F0-E8FC-4590-8E4E-A84C4DA8BEB5}" type="datetimeFigureOut">
              <a:rPr lang="zh-CN" altLang="en-US" smtClean="0"/>
              <a:t>2025/4/14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D69AB-4FC7-4396-A86F-CBA7A2741E1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zhihu.com/search?q=%E6%97%B6%E9%97%B4%E6%8C%87%E9%92%88&amp;search_source=Entity&amp;hybrid_search_source=Entity&amp;hybrid_search_extra=%7B%22sourceType%22%3A%22article%22%2C%22sourceId%22%3A%22358411938%22%7D"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3D69AB-4FC7-4396-A86F-CBA7A2741E11}" type="slidenum">
              <a:rPr lang="zh-CN" altLang="en-US" smtClean="0"/>
              <a:t>13</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3D69AB-4FC7-4396-A86F-CBA7A2741E11}" type="slidenum">
              <a:rPr lang="zh-CN" altLang="en-US" smtClean="0"/>
              <a:t>14</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3D69AB-4FC7-4396-A86F-CBA7A2741E11}" type="slidenum">
              <a:rPr lang="zh-CN" altLang="en-US" smtClean="0"/>
              <a:t>16</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3D69AB-4FC7-4396-A86F-CBA7A2741E11}" type="slidenum">
              <a:rPr lang="zh-CN" altLang="en-US" smtClean="0"/>
              <a:t>17</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3D69AB-4FC7-4396-A86F-CBA7A2741E11}" type="slidenum">
              <a:rPr lang="zh-CN" altLang="en-US" smtClean="0"/>
              <a:t>27</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要讲一个很重要的细节，那就是自动吸附。下图青色的图标表示已经开启“自动吸附”，这意味着你在拖动素材的时候（比如两端分开的音频素材），当他们距离很近的时候就会像磁铁一样头尾严丝合缝地“吸附”在一起，视频之间没有间隙，不会出现视频衔接不连续的情况。同样地，如果在开启“自动吸附”的情况下你拖动时间指针，在视频的末尾你也可以发现</a:t>
            </a:r>
            <a:r>
              <a:rPr lang="zh-CN" altLang="en-US" dirty="0">
                <a:hlinkClick r:id="rId3"/>
              </a:rPr>
              <a:t>时间指针</a:t>
            </a:r>
            <a:r>
              <a:rPr lang="zh-CN" altLang="en-US" dirty="0"/>
              <a:t>变成了青色，这说明时间指针已经与视频末尾对齐，当前位置就是视频的最后一帧。单击“自动吸附”按钮之后，“自动吸附”功能就关闭了，这是你再拖拽素材，即使两个素材离得再近，它们也不会“吸附”在一起了，同样，拖动时间指针，指针在素材末尾也不会变色。你也不能快速地找到视频的末尾了。但是“自动吸附”功能并不是一直有益的，如果你添加的素材不需要完全地和时间轴上的其他素材对齐，那么就可以关闭“自动吸附”功能了。</a:t>
            </a:r>
          </a:p>
        </p:txBody>
      </p:sp>
      <p:sp>
        <p:nvSpPr>
          <p:cNvPr id="4" name="灯片编号占位符 3"/>
          <p:cNvSpPr>
            <a:spLocks noGrp="1"/>
          </p:cNvSpPr>
          <p:nvPr>
            <p:ph type="sldNum" sz="quarter" idx="5"/>
          </p:nvPr>
        </p:nvSpPr>
        <p:spPr/>
        <p:txBody>
          <a:bodyPr/>
          <a:lstStyle/>
          <a:p>
            <a:fld id="{E23D69AB-4FC7-4396-A86F-CBA7A2741E11}" type="slidenum">
              <a:rPr lang="zh-CN" altLang="en-US" smtClean="0"/>
              <a:t>35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23D69AB-4FC7-4396-A86F-CBA7A2741E11}" type="slidenum">
              <a:rPr lang="zh-CN" altLang="en-US" smtClean="0"/>
              <a:t>46</a:t>
            </a:fld>
            <a:endParaRPr lang="zh-CN" altLang="en-US"/>
          </a:p>
        </p:txBody>
      </p:sp>
    </p:spTree>
    <p:extLst>
      <p:ext uri="{BB962C8B-B14F-4D97-AF65-F5344CB8AC3E}">
        <p14:creationId xmlns:p14="http://schemas.microsoft.com/office/powerpoint/2010/main" val="3112173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7F093-E405-30CF-72ED-EFDCC4C066B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EF2516B-BD69-8CE6-A882-911E8C21D20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AA2AE2D-31B2-0693-A2C1-D5A8A84CB35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E6F56BA-A34F-C35E-2AC4-9CA41A56D777}"/>
              </a:ext>
            </a:extLst>
          </p:cNvPr>
          <p:cNvSpPr>
            <a:spLocks noGrp="1"/>
          </p:cNvSpPr>
          <p:nvPr>
            <p:ph type="sldNum" sz="quarter" idx="5"/>
          </p:nvPr>
        </p:nvSpPr>
        <p:spPr/>
        <p:txBody>
          <a:bodyPr/>
          <a:lstStyle/>
          <a:p>
            <a:fld id="{E23D69AB-4FC7-4396-A86F-CBA7A2741E11}" type="slidenum">
              <a:rPr lang="zh-CN" altLang="en-US" smtClean="0"/>
              <a:t>47</a:t>
            </a:fld>
            <a:endParaRPr lang="zh-CN" altLang="en-US"/>
          </a:p>
        </p:txBody>
      </p:sp>
    </p:spTree>
    <p:extLst>
      <p:ext uri="{BB962C8B-B14F-4D97-AF65-F5344CB8AC3E}">
        <p14:creationId xmlns:p14="http://schemas.microsoft.com/office/powerpoint/2010/main" val="1794121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0" i="0" dirty="0">
                <a:solidFill>
                  <a:srgbClr val="333333"/>
                </a:solidFill>
                <a:effectLst/>
                <a:latin typeface="-apple-system"/>
              </a:rPr>
              <a:t>剪映电脑版和手机版几乎一模一样，只是把小屏幕变大，同时增加了鼠标键盘的操作。不过专业版做了适配优化，支持多视频</a:t>
            </a:r>
            <a:r>
              <a:rPr lang="en-US" altLang="zh-CN" b="0" i="0" dirty="0">
                <a:solidFill>
                  <a:srgbClr val="333333"/>
                </a:solidFill>
                <a:effectLst/>
                <a:latin typeface="-apple-system"/>
              </a:rPr>
              <a:t>/</a:t>
            </a:r>
            <a:r>
              <a:rPr lang="zh-CN" altLang="en-US" b="0" i="0" dirty="0">
                <a:solidFill>
                  <a:srgbClr val="333333"/>
                </a:solidFill>
                <a:effectLst/>
                <a:latin typeface="-apple-system"/>
              </a:rPr>
              <a:t>音频轨剪辑，最高支持 </a:t>
            </a:r>
            <a:r>
              <a:rPr lang="en-US" altLang="zh-CN" b="0" i="0" dirty="0">
                <a:solidFill>
                  <a:srgbClr val="333333"/>
                </a:solidFill>
                <a:effectLst/>
                <a:latin typeface="-apple-system"/>
              </a:rPr>
              <a:t>4K 60fps </a:t>
            </a:r>
            <a:r>
              <a:rPr lang="zh-CN" altLang="en-US" b="0" i="0" dirty="0">
                <a:solidFill>
                  <a:srgbClr val="333333"/>
                </a:solidFill>
                <a:effectLst/>
                <a:latin typeface="-apple-system"/>
              </a:rPr>
              <a:t>视频编辑。</a:t>
            </a:r>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i="0" dirty="0">
                <a:effectLst/>
              </a:rPr>
              <a:t>​</a:t>
            </a:r>
            <a:r>
              <a:rPr lang="zh-CN" altLang="en-US" b="1" i="0" dirty="0">
                <a:effectLst/>
                <a:latin typeface="inherit"/>
              </a:rPr>
              <a:t>案例一：图书馆魔法少女</a:t>
            </a:r>
            <a:endParaRPr lang="zh-CN" altLang="en-US" b="1" i="0" dirty="0">
              <a:effectLst/>
            </a:endParaRPr>
          </a:p>
          <a:p>
            <a:endParaRPr lang="en-US" altLang="zh-CN" b="1" i="0" dirty="0">
              <a:effectLst/>
              <a:latin typeface="PingFang SC"/>
            </a:endParaRPr>
          </a:p>
          <a:p>
            <a:r>
              <a:rPr lang="zh-CN" altLang="en-US" b="1" i="0" dirty="0">
                <a:effectLst/>
                <a:latin typeface="PingFang SC"/>
              </a:rPr>
              <a:t>主体动作</a:t>
            </a:r>
            <a:r>
              <a:rPr lang="zh-CN" altLang="en-US" b="0" i="0" dirty="0">
                <a:effectLst/>
                <a:latin typeface="PingFang SC"/>
              </a:rPr>
              <a:t>：</a:t>
            </a:r>
            <a:br>
              <a:rPr lang="zh-CN" altLang="en-US" dirty="0"/>
            </a:br>
            <a:r>
              <a:rPr lang="en-US" altLang="zh-CN" b="0" i="0" dirty="0">
                <a:effectLst/>
                <a:latin typeface="PingFang SC"/>
              </a:rPr>
              <a:t>"</a:t>
            </a:r>
            <a:r>
              <a:rPr lang="zh-CN" altLang="en-US" b="0" i="0" dirty="0">
                <a:effectLst/>
                <a:latin typeface="PingFang SC"/>
              </a:rPr>
              <a:t>短发女生踮脚取书时指尖溢出星光，古籍悬浮环绕形成光带</a:t>
            </a:r>
            <a:r>
              <a:rPr lang="en-US" altLang="zh-CN" b="0" i="0" dirty="0">
                <a:effectLst/>
                <a:latin typeface="PingFang SC"/>
              </a:rPr>
              <a:t>"</a:t>
            </a:r>
            <a:br>
              <a:rPr lang="zh-CN" altLang="en-US" dirty="0"/>
            </a:br>
            <a:r>
              <a:rPr lang="zh-CN" altLang="en-US" b="1" i="0" dirty="0">
                <a:effectLst/>
                <a:latin typeface="PingFang SC"/>
              </a:rPr>
              <a:t>环境细节</a:t>
            </a:r>
            <a:r>
              <a:rPr lang="zh-CN" altLang="en-US" b="0" i="0" dirty="0">
                <a:effectLst/>
                <a:latin typeface="PingFang SC"/>
              </a:rPr>
              <a:t>：</a:t>
            </a:r>
            <a:br>
              <a:rPr lang="zh-CN" altLang="en-US" dirty="0"/>
            </a:br>
            <a:r>
              <a:rPr lang="en-US" altLang="zh-CN" b="0" i="0" dirty="0">
                <a:effectLst/>
                <a:latin typeface="PingFang SC"/>
              </a:rPr>
              <a:t>"</a:t>
            </a:r>
            <a:r>
              <a:rPr lang="zh-CN" altLang="en-US" b="0" i="0" dirty="0">
                <a:effectLst/>
                <a:latin typeface="PingFang SC"/>
              </a:rPr>
              <a:t>深夜图书馆木质书架泛黄，月光透过彩玻窗形成菱形光斑，尘埃粒子缓慢飘动</a:t>
            </a:r>
            <a:r>
              <a:rPr lang="en-US" altLang="zh-CN" b="0" i="0" dirty="0">
                <a:effectLst/>
                <a:latin typeface="PingFang SC"/>
              </a:rPr>
              <a:t>"</a:t>
            </a:r>
            <a:br>
              <a:rPr lang="zh-CN" altLang="en-US" dirty="0"/>
            </a:br>
            <a:r>
              <a:rPr lang="zh-CN" altLang="en-US" b="1" i="0" dirty="0">
                <a:effectLst/>
                <a:latin typeface="PingFang SC"/>
              </a:rPr>
              <a:t>风格参数</a:t>
            </a:r>
            <a:r>
              <a:rPr lang="zh-CN" altLang="en-US" b="0" i="0" dirty="0">
                <a:effectLst/>
                <a:latin typeface="PingFang SC"/>
              </a:rPr>
              <a:t>：</a:t>
            </a:r>
            <a:br>
              <a:rPr lang="zh-CN" altLang="en-US" dirty="0"/>
            </a:br>
            <a:r>
              <a:rPr lang="en-US" altLang="zh-CN" b="0" i="0" dirty="0">
                <a:effectLst/>
                <a:latin typeface="PingFang SC"/>
              </a:rPr>
              <a:t>"</a:t>
            </a:r>
            <a:r>
              <a:rPr lang="zh-CN" altLang="en-US" b="0" i="0" dirty="0">
                <a:effectLst/>
                <a:latin typeface="PingFang SC"/>
              </a:rPr>
              <a:t>吉卜力工作室动画风格，水彩质感边缘柔化</a:t>
            </a:r>
            <a:r>
              <a:rPr lang="en-US" altLang="zh-CN" b="0" i="0" dirty="0">
                <a:effectLst/>
                <a:latin typeface="PingFang SC"/>
              </a:rPr>
              <a:t>"</a:t>
            </a:r>
            <a:br>
              <a:rPr lang="zh-CN" altLang="en-US" dirty="0"/>
            </a:br>
            <a:r>
              <a:rPr lang="zh-CN" altLang="en-US" b="1" i="0" dirty="0">
                <a:effectLst/>
                <a:latin typeface="PingFang SC"/>
              </a:rPr>
              <a:t>画质要求</a:t>
            </a:r>
            <a:r>
              <a:rPr lang="zh-CN" altLang="en-US" b="0" i="0" dirty="0">
                <a:effectLst/>
                <a:latin typeface="PingFang SC"/>
              </a:rPr>
              <a:t>：</a:t>
            </a:r>
            <a:br>
              <a:rPr lang="zh-CN" altLang="en-US" dirty="0"/>
            </a:br>
            <a:r>
              <a:rPr lang="en-US" altLang="zh-CN" b="0" i="0" dirty="0">
                <a:effectLst/>
                <a:latin typeface="PingFang SC"/>
              </a:rPr>
              <a:t>"1080P</a:t>
            </a:r>
            <a:r>
              <a:rPr lang="zh-CN" altLang="en-US" b="0" i="0" dirty="0">
                <a:effectLst/>
                <a:latin typeface="PingFang SC"/>
              </a:rPr>
              <a:t>基础渲染，开启智能抗锯齿</a:t>
            </a:r>
            <a:r>
              <a:rPr lang="en-US" altLang="zh-CN" b="0" i="0" dirty="0">
                <a:effectLst/>
                <a:latin typeface="PingFang SC"/>
              </a:rPr>
              <a:t>"</a:t>
            </a:r>
            <a:br>
              <a:rPr lang="zh-CN" altLang="en-US" dirty="0"/>
            </a:br>
            <a:r>
              <a:rPr lang="zh-CN" altLang="en-US" b="0" i="1" dirty="0">
                <a:effectLst/>
                <a:latin typeface="PingFang SC"/>
              </a:rPr>
              <a:t>生成效果</a:t>
            </a:r>
            <a:r>
              <a:rPr lang="zh-CN" altLang="en-US" b="0" i="0" dirty="0">
                <a:effectLst/>
                <a:latin typeface="PingFang SC"/>
              </a:rPr>
              <a:t>：日系校园奇幻风，适合社团招新海报</a:t>
            </a:r>
            <a:endParaRPr lang="en-US" altLang="zh-CN" b="0" i="0" dirty="0">
              <a:effectLst/>
              <a:latin typeface="PingFang SC"/>
            </a:endParaRPr>
          </a:p>
          <a:p>
            <a:endParaRPr lang="en-US" altLang="zh-CN" b="0" i="0" dirty="0">
              <a:effectLst/>
              <a:latin typeface="PingFang SC"/>
            </a:endParaRPr>
          </a:p>
          <a:p>
            <a:pPr algn="l" fontAlgn="base">
              <a:buNone/>
            </a:pPr>
            <a:r>
              <a:rPr lang="zh-CN" altLang="en-US" b="1" i="0" dirty="0">
                <a:effectLst/>
                <a:latin typeface="inherit"/>
              </a:rPr>
              <a:t>案例二：樱花道治愈时刻</a:t>
            </a:r>
            <a:endParaRPr lang="zh-CN" altLang="en-US" b="1" i="0" dirty="0">
              <a:effectLst/>
            </a:endParaRPr>
          </a:p>
          <a:p>
            <a:pPr algn="l" fontAlgn="base">
              <a:buNone/>
            </a:pPr>
            <a:r>
              <a:rPr lang="zh-CN" altLang="en-US" b="1" i="0" dirty="0">
                <a:effectLst/>
                <a:latin typeface="inherit"/>
              </a:rPr>
              <a:t>主体动作</a:t>
            </a:r>
            <a:r>
              <a:rPr lang="zh-CN" altLang="en-US" b="0" i="0" dirty="0">
                <a:effectLst/>
              </a:rPr>
              <a:t>：</a:t>
            </a:r>
            <a:br>
              <a:rPr lang="zh-CN" altLang="en-US" b="0" i="0" dirty="0">
                <a:effectLst/>
              </a:rPr>
            </a:br>
            <a:r>
              <a:rPr lang="en-US" altLang="zh-CN" b="0" i="0" dirty="0">
                <a:effectLst/>
              </a:rPr>
              <a:t>"</a:t>
            </a:r>
            <a:r>
              <a:rPr lang="zh-CN" altLang="en-US" b="0" i="0" dirty="0">
                <a:effectLst/>
              </a:rPr>
              <a:t>戴眼镜男生半蹲喂流浪猫，围巾末端被微风掀起</a:t>
            </a:r>
            <a:r>
              <a:rPr lang="en-US" altLang="zh-CN" b="0" i="0" dirty="0">
                <a:effectLst/>
              </a:rPr>
              <a:t>"</a:t>
            </a:r>
            <a:br>
              <a:rPr lang="en-US" altLang="zh-CN" b="0" i="0" dirty="0">
                <a:effectLst/>
              </a:rPr>
            </a:br>
            <a:r>
              <a:rPr lang="zh-CN" altLang="en-US" b="1" i="0" dirty="0">
                <a:effectLst/>
                <a:latin typeface="inherit"/>
              </a:rPr>
              <a:t>环境细节</a:t>
            </a:r>
            <a:r>
              <a:rPr lang="zh-CN" altLang="en-US" b="0" i="0" dirty="0">
                <a:effectLst/>
              </a:rPr>
              <a:t>：</a:t>
            </a:r>
            <a:br>
              <a:rPr lang="zh-CN" altLang="en-US" b="0" i="0" dirty="0">
                <a:effectLst/>
              </a:rPr>
            </a:br>
            <a:r>
              <a:rPr lang="en-US" altLang="zh-CN" b="0" i="0" dirty="0">
                <a:effectLst/>
              </a:rPr>
              <a:t>"</a:t>
            </a:r>
            <a:r>
              <a:rPr lang="zh-CN" altLang="en-US" b="0" i="0" dirty="0">
                <a:effectLst/>
              </a:rPr>
              <a:t>四月樱花雨中石板路湿润反光，长椅放着翻开的</a:t>
            </a:r>
            <a:r>
              <a:rPr lang="en-US" altLang="zh-CN" b="0" i="0" dirty="0">
                <a:effectLst/>
              </a:rPr>
              <a:t>《</a:t>
            </a:r>
            <a:r>
              <a:rPr lang="zh-CN" altLang="en-US" b="0" i="0" dirty="0">
                <a:effectLst/>
              </a:rPr>
              <a:t>三体</a:t>
            </a:r>
            <a:r>
              <a:rPr lang="en-US" altLang="zh-CN" b="0" i="0" dirty="0">
                <a:effectLst/>
              </a:rPr>
              <a:t>》</a:t>
            </a:r>
            <a:r>
              <a:rPr lang="zh-CN" altLang="en-US" b="0" i="0" dirty="0">
                <a:effectLst/>
              </a:rPr>
              <a:t>，自行车筐积满花瓣</a:t>
            </a:r>
            <a:r>
              <a:rPr lang="en-US" altLang="zh-CN" b="0" i="0" dirty="0">
                <a:effectLst/>
              </a:rPr>
              <a:t>"</a:t>
            </a:r>
            <a:br>
              <a:rPr lang="en-US" altLang="zh-CN" b="0" i="0" dirty="0">
                <a:effectLst/>
              </a:rPr>
            </a:br>
            <a:r>
              <a:rPr lang="zh-CN" altLang="en-US" b="1" i="0" dirty="0">
                <a:effectLst/>
                <a:latin typeface="inherit"/>
              </a:rPr>
              <a:t>风格参数</a:t>
            </a:r>
            <a:r>
              <a:rPr lang="zh-CN" altLang="en-US" b="0" i="0" dirty="0">
                <a:effectLst/>
              </a:rPr>
              <a:t>：</a:t>
            </a:r>
            <a:br>
              <a:rPr lang="zh-CN" altLang="en-US" b="0" i="0" dirty="0">
                <a:effectLst/>
              </a:rPr>
            </a:br>
            <a:r>
              <a:rPr lang="en-US" altLang="zh-CN" b="0" i="0" dirty="0">
                <a:effectLst/>
              </a:rPr>
              <a:t>"</a:t>
            </a:r>
            <a:r>
              <a:rPr lang="zh-CN" altLang="en-US" b="0" i="0" dirty="0">
                <a:effectLst/>
              </a:rPr>
              <a:t>新海诚电影质感，浅景深背景虚化</a:t>
            </a:r>
            <a:r>
              <a:rPr lang="en-US" altLang="zh-CN" b="0" i="0" dirty="0">
                <a:effectLst/>
              </a:rPr>
              <a:t>"</a:t>
            </a:r>
            <a:br>
              <a:rPr lang="en-US" altLang="zh-CN" b="0" i="0" dirty="0">
                <a:effectLst/>
              </a:rPr>
            </a:br>
            <a:r>
              <a:rPr lang="zh-CN" altLang="en-US" b="1" i="0" dirty="0">
                <a:effectLst/>
                <a:latin typeface="inherit"/>
              </a:rPr>
              <a:t>画质要求</a:t>
            </a:r>
            <a:r>
              <a:rPr lang="zh-CN" altLang="en-US" b="0" i="0" dirty="0">
                <a:effectLst/>
              </a:rPr>
              <a:t>：</a:t>
            </a:r>
            <a:br>
              <a:rPr lang="zh-CN" altLang="en-US" b="0" i="0" dirty="0">
                <a:effectLst/>
              </a:rPr>
            </a:br>
            <a:r>
              <a:rPr lang="en-US" altLang="zh-CN" b="0" i="0" dirty="0">
                <a:effectLst/>
              </a:rPr>
              <a:t>"</a:t>
            </a:r>
            <a:r>
              <a:rPr lang="zh-CN" altLang="en-US" b="0" i="0" dirty="0">
                <a:effectLst/>
              </a:rPr>
              <a:t>开启智能补帧至</a:t>
            </a:r>
            <a:r>
              <a:rPr lang="en-US" altLang="zh-CN" b="0" i="0" dirty="0">
                <a:effectLst/>
              </a:rPr>
              <a:t>30fps</a:t>
            </a:r>
            <a:r>
              <a:rPr lang="zh-CN" altLang="en-US" b="0" i="0" dirty="0">
                <a:effectLst/>
              </a:rPr>
              <a:t>，毛发渲染等级</a:t>
            </a:r>
            <a:r>
              <a:rPr lang="en-US" altLang="zh-CN" b="0" i="0" dirty="0">
                <a:effectLst/>
              </a:rPr>
              <a:t>Lv2"</a:t>
            </a:r>
            <a:br>
              <a:rPr lang="en-US" altLang="zh-CN" b="0" i="0" dirty="0">
                <a:effectLst/>
              </a:rPr>
            </a:br>
            <a:r>
              <a:rPr lang="zh-CN" altLang="en-US" b="0" i="1" dirty="0">
                <a:effectLst/>
                <a:latin typeface="inherit"/>
              </a:rPr>
              <a:t>生成效果</a:t>
            </a:r>
            <a:r>
              <a:rPr lang="zh-CN" altLang="en-US" b="0" i="0" dirty="0">
                <a:effectLst/>
              </a:rPr>
              <a:t>：清新校园</a:t>
            </a:r>
            <a:r>
              <a:rPr lang="en-US" altLang="zh-CN" b="0" i="0" dirty="0">
                <a:effectLst/>
              </a:rPr>
              <a:t>vlog</a:t>
            </a:r>
            <a:r>
              <a:rPr lang="zh-CN" altLang="en-US" b="0" i="0" dirty="0">
                <a:effectLst/>
              </a:rPr>
              <a:t>封面，适配自媒体内容</a:t>
            </a:r>
          </a:p>
          <a:p>
            <a:pPr algn="ctr" fontAlgn="base">
              <a:buNone/>
            </a:pPr>
            <a:r>
              <a:rPr lang="en-US" altLang="zh-CN" b="1" dirty="0">
                <a:effectLst/>
                <a:latin typeface="inherit"/>
              </a:rPr>
              <a:t>2</a:t>
            </a:r>
            <a:endParaRPr lang="zh-CN" altLang="en-US" dirty="0">
              <a:effectLst/>
              <a:latin typeface="inherit"/>
            </a:endParaRPr>
          </a:p>
          <a:p>
            <a:pPr algn="ctr" fontAlgn="base">
              <a:buNone/>
            </a:pPr>
            <a:r>
              <a:rPr lang="en-US" altLang="zh-CN" b="1" dirty="0">
                <a:effectLst/>
                <a:latin typeface="inherit"/>
              </a:rPr>
              <a:t>7</a:t>
            </a:r>
            <a:endParaRPr lang="zh-CN" altLang="en-US" dirty="0">
              <a:effectLst/>
              <a:latin typeface="inherit"/>
            </a:endParaRPr>
          </a:p>
          <a:p>
            <a:pPr algn="l" fontAlgn="base">
              <a:buNone/>
            </a:pPr>
            <a:r>
              <a:rPr lang="zh-CN" altLang="en-US" b="1" i="0" dirty="0">
                <a:effectLst/>
              </a:rPr>
              <a:t>​</a:t>
            </a:r>
            <a:r>
              <a:rPr lang="zh-CN" altLang="en-US" b="1" i="0" dirty="0">
                <a:effectLst/>
                <a:latin typeface="inherit"/>
              </a:rPr>
              <a:t>案例三：简易玄幻修炼</a:t>
            </a:r>
            <a:endParaRPr lang="zh-CN" altLang="en-US" b="1" i="0" dirty="0">
              <a:effectLst/>
            </a:endParaRPr>
          </a:p>
          <a:p>
            <a:pPr algn="l" fontAlgn="base"/>
            <a:r>
              <a:rPr lang="zh-CN" altLang="en-US" b="1" i="0" dirty="0">
                <a:effectLst/>
                <a:latin typeface="inherit"/>
              </a:rPr>
              <a:t>主体动作</a:t>
            </a:r>
            <a:r>
              <a:rPr lang="zh-CN" altLang="en-US" b="0" i="0" dirty="0">
                <a:effectLst/>
              </a:rPr>
              <a:t>：</a:t>
            </a:r>
            <a:br>
              <a:rPr lang="zh-CN" altLang="en-US" b="0" i="0" dirty="0">
                <a:effectLst/>
              </a:rPr>
            </a:br>
            <a:r>
              <a:rPr lang="en-US" altLang="zh-CN" b="0" i="0" dirty="0">
                <a:effectLst/>
              </a:rPr>
              <a:t>"</a:t>
            </a:r>
            <a:r>
              <a:rPr lang="zh-CN" altLang="en-US" b="0" i="0" dirty="0">
                <a:effectLst/>
              </a:rPr>
              <a:t>扎马尾女生结剑指冥想，教科书悬浮环绕形成八卦阵</a:t>
            </a:r>
            <a:r>
              <a:rPr lang="en-US" altLang="zh-CN" b="0" i="0" dirty="0">
                <a:effectLst/>
              </a:rPr>
              <a:t>"</a:t>
            </a:r>
            <a:br>
              <a:rPr lang="en-US" altLang="zh-CN" b="0" i="0" dirty="0">
                <a:effectLst/>
              </a:rPr>
            </a:br>
            <a:r>
              <a:rPr lang="zh-CN" altLang="en-US" b="1" i="0" dirty="0">
                <a:effectLst/>
                <a:latin typeface="inherit"/>
              </a:rPr>
              <a:t>环境细节</a:t>
            </a:r>
            <a:r>
              <a:rPr lang="zh-CN" altLang="en-US" b="0" i="0" dirty="0">
                <a:effectLst/>
              </a:rPr>
              <a:t>：</a:t>
            </a:r>
            <a:br>
              <a:rPr lang="zh-CN" altLang="en-US" b="0" i="0" dirty="0">
                <a:effectLst/>
              </a:rPr>
            </a:br>
            <a:r>
              <a:rPr lang="en-US" altLang="zh-CN" b="0" i="0" dirty="0">
                <a:effectLst/>
              </a:rPr>
              <a:t>"</a:t>
            </a:r>
            <a:r>
              <a:rPr lang="zh-CN" altLang="en-US" b="0" i="0" dirty="0">
                <a:effectLst/>
              </a:rPr>
              <a:t>阶梯教室黑板显现金色符文，粉笔灰凝结成灵力粒子，窗外乌云旋涡低压</a:t>
            </a:r>
            <a:r>
              <a:rPr lang="en-US" altLang="zh-CN" b="0" i="0" dirty="0">
                <a:effectLst/>
              </a:rPr>
              <a:t>"</a:t>
            </a:r>
            <a:br>
              <a:rPr lang="en-US" altLang="zh-CN" b="0" i="0" dirty="0">
                <a:effectLst/>
              </a:rPr>
            </a:br>
            <a:r>
              <a:rPr lang="zh-CN" altLang="en-US" b="1" i="0" dirty="0">
                <a:effectLst/>
                <a:latin typeface="inherit"/>
              </a:rPr>
              <a:t>风格参数</a:t>
            </a:r>
            <a:r>
              <a:rPr lang="zh-CN" altLang="en-US" b="0" i="0" dirty="0">
                <a:effectLst/>
              </a:rPr>
              <a:t>：</a:t>
            </a:r>
            <a:br>
              <a:rPr lang="zh-CN" altLang="en-US" b="0" i="0" dirty="0">
                <a:effectLst/>
              </a:rPr>
            </a:br>
            <a:r>
              <a:rPr lang="en-US" altLang="zh-CN" b="0" i="0" dirty="0">
                <a:effectLst/>
              </a:rPr>
              <a:t>"</a:t>
            </a:r>
            <a:r>
              <a:rPr lang="zh-CN" altLang="en-US" b="0" i="0" dirty="0">
                <a:effectLst/>
              </a:rPr>
              <a:t>中国水墨</a:t>
            </a:r>
            <a:r>
              <a:rPr lang="en-US" altLang="zh-CN" b="0" i="0" dirty="0">
                <a:effectLst/>
              </a:rPr>
              <a:t>×</a:t>
            </a:r>
            <a:r>
              <a:rPr lang="zh-CN" altLang="en-US" b="0" i="0" dirty="0">
                <a:effectLst/>
              </a:rPr>
              <a:t>赛博朋克融合，墨迹数字化消散特效</a:t>
            </a:r>
            <a:r>
              <a:rPr lang="en-US" altLang="zh-CN" b="0" i="0" dirty="0">
                <a:effectLst/>
              </a:rPr>
              <a:t>"</a:t>
            </a:r>
            <a:br>
              <a:rPr lang="en-US" altLang="zh-CN" b="0" i="0" dirty="0">
                <a:effectLst/>
              </a:rPr>
            </a:br>
            <a:r>
              <a:rPr lang="zh-CN" altLang="en-US" b="1" i="0" dirty="0">
                <a:effectLst/>
                <a:latin typeface="inherit"/>
              </a:rPr>
              <a:t>画质要求</a:t>
            </a:r>
            <a:r>
              <a:rPr lang="zh-CN" altLang="en-US" b="0" i="0" dirty="0">
                <a:effectLst/>
              </a:rPr>
              <a:t>：</a:t>
            </a:r>
            <a:br>
              <a:rPr lang="zh-CN" altLang="en-US" b="0" i="0" dirty="0">
                <a:effectLst/>
              </a:rPr>
            </a:br>
            <a:r>
              <a:rPr lang="en-US" altLang="zh-CN" b="0" i="0" dirty="0">
                <a:effectLst/>
              </a:rPr>
              <a:t>"</a:t>
            </a:r>
            <a:r>
              <a:rPr lang="zh-CN" altLang="en-US" b="0" i="0" dirty="0">
                <a:effectLst/>
              </a:rPr>
              <a:t>水墨笔触强度</a:t>
            </a:r>
            <a:r>
              <a:rPr lang="en-US" altLang="zh-CN" b="0" i="0" dirty="0">
                <a:effectLst/>
              </a:rPr>
              <a:t>70%</a:t>
            </a:r>
            <a:r>
              <a:rPr lang="zh-CN" altLang="en-US" b="0" i="0" dirty="0">
                <a:effectLst/>
              </a:rPr>
              <a:t>，开启动态模糊</a:t>
            </a:r>
            <a:r>
              <a:rPr lang="en-US" altLang="zh-CN" b="0" i="0" dirty="0">
                <a:effectLst/>
              </a:rPr>
              <a:t>"</a:t>
            </a:r>
            <a:br>
              <a:rPr lang="en-US" altLang="zh-CN" b="0" i="0" dirty="0">
                <a:effectLst/>
              </a:rPr>
            </a:br>
            <a:r>
              <a:rPr lang="zh-CN" altLang="en-US" b="0" i="1" dirty="0">
                <a:effectLst/>
                <a:latin typeface="inherit"/>
              </a:rPr>
              <a:t>生成效果</a:t>
            </a:r>
            <a:r>
              <a:rPr lang="zh-CN" altLang="en-US" b="0" i="0" dirty="0">
                <a:effectLst/>
              </a:rPr>
              <a:t>：课程作业演示素材，兼顾传统文化与现代审美</a:t>
            </a:r>
          </a:p>
          <a:p>
            <a:endParaRPr lang="zh-CN" altLang="en-US" dirty="0"/>
          </a:p>
        </p:txBody>
      </p:sp>
      <p:sp>
        <p:nvSpPr>
          <p:cNvPr id="4" name="灯片编号占位符 3"/>
          <p:cNvSpPr>
            <a:spLocks noGrp="1"/>
          </p:cNvSpPr>
          <p:nvPr>
            <p:ph type="sldNum" sz="quarter" idx="5"/>
          </p:nvPr>
        </p:nvSpPr>
        <p:spPr/>
        <p:txBody>
          <a:bodyPr/>
          <a:lstStyle/>
          <a:p>
            <a:fld id="{E23D69AB-4FC7-4396-A86F-CBA7A2741E11}" type="slidenum">
              <a:rPr lang="zh-CN" altLang="en-US" smtClean="0"/>
              <a:t>50</a:t>
            </a:fld>
            <a:endParaRPr lang="zh-CN" altLang="en-US"/>
          </a:p>
        </p:txBody>
      </p:sp>
    </p:spTree>
    <p:extLst>
      <p:ext uri="{BB962C8B-B14F-4D97-AF65-F5344CB8AC3E}">
        <p14:creationId xmlns:p14="http://schemas.microsoft.com/office/powerpoint/2010/main" val="1169833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i="0" dirty="0">
                <a:effectLst/>
              </a:rPr>
              <a:t>​</a:t>
            </a:r>
            <a:r>
              <a:rPr lang="zh-CN" altLang="en-US" b="1" i="0" dirty="0">
                <a:effectLst/>
                <a:latin typeface="inherit"/>
              </a:rPr>
              <a:t>案例一：图书馆魔法少女</a:t>
            </a:r>
            <a:endParaRPr lang="zh-CN" altLang="en-US" b="1" i="0" dirty="0">
              <a:effectLst/>
            </a:endParaRPr>
          </a:p>
          <a:p>
            <a:endParaRPr lang="en-US" altLang="zh-CN" b="1" i="0" dirty="0">
              <a:effectLst/>
              <a:latin typeface="PingFang SC"/>
            </a:endParaRPr>
          </a:p>
          <a:p>
            <a:r>
              <a:rPr lang="zh-CN" altLang="en-US" b="1" i="0" dirty="0">
                <a:effectLst/>
                <a:latin typeface="PingFang SC"/>
              </a:rPr>
              <a:t>主体动作</a:t>
            </a:r>
            <a:r>
              <a:rPr lang="zh-CN" altLang="en-US" b="0" i="0" dirty="0">
                <a:effectLst/>
                <a:latin typeface="PingFang SC"/>
              </a:rPr>
              <a:t>：</a:t>
            </a:r>
            <a:br>
              <a:rPr lang="zh-CN" altLang="en-US" dirty="0"/>
            </a:br>
            <a:r>
              <a:rPr lang="en-US" altLang="zh-CN" b="0" i="0" dirty="0">
                <a:effectLst/>
                <a:latin typeface="PingFang SC"/>
              </a:rPr>
              <a:t>"</a:t>
            </a:r>
            <a:r>
              <a:rPr lang="zh-CN" altLang="en-US" b="0" i="0" dirty="0">
                <a:effectLst/>
                <a:latin typeface="PingFang SC"/>
              </a:rPr>
              <a:t>短发女生踮脚取书时指尖溢出星光，古籍悬浮环绕形成光带</a:t>
            </a:r>
            <a:r>
              <a:rPr lang="en-US" altLang="zh-CN" b="0" i="0" dirty="0">
                <a:effectLst/>
                <a:latin typeface="PingFang SC"/>
              </a:rPr>
              <a:t>"</a:t>
            </a:r>
            <a:br>
              <a:rPr lang="zh-CN" altLang="en-US" dirty="0"/>
            </a:br>
            <a:r>
              <a:rPr lang="zh-CN" altLang="en-US" b="1" i="0" dirty="0">
                <a:effectLst/>
                <a:latin typeface="PingFang SC"/>
              </a:rPr>
              <a:t>环境细节</a:t>
            </a:r>
            <a:r>
              <a:rPr lang="zh-CN" altLang="en-US" b="0" i="0" dirty="0">
                <a:effectLst/>
                <a:latin typeface="PingFang SC"/>
              </a:rPr>
              <a:t>：</a:t>
            </a:r>
            <a:br>
              <a:rPr lang="zh-CN" altLang="en-US" dirty="0"/>
            </a:br>
            <a:r>
              <a:rPr lang="en-US" altLang="zh-CN" b="0" i="0" dirty="0">
                <a:effectLst/>
                <a:latin typeface="PingFang SC"/>
              </a:rPr>
              <a:t>"</a:t>
            </a:r>
            <a:r>
              <a:rPr lang="zh-CN" altLang="en-US" b="0" i="0" dirty="0">
                <a:effectLst/>
                <a:latin typeface="PingFang SC"/>
              </a:rPr>
              <a:t>深夜图书馆木质书架泛黄，月光透过彩玻窗形成菱形光斑，尘埃粒子缓慢飘动</a:t>
            </a:r>
            <a:r>
              <a:rPr lang="en-US" altLang="zh-CN" b="0" i="0" dirty="0">
                <a:effectLst/>
                <a:latin typeface="PingFang SC"/>
              </a:rPr>
              <a:t>"</a:t>
            </a:r>
            <a:br>
              <a:rPr lang="zh-CN" altLang="en-US" dirty="0"/>
            </a:br>
            <a:r>
              <a:rPr lang="zh-CN" altLang="en-US" b="1" i="0" dirty="0">
                <a:effectLst/>
                <a:latin typeface="PingFang SC"/>
              </a:rPr>
              <a:t>风格参数</a:t>
            </a:r>
            <a:r>
              <a:rPr lang="zh-CN" altLang="en-US" b="0" i="0" dirty="0">
                <a:effectLst/>
                <a:latin typeface="PingFang SC"/>
              </a:rPr>
              <a:t>：</a:t>
            </a:r>
            <a:br>
              <a:rPr lang="zh-CN" altLang="en-US" dirty="0"/>
            </a:br>
            <a:r>
              <a:rPr lang="en-US" altLang="zh-CN" b="0" i="0" dirty="0">
                <a:effectLst/>
                <a:latin typeface="PingFang SC"/>
              </a:rPr>
              <a:t>"</a:t>
            </a:r>
            <a:r>
              <a:rPr lang="zh-CN" altLang="en-US" b="0" i="0" dirty="0">
                <a:effectLst/>
                <a:latin typeface="PingFang SC"/>
              </a:rPr>
              <a:t>吉卜力工作室动画风格，水彩质感边缘柔化</a:t>
            </a:r>
            <a:r>
              <a:rPr lang="en-US" altLang="zh-CN" b="0" i="0" dirty="0">
                <a:effectLst/>
                <a:latin typeface="PingFang SC"/>
              </a:rPr>
              <a:t>"</a:t>
            </a:r>
            <a:br>
              <a:rPr lang="zh-CN" altLang="en-US" dirty="0"/>
            </a:br>
            <a:r>
              <a:rPr lang="zh-CN" altLang="en-US" b="1" i="0" dirty="0">
                <a:effectLst/>
                <a:latin typeface="PingFang SC"/>
              </a:rPr>
              <a:t>画质要求</a:t>
            </a:r>
            <a:r>
              <a:rPr lang="zh-CN" altLang="en-US" b="0" i="0" dirty="0">
                <a:effectLst/>
                <a:latin typeface="PingFang SC"/>
              </a:rPr>
              <a:t>：</a:t>
            </a:r>
            <a:br>
              <a:rPr lang="zh-CN" altLang="en-US" dirty="0"/>
            </a:br>
            <a:r>
              <a:rPr lang="en-US" altLang="zh-CN" b="0" i="0" dirty="0">
                <a:effectLst/>
                <a:latin typeface="PingFang SC"/>
              </a:rPr>
              <a:t>"1080P</a:t>
            </a:r>
            <a:r>
              <a:rPr lang="zh-CN" altLang="en-US" b="0" i="0" dirty="0">
                <a:effectLst/>
                <a:latin typeface="PingFang SC"/>
              </a:rPr>
              <a:t>基础渲染，开启智能抗锯齿</a:t>
            </a:r>
            <a:r>
              <a:rPr lang="en-US" altLang="zh-CN" b="0" i="0" dirty="0">
                <a:effectLst/>
                <a:latin typeface="PingFang SC"/>
              </a:rPr>
              <a:t>"</a:t>
            </a:r>
            <a:br>
              <a:rPr lang="zh-CN" altLang="en-US" dirty="0"/>
            </a:br>
            <a:r>
              <a:rPr lang="zh-CN" altLang="en-US" b="0" i="1" dirty="0">
                <a:effectLst/>
                <a:latin typeface="PingFang SC"/>
              </a:rPr>
              <a:t>生成效果</a:t>
            </a:r>
            <a:r>
              <a:rPr lang="zh-CN" altLang="en-US" b="0" i="0" dirty="0">
                <a:effectLst/>
                <a:latin typeface="PingFang SC"/>
              </a:rPr>
              <a:t>：日系校园奇幻风，适合社团招新海报</a:t>
            </a:r>
            <a:endParaRPr lang="en-US" altLang="zh-CN" b="0" i="0" dirty="0">
              <a:effectLst/>
              <a:latin typeface="PingFang SC"/>
            </a:endParaRPr>
          </a:p>
          <a:p>
            <a:endParaRPr lang="en-US" altLang="zh-CN" b="0" i="0" dirty="0">
              <a:effectLst/>
              <a:latin typeface="PingFang SC"/>
            </a:endParaRPr>
          </a:p>
          <a:p>
            <a:pPr algn="l" fontAlgn="base">
              <a:buNone/>
            </a:pPr>
            <a:r>
              <a:rPr lang="zh-CN" altLang="en-US" b="1" i="0" dirty="0">
                <a:effectLst/>
                <a:latin typeface="inherit"/>
              </a:rPr>
              <a:t>案例二：樱花道治愈时刻</a:t>
            </a:r>
            <a:endParaRPr lang="zh-CN" altLang="en-US" b="1" i="0" dirty="0">
              <a:effectLst/>
            </a:endParaRPr>
          </a:p>
          <a:p>
            <a:pPr algn="l" fontAlgn="base">
              <a:buNone/>
            </a:pPr>
            <a:r>
              <a:rPr lang="zh-CN" altLang="en-US" b="1" i="0" dirty="0">
                <a:effectLst/>
                <a:latin typeface="inherit"/>
              </a:rPr>
              <a:t>主体动作</a:t>
            </a:r>
            <a:r>
              <a:rPr lang="zh-CN" altLang="en-US" b="0" i="0" dirty="0">
                <a:effectLst/>
              </a:rPr>
              <a:t>：</a:t>
            </a:r>
            <a:br>
              <a:rPr lang="zh-CN" altLang="en-US" b="0" i="0" dirty="0">
                <a:effectLst/>
              </a:rPr>
            </a:br>
            <a:r>
              <a:rPr lang="en-US" altLang="zh-CN" b="0" i="0" dirty="0">
                <a:effectLst/>
              </a:rPr>
              <a:t>"</a:t>
            </a:r>
            <a:r>
              <a:rPr lang="zh-CN" altLang="en-US" b="0" i="0" dirty="0">
                <a:effectLst/>
              </a:rPr>
              <a:t>戴眼镜男生半蹲喂流浪猫，围巾末端被微风掀起</a:t>
            </a:r>
            <a:r>
              <a:rPr lang="en-US" altLang="zh-CN" b="0" i="0" dirty="0">
                <a:effectLst/>
              </a:rPr>
              <a:t>"</a:t>
            </a:r>
            <a:br>
              <a:rPr lang="en-US" altLang="zh-CN" b="0" i="0" dirty="0">
                <a:effectLst/>
              </a:rPr>
            </a:br>
            <a:r>
              <a:rPr lang="zh-CN" altLang="en-US" b="1" i="0" dirty="0">
                <a:effectLst/>
                <a:latin typeface="inherit"/>
              </a:rPr>
              <a:t>环境细节</a:t>
            </a:r>
            <a:r>
              <a:rPr lang="zh-CN" altLang="en-US" b="0" i="0" dirty="0">
                <a:effectLst/>
              </a:rPr>
              <a:t>：</a:t>
            </a:r>
            <a:br>
              <a:rPr lang="zh-CN" altLang="en-US" b="0" i="0" dirty="0">
                <a:effectLst/>
              </a:rPr>
            </a:br>
            <a:r>
              <a:rPr lang="en-US" altLang="zh-CN" b="0" i="0" dirty="0">
                <a:effectLst/>
              </a:rPr>
              <a:t>"</a:t>
            </a:r>
            <a:r>
              <a:rPr lang="zh-CN" altLang="en-US" b="0" i="0" dirty="0">
                <a:effectLst/>
              </a:rPr>
              <a:t>四月樱花雨中石板路湿润反光，长椅放着翻开的</a:t>
            </a:r>
            <a:r>
              <a:rPr lang="en-US" altLang="zh-CN" b="0" i="0" dirty="0">
                <a:effectLst/>
              </a:rPr>
              <a:t>《</a:t>
            </a:r>
            <a:r>
              <a:rPr lang="zh-CN" altLang="en-US" b="0" i="0" dirty="0">
                <a:effectLst/>
              </a:rPr>
              <a:t>三体</a:t>
            </a:r>
            <a:r>
              <a:rPr lang="en-US" altLang="zh-CN" b="0" i="0" dirty="0">
                <a:effectLst/>
              </a:rPr>
              <a:t>》</a:t>
            </a:r>
            <a:r>
              <a:rPr lang="zh-CN" altLang="en-US" b="0" i="0" dirty="0">
                <a:effectLst/>
              </a:rPr>
              <a:t>，自行车筐积满花瓣</a:t>
            </a:r>
            <a:r>
              <a:rPr lang="en-US" altLang="zh-CN" b="0" i="0" dirty="0">
                <a:effectLst/>
              </a:rPr>
              <a:t>"</a:t>
            </a:r>
            <a:br>
              <a:rPr lang="en-US" altLang="zh-CN" b="0" i="0" dirty="0">
                <a:effectLst/>
              </a:rPr>
            </a:br>
            <a:r>
              <a:rPr lang="zh-CN" altLang="en-US" b="1" i="0" dirty="0">
                <a:effectLst/>
                <a:latin typeface="inherit"/>
              </a:rPr>
              <a:t>风格参数</a:t>
            </a:r>
            <a:r>
              <a:rPr lang="zh-CN" altLang="en-US" b="0" i="0" dirty="0">
                <a:effectLst/>
              </a:rPr>
              <a:t>：</a:t>
            </a:r>
            <a:br>
              <a:rPr lang="zh-CN" altLang="en-US" b="0" i="0" dirty="0">
                <a:effectLst/>
              </a:rPr>
            </a:br>
            <a:r>
              <a:rPr lang="en-US" altLang="zh-CN" b="0" i="0" dirty="0">
                <a:effectLst/>
              </a:rPr>
              <a:t>"</a:t>
            </a:r>
            <a:r>
              <a:rPr lang="zh-CN" altLang="en-US" b="0" i="0" dirty="0">
                <a:effectLst/>
              </a:rPr>
              <a:t>新海诚电影质感，浅景深背景虚化</a:t>
            </a:r>
            <a:r>
              <a:rPr lang="en-US" altLang="zh-CN" b="0" i="0" dirty="0">
                <a:effectLst/>
              </a:rPr>
              <a:t>"</a:t>
            </a:r>
            <a:br>
              <a:rPr lang="en-US" altLang="zh-CN" b="0" i="0" dirty="0">
                <a:effectLst/>
              </a:rPr>
            </a:br>
            <a:r>
              <a:rPr lang="zh-CN" altLang="en-US" b="1" i="0" dirty="0">
                <a:effectLst/>
                <a:latin typeface="inherit"/>
              </a:rPr>
              <a:t>画质要求</a:t>
            </a:r>
            <a:r>
              <a:rPr lang="zh-CN" altLang="en-US" b="0" i="0" dirty="0">
                <a:effectLst/>
              </a:rPr>
              <a:t>：</a:t>
            </a:r>
            <a:br>
              <a:rPr lang="zh-CN" altLang="en-US" b="0" i="0" dirty="0">
                <a:effectLst/>
              </a:rPr>
            </a:br>
            <a:r>
              <a:rPr lang="en-US" altLang="zh-CN" b="0" i="0" dirty="0">
                <a:effectLst/>
              </a:rPr>
              <a:t>"</a:t>
            </a:r>
            <a:r>
              <a:rPr lang="zh-CN" altLang="en-US" b="0" i="0" dirty="0">
                <a:effectLst/>
              </a:rPr>
              <a:t>开启智能补帧至</a:t>
            </a:r>
            <a:r>
              <a:rPr lang="en-US" altLang="zh-CN" b="0" i="0" dirty="0">
                <a:effectLst/>
              </a:rPr>
              <a:t>30fps</a:t>
            </a:r>
            <a:r>
              <a:rPr lang="zh-CN" altLang="en-US" b="0" i="0" dirty="0">
                <a:effectLst/>
              </a:rPr>
              <a:t>，毛发渲染等级</a:t>
            </a:r>
            <a:r>
              <a:rPr lang="en-US" altLang="zh-CN" b="0" i="0" dirty="0">
                <a:effectLst/>
              </a:rPr>
              <a:t>Lv2"</a:t>
            </a:r>
            <a:br>
              <a:rPr lang="en-US" altLang="zh-CN" b="0" i="0" dirty="0">
                <a:effectLst/>
              </a:rPr>
            </a:br>
            <a:r>
              <a:rPr lang="zh-CN" altLang="en-US" b="0" i="1" dirty="0">
                <a:effectLst/>
                <a:latin typeface="inherit"/>
              </a:rPr>
              <a:t>生成效果</a:t>
            </a:r>
            <a:r>
              <a:rPr lang="zh-CN" altLang="en-US" b="0" i="0" dirty="0">
                <a:effectLst/>
              </a:rPr>
              <a:t>：清新校园</a:t>
            </a:r>
            <a:r>
              <a:rPr lang="en-US" altLang="zh-CN" b="0" i="0" dirty="0">
                <a:effectLst/>
              </a:rPr>
              <a:t>vlog</a:t>
            </a:r>
            <a:r>
              <a:rPr lang="zh-CN" altLang="en-US" b="0" i="0" dirty="0">
                <a:effectLst/>
              </a:rPr>
              <a:t>封面，适配自媒体内容</a:t>
            </a:r>
          </a:p>
          <a:p>
            <a:pPr algn="ctr" fontAlgn="base">
              <a:buNone/>
            </a:pPr>
            <a:r>
              <a:rPr lang="en-US" altLang="zh-CN" b="1" dirty="0">
                <a:effectLst/>
                <a:latin typeface="inherit"/>
              </a:rPr>
              <a:t>2</a:t>
            </a:r>
            <a:endParaRPr lang="zh-CN" altLang="en-US" dirty="0">
              <a:effectLst/>
              <a:latin typeface="inherit"/>
            </a:endParaRPr>
          </a:p>
          <a:p>
            <a:pPr algn="ctr" fontAlgn="base">
              <a:buNone/>
            </a:pPr>
            <a:r>
              <a:rPr lang="en-US" altLang="zh-CN" b="1" dirty="0">
                <a:effectLst/>
                <a:latin typeface="inherit"/>
              </a:rPr>
              <a:t>7</a:t>
            </a:r>
            <a:endParaRPr lang="zh-CN" altLang="en-US" dirty="0">
              <a:effectLst/>
              <a:latin typeface="inherit"/>
            </a:endParaRPr>
          </a:p>
          <a:p>
            <a:pPr algn="l" fontAlgn="base">
              <a:buNone/>
            </a:pPr>
            <a:r>
              <a:rPr lang="zh-CN" altLang="en-US" b="1" i="0" dirty="0">
                <a:effectLst/>
              </a:rPr>
              <a:t>​</a:t>
            </a:r>
            <a:r>
              <a:rPr lang="zh-CN" altLang="en-US" b="1" i="0" dirty="0">
                <a:effectLst/>
                <a:latin typeface="inherit"/>
              </a:rPr>
              <a:t>案例三：简易玄幻修炼</a:t>
            </a:r>
            <a:endParaRPr lang="zh-CN" altLang="en-US" b="1" i="0" dirty="0">
              <a:effectLst/>
            </a:endParaRPr>
          </a:p>
          <a:p>
            <a:pPr algn="l" fontAlgn="base"/>
            <a:r>
              <a:rPr lang="zh-CN" altLang="en-US" b="1" i="0" dirty="0">
                <a:effectLst/>
                <a:latin typeface="inherit"/>
              </a:rPr>
              <a:t>主体动作</a:t>
            </a:r>
            <a:r>
              <a:rPr lang="zh-CN" altLang="en-US" b="0" i="0" dirty="0">
                <a:effectLst/>
              </a:rPr>
              <a:t>：</a:t>
            </a:r>
            <a:br>
              <a:rPr lang="zh-CN" altLang="en-US" b="0" i="0" dirty="0">
                <a:effectLst/>
              </a:rPr>
            </a:br>
            <a:r>
              <a:rPr lang="en-US" altLang="zh-CN" b="0" i="0" dirty="0">
                <a:effectLst/>
              </a:rPr>
              <a:t>"</a:t>
            </a:r>
            <a:r>
              <a:rPr lang="zh-CN" altLang="en-US" b="0" i="0" dirty="0">
                <a:effectLst/>
              </a:rPr>
              <a:t>扎马尾女生结剑指冥想，教科书悬浮环绕形成八卦阵</a:t>
            </a:r>
            <a:r>
              <a:rPr lang="en-US" altLang="zh-CN" b="0" i="0" dirty="0">
                <a:effectLst/>
              </a:rPr>
              <a:t>"</a:t>
            </a:r>
            <a:br>
              <a:rPr lang="en-US" altLang="zh-CN" b="0" i="0" dirty="0">
                <a:effectLst/>
              </a:rPr>
            </a:br>
            <a:r>
              <a:rPr lang="zh-CN" altLang="en-US" b="1" i="0" dirty="0">
                <a:effectLst/>
                <a:latin typeface="inherit"/>
              </a:rPr>
              <a:t>环境细节</a:t>
            </a:r>
            <a:r>
              <a:rPr lang="zh-CN" altLang="en-US" b="0" i="0" dirty="0">
                <a:effectLst/>
              </a:rPr>
              <a:t>：</a:t>
            </a:r>
            <a:br>
              <a:rPr lang="zh-CN" altLang="en-US" b="0" i="0" dirty="0">
                <a:effectLst/>
              </a:rPr>
            </a:br>
            <a:r>
              <a:rPr lang="en-US" altLang="zh-CN" b="0" i="0" dirty="0">
                <a:effectLst/>
              </a:rPr>
              <a:t>"</a:t>
            </a:r>
            <a:r>
              <a:rPr lang="zh-CN" altLang="en-US" b="0" i="0" dirty="0">
                <a:effectLst/>
              </a:rPr>
              <a:t>阶梯教室黑板显现金色符文，粉笔灰凝结成灵力粒子，窗外乌云旋涡低压</a:t>
            </a:r>
            <a:r>
              <a:rPr lang="en-US" altLang="zh-CN" b="0" i="0" dirty="0">
                <a:effectLst/>
              </a:rPr>
              <a:t>"</a:t>
            </a:r>
            <a:br>
              <a:rPr lang="en-US" altLang="zh-CN" b="0" i="0" dirty="0">
                <a:effectLst/>
              </a:rPr>
            </a:br>
            <a:r>
              <a:rPr lang="zh-CN" altLang="en-US" b="1" i="0" dirty="0">
                <a:effectLst/>
                <a:latin typeface="inherit"/>
              </a:rPr>
              <a:t>风格参数</a:t>
            </a:r>
            <a:r>
              <a:rPr lang="zh-CN" altLang="en-US" b="0" i="0" dirty="0">
                <a:effectLst/>
              </a:rPr>
              <a:t>：</a:t>
            </a:r>
            <a:br>
              <a:rPr lang="zh-CN" altLang="en-US" b="0" i="0" dirty="0">
                <a:effectLst/>
              </a:rPr>
            </a:br>
            <a:r>
              <a:rPr lang="en-US" altLang="zh-CN" b="0" i="0" dirty="0">
                <a:effectLst/>
              </a:rPr>
              <a:t>"</a:t>
            </a:r>
            <a:r>
              <a:rPr lang="zh-CN" altLang="en-US" b="0" i="0" dirty="0">
                <a:effectLst/>
              </a:rPr>
              <a:t>中国水墨</a:t>
            </a:r>
            <a:r>
              <a:rPr lang="en-US" altLang="zh-CN" b="0" i="0" dirty="0">
                <a:effectLst/>
              </a:rPr>
              <a:t>×</a:t>
            </a:r>
            <a:r>
              <a:rPr lang="zh-CN" altLang="en-US" b="0" i="0" dirty="0">
                <a:effectLst/>
              </a:rPr>
              <a:t>赛博朋克融合，墨迹数字化消散特效</a:t>
            </a:r>
            <a:r>
              <a:rPr lang="en-US" altLang="zh-CN" b="0" i="0" dirty="0">
                <a:effectLst/>
              </a:rPr>
              <a:t>"</a:t>
            </a:r>
            <a:br>
              <a:rPr lang="en-US" altLang="zh-CN" b="0" i="0" dirty="0">
                <a:effectLst/>
              </a:rPr>
            </a:br>
            <a:r>
              <a:rPr lang="zh-CN" altLang="en-US" b="1" i="0" dirty="0">
                <a:effectLst/>
                <a:latin typeface="inherit"/>
              </a:rPr>
              <a:t>画质要求</a:t>
            </a:r>
            <a:r>
              <a:rPr lang="zh-CN" altLang="en-US" b="0" i="0" dirty="0">
                <a:effectLst/>
              </a:rPr>
              <a:t>：</a:t>
            </a:r>
            <a:br>
              <a:rPr lang="zh-CN" altLang="en-US" b="0" i="0" dirty="0">
                <a:effectLst/>
              </a:rPr>
            </a:br>
            <a:r>
              <a:rPr lang="en-US" altLang="zh-CN" b="0" i="0" dirty="0">
                <a:effectLst/>
              </a:rPr>
              <a:t>"</a:t>
            </a:r>
            <a:r>
              <a:rPr lang="zh-CN" altLang="en-US" b="0" i="0" dirty="0">
                <a:effectLst/>
              </a:rPr>
              <a:t>水墨笔触强度</a:t>
            </a:r>
            <a:r>
              <a:rPr lang="en-US" altLang="zh-CN" b="0" i="0" dirty="0">
                <a:effectLst/>
              </a:rPr>
              <a:t>70%</a:t>
            </a:r>
            <a:r>
              <a:rPr lang="zh-CN" altLang="en-US" b="0" i="0" dirty="0">
                <a:effectLst/>
              </a:rPr>
              <a:t>，开启动态模糊</a:t>
            </a:r>
            <a:r>
              <a:rPr lang="en-US" altLang="zh-CN" b="0" i="0" dirty="0">
                <a:effectLst/>
              </a:rPr>
              <a:t>"</a:t>
            </a:r>
            <a:br>
              <a:rPr lang="en-US" altLang="zh-CN" b="0" i="0" dirty="0">
                <a:effectLst/>
              </a:rPr>
            </a:br>
            <a:r>
              <a:rPr lang="zh-CN" altLang="en-US" b="0" i="1" dirty="0">
                <a:effectLst/>
                <a:latin typeface="inherit"/>
              </a:rPr>
              <a:t>生成效果</a:t>
            </a:r>
            <a:r>
              <a:rPr lang="zh-CN" altLang="en-US" b="0" i="0" dirty="0">
                <a:effectLst/>
              </a:rPr>
              <a:t>：课程作业演示素材，兼顾传统文化与现代审美</a:t>
            </a:r>
          </a:p>
          <a:p>
            <a:endParaRPr lang="zh-CN" altLang="en-US" dirty="0"/>
          </a:p>
        </p:txBody>
      </p:sp>
      <p:sp>
        <p:nvSpPr>
          <p:cNvPr id="4" name="灯片编号占位符 3"/>
          <p:cNvSpPr>
            <a:spLocks noGrp="1"/>
          </p:cNvSpPr>
          <p:nvPr>
            <p:ph type="sldNum" sz="quarter" idx="5"/>
          </p:nvPr>
        </p:nvSpPr>
        <p:spPr/>
        <p:txBody>
          <a:bodyPr/>
          <a:lstStyle/>
          <a:p>
            <a:fld id="{E23D69AB-4FC7-4396-A86F-CBA7A2741E11}" type="slidenum">
              <a:rPr lang="zh-CN" altLang="en-US" smtClean="0"/>
              <a:t>53</a:t>
            </a:fld>
            <a:endParaRPr lang="zh-CN" altLang="en-US"/>
          </a:p>
        </p:txBody>
      </p:sp>
    </p:spTree>
    <p:extLst>
      <p:ext uri="{BB962C8B-B14F-4D97-AF65-F5344CB8AC3E}">
        <p14:creationId xmlns:p14="http://schemas.microsoft.com/office/powerpoint/2010/main" val="3236582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61</a:t>
            </a:fld>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t>62</a:t>
            </a:fld>
            <a:endParaRPr lang="zh-CN" alt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备注软件功能每款软件都是什么功能</a:t>
            </a:r>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t>63</a:t>
            </a:fld>
            <a:endParaRPr lang="zh-CN" altLang="en-US"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因为创意类课程的特殊性，我们有海量的案例课程。设计类的课程只教理论没有实操是很难学会的。所以配合了大量的案例。</a:t>
            </a:r>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t>64</a:t>
            </a:fld>
            <a:endParaRPr lang="zh-CN" altLang="en-U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所有课程提供都可免费下载</a:t>
            </a:r>
          </a:p>
        </p:txBody>
      </p:sp>
      <p:sp>
        <p:nvSpPr>
          <p:cNvPr id="4" name="灯片编号占位符 3"/>
          <p:cNvSpPr>
            <a:spLocks noGrp="1"/>
          </p:cNvSpPr>
          <p:nvPr>
            <p:ph type="sldNum" sz="quarter" idx="10"/>
          </p:nvPr>
        </p:nvSpPr>
        <p:spPr/>
        <p:txBody>
          <a:bodyPr/>
          <a:lstStyle/>
          <a:p>
            <a:fld id="{A11FC198-2D83-4DFC-8CDD-7D23AF44D411}" type="slidenum">
              <a:rPr lang="zh-CN" altLang="en-US" smtClean="0"/>
              <a:t>65</a:t>
            </a:fld>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66</a:t>
            </a:fld>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67</a:t>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00A4A-622A-A93A-98F9-672C2449BBC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F133ED8-B755-A8BF-1D60-5A31B021FA7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74DFC72-8E2E-EB93-9B83-33B03766D3D4}"/>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B22554E6-0BC3-F7DD-044C-888E00EFD9DC}"/>
              </a:ext>
            </a:extLst>
          </p:cNvPr>
          <p:cNvSpPr>
            <a:spLocks noGrp="1"/>
          </p:cNvSpPr>
          <p:nvPr>
            <p:ph type="sldNum" sz="quarter" idx="10"/>
          </p:nvPr>
        </p:nvSpPr>
        <p:spPr/>
        <p:txBody>
          <a:bodyPr/>
          <a:lstStyle/>
          <a:p>
            <a:fld id="{A11FC198-2D83-4DFC-8CDD-7D23AF44D411}" type="slidenum">
              <a:rPr lang="zh-CN" altLang="en-US" smtClean="0"/>
              <a:t>68</a:t>
            </a:fld>
            <a:endParaRPr lang="zh-CN" altLang="en-US" dirty="0"/>
          </a:p>
        </p:txBody>
      </p:sp>
    </p:spTree>
    <p:extLst>
      <p:ext uri="{BB962C8B-B14F-4D97-AF65-F5344CB8AC3E}">
        <p14:creationId xmlns:p14="http://schemas.microsoft.com/office/powerpoint/2010/main" val="1323960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t>69</a:t>
            </a:fld>
            <a:endParaRPr lang="zh-CN" altLang="en-US" dirty="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70</a:t>
            </a:fld>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71</a:t>
            </a:fld>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72</a:t>
            </a:fld>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剪映作为剪辑工具中的代表，剪映以其强大的功能、丰富的特效库、简单的操作赢得了大众喜爱，尤其是剪映还是大名鼎鼎的抖音官方推出的产品，更是增加了它的分量，它和抖音、西瓜视频结合使用，非常方便。</a:t>
            </a:r>
          </a:p>
        </p:txBody>
      </p:sp>
      <p:sp>
        <p:nvSpPr>
          <p:cNvPr id="4" name="灯片编号占位符 3"/>
          <p:cNvSpPr>
            <a:spLocks noGrp="1"/>
          </p:cNvSpPr>
          <p:nvPr>
            <p:ph type="sldNum" sz="quarter" idx="5"/>
          </p:nvPr>
        </p:nvSpPr>
        <p:spPr/>
        <p:txBody>
          <a:bodyPr/>
          <a:lstStyle/>
          <a:p>
            <a:fld id="{E23D69AB-4FC7-4396-A86F-CBA7A2741E11}"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剪映作为剪辑工具中的代表，剪映以其强大的功能、丰富的特效库、简单的操作赢得了大众喜爱，尤其是剪映还是大名鼎鼎的抖音官方推出的产品，更是增加了它的分量，它和抖音、西瓜视频结合使用，非常方便。</a:t>
            </a:r>
          </a:p>
        </p:txBody>
      </p:sp>
      <p:sp>
        <p:nvSpPr>
          <p:cNvPr id="4" name="灯片编号占位符 3"/>
          <p:cNvSpPr>
            <a:spLocks noGrp="1"/>
          </p:cNvSpPr>
          <p:nvPr>
            <p:ph type="sldNum" sz="quarter" idx="5"/>
          </p:nvPr>
        </p:nvSpPr>
        <p:spPr/>
        <p:txBody>
          <a:bodyPr/>
          <a:lstStyle/>
          <a:p>
            <a:fld id="{E23D69AB-4FC7-4396-A86F-CBA7A2741E11}"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3D69AB-4FC7-4396-A86F-CBA7A2741E11}"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304800" algn="just">
              <a:spcBef>
                <a:spcPts val="0"/>
              </a:spcBef>
              <a:spcAft>
                <a:spcPts val="0"/>
              </a:spcAft>
            </a:pPr>
            <a:r>
              <a:rPr lang="zh-CN" altLang="en-US" sz="1200" b="1" i="0" spc="0" dirty="0">
                <a:solidFill>
                  <a:srgbClr val="000000"/>
                </a:solidFill>
                <a:effectLst/>
                <a:latin typeface="微软雅黑" panose="020B0503020204020204" pitchFamily="34" charset="-122"/>
                <a:ea typeface="微软雅黑" panose="020B0503020204020204" pitchFamily="34" charset="-122"/>
              </a:rPr>
              <a:t>这一讲，先介绍一下剪映电脑版的界面。</a:t>
            </a:r>
            <a:endParaRPr lang="zh-CN" altLang="en-US" sz="1050" b="0" i="0" dirty="0">
              <a:solidFill>
                <a:srgbClr val="333333"/>
              </a:solidFill>
              <a:effectLst/>
              <a:latin typeface="Calibri" panose="020F0502020204030204" pitchFamily="34" charset="0"/>
            </a:endParaRPr>
          </a:p>
          <a:p>
            <a:pPr marL="0" indent="304800" algn="just">
              <a:spcBef>
                <a:spcPts val="0"/>
              </a:spcBef>
              <a:spcAft>
                <a:spcPts val="0"/>
              </a:spcAft>
            </a:pPr>
            <a:r>
              <a:rPr lang="zh-CN" altLang="en-US" sz="1200" b="1" i="0" spc="0" dirty="0">
                <a:solidFill>
                  <a:srgbClr val="000000"/>
                </a:solidFill>
                <a:effectLst/>
                <a:latin typeface="微软雅黑" panose="020B0503020204020204" pitchFamily="34" charset="-122"/>
                <a:ea typeface="微软雅黑" panose="020B0503020204020204" pitchFamily="34" charset="-122"/>
              </a:rPr>
              <a:t>打开剪映→开始创作→添加一个视频。电脑版的界面共分四个区域，每个区域都可以缩放。</a:t>
            </a:r>
            <a:endParaRPr lang="zh-CN" altLang="en-US" sz="1050" b="0" i="0" dirty="0">
              <a:solidFill>
                <a:srgbClr val="333333"/>
              </a:solidFill>
              <a:effectLst/>
              <a:latin typeface="Calibri" panose="020F0502020204030204" pitchFamily="34" charset="0"/>
            </a:endParaRPr>
          </a:p>
          <a:p>
            <a:endParaRPr lang="zh-CN" altLang="en-US" dirty="0"/>
          </a:p>
        </p:txBody>
      </p:sp>
      <p:sp>
        <p:nvSpPr>
          <p:cNvPr id="4" name="灯片编号占位符 3"/>
          <p:cNvSpPr>
            <a:spLocks noGrp="1"/>
          </p:cNvSpPr>
          <p:nvPr>
            <p:ph type="sldNum" sz="quarter" idx="5"/>
          </p:nvPr>
        </p:nvSpPr>
        <p:spPr/>
        <p:txBody>
          <a:bodyPr/>
          <a:lstStyle/>
          <a:p>
            <a:fld id="{E23D69AB-4FC7-4396-A86F-CBA7A2741E11}" type="slidenum">
              <a:rPr lang="zh-CN" altLang="en-US" smtClean="0"/>
              <a:t>10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3D69AB-4FC7-4396-A86F-CBA7A2741E11}" type="slidenum">
              <a:rPr lang="zh-CN" altLang="en-US" smtClean="0"/>
              <a:t>11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3D69AB-4FC7-4396-A86F-CBA7A2741E11}" type="slidenum">
              <a:rPr lang="zh-CN" altLang="en-US" smtClean="0"/>
              <a:t>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226D9F-842D-4970-9A12-99E02631477A}" type="datetimeFigureOut">
              <a:rPr lang="zh-CN" altLang="en-US" smtClean="0"/>
              <a:t>2025/4/14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D938198-2276-4C29-9CCB-39F84768488A}"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竖排标题与文本">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CAA7837-1A15-4508-AA74-D3584F3FB556}"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4FEFA3-34AC-4B7C-A8C0-A4643415388F}"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11" name="Date Placeholder 3"/>
          <p:cNvSpPr>
            <a:spLocks noGrp="1"/>
          </p:cNvSpPr>
          <p:nvPr>
            <p:ph type="dt" sz="half" idx="10"/>
          </p:nvPr>
        </p:nvSpPr>
        <p:spPr>
          <a:xfrm>
            <a:off x="838200" y="6356351"/>
            <a:ext cx="2743200" cy="365125"/>
          </a:xfrm>
          <a:prstGeom prst="rect">
            <a:avLst/>
          </a:prstGeom>
        </p:spPr>
        <p:txBody>
          <a:bodyPr/>
          <a:lstStyle/>
          <a:p>
            <a:endParaRPr lang="zh-CN" altLang="en-US"/>
          </a:p>
        </p:txBody>
      </p:sp>
      <p:sp>
        <p:nvSpPr>
          <p:cNvPr id="12"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13" name="Slide Number Placeholder 5"/>
          <p:cNvSpPr>
            <a:spLocks noGrp="1"/>
          </p:cNvSpPr>
          <p:nvPr>
            <p:ph type="sldNum" sz="quarter" idx="12"/>
          </p:nvPr>
        </p:nvSpPr>
        <p:spPr>
          <a:xfrm>
            <a:off x="8610600" y="6356351"/>
            <a:ext cx="2743200" cy="365125"/>
          </a:xfrm>
          <a:prstGeom prst="rect">
            <a:avLst/>
          </a:prstGeom>
        </p:spPr>
        <p:txBody>
          <a:bodyPr/>
          <a:lstStyle/>
          <a:p>
            <a:fld id="{7543FE73-A404-45C1-B77A-6DB3BD9EA95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4" name="Content Placeholder 2"/>
          <p:cNvSpPr>
            <a:spLocks noGrp="1"/>
          </p:cNvSpPr>
          <p:nvPr>
            <p:ph idx="1"/>
          </p:nvPr>
        </p:nvSpPr>
        <p:spPr>
          <a:xfrm>
            <a:off x="-144693" y="4545807"/>
            <a:ext cx="10515600" cy="4351339"/>
          </a:xfrm>
          <a:prstGeom prst="rect">
            <a:avLst/>
          </a:prstGeom>
        </p:spPr>
        <p:txBody>
          <a:bodyPr/>
          <a:lstStyle>
            <a:lvl1pPr>
              <a:defRPr sz="2135"/>
            </a:lvl1pPr>
            <a:lvl2pPr>
              <a:defRPr sz="2135"/>
            </a:lvl2pPr>
            <a:lvl3pPr>
              <a:defRPr sz="2135"/>
            </a:lvl3pPr>
            <a:lvl4pPr>
              <a:defRPr sz="2135"/>
            </a:lvl4pPr>
            <a:lvl5pPr>
              <a:defRPr sz="2135"/>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5" name="Date Placeholder 3"/>
          <p:cNvSpPr>
            <a:spLocks noGrp="1"/>
          </p:cNvSpPr>
          <p:nvPr>
            <p:ph type="dt" sz="half" idx="10"/>
          </p:nvPr>
        </p:nvSpPr>
        <p:spPr>
          <a:xfrm>
            <a:off x="838200" y="6356351"/>
            <a:ext cx="2743200" cy="365125"/>
          </a:xfrm>
          <a:prstGeom prst="rect">
            <a:avLst/>
          </a:prstGeom>
        </p:spPr>
        <p:txBody>
          <a:bodyPr/>
          <a:lstStyle/>
          <a:p>
            <a:endParaRPr lang="zh-CN" altLang="en-US"/>
          </a:p>
        </p:txBody>
      </p:sp>
      <p:sp>
        <p:nvSpPr>
          <p:cNvPr id="6"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5"/>
          <p:cNvSpPr>
            <a:spLocks noGrp="1"/>
          </p:cNvSpPr>
          <p:nvPr>
            <p:ph type="sldNum" sz="quarter" idx="12"/>
          </p:nvPr>
        </p:nvSpPr>
        <p:spPr>
          <a:xfrm>
            <a:off x="8610600" y="6356351"/>
            <a:ext cx="2743200" cy="365125"/>
          </a:xfrm>
          <a:prstGeom prst="rect">
            <a:avLst/>
          </a:prstGeom>
        </p:spPr>
        <p:txBody>
          <a:bodyPr/>
          <a:lstStyle/>
          <a:p>
            <a:fld id="{7543FE73-A404-45C1-B77A-6DB3BD9EA95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2025/4/14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7D4C44-BA44-8B4A-581F-830F35C75A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56863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965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户外, 水, 站, 男人&#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i$1ide"/>
          <p:cNvSpPr/>
          <p:nvPr userDrawn="1"/>
        </p:nvSpPr>
        <p:spPr>
          <a:xfrm>
            <a:off x="0" y="0"/>
            <a:ext cx="12192000" cy="6858000"/>
          </a:xfrm>
          <a:prstGeom prst="rect">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pic>
        <p:nvPicPr>
          <p:cNvPr id="5" name="图片 4" descr="图片包含 室内, 床, 黑暗, 桌子&#10;&#10;描述已自动生成"/>
          <p:cNvPicPr>
            <a:picLocks noChangeAspect="1"/>
          </p:cNvPicPr>
          <p:nvPr userDrawn="1"/>
        </p:nvPicPr>
        <p:blipFill rotWithShape="1">
          <a:blip r:embed="rId3" cstate="email"/>
          <a:srcRect/>
          <a:stretch>
            <a:fillRect/>
          </a:stretch>
        </p:blipFill>
        <p:spPr>
          <a:xfrm rot="11060428">
            <a:off x="-43088" y="-567105"/>
            <a:ext cx="12233030" cy="2520458"/>
          </a:xfrm>
          <a:custGeom>
            <a:avLst/>
            <a:gdLst>
              <a:gd name="connsiteX0" fmla="*/ 12233030 w 12233030"/>
              <a:gd name="connsiteY0" fmla="*/ 1597730 h 2520458"/>
              <a:gd name="connsiteX1" fmla="*/ 75997 w 12233030"/>
              <a:gd name="connsiteY1" fmla="*/ 2520458 h 2520458"/>
              <a:gd name="connsiteX2" fmla="*/ 0 w 12233030"/>
              <a:gd name="connsiteY2" fmla="*/ 1519185 h 2520458"/>
              <a:gd name="connsiteX3" fmla="*/ 0 w 12233030"/>
              <a:gd name="connsiteY3" fmla="*/ 0 h 2520458"/>
              <a:gd name="connsiteX4" fmla="*/ 12111761 w 12233030"/>
              <a:gd name="connsiteY4" fmla="*/ 0 h 2520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3030" h="2520458">
                <a:moveTo>
                  <a:pt x="12233030" y="1597730"/>
                </a:moveTo>
                <a:lnTo>
                  <a:pt x="75997" y="2520458"/>
                </a:lnTo>
                <a:lnTo>
                  <a:pt x="0" y="1519185"/>
                </a:lnTo>
                <a:lnTo>
                  <a:pt x="0" y="0"/>
                </a:lnTo>
                <a:lnTo>
                  <a:pt x="12111761" y="0"/>
                </a:lnTo>
                <a:close/>
              </a:path>
            </a:pathLst>
          </a:cu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i$1ide"/>
          <p:cNvSpPr/>
          <p:nvPr userDrawn="1"/>
        </p:nvSpPr>
        <p:spPr>
          <a:xfrm>
            <a:off x="0" y="0"/>
            <a:ext cx="12192000" cy="6858000"/>
          </a:xfrm>
          <a:prstGeom prst="rect">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pic>
        <p:nvPicPr>
          <p:cNvPr id="3" name="图片 2" descr="图片包含 户外, 水, 站, 男人&#10;&#10;描述已自动生成"/>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i$1ide"/>
          <p:cNvSpPr/>
          <p:nvPr userDrawn="1"/>
        </p:nvSpPr>
        <p:spPr>
          <a:xfrm>
            <a:off x="0" y="0"/>
            <a:ext cx="12192000" cy="6858000"/>
          </a:xfrm>
          <a:prstGeom prst="rect">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pic>
        <p:nvPicPr>
          <p:cNvPr id="5" name="图片 4" descr="图片包含 室内, 床, 黑暗, 桌子&#10;&#10;描述已自动生成"/>
          <p:cNvPicPr>
            <a:picLocks noChangeAspect="1"/>
          </p:cNvPicPr>
          <p:nvPr userDrawn="1"/>
        </p:nvPicPr>
        <p:blipFill rotWithShape="1">
          <a:blip r:embed="rId11" cstate="email"/>
          <a:srcRect/>
          <a:stretch>
            <a:fillRect/>
          </a:stretch>
        </p:blipFill>
        <p:spPr>
          <a:xfrm rot="11060428">
            <a:off x="-43088" y="-567105"/>
            <a:ext cx="12233030" cy="2520458"/>
          </a:xfrm>
          <a:custGeom>
            <a:avLst/>
            <a:gdLst>
              <a:gd name="connsiteX0" fmla="*/ 12233030 w 12233030"/>
              <a:gd name="connsiteY0" fmla="*/ 1597730 h 2520458"/>
              <a:gd name="connsiteX1" fmla="*/ 75997 w 12233030"/>
              <a:gd name="connsiteY1" fmla="*/ 2520458 h 2520458"/>
              <a:gd name="connsiteX2" fmla="*/ 0 w 12233030"/>
              <a:gd name="connsiteY2" fmla="*/ 1519185 h 2520458"/>
              <a:gd name="connsiteX3" fmla="*/ 0 w 12233030"/>
              <a:gd name="connsiteY3" fmla="*/ 0 h 2520458"/>
              <a:gd name="connsiteX4" fmla="*/ 12111761 w 12233030"/>
              <a:gd name="connsiteY4" fmla="*/ 0 h 2520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3030" h="2520458">
                <a:moveTo>
                  <a:pt x="12233030" y="1597730"/>
                </a:moveTo>
                <a:lnTo>
                  <a:pt x="75997" y="2520458"/>
                </a:lnTo>
                <a:lnTo>
                  <a:pt x="0" y="1519185"/>
                </a:lnTo>
                <a:lnTo>
                  <a:pt x="0" y="0"/>
                </a:lnTo>
                <a:lnTo>
                  <a:pt x="12111761" y="0"/>
                </a:lnTo>
                <a:close/>
              </a:path>
            </a:pathLst>
          </a:cu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 id="214748365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9FAD66-ABDC-4CA0-9A1E-2B1E2F670247}" type="datetimeFigureOut">
              <a:rPr lang="zh-CN" altLang="en-US" smtClean="0"/>
              <a:t>2025/4/14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B0909-C900-4208-8C50-6CD5B7AE46C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3.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1.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tags" Target="../tags/tag1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5" Type="http://schemas.openxmlformats.org/officeDocument/2006/relationships/tags" Target="../tags/tag10.xml"/><Relationship Id="rId15" Type="http://schemas.openxmlformats.org/officeDocument/2006/relationships/notesSlide" Target="../notesSlides/notesSlide2.xml"/><Relationship Id="rId10" Type="http://schemas.openxmlformats.org/officeDocument/2006/relationships/tags" Target="../tags/tag15.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zhihu.com/search?q=%E7%9B%B8%E5%AF%B9%E9%95%BF%E5%BA%A6&amp;search_source=Entity&amp;hybrid_search_source=Entity&amp;hybrid_search_extra=%7B%22sourceType%22%3A%22article%22%2C%22sourceId%22%3A%22358411938%22%7D"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hyperlink" Target="https://www.zhihu.com/search?q=%E9%9D%99%E6%AD%A2%E7%94%BB%E9%9D%A2&amp;search_source=Entity&amp;hybrid_search_source=Entity&amp;hybrid_search_extra=%7B%22sourceType%22%3A%22article%22%2C%22sourceId%22%3A%22358411938%22%7D"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zhihu.com/search?q=%E5%AE%A2%E6%88%B7%E7%AB%AF&amp;search_source=Entity&amp;hybrid_search_source=Entity&amp;hybrid_search_extra=%7B%22sourceType%22%3A%22article%22%2C%22sourceId%22%3A%22358411938%22%7D" TargetMode="External"/><Relationship Id="rId2" Type="http://schemas.openxmlformats.org/officeDocument/2006/relationships/hyperlink" Target="https://www.zhihu.com/search?q=%E5%B7%A5%E7%A8%8B%E6%96%87%E4%BB%B6&amp;search_source=Entity&amp;hybrid_search_source=Entity&amp;hybrid_search_extra=%7B%22sourceType%22%3A%22article%22%2C%22sourceId%22%3A%22358411938%22%7D" TargetMode="Externa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qqtn.com/key/dz/" TargetMode="External"/><Relationship Id="rId2" Type="http://schemas.openxmlformats.org/officeDocument/2006/relationships/hyperlink" Target="https://www.qqtn.com/key/dhprj/"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hyperlink" Target="https://klingai.kuaishou.com/" TargetMode="External"/><Relationship Id="rId4" Type="http://schemas.openxmlformats.org/officeDocument/2006/relationships/hyperlink" Target="https://jimeng.jianying.com/ai-tool/home"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6.png"/><Relationship Id="rId4" Type="http://schemas.openxmlformats.org/officeDocument/2006/relationships/notesSlide" Target="../notesSlides/notesSlide20.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media" Target="../media/media2.mp4"/><Relationship Id="rId7" Type="http://schemas.openxmlformats.org/officeDocument/2006/relationships/image" Target="../media/image5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ags" Target="../tags/tag36.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tags" Target="../tags/tag49.xml"/><Relationship Id="rId18" Type="http://schemas.openxmlformats.org/officeDocument/2006/relationships/tags" Target="../tags/tag54.xml"/><Relationship Id="rId26" Type="http://schemas.openxmlformats.org/officeDocument/2006/relationships/tags" Target="../tags/tag62.xml"/><Relationship Id="rId3" Type="http://schemas.openxmlformats.org/officeDocument/2006/relationships/tags" Target="../tags/tag39.xml"/><Relationship Id="rId21" Type="http://schemas.openxmlformats.org/officeDocument/2006/relationships/tags" Target="../tags/tag57.xml"/><Relationship Id="rId7" Type="http://schemas.openxmlformats.org/officeDocument/2006/relationships/tags" Target="../tags/tag43.xml"/><Relationship Id="rId12" Type="http://schemas.openxmlformats.org/officeDocument/2006/relationships/tags" Target="../tags/tag48.xml"/><Relationship Id="rId17" Type="http://schemas.openxmlformats.org/officeDocument/2006/relationships/tags" Target="../tags/tag53.xml"/><Relationship Id="rId25" Type="http://schemas.openxmlformats.org/officeDocument/2006/relationships/tags" Target="../tags/tag61.xml"/><Relationship Id="rId2" Type="http://schemas.openxmlformats.org/officeDocument/2006/relationships/tags" Target="../tags/tag38.xml"/><Relationship Id="rId16" Type="http://schemas.openxmlformats.org/officeDocument/2006/relationships/tags" Target="../tags/tag52.xml"/><Relationship Id="rId20" Type="http://schemas.openxmlformats.org/officeDocument/2006/relationships/tags" Target="../tags/tag56.xml"/><Relationship Id="rId29"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24" Type="http://schemas.openxmlformats.org/officeDocument/2006/relationships/tags" Target="../tags/tag60.xml"/><Relationship Id="rId5" Type="http://schemas.openxmlformats.org/officeDocument/2006/relationships/tags" Target="../tags/tag41.xml"/><Relationship Id="rId15" Type="http://schemas.openxmlformats.org/officeDocument/2006/relationships/tags" Target="../tags/tag51.xml"/><Relationship Id="rId23" Type="http://schemas.openxmlformats.org/officeDocument/2006/relationships/tags" Target="../tags/tag59.xml"/><Relationship Id="rId28" Type="http://schemas.openxmlformats.org/officeDocument/2006/relationships/tags" Target="../tags/tag64.xml"/><Relationship Id="rId10" Type="http://schemas.openxmlformats.org/officeDocument/2006/relationships/tags" Target="../tags/tag46.xml"/><Relationship Id="rId19" Type="http://schemas.openxmlformats.org/officeDocument/2006/relationships/tags" Target="../tags/tag55.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tags" Target="../tags/tag50.xml"/><Relationship Id="rId22" Type="http://schemas.openxmlformats.org/officeDocument/2006/relationships/tags" Target="../tags/tag58.xml"/><Relationship Id="rId27" Type="http://schemas.openxmlformats.org/officeDocument/2006/relationships/tags" Target="../tags/tag63.xml"/><Relationship Id="rId30" Type="http://schemas.openxmlformats.org/officeDocument/2006/relationships/notesSlide" Target="../notesSlides/notesSlide2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jpeg"/><Relationship Id="rId12" Type="http://schemas.openxmlformats.org/officeDocument/2006/relationships/image" Target="../media/image81.jpe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75.jpeg"/><Relationship Id="rId11" Type="http://schemas.openxmlformats.org/officeDocument/2006/relationships/image" Target="../media/image80.jpe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9.xml"/><Relationship Id="rId1" Type="http://schemas.openxmlformats.org/officeDocument/2006/relationships/tags" Target="../tags/tag65.xml"/><Relationship Id="rId4" Type="http://schemas.openxmlformats.org/officeDocument/2006/relationships/image" Target="../media/image83.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ïsḷiḋe"/>
        <p:cNvGrpSpPr/>
        <p:nvPr/>
      </p:nvGrpSpPr>
      <p:grpSpPr>
        <a:xfrm>
          <a:off x="0" y="0"/>
          <a:ext cx="0" cy="0"/>
          <a:chOff x="0" y="0"/>
          <a:chExt cx="0" cy="0"/>
        </a:xfrm>
      </p:grpSpPr>
      <p:sp>
        <p:nvSpPr>
          <p:cNvPr id="32" name="iṥļïḑé"/>
          <p:cNvSpPr/>
          <p:nvPr/>
        </p:nvSpPr>
        <p:spPr>
          <a:xfrm flipH="1">
            <a:off x="-1" y="0"/>
            <a:ext cx="12192001" cy="6858000"/>
          </a:xfrm>
          <a:custGeom>
            <a:avLst/>
            <a:gdLst>
              <a:gd name="connsiteX0" fmla="*/ 12192001 w 12192001"/>
              <a:gd name="connsiteY0" fmla="*/ 0 h 6858000"/>
              <a:gd name="connsiteX1" fmla="*/ 0 w 12192001"/>
              <a:gd name="connsiteY1" fmla="*/ 0 h 6858000"/>
              <a:gd name="connsiteX2" fmla="*/ 0 w 12192001"/>
              <a:gd name="connsiteY2" fmla="*/ 6858000 h 6858000"/>
              <a:gd name="connsiteX3" fmla="*/ 1760972 w 12192001"/>
              <a:gd name="connsiteY3" fmla="*/ 6858000 h 6858000"/>
              <a:gd name="connsiteX4" fmla="*/ 1765876 w 12192001"/>
              <a:gd name="connsiteY4" fmla="*/ 6853061 h 6858000"/>
              <a:gd name="connsiteX5" fmla="*/ 2750338 w 12192001"/>
              <a:gd name="connsiteY5" fmla="*/ 6294119 h 6858000"/>
              <a:gd name="connsiteX6" fmla="*/ 6340205 w 12192001"/>
              <a:gd name="connsiteY6" fmla="*/ 6312181 h 6858000"/>
              <a:gd name="connsiteX7" fmla="*/ 9593098 w 12192001"/>
              <a:gd name="connsiteY7" fmla="*/ 4876799 h 6858000"/>
              <a:gd name="connsiteX8" fmla="*/ 11315218 w 12192001"/>
              <a:gd name="connsiteY8" fmla="*/ 4526279 h 6858000"/>
              <a:gd name="connsiteX9" fmla="*/ 12058049 w 12192001"/>
              <a:gd name="connsiteY9" fmla="*/ 4724995 h 6858000"/>
              <a:gd name="connsiteX10" fmla="*/ 12192001 w 12192001"/>
              <a:gd name="connsiteY10" fmla="*/ 47792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6858000">
                <a:moveTo>
                  <a:pt x="12192001" y="0"/>
                </a:moveTo>
                <a:lnTo>
                  <a:pt x="0" y="0"/>
                </a:lnTo>
                <a:lnTo>
                  <a:pt x="0" y="6858000"/>
                </a:lnTo>
                <a:lnTo>
                  <a:pt x="1760972" y="6858000"/>
                </a:lnTo>
                <a:lnTo>
                  <a:pt x="1765876" y="6853061"/>
                </a:lnTo>
                <a:cubicBezTo>
                  <a:pt x="2016843" y="6612654"/>
                  <a:pt x="2306403" y="6399294"/>
                  <a:pt x="2750338" y="6294119"/>
                </a:cubicBezTo>
                <a:cubicBezTo>
                  <a:pt x="3638209" y="6083769"/>
                  <a:pt x="5463905" y="6517921"/>
                  <a:pt x="6340205" y="6312181"/>
                </a:cubicBezTo>
                <a:cubicBezTo>
                  <a:pt x="7088094" y="6030147"/>
                  <a:pt x="8550569" y="4671529"/>
                  <a:pt x="9593098" y="4876799"/>
                </a:cubicBezTo>
                <a:cubicBezTo>
                  <a:pt x="10635627" y="5082069"/>
                  <a:pt x="10530358" y="4526279"/>
                  <a:pt x="11315218" y="4526279"/>
                </a:cubicBezTo>
                <a:cubicBezTo>
                  <a:pt x="11511433" y="4526279"/>
                  <a:pt x="11771783" y="4612163"/>
                  <a:pt x="12058049" y="4724995"/>
                </a:cubicBezTo>
                <a:lnTo>
                  <a:pt x="12192001" y="4779292"/>
                </a:lnTo>
                <a:close/>
              </a:path>
            </a:pathLst>
          </a:custGeom>
          <a:gradFill flip="none" rotWithShape="1">
            <a:gsLst>
              <a:gs pos="7000">
                <a:srgbClr val="F4A10C">
                  <a:alpha val="90000"/>
                </a:srgbClr>
              </a:gs>
              <a:gs pos="89000">
                <a:srgbClr val="EA4726">
                  <a:alpha val="94000"/>
                </a:srgbClr>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5" name="îşļîdé"/>
          <p:cNvSpPr/>
          <p:nvPr/>
        </p:nvSpPr>
        <p:spPr>
          <a:xfrm rot="2076435">
            <a:off x="3231070" y="-644384"/>
            <a:ext cx="1893751" cy="1574725"/>
          </a:xfrm>
          <a:custGeom>
            <a:avLst/>
            <a:gdLst>
              <a:gd name="connsiteX0" fmla="*/ 0 w 1893751"/>
              <a:gd name="connsiteY0" fmla="*/ 1267031 h 1574725"/>
              <a:gd name="connsiteX1" fmla="*/ 1836170 w 1893751"/>
              <a:gd name="connsiteY1" fmla="*/ 0 h 1574725"/>
              <a:gd name="connsiteX2" fmla="*/ 1870568 w 1893751"/>
              <a:gd name="connsiteY2" fmla="*/ 117763 h 1574725"/>
              <a:gd name="connsiteX3" fmla="*/ 1893751 w 1893751"/>
              <a:gd name="connsiteY3" fmla="*/ 362141 h 1574725"/>
              <a:gd name="connsiteX4" fmla="*/ 752706 w 1893751"/>
              <a:gd name="connsiteY4" fmla="*/ 1574725 h 1574725"/>
              <a:gd name="connsiteX5" fmla="*/ 114738 w 1893751"/>
              <a:gd name="connsiteY5" fmla="*/ 1367635 h 157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751" h="1574725">
                <a:moveTo>
                  <a:pt x="0" y="1267031"/>
                </a:moveTo>
                <a:lnTo>
                  <a:pt x="1836170" y="0"/>
                </a:lnTo>
                <a:lnTo>
                  <a:pt x="1870568" y="117763"/>
                </a:lnTo>
                <a:cubicBezTo>
                  <a:pt x="1885768" y="196699"/>
                  <a:pt x="1893750" y="278430"/>
                  <a:pt x="1893751" y="362141"/>
                </a:cubicBezTo>
                <a:cubicBezTo>
                  <a:pt x="1893751" y="1031833"/>
                  <a:pt x="1382888" y="1574725"/>
                  <a:pt x="752706" y="1574725"/>
                </a:cubicBezTo>
                <a:cubicBezTo>
                  <a:pt x="516389" y="1574725"/>
                  <a:pt x="296850" y="1498381"/>
                  <a:pt x="114738" y="1367635"/>
                </a:cubicBezTo>
                <a:close/>
              </a:path>
            </a:pathLst>
          </a:custGeom>
          <a:gradFill flip="none" rotWithShape="1">
            <a:gsLst>
              <a:gs pos="0">
                <a:srgbClr val="F4A10C">
                  <a:alpha val="30000"/>
                </a:srgbClr>
              </a:gs>
              <a:gs pos="100000">
                <a:srgbClr val="EF775F">
                  <a:alpha val="41961"/>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îṧľîḋê"/>
          <p:cNvSpPr/>
          <p:nvPr/>
        </p:nvSpPr>
        <p:spPr>
          <a:xfrm rot="9900000">
            <a:off x="10340375" y="4038659"/>
            <a:ext cx="534628" cy="533819"/>
          </a:xfrm>
          <a:prstGeom prst="ellipse">
            <a:avLst/>
          </a:prstGeom>
          <a:gradFill flip="none" rotWithShape="1">
            <a:gsLst>
              <a:gs pos="0">
                <a:srgbClr val="F4A10C">
                  <a:alpha val="0"/>
                </a:srgbClr>
              </a:gs>
              <a:gs pos="100000">
                <a:srgbClr val="F7B847">
                  <a:alpha val="61000"/>
                </a:srgb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îsľíḋé"/>
          <p:cNvSpPr/>
          <p:nvPr/>
        </p:nvSpPr>
        <p:spPr>
          <a:xfrm rot="18000000">
            <a:off x="310930" y="2220638"/>
            <a:ext cx="428071" cy="408219"/>
          </a:xfrm>
          <a:prstGeom prst="ellipse">
            <a:avLst/>
          </a:prstGeom>
          <a:gradFill flip="none" rotWithShape="1">
            <a:gsLst>
              <a:gs pos="0">
                <a:srgbClr val="F4A10C">
                  <a:alpha val="0"/>
                </a:srgbClr>
              </a:gs>
              <a:gs pos="100000">
                <a:srgbClr val="F7B847">
                  <a:alpha val="61000"/>
                </a:srgb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îş1îde"/>
          <p:cNvSpPr>
            <a:spLocks noChangeAspect="1"/>
          </p:cNvSpPr>
          <p:nvPr/>
        </p:nvSpPr>
        <p:spPr>
          <a:xfrm rot="18991794">
            <a:off x="2980751" y="5069371"/>
            <a:ext cx="108000" cy="108000"/>
          </a:xfrm>
          <a:prstGeom prst="ellipse">
            <a:avLst/>
          </a:prstGeom>
          <a:solidFill>
            <a:srgbClr val="EE6C24"/>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1" name="íṧlïḋê"/>
          <p:cNvSpPr>
            <a:spLocks noChangeAspect="1"/>
          </p:cNvSpPr>
          <p:nvPr/>
        </p:nvSpPr>
        <p:spPr>
          <a:xfrm rot="18991794">
            <a:off x="9256397" y="4225433"/>
            <a:ext cx="108000" cy="108000"/>
          </a:xfrm>
          <a:prstGeom prst="ellipse">
            <a:avLst/>
          </a:prstGeom>
          <a:solidFill>
            <a:srgbClr val="EE6C24"/>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3" name="iṧliďe"/>
          <p:cNvSpPr>
            <a:spLocks noChangeAspect="1"/>
          </p:cNvSpPr>
          <p:nvPr/>
        </p:nvSpPr>
        <p:spPr>
          <a:xfrm rot="18991794">
            <a:off x="4774826" y="1887121"/>
            <a:ext cx="108000" cy="108000"/>
          </a:xfrm>
          <a:prstGeom prst="ellipse">
            <a:avLst/>
          </a:prstGeom>
          <a:solidFill>
            <a:srgbClr val="EE6C24"/>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PA_文本框 7"/>
          <p:cNvSpPr>
            <a:spLocks noChangeArrowheads="1"/>
          </p:cNvSpPr>
          <p:nvPr>
            <p:custDataLst>
              <p:tags r:id="rId2"/>
            </p:custDataLst>
          </p:nvPr>
        </p:nvSpPr>
        <p:spPr bwMode="auto">
          <a:xfrm>
            <a:off x="2619910" y="2365332"/>
            <a:ext cx="87462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40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AI</a:t>
            </a:r>
            <a:r>
              <a:rPr lang="zh-CN" altLang="en-US" sz="40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与多媒体创作的光速时代</a:t>
            </a:r>
          </a:p>
        </p:txBody>
      </p:sp>
      <p:sp>
        <p:nvSpPr>
          <p:cNvPr id="15" name="PA_文本框 7"/>
          <p:cNvSpPr>
            <a:spLocks noChangeArrowheads="1"/>
          </p:cNvSpPr>
          <p:nvPr>
            <p:custDataLst>
              <p:tags r:id="rId3"/>
            </p:custDataLst>
          </p:nvPr>
        </p:nvSpPr>
        <p:spPr bwMode="auto">
          <a:xfrm>
            <a:off x="5815855" y="3633090"/>
            <a:ext cx="5632401" cy="70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150000"/>
              </a:lnSpc>
            </a:pPr>
            <a:r>
              <a:rPr lang="zh-CN" altLang="en-US" sz="1400" b="1" dirty="0">
                <a:solidFill>
                  <a:schemeClr val="bg1"/>
                </a:solidFill>
                <a:latin typeface="+mn-ea"/>
                <a:ea typeface="+mn-ea"/>
              </a:rPr>
              <a:t>计算机技能自助式网络视频学习系统  </a:t>
            </a:r>
            <a:r>
              <a:rPr lang="en-US" altLang="zh-CN" sz="1400" b="1" dirty="0">
                <a:solidFill>
                  <a:schemeClr val="bg1"/>
                </a:solidFill>
                <a:latin typeface="+mn-ea"/>
              </a:rPr>
              <a:t>https://rjt.softtone.cn/</a:t>
            </a:r>
            <a:endParaRPr lang="zh-CN" altLang="en-US" sz="1400" b="1" dirty="0">
              <a:solidFill>
                <a:schemeClr val="bg1"/>
              </a:solidFill>
              <a:latin typeface="+mn-ea"/>
              <a:ea typeface="+mn-ea"/>
            </a:endParaRPr>
          </a:p>
          <a:p>
            <a:pPr algn="r">
              <a:lnSpc>
                <a:spcPct val="150000"/>
              </a:lnSpc>
            </a:pPr>
            <a:r>
              <a:rPr lang="zh-CN" altLang="en-US" sz="1400" b="1" dirty="0">
                <a:solidFill>
                  <a:schemeClr val="bg1"/>
                </a:solidFill>
                <a:latin typeface="+mn-ea"/>
                <a:ea typeface="+mn-ea"/>
              </a:rPr>
              <a:t>中新金桥信息技术（北京）有限公司</a:t>
            </a:r>
            <a:endParaRPr lang="en-US" altLang="zh-CN" sz="1400" b="1" dirty="0">
              <a:solidFill>
                <a:schemeClr val="bg1"/>
              </a:solidFill>
              <a:latin typeface="+mn-ea"/>
              <a:ea typeface="+mn-ea"/>
            </a:endParaRPr>
          </a:p>
        </p:txBody>
      </p:sp>
      <p:cxnSp>
        <p:nvCxnSpPr>
          <p:cNvPr id="16" name="PA_直接连接符 623"/>
          <p:cNvCxnSpPr/>
          <p:nvPr>
            <p:custDataLst>
              <p:tags r:id="rId4"/>
            </p:custDataLst>
          </p:nvPr>
        </p:nvCxnSpPr>
        <p:spPr>
          <a:xfrm>
            <a:off x="2619910" y="3531405"/>
            <a:ext cx="8746295"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2168960" y="2104361"/>
            <a:ext cx="2723823" cy="1107996"/>
          </a:xfrm>
          <a:prstGeom prst="rect">
            <a:avLst/>
          </a:prstGeom>
          <a:noFill/>
        </p:spPr>
        <p:txBody>
          <a:bodyPr wrap="none" rtlCol="0">
            <a:spAutoFit/>
          </a:bodyPr>
          <a:lstStyle/>
          <a:p>
            <a:r>
              <a:rPr lang="zh-CN" altLang="en-US" sz="6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软件通</a:t>
            </a:r>
            <a:endParaRPr lang="zh-CN" altLang="en-US" sz="6600" dirty="0">
              <a:solidFill>
                <a:schemeClr val="bg1"/>
              </a:solidFill>
            </a:endParaRPr>
          </a:p>
        </p:txBody>
      </p:sp>
      <p:sp>
        <p:nvSpPr>
          <p:cNvPr id="3" name="文本框 2"/>
          <p:cNvSpPr txBox="1"/>
          <p:nvPr/>
        </p:nvSpPr>
        <p:spPr>
          <a:xfrm>
            <a:off x="217532" y="174643"/>
            <a:ext cx="448611" cy="2308324"/>
          </a:xfrm>
          <a:prstGeom prst="rect">
            <a:avLst/>
          </a:prstGeom>
          <a:noFill/>
        </p:spPr>
        <p:txBody>
          <a:bodyPr wrap="square">
            <a:spAutoFit/>
          </a:bodyPr>
          <a:lstStyle/>
          <a:p>
            <a:r>
              <a:rPr lang="zh-CN" altLang="en-US" sz="1800" b="1" i="0" dirty="0">
                <a:solidFill>
                  <a:schemeClr val="bg1"/>
                </a:solidFill>
                <a:effectLst/>
                <a:latin typeface="Source Han Sans SC-Regular"/>
              </a:rPr>
              <a:t>广东石油化工学院</a:t>
            </a:r>
            <a:endParaRPr lang="zh-CN" altLang="en-US" b="1" dirty="0">
              <a:solidFill>
                <a:schemeClr val="bg1"/>
              </a:solidFill>
            </a:endParaRPr>
          </a:p>
        </p:txBody>
      </p:sp>
      <p:pic>
        <p:nvPicPr>
          <p:cNvPr id="1026" name="Picture 2" descr="广东石油化工学院图册_360百科">
            <a:extLst>
              <a:ext uri="{FF2B5EF4-FFF2-40B4-BE49-F238E27FC236}">
                <a16:creationId xmlns:a16="http://schemas.microsoft.com/office/drawing/2014/main" id="{5375279F-5FB4-8FBC-F12D-DA431D22434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4416" y="405855"/>
            <a:ext cx="1621837" cy="16985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par>
                          <p:cTn id="15" fill="hold">
                            <p:stCondLst>
                              <p:cond delay="2700"/>
                            </p:stCondLst>
                            <p:childTnLst>
                              <p:par>
                                <p:cTn id="16" presetID="52" presetClass="entr" presetSubtype="0" fill="hold" grpId="0" nodeType="afterEffect">
                                  <p:stCondLst>
                                    <p:cond delay="0"/>
                                  </p:stCondLst>
                                  <p:iterate type="lt">
                                    <p:tmPct val="10000"/>
                                  </p:iterate>
                                  <p:childTnLst>
                                    <p:set>
                                      <p:cBhvr>
                                        <p:cTn id="17" dur="1" fill="hold">
                                          <p:stCondLst>
                                            <p:cond delay="0"/>
                                          </p:stCondLst>
                                        </p:cTn>
                                        <p:tgtEl>
                                          <p:spTgt spid="15"/>
                                        </p:tgtEl>
                                        <p:attrNameLst>
                                          <p:attrName>style.visibility</p:attrName>
                                        </p:attrNameLst>
                                      </p:cBhvr>
                                      <p:to>
                                        <p:strVal val="visible"/>
                                      </p:to>
                                    </p:set>
                                    <p:animScale>
                                      <p:cBhvr>
                                        <p:cTn id="18"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5"/>
                                        </p:tgtEl>
                                        <p:attrNameLst>
                                          <p:attrName>ppt_x</p:attrName>
                                          <p:attrName>ppt_y</p:attrName>
                                        </p:attrNameLst>
                                      </p:cBhvr>
                                    </p:animMotion>
                                    <p:animEffect transition="in" filter="fade">
                                      <p:cBhvr>
                                        <p:cTn id="2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6"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íṣlîďè"/>
          <p:cNvCxnSpPr/>
          <p:nvPr/>
        </p:nvCxnSpPr>
        <p:spPr>
          <a:xfrm>
            <a:off x="647091" y="1015100"/>
            <a:ext cx="27116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1620957"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认识界面</a:t>
            </a:r>
          </a:p>
        </p:txBody>
      </p:sp>
      <p:sp>
        <p:nvSpPr>
          <p:cNvPr id="11" name="文本框 10"/>
          <p:cNvSpPr txBox="1"/>
          <p:nvPr/>
        </p:nvSpPr>
        <p:spPr>
          <a:xfrm>
            <a:off x="574567" y="5658424"/>
            <a:ext cx="11514651" cy="1023614"/>
          </a:xfrm>
          <a:prstGeom prst="rect">
            <a:avLst/>
          </a:prstGeom>
          <a:noFill/>
        </p:spPr>
        <p:txBody>
          <a:bodyPr wrap="square">
            <a:spAutoFit/>
          </a:bodyPr>
          <a:lstStyle/>
          <a:p>
            <a:pPr>
              <a:lnSpc>
                <a:spcPct val="150000"/>
              </a:lnSpc>
            </a:pPr>
            <a:r>
              <a:rPr lang="en-US" altLang="zh-CN" sz="1400" b="1" dirty="0">
                <a:solidFill>
                  <a:schemeClr val="tx1">
                    <a:lumMod val="50000"/>
                    <a:lumOff val="50000"/>
                  </a:schemeClr>
                </a:solidFill>
              </a:rPr>
              <a:t>1</a:t>
            </a:r>
            <a:r>
              <a:rPr lang="zh-CN" altLang="en-US" sz="1400" b="1" dirty="0">
                <a:solidFill>
                  <a:schemeClr val="tx1">
                    <a:lumMod val="50000"/>
                    <a:lumOff val="50000"/>
                  </a:schemeClr>
                </a:solidFill>
              </a:rPr>
              <a:t>号区域部分：这个区域主要是进行音视频素材之间的切换，以及添加文本、贴纸和转场效果的选区，单击每一个选项就会切换到对应的操作区。</a:t>
            </a:r>
            <a:endParaRPr lang="zh-CN" altLang="en-US" sz="1400" dirty="0">
              <a:solidFill>
                <a:schemeClr val="tx1">
                  <a:lumMod val="50000"/>
                  <a:lumOff val="50000"/>
                </a:schemeClr>
              </a:solidFill>
            </a:endParaRPr>
          </a:p>
          <a:p>
            <a:pPr>
              <a:lnSpc>
                <a:spcPct val="150000"/>
              </a:lnSpc>
            </a:pPr>
            <a:r>
              <a:rPr lang="en-US" altLang="zh-CN" sz="1400" b="1" dirty="0">
                <a:solidFill>
                  <a:schemeClr val="tx1">
                    <a:lumMod val="50000"/>
                    <a:lumOff val="50000"/>
                  </a:schemeClr>
                </a:solidFill>
              </a:rPr>
              <a:t>2</a:t>
            </a:r>
            <a:r>
              <a:rPr lang="zh-CN" altLang="en-US" sz="1400" b="1" dirty="0">
                <a:solidFill>
                  <a:schemeClr val="tx1">
                    <a:lumMod val="50000"/>
                    <a:lumOff val="50000"/>
                  </a:schemeClr>
                </a:solidFill>
              </a:rPr>
              <a:t>号区域部分：这个区域可以对</a:t>
            </a:r>
            <a:r>
              <a:rPr lang="en-US" altLang="zh-CN" sz="1400" b="1" dirty="0">
                <a:solidFill>
                  <a:schemeClr val="tx1">
                    <a:lumMod val="50000"/>
                    <a:lumOff val="50000"/>
                  </a:schemeClr>
                </a:solidFill>
              </a:rPr>
              <a:t>1</a:t>
            </a:r>
            <a:r>
              <a:rPr lang="zh-CN" altLang="en-US" sz="1400" b="1" dirty="0">
                <a:solidFill>
                  <a:schemeClr val="tx1">
                    <a:lumMod val="50000"/>
                    <a:lumOff val="50000"/>
                  </a:schemeClr>
                </a:solidFill>
              </a:rPr>
              <a:t>号区域中所选择的效果进行</a:t>
            </a:r>
            <a:r>
              <a:rPr lang="zh-CN" altLang="en-US" sz="1400" b="1" dirty="0">
                <a:solidFill>
                  <a:schemeClr val="accent1"/>
                </a:solidFill>
              </a:rPr>
              <a:t>参数调整</a:t>
            </a:r>
            <a:r>
              <a:rPr lang="zh-CN" altLang="en-US" sz="1400" b="1" dirty="0">
                <a:solidFill>
                  <a:schemeClr val="tx1">
                    <a:lumMod val="50000"/>
                    <a:lumOff val="50000"/>
                  </a:schemeClr>
                </a:solidFill>
              </a:rPr>
              <a:t>，获得更好的视频效果。</a:t>
            </a:r>
            <a:endParaRPr lang="en-US" altLang="zh-CN" sz="1400" b="1" dirty="0">
              <a:solidFill>
                <a:schemeClr val="tx1">
                  <a:lumMod val="50000"/>
                  <a:lumOff val="50000"/>
                </a:schemeClr>
              </a:solidFill>
            </a:endParaRPr>
          </a:p>
          <a:p>
            <a:pPr>
              <a:lnSpc>
                <a:spcPct val="150000"/>
              </a:lnSpc>
            </a:pPr>
            <a:r>
              <a:rPr lang="en-US" altLang="zh-CN" sz="1400" b="1" dirty="0">
                <a:solidFill>
                  <a:schemeClr val="tx1">
                    <a:lumMod val="50000"/>
                    <a:lumOff val="50000"/>
                  </a:schemeClr>
                </a:solidFill>
              </a:rPr>
              <a:t>3</a:t>
            </a:r>
            <a:r>
              <a:rPr lang="zh-CN" altLang="en-US" sz="1400" b="1" dirty="0">
                <a:solidFill>
                  <a:schemeClr val="tx1">
                    <a:lumMod val="50000"/>
                    <a:lumOff val="50000"/>
                  </a:schemeClr>
                </a:solidFill>
              </a:rPr>
              <a:t>号区域部分：这个区域可以实现对当前选中素材进行剪切、删除、定格、镜像等操作。</a:t>
            </a:r>
            <a:endParaRPr lang="zh-CN" altLang="en-US" sz="1400" dirty="0">
              <a:solidFill>
                <a:schemeClr val="tx1">
                  <a:lumMod val="50000"/>
                  <a:lumOff val="50000"/>
                </a:schemeClr>
              </a:solidFill>
            </a:endParaRPr>
          </a:p>
        </p:txBody>
      </p:sp>
      <p:pic>
        <p:nvPicPr>
          <p:cNvPr id="4" name="图片 3"/>
          <p:cNvPicPr>
            <a:picLocks noChangeAspect="1"/>
          </p:cNvPicPr>
          <p:nvPr/>
        </p:nvPicPr>
        <p:blipFill>
          <a:blip r:embed="rId4"/>
          <a:stretch>
            <a:fillRect/>
          </a:stretch>
        </p:blipFill>
        <p:spPr>
          <a:xfrm>
            <a:off x="647091" y="1154330"/>
            <a:ext cx="8539439" cy="4287603"/>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4" y="0"/>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cxnSp>
        <p:nvCxnSpPr>
          <p:cNvPr id="8" name="íṣlîďè"/>
          <p:cNvCxnSpPr/>
          <p:nvPr/>
        </p:nvCxnSpPr>
        <p:spPr>
          <a:xfrm>
            <a:off x="647091" y="1015100"/>
            <a:ext cx="27116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1620957"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帧的概念</a:t>
            </a:r>
          </a:p>
        </p:txBody>
      </p:sp>
      <p:sp>
        <p:nvSpPr>
          <p:cNvPr id="6" name="文本框 5"/>
          <p:cNvSpPr txBox="1"/>
          <p:nvPr/>
        </p:nvSpPr>
        <p:spPr>
          <a:xfrm>
            <a:off x="4964921" y="1361849"/>
            <a:ext cx="2262158" cy="3785652"/>
          </a:xfrm>
          <a:prstGeom prst="rect">
            <a:avLst/>
          </a:prstGeom>
          <a:noFill/>
        </p:spPr>
        <p:txBody>
          <a:bodyPr wrap="none" rtlCol="0">
            <a:spAutoFit/>
          </a:bodyPr>
          <a:lstStyle/>
          <a:p>
            <a:pPr algn="ctr"/>
            <a:r>
              <a:rPr lang="zh-CN" altLang="en-US" sz="4800" b="1" spc="600" dirty="0">
                <a:solidFill>
                  <a:srgbClr val="FF0000"/>
                </a:solidFill>
              </a:rPr>
              <a:t>关键帧</a:t>
            </a:r>
            <a:endParaRPr lang="en-US" altLang="zh-CN" sz="4800" b="1" spc="600" dirty="0">
              <a:solidFill>
                <a:srgbClr val="FF0000"/>
              </a:solidFill>
            </a:endParaRPr>
          </a:p>
          <a:p>
            <a:pPr algn="ctr"/>
            <a:endParaRPr lang="en-US" altLang="zh-CN" sz="4800" b="1" spc="600" dirty="0">
              <a:solidFill>
                <a:srgbClr val="FF0000"/>
              </a:solidFill>
            </a:endParaRPr>
          </a:p>
          <a:p>
            <a:pPr algn="ctr"/>
            <a:r>
              <a:rPr lang="en-US" altLang="zh-CN" sz="4800" b="1" spc="600" dirty="0">
                <a:solidFill>
                  <a:srgbClr val="FF0000"/>
                </a:solidFill>
              </a:rPr>
              <a:t>=</a:t>
            </a:r>
          </a:p>
          <a:p>
            <a:pPr algn="ctr"/>
            <a:endParaRPr lang="en-US" altLang="zh-CN" sz="4800" b="1" spc="600" dirty="0">
              <a:solidFill>
                <a:srgbClr val="FF0000"/>
              </a:solidFill>
            </a:endParaRPr>
          </a:p>
          <a:p>
            <a:pPr algn="ctr"/>
            <a:r>
              <a:rPr lang="zh-CN" altLang="en-US" sz="4800" b="1" spc="600" dirty="0">
                <a:solidFill>
                  <a:srgbClr val="FF0000"/>
                </a:solidFill>
              </a:rPr>
              <a:t>变化</a:t>
            </a: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4" y="0"/>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cxnSp>
        <p:nvCxnSpPr>
          <p:cNvPr id="8" name="íṣlîďè"/>
          <p:cNvCxnSpPr/>
          <p:nvPr/>
        </p:nvCxnSpPr>
        <p:spPr>
          <a:xfrm>
            <a:off x="647091" y="1015100"/>
            <a:ext cx="27116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1620957"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帧的概念</a:t>
            </a:r>
          </a:p>
        </p:txBody>
      </p:sp>
      <p:sp>
        <p:nvSpPr>
          <p:cNvPr id="6" name="文本框 5"/>
          <p:cNvSpPr txBox="1"/>
          <p:nvPr/>
        </p:nvSpPr>
        <p:spPr>
          <a:xfrm>
            <a:off x="2735140" y="1746850"/>
            <a:ext cx="5262979" cy="2000548"/>
          </a:xfrm>
          <a:prstGeom prst="rect">
            <a:avLst/>
          </a:prstGeom>
          <a:noFill/>
        </p:spPr>
        <p:txBody>
          <a:bodyPr wrap="none" rtlCol="0">
            <a:spAutoFit/>
          </a:bodyPr>
          <a:lstStyle/>
          <a:p>
            <a:endParaRPr lang="en-US" altLang="zh-CN" dirty="0">
              <a:solidFill>
                <a:srgbClr val="FF0000"/>
              </a:solidFill>
            </a:endParaRPr>
          </a:p>
          <a:p>
            <a:r>
              <a:rPr lang="zh-CN" altLang="en-US" sz="4400" b="1" dirty="0">
                <a:solidFill>
                  <a:srgbClr val="FF0000"/>
                </a:solidFill>
                <a:latin typeface="+mn-ea"/>
              </a:rPr>
              <a:t>变化</a:t>
            </a:r>
            <a:endParaRPr lang="en-US" altLang="zh-CN" sz="4400" b="1" dirty="0">
              <a:solidFill>
                <a:srgbClr val="FF0000"/>
              </a:solidFill>
              <a:latin typeface="+mn-ea"/>
            </a:endParaRPr>
          </a:p>
          <a:p>
            <a:endParaRPr lang="en-US" altLang="zh-CN" dirty="0">
              <a:solidFill>
                <a:srgbClr val="FF0000"/>
              </a:solidFill>
            </a:endParaRPr>
          </a:p>
          <a:p>
            <a:r>
              <a:rPr lang="zh-CN" altLang="en-US" sz="4400" dirty="0">
                <a:solidFill>
                  <a:srgbClr val="FF0000"/>
                </a:solidFill>
              </a:rPr>
              <a:t>是关键帧的本质作用</a:t>
            </a:r>
          </a:p>
        </p:txBody>
      </p:sp>
      <p:sp>
        <p:nvSpPr>
          <p:cNvPr id="9" name="文本框 8"/>
          <p:cNvSpPr txBox="1"/>
          <p:nvPr/>
        </p:nvSpPr>
        <p:spPr>
          <a:xfrm>
            <a:off x="2820200" y="4038521"/>
            <a:ext cx="7903512" cy="584775"/>
          </a:xfrm>
          <a:prstGeom prst="rect">
            <a:avLst/>
          </a:prstGeom>
          <a:noFill/>
        </p:spPr>
        <p:txBody>
          <a:bodyPr wrap="square">
            <a:spAutoFit/>
          </a:bodyPr>
          <a:lstStyle/>
          <a:p>
            <a:r>
              <a:rPr lang="zh-CN" altLang="en-US" sz="3200" b="0" i="0" dirty="0">
                <a:solidFill>
                  <a:srgbClr val="FF0000"/>
                </a:solidFill>
                <a:effectLst/>
                <a:latin typeface="-apple-system"/>
              </a:rPr>
              <a:t>关键帧就是让文字和画面动起来！！！</a:t>
            </a:r>
            <a:endParaRPr lang="zh-CN" altLang="en-US" sz="3200" dirty="0">
              <a:solidFill>
                <a:srgbClr val="FF0000"/>
              </a:solidFill>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6"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cxnSp>
        <p:nvCxnSpPr>
          <p:cNvPr id="8" name="íṣlîďè"/>
          <p:cNvCxnSpPr/>
          <p:nvPr/>
        </p:nvCxnSpPr>
        <p:spPr>
          <a:xfrm>
            <a:off x="647091" y="1015100"/>
            <a:ext cx="27116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3057247"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通过编辑产生变化</a:t>
            </a:r>
          </a:p>
        </p:txBody>
      </p:sp>
      <p:pic>
        <p:nvPicPr>
          <p:cNvPr id="4" name="图片 3"/>
          <p:cNvPicPr>
            <a:picLocks noChangeAspect="1"/>
          </p:cNvPicPr>
          <p:nvPr/>
        </p:nvPicPr>
        <p:blipFill>
          <a:blip r:embed="rId4"/>
          <a:stretch>
            <a:fillRect/>
          </a:stretch>
        </p:blipFill>
        <p:spPr>
          <a:xfrm>
            <a:off x="664337" y="1727331"/>
            <a:ext cx="8087833" cy="4401972"/>
          </a:xfrm>
          <a:prstGeom prst="rect">
            <a:avLst/>
          </a:prstGeom>
        </p:spPr>
      </p:pic>
      <p:sp>
        <p:nvSpPr>
          <p:cNvPr id="10" name="文本框 9"/>
          <p:cNvSpPr txBox="1"/>
          <p:nvPr/>
        </p:nvSpPr>
        <p:spPr>
          <a:xfrm>
            <a:off x="647091" y="1129400"/>
            <a:ext cx="6156250" cy="369332"/>
          </a:xfrm>
          <a:prstGeom prst="rect">
            <a:avLst/>
          </a:prstGeom>
          <a:noFill/>
        </p:spPr>
        <p:txBody>
          <a:bodyPr wrap="square">
            <a:spAutoFit/>
          </a:bodyPr>
          <a:lstStyle/>
          <a:p>
            <a:r>
              <a:rPr lang="zh-CN" altLang="en-US" b="0" i="0" dirty="0">
                <a:solidFill>
                  <a:srgbClr val="333333"/>
                </a:solidFill>
                <a:effectLst/>
                <a:latin typeface="微软雅黑" panose="020B0503020204020204" pitchFamily="34" charset="-122"/>
                <a:ea typeface="微软雅黑" panose="020B0503020204020204" pitchFamily="34" charset="-122"/>
              </a:rPr>
              <a:t>将导入的视频文件拖拽到视频编辑区。</a:t>
            </a:r>
            <a:endParaRPr lang="zh-CN" altLang="en-US" dirty="0"/>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4" y="0"/>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cxnSp>
        <p:nvCxnSpPr>
          <p:cNvPr id="8" name="íṣlîďè"/>
          <p:cNvCxnSpPr/>
          <p:nvPr/>
        </p:nvCxnSpPr>
        <p:spPr>
          <a:xfrm>
            <a:off x="647091" y="1015100"/>
            <a:ext cx="27116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2855269"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素材区</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素材类型</a:t>
            </a:r>
          </a:p>
        </p:txBody>
      </p:sp>
      <p:pic>
        <p:nvPicPr>
          <p:cNvPr id="5" name="图片 4"/>
          <p:cNvPicPr>
            <a:picLocks noChangeAspect="1"/>
          </p:cNvPicPr>
          <p:nvPr/>
        </p:nvPicPr>
        <p:blipFill>
          <a:blip r:embed="rId4"/>
          <a:stretch>
            <a:fillRect/>
          </a:stretch>
        </p:blipFill>
        <p:spPr>
          <a:xfrm>
            <a:off x="217014" y="1211615"/>
            <a:ext cx="2988903" cy="2421290"/>
          </a:xfrm>
          <a:prstGeom prst="rect">
            <a:avLst/>
          </a:prstGeom>
        </p:spPr>
      </p:pic>
      <p:pic>
        <p:nvPicPr>
          <p:cNvPr id="7" name="图片 6"/>
          <p:cNvPicPr>
            <a:picLocks noChangeAspect="1"/>
          </p:cNvPicPr>
          <p:nvPr/>
        </p:nvPicPr>
        <p:blipFill>
          <a:blip r:embed="rId5"/>
          <a:stretch>
            <a:fillRect/>
          </a:stretch>
        </p:blipFill>
        <p:spPr>
          <a:xfrm>
            <a:off x="3417185" y="1211615"/>
            <a:ext cx="3095256" cy="2421290"/>
          </a:xfrm>
          <a:prstGeom prst="rect">
            <a:avLst/>
          </a:prstGeom>
        </p:spPr>
      </p:pic>
      <p:pic>
        <p:nvPicPr>
          <p:cNvPr id="10" name="图片 9"/>
          <p:cNvPicPr>
            <a:picLocks noChangeAspect="1"/>
          </p:cNvPicPr>
          <p:nvPr/>
        </p:nvPicPr>
        <p:blipFill>
          <a:blip r:embed="rId6"/>
          <a:stretch>
            <a:fillRect/>
          </a:stretch>
        </p:blipFill>
        <p:spPr>
          <a:xfrm>
            <a:off x="6724038" y="1207967"/>
            <a:ext cx="2941215" cy="2424938"/>
          </a:xfrm>
          <a:prstGeom prst="rect">
            <a:avLst/>
          </a:prstGeom>
        </p:spPr>
      </p:pic>
      <p:pic>
        <p:nvPicPr>
          <p:cNvPr id="12" name="图片 11"/>
          <p:cNvPicPr>
            <a:picLocks noChangeAspect="1"/>
          </p:cNvPicPr>
          <p:nvPr/>
        </p:nvPicPr>
        <p:blipFill>
          <a:blip r:embed="rId7"/>
          <a:stretch>
            <a:fillRect/>
          </a:stretch>
        </p:blipFill>
        <p:spPr>
          <a:xfrm>
            <a:off x="217014" y="3712073"/>
            <a:ext cx="2988903" cy="2532726"/>
          </a:xfrm>
          <a:prstGeom prst="rect">
            <a:avLst/>
          </a:prstGeom>
        </p:spPr>
      </p:pic>
      <p:pic>
        <p:nvPicPr>
          <p:cNvPr id="15" name="图片 14"/>
          <p:cNvPicPr>
            <a:picLocks noChangeAspect="1"/>
          </p:cNvPicPr>
          <p:nvPr/>
        </p:nvPicPr>
        <p:blipFill>
          <a:blip r:embed="rId8"/>
          <a:stretch>
            <a:fillRect/>
          </a:stretch>
        </p:blipFill>
        <p:spPr>
          <a:xfrm>
            <a:off x="3397017" y="3712072"/>
            <a:ext cx="3133299" cy="2532726"/>
          </a:xfrm>
          <a:prstGeom prst="rect">
            <a:avLst/>
          </a:prstGeom>
        </p:spPr>
      </p:pic>
      <p:pic>
        <p:nvPicPr>
          <p:cNvPr id="19" name="图片 18"/>
          <p:cNvPicPr>
            <a:picLocks noChangeAspect="1"/>
          </p:cNvPicPr>
          <p:nvPr/>
        </p:nvPicPr>
        <p:blipFill>
          <a:blip r:embed="rId9"/>
          <a:stretch>
            <a:fillRect/>
          </a:stretch>
        </p:blipFill>
        <p:spPr>
          <a:xfrm>
            <a:off x="6722726" y="3712072"/>
            <a:ext cx="2943837" cy="2532726"/>
          </a:xfrm>
          <a:prstGeom prst="rect">
            <a:avLst/>
          </a:prstGeom>
        </p:spPr>
      </p:pic>
      <p:sp>
        <p:nvSpPr>
          <p:cNvPr id="3" name="文本框 2"/>
          <p:cNvSpPr txBox="1"/>
          <p:nvPr/>
        </p:nvSpPr>
        <p:spPr>
          <a:xfrm>
            <a:off x="10771690" y="803965"/>
            <a:ext cx="668944" cy="4440318"/>
          </a:xfrm>
          <a:prstGeom prst="rect">
            <a:avLst/>
          </a:prstGeom>
          <a:noFill/>
        </p:spPr>
        <p:txBody>
          <a:bodyPr wrap="square" rtlCol="0">
            <a:spAutoFit/>
          </a:bodyPr>
          <a:lstStyle/>
          <a:p>
            <a:pPr>
              <a:lnSpc>
                <a:spcPct val="200000"/>
              </a:lnSpc>
            </a:pPr>
            <a:r>
              <a:rPr lang="zh-CN" altLang="en-US" b="1" dirty="0">
                <a:solidFill>
                  <a:schemeClr val="bg1"/>
                </a:solidFill>
              </a:rPr>
              <a:t>媒体</a:t>
            </a:r>
            <a:endParaRPr lang="en-US" altLang="zh-CN" b="1" dirty="0">
              <a:solidFill>
                <a:schemeClr val="bg1"/>
              </a:solidFill>
            </a:endParaRPr>
          </a:p>
          <a:p>
            <a:pPr>
              <a:lnSpc>
                <a:spcPct val="200000"/>
              </a:lnSpc>
            </a:pPr>
            <a:r>
              <a:rPr lang="zh-CN" altLang="en-US" b="1" dirty="0">
                <a:solidFill>
                  <a:schemeClr val="bg1"/>
                </a:solidFill>
              </a:rPr>
              <a:t>音频文本贴纸特效转场滤镜调节</a:t>
            </a:r>
          </a:p>
        </p:txBody>
      </p:sp>
      <p:sp>
        <p:nvSpPr>
          <p:cNvPr id="4" name="文本框 3"/>
          <p:cNvSpPr txBox="1"/>
          <p:nvPr/>
        </p:nvSpPr>
        <p:spPr>
          <a:xfrm>
            <a:off x="10347103" y="377581"/>
            <a:ext cx="1415772" cy="461665"/>
          </a:xfrm>
          <a:prstGeom prst="rect">
            <a:avLst/>
          </a:prstGeom>
          <a:noFill/>
        </p:spPr>
        <p:txBody>
          <a:bodyPr wrap="none" rtlCol="0">
            <a:spAutoFit/>
            <a:scene3d>
              <a:camera prst="orthographicFront"/>
              <a:lightRig rig="threePt" dir="t"/>
            </a:scene3d>
            <a:sp3d extrusionH="57150">
              <a:bevelT w="38100" h="38100"/>
              <a:bevelB w="69850" h="38100" prst="cross"/>
            </a:sp3d>
          </a:bodyPr>
          <a:lstStyle/>
          <a:p>
            <a:r>
              <a:rPr lang="zh-CN" altLang="en-US" sz="2400" b="1" dirty="0">
                <a:solidFill>
                  <a:srgbClr val="110BF7"/>
                </a:solidFill>
              </a:rPr>
              <a:t>八大部分</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131886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1261884"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音频栏</a:t>
            </a:r>
          </a:p>
        </p:txBody>
      </p:sp>
      <p:sp>
        <p:nvSpPr>
          <p:cNvPr id="8" name="文本框 7"/>
          <p:cNvSpPr txBox="1"/>
          <p:nvPr/>
        </p:nvSpPr>
        <p:spPr>
          <a:xfrm>
            <a:off x="8031969" y="1784760"/>
            <a:ext cx="3645304" cy="4198393"/>
          </a:xfrm>
          <a:prstGeom prst="rect">
            <a:avLst/>
          </a:prstGeom>
          <a:noFill/>
        </p:spPr>
        <p:txBody>
          <a:bodyPr wrap="square" rtlCol="0">
            <a:spAutoFit/>
          </a:bodyPr>
          <a:lstStyle/>
          <a:p>
            <a:pPr algn="just">
              <a:lnSpc>
                <a:spcPct val="150000"/>
              </a:lnSpc>
            </a:pPr>
            <a:r>
              <a:rPr lang="zh-CN" altLang="zh-CN" kern="100" dirty="0">
                <a:solidFill>
                  <a:srgbClr val="ED5F25"/>
                </a:solidFill>
                <a:latin typeface="+mn-ea"/>
                <a:cs typeface="Times New Roman" panose="02020603050405020304" charset="0"/>
              </a:rPr>
              <a:t>音频栏主要是音乐和音效。</a:t>
            </a:r>
            <a:r>
              <a:rPr lang="zh-CN" altLang="en-US" kern="100" dirty="0">
                <a:solidFill>
                  <a:srgbClr val="ED5F25"/>
                </a:solidFill>
                <a:latin typeface="+mn-ea"/>
                <a:cs typeface="Times New Roman" panose="02020603050405020304" charset="0"/>
              </a:rPr>
              <a:t>剪映</a:t>
            </a:r>
            <a:r>
              <a:rPr lang="zh-CN" altLang="zh-CN" kern="100" dirty="0">
                <a:solidFill>
                  <a:srgbClr val="ED5F25"/>
                </a:solidFill>
                <a:latin typeface="+mn-ea"/>
                <a:cs typeface="Times New Roman" panose="02020603050405020304" charset="0"/>
              </a:rPr>
              <a:t>支持本地音乐导入也支持抖音收藏的音乐，同时在音乐素材和音效素材里面也有很多可以供大家选择使用的，里面的资源非常的丰富。</a:t>
            </a:r>
          </a:p>
          <a:p>
            <a:pPr algn="just">
              <a:lnSpc>
                <a:spcPct val="150000"/>
              </a:lnSpc>
            </a:pPr>
            <a:r>
              <a:rPr lang="zh-CN" altLang="zh-CN" kern="100" dirty="0">
                <a:solidFill>
                  <a:srgbClr val="ED5F25"/>
                </a:solidFill>
                <a:latin typeface="+mn-ea"/>
                <a:cs typeface="Times New Roman" panose="02020603050405020304" charset="0"/>
              </a:rPr>
              <a:t>导入了一段本地音乐，然后插入</a:t>
            </a:r>
            <a:r>
              <a:rPr lang="en-US" altLang="zh-CN" kern="100" dirty="0">
                <a:solidFill>
                  <a:srgbClr val="ED5F25"/>
                </a:solidFill>
                <a:latin typeface="+mn-ea"/>
                <a:cs typeface="Times New Roman" panose="02020603050405020304" charset="0"/>
              </a:rPr>
              <a:t>(</a:t>
            </a:r>
            <a:r>
              <a:rPr lang="zh-CN" altLang="zh-CN" kern="100" dirty="0">
                <a:solidFill>
                  <a:srgbClr val="ED5F25"/>
                </a:solidFill>
                <a:latin typeface="+mn-ea"/>
                <a:cs typeface="Times New Roman" panose="02020603050405020304" charset="0"/>
              </a:rPr>
              <a:t>拖拽</a:t>
            </a:r>
            <a:r>
              <a:rPr lang="en-US" altLang="zh-CN" kern="100" dirty="0">
                <a:solidFill>
                  <a:srgbClr val="ED5F25"/>
                </a:solidFill>
                <a:latin typeface="+mn-ea"/>
                <a:cs typeface="Times New Roman" panose="02020603050405020304" charset="0"/>
              </a:rPr>
              <a:t>)</a:t>
            </a:r>
            <a:r>
              <a:rPr lang="zh-CN" altLang="zh-CN" kern="100" dirty="0">
                <a:solidFill>
                  <a:srgbClr val="ED5F25"/>
                </a:solidFill>
                <a:latin typeface="+mn-ea"/>
                <a:cs typeface="Times New Roman" panose="02020603050405020304" charset="0"/>
              </a:rPr>
              <a:t>到了轨道上，这样就可以作为视频的背景音乐使用了。</a:t>
            </a:r>
          </a:p>
          <a:p>
            <a:pPr>
              <a:lnSpc>
                <a:spcPct val="150000"/>
              </a:lnSpc>
            </a:pPr>
            <a:endParaRPr lang="zh-CN" altLang="zh-CN" sz="1800" kern="100" dirty="0">
              <a:solidFill>
                <a:srgbClr val="ED5F25"/>
              </a:solidFill>
              <a:effectLst/>
              <a:latin typeface="+mn-ea"/>
              <a:cs typeface="Times New Roman" panose="02020603050405020304" charset="0"/>
            </a:endParaRPr>
          </a:p>
          <a:p>
            <a:pPr>
              <a:lnSpc>
                <a:spcPct val="150000"/>
              </a:lnSpc>
            </a:pPr>
            <a:endParaRPr lang="zh-CN" altLang="en-US" dirty="0">
              <a:solidFill>
                <a:srgbClr val="ED5F25"/>
              </a:solidFill>
              <a:latin typeface="+mn-ea"/>
            </a:endParaRPr>
          </a:p>
        </p:txBody>
      </p:sp>
      <p:pic>
        <p:nvPicPr>
          <p:cNvPr id="3" name="图片 2"/>
          <p:cNvPicPr>
            <a:picLocks noChangeAspect="1"/>
          </p:cNvPicPr>
          <p:nvPr/>
        </p:nvPicPr>
        <p:blipFill>
          <a:blip r:embed="rId2"/>
          <a:stretch>
            <a:fillRect/>
          </a:stretch>
        </p:blipFill>
        <p:spPr>
          <a:xfrm>
            <a:off x="514727" y="1249685"/>
            <a:ext cx="7006097" cy="551362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6"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cxnSp>
        <p:nvCxnSpPr>
          <p:cNvPr id="8" name="íṣlîďè"/>
          <p:cNvCxnSpPr/>
          <p:nvPr/>
        </p:nvCxnSpPr>
        <p:spPr>
          <a:xfrm>
            <a:off x="647091" y="1015100"/>
            <a:ext cx="77044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90281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音频</a:t>
            </a:r>
          </a:p>
        </p:txBody>
      </p:sp>
      <p:pic>
        <p:nvPicPr>
          <p:cNvPr id="4" name="图片 3"/>
          <p:cNvPicPr>
            <a:picLocks noChangeAspect="1"/>
          </p:cNvPicPr>
          <p:nvPr/>
        </p:nvPicPr>
        <p:blipFill>
          <a:blip r:embed="rId4"/>
          <a:stretch>
            <a:fillRect/>
          </a:stretch>
        </p:blipFill>
        <p:spPr>
          <a:xfrm>
            <a:off x="514727" y="1078594"/>
            <a:ext cx="10565219" cy="5629281"/>
          </a:xfrm>
          <a:prstGeom prst="rect">
            <a:avLst/>
          </a:prstGeom>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6"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cxnSp>
        <p:nvCxnSpPr>
          <p:cNvPr id="8" name="íṣlîďè"/>
          <p:cNvCxnSpPr/>
          <p:nvPr/>
        </p:nvCxnSpPr>
        <p:spPr>
          <a:xfrm>
            <a:off x="647091" y="1015100"/>
            <a:ext cx="226444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2396810"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音频</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音量</a:t>
            </a:r>
          </a:p>
        </p:txBody>
      </p:sp>
      <p:pic>
        <p:nvPicPr>
          <p:cNvPr id="5" name="图片 4"/>
          <p:cNvPicPr>
            <a:picLocks noChangeAspect="1"/>
          </p:cNvPicPr>
          <p:nvPr/>
        </p:nvPicPr>
        <p:blipFill>
          <a:blip r:embed="rId4"/>
          <a:stretch>
            <a:fillRect/>
          </a:stretch>
        </p:blipFill>
        <p:spPr>
          <a:xfrm>
            <a:off x="647091" y="1234954"/>
            <a:ext cx="4733925" cy="4581525"/>
          </a:xfrm>
          <a:prstGeom prst="rect">
            <a:avLst/>
          </a:prstGeom>
        </p:spPr>
      </p:pic>
      <p:sp>
        <p:nvSpPr>
          <p:cNvPr id="11" name="文本框 10"/>
          <p:cNvSpPr txBox="1"/>
          <p:nvPr/>
        </p:nvSpPr>
        <p:spPr>
          <a:xfrm>
            <a:off x="5519451" y="1967874"/>
            <a:ext cx="3964791" cy="1705403"/>
          </a:xfrm>
          <a:prstGeom prst="rect">
            <a:avLst/>
          </a:prstGeom>
          <a:noFill/>
        </p:spPr>
        <p:txBody>
          <a:bodyPr wrap="square">
            <a:spAutoFit/>
          </a:bodyPr>
          <a:lstStyle/>
          <a:p>
            <a:pPr algn="just">
              <a:lnSpc>
                <a:spcPct val="150000"/>
              </a:lnSpc>
            </a:pPr>
            <a:r>
              <a:rPr lang="zh-CN" altLang="zh-CN" sz="18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主要是对画面的声音高低进行调节。可以在红框地方点击，</a:t>
            </a:r>
            <a:r>
              <a:rPr lang="zh-CN" altLang="en-US" sz="18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或</a:t>
            </a:r>
            <a:r>
              <a:rPr lang="zh-CN" altLang="zh-CN" sz="18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直接输入数值，也可</a:t>
            </a:r>
            <a:r>
              <a:rPr lang="zh-CN" altLang="en-US" b="1" kern="100" dirty="0">
                <a:solidFill>
                  <a:srgbClr val="ED5F25"/>
                </a:solidFill>
                <a:latin typeface="微软雅黑" panose="020B0503020204020204" pitchFamily="34" charset="-122"/>
                <a:ea typeface="微软雅黑" panose="020B0503020204020204" pitchFamily="34" charset="-122"/>
                <a:cs typeface="Times New Roman" panose="02020603050405020304" charset="0"/>
              </a:rPr>
              <a:t>以</a:t>
            </a:r>
            <a:r>
              <a:rPr lang="zh-CN" altLang="zh-CN" sz="18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点击</a:t>
            </a:r>
            <a:r>
              <a:rPr lang="zh-CN" altLang="en-US" sz="18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滑动条</a:t>
            </a:r>
            <a:r>
              <a:rPr lang="zh-CN" altLang="zh-CN" sz="18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进行详细的微调整，确保得到更好的效果。</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475696" y="1196975"/>
            <a:ext cx="4410075" cy="3057525"/>
          </a:xfrm>
          <a:prstGeom prst="rect">
            <a:avLst/>
          </a:prstGeom>
        </p:spPr>
      </p:pic>
      <p:pic>
        <p:nvPicPr>
          <p:cNvPr id="5" name="图片 4"/>
          <p:cNvPicPr>
            <a:picLocks noChangeAspect="1"/>
          </p:cNvPicPr>
          <p:nvPr/>
        </p:nvPicPr>
        <p:blipFill>
          <a:blip r:embed="rId3"/>
          <a:stretch>
            <a:fillRect/>
          </a:stretch>
        </p:blipFill>
        <p:spPr>
          <a:xfrm>
            <a:off x="475696" y="4254500"/>
            <a:ext cx="4410075" cy="2324100"/>
          </a:xfrm>
          <a:prstGeom prst="rect">
            <a:avLst/>
          </a:prstGeom>
        </p:spPr>
      </p:pic>
      <p:cxnSp>
        <p:nvCxnSpPr>
          <p:cNvPr id="6" name="íṣlîďè"/>
          <p:cNvCxnSpPr/>
          <p:nvPr/>
        </p:nvCxnSpPr>
        <p:spPr>
          <a:xfrm>
            <a:off x="647091" y="1015100"/>
            <a:ext cx="27116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2396810"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音频</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变声</a:t>
            </a:r>
          </a:p>
        </p:txBody>
      </p:sp>
      <p:sp>
        <p:nvSpPr>
          <p:cNvPr id="8" name="文本框 7"/>
          <p:cNvSpPr txBox="1"/>
          <p:nvPr/>
        </p:nvSpPr>
        <p:spPr>
          <a:xfrm>
            <a:off x="5339208" y="2404972"/>
            <a:ext cx="5601592" cy="1705403"/>
          </a:xfrm>
          <a:prstGeom prst="rect">
            <a:avLst/>
          </a:prstGeom>
          <a:noFill/>
        </p:spPr>
        <p:txBody>
          <a:bodyPr wrap="square" rtlCol="0">
            <a:spAutoFit/>
          </a:bodyPr>
          <a:lstStyle/>
          <a:p>
            <a:pPr>
              <a:lnSpc>
                <a:spcPct val="150000"/>
              </a:lnSpc>
            </a:pPr>
            <a:r>
              <a:rPr lang="zh-CN" altLang="zh-CN" sz="1800" b="1" kern="100" dirty="0">
                <a:solidFill>
                  <a:srgbClr val="ED5F25"/>
                </a:solidFill>
                <a:effectLst/>
                <a:latin typeface="+mn-ea"/>
                <a:cs typeface="Times New Roman" panose="02020603050405020304" charset="0"/>
              </a:rPr>
              <a:t>变声模式主要有</a:t>
            </a:r>
            <a:r>
              <a:rPr lang="en-US" altLang="zh-CN" sz="1800" b="1" kern="100" dirty="0">
                <a:solidFill>
                  <a:srgbClr val="ED5F25"/>
                </a:solidFill>
                <a:effectLst/>
                <a:latin typeface="+mn-ea"/>
                <a:cs typeface="Times New Roman" panose="02020603050405020304" charset="0"/>
              </a:rPr>
              <a:t>:</a:t>
            </a:r>
            <a:r>
              <a:rPr lang="zh-CN" altLang="zh-CN" sz="1800" b="1" kern="100" dirty="0">
                <a:solidFill>
                  <a:srgbClr val="ED5F25"/>
                </a:solidFill>
                <a:effectLst/>
                <a:latin typeface="+mn-ea"/>
                <a:cs typeface="Times New Roman" panose="02020603050405020304" charset="0"/>
              </a:rPr>
              <a:t>大叔萝莉、女士、男生、怪物</a:t>
            </a:r>
            <a:r>
              <a:rPr lang="zh-CN" altLang="en-US" sz="1800" b="1" kern="100" dirty="0">
                <a:solidFill>
                  <a:srgbClr val="ED5F25"/>
                </a:solidFill>
                <a:effectLst/>
                <a:latin typeface="+mn-ea"/>
                <a:cs typeface="Times New Roman" panose="02020603050405020304" charset="0"/>
              </a:rPr>
              <a:t>等</a:t>
            </a:r>
            <a:r>
              <a:rPr lang="zh-CN" altLang="zh-CN" sz="1800" b="1" kern="100" dirty="0">
                <a:solidFill>
                  <a:srgbClr val="ED5F25"/>
                </a:solidFill>
                <a:effectLst/>
                <a:latin typeface="+mn-ea"/>
                <a:cs typeface="Times New Roman" panose="02020603050405020304" charset="0"/>
              </a:rPr>
              <a:t>，根据制作效果自行选择。可以把原有的视频的声音变成不同的声音。</a:t>
            </a:r>
          </a:p>
          <a:p>
            <a:pPr>
              <a:lnSpc>
                <a:spcPct val="150000"/>
              </a:lnSpc>
            </a:pPr>
            <a:endParaRPr lang="zh-CN" altLang="en-US" b="1" dirty="0">
              <a:solidFill>
                <a:srgbClr val="ED5F25"/>
              </a:solidFill>
              <a:latin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226444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2396810"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音频</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变速</a:t>
            </a:r>
          </a:p>
        </p:txBody>
      </p:sp>
      <p:sp>
        <p:nvSpPr>
          <p:cNvPr id="8" name="文本框 7"/>
          <p:cNvSpPr txBox="1"/>
          <p:nvPr/>
        </p:nvSpPr>
        <p:spPr>
          <a:xfrm>
            <a:off x="5339208" y="1007175"/>
            <a:ext cx="5601592" cy="5029390"/>
          </a:xfrm>
          <a:prstGeom prst="rect">
            <a:avLst/>
          </a:prstGeom>
          <a:noFill/>
        </p:spPr>
        <p:txBody>
          <a:bodyPr wrap="square" rtlCol="0">
            <a:spAutoFit/>
          </a:bodyPr>
          <a:lstStyle/>
          <a:p>
            <a:pPr algn="just">
              <a:lnSpc>
                <a:spcPct val="150000"/>
              </a:lnSpc>
            </a:pPr>
            <a:r>
              <a:rPr lang="zh-CN" altLang="zh-CN" kern="100" dirty="0">
                <a:solidFill>
                  <a:srgbClr val="ED5F25"/>
                </a:solidFill>
                <a:latin typeface="+mn-ea"/>
                <a:cs typeface="Times New Roman" panose="02020603050405020304" charset="0"/>
              </a:rPr>
              <a:t>此项功能是对</a:t>
            </a:r>
            <a:r>
              <a:rPr lang="zh-CN" altLang="en-US" kern="100" dirty="0">
                <a:solidFill>
                  <a:srgbClr val="ED5F25"/>
                </a:solidFill>
                <a:latin typeface="+mn-ea"/>
                <a:cs typeface="Times New Roman" panose="02020603050405020304" charset="0"/>
              </a:rPr>
              <a:t>音频、</a:t>
            </a:r>
            <a:r>
              <a:rPr lang="zh-CN" altLang="zh-CN" kern="100" dirty="0">
                <a:solidFill>
                  <a:srgbClr val="ED5F25"/>
                </a:solidFill>
                <a:latin typeface="+mn-ea"/>
                <a:cs typeface="Times New Roman" panose="02020603050405020304" charset="0"/>
              </a:rPr>
              <a:t>视频的速度进行调整</a:t>
            </a:r>
            <a:r>
              <a:rPr lang="zh-CN" altLang="en-US" kern="100" dirty="0">
                <a:solidFill>
                  <a:srgbClr val="ED5F25"/>
                </a:solidFill>
                <a:latin typeface="+mn-ea"/>
                <a:cs typeface="Times New Roman" panose="02020603050405020304" charset="0"/>
              </a:rPr>
              <a:t>。</a:t>
            </a:r>
            <a:endParaRPr lang="en-US" altLang="zh-CN" kern="100" dirty="0">
              <a:solidFill>
                <a:srgbClr val="ED5F25"/>
              </a:solidFill>
              <a:latin typeface="+mn-ea"/>
              <a:cs typeface="Times New Roman" panose="02020603050405020304" charset="0"/>
            </a:endParaRPr>
          </a:p>
          <a:p>
            <a:pPr algn="just">
              <a:lnSpc>
                <a:spcPct val="150000"/>
              </a:lnSpc>
            </a:pPr>
            <a:r>
              <a:rPr lang="zh-CN" altLang="en-US" b="1" kern="100" dirty="0">
                <a:solidFill>
                  <a:srgbClr val="ED5F25"/>
                </a:solidFill>
                <a:latin typeface="+mn-ea"/>
                <a:cs typeface="Times New Roman" panose="02020603050405020304" charset="0"/>
              </a:rPr>
              <a:t>视频变速：</a:t>
            </a:r>
            <a:r>
              <a:rPr lang="zh-CN" altLang="zh-CN" kern="100" dirty="0">
                <a:solidFill>
                  <a:srgbClr val="ED5F25"/>
                </a:solidFill>
                <a:latin typeface="+mn-ea"/>
                <a:cs typeface="Times New Roman" panose="02020603050405020304" charset="0"/>
              </a:rPr>
              <a:t>通过调整倍数实现快镜头和慢镜头的效果。倍数越大，视频速度越快</a:t>
            </a:r>
            <a:r>
              <a:rPr lang="en-US" altLang="zh-CN" kern="100" dirty="0">
                <a:solidFill>
                  <a:srgbClr val="ED5F25"/>
                </a:solidFill>
                <a:latin typeface="+mn-ea"/>
                <a:cs typeface="Times New Roman" panose="02020603050405020304" charset="0"/>
              </a:rPr>
              <a:t>;</a:t>
            </a:r>
            <a:r>
              <a:rPr lang="zh-CN" altLang="zh-CN" kern="100" dirty="0">
                <a:solidFill>
                  <a:srgbClr val="ED5F25"/>
                </a:solidFill>
                <a:latin typeface="+mn-ea"/>
                <a:cs typeface="Times New Roman" panose="02020603050405020304" charset="0"/>
              </a:rPr>
              <a:t>倍数越小，视频速度越慢。当视频的速度加快时视频时长减少，当视频速度变慢时，视频时长增加。也可以自定义视频的时长，实现快慢镜头的效果。例如你选择的视频时长是</a:t>
            </a:r>
            <a:r>
              <a:rPr lang="en-US" altLang="zh-CN" kern="100" dirty="0">
                <a:solidFill>
                  <a:srgbClr val="ED5F25"/>
                </a:solidFill>
                <a:latin typeface="+mn-ea"/>
                <a:cs typeface="Times New Roman" panose="02020603050405020304" charset="0"/>
              </a:rPr>
              <a:t>30</a:t>
            </a:r>
            <a:r>
              <a:rPr lang="zh-CN" altLang="zh-CN" kern="100" dirty="0">
                <a:solidFill>
                  <a:srgbClr val="ED5F25"/>
                </a:solidFill>
                <a:latin typeface="+mn-ea"/>
                <a:cs typeface="Times New Roman" panose="02020603050405020304" charset="0"/>
              </a:rPr>
              <a:t>秒，你可以自定义时长为</a:t>
            </a:r>
            <a:r>
              <a:rPr lang="en-US" altLang="zh-CN" kern="100" dirty="0">
                <a:solidFill>
                  <a:srgbClr val="ED5F25"/>
                </a:solidFill>
                <a:latin typeface="+mn-ea"/>
                <a:cs typeface="Times New Roman" panose="02020603050405020304" charset="0"/>
              </a:rPr>
              <a:t>5</a:t>
            </a:r>
            <a:r>
              <a:rPr lang="zh-CN" altLang="zh-CN" kern="100" dirty="0">
                <a:solidFill>
                  <a:srgbClr val="ED5F25"/>
                </a:solidFill>
                <a:latin typeface="+mn-ea"/>
                <a:cs typeface="Times New Roman" panose="02020603050405020304" charset="0"/>
              </a:rPr>
              <a:t>秒。</a:t>
            </a:r>
          </a:p>
          <a:p>
            <a:pPr algn="just">
              <a:lnSpc>
                <a:spcPct val="150000"/>
              </a:lnSpc>
            </a:pPr>
            <a:r>
              <a:rPr lang="en-US" altLang="zh-CN" kern="100" dirty="0">
                <a:solidFill>
                  <a:srgbClr val="ED5F25"/>
                </a:solidFill>
                <a:latin typeface="+mn-ea"/>
                <a:cs typeface="Times New Roman" panose="02020603050405020304" charset="0"/>
              </a:rPr>
              <a:t> </a:t>
            </a:r>
            <a:endParaRPr lang="zh-CN" altLang="zh-CN" kern="100" dirty="0">
              <a:solidFill>
                <a:srgbClr val="ED5F25"/>
              </a:solidFill>
              <a:latin typeface="+mn-ea"/>
              <a:cs typeface="Times New Roman" panose="02020603050405020304" charset="0"/>
            </a:endParaRPr>
          </a:p>
          <a:p>
            <a:pPr algn="just">
              <a:lnSpc>
                <a:spcPct val="150000"/>
              </a:lnSpc>
            </a:pPr>
            <a:r>
              <a:rPr lang="zh-CN" altLang="zh-CN" b="1" kern="100" dirty="0">
                <a:solidFill>
                  <a:srgbClr val="ED5F25"/>
                </a:solidFill>
                <a:latin typeface="+mn-ea"/>
                <a:cs typeface="Times New Roman" panose="02020603050405020304" charset="0"/>
              </a:rPr>
              <a:t>声音变调</a:t>
            </a:r>
            <a:r>
              <a:rPr lang="zh-CN" altLang="en-US" b="1" kern="100" dirty="0">
                <a:solidFill>
                  <a:srgbClr val="ED5F25"/>
                </a:solidFill>
                <a:latin typeface="+mn-ea"/>
                <a:cs typeface="Times New Roman" panose="02020603050405020304" charset="0"/>
              </a:rPr>
              <a:t>：</a:t>
            </a:r>
            <a:r>
              <a:rPr lang="zh-CN" altLang="zh-CN" kern="100" dirty="0">
                <a:solidFill>
                  <a:srgbClr val="ED5F25"/>
                </a:solidFill>
                <a:latin typeface="+mn-ea"/>
                <a:cs typeface="Times New Roman" panose="02020603050405020304" charset="0"/>
              </a:rPr>
              <a:t>原来视频的声音音调会随着视频速度变化进行变化。</a:t>
            </a:r>
          </a:p>
          <a:p>
            <a:pPr>
              <a:lnSpc>
                <a:spcPct val="150000"/>
              </a:lnSpc>
            </a:pPr>
            <a:endParaRPr lang="zh-CN" altLang="zh-CN" sz="1800" kern="100" dirty="0">
              <a:solidFill>
                <a:srgbClr val="ED5F25"/>
              </a:solidFill>
              <a:effectLst/>
              <a:latin typeface="+mn-ea"/>
              <a:cs typeface="Times New Roman" panose="02020603050405020304" charset="0"/>
            </a:endParaRPr>
          </a:p>
          <a:p>
            <a:pPr>
              <a:lnSpc>
                <a:spcPct val="150000"/>
              </a:lnSpc>
            </a:pPr>
            <a:endParaRPr lang="zh-CN" altLang="en-US" dirty="0">
              <a:solidFill>
                <a:srgbClr val="ED5F25"/>
              </a:solidFill>
              <a:latin typeface="+mn-ea"/>
            </a:endParaRPr>
          </a:p>
        </p:txBody>
      </p:sp>
      <p:pic>
        <p:nvPicPr>
          <p:cNvPr id="4" name="图片 3"/>
          <p:cNvPicPr>
            <a:picLocks noChangeAspect="1"/>
          </p:cNvPicPr>
          <p:nvPr/>
        </p:nvPicPr>
        <p:blipFill>
          <a:blip r:embed="rId2"/>
          <a:stretch>
            <a:fillRect/>
          </a:stretch>
        </p:blipFill>
        <p:spPr>
          <a:xfrm>
            <a:off x="647091" y="1280892"/>
            <a:ext cx="4491122" cy="448195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iṩlîḓê"/>
        <p:cNvGrpSpPr/>
        <p:nvPr/>
      </p:nvGrpSpPr>
      <p:grpSpPr>
        <a:xfrm>
          <a:off x="0" y="0"/>
          <a:ext cx="0" cy="0"/>
          <a:chOff x="0" y="0"/>
          <a:chExt cx="0" cy="0"/>
        </a:xfrm>
      </p:grpSpPr>
      <p:sp>
        <p:nvSpPr>
          <p:cNvPr id="4" name="işļîḑé"/>
          <p:cNvSpPr/>
          <p:nvPr/>
        </p:nvSpPr>
        <p:spPr>
          <a:xfrm>
            <a:off x="0" y="0"/>
            <a:ext cx="12535787" cy="6857997"/>
          </a:xfrm>
          <a:prstGeom prst="rect">
            <a:avLst/>
          </a:prstGeom>
          <a:gradFill flip="none" rotWithShape="1">
            <a:gsLst>
              <a:gs pos="51000">
                <a:srgbClr val="F07F16"/>
              </a:gs>
              <a:gs pos="0">
                <a:srgbClr val="F4A10C">
                  <a:alpha val="0"/>
                </a:srgbClr>
              </a:gs>
              <a:gs pos="100000">
                <a:srgbClr val="EA4726"/>
              </a:gs>
            </a:gsLst>
            <a:lin ang="1080000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sp>
        <p:nvSpPr>
          <p:cNvPr id="22" name="ïşlíďè"/>
          <p:cNvSpPr txBox="1"/>
          <p:nvPr/>
        </p:nvSpPr>
        <p:spPr>
          <a:xfrm>
            <a:off x="1093237" y="3013502"/>
            <a:ext cx="2146714" cy="830997"/>
          </a:xfrm>
          <a:prstGeom prst="rect">
            <a:avLst/>
          </a:prstGeom>
          <a:noFill/>
        </p:spPr>
        <p:txBody>
          <a:bodyPr wrap="square">
            <a:spAutoFit/>
          </a:bodyPr>
          <a:lstStyle/>
          <a:p>
            <a:pPr marR="0" lvl="0" algn="l" defTabSz="914400" rtl="0" eaLnBrk="1" fontAlgn="base" latinLnBrk="0" hangingPunct="1">
              <a:spcBef>
                <a:spcPct val="0"/>
              </a:spcBef>
              <a:spcAft>
                <a:spcPct val="0"/>
              </a:spcAft>
              <a:buClrTx/>
              <a:buSzTx/>
              <a:buFontTx/>
              <a:buNone/>
              <a:defRPr/>
            </a:pPr>
            <a:r>
              <a:rPr lang="zh-CN" altLang="en-US" sz="4800" b="1" dirty="0">
                <a:solidFill>
                  <a:schemeClr val="bg1"/>
                </a:solidFill>
                <a:latin typeface="微软雅黑" panose="020B0503020204020204" pitchFamily="34" charset="-122"/>
                <a:ea typeface="微软雅黑" panose="020B0503020204020204" pitchFamily="34" charset="-122"/>
              </a:rPr>
              <a:t>目  录</a:t>
            </a:r>
            <a:endParaRPr kumimoji="0" lang="zh-CN" altLang="en-US" sz="4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nvGrpSpPr>
          <p:cNvPr id="5" name="îsḻidé"/>
          <p:cNvGrpSpPr/>
          <p:nvPr>
            <p:custDataLst>
              <p:tags r:id="rId2"/>
            </p:custDataLst>
          </p:nvPr>
        </p:nvGrpSpPr>
        <p:grpSpPr>
          <a:xfrm>
            <a:off x="3784899" y="1398592"/>
            <a:ext cx="5099050" cy="4060576"/>
            <a:chOff x="704541" y="2218615"/>
            <a:chExt cx="5099050" cy="4060576"/>
          </a:xfrm>
        </p:grpSpPr>
        <p:sp>
          <p:nvSpPr>
            <p:cNvPr id="11" name="i$1ïḓê"/>
            <p:cNvSpPr txBox="1"/>
            <p:nvPr>
              <p:custDataLst>
                <p:tags r:id="rId3"/>
              </p:custDataLst>
            </p:nvPr>
          </p:nvSpPr>
          <p:spPr>
            <a:xfrm>
              <a:off x="1473030" y="2218615"/>
              <a:ext cx="3853714" cy="597921"/>
            </a:xfrm>
            <a:prstGeom prst="rect">
              <a:avLst/>
            </a:prstGeom>
            <a:noFill/>
            <a:ln w="9525">
              <a:noFill/>
            </a:ln>
          </p:spPr>
          <p:txBody>
            <a:bodyPr wrap="square">
              <a:spAutoFit/>
            </a:bodyPr>
            <a:lstStyle/>
            <a:p>
              <a:pPr>
                <a:lnSpc>
                  <a:spcPct val="130000"/>
                </a:lnSpc>
                <a:defRPr/>
              </a:pPr>
              <a:r>
                <a:rPr lang="zh-CN" altLang="en-US" sz="2800" b="1" dirty="0">
                  <a:solidFill>
                    <a:srgbClr val="EC5622"/>
                  </a:solidFill>
                  <a:highlight>
                    <a:srgbClr val="FFFFFF"/>
                  </a:highlight>
                  <a:latin typeface="微软雅黑" panose="020B0503020204020204" pitchFamily="34" charset="-122"/>
                  <a:ea typeface="微软雅黑" panose="020B0503020204020204" pitchFamily="34" charset="-122"/>
                </a:rPr>
                <a:t>剪映核心操作精讲</a:t>
              </a:r>
            </a:p>
          </p:txBody>
        </p:sp>
        <p:sp>
          <p:nvSpPr>
            <p:cNvPr id="14" name="ï$ḷîdê"/>
            <p:cNvSpPr txBox="1"/>
            <p:nvPr>
              <p:custDataLst>
                <p:tags r:id="rId4"/>
              </p:custDataLst>
            </p:nvPr>
          </p:nvSpPr>
          <p:spPr>
            <a:xfrm>
              <a:off x="1473030" y="3464042"/>
              <a:ext cx="3853714" cy="523220"/>
            </a:xfrm>
            <a:prstGeom prst="rect">
              <a:avLst/>
            </a:prstGeom>
            <a:noFill/>
            <a:ln w="9525">
              <a:noFill/>
            </a:ln>
          </p:spPr>
          <p:txBody>
            <a:bodyPr wrap="square">
              <a:spAutoFit/>
            </a:bodyPr>
            <a:lstStyle/>
            <a:p>
              <a:pPr algn="l" fontAlgn="base"/>
              <a:r>
                <a:rPr lang="en-US" altLang="zh-CN" sz="2800" b="1" dirty="0">
                  <a:solidFill>
                    <a:srgbClr val="EC5622"/>
                  </a:solidFill>
                  <a:highlight>
                    <a:srgbClr val="FFFFFF"/>
                  </a:highlight>
                  <a:latin typeface="微软雅黑" panose="020B0503020204020204" pitchFamily="34" charset="-122"/>
                  <a:ea typeface="微软雅黑" panose="020B0503020204020204" pitchFamily="34" charset="-122"/>
                </a:rPr>
                <a:t>AI</a:t>
              </a:r>
              <a:r>
                <a:rPr lang="zh-CN" altLang="en-US" sz="2800" b="1" dirty="0">
                  <a:solidFill>
                    <a:srgbClr val="EC5622"/>
                  </a:solidFill>
                  <a:highlight>
                    <a:srgbClr val="FFFFFF"/>
                  </a:highlight>
                  <a:latin typeface="微软雅黑" panose="020B0503020204020204" pitchFamily="34" charset="-122"/>
                  <a:ea typeface="微软雅黑" panose="020B0503020204020204" pitchFamily="34" charset="-122"/>
                </a:rPr>
                <a:t>生成高质量脚本方法</a:t>
              </a:r>
            </a:p>
          </p:txBody>
        </p:sp>
        <p:sp>
          <p:nvSpPr>
            <p:cNvPr id="17" name="îṩḻiḓê"/>
            <p:cNvSpPr txBox="1"/>
            <p:nvPr>
              <p:custDataLst>
                <p:tags r:id="rId5"/>
              </p:custDataLst>
            </p:nvPr>
          </p:nvSpPr>
          <p:spPr>
            <a:xfrm>
              <a:off x="1472891" y="4597325"/>
              <a:ext cx="4171950" cy="523220"/>
            </a:xfrm>
            <a:prstGeom prst="rect">
              <a:avLst/>
            </a:prstGeom>
            <a:noFill/>
            <a:ln w="9525">
              <a:noFill/>
            </a:ln>
          </p:spPr>
          <p:txBody>
            <a:bodyPr wrap="square">
              <a:spAutoFit/>
            </a:bodyPr>
            <a:lstStyle/>
            <a:p>
              <a:pPr algn="l" fontAlgn="base"/>
              <a:r>
                <a:rPr lang="zh-CN" altLang="en-US" sz="2800" b="1" dirty="0">
                  <a:solidFill>
                    <a:srgbClr val="EC5622"/>
                  </a:solidFill>
                  <a:highlight>
                    <a:srgbClr val="FFFFFF"/>
                  </a:highlight>
                  <a:latin typeface="微软雅黑" panose="020B0503020204020204" pitchFamily="34" charset="-122"/>
                  <a:ea typeface="微软雅黑" panose="020B0503020204020204" pitchFamily="34" charset="-122"/>
                </a:rPr>
                <a:t>即梦</a:t>
              </a:r>
              <a:r>
                <a:rPr lang="en-US" altLang="zh-CN" sz="2800" b="1" dirty="0">
                  <a:solidFill>
                    <a:srgbClr val="EC5622"/>
                  </a:solidFill>
                  <a:highlight>
                    <a:srgbClr val="FFFFFF"/>
                  </a:highlight>
                  <a:latin typeface="微软雅黑" panose="020B0503020204020204" pitchFamily="34" charset="-122"/>
                  <a:ea typeface="微软雅黑" panose="020B0503020204020204" pitchFamily="34" charset="-122"/>
                </a:rPr>
                <a:t>/</a:t>
              </a:r>
              <a:r>
                <a:rPr lang="zh-CN" altLang="en-US" sz="2800" b="1" dirty="0">
                  <a:solidFill>
                    <a:srgbClr val="EC5622"/>
                  </a:solidFill>
                  <a:highlight>
                    <a:srgbClr val="FFFFFF"/>
                  </a:highlight>
                  <a:latin typeface="微软雅黑" panose="020B0503020204020204" pitchFamily="34" charset="-122"/>
                  <a:ea typeface="微软雅黑" panose="020B0503020204020204" pitchFamily="34" charset="-122"/>
                </a:rPr>
                <a:t>可灵视频创作</a:t>
              </a:r>
            </a:p>
          </p:txBody>
        </p:sp>
        <p:sp>
          <p:nvSpPr>
            <p:cNvPr id="20" name="îṧ1îďê"/>
            <p:cNvSpPr txBox="1"/>
            <p:nvPr>
              <p:custDataLst>
                <p:tags r:id="rId6"/>
              </p:custDataLst>
            </p:nvPr>
          </p:nvSpPr>
          <p:spPr>
            <a:xfrm>
              <a:off x="1472891" y="5681270"/>
              <a:ext cx="4330700" cy="597921"/>
            </a:xfrm>
            <a:prstGeom prst="rect">
              <a:avLst/>
            </a:prstGeom>
            <a:noFill/>
            <a:ln w="9525">
              <a:noFill/>
            </a:ln>
          </p:spPr>
          <p:txBody>
            <a:bodyPr wrap="square">
              <a:spAutoFit/>
            </a:bodyPr>
            <a:lstStyle/>
            <a:p>
              <a:pPr>
                <a:lnSpc>
                  <a:spcPct val="130000"/>
                </a:lnSpc>
                <a:defRPr/>
              </a:pPr>
              <a:r>
                <a:rPr lang="zh-CN" altLang="en-US" sz="2800" b="1" dirty="0">
                  <a:solidFill>
                    <a:srgbClr val="EC5622"/>
                  </a:solidFill>
                  <a:highlight>
                    <a:srgbClr val="FFFFFF"/>
                  </a:highlight>
                  <a:latin typeface="微软雅黑" panose="020B0503020204020204" pitchFamily="34" charset="-122"/>
                  <a:ea typeface="微软雅黑" panose="020B0503020204020204" pitchFamily="34" charset="-122"/>
                  <a:sym typeface="+mn-ea"/>
                </a:rPr>
                <a:t>软件通数据库讲解</a:t>
              </a:r>
              <a:endParaRPr lang="en-US" altLang="zh-CN" sz="2800" b="1" dirty="0">
                <a:solidFill>
                  <a:srgbClr val="EC5622"/>
                </a:solidFill>
                <a:highlight>
                  <a:srgbClr val="FFFFFF"/>
                </a:highlight>
                <a:latin typeface="微软雅黑" panose="020B0503020204020204" pitchFamily="34" charset="-122"/>
                <a:ea typeface="微软雅黑" panose="020B0503020204020204" pitchFamily="34" charset="-122"/>
                <a:sym typeface="+mn-ea"/>
              </a:endParaRPr>
            </a:p>
          </p:txBody>
        </p:sp>
        <p:grpSp>
          <p:nvGrpSpPr>
            <p:cNvPr id="26" name="îṣļïdé"/>
            <p:cNvGrpSpPr/>
            <p:nvPr/>
          </p:nvGrpSpPr>
          <p:grpSpPr>
            <a:xfrm>
              <a:off x="704541" y="3115468"/>
              <a:ext cx="4622203" cy="2384384"/>
              <a:chOff x="315557" y="2973752"/>
              <a:chExt cx="4264063" cy="2384384"/>
            </a:xfrm>
          </p:grpSpPr>
          <p:cxnSp>
            <p:nvCxnSpPr>
              <p:cNvPr id="25" name="ïṧḷîḋè"/>
              <p:cNvCxnSpPr/>
              <p:nvPr>
                <p:custDataLst>
                  <p:tags r:id="rId11"/>
                </p:custDataLst>
              </p:nvPr>
            </p:nvCxnSpPr>
            <p:spPr>
              <a:xfrm>
                <a:off x="315557" y="2973752"/>
                <a:ext cx="4264063" cy="0"/>
              </a:xfrm>
              <a:prstGeom prst="line">
                <a:avLst/>
              </a:prstGeom>
              <a:ln w="63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7" name="ï$lîďè"/>
              <p:cNvCxnSpPr/>
              <p:nvPr>
                <p:custDataLst>
                  <p:tags r:id="rId12"/>
                </p:custDataLst>
              </p:nvPr>
            </p:nvCxnSpPr>
            <p:spPr>
              <a:xfrm>
                <a:off x="315557" y="4165944"/>
                <a:ext cx="4264063" cy="0"/>
              </a:xfrm>
              <a:prstGeom prst="line">
                <a:avLst/>
              </a:prstGeom>
              <a:ln w="63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8" name="ï$ḻíďè"/>
              <p:cNvCxnSpPr/>
              <p:nvPr>
                <p:custDataLst>
                  <p:tags r:id="rId13"/>
                </p:custDataLst>
              </p:nvPr>
            </p:nvCxnSpPr>
            <p:spPr>
              <a:xfrm>
                <a:off x="315557" y="5358136"/>
                <a:ext cx="4264063" cy="0"/>
              </a:xfrm>
              <a:prstGeom prst="line">
                <a:avLst/>
              </a:prstGeom>
              <a:ln w="63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sp>
          <p:nvSpPr>
            <p:cNvPr id="3" name="íṥľiḍè"/>
            <p:cNvSpPr/>
            <p:nvPr>
              <p:custDataLst>
                <p:tags r:id="rId7"/>
              </p:custDataLst>
            </p:nvPr>
          </p:nvSpPr>
          <p:spPr>
            <a:xfrm>
              <a:off x="785862" y="2269935"/>
              <a:ext cx="510458" cy="510458"/>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accent1"/>
                  </a:solidFill>
                </a:rPr>
                <a:t>A</a:t>
              </a:r>
              <a:endParaRPr lang="zh-CN" altLang="en-US" sz="3200" b="1" dirty="0">
                <a:solidFill>
                  <a:schemeClr val="accent1"/>
                </a:solidFill>
              </a:endParaRPr>
            </a:p>
          </p:txBody>
        </p:sp>
        <p:sp>
          <p:nvSpPr>
            <p:cNvPr id="16" name="îślíḍe"/>
            <p:cNvSpPr/>
            <p:nvPr>
              <p:custDataLst>
                <p:tags r:id="rId8"/>
              </p:custDataLst>
            </p:nvPr>
          </p:nvSpPr>
          <p:spPr>
            <a:xfrm>
              <a:off x="785862" y="3512089"/>
              <a:ext cx="510458" cy="510458"/>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accent1"/>
                  </a:solidFill>
                </a:rPr>
                <a:t>B</a:t>
              </a:r>
              <a:endParaRPr lang="zh-CN" altLang="en-US" sz="3200" b="1" dirty="0">
                <a:solidFill>
                  <a:schemeClr val="accent1"/>
                </a:solidFill>
              </a:endParaRPr>
            </a:p>
          </p:txBody>
        </p:sp>
        <p:sp>
          <p:nvSpPr>
            <p:cNvPr id="18" name="iṧliḑè"/>
            <p:cNvSpPr/>
            <p:nvPr>
              <p:custDataLst>
                <p:tags r:id="rId9"/>
              </p:custDataLst>
            </p:nvPr>
          </p:nvSpPr>
          <p:spPr>
            <a:xfrm>
              <a:off x="785862" y="4640821"/>
              <a:ext cx="510458" cy="510458"/>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accent1"/>
                  </a:solidFill>
                </a:rPr>
                <a:t>C</a:t>
              </a:r>
              <a:endParaRPr lang="zh-CN" altLang="en-US" sz="3200" b="1" dirty="0">
                <a:solidFill>
                  <a:schemeClr val="accent1"/>
                </a:solidFill>
              </a:endParaRPr>
            </a:p>
          </p:txBody>
        </p:sp>
        <p:sp>
          <p:nvSpPr>
            <p:cNvPr id="19" name="iSlîḋè"/>
            <p:cNvSpPr/>
            <p:nvPr>
              <p:custDataLst>
                <p:tags r:id="rId10"/>
              </p:custDataLst>
            </p:nvPr>
          </p:nvSpPr>
          <p:spPr>
            <a:xfrm>
              <a:off x="785862" y="5725242"/>
              <a:ext cx="510458" cy="510458"/>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accent1"/>
                  </a:solidFill>
                </a:rPr>
                <a:t>D</a:t>
              </a:r>
              <a:endParaRPr lang="zh-CN" altLang="en-US" sz="3200" b="1" dirty="0">
                <a:solidFill>
                  <a:schemeClr val="accent1"/>
                </a:solidFill>
              </a:endParaRPr>
            </a:p>
          </p:txBody>
        </p:sp>
      </p:gr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27116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2755883"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音频栏</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踩点</a:t>
            </a:r>
          </a:p>
        </p:txBody>
      </p:sp>
      <p:sp>
        <p:nvSpPr>
          <p:cNvPr id="8" name="文本框 7"/>
          <p:cNvSpPr txBox="1"/>
          <p:nvPr/>
        </p:nvSpPr>
        <p:spPr>
          <a:xfrm>
            <a:off x="811323" y="4434330"/>
            <a:ext cx="8991425" cy="879087"/>
          </a:xfrm>
          <a:prstGeom prst="rect">
            <a:avLst/>
          </a:prstGeom>
          <a:noFill/>
        </p:spPr>
        <p:txBody>
          <a:bodyPr wrap="square" rtlCol="0">
            <a:spAutoFit/>
          </a:bodyPr>
          <a:lstStyle/>
          <a:p>
            <a:pPr algn="l">
              <a:lnSpc>
                <a:spcPct val="150000"/>
              </a:lnSpc>
            </a:pPr>
            <a:r>
              <a:rPr lang="zh-CN" altLang="en-US" dirty="0">
                <a:solidFill>
                  <a:srgbClr val="ED5F25"/>
                </a:solidFill>
                <a:effectLst/>
                <a:latin typeface="-apple-system-font"/>
              </a:rPr>
              <a:t>当我们从音频素材库中添加一段音频到项目中，鼠标点击音频片段，上方的工具条中出现带有</a:t>
            </a:r>
            <a:r>
              <a:rPr lang="en-US" altLang="zh-CN" dirty="0">
                <a:solidFill>
                  <a:srgbClr val="ED5F25"/>
                </a:solidFill>
                <a:effectLst/>
                <a:latin typeface="-apple-system-font"/>
              </a:rPr>
              <a:t>ai</a:t>
            </a:r>
            <a:r>
              <a:rPr lang="zh-CN" altLang="en-US" dirty="0">
                <a:solidFill>
                  <a:srgbClr val="ED5F25"/>
                </a:solidFill>
                <a:effectLst/>
                <a:latin typeface="-apple-system-font"/>
              </a:rPr>
              <a:t>的旗帜按钮，点击它，就能给音频节奏打上标记点，方便我们制作卡点视频。</a:t>
            </a:r>
            <a:endParaRPr lang="zh-CN" altLang="en-US" dirty="0">
              <a:solidFill>
                <a:srgbClr val="ED5F25"/>
              </a:solidFill>
              <a:latin typeface="+mn-ea"/>
            </a:endParaRPr>
          </a:p>
        </p:txBody>
      </p:sp>
      <p:pic>
        <p:nvPicPr>
          <p:cNvPr id="5" name="图片 4"/>
          <p:cNvPicPr>
            <a:picLocks noChangeAspect="1"/>
          </p:cNvPicPr>
          <p:nvPr/>
        </p:nvPicPr>
        <p:blipFill>
          <a:blip r:embed="rId2"/>
          <a:stretch>
            <a:fillRect/>
          </a:stretch>
        </p:blipFill>
        <p:spPr>
          <a:xfrm>
            <a:off x="811323" y="1266996"/>
            <a:ext cx="10196624" cy="3005262"/>
          </a:xfrm>
          <a:prstGeom prst="rect">
            <a:avLst/>
          </a:prstGeom>
        </p:spPr>
      </p:pic>
      <p:pic>
        <p:nvPicPr>
          <p:cNvPr id="2050" name="Picture 2" descr="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21" y="5403637"/>
            <a:ext cx="5000625" cy="790575"/>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811323" y="6248720"/>
            <a:ext cx="6099370" cy="463397"/>
          </a:xfrm>
          <a:prstGeom prst="rect">
            <a:avLst/>
          </a:prstGeom>
          <a:noFill/>
        </p:spPr>
        <p:txBody>
          <a:bodyPr wrap="square">
            <a:spAutoFit/>
          </a:bodyPr>
          <a:lstStyle/>
          <a:p>
            <a:pPr>
              <a:lnSpc>
                <a:spcPct val="150000"/>
              </a:lnSpc>
            </a:pPr>
            <a:r>
              <a:rPr lang="zh-CN" altLang="en-US" b="0" i="0" dirty="0">
                <a:solidFill>
                  <a:srgbClr val="EC5622"/>
                </a:solidFill>
                <a:effectLst/>
                <a:latin typeface="-apple-system"/>
              </a:rPr>
              <a:t>左边的代表仅删除当前点，右边的删除所选音频所有点</a:t>
            </a:r>
            <a:r>
              <a:rPr lang="zh-CN" altLang="en-US" dirty="0">
                <a:solidFill>
                  <a:srgbClr val="EC5622"/>
                </a:solidFill>
                <a:latin typeface="-apple-system"/>
              </a:rPr>
              <a:t>。</a:t>
            </a:r>
            <a:endParaRPr lang="zh-CN" altLang="en-US" dirty="0">
              <a:solidFill>
                <a:srgbClr val="EC562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121218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476255" y="377581"/>
            <a:ext cx="1261884" cy="523220"/>
          </a:xfrm>
          <a:prstGeom prst="rect">
            <a:avLst/>
          </a:prstGeom>
          <a:noFill/>
        </p:spPr>
        <p:txBody>
          <a:bodyPr wrap="none" rtlCol="0">
            <a:spAutoFit/>
          </a:bodyPr>
          <a:lstStyle/>
          <a:p>
            <a:r>
              <a:rPr lang="zh-CN"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文本栏</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4693344" y="1625982"/>
            <a:ext cx="5163035" cy="2120902"/>
          </a:xfrm>
          <a:prstGeom prst="rect">
            <a:avLst/>
          </a:prstGeom>
          <a:noFill/>
        </p:spPr>
        <p:txBody>
          <a:bodyPr wrap="square" rtlCol="0">
            <a:spAutoFit/>
          </a:bodyPr>
          <a:lstStyle/>
          <a:p>
            <a:pPr algn="just">
              <a:lnSpc>
                <a:spcPct val="150000"/>
              </a:lnSpc>
            </a:pPr>
            <a:r>
              <a:rPr lang="zh-CN" altLang="zh-CN" kern="100" dirty="0">
                <a:solidFill>
                  <a:srgbClr val="ED5F25"/>
                </a:solidFill>
                <a:latin typeface="+mn-ea"/>
                <a:cs typeface="Times New Roman" panose="02020603050405020304" charset="0"/>
              </a:rPr>
              <a:t>文本栏主要是添加字幕使用，选择合适的字体和颜色后，拖拽到轨道栏上</a:t>
            </a:r>
            <a:r>
              <a:rPr lang="zh-CN" altLang="en-US" kern="100" dirty="0">
                <a:solidFill>
                  <a:srgbClr val="ED5F25"/>
                </a:solidFill>
                <a:latin typeface="+mn-ea"/>
                <a:cs typeface="Times New Roman" panose="02020603050405020304" charset="0"/>
              </a:rPr>
              <a:t>。</a:t>
            </a:r>
            <a:endParaRPr lang="zh-CN" altLang="zh-CN" kern="100" dirty="0">
              <a:solidFill>
                <a:srgbClr val="ED5F25"/>
              </a:solidFill>
              <a:latin typeface="+mn-ea"/>
              <a:cs typeface="Times New Roman" panose="02020603050405020304" charset="0"/>
            </a:endParaRPr>
          </a:p>
          <a:p>
            <a:pPr algn="just">
              <a:lnSpc>
                <a:spcPct val="150000"/>
              </a:lnSpc>
            </a:pPr>
            <a:r>
              <a:rPr lang="en-US" altLang="zh-CN" kern="100" dirty="0">
                <a:solidFill>
                  <a:srgbClr val="ED5F25"/>
                </a:solidFill>
                <a:latin typeface="+mn-ea"/>
                <a:cs typeface="Times New Roman" panose="02020603050405020304" charset="0"/>
              </a:rPr>
              <a:t> </a:t>
            </a:r>
            <a:endParaRPr lang="zh-CN" altLang="zh-CN" kern="100" dirty="0">
              <a:solidFill>
                <a:srgbClr val="ED5F25"/>
              </a:solidFill>
              <a:latin typeface="+mn-ea"/>
              <a:cs typeface="Times New Roman" panose="02020603050405020304" charset="0"/>
            </a:endParaRPr>
          </a:p>
          <a:p>
            <a:pPr algn="just">
              <a:lnSpc>
                <a:spcPct val="150000"/>
              </a:lnSpc>
            </a:pPr>
            <a:r>
              <a:rPr lang="zh-CN" altLang="zh-CN" kern="100" dirty="0">
                <a:solidFill>
                  <a:srgbClr val="ED5F25"/>
                </a:solidFill>
                <a:latin typeface="+mn-ea"/>
                <a:cs typeface="Times New Roman" panose="02020603050405020304" charset="0"/>
              </a:rPr>
              <a:t>在最右侧可以对文本的字体、颜色、动画、排列方式进行调节等。</a:t>
            </a:r>
          </a:p>
        </p:txBody>
      </p:sp>
      <p:pic>
        <p:nvPicPr>
          <p:cNvPr id="4" name="图片 3"/>
          <p:cNvPicPr>
            <a:picLocks noChangeAspect="1"/>
          </p:cNvPicPr>
          <p:nvPr/>
        </p:nvPicPr>
        <p:blipFill>
          <a:blip r:embed="rId2"/>
          <a:stretch>
            <a:fillRect/>
          </a:stretch>
        </p:blipFill>
        <p:spPr>
          <a:xfrm>
            <a:off x="476255" y="1136768"/>
            <a:ext cx="3929899" cy="3099331"/>
          </a:xfrm>
          <a:prstGeom prst="rect">
            <a:avLst/>
          </a:prstGeom>
        </p:spPr>
      </p:pic>
      <p:pic>
        <p:nvPicPr>
          <p:cNvPr id="9" name="图片 8"/>
          <p:cNvPicPr>
            <a:picLocks noChangeAspect="1"/>
          </p:cNvPicPr>
          <p:nvPr/>
        </p:nvPicPr>
        <p:blipFill>
          <a:blip r:embed="rId3"/>
          <a:stretch>
            <a:fillRect/>
          </a:stretch>
        </p:blipFill>
        <p:spPr>
          <a:xfrm>
            <a:off x="476255" y="4357766"/>
            <a:ext cx="6649765" cy="236205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405980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4192173"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文本栏</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调节文本时长</a:t>
            </a:r>
          </a:p>
        </p:txBody>
      </p:sp>
      <p:sp>
        <p:nvSpPr>
          <p:cNvPr id="8" name="文本框 7"/>
          <p:cNvSpPr txBox="1"/>
          <p:nvPr/>
        </p:nvSpPr>
        <p:spPr>
          <a:xfrm>
            <a:off x="647090" y="5842900"/>
            <a:ext cx="9990216" cy="369332"/>
          </a:xfrm>
          <a:prstGeom prst="rect">
            <a:avLst/>
          </a:prstGeom>
          <a:noFill/>
        </p:spPr>
        <p:txBody>
          <a:bodyPr wrap="square" rtlCol="0">
            <a:spAutoFit/>
          </a:bodyPr>
          <a:lstStyle/>
          <a:p>
            <a:pPr algn="just"/>
            <a:r>
              <a:rPr lang="zh-CN" altLang="zh-CN" kern="100" dirty="0">
                <a:solidFill>
                  <a:srgbClr val="ED5F25"/>
                </a:solidFill>
                <a:latin typeface="+mn-ea"/>
                <a:cs typeface="Times New Roman" panose="02020603050405020304" charset="0"/>
              </a:rPr>
              <a:t>把文本拖拽到轨道上之后，在画框的地方用鼠标拖动就能调节文本的显示时长。</a:t>
            </a:r>
          </a:p>
        </p:txBody>
      </p:sp>
      <p:pic>
        <p:nvPicPr>
          <p:cNvPr id="4" name="图片 3"/>
          <p:cNvPicPr>
            <a:picLocks noChangeAspect="1"/>
          </p:cNvPicPr>
          <p:nvPr/>
        </p:nvPicPr>
        <p:blipFill>
          <a:blip r:embed="rId2"/>
          <a:stretch>
            <a:fillRect/>
          </a:stretch>
        </p:blipFill>
        <p:spPr>
          <a:xfrm>
            <a:off x="647090" y="1307804"/>
            <a:ext cx="10363771" cy="442079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33416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3474028"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文本栏</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文本汽泡</a:t>
            </a:r>
          </a:p>
        </p:txBody>
      </p:sp>
      <p:sp>
        <p:nvSpPr>
          <p:cNvPr id="8" name="文本框 7"/>
          <p:cNvSpPr txBox="1"/>
          <p:nvPr/>
        </p:nvSpPr>
        <p:spPr>
          <a:xfrm>
            <a:off x="647091" y="5405434"/>
            <a:ext cx="9330726" cy="874407"/>
          </a:xfrm>
          <a:prstGeom prst="rect">
            <a:avLst/>
          </a:prstGeom>
          <a:noFill/>
        </p:spPr>
        <p:txBody>
          <a:bodyPr wrap="square" rtlCol="0">
            <a:spAutoFit/>
          </a:bodyPr>
          <a:lstStyle/>
          <a:p>
            <a:pPr algn="just">
              <a:lnSpc>
                <a:spcPct val="150000"/>
              </a:lnSpc>
            </a:pPr>
            <a:r>
              <a:rPr lang="zh-CN" altLang="zh-CN" kern="100" dirty="0">
                <a:solidFill>
                  <a:srgbClr val="ED5F25"/>
                </a:solidFill>
                <a:latin typeface="+mn-ea"/>
                <a:cs typeface="Times New Roman" panose="02020603050405020304" charset="0"/>
              </a:rPr>
              <a:t>文本气泡中自带了很多可以使用的素材，大家可以根据自己制作的视频风格，选择合适的气泡，可以做出意想不到的效果的。</a:t>
            </a:r>
            <a:endParaRPr lang="zh-CN" altLang="zh-CN" sz="1800" kern="100" dirty="0">
              <a:solidFill>
                <a:srgbClr val="ED5F25"/>
              </a:solidFill>
              <a:effectLst/>
              <a:latin typeface="+mn-ea"/>
              <a:cs typeface="Times New Roman" panose="02020603050405020304" charset="0"/>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726" y="1358000"/>
            <a:ext cx="9463091" cy="416173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33416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3474028"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文本栏</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语音识别</a:t>
            </a:r>
          </a:p>
        </p:txBody>
      </p:sp>
      <p:pic>
        <p:nvPicPr>
          <p:cNvPr id="5" name="图片 4"/>
          <p:cNvPicPr>
            <a:picLocks noChangeAspect="1"/>
          </p:cNvPicPr>
          <p:nvPr/>
        </p:nvPicPr>
        <p:blipFill>
          <a:blip r:embed="rId2"/>
          <a:stretch>
            <a:fillRect/>
          </a:stretch>
        </p:blipFill>
        <p:spPr>
          <a:xfrm>
            <a:off x="647091" y="1131719"/>
            <a:ext cx="9740082" cy="565068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77044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90281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贴纸</a:t>
            </a:r>
          </a:p>
        </p:txBody>
      </p:sp>
      <p:sp>
        <p:nvSpPr>
          <p:cNvPr id="8" name="文本框 7"/>
          <p:cNvSpPr txBox="1"/>
          <p:nvPr/>
        </p:nvSpPr>
        <p:spPr>
          <a:xfrm>
            <a:off x="6862387" y="1752863"/>
            <a:ext cx="3645304" cy="3332772"/>
          </a:xfrm>
          <a:prstGeom prst="rect">
            <a:avLst/>
          </a:prstGeom>
          <a:noFill/>
        </p:spPr>
        <p:txBody>
          <a:bodyPr wrap="square" rtlCol="0">
            <a:spAutoFit/>
          </a:bodyPr>
          <a:lstStyle/>
          <a:p>
            <a:pPr algn="just">
              <a:lnSpc>
                <a:spcPct val="200000"/>
              </a:lnSpc>
            </a:pPr>
            <a:r>
              <a:rPr lang="zh-CN" altLang="zh-CN" kern="100" dirty="0">
                <a:solidFill>
                  <a:srgbClr val="ED5F25"/>
                </a:solidFill>
                <a:latin typeface="+mn-ea"/>
                <a:cs typeface="Times New Roman" panose="02020603050405020304" charset="0"/>
              </a:rPr>
              <a:t>剪映里面自带了很多实用的贴纸，并且支持插入多个贴纸，只需要把选择好的贴纸拖拽到轨道栏上即可。要想同时显示你添加的不同贴纸，只要拖拽到不同的轨道上即可</a:t>
            </a:r>
            <a:r>
              <a:rPr lang="zh-CN" altLang="en-US" kern="100" dirty="0">
                <a:solidFill>
                  <a:srgbClr val="ED5F25"/>
                </a:solidFill>
                <a:latin typeface="+mn-ea"/>
                <a:cs typeface="Times New Roman" panose="02020603050405020304" charset="0"/>
              </a:rPr>
              <a:t>。</a:t>
            </a:r>
            <a:endParaRPr lang="zh-CN" altLang="zh-CN" kern="100" dirty="0">
              <a:solidFill>
                <a:srgbClr val="ED5F25"/>
              </a:solidFill>
              <a:latin typeface="+mn-ea"/>
              <a:cs typeface="Times New Roman" panose="02020603050405020304" charset="0"/>
            </a:endParaRPr>
          </a:p>
          <a:p>
            <a:pPr>
              <a:lnSpc>
                <a:spcPct val="200000"/>
              </a:lnSpc>
            </a:pPr>
            <a:endParaRPr lang="zh-CN" altLang="en-US" dirty="0">
              <a:solidFill>
                <a:srgbClr val="ED5F25"/>
              </a:solidFill>
              <a:latin typeface="+mn-ea"/>
            </a:endParaRPr>
          </a:p>
        </p:txBody>
      </p:sp>
      <p:pic>
        <p:nvPicPr>
          <p:cNvPr id="3" name="图片 2"/>
          <p:cNvPicPr>
            <a:picLocks noChangeAspect="1"/>
          </p:cNvPicPr>
          <p:nvPr/>
        </p:nvPicPr>
        <p:blipFill>
          <a:blip r:embed="rId2"/>
          <a:stretch>
            <a:fillRect/>
          </a:stretch>
        </p:blipFill>
        <p:spPr>
          <a:xfrm>
            <a:off x="514727" y="1316883"/>
            <a:ext cx="6138907" cy="482873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íṣlîďè"/>
          <p:cNvCxnSpPr/>
          <p:nvPr/>
        </p:nvCxnSpPr>
        <p:spPr>
          <a:xfrm>
            <a:off x="647091" y="1015100"/>
            <a:ext cx="370073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14727" y="377581"/>
            <a:ext cx="383310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调节区</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画面透明度</a:t>
            </a:r>
          </a:p>
        </p:txBody>
      </p:sp>
      <p:pic>
        <p:nvPicPr>
          <p:cNvPr id="6" name="图片 5"/>
          <p:cNvPicPr>
            <a:picLocks noChangeAspect="1"/>
          </p:cNvPicPr>
          <p:nvPr/>
        </p:nvPicPr>
        <p:blipFill>
          <a:blip r:embed="rId2"/>
          <a:stretch>
            <a:fillRect/>
          </a:stretch>
        </p:blipFill>
        <p:spPr>
          <a:xfrm>
            <a:off x="505932" y="1287661"/>
            <a:ext cx="8640726" cy="4176351"/>
          </a:xfrm>
          <a:prstGeom prst="rect">
            <a:avLst/>
          </a:prstGeom>
        </p:spPr>
      </p:pic>
      <p:sp>
        <p:nvSpPr>
          <p:cNvPr id="8" name="文本框 7"/>
          <p:cNvSpPr txBox="1"/>
          <p:nvPr/>
        </p:nvSpPr>
        <p:spPr>
          <a:xfrm>
            <a:off x="514727" y="5736572"/>
            <a:ext cx="8833886" cy="867802"/>
          </a:xfrm>
          <a:prstGeom prst="rect">
            <a:avLst/>
          </a:prstGeom>
          <a:noFill/>
        </p:spPr>
        <p:txBody>
          <a:bodyPr wrap="square">
            <a:spAutoFit/>
          </a:bodyPr>
          <a:lstStyle/>
          <a:p>
            <a:pPr algn="just">
              <a:lnSpc>
                <a:spcPct val="150000"/>
              </a:lnSpc>
            </a:pPr>
            <a:r>
              <a:rPr lang="zh-CN" altLang="zh-CN" sz="1800" b="1" kern="100" dirty="0">
                <a:solidFill>
                  <a:srgbClr val="ED5F25"/>
                </a:solidFill>
                <a:effectLst/>
                <a:latin typeface="Century Gothic" panose="020B0502020202020204" pitchFamily="34" charset="0"/>
                <a:ea typeface="宋体" panose="02010600030101010101" pitchFamily="2" charset="-122"/>
                <a:cs typeface="Times New Roman" panose="02020603050405020304" charset="0"/>
              </a:rPr>
              <a:t>通过调节透明度，两层轨道可以实现叠化的效果。通过调节第一上层的透明度，实现了</a:t>
            </a:r>
            <a:r>
              <a:rPr lang="en-US" altLang="zh-CN" sz="1800" b="1" kern="100" dirty="0">
                <a:solidFill>
                  <a:srgbClr val="ED5F25"/>
                </a:solidFill>
                <a:effectLst/>
                <a:latin typeface="Century Gothic" panose="020B0502020202020204" pitchFamily="34" charset="0"/>
                <a:ea typeface="宋体" panose="02010600030101010101" pitchFamily="2" charset="-122"/>
                <a:cs typeface="Times New Roman" panose="02020603050405020304" charset="0"/>
              </a:rPr>
              <a:t>2</a:t>
            </a:r>
            <a:r>
              <a:rPr lang="zh-CN" altLang="zh-CN" sz="1800" b="1" kern="100" dirty="0">
                <a:solidFill>
                  <a:srgbClr val="ED5F25"/>
                </a:solidFill>
                <a:effectLst/>
                <a:latin typeface="Century Gothic" panose="020B0502020202020204" pitchFamily="34" charset="0"/>
                <a:ea typeface="宋体" panose="02010600030101010101" pitchFamily="2" charset="-122"/>
                <a:cs typeface="Times New Roman" panose="02020603050405020304" charset="0"/>
              </a:rPr>
              <a:t>层画面叠加的效果。</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6"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cxnSp>
        <p:nvCxnSpPr>
          <p:cNvPr id="8" name="íṣlîďè"/>
          <p:cNvCxnSpPr/>
          <p:nvPr/>
        </p:nvCxnSpPr>
        <p:spPr>
          <a:xfrm>
            <a:off x="647091" y="1015100"/>
            <a:ext cx="370073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3474028"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调节区</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磨皮瘦脸</a:t>
            </a:r>
          </a:p>
        </p:txBody>
      </p:sp>
      <p:pic>
        <p:nvPicPr>
          <p:cNvPr id="4" name="图片 3"/>
          <p:cNvPicPr>
            <a:picLocks noChangeAspect="1"/>
          </p:cNvPicPr>
          <p:nvPr/>
        </p:nvPicPr>
        <p:blipFill>
          <a:blip r:embed="rId4"/>
          <a:stretch>
            <a:fillRect/>
          </a:stretch>
        </p:blipFill>
        <p:spPr>
          <a:xfrm>
            <a:off x="514727" y="1306225"/>
            <a:ext cx="10260419" cy="3915864"/>
          </a:xfrm>
          <a:prstGeom prst="rect">
            <a:avLst/>
          </a:prstGeom>
        </p:spPr>
      </p:pic>
      <p:sp>
        <p:nvSpPr>
          <p:cNvPr id="6" name="文本框 5"/>
          <p:cNvSpPr txBox="1"/>
          <p:nvPr/>
        </p:nvSpPr>
        <p:spPr>
          <a:xfrm>
            <a:off x="3951824" y="5473568"/>
            <a:ext cx="4288353" cy="400110"/>
          </a:xfrm>
          <a:prstGeom prst="rect">
            <a:avLst/>
          </a:prstGeom>
          <a:noFill/>
        </p:spPr>
        <p:txBody>
          <a:bodyPr wrap="none" rtlCol="0">
            <a:spAutoFit/>
          </a:bodyPr>
          <a:lstStyle/>
          <a:p>
            <a:r>
              <a:rPr lang="zh-CN" altLang="zh-CN" sz="2000" b="1"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主要是针对美颜效果的，人像使用</a:t>
            </a:r>
            <a:r>
              <a:rPr lang="zh-CN" altLang="en-US" sz="2000" b="1"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a:t>
            </a:r>
            <a:endParaRPr lang="zh-CN" altLang="en-US" sz="2000" b="1" dirty="0">
              <a:solidFill>
                <a:srgbClr val="ED5F25"/>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íṣlîďè"/>
          <p:cNvCxnSpPr/>
          <p:nvPr/>
        </p:nvCxnSpPr>
        <p:spPr>
          <a:xfrm>
            <a:off x="647091" y="1015100"/>
            <a:ext cx="370073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514727" y="377581"/>
            <a:ext cx="3474028"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调节区</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混合模式</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6" name="文本框 5"/>
          <p:cNvSpPr txBox="1"/>
          <p:nvPr/>
        </p:nvSpPr>
        <p:spPr>
          <a:xfrm>
            <a:off x="356989" y="5401576"/>
            <a:ext cx="11478021" cy="1346907"/>
          </a:xfrm>
          <a:prstGeom prst="rect">
            <a:avLst/>
          </a:prstGeom>
          <a:noFill/>
        </p:spPr>
        <p:txBody>
          <a:bodyPr wrap="square" rtlCol="0">
            <a:spAutoFit/>
          </a:bodyPr>
          <a:lstStyle/>
          <a:p>
            <a:pPr algn="just">
              <a:lnSpc>
                <a:spcPct val="150000"/>
              </a:lnSpc>
            </a:pPr>
            <a:r>
              <a:rPr lang="zh-CN"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主要功效是可以用不同的方法将对象颜色</a:t>
            </a:r>
            <a:r>
              <a:rPr lang="en-US"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a:t>
            </a:r>
            <a:r>
              <a:rPr lang="zh-CN"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上层</a:t>
            </a:r>
            <a:r>
              <a:rPr lang="en-US"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a:t>
            </a:r>
            <a:r>
              <a:rPr lang="zh-CN" altLang="en-US" sz="1400" b="1" kern="100" dirty="0">
                <a:solidFill>
                  <a:srgbClr val="ED5F25"/>
                </a:solidFill>
                <a:latin typeface="微软雅黑" panose="020B0503020204020204" pitchFamily="34" charset="-122"/>
                <a:ea typeface="微软雅黑" panose="020B0503020204020204" pitchFamily="34" charset="-122"/>
                <a:cs typeface="Times New Roman" panose="02020603050405020304" charset="0"/>
              </a:rPr>
              <a:t>，</a:t>
            </a:r>
            <a:r>
              <a:rPr lang="zh-CN"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与底层对象</a:t>
            </a:r>
            <a:r>
              <a:rPr lang="en-US"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a:t>
            </a:r>
            <a:r>
              <a:rPr lang="zh-CN"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下一层</a:t>
            </a:r>
            <a:r>
              <a:rPr lang="en-US"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a:t>
            </a:r>
            <a:r>
              <a:rPr lang="zh-CN"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的颜色混合。当您将一种混合模式应用于某一对象时，在此对象的图层或组下方的任何对象上都可看到混合模式的效果。</a:t>
            </a:r>
            <a:r>
              <a:rPr lang="en-US"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 </a:t>
            </a:r>
            <a:endParaRPr lang="zh-CN"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endParaRPr>
          </a:p>
          <a:p>
            <a:pPr algn="just">
              <a:lnSpc>
                <a:spcPct val="150000"/>
              </a:lnSpc>
            </a:pPr>
            <a:r>
              <a:rPr lang="zh-CN"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混合模式包括</a:t>
            </a:r>
            <a:r>
              <a:rPr lang="en-US"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a:t>
            </a:r>
            <a:r>
              <a:rPr lang="zh-CN"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滤色、变暗、变亮、香加、强光、柔光、线性加深、颜色变暗、颜色加深、正片叠底。这几种混合使用的时候，可以得到不同的效果。我经常使用的是滤色模式。</a:t>
            </a:r>
          </a:p>
        </p:txBody>
      </p:sp>
      <p:pic>
        <p:nvPicPr>
          <p:cNvPr id="10" name="图片 9"/>
          <p:cNvPicPr>
            <a:picLocks noChangeAspect="1"/>
          </p:cNvPicPr>
          <p:nvPr/>
        </p:nvPicPr>
        <p:blipFill>
          <a:blip r:embed="rId2"/>
          <a:stretch>
            <a:fillRect/>
          </a:stretch>
        </p:blipFill>
        <p:spPr>
          <a:xfrm>
            <a:off x="647092" y="1129401"/>
            <a:ext cx="8358686" cy="429253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77044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90281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动画</a:t>
            </a:r>
          </a:p>
        </p:txBody>
      </p:sp>
      <p:sp>
        <p:nvSpPr>
          <p:cNvPr id="8" name="文本框 7"/>
          <p:cNvSpPr txBox="1"/>
          <p:nvPr/>
        </p:nvSpPr>
        <p:spPr>
          <a:xfrm>
            <a:off x="8470605" y="2362441"/>
            <a:ext cx="3313813" cy="1705403"/>
          </a:xfrm>
          <a:prstGeom prst="rect">
            <a:avLst/>
          </a:prstGeom>
          <a:noFill/>
        </p:spPr>
        <p:txBody>
          <a:bodyPr wrap="square" rtlCol="0">
            <a:spAutoFit/>
          </a:bodyPr>
          <a:lstStyle/>
          <a:p>
            <a:pPr algn="just">
              <a:lnSpc>
                <a:spcPct val="150000"/>
              </a:lnSpc>
            </a:pPr>
            <a:r>
              <a:rPr lang="zh-CN" altLang="zh-CN" b="1" kern="100" dirty="0">
                <a:solidFill>
                  <a:srgbClr val="ED5F25"/>
                </a:solidFill>
                <a:latin typeface="+mn-ea"/>
                <a:cs typeface="Times New Roman" panose="02020603050405020304" charset="0"/>
              </a:rPr>
              <a:t>动画包含了入场动画、出场动画和组合动画，可以自行选择使用。</a:t>
            </a:r>
          </a:p>
          <a:p>
            <a:pPr>
              <a:lnSpc>
                <a:spcPct val="150000"/>
              </a:lnSpc>
            </a:pPr>
            <a:endParaRPr lang="zh-CN" altLang="en-US" b="1" dirty="0">
              <a:solidFill>
                <a:srgbClr val="ED5F25"/>
              </a:solidFill>
              <a:latin typeface="+mn-ea"/>
            </a:endParaRPr>
          </a:p>
        </p:txBody>
      </p:sp>
      <p:pic>
        <p:nvPicPr>
          <p:cNvPr id="3" name="图片 2"/>
          <p:cNvPicPr>
            <a:picLocks noChangeAspect="1"/>
          </p:cNvPicPr>
          <p:nvPr/>
        </p:nvPicPr>
        <p:blipFill>
          <a:blip r:embed="rId2"/>
          <a:stretch>
            <a:fillRect/>
          </a:stretch>
        </p:blipFill>
        <p:spPr>
          <a:xfrm>
            <a:off x="233917" y="1359911"/>
            <a:ext cx="8236688" cy="448298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ï$1ídè"/>
        <p:cNvGrpSpPr/>
        <p:nvPr/>
      </p:nvGrpSpPr>
      <p:grpSpPr>
        <a:xfrm>
          <a:off x="0" y="0"/>
          <a:ext cx="0" cy="0"/>
          <a:chOff x="0" y="0"/>
          <a:chExt cx="0" cy="0"/>
        </a:xfrm>
      </p:grpSpPr>
      <p:sp>
        <p:nvSpPr>
          <p:cNvPr id="47" name="išlíďé"/>
          <p:cNvSpPr/>
          <p:nvPr/>
        </p:nvSpPr>
        <p:spPr>
          <a:xfrm rot="19968603">
            <a:off x="9262506" y="-782931"/>
            <a:ext cx="2903165" cy="2165435"/>
          </a:xfrm>
          <a:custGeom>
            <a:avLst/>
            <a:gdLst>
              <a:gd name="connsiteX0" fmla="*/ 0 w 2903165"/>
              <a:gd name="connsiteY0" fmla="*/ 0 h 2165435"/>
              <a:gd name="connsiteX1" fmla="*/ 2903165 w 2903165"/>
              <a:gd name="connsiteY1" fmla="*/ 1491380 h 2165435"/>
              <a:gd name="connsiteX2" fmla="*/ 2556898 w 2903165"/>
              <a:gd name="connsiteY2" fmla="*/ 2165435 h 2165435"/>
              <a:gd name="connsiteX3" fmla="*/ 2345492 w 2903165"/>
              <a:gd name="connsiteY3" fmla="*/ 1985258 h 2165435"/>
              <a:gd name="connsiteX4" fmla="*/ 1452081 w 2903165"/>
              <a:gd name="connsiteY4" fmla="*/ 1224331 h 2165435"/>
              <a:gd name="connsiteX5" fmla="*/ 525386 w 2903165"/>
              <a:gd name="connsiteY5" fmla="*/ 1096003 h 2165435"/>
              <a:gd name="connsiteX6" fmla="*/ 78947 w 2903165"/>
              <a:gd name="connsiteY6" fmla="*/ 167620 h 21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3165" h="2165435">
                <a:moveTo>
                  <a:pt x="0" y="0"/>
                </a:moveTo>
                <a:lnTo>
                  <a:pt x="2903165" y="1491380"/>
                </a:lnTo>
                <a:lnTo>
                  <a:pt x="2556898" y="2165435"/>
                </a:lnTo>
                <a:lnTo>
                  <a:pt x="2345492" y="1985258"/>
                </a:lnTo>
                <a:cubicBezTo>
                  <a:pt x="1999651" y="1674873"/>
                  <a:pt x="1702604" y="1359205"/>
                  <a:pt x="1452081" y="1224331"/>
                </a:cubicBezTo>
                <a:cubicBezTo>
                  <a:pt x="951037" y="954583"/>
                  <a:pt x="821236" y="1382784"/>
                  <a:pt x="525386" y="1096003"/>
                </a:cubicBezTo>
                <a:cubicBezTo>
                  <a:pt x="340479" y="916765"/>
                  <a:pt x="243327" y="549124"/>
                  <a:pt x="78947" y="167620"/>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53" name="ïŝlîḓè"/>
          <p:cNvSpPr/>
          <p:nvPr/>
        </p:nvSpPr>
        <p:spPr>
          <a:xfrm rot="10496366" flipH="1">
            <a:off x="-64782" y="4708047"/>
            <a:ext cx="7723526" cy="2495460"/>
          </a:xfrm>
          <a:custGeom>
            <a:avLst/>
            <a:gdLst>
              <a:gd name="connsiteX0" fmla="*/ 245436 w 7723526"/>
              <a:gd name="connsiteY0" fmla="*/ 2495460 h 2495460"/>
              <a:gd name="connsiteX1" fmla="*/ 1982796 w 7723526"/>
              <a:gd name="connsiteY1" fmla="*/ 1215299 h 2495460"/>
              <a:gd name="connsiteX2" fmla="*/ 5572663 w 7723526"/>
              <a:gd name="connsiteY2" fmla="*/ 1233362 h 2495460"/>
              <a:gd name="connsiteX3" fmla="*/ 7535375 w 7723526"/>
              <a:gd name="connsiteY3" fmla="*/ 87572 h 2495460"/>
              <a:gd name="connsiteX4" fmla="*/ 7723526 w 7723526"/>
              <a:gd name="connsiteY4" fmla="*/ 0 h 2495460"/>
              <a:gd name="connsiteX5" fmla="*/ 0 w 7723526"/>
              <a:gd name="connsiteY5" fmla="*/ 683949 h 2495460"/>
              <a:gd name="connsiteX6" fmla="*/ 159465 w 7723526"/>
              <a:gd name="connsiteY6" fmla="*/ 2484713 h 2495460"/>
              <a:gd name="connsiteX7" fmla="*/ 245436 w 7723526"/>
              <a:gd name="connsiteY7" fmla="*/ 2495460 h 249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23526" h="2495460">
                <a:moveTo>
                  <a:pt x="245436" y="2495460"/>
                </a:moveTo>
                <a:cubicBezTo>
                  <a:pt x="824556" y="2068740"/>
                  <a:pt x="1094925" y="1425649"/>
                  <a:pt x="1982796" y="1215299"/>
                </a:cubicBezTo>
                <a:cubicBezTo>
                  <a:pt x="2870667" y="1004949"/>
                  <a:pt x="4696363" y="1439101"/>
                  <a:pt x="5572663" y="1233362"/>
                </a:cubicBezTo>
                <a:cubicBezTo>
                  <a:pt x="6040094" y="1057090"/>
                  <a:pt x="6786660" y="460278"/>
                  <a:pt x="7535375" y="87572"/>
                </a:cubicBezTo>
                <a:lnTo>
                  <a:pt x="7723526" y="0"/>
                </a:lnTo>
                <a:lnTo>
                  <a:pt x="0" y="683949"/>
                </a:lnTo>
                <a:lnTo>
                  <a:pt x="159465" y="2484713"/>
                </a:lnTo>
                <a:lnTo>
                  <a:pt x="245436" y="2495460"/>
                </a:lnTo>
                <a:close/>
              </a:path>
            </a:pathLst>
          </a:custGeom>
          <a:gradFill flip="none" rotWithShape="1">
            <a:gsLst>
              <a:gs pos="0">
                <a:srgbClr val="F4A10C"/>
              </a:gs>
              <a:gs pos="100000">
                <a:srgbClr val="EA4726"/>
              </a:gs>
            </a:gsLst>
            <a:lin ang="0" scaled="1"/>
            <a:tileRect/>
          </a:gradFill>
          <a:ln>
            <a:noFill/>
          </a:ln>
          <a:effectLst>
            <a:outerShdw blurRad="177800" algn="ctr" rotWithShape="0">
              <a:srgbClr val="ED5F25"/>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dirty="0"/>
          </a:p>
        </p:txBody>
      </p:sp>
      <p:sp>
        <p:nvSpPr>
          <p:cNvPr id="52" name="íṩ1íḋé"/>
          <p:cNvSpPr/>
          <p:nvPr/>
        </p:nvSpPr>
        <p:spPr>
          <a:xfrm rot="10496366" flipH="1">
            <a:off x="11398927" y="6497007"/>
            <a:ext cx="812057" cy="394496"/>
          </a:xfrm>
          <a:custGeom>
            <a:avLst/>
            <a:gdLst>
              <a:gd name="connsiteX0" fmla="*/ 812057 w 812057"/>
              <a:gd name="connsiteY0" fmla="*/ 394496 h 394496"/>
              <a:gd name="connsiteX1" fmla="*/ 777123 w 812057"/>
              <a:gd name="connsiteY1" fmla="*/ 0 h 394496"/>
              <a:gd name="connsiteX2" fmla="*/ 0 w 812057"/>
              <a:gd name="connsiteY2" fmla="*/ 68817 h 394496"/>
              <a:gd name="connsiteX3" fmla="*/ 142114 w 812057"/>
              <a:gd name="connsiteY3" fmla="*/ 126423 h 394496"/>
              <a:gd name="connsiteX4" fmla="*/ 594860 w 812057"/>
              <a:gd name="connsiteY4" fmla="*/ 312149 h 394496"/>
              <a:gd name="connsiteX5" fmla="*/ 812057 w 812057"/>
              <a:gd name="connsiteY5" fmla="*/ 394496 h 39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057" h="394496">
                <a:moveTo>
                  <a:pt x="812057" y="394496"/>
                </a:moveTo>
                <a:lnTo>
                  <a:pt x="777123" y="0"/>
                </a:lnTo>
                <a:lnTo>
                  <a:pt x="0" y="68817"/>
                </a:lnTo>
                <a:lnTo>
                  <a:pt x="142114" y="126423"/>
                </a:lnTo>
                <a:cubicBezTo>
                  <a:pt x="290532" y="187734"/>
                  <a:pt x="443040" y="252098"/>
                  <a:pt x="594860" y="312149"/>
                </a:cubicBezTo>
                <a:lnTo>
                  <a:pt x="812057" y="394496"/>
                </a:lnTo>
                <a:close/>
              </a:path>
            </a:pathLst>
          </a:custGeom>
          <a:gradFill flip="none" rotWithShape="1">
            <a:gsLst>
              <a:gs pos="0">
                <a:srgbClr val="F4A10C"/>
              </a:gs>
              <a:gs pos="100000">
                <a:srgbClr val="EA4726"/>
              </a:gs>
            </a:gsLst>
            <a:lin ang="0" scaled="1"/>
            <a:tileRect/>
          </a:gradFill>
          <a:ln>
            <a:noFill/>
          </a:ln>
          <a:effectLst>
            <a:outerShdw blurRad="177800" algn="ctr" rotWithShape="0">
              <a:srgbClr val="ED5F25"/>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dirty="0"/>
          </a:p>
        </p:txBody>
      </p:sp>
      <p:sp>
        <p:nvSpPr>
          <p:cNvPr id="12" name="TextBox 11"/>
          <p:cNvSpPr txBox="1"/>
          <p:nvPr/>
        </p:nvSpPr>
        <p:spPr>
          <a:xfrm>
            <a:off x="4285286" y="2276873"/>
            <a:ext cx="5109091" cy="1980542"/>
          </a:xfrm>
          <a:prstGeom prst="rect">
            <a:avLst/>
          </a:prstGeom>
          <a:noFill/>
        </p:spPr>
        <p:txBody>
          <a:bodyPr wrap="none" rtlCol="0">
            <a:spAutoFit/>
          </a:bodyPr>
          <a:lstStyle/>
          <a:p>
            <a:pPr marL="0" lvl="1"/>
            <a:r>
              <a:rPr lang="zh-CN" altLang="en-US" sz="1865" b="1" dirty="0">
                <a:solidFill>
                  <a:srgbClr val="080808"/>
                </a:solidFill>
                <a:latin typeface="+mj-ea"/>
                <a:ea typeface="+mj-ea"/>
              </a:rPr>
              <a:t> </a:t>
            </a:r>
            <a:r>
              <a:rPr lang="zh-CN" altLang="en-US" sz="3735" b="1" dirty="0">
                <a:solidFill>
                  <a:srgbClr val="080808"/>
                </a:solidFill>
                <a:latin typeface="+mj-ea"/>
                <a:ea typeface="+mj-ea"/>
              </a:rPr>
              <a:t>第一部分</a:t>
            </a:r>
            <a:endParaRPr lang="en-US" altLang="zh-CN" sz="3735" b="1" dirty="0">
              <a:solidFill>
                <a:srgbClr val="080808"/>
              </a:solidFill>
              <a:latin typeface="+mj-ea"/>
              <a:ea typeface="+mj-ea"/>
            </a:endParaRPr>
          </a:p>
          <a:p>
            <a:pPr marL="0" lvl="1"/>
            <a:endParaRPr lang="en-US" altLang="zh-CN" sz="3735" b="1" dirty="0">
              <a:solidFill>
                <a:srgbClr val="080808"/>
              </a:solidFill>
              <a:latin typeface="+mj-ea"/>
              <a:ea typeface="+mj-ea"/>
            </a:endParaRPr>
          </a:p>
          <a:p>
            <a:pPr marL="0" lvl="1"/>
            <a:r>
              <a:rPr lang="zh-CN" altLang="en-US" sz="4800" b="1" dirty="0">
                <a:solidFill>
                  <a:srgbClr val="E6571E"/>
                </a:solidFill>
                <a:latin typeface="+mj-ea"/>
                <a:ea typeface="+mj-ea"/>
              </a:rPr>
              <a:t>剪映核心操作精讲</a:t>
            </a:r>
          </a:p>
        </p:txBody>
      </p:sp>
      <p:cxnSp>
        <p:nvCxnSpPr>
          <p:cNvPr id="13" name="直接连接符 12"/>
          <p:cNvCxnSpPr/>
          <p:nvPr/>
        </p:nvCxnSpPr>
        <p:spPr>
          <a:xfrm flipV="1">
            <a:off x="3997251" y="2180861"/>
            <a:ext cx="0" cy="2565899"/>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39918" y="4306307"/>
            <a:ext cx="1203795" cy="328231"/>
          </a:xfrm>
          <a:prstGeom prst="rect">
            <a:avLst/>
          </a:prstGeom>
          <a:noFill/>
        </p:spPr>
        <p:txBody>
          <a:bodyPr wrap="square" lIns="0" tIns="0" rIns="0" bIns="0" rtlCol="0">
            <a:spAutoFit/>
          </a:bodyPr>
          <a:lstStyle/>
          <a:p>
            <a:r>
              <a:rPr lang="en-US" altLang="zh-CN" sz="2135" dirty="0">
                <a:solidFill>
                  <a:srgbClr val="080808"/>
                </a:solidFill>
                <a:latin typeface="+mj-ea"/>
                <a:ea typeface="+mj-ea"/>
              </a:rPr>
              <a:t>PART A</a:t>
            </a:r>
          </a:p>
        </p:txBody>
      </p:sp>
      <p:grpSp>
        <p:nvGrpSpPr>
          <p:cNvPr id="15" name="组合 14"/>
          <p:cNvGrpSpPr/>
          <p:nvPr/>
        </p:nvGrpSpPr>
        <p:grpSpPr>
          <a:xfrm>
            <a:off x="1981028" y="2276876"/>
            <a:ext cx="1596233" cy="1596233"/>
            <a:chOff x="304800" y="673100"/>
            <a:chExt cx="4000500" cy="4000500"/>
          </a:xfrm>
          <a:effectLst>
            <a:outerShdw blurRad="444500" dist="254000" dir="8100000" algn="tr" rotWithShape="0">
              <a:prstClr val="black">
                <a:alpha val="50000"/>
              </a:prstClr>
            </a:outerShdw>
          </a:effectLst>
        </p:grpSpPr>
        <p:sp>
          <p:nvSpPr>
            <p:cNvPr id="16"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mj-ea"/>
                <a:ea typeface="+mj-ea"/>
              </a:endParaRPr>
            </a:p>
          </p:txBody>
        </p:sp>
        <p:sp>
          <p:nvSpPr>
            <p:cNvPr id="17" name="椭圆 1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mj-ea"/>
                <a:ea typeface="+mj-ea"/>
              </a:endParaRPr>
            </a:p>
          </p:txBody>
        </p:sp>
      </p:grpSp>
      <p:sp>
        <p:nvSpPr>
          <p:cNvPr id="18" name="TextBox 13"/>
          <p:cNvSpPr txBox="1"/>
          <p:nvPr/>
        </p:nvSpPr>
        <p:spPr>
          <a:xfrm>
            <a:off x="2412543" y="2561998"/>
            <a:ext cx="733202" cy="1025987"/>
          </a:xfrm>
          <a:prstGeom prst="rect">
            <a:avLst/>
          </a:prstGeom>
          <a:noFill/>
        </p:spPr>
        <p:txBody>
          <a:bodyPr wrap="square" lIns="0" tIns="0" rIns="0" bIns="0" rtlCol="0">
            <a:spAutoFit/>
          </a:bodyPr>
          <a:lstStyle/>
          <a:p>
            <a:r>
              <a:rPr lang="en-US" altLang="zh-CN" sz="6665" b="1" dirty="0">
                <a:solidFill>
                  <a:srgbClr val="E6571E"/>
                </a:solidFill>
                <a:latin typeface="+mj-ea"/>
                <a:ea typeface="+mj-ea"/>
              </a:rPr>
              <a:t>A</a:t>
            </a:r>
            <a:endParaRPr lang="zh-CN" altLang="en-US" sz="6665" b="1" dirty="0">
              <a:solidFill>
                <a:srgbClr val="E6571E"/>
              </a:solidFill>
              <a:latin typeface="+mj-ea"/>
              <a:ea typeface="+mj-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27116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2396810"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调节</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视频</a:t>
            </a:r>
          </a:p>
        </p:txBody>
      </p:sp>
      <p:sp>
        <p:nvSpPr>
          <p:cNvPr id="8" name="文本框 7"/>
          <p:cNvSpPr txBox="1"/>
          <p:nvPr/>
        </p:nvSpPr>
        <p:spPr>
          <a:xfrm>
            <a:off x="4118902" y="4413143"/>
            <a:ext cx="6893227" cy="874407"/>
          </a:xfrm>
          <a:prstGeom prst="rect">
            <a:avLst/>
          </a:prstGeom>
          <a:noFill/>
        </p:spPr>
        <p:txBody>
          <a:bodyPr wrap="square" rtlCol="0">
            <a:spAutoFit/>
          </a:bodyPr>
          <a:lstStyle/>
          <a:p>
            <a:pPr>
              <a:lnSpc>
                <a:spcPct val="150000"/>
              </a:lnSpc>
            </a:pPr>
            <a:r>
              <a:rPr lang="zh-CN" altLang="zh-CN" b="1" kern="100" dirty="0">
                <a:solidFill>
                  <a:srgbClr val="ED5F25"/>
                </a:solidFill>
                <a:latin typeface="+mn-ea"/>
                <a:cs typeface="Times New Roman" panose="02020603050405020304" charset="0"/>
              </a:rPr>
              <a:t>可以对视频的亮度、对比度等等颜色进行调整，根据想要的效果自行调整参数就可以了。</a:t>
            </a:r>
          </a:p>
        </p:txBody>
      </p:sp>
      <p:pic>
        <p:nvPicPr>
          <p:cNvPr id="3" name="图片 2"/>
          <p:cNvPicPr>
            <a:picLocks noChangeAspect="1"/>
          </p:cNvPicPr>
          <p:nvPr/>
        </p:nvPicPr>
        <p:blipFill>
          <a:blip r:embed="rId2"/>
          <a:stretch>
            <a:fillRect/>
          </a:stretch>
        </p:blipFill>
        <p:spPr>
          <a:xfrm>
            <a:off x="514727" y="1233610"/>
            <a:ext cx="3429952" cy="2987151"/>
          </a:xfrm>
          <a:prstGeom prst="rect">
            <a:avLst/>
          </a:prstGeom>
        </p:spPr>
      </p:pic>
      <p:pic>
        <p:nvPicPr>
          <p:cNvPr id="5" name="图片 4"/>
          <p:cNvPicPr>
            <a:picLocks noChangeAspect="1"/>
          </p:cNvPicPr>
          <p:nvPr/>
        </p:nvPicPr>
        <p:blipFill>
          <a:blip r:embed="rId3"/>
          <a:stretch>
            <a:fillRect/>
          </a:stretch>
        </p:blipFill>
        <p:spPr>
          <a:xfrm>
            <a:off x="3944679" y="1233610"/>
            <a:ext cx="4476750" cy="2943225"/>
          </a:xfrm>
          <a:prstGeom prst="rect">
            <a:avLst/>
          </a:prstGeom>
        </p:spPr>
      </p:pic>
      <p:pic>
        <p:nvPicPr>
          <p:cNvPr id="10" name="图片 9"/>
          <p:cNvPicPr>
            <a:picLocks noChangeAspect="1"/>
          </p:cNvPicPr>
          <p:nvPr/>
        </p:nvPicPr>
        <p:blipFill>
          <a:blip r:embed="rId4"/>
          <a:stretch>
            <a:fillRect/>
          </a:stretch>
        </p:blipFill>
        <p:spPr>
          <a:xfrm>
            <a:off x="500960" y="4176835"/>
            <a:ext cx="3443719" cy="166606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77044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90281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特效</a:t>
            </a:r>
          </a:p>
        </p:txBody>
      </p:sp>
      <p:sp>
        <p:nvSpPr>
          <p:cNvPr id="8" name="文本框 7"/>
          <p:cNvSpPr txBox="1"/>
          <p:nvPr/>
        </p:nvSpPr>
        <p:spPr>
          <a:xfrm>
            <a:off x="7219279" y="1814256"/>
            <a:ext cx="4844902" cy="2120902"/>
          </a:xfrm>
          <a:prstGeom prst="rect">
            <a:avLst/>
          </a:prstGeom>
          <a:noFill/>
        </p:spPr>
        <p:txBody>
          <a:bodyPr wrap="square" rtlCol="0">
            <a:spAutoFit/>
          </a:bodyPr>
          <a:lstStyle/>
          <a:p>
            <a:pPr algn="just">
              <a:lnSpc>
                <a:spcPct val="150000"/>
              </a:lnSpc>
            </a:pPr>
            <a:r>
              <a:rPr lang="zh-CN" altLang="zh-CN" kern="100" dirty="0">
                <a:solidFill>
                  <a:srgbClr val="ED5F25"/>
                </a:solidFill>
                <a:latin typeface="+mn-ea"/>
                <a:cs typeface="Times New Roman" panose="02020603050405020304" charset="0"/>
              </a:rPr>
              <a:t>特效</a:t>
            </a:r>
            <a:r>
              <a:rPr lang="zh-CN" altLang="en-US" kern="100" dirty="0">
                <a:solidFill>
                  <a:srgbClr val="ED5F25"/>
                </a:solidFill>
                <a:latin typeface="+mn-ea"/>
                <a:cs typeface="Times New Roman" panose="02020603050405020304" charset="0"/>
              </a:rPr>
              <a:t>：</a:t>
            </a:r>
            <a:r>
              <a:rPr lang="zh-CN" altLang="zh-CN" kern="100" dirty="0">
                <a:solidFill>
                  <a:srgbClr val="ED5F25"/>
                </a:solidFill>
                <a:latin typeface="+mn-ea"/>
                <a:cs typeface="Times New Roman" panose="02020603050405020304" charset="0"/>
              </a:rPr>
              <a:t>顾名思义就是让视频、图片实现特殊效果。剪映自带了很多的特效，大家可以根据自己的想法选择合适的特效拖拽到轨道上即可，特效一定要在最上层的轨道上。如图所示，我给视频增加了一个聚光灯的效果。</a:t>
            </a:r>
          </a:p>
        </p:txBody>
      </p:sp>
      <p:pic>
        <p:nvPicPr>
          <p:cNvPr id="3" name="图片 2"/>
          <p:cNvPicPr>
            <a:picLocks noChangeAspect="1"/>
          </p:cNvPicPr>
          <p:nvPr/>
        </p:nvPicPr>
        <p:blipFill>
          <a:blip r:embed="rId2"/>
          <a:stretch>
            <a:fillRect/>
          </a:stretch>
        </p:blipFill>
        <p:spPr>
          <a:xfrm>
            <a:off x="514727" y="1278064"/>
            <a:ext cx="6579449" cy="520235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77044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90281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转场</a:t>
            </a:r>
          </a:p>
        </p:txBody>
      </p:sp>
      <p:sp>
        <p:nvSpPr>
          <p:cNvPr id="8" name="文本框 7"/>
          <p:cNvSpPr txBox="1"/>
          <p:nvPr/>
        </p:nvSpPr>
        <p:spPr>
          <a:xfrm>
            <a:off x="7191997" y="1745301"/>
            <a:ext cx="3645304" cy="3782895"/>
          </a:xfrm>
          <a:prstGeom prst="rect">
            <a:avLst/>
          </a:prstGeom>
          <a:noFill/>
        </p:spPr>
        <p:txBody>
          <a:bodyPr wrap="square" rtlCol="0">
            <a:spAutoFit/>
          </a:bodyPr>
          <a:lstStyle/>
          <a:p>
            <a:pPr algn="just">
              <a:lnSpc>
                <a:spcPct val="150000"/>
              </a:lnSpc>
            </a:pPr>
            <a:r>
              <a:rPr lang="zh-CN" altLang="zh-CN" kern="100" dirty="0">
                <a:solidFill>
                  <a:srgbClr val="ED5F25"/>
                </a:solidFill>
                <a:latin typeface="+mn-ea"/>
                <a:cs typeface="Times New Roman" panose="02020603050405020304" charset="0"/>
              </a:rPr>
              <a:t>转场就是两个视频衔接地方的切换方式。剪映里面自带了非常多且实用的转场，当选择好需要使用的转场之后，直接拖到了两个视频衔接的地方即可，如下图处所示</a:t>
            </a:r>
            <a:r>
              <a:rPr lang="en-US" altLang="zh-CN" kern="100" dirty="0">
                <a:solidFill>
                  <a:srgbClr val="ED5F25"/>
                </a:solidFill>
                <a:latin typeface="+mn-ea"/>
                <a:cs typeface="Times New Roman" panose="02020603050405020304" charset="0"/>
              </a:rPr>
              <a:t>;</a:t>
            </a:r>
            <a:r>
              <a:rPr lang="zh-CN" altLang="zh-CN" kern="100" dirty="0">
                <a:solidFill>
                  <a:srgbClr val="ED5F25"/>
                </a:solidFill>
                <a:latin typeface="+mn-ea"/>
                <a:cs typeface="Times New Roman" panose="02020603050405020304" charset="0"/>
              </a:rPr>
              <a:t>大家可以选择转场时长，转场最长的时长是</a:t>
            </a:r>
            <a:r>
              <a:rPr lang="en-US" altLang="zh-CN" kern="100" dirty="0">
                <a:solidFill>
                  <a:srgbClr val="ED5F25"/>
                </a:solidFill>
                <a:latin typeface="+mn-ea"/>
                <a:cs typeface="Times New Roman" panose="02020603050405020304" charset="0"/>
              </a:rPr>
              <a:t>5</a:t>
            </a:r>
            <a:r>
              <a:rPr lang="zh-CN" altLang="zh-CN" kern="100" dirty="0">
                <a:solidFill>
                  <a:srgbClr val="ED5F25"/>
                </a:solidFill>
                <a:latin typeface="+mn-ea"/>
                <a:cs typeface="Times New Roman" panose="02020603050405020304" charset="0"/>
              </a:rPr>
              <a:t>秒。</a:t>
            </a:r>
          </a:p>
          <a:p>
            <a:pPr>
              <a:lnSpc>
                <a:spcPct val="150000"/>
              </a:lnSpc>
            </a:pPr>
            <a:endParaRPr lang="zh-CN" altLang="zh-CN" sz="1800" kern="100" dirty="0">
              <a:solidFill>
                <a:srgbClr val="ED5F25"/>
              </a:solidFill>
              <a:effectLst/>
              <a:latin typeface="+mn-ea"/>
              <a:cs typeface="Times New Roman" panose="02020603050405020304" charset="0"/>
            </a:endParaRPr>
          </a:p>
          <a:p>
            <a:pPr>
              <a:lnSpc>
                <a:spcPct val="150000"/>
              </a:lnSpc>
            </a:pPr>
            <a:endParaRPr lang="zh-CN" altLang="en-US" dirty="0">
              <a:solidFill>
                <a:srgbClr val="ED5F25"/>
              </a:solidFill>
              <a:latin typeface="+mn-ea"/>
            </a:endParaRPr>
          </a:p>
        </p:txBody>
      </p:sp>
      <p:pic>
        <p:nvPicPr>
          <p:cNvPr id="3" name="图片 2"/>
          <p:cNvPicPr>
            <a:picLocks noChangeAspect="1"/>
          </p:cNvPicPr>
          <p:nvPr/>
        </p:nvPicPr>
        <p:blipFill>
          <a:blip r:embed="rId2"/>
          <a:stretch>
            <a:fillRect/>
          </a:stretch>
        </p:blipFill>
        <p:spPr>
          <a:xfrm>
            <a:off x="514727" y="1129400"/>
            <a:ext cx="6249422" cy="491667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77044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90281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滤镜</a:t>
            </a:r>
          </a:p>
        </p:txBody>
      </p:sp>
      <p:sp>
        <p:nvSpPr>
          <p:cNvPr id="8" name="文本框 7"/>
          <p:cNvSpPr txBox="1"/>
          <p:nvPr/>
        </p:nvSpPr>
        <p:spPr>
          <a:xfrm>
            <a:off x="7336465" y="1784760"/>
            <a:ext cx="3936771" cy="2224776"/>
          </a:xfrm>
          <a:prstGeom prst="rect">
            <a:avLst/>
          </a:prstGeom>
          <a:noFill/>
        </p:spPr>
        <p:txBody>
          <a:bodyPr wrap="square" rtlCol="0">
            <a:spAutoFit/>
          </a:bodyPr>
          <a:lstStyle/>
          <a:p>
            <a:pPr algn="just">
              <a:lnSpc>
                <a:spcPct val="200000"/>
              </a:lnSpc>
            </a:pPr>
            <a:r>
              <a:rPr lang="zh-CN" altLang="en-US" kern="100" dirty="0">
                <a:solidFill>
                  <a:srgbClr val="ED5F25"/>
                </a:solidFill>
                <a:latin typeface="+mn-ea"/>
                <a:cs typeface="Times New Roman" panose="02020603050405020304" charset="0"/>
              </a:rPr>
              <a:t>滤镜</a:t>
            </a:r>
            <a:r>
              <a:rPr lang="zh-CN" altLang="zh-CN" kern="100" dirty="0">
                <a:solidFill>
                  <a:srgbClr val="ED5F25"/>
                </a:solidFill>
                <a:latin typeface="+mn-ea"/>
                <a:cs typeface="Times New Roman" panose="02020603050405020304" charset="0"/>
              </a:rPr>
              <a:t>主要是用来实现图像的特殊效果。选择合适的滤镜之后，点击加号，滤镜就会自动添加到轨道上，大家可以在轨道选择滤镜进行移动和修改时间。</a:t>
            </a:r>
          </a:p>
        </p:txBody>
      </p:sp>
      <p:pic>
        <p:nvPicPr>
          <p:cNvPr id="3" name="图片 2"/>
          <p:cNvPicPr>
            <a:picLocks noChangeAspect="1"/>
          </p:cNvPicPr>
          <p:nvPr/>
        </p:nvPicPr>
        <p:blipFill>
          <a:blip r:embed="rId2"/>
          <a:stretch>
            <a:fillRect/>
          </a:stretch>
        </p:blipFill>
        <p:spPr>
          <a:xfrm>
            <a:off x="647091" y="1213307"/>
            <a:ext cx="6609222" cy="517686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583293" y="1015100"/>
            <a:ext cx="119331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1261884"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剪辑区</a:t>
            </a:r>
          </a:p>
        </p:txBody>
      </p:sp>
      <p:sp>
        <p:nvSpPr>
          <p:cNvPr id="8" name="文本框 7"/>
          <p:cNvSpPr txBox="1"/>
          <p:nvPr/>
        </p:nvSpPr>
        <p:spPr>
          <a:xfrm>
            <a:off x="163877" y="4421921"/>
            <a:ext cx="11893444" cy="1121461"/>
          </a:xfrm>
          <a:prstGeom prst="rect">
            <a:avLst/>
          </a:prstGeom>
          <a:noFill/>
        </p:spPr>
        <p:txBody>
          <a:bodyPr wrap="square" rtlCol="0">
            <a:spAutoFit/>
          </a:bodyPr>
          <a:lstStyle/>
          <a:p>
            <a:pPr algn="l">
              <a:lnSpc>
                <a:spcPct val="200000"/>
              </a:lnSpc>
            </a:pPr>
            <a:r>
              <a:rPr lang="zh-CN" altLang="en-US" b="1" i="0" dirty="0">
                <a:solidFill>
                  <a:srgbClr val="121212"/>
                </a:solidFill>
                <a:effectLst/>
                <a:latin typeface="-apple-system"/>
              </a:rPr>
              <a:t>向后一步操作、向前一步操作、分割、删除、定格、倒放、镜像、旋转、裁剪、录音、打开自动吸附、关闭联动、关闭预览轴、时间轴</a:t>
            </a:r>
            <a:r>
              <a:rPr lang="zh-CN" altLang="en-US" b="1" i="0" u="none" strike="noStrike" dirty="0">
                <a:solidFill>
                  <a:srgbClr val="0066FF"/>
                </a:solidFill>
                <a:effectLst/>
                <a:latin typeface="-apple-system"/>
                <a:hlinkClick r:id="rId2"/>
              </a:rPr>
              <a:t>相对长度</a:t>
            </a:r>
            <a:r>
              <a:rPr lang="zh-CN" altLang="en-US" b="1" i="0" dirty="0">
                <a:solidFill>
                  <a:srgbClr val="121212"/>
                </a:solidFill>
                <a:effectLst/>
                <a:latin typeface="-apple-system"/>
              </a:rPr>
              <a:t>。</a:t>
            </a:r>
            <a:endParaRPr lang="zh-CN" altLang="en-US" b="0" i="0" dirty="0">
              <a:solidFill>
                <a:srgbClr val="121212"/>
              </a:solidFill>
              <a:effectLst/>
              <a:latin typeface="-apple-system"/>
            </a:endParaRPr>
          </a:p>
        </p:txBody>
      </p:sp>
      <p:pic>
        <p:nvPicPr>
          <p:cNvPr id="10" name="图片 9"/>
          <p:cNvPicPr>
            <a:picLocks noChangeAspect="1"/>
          </p:cNvPicPr>
          <p:nvPr/>
        </p:nvPicPr>
        <p:blipFill>
          <a:blip r:embed="rId3"/>
          <a:stretch>
            <a:fillRect/>
          </a:stretch>
        </p:blipFill>
        <p:spPr>
          <a:xfrm>
            <a:off x="74428" y="1540244"/>
            <a:ext cx="12192000" cy="25654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6"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1" name="文本框 10"/>
          <p:cNvSpPr txBox="1"/>
          <p:nvPr/>
        </p:nvSpPr>
        <p:spPr>
          <a:xfrm>
            <a:off x="514727" y="1129400"/>
            <a:ext cx="11595757" cy="5197961"/>
          </a:xfrm>
          <a:prstGeom prst="rect">
            <a:avLst/>
          </a:prstGeom>
          <a:noFill/>
        </p:spPr>
        <p:txBody>
          <a:bodyPr wrap="square">
            <a:spAutoFit/>
          </a:bodyPr>
          <a:lstStyle/>
          <a:p>
            <a:pPr>
              <a:lnSpc>
                <a:spcPct val="200000"/>
              </a:lnSpc>
            </a:pPr>
            <a:r>
              <a:rPr lang="zh-CN" altLang="en-US" sz="1400" b="1" dirty="0">
                <a:solidFill>
                  <a:schemeClr val="accent1"/>
                </a:solidFill>
                <a:latin typeface="微软雅黑" panose="020B0503020204020204" pitchFamily="34" charset="-122"/>
                <a:ea typeface="微软雅黑" panose="020B0503020204020204" pitchFamily="34" charset="-122"/>
              </a:rPr>
              <a:t>向前一步操作</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：只有执行向后一步操作之后，才能向前一步，返回到最新的操作</a:t>
            </a:r>
          </a:p>
          <a:p>
            <a:pPr>
              <a:lnSpc>
                <a:spcPct val="200000"/>
              </a:lnSpc>
            </a:pPr>
            <a:r>
              <a:rPr lang="zh-CN" altLang="en-US" sz="1400" b="1" dirty="0">
                <a:solidFill>
                  <a:schemeClr val="accent1"/>
                </a:solidFill>
                <a:latin typeface="微软雅黑" panose="020B0503020204020204" pitchFamily="34" charset="-122"/>
                <a:ea typeface="微软雅黑" panose="020B0503020204020204" pitchFamily="34" charset="-122"/>
              </a:rPr>
              <a:t>分割</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（使用时需要选中素材）：在时间指针停留出将素材分割，然后自动选中前一段素材</a:t>
            </a:r>
          </a:p>
          <a:p>
            <a:pPr>
              <a:lnSpc>
                <a:spcPct val="200000"/>
              </a:lnSpc>
            </a:pPr>
            <a:r>
              <a:rPr lang="zh-CN" altLang="en-US" sz="1400" b="1" dirty="0">
                <a:solidFill>
                  <a:schemeClr val="accent1"/>
                </a:solidFill>
                <a:latin typeface="微软雅黑" panose="020B0503020204020204" pitchFamily="34" charset="-122"/>
                <a:ea typeface="微软雅黑" panose="020B0503020204020204" pitchFamily="34" charset="-122"/>
              </a:rPr>
              <a:t>删除</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：删除所选素材</a:t>
            </a:r>
          </a:p>
          <a:p>
            <a:pPr>
              <a:lnSpc>
                <a:spcPct val="200000"/>
              </a:lnSpc>
            </a:pPr>
            <a:r>
              <a:rPr lang="zh-CN" altLang="en-US" sz="1400" b="1" dirty="0">
                <a:solidFill>
                  <a:schemeClr val="accent1"/>
                </a:solidFill>
                <a:latin typeface="微软雅黑" panose="020B0503020204020204" pitchFamily="34" charset="-122"/>
                <a:ea typeface="微软雅黑" panose="020B0503020204020204" pitchFamily="34" charset="-122"/>
              </a:rPr>
              <a:t>定格</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：在执行“分割”操作之后，将前一个素材的最后一帧（也就是最后一个画面）延长一段时间，成为</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hlinkClick r:id="rId4"/>
              </a:rPr>
              <a:t>静止画面</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（默认为三秒，可以在右上角的效果件栏中调整时长）</a:t>
            </a:r>
          </a:p>
          <a:p>
            <a:pPr>
              <a:lnSpc>
                <a:spcPct val="200000"/>
              </a:lnSpc>
            </a:pPr>
            <a:r>
              <a:rPr lang="zh-CN" altLang="en-US" sz="1400" b="1" dirty="0">
                <a:solidFill>
                  <a:schemeClr val="accent1"/>
                </a:solidFill>
                <a:latin typeface="微软雅黑" panose="020B0503020204020204" pitchFamily="34" charset="-122"/>
                <a:ea typeface="微软雅黑" panose="020B0503020204020204" pitchFamily="34" charset="-122"/>
              </a:rPr>
              <a:t>倒放</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：把选中的素材执行倒放，这个过程可能会占用较多的电脑内存，电脑可能会卡一点（卡的程度取决于要倒放的视频长度）</a:t>
            </a:r>
          </a:p>
          <a:p>
            <a:pPr>
              <a:lnSpc>
                <a:spcPct val="200000"/>
              </a:lnSpc>
            </a:pPr>
            <a:r>
              <a:rPr lang="zh-CN" altLang="en-US" sz="1400" b="1" dirty="0">
                <a:solidFill>
                  <a:schemeClr val="accent1"/>
                </a:solidFill>
                <a:latin typeface="微软雅黑" panose="020B0503020204020204" pitchFamily="34" charset="-122"/>
                <a:ea typeface="微软雅黑" panose="020B0503020204020204" pitchFamily="34" charset="-122"/>
              </a:rPr>
              <a:t>镜像</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：对选择的素材画面执行镜面对称操作</a:t>
            </a:r>
          </a:p>
          <a:p>
            <a:pPr>
              <a:lnSpc>
                <a:spcPct val="200000"/>
              </a:lnSpc>
            </a:pPr>
            <a:r>
              <a:rPr lang="zh-CN" altLang="en-US" sz="1400" b="1" dirty="0">
                <a:solidFill>
                  <a:schemeClr val="accent1"/>
                </a:solidFill>
                <a:latin typeface="微软雅黑" panose="020B0503020204020204" pitchFamily="34" charset="-122"/>
                <a:ea typeface="微软雅黑" panose="020B0503020204020204" pitchFamily="34" charset="-122"/>
              </a:rPr>
              <a:t>旋转</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：把选中的素材画面顺时针旋转</a:t>
            </a:r>
            <a:r>
              <a:rPr lang="en-US" altLang="zh-CN" sz="1400" b="1" dirty="0">
                <a:solidFill>
                  <a:schemeClr val="tx1">
                    <a:lumMod val="50000"/>
                    <a:lumOff val="50000"/>
                  </a:schemeClr>
                </a:solidFill>
                <a:latin typeface="微软雅黑" panose="020B0503020204020204" pitchFamily="34" charset="-122"/>
                <a:ea typeface="微软雅黑" panose="020B0503020204020204" pitchFamily="34" charset="-122"/>
              </a:rPr>
              <a:t>90°</a:t>
            </a:r>
            <a:endPar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200000"/>
              </a:lnSpc>
            </a:pPr>
            <a:r>
              <a:rPr lang="zh-CN" altLang="en-US" sz="1400" b="1" dirty="0">
                <a:solidFill>
                  <a:schemeClr val="accent1"/>
                </a:solidFill>
                <a:latin typeface="微软雅黑" panose="020B0503020204020204" pitchFamily="34" charset="-122"/>
                <a:ea typeface="微软雅黑" panose="020B0503020204020204" pitchFamily="34" charset="-122"/>
              </a:rPr>
              <a:t>裁剪</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：裁剪所选素材画面</a:t>
            </a:r>
          </a:p>
          <a:p>
            <a:pPr>
              <a:lnSpc>
                <a:spcPct val="200000"/>
              </a:lnSpc>
            </a:pPr>
            <a:r>
              <a:rPr lang="zh-CN" altLang="en-US" sz="1400" b="1" dirty="0">
                <a:solidFill>
                  <a:schemeClr val="accent1"/>
                </a:solidFill>
                <a:latin typeface="微软雅黑" panose="020B0503020204020204" pitchFamily="34" charset="-122"/>
                <a:ea typeface="微软雅黑" panose="020B0503020204020204" pitchFamily="34" charset="-122"/>
              </a:rPr>
              <a:t>自动吸附</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：这意味着你在拖动素材的时候（比如两端分开的音频素材），当他们距离很近的时候就会像磁铁一样头尾严丝合缝地“吸附”在一起，视频之间没有间隙，不会出现视频衔接不连续的情况。</a:t>
            </a:r>
            <a:endParaRPr lang="en-US" altLang="zh-CN" sz="14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200000"/>
              </a:lnSpc>
            </a:pPr>
            <a:r>
              <a:rPr lang="zh-CN" altLang="en-US" sz="1400" b="1" dirty="0">
                <a:solidFill>
                  <a:schemeClr val="accent1"/>
                </a:solidFill>
                <a:latin typeface="微软雅黑" panose="020B0503020204020204" pitchFamily="34" charset="-122"/>
                <a:ea typeface="微软雅黑" panose="020B0503020204020204" pitchFamily="34" charset="-122"/>
              </a:rPr>
              <a:t>时间轴相对长度</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：如果视频素材过长，一直拖拽时间轴并不方便，减小时间轴的相对长度会把素材的相对长度变短。</a:t>
            </a:r>
            <a:endParaRPr lang="en-US" altLang="zh-CN" sz="1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7" name="íṣlîďè"/>
          <p:cNvCxnSpPr/>
          <p:nvPr/>
        </p:nvCxnSpPr>
        <p:spPr>
          <a:xfrm>
            <a:off x="647091" y="1015100"/>
            <a:ext cx="184766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514727" y="377581"/>
            <a:ext cx="1980029"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剪辑区功能</a:t>
            </a: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89403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90281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保存</a:t>
            </a:r>
          </a:p>
        </p:txBody>
      </p:sp>
      <p:sp>
        <p:nvSpPr>
          <p:cNvPr id="10" name="文本框 9"/>
          <p:cNvSpPr txBox="1"/>
          <p:nvPr/>
        </p:nvSpPr>
        <p:spPr>
          <a:xfrm>
            <a:off x="7486278" y="1836625"/>
            <a:ext cx="4575543" cy="3885936"/>
          </a:xfrm>
          <a:prstGeom prst="rect">
            <a:avLst/>
          </a:prstGeom>
          <a:noFill/>
        </p:spPr>
        <p:txBody>
          <a:bodyPr wrap="square">
            <a:spAutoFit/>
          </a:bodyPr>
          <a:lstStyle/>
          <a:p>
            <a:pPr>
              <a:lnSpc>
                <a:spcPct val="200000"/>
              </a:lnSpc>
            </a:pPr>
            <a:r>
              <a:rPr lang="zh-CN" altLang="en-US" b="1" dirty="0">
                <a:solidFill>
                  <a:srgbClr val="EC5622"/>
                </a:solidFill>
              </a:rPr>
              <a:t>关于保存，剪映会在每一次用户进行更改操作时自动保存</a:t>
            </a:r>
            <a:r>
              <a:rPr lang="zh-CN" altLang="en-US" b="1" dirty="0">
                <a:solidFill>
                  <a:srgbClr val="EC5622"/>
                </a:solidFill>
                <a:hlinkClick r:id="rId2"/>
              </a:rPr>
              <a:t>工程文件</a:t>
            </a:r>
            <a:r>
              <a:rPr lang="zh-CN" altLang="en-US" b="1" dirty="0">
                <a:solidFill>
                  <a:srgbClr val="EC5622"/>
                </a:solidFill>
              </a:rPr>
              <a:t>，并且在用户关闭剪映</a:t>
            </a:r>
            <a:r>
              <a:rPr lang="zh-CN" altLang="en-US" b="1" dirty="0">
                <a:solidFill>
                  <a:srgbClr val="EC5622"/>
                </a:solidFill>
                <a:hlinkClick r:id="rId3"/>
              </a:rPr>
              <a:t>客户端</a:t>
            </a:r>
            <a:r>
              <a:rPr lang="zh-CN" altLang="en-US" b="1" dirty="0">
                <a:solidFill>
                  <a:srgbClr val="EC5622"/>
                </a:solidFill>
              </a:rPr>
              <a:t>时自动保存最新的工程文件，下一次打开剪映的时候直接点击草稿文件就可以继续编辑了。再次打开剪映直接在剪辑草稿中找到自己的草稿就可以继续编辑。</a:t>
            </a:r>
            <a:endParaRPr lang="en-US" altLang="zh-CN" b="1" dirty="0">
              <a:solidFill>
                <a:srgbClr val="EC5622"/>
              </a:solidFill>
            </a:endParaRPr>
          </a:p>
          <a:p>
            <a:pPr>
              <a:lnSpc>
                <a:spcPct val="200000"/>
              </a:lnSpc>
            </a:pPr>
            <a:endParaRPr lang="zh-CN" altLang="en-US" dirty="0"/>
          </a:p>
        </p:txBody>
      </p:sp>
      <p:pic>
        <p:nvPicPr>
          <p:cNvPr id="5" name="图片 4"/>
          <p:cNvPicPr>
            <a:picLocks noChangeAspect="1"/>
          </p:cNvPicPr>
          <p:nvPr/>
        </p:nvPicPr>
        <p:blipFill>
          <a:blip r:embed="rId4"/>
          <a:stretch>
            <a:fillRect/>
          </a:stretch>
        </p:blipFill>
        <p:spPr>
          <a:xfrm>
            <a:off x="514727" y="1097144"/>
            <a:ext cx="6354846" cy="739481"/>
          </a:xfrm>
          <a:prstGeom prst="rect">
            <a:avLst/>
          </a:prstGeom>
        </p:spPr>
      </p:pic>
      <p:pic>
        <p:nvPicPr>
          <p:cNvPr id="12" name="图片 11"/>
          <p:cNvPicPr>
            <a:picLocks noChangeAspect="1"/>
          </p:cNvPicPr>
          <p:nvPr/>
        </p:nvPicPr>
        <p:blipFill>
          <a:blip r:embed="rId5"/>
          <a:stretch>
            <a:fillRect/>
          </a:stretch>
        </p:blipFill>
        <p:spPr>
          <a:xfrm>
            <a:off x="426418" y="1759174"/>
            <a:ext cx="6527621" cy="439707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17766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177805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导出</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分享</a:t>
            </a:r>
          </a:p>
        </p:txBody>
      </p:sp>
      <p:pic>
        <p:nvPicPr>
          <p:cNvPr id="3" name="图片 2"/>
          <p:cNvPicPr>
            <a:picLocks noChangeAspect="1"/>
          </p:cNvPicPr>
          <p:nvPr/>
        </p:nvPicPr>
        <p:blipFill>
          <a:blip r:embed="rId2"/>
          <a:stretch>
            <a:fillRect/>
          </a:stretch>
        </p:blipFill>
        <p:spPr>
          <a:xfrm>
            <a:off x="140333" y="1339015"/>
            <a:ext cx="6436883" cy="4503885"/>
          </a:xfrm>
          <a:prstGeom prst="rect">
            <a:avLst/>
          </a:prstGeom>
        </p:spPr>
      </p:pic>
      <p:sp>
        <p:nvSpPr>
          <p:cNvPr id="8" name="文本框 7"/>
          <p:cNvSpPr txBox="1"/>
          <p:nvPr/>
        </p:nvSpPr>
        <p:spPr>
          <a:xfrm>
            <a:off x="6697469" y="1654078"/>
            <a:ext cx="5354198" cy="3892732"/>
          </a:xfrm>
          <a:prstGeom prst="rect">
            <a:avLst/>
          </a:prstGeom>
          <a:noFill/>
        </p:spPr>
        <p:txBody>
          <a:bodyPr wrap="square">
            <a:spAutoFit/>
          </a:bodyPr>
          <a:lstStyle/>
          <a:p>
            <a:pPr algn="l">
              <a:lnSpc>
                <a:spcPct val="200000"/>
              </a:lnSpc>
            </a:pPr>
            <a:r>
              <a:rPr lang="zh-CN" altLang="en-US" b="1" i="0" dirty="0">
                <a:solidFill>
                  <a:srgbClr val="EC5622"/>
                </a:solidFill>
                <a:effectLst/>
                <a:latin typeface="-apple-system"/>
              </a:rPr>
              <a:t>导出文件有三种方式</a:t>
            </a:r>
            <a:r>
              <a:rPr lang="en-US" altLang="zh-CN" b="1" i="0" dirty="0">
                <a:solidFill>
                  <a:srgbClr val="EC5622"/>
                </a:solidFill>
                <a:effectLst/>
                <a:latin typeface="-apple-system"/>
              </a:rPr>
              <a:t>:</a:t>
            </a:r>
            <a:endParaRPr lang="zh-CN" altLang="en-US" b="0" i="0" dirty="0">
              <a:solidFill>
                <a:srgbClr val="EC5622"/>
              </a:solidFill>
              <a:effectLst/>
              <a:latin typeface="-apple-system"/>
            </a:endParaRPr>
          </a:p>
          <a:p>
            <a:pPr algn="l">
              <a:lnSpc>
                <a:spcPct val="200000"/>
              </a:lnSpc>
            </a:pPr>
            <a:r>
              <a:rPr lang="en-US" altLang="zh-CN" b="1" i="0" dirty="0">
                <a:solidFill>
                  <a:srgbClr val="EC5622"/>
                </a:solidFill>
                <a:effectLst/>
                <a:latin typeface="-apple-system"/>
              </a:rPr>
              <a:t>1.</a:t>
            </a:r>
            <a:r>
              <a:rPr lang="zh-CN" altLang="en-US" b="1" i="0" dirty="0">
                <a:solidFill>
                  <a:srgbClr val="EC5622"/>
                </a:solidFill>
                <a:effectLst/>
                <a:latin typeface="-apple-system"/>
              </a:rPr>
              <a:t>单击窗口左上角的菜单</a:t>
            </a:r>
            <a:r>
              <a:rPr lang="en-US" altLang="zh-CN" b="1" i="0" dirty="0">
                <a:solidFill>
                  <a:srgbClr val="EC5622"/>
                </a:solidFill>
                <a:effectLst/>
                <a:latin typeface="-apple-system"/>
              </a:rPr>
              <a:t>-</a:t>
            </a:r>
            <a:r>
              <a:rPr lang="zh-CN" altLang="en-US" b="1" i="0" dirty="0">
                <a:solidFill>
                  <a:srgbClr val="EC5622"/>
                </a:solidFill>
                <a:effectLst/>
                <a:latin typeface="-apple-system"/>
              </a:rPr>
              <a:t>文件</a:t>
            </a:r>
            <a:r>
              <a:rPr lang="en-US" altLang="zh-CN" b="1" i="0" dirty="0">
                <a:solidFill>
                  <a:srgbClr val="EC5622"/>
                </a:solidFill>
                <a:effectLst/>
                <a:latin typeface="-apple-system"/>
              </a:rPr>
              <a:t>-</a:t>
            </a:r>
            <a:r>
              <a:rPr lang="zh-CN" altLang="en-US" b="1" i="0" dirty="0">
                <a:solidFill>
                  <a:srgbClr val="EC5622"/>
                </a:solidFill>
                <a:effectLst/>
                <a:latin typeface="-apple-system"/>
              </a:rPr>
              <a:t>导出</a:t>
            </a:r>
            <a:endParaRPr lang="zh-CN" altLang="en-US" b="0" i="0" dirty="0">
              <a:solidFill>
                <a:srgbClr val="EC5622"/>
              </a:solidFill>
              <a:effectLst/>
              <a:latin typeface="-apple-system"/>
            </a:endParaRPr>
          </a:p>
          <a:p>
            <a:pPr algn="l">
              <a:lnSpc>
                <a:spcPct val="200000"/>
              </a:lnSpc>
            </a:pPr>
            <a:r>
              <a:rPr lang="en-US" altLang="zh-CN" b="1" i="0" dirty="0">
                <a:solidFill>
                  <a:srgbClr val="EC5622"/>
                </a:solidFill>
                <a:effectLst/>
                <a:latin typeface="-apple-system"/>
              </a:rPr>
              <a:t>2.</a:t>
            </a:r>
            <a:r>
              <a:rPr lang="zh-CN" altLang="en-US" b="1" i="0" dirty="0">
                <a:solidFill>
                  <a:srgbClr val="EC5622"/>
                </a:solidFill>
                <a:effectLst/>
                <a:latin typeface="-apple-system"/>
              </a:rPr>
              <a:t>单击窗口右上角的“导出“按钮进行导出</a:t>
            </a:r>
            <a:endParaRPr lang="zh-CN" altLang="en-US" b="0" i="0" dirty="0">
              <a:solidFill>
                <a:srgbClr val="EC5622"/>
              </a:solidFill>
              <a:effectLst/>
              <a:latin typeface="-apple-system"/>
            </a:endParaRPr>
          </a:p>
          <a:p>
            <a:pPr algn="l">
              <a:lnSpc>
                <a:spcPct val="200000"/>
              </a:lnSpc>
            </a:pPr>
            <a:r>
              <a:rPr lang="en-US" altLang="zh-CN" b="1" i="0" dirty="0">
                <a:solidFill>
                  <a:srgbClr val="EC5622"/>
                </a:solidFill>
                <a:effectLst/>
                <a:latin typeface="-apple-system"/>
              </a:rPr>
              <a:t>3.</a:t>
            </a:r>
            <a:r>
              <a:rPr lang="zh-CN" altLang="en-US" b="1" i="0" dirty="0">
                <a:solidFill>
                  <a:srgbClr val="EC5622"/>
                </a:solidFill>
                <a:effectLst/>
                <a:latin typeface="-apple-system"/>
              </a:rPr>
              <a:t>使用快捷键“</a:t>
            </a:r>
            <a:r>
              <a:rPr lang="en-US" altLang="zh-CN" b="1" i="0" dirty="0" err="1">
                <a:solidFill>
                  <a:srgbClr val="EC5622"/>
                </a:solidFill>
                <a:effectLst/>
                <a:latin typeface="-apple-system"/>
              </a:rPr>
              <a:t>Ctrl+E</a:t>
            </a:r>
            <a:r>
              <a:rPr lang="en-US" altLang="zh-CN" b="1" i="0" dirty="0">
                <a:solidFill>
                  <a:srgbClr val="EC5622"/>
                </a:solidFill>
                <a:effectLst/>
                <a:latin typeface="-apple-system"/>
              </a:rPr>
              <a:t>”</a:t>
            </a:r>
            <a:r>
              <a:rPr lang="zh-CN" altLang="en-US" b="1" i="0" dirty="0">
                <a:solidFill>
                  <a:srgbClr val="EC5622"/>
                </a:solidFill>
                <a:effectLst/>
                <a:latin typeface="-apple-system"/>
              </a:rPr>
              <a:t>导出文件（快捷键可以在窗口右上方的“快捷键”选项中查看）</a:t>
            </a:r>
            <a:endParaRPr lang="en-US" altLang="zh-CN" b="1" i="0" dirty="0">
              <a:solidFill>
                <a:srgbClr val="EC5622"/>
              </a:solidFill>
              <a:effectLst/>
              <a:latin typeface="-apple-system"/>
            </a:endParaRPr>
          </a:p>
          <a:p>
            <a:pPr>
              <a:lnSpc>
                <a:spcPct val="200000"/>
              </a:lnSpc>
            </a:pPr>
            <a:r>
              <a:rPr lang="zh-CN" altLang="en-US" b="1" dirty="0">
                <a:solidFill>
                  <a:srgbClr val="EC5622"/>
                </a:solidFill>
                <a:effectLst/>
              </a:rPr>
              <a:t>导出时还要对文件的导出位置以及属性进行调整。</a:t>
            </a:r>
            <a:br>
              <a:rPr lang="zh-CN" altLang="en-US" dirty="0">
                <a:solidFill>
                  <a:srgbClr val="EC5622"/>
                </a:solidFill>
                <a:effectLst/>
              </a:rPr>
            </a:br>
            <a:endParaRPr lang="zh-CN" altLang="en-US" b="0" i="0" dirty="0">
              <a:solidFill>
                <a:srgbClr val="EC5622"/>
              </a:solidFill>
              <a:effectLst/>
              <a:latin typeface="-apple-system"/>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20047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2137124"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导出</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分辨率</a:t>
            </a:r>
          </a:p>
        </p:txBody>
      </p:sp>
      <p:pic>
        <p:nvPicPr>
          <p:cNvPr id="4" name="图片 3"/>
          <p:cNvPicPr>
            <a:picLocks noChangeAspect="1"/>
          </p:cNvPicPr>
          <p:nvPr/>
        </p:nvPicPr>
        <p:blipFill>
          <a:blip r:embed="rId2"/>
          <a:stretch>
            <a:fillRect/>
          </a:stretch>
        </p:blipFill>
        <p:spPr>
          <a:xfrm>
            <a:off x="526834" y="1399504"/>
            <a:ext cx="6078505" cy="4197063"/>
          </a:xfrm>
          <a:prstGeom prst="rect">
            <a:avLst/>
          </a:prstGeom>
        </p:spPr>
      </p:pic>
      <p:sp>
        <p:nvSpPr>
          <p:cNvPr id="10" name="文本框 9"/>
          <p:cNvSpPr txBox="1"/>
          <p:nvPr/>
        </p:nvSpPr>
        <p:spPr>
          <a:xfrm>
            <a:off x="6754079" y="2133281"/>
            <a:ext cx="5093791" cy="2125582"/>
          </a:xfrm>
          <a:prstGeom prst="rect">
            <a:avLst/>
          </a:prstGeom>
          <a:noFill/>
        </p:spPr>
        <p:txBody>
          <a:bodyPr wrap="square">
            <a:spAutoFit/>
          </a:bodyPr>
          <a:lstStyle/>
          <a:p>
            <a:pPr>
              <a:lnSpc>
                <a:spcPct val="150000"/>
              </a:lnSpc>
            </a:pPr>
            <a:r>
              <a:rPr lang="zh-CN" altLang="en-US" b="1" dirty="0">
                <a:solidFill>
                  <a:srgbClr val="ED5F25"/>
                </a:solidFill>
                <a:latin typeface="-apple-system-font"/>
              </a:rPr>
              <a:t>分辨率：和照片一样，视频也是由一帧一帧的照片构成的，而组成数码照片的基本单位就叫做像素，视频的分辨率就是指视频画幅的大小。一般其他参数相同的情况下，分辨率越高，视频就越大。</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174356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177805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导出</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码率</a:t>
            </a:r>
          </a:p>
        </p:txBody>
      </p:sp>
      <p:sp>
        <p:nvSpPr>
          <p:cNvPr id="8" name="文本框 7"/>
          <p:cNvSpPr txBox="1"/>
          <p:nvPr/>
        </p:nvSpPr>
        <p:spPr>
          <a:xfrm>
            <a:off x="6931743" y="2439215"/>
            <a:ext cx="4385186" cy="879087"/>
          </a:xfrm>
          <a:prstGeom prst="rect">
            <a:avLst/>
          </a:prstGeom>
          <a:noFill/>
        </p:spPr>
        <p:txBody>
          <a:bodyPr wrap="square">
            <a:spAutoFit/>
          </a:bodyPr>
          <a:lstStyle/>
          <a:p>
            <a:pPr>
              <a:lnSpc>
                <a:spcPct val="150000"/>
              </a:lnSpc>
            </a:pPr>
            <a:r>
              <a:rPr lang="zh-CN" altLang="en-US" b="1" dirty="0">
                <a:solidFill>
                  <a:srgbClr val="ED5F25"/>
                </a:solidFill>
                <a:latin typeface="-apple-system-font"/>
              </a:rPr>
              <a:t>码率：也称采样频率，可以理解为采样频率越高，得到的画面就更接近与真实世界。</a:t>
            </a:r>
          </a:p>
        </p:txBody>
      </p:sp>
      <p:pic>
        <p:nvPicPr>
          <p:cNvPr id="3" name="图片 2"/>
          <p:cNvPicPr>
            <a:picLocks noChangeAspect="1"/>
          </p:cNvPicPr>
          <p:nvPr/>
        </p:nvPicPr>
        <p:blipFill>
          <a:blip r:embed="rId2"/>
          <a:stretch>
            <a:fillRect/>
          </a:stretch>
        </p:blipFill>
        <p:spPr>
          <a:xfrm>
            <a:off x="647091" y="1323000"/>
            <a:ext cx="6125394" cy="4212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6"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cxnSp>
        <p:nvCxnSpPr>
          <p:cNvPr id="8" name="íṣlîďè"/>
          <p:cNvCxnSpPr/>
          <p:nvPr/>
        </p:nvCxnSpPr>
        <p:spPr>
          <a:xfrm>
            <a:off x="647091" y="1015100"/>
            <a:ext cx="148859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1620957"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内容简介</a:t>
            </a:r>
          </a:p>
        </p:txBody>
      </p:sp>
      <p:sp>
        <p:nvSpPr>
          <p:cNvPr id="12" name="文本框 11"/>
          <p:cNvSpPr txBox="1"/>
          <p:nvPr/>
        </p:nvSpPr>
        <p:spPr>
          <a:xfrm>
            <a:off x="1132367" y="1306225"/>
            <a:ext cx="8415894" cy="4246804"/>
          </a:xfrm>
          <a:prstGeom prst="rect">
            <a:avLst/>
          </a:prstGeom>
          <a:noFill/>
        </p:spPr>
        <p:txBody>
          <a:bodyPr wrap="square">
            <a:spAutoFit/>
          </a:bodyPr>
          <a:lstStyle/>
          <a:p>
            <a:pPr>
              <a:lnSpc>
                <a:spcPct val="200000"/>
              </a:lnSpc>
            </a:pPr>
            <a:r>
              <a:rPr lang="zh-CN" altLang="en-US" sz="2000" b="1" dirty="0">
                <a:solidFill>
                  <a:srgbClr val="ED5F25"/>
                </a:solidFill>
              </a:rPr>
              <a:t>剪映支持：</a:t>
            </a:r>
            <a:r>
              <a:rPr lang="zh-CN" altLang="en-US" dirty="0"/>
              <a:t>导入MKV/FLV/RMVB</a:t>
            </a:r>
            <a:r>
              <a:rPr lang="en-US" altLang="zh-CN" dirty="0"/>
              <a:t>/MP4</a:t>
            </a:r>
            <a:r>
              <a:rPr lang="zh-CN" altLang="en-US" dirty="0"/>
              <a:t>等格式的视频。</a:t>
            </a:r>
            <a:endParaRPr lang="en-US" altLang="zh-CN" dirty="0"/>
          </a:p>
          <a:p>
            <a:pPr>
              <a:lnSpc>
                <a:spcPct val="200000"/>
              </a:lnSpc>
            </a:pPr>
            <a:r>
              <a:rPr lang="zh-CN" altLang="en-US" sz="2000" b="1" dirty="0">
                <a:solidFill>
                  <a:srgbClr val="ED5F25"/>
                </a:solidFill>
              </a:rPr>
              <a:t>剪映支持</a:t>
            </a:r>
            <a:r>
              <a:rPr lang="zh-CN" altLang="en-US" dirty="0"/>
              <a:t>对视频中的人像磨皮和瘦脸。</a:t>
            </a:r>
            <a:endParaRPr lang="en-US" altLang="zh-CN" dirty="0"/>
          </a:p>
          <a:p>
            <a:pPr>
              <a:lnSpc>
                <a:spcPct val="200000"/>
              </a:lnSpc>
            </a:pPr>
            <a:r>
              <a:rPr lang="zh-CN" altLang="en-US" sz="2000" b="1" dirty="0">
                <a:solidFill>
                  <a:srgbClr val="ED5F25"/>
                </a:solidFill>
              </a:rPr>
              <a:t>剪映支持</a:t>
            </a:r>
            <a:r>
              <a:rPr lang="zh-CN" altLang="en-US" dirty="0"/>
              <a:t>人声转字幕、歌声转歌词、文字转声音。</a:t>
            </a:r>
            <a:endParaRPr lang="en-US" altLang="zh-CN" dirty="0"/>
          </a:p>
          <a:p>
            <a:pPr>
              <a:lnSpc>
                <a:spcPct val="200000"/>
              </a:lnSpc>
            </a:pPr>
            <a:r>
              <a:rPr lang="zh-CN" altLang="en-US" sz="2000" b="1" dirty="0">
                <a:solidFill>
                  <a:srgbClr val="ED5F25"/>
                </a:solidFill>
              </a:rPr>
              <a:t>剪映支持</a:t>
            </a:r>
            <a:r>
              <a:rPr lang="zh-CN" altLang="en-US" dirty="0"/>
              <a:t>导出2K和4K的视频，一键生成不同尺寸比例的视频画面。</a:t>
            </a:r>
            <a:endParaRPr lang="en-US" altLang="zh-CN" dirty="0"/>
          </a:p>
          <a:p>
            <a:pPr>
              <a:lnSpc>
                <a:spcPct val="200000"/>
              </a:lnSpc>
            </a:pPr>
            <a:r>
              <a:rPr lang="zh-CN" altLang="en-US" sz="2000" b="1" dirty="0">
                <a:solidFill>
                  <a:srgbClr val="ED5F25"/>
                </a:solidFill>
              </a:rPr>
              <a:t>剪映自带</a:t>
            </a:r>
            <a:r>
              <a:rPr lang="zh-CN" altLang="en-US" dirty="0"/>
              <a:t>了大量的音频、视频、贴纸、特效、转场、滤镜、表情包等资料库。</a:t>
            </a:r>
            <a:endParaRPr lang="en-US" altLang="zh-CN" dirty="0"/>
          </a:p>
          <a:p>
            <a:pPr>
              <a:lnSpc>
                <a:spcPct val="200000"/>
              </a:lnSpc>
            </a:pPr>
            <a:r>
              <a:rPr lang="zh-CN" altLang="en-US" sz="1800" b="1" dirty="0">
                <a:solidFill>
                  <a:srgbClr val="ED5F25"/>
                </a:solidFill>
              </a:rPr>
              <a:t>剪映支持</a:t>
            </a:r>
            <a:r>
              <a:rPr lang="zh-CN" altLang="en-US" dirty="0"/>
              <a:t>手机、平板、</a:t>
            </a:r>
            <a:r>
              <a:rPr lang="en-US" altLang="zh-CN" dirty="0"/>
              <a:t>PC</a:t>
            </a:r>
            <a:r>
              <a:rPr lang="zh-CN" altLang="en-US" dirty="0"/>
              <a:t>三端草稿互通，走到哪里，剪到哪里，创作从此不受限。</a:t>
            </a:r>
            <a:endParaRPr lang="en-US" altLang="zh-CN" dirty="0"/>
          </a:p>
          <a:p>
            <a:pPr>
              <a:lnSpc>
                <a:spcPct val="200000"/>
              </a:lnSpc>
            </a:pPr>
            <a:r>
              <a:rPr lang="zh-CN" altLang="en-US" sz="2000" b="1" dirty="0">
                <a:solidFill>
                  <a:srgbClr val="ED5F25"/>
                </a:solidFill>
              </a:rPr>
              <a:t>剪映是免费使用</a:t>
            </a:r>
            <a:r>
              <a:rPr lang="zh-CN" altLang="en-US" dirty="0"/>
              <a:t>就凭这些优势，我们没有理由不用它。</a:t>
            </a:r>
            <a:endParaRPr lang="en-US" altLang="zh-CN" dirty="0"/>
          </a:p>
        </p:txBody>
      </p:sp>
      <p:sp>
        <p:nvSpPr>
          <p:cNvPr id="3" name="文本框 2"/>
          <p:cNvSpPr txBox="1"/>
          <p:nvPr/>
        </p:nvSpPr>
        <p:spPr>
          <a:xfrm>
            <a:off x="1132367" y="1054493"/>
            <a:ext cx="7109639" cy="369332"/>
          </a:xfrm>
          <a:prstGeom prst="rect">
            <a:avLst/>
          </a:prstGeom>
          <a:noFill/>
        </p:spPr>
        <p:txBody>
          <a:bodyPr wrap="none" rtlCol="0">
            <a:spAutoFit/>
          </a:bodyPr>
          <a:lstStyle/>
          <a:p>
            <a:r>
              <a:rPr lang="zh-CN" altLang="en-US" b="0" i="0" dirty="0">
                <a:solidFill>
                  <a:srgbClr val="222222"/>
                </a:solidFill>
                <a:effectLst/>
                <a:latin typeface="Source Han Sans SC-Regular"/>
              </a:rPr>
              <a:t>剪映是一款易于使用的视频编辑应用程序，适用于移动设备和桌面。</a:t>
            </a:r>
            <a:endParaRPr lang="zh-CN" altLang="en-US" dirty="0"/>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18765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2008883"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导出</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编码</a:t>
            </a:r>
          </a:p>
        </p:txBody>
      </p:sp>
      <p:sp>
        <p:nvSpPr>
          <p:cNvPr id="8" name="文本框 7"/>
          <p:cNvSpPr txBox="1"/>
          <p:nvPr/>
        </p:nvSpPr>
        <p:spPr>
          <a:xfrm>
            <a:off x="7811631" y="1872895"/>
            <a:ext cx="3645304" cy="2536400"/>
          </a:xfrm>
          <a:prstGeom prst="rect">
            <a:avLst/>
          </a:prstGeom>
          <a:noFill/>
        </p:spPr>
        <p:txBody>
          <a:bodyPr wrap="square" rtlCol="0">
            <a:spAutoFit/>
          </a:bodyPr>
          <a:lstStyle/>
          <a:p>
            <a:pPr algn="just">
              <a:lnSpc>
                <a:spcPct val="150000"/>
              </a:lnSpc>
            </a:pPr>
            <a:r>
              <a:rPr lang="zh-CN" altLang="en-US" b="1" dirty="0">
                <a:solidFill>
                  <a:srgbClr val="ED5F25"/>
                </a:solidFill>
                <a:latin typeface="-apple-system-font"/>
              </a:rPr>
              <a:t>编码：</a:t>
            </a:r>
            <a:r>
              <a:rPr lang="en-US" altLang="zh-CN" b="1" dirty="0">
                <a:solidFill>
                  <a:srgbClr val="ED5F25"/>
                </a:solidFill>
                <a:latin typeface="-apple-system-font"/>
              </a:rPr>
              <a:t>H265</a:t>
            </a:r>
            <a:r>
              <a:rPr lang="zh-CN" altLang="en-US" b="1" dirty="0">
                <a:solidFill>
                  <a:srgbClr val="ED5F25"/>
                </a:solidFill>
                <a:latin typeface="-apple-system-font"/>
              </a:rPr>
              <a:t>是</a:t>
            </a:r>
            <a:r>
              <a:rPr lang="en-US" altLang="zh-CN" b="1" dirty="0">
                <a:solidFill>
                  <a:srgbClr val="ED5F25"/>
                </a:solidFill>
                <a:latin typeface="-apple-system-font"/>
              </a:rPr>
              <a:t>H264</a:t>
            </a:r>
            <a:r>
              <a:rPr lang="zh-CN" altLang="en-US" b="1" dirty="0">
                <a:solidFill>
                  <a:srgbClr val="ED5F25"/>
                </a:solidFill>
                <a:latin typeface="-apple-system-font"/>
              </a:rPr>
              <a:t>的升级版</a:t>
            </a:r>
            <a:r>
              <a:rPr lang="en-US" altLang="zh-CN" b="1" dirty="0">
                <a:solidFill>
                  <a:srgbClr val="ED5F25"/>
                </a:solidFill>
                <a:latin typeface="-apple-system-font"/>
              </a:rPr>
              <a:t>·</a:t>
            </a:r>
            <a:r>
              <a:rPr lang="zh-CN" altLang="en-US" b="1" dirty="0">
                <a:solidFill>
                  <a:srgbClr val="ED5F25"/>
                </a:solidFill>
                <a:latin typeface="-apple-system-font"/>
              </a:rPr>
              <a:t>比</a:t>
            </a:r>
            <a:r>
              <a:rPr lang="en-US" altLang="zh-CN" b="1" dirty="0">
                <a:solidFill>
                  <a:srgbClr val="ED5F25"/>
                </a:solidFill>
                <a:latin typeface="-apple-system-font"/>
              </a:rPr>
              <a:t>H264</a:t>
            </a:r>
            <a:r>
              <a:rPr lang="zh-CN" altLang="en-US" b="1" dirty="0">
                <a:solidFill>
                  <a:srgbClr val="ED5F25"/>
                </a:solidFill>
                <a:latin typeface="-apple-system-font"/>
              </a:rPr>
              <a:t>编码更加优化</a:t>
            </a:r>
            <a:r>
              <a:rPr lang="en-US" altLang="zh-CN" b="1" dirty="0">
                <a:solidFill>
                  <a:srgbClr val="ED5F25"/>
                </a:solidFill>
                <a:latin typeface="-apple-system-font"/>
              </a:rPr>
              <a:t>·</a:t>
            </a:r>
            <a:r>
              <a:rPr lang="zh-CN" altLang="en-US" b="1" dirty="0">
                <a:solidFill>
                  <a:srgbClr val="ED5F25"/>
                </a:solidFill>
                <a:latin typeface="-apple-system-font"/>
              </a:rPr>
              <a:t>同样的画质和同样的码率，</a:t>
            </a:r>
            <a:r>
              <a:rPr lang="en-US" altLang="zh-CN" b="1" dirty="0">
                <a:solidFill>
                  <a:srgbClr val="ED5F25"/>
                </a:solidFill>
                <a:latin typeface="-apple-system-font"/>
              </a:rPr>
              <a:t>H265</a:t>
            </a:r>
            <a:r>
              <a:rPr lang="zh-CN" altLang="en-US" b="1" dirty="0">
                <a:solidFill>
                  <a:srgbClr val="ED5F25"/>
                </a:solidFill>
                <a:latin typeface="-apple-system-font"/>
              </a:rPr>
              <a:t>比 </a:t>
            </a:r>
            <a:r>
              <a:rPr lang="en-US" altLang="zh-CN" b="1" dirty="0">
                <a:solidFill>
                  <a:srgbClr val="ED5F25"/>
                </a:solidFill>
                <a:latin typeface="-apple-system-font"/>
              </a:rPr>
              <a:t>H264</a:t>
            </a:r>
            <a:r>
              <a:rPr lang="zh-CN" altLang="en-US" b="1" dirty="0">
                <a:solidFill>
                  <a:srgbClr val="ED5F25"/>
                </a:solidFill>
                <a:latin typeface="-apple-system-font"/>
              </a:rPr>
              <a:t>占用的存储空间要少 </a:t>
            </a:r>
            <a:r>
              <a:rPr lang="en-US" altLang="zh-CN" b="1" dirty="0">
                <a:solidFill>
                  <a:srgbClr val="ED5F25"/>
                </a:solidFill>
                <a:latin typeface="-apple-system-font"/>
              </a:rPr>
              <a:t>H264</a:t>
            </a:r>
            <a:r>
              <a:rPr lang="zh-CN" altLang="en-US" b="1" dirty="0">
                <a:solidFill>
                  <a:srgbClr val="ED5F25"/>
                </a:solidFill>
                <a:latin typeface="-apple-system-font"/>
              </a:rPr>
              <a:t>更加通用兼容性好。</a:t>
            </a:r>
            <a:endParaRPr lang="zh-CN" altLang="zh-CN" b="1" dirty="0">
              <a:solidFill>
                <a:srgbClr val="ED5F25"/>
              </a:solidFill>
              <a:latin typeface="-apple-system-font"/>
            </a:endParaRPr>
          </a:p>
          <a:p>
            <a:pPr>
              <a:lnSpc>
                <a:spcPct val="150000"/>
              </a:lnSpc>
            </a:pPr>
            <a:endParaRPr lang="zh-CN" altLang="en-US" dirty="0">
              <a:solidFill>
                <a:srgbClr val="ED5F25"/>
              </a:solidFill>
              <a:latin typeface="+mn-ea"/>
            </a:endParaRPr>
          </a:p>
        </p:txBody>
      </p:sp>
      <p:pic>
        <p:nvPicPr>
          <p:cNvPr id="3" name="图片 2"/>
          <p:cNvPicPr>
            <a:picLocks noChangeAspect="1"/>
          </p:cNvPicPr>
          <p:nvPr/>
        </p:nvPicPr>
        <p:blipFill>
          <a:blip r:embed="rId2"/>
          <a:stretch>
            <a:fillRect/>
          </a:stretch>
        </p:blipFill>
        <p:spPr>
          <a:xfrm>
            <a:off x="514727" y="1129400"/>
            <a:ext cx="7111171" cy="480582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164568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177805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导出</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格式</a:t>
            </a:r>
          </a:p>
        </p:txBody>
      </p:sp>
      <p:pic>
        <p:nvPicPr>
          <p:cNvPr id="5" name="图片 4"/>
          <p:cNvPicPr>
            <a:picLocks noChangeAspect="1"/>
          </p:cNvPicPr>
          <p:nvPr/>
        </p:nvPicPr>
        <p:blipFill>
          <a:blip r:embed="rId2"/>
          <a:stretch>
            <a:fillRect/>
          </a:stretch>
        </p:blipFill>
        <p:spPr>
          <a:xfrm>
            <a:off x="514727" y="1129400"/>
            <a:ext cx="6072094" cy="4212000"/>
          </a:xfrm>
          <a:prstGeom prst="rect">
            <a:avLst/>
          </a:prstGeom>
        </p:spPr>
      </p:pic>
      <p:sp>
        <p:nvSpPr>
          <p:cNvPr id="10" name="文本框 9"/>
          <p:cNvSpPr txBox="1"/>
          <p:nvPr/>
        </p:nvSpPr>
        <p:spPr>
          <a:xfrm>
            <a:off x="6951643" y="1677939"/>
            <a:ext cx="4281889" cy="2951064"/>
          </a:xfrm>
          <a:prstGeom prst="rect">
            <a:avLst/>
          </a:prstGeom>
          <a:noFill/>
        </p:spPr>
        <p:txBody>
          <a:bodyPr wrap="square">
            <a:spAutoFit/>
          </a:bodyPr>
          <a:lstStyle/>
          <a:p>
            <a:pPr algn="l">
              <a:lnSpc>
                <a:spcPct val="150000"/>
              </a:lnSpc>
            </a:pPr>
            <a:r>
              <a:rPr lang="zh-CN" altLang="en-US" b="1" dirty="0">
                <a:solidFill>
                  <a:srgbClr val="ED5F25"/>
                </a:solidFill>
                <a:latin typeface="-apple-system-font"/>
              </a:rPr>
              <a:t>格式：视频的编码格式，尽管其他参数都一样，编码格式不同，导出视频的大小也会有差异，如果视频将来需要播放，一定要确保播放设备上有和视频编码格式对应的解码器。</a:t>
            </a:r>
          </a:p>
          <a:p>
            <a:pPr>
              <a:lnSpc>
                <a:spcPct val="150000"/>
              </a:lnSpc>
            </a:pPr>
            <a:br>
              <a:rPr lang="zh-CN" altLang="en-US" dirty="0"/>
            </a:br>
            <a:endParaRPr lang="zh-CN" alt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164568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177805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导出</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帖率</a:t>
            </a:r>
          </a:p>
        </p:txBody>
      </p:sp>
      <p:sp>
        <p:nvSpPr>
          <p:cNvPr id="9" name="文本框 8"/>
          <p:cNvSpPr txBox="1"/>
          <p:nvPr/>
        </p:nvSpPr>
        <p:spPr>
          <a:xfrm>
            <a:off x="7003439" y="1286999"/>
            <a:ext cx="4952586" cy="3372077"/>
          </a:xfrm>
          <a:prstGeom prst="rect">
            <a:avLst/>
          </a:prstGeom>
          <a:noFill/>
        </p:spPr>
        <p:txBody>
          <a:bodyPr wrap="square">
            <a:spAutoFit/>
          </a:bodyPr>
          <a:lstStyle/>
          <a:p>
            <a:pPr>
              <a:lnSpc>
                <a:spcPct val="150000"/>
              </a:lnSpc>
            </a:pPr>
            <a:r>
              <a:rPr lang="zh-CN" altLang="en-US" b="1" dirty="0">
                <a:solidFill>
                  <a:srgbClr val="ED5F25"/>
                </a:solidFill>
                <a:latin typeface="-apple-system-font"/>
              </a:rPr>
              <a:t>帧速率：也称为</a:t>
            </a:r>
            <a:r>
              <a:rPr lang="en-US" altLang="zh-CN" b="1" dirty="0">
                <a:solidFill>
                  <a:srgbClr val="ED5F25"/>
                </a:solidFill>
                <a:latin typeface="-apple-system-font"/>
              </a:rPr>
              <a:t>FPS(Frames Per Second)</a:t>
            </a:r>
            <a:r>
              <a:rPr lang="zh-CN" altLang="en-US" b="1" dirty="0">
                <a:solidFill>
                  <a:srgbClr val="ED5F25"/>
                </a:solidFill>
                <a:latin typeface="-apple-system-font"/>
              </a:rPr>
              <a:t>的缩</a:t>
            </a:r>
            <a:r>
              <a:rPr lang="en-US" altLang="zh-CN" b="1" dirty="0">
                <a:solidFill>
                  <a:srgbClr val="ED5F25"/>
                </a:solidFill>
                <a:latin typeface="-apple-system-font"/>
              </a:rPr>
              <a:t>bai</a:t>
            </a:r>
            <a:r>
              <a:rPr lang="zh-CN" altLang="en-US" b="1" dirty="0">
                <a:solidFill>
                  <a:srgbClr val="ED5F25"/>
                </a:solidFill>
                <a:latin typeface="-apple-system-font"/>
              </a:rPr>
              <a:t>写</a:t>
            </a:r>
            <a:r>
              <a:rPr lang="en-US" altLang="zh-CN" b="1" dirty="0">
                <a:solidFill>
                  <a:srgbClr val="ED5F25"/>
                </a:solidFill>
                <a:latin typeface="-apple-system-font"/>
              </a:rPr>
              <a:t>——</a:t>
            </a:r>
            <a:r>
              <a:rPr lang="zh-CN" altLang="en-US" b="1" dirty="0">
                <a:solidFill>
                  <a:srgbClr val="ED5F25"/>
                </a:solidFill>
                <a:latin typeface="-apple-system-font"/>
              </a:rPr>
              <a:t>帧</a:t>
            </a:r>
            <a:r>
              <a:rPr lang="en-US" altLang="zh-CN" b="1" dirty="0">
                <a:solidFill>
                  <a:srgbClr val="ED5F25"/>
                </a:solidFill>
                <a:latin typeface="-apple-system-font"/>
              </a:rPr>
              <a:t>/</a:t>
            </a:r>
            <a:r>
              <a:rPr lang="zh-CN" altLang="en-US" b="1" dirty="0">
                <a:solidFill>
                  <a:srgbClr val="ED5F25"/>
                </a:solidFill>
                <a:latin typeface="-apple-system-font"/>
              </a:rPr>
              <a:t>秒。</a:t>
            </a:r>
            <a:r>
              <a:rPr lang="en-US" altLang="zh-CN" b="1" dirty="0">
                <a:solidFill>
                  <a:srgbClr val="ED5F25"/>
                </a:solidFill>
                <a:latin typeface="-apple-system-font"/>
              </a:rPr>
              <a:t>du</a:t>
            </a:r>
            <a:r>
              <a:rPr lang="zh-CN" altLang="en-US" b="1" dirty="0">
                <a:solidFill>
                  <a:srgbClr val="ED5F25"/>
                </a:solidFill>
                <a:latin typeface="-apple-system-font"/>
              </a:rPr>
              <a:t>是指每秒钟刷新的图片的帧</a:t>
            </a:r>
            <a:r>
              <a:rPr lang="en-US" altLang="zh-CN" b="1" dirty="0" err="1">
                <a:solidFill>
                  <a:srgbClr val="ED5F25"/>
                </a:solidFill>
                <a:latin typeface="-apple-system-font"/>
              </a:rPr>
              <a:t>zhi</a:t>
            </a:r>
            <a:r>
              <a:rPr lang="zh-CN" altLang="en-US" b="1" dirty="0">
                <a:solidFill>
                  <a:srgbClr val="ED5F25"/>
                </a:solidFill>
                <a:latin typeface="-apple-system-font"/>
              </a:rPr>
              <a:t>数，也可以理解为图形处理器每</a:t>
            </a:r>
            <a:r>
              <a:rPr lang="en-US" altLang="zh-CN" b="1" dirty="0" err="1">
                <a:solidFill>
                  <a:srgbClr val="ED5F25"/>
                </a:solidFill>
                <a:latin typeface="-apple-system-font"/>
              </a:rPr>
              <a:t>dao</a:t>
            </a:r>
            <a:r>
              <a:rPr lang="zh-CN" altLang="en-US" b="1" dirty="0">
                <a:solidFill>
                  <a:srgbClr val="ED5F25"/>
                </a:solidFill>
                <a:latin typeface="-apple-system-font"/>
              </a:rPr>
              <a:t>秒钟能够刷新几次。如果具体到手机上就是指每秒钟能够播放（或者录制）多少格画面。同时越高的帧速率可以得到更流畅、更逼真的</a:t>
            </a:r>
            <a:r>
              <a:rPr lang="zh-CN" altLang="en-US" b="1" dirty="0">
                <a:solidFill>
                  <a:srgbClr val="ED5F25"/>
                </a:solidFill>
                <a:latin typeface="-apple-system-font"/>
                <a:hlinkClick r:id="rId2"/>
              </a:rPr>
              <a:t>动画</a:t>
            </a:r>
            <a:r>
              <a:rPr lang="zh-CN" altLang="en-US" b="1" dirty="0">
                <a:solidFill>
                  <a:srgbClr val="ED5F25"/>
                </a:solidFill>
                <a:latin typeface="-apple-system-font"/>
              </a:rPr>
              <a:t>。每秒钟帧数</a:t>
            </a:r>
            <a:r>
              <a:rPr lang="en-US" altLang="zh-CN" b="1" dirty="0">
                <a:solidFill>
                  <a:srgbClr val="ED5F25"/>
                </a:solidFill>
                <a:latin typeface="-apple-system-font"/>
              </a:rPr>
              <a:t>(FPS)</a:t>
            </a:r>
            <a:r>
              <a:rPr lang="zh-CN" altLang="en-US" b="1" dirty="0">
                <a:solidFill>
                  <a:srgbClr val="ED5F25"/>
                </a:solidFill>
                <a:latin typeface="-apple-system-font"/>
              </a:rPr>
              <a:t>越多，所显示的</a:t>
            </a:r>
            <a:r>
              <a:rPr lang="zh-CN" altLang="en-US" b="1" dirty="0">
                <a:solidFill>
                  <a:srgbClr val="ED5F25"/>
                </a:solidFill>
                <a:latin typeface="-apple-system-font"/>
                <a:hlinkClick r:id="rId3"/>
              </a:rPr>
              <a:t>动作</a:t>
            </a:r>
            <a:r>
              <a:rPr lang="zh-CN" altLang="en-US" b="1" dirty="0">
                <a:solidFill>
                  <a:srgbClr val="ED5F25"/>
                </a:solidFill>
                <a:latin typeface="-apple-system-font"/>
              </a:rPr>
              <a:t>就会越流畅。捕捉动态视频内容时，此数字愈高愈好。</a:t>
            </a:r>
          </a:p>
        </p:txBody>
      </p:sp>
      <p:pic>
        <p:nvPicPr>
          <p:cNvPr id="3" name="图片 2"/>
          <p:cNvPicPr>
            <a:picLocks noChangeAspect="1"/>
          </p:cNvPicPr>
          <p:nvPr/>
        </p:nvPicPr>
        <p:blipFill>
          <a:blip r:embed="rId4"/>
          <a:stretch>
            <a:fillRect/>
          </a:stretch>
        </p:blipFill>
        <p:spPr>
          <a:xfrm>
            <a:off x="647091" y="1286999"/>
            <a:ext cx="6229509" cy="4284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ï$1ídè"/>
        <p:cNvGrpSpPr/>
        <p:nvPr/>
      </p:nvGrpSpPr>
      <p:grpSpPr>
        <a:xfrm>
          <a:off x="0" y="0"/>
          <a:ext cx="0" cy="0"/>
          <a:chOff x="0" y="0"/>
          <a:chExt cx="0" cy="0"/>
        </a:xfrm>
      </p:grpSpPr>
      <p:sp>
        <p:nvSpPr>
          <p:cNvPr id="47" name="išlíďé"/>
          <p:cNvSpPr/>
          <p:nvPr/>
        </p:nvSpPr>
        <p:spPr>
          <a:xfrm rot="19968603">
            <a:off x="9262506" y="-782931"/>
            <a:ext cx="2903165" cy="2165435"/>
          </a:xfrm>
          <a:custGeom>
            <a:avLst/>
            <a:gdLst>
              <a:gd name="connsiteX0" fmla="*/ 0 w 2903165"/>
              <a:gd name="connsiteY0" fmla="*/ 0 h 2165435"/>
              <a:gd name="connsiteX1" fmla="*/ 2903165 w 2903165"/>
              <a:gd name="connsiteY1" fmla="*/ 1491380 h 2165435"/>
              <a:gd name="connsiteX2" fmla="*/ 2556898 w 2903165"/>
              <a:gd name="connsiteY2" fmla="*/ 2165435 h 2165435"/>
              <a:gd name="connsiteX3" fmla="*/ 2345492 w 2903165"/>
              <a:gd name="connsiteY3" fmla="*/ 1985258 h 2165435"/>
              <a:gd name="connsiteX4" fmla="*/ 1452081 w 2903165"/>
              <a:gd name="connsiteY4" fmla="*/ 1224331 h 2165435"/>
              <a:gd name="connsiteX5" fmla="*/ 525386 w 2903165"/>
              <a:gd name="connsiteY5" fmla="*/ 1096003 h 2165435"/>
              <a:gd name="connsiteX6" fmla="*/ 78947 w 2903165"/>
              <a:gd name="connsiteY6" fmla="*/ 167620 h 21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3165" h="2165435">
                <a:moveTo>
                  <a:pt x="0" y="0"/>
                </a:moveTo>
                <a:lnTo>
                  <a:pt x="2903165" y="1491380"/>
                </a:lnTo>
                <a:lnTo>
                  <a:pt x="2556898" y="2165435"/>
                </a:lnTo>
                <a:lnTo>
                  <a:pt x="2345492" y="1985258"/>
                </a:lnTo>
                <a:cubicBezTo>
                  <a:pt x="1999651" y="1674873"/>
                  <a:pt x="1702604" y="1359205"/>
                  <a:pt x="1452081" y="1224331"/>
                </a:cubicBezTo>
                <a:cubicBezTo>
                  <a:pt x="951037" y="954583"/>
                  <a:pt x="821236" y="1382784"/>
                  <a:pt x="525386" y="1096003"/>
                </a:cubicBezTo>
                <a:cubicBezTo>
                  <a:pt x="340479" y="916765"/>
                  <a:pt x="243327" y="549124"/>
                  <a:pt x="78947" y="167620"/>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53" name="ïŝlîḓè"/>
          <p:cNvSpPr/>
          <p:nvPr/>
        </p:nvSpPr>
        <p:spPr>
          <a:xfrm rot="10496366" flipH="1">
            <a:off x="-64782" y="4708047"/>
            <a:ext cx="7723526" cy="2495460"/>
          </a:xfrm>
          <a:custGeom>
            <a:avLst/>
            <a:gdLst>
              <a:gd name="connsiteX0" fmla="*/ 245436 w 7723526"/>
              <a:gd name="connsiteY0" fmla="*/ 2495460 h 2495460"/>
              <a:gd name="connsiteX1" fmla="*/ 1982796 w 7723526"/>
              <a:gd name="connsiteY1" fmla="*/ 1215299 h 2495460"/>
              <a:gd name="connsiteX2" fmla="*/ 5572663 w 7723526"/>
              <a:gd name="connsiteY2" fmla="*/ 1233362 h 2495460"/>
              <a:gd name="connsiteX3" fmla="*/ 7535375 w 7723526"/>
              <a:gd name="connsiteY3" fmla="*/ 87572 h 2495460"/>
              <a:gd name="connsiteX4" fmla="*/ 7723526 w 7723526"/>
              <a:gd name="connsiteY4" fmla="*/ 0 h 2495460"/>
              <a:gd name="connsiteX5" fmla="*/ 0 w 7723526"/>
              <a:gd name="connsiteY5" fmla="*/ 683949 h 2495460"/>
              <a:gd name="connsiteX6" fmla="*/ 159465 w 7723526"/>
              <a:gd name="connsiteY6" fmla="*/ 2484713 h 2495460"/>
              <a:gd name="connsiteX7" fmla="*/ 245436 w 7723526"/>
              <a:gd name="connsiteY7" fmla="*/ 2495460 h 249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23526" h="2495460">
                <a:moveTo>
                  <a:pt x="245436" y="2495460"/>
                </a:moveTo>
                <a:cubicBezTo>
                  <a:pt x="824556" y="2068740"/>
                  <a:pt x="1094925" y="1425649"/>
                  <a:pt x="1982796" y="1215299"/>
                </a:cubicBezTo>
                <a:cubicBezTo>
                  <a:pt x="2870667" y="1004949"/>
                  <a:pt x="4696363" y="1439101"/>
                  <a:pt x="5572663" y="1233362"/>
                </a:cubicBezTo>
                <a:cubicBezTo>
                  <a:pt x="6040094" y="1057090"/>
                  <a:pt x="6786660" y="460278"/>
                  <a:pt x="7535375" y="87572"/>
                </a:cubicBezTo>
                <a:lnTo>
                  <a:pt x="7723526" y="0"/>
                </a:lnTo>
                <a:lnTo>
                  <a:pt x="0" y="683949"/>
                </a:lnTo>
                <a:lnTo>
                  <a:pt x="159465" y="2484713"/>
                </a:lnTo>
                <a:lnTo>
                  <a:pt x="245436" y="2495460"/>
                </a:lnTo>
                <a:close/>
              </a:path>
            </a:pathLst>
          </a:custGeom>
          <a:gradFill flip="none" rotWithShape="1">
            <a:gsLst>
              <a:gs pos="0">
                <a:srgbClr val="F4A10C"/>
              </a:gs>
              <a:gs pos="100000">
                <a:srgbClr val="EA4726"/>
              </a:gs>
            </a:gsLst>
            <a:lin ang="0" scaled="1"/>
            <a:tileRect/>
          </a:gradFill>
          <a:ln>
            <a:noFill/>
          </a:ln>
          <a:effectLst>
            <a:outerShdw blurRad="177800" algn="ctr" rotWithShape="0">
              <a:srgbClr val="ED5F25"/>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dirty="0"/>
          </a:p>
        </p:txBody>
      </p:sp>
      <p:sp>
        <p:nvSpPr>
          <p:cNvPr id="52" name="íṩ1íḋé"/>
          <p:cNvSpPr/>
          <p:nvPr/>
        </p:nvSpPr>
        <p:spPr>
          <a:xfrm rot="10496366" flipH="1">
            <a:off x="11398927" y="6497007"/>
            <a:ext cx="812057" cy="394496"/>
          </a:xfrm>
          <a:custGeom>
            <a:avLst/>
            <a:gdLst>
              <a:gd name="connsiteX0" fmla="*/ 812057 w 812057"/>
              <a:gd name="connsiteY0" fmla="*/ 394496 h 394496"/>
              <a:gd name="connsiteX1" fmla="*/ 777123 w 812057"/>
              <a:gd name="connsiteY1" fmla="*/ 0 h 394496"/>
              <a:gd name="connsiteX2" fmla="*/ 0 w 812057"/>
              <a:gd name="connsiteY2" fmla="*/ 68817 h 394496"/>
              <a:gd name="connsiteX3" fmla="*/ 142114 w 812057"/>
              <a:gd name="connsiteY3" fmla="*/ 126423 h 394496"/>
              <a:gd name="connsiteX4" fmla="*/ 594860 w 812057"/>
              <a:gd name="connsiteY4" fmla="*/ 312149 h 394496"/>
              <a:gd name="connsiteX5" fmla="*/ 812057 w 812057"/>
              <a:gd name="connsiteY5" fmla="*/ 394496 h 39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057" h="394496">
                <a:moveTo>
                  <a:pt x="812057" y="394496"/>
                </a:moveTo>
                <a:lnTo>
                  <a:pt x="777123" y="0"/>
                </a:lnTo>
                <a:lnTo>
                  <a:pt x="0" y="68817"/>
                </a:lnTo>
                <a:lnTo>
                  <a:pt x="142114" y="126423"/>
                </a:lnTo>
                <a:cubicBezTo>
                  <a:pt x="290532" y="187734"/>
                  <a:pt x="443040" y="252098"/>
                  <a:pt x="594860" y="312149"/>
                </a:cubicBezTo>
                <a:lnTo>
                  <a:pt x="812057" y="394496"/>
                </a:lnTo>
                <a:close/>
              </a:path>
            </a:pathLst>
          </a:custGeom>
          <a:gradFill flip="none" rotWithShape="1">
            <a:gsLst>
              <a:gs pos="0">
                <a:srgbClr val="F4A10C"/>
              </a:gs>
              <a:gs pos="100000">
                <a:srgbClr val="EA4726"/>
              </a:gs>
            </a:gsLst>
            <a:lin ang="0" scaled="1"/>
            <a:tileRect/>
          </a:gradFill>
          <a:ln>
            <a:noFill/>
          </a:ln>
          <a:effectLst>
            <a:outerShdw blurRad="177800" algn="ctr" rotWithShape="0">
              <a:srgbClr val="ED5F25"/>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dirty="0"/>
          </a:p>
        </p:txBody>
      </p:sp>
      <p:sp>
        <p:nvSpPr>
          <p:cNvPr id="12" name="TextBox 11"/>
          <p:cNvSpPr txBox="1"/>
          <p:nvPr/>
        </p:nvSpPr>
        <p:spPr>
          <a:xfrm>
            <a:off x="4285286" y="2276873"/>
            <a:ext cx="6394699" cy="1980542"/>
          </a:xfrm>
          <a:prstGeom prst="rect">
            <a:avLst/>
          </a:prstGeom>
          <a:noFill/>
        </p:spPr>
        <p:txBody>
          <a:bodyPr wrap="none" rtlCol="0">
            <a:spAutoFit/>
          </a:bodyPr>
          <a:lstStyle/>
          <a:p>
            <a:pPr marL="0" lvl="1"/>
            <a:r>
              <a:rPr lang="zh-CN" altLang="en-US" sz="1865" b="1" dirty="0">
                <a:solidFill>
                  <a:srgbClr val="080808"/>
                </a:solidFill>
                <a:latin typeface="+mj-ea"/>
                <a:ea typeface="+mj-ea"/>
              </a:rPr>
              <a:t> </a:t>
            </a:r>
            <a:r>
              <a:rPr lang="zh-CN" altLang="en-US" sz="3735" b="1" dirty="0">
                <a:solidFill>
                  <a:srgbClr val="080808"/>
                </a:solidFill>
                <a:latin typeface="+mj-ea"/>
                <a:ea typeface="+mj-ea"/>
              </a:rPr>
              <a:t>第二部分</a:t>
            </a:r>
            <a:endParaRPr lang="en-US" altLang="zh-CN" sz="3735" b="1" dirty="0">
              <a:solidFill>
                <a:srgbClr val="080808"/>
              </a:solidFill>
              <a:latin typeface="+mj-ea"/>
              <a:ea typeface="+mj-ea"/>
            </a:endParaRPr>
          </a:p>
          <a:p>
            <a:pPr marL="0" lvl="1"/>
            <a:endParaRPr lang="en-US" altLang="zh-CN" sz="3735" b="1" dirty="0">
              <a:solidFill>
                <a:srgbClr val="080808"/>
              </a:solidFill>
              <a:latin typeface="+mj-ea"/>
              <a:ea typeface="+mj-ea"/>
            </a:endParaRPr>
          </a:p>
          <a:p>
            <a:pPr marL="0" lvl="1"/>
            <a:r>
              <a:rPr lang="en-US" altLang="zh-CN" sz="4800" b="1" dirty="0">
                <a:solidFill>
                  <a:srgbClr val="E6571E"/>
                </a:solidFill>
                <a:latin typeface="+mj-ea"/>
              </a:rPr>
              <a:t>AI</a:t>
            </a:r>
            <a:r>
              <a:rPr lang="zh-CN" altLang="en-US" sz="4800" b="1" dirty="0">
                <a:solidFill>
                  <a:srgbClr val="E6571E"/>
                </a:solidFill>
                <a:latin typeface="+mj-ea"/>
              </a:rPr>
              <a:t>生成高质量脚本方法</a:t>
            </a:r>
            <a:endParaRPr lang="zh-CN" altLang="en-US" sz="4800" b="1" dirty="0">
              <a:solidFill>
                <a:srgbClr val="E6571E"/>
              </a:solidFill>
              <a:latin typeface="+mj-ea"/>
              <a:ea typeface="+mj-ea"/>
            </a:endParaRPr>
          </a:p>
        </p:txBody>
      </p:sp>
      <p:cxnSp>
        <p:nvCxnSpPr>
          <p:cNvPr id="13" name="直接连接符 12"/>
          <p:cNvCxnSpPr/>
          <p:nvPr/>
        </p:nvCxnSpPr>
        <p:spPr>
          <a:xfrm flipV="1">
            <a:off x="3997251" y="2180861"/>
            <a:ext cx="0" cy="2565899"/>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39918" y="4306307"/>
            <a:ext cx="1203795" cy="328231"/>
          </a:xfrm>
          <a:prstGeom prst="rect">
            <a:avLst/>
          </a:prstGeom>
          <a:noFill/>
        </p:spPr>
        <p:txBody>
          <a:bodyPr wrap="square" lIns="0" tIns="0" rIns="0" bIns="0" rtlCol="0">
            <a:spAutoFit/>
          </a:bodyPr>
          <a:lstStyle/>
          <a:p>
            <a:r>
              <a:rPr lang="en-US" altLang="zh-CN" sz="2135" dirty="0">
                <a:solidFill>
                  <a:srgbClr val="080808"/>
                </a:solidFill>
                <a:latin typeface="+mj-ea"/>
                <a:ea typeface="+mj-ea"/>
              </a:rPr>
              <a:t>PART B</a:t>
            </a:r>
          </a:p>
        </p:txBody>
      </p:sp>
      <p:grpSp>
        <p:nvGrpSpPr>
          <p:cNvPr id="15" name="组合 14"/>
          <p:cNvGrpSpPr/>
          <p:nvPr/>
        </p:nvGrpSpPr>
        <p:grpSpPr>
          <a:xfrm>
            <a:off x="1981028" y="2276876"/>
            <a:ext cx="1596233" cy="1596233"/>
            <a:chOff x="304800" y="673100"/>
            <a:chExt cx="4000500" cy="4000500"/>
          </a:xfrm>
          <a:effectLst>
            <a:outerShdw blurRad="444500" dist="254000" dir="8100000" algn="tr" rotWithShape="0">
              <a:prstClr val="black">
                <a:alpha val="50000"/>
              </a:prstClr>
            </a:outerShdw>
          </a:effectLst>
        </p:grpSpPr>
        <p:sp>
          <p:nvSpPr>
            <p:cNvPr id="16"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mj-ea"/>
                <a:ea typeface="+mj-ea"/>
              </a:endParaRPr>
            </a:p>
          </p:txBody>
        </p:sp>
        <p:sp>
          <p:nvSpPr>
            <p:cNvPr id="17" name="椭圆 1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mj-ea"/>
                <a:ea typeface="+mj-ea"/>
              </a:endParaRPr>
            </a:p>
          </p:txBody>
        </p:sp>
      </p:grpSp>
      <p:sp>
        <p:nvSpPr>
          <p:cNvPr id="18" name="TextBox 13"/>
          <p:cNvSpPr txBox="1"/>
          <p:nvPr/>
        </p:nvSpPr>
        <p:spPr>
          <a:xfrm>
            <a:off x="2412543" y="2561998"/>
            <a:ext cx="733202" cy="1025987"/>
          </a:xfrm>
          <a:prstGeom prst="rect">
            <a:avLst/>
          </a:prstGeom>
          <a:noFill/>
        </p:spPr>
        <p:txBody>
          <a:bodyPr wrap="square" lIns="0" tIns="0" rIns="0" bIns="0" rtlCol="0">
            <a:spAutoFit/>
          </a:bodyPr>
          <a:lstStyle/>
          <a:p>
            <a:r>
              <a:rPr lang="en-US" altLang="zh-CN" sz="6665" b="1" dirty="0">
                <a:solidFill>
                  <a:srgbClr val="E6571E"/>
                </a:solidFill>
                <a:latin typeface="+mj-ea"/>
                <a:ea typeface="+mj-ea"/>
              </a:rPr>
              <a:t>B</a:t>
            </a:r>
            <a:endParaRPr lang="zh-CN" altLang="en-US" sz="6665" b="1" dirty="0">
              <a:solidFill>
                <a:srgbClr val="E6571E"/>
              </a:solidFill>
              <a:latin typeface="+mj-ea"/>
              <a:ea typeface="+mj-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968FD-0037-2CFD-0AF9-BF0F64B4E337}"/>
            </a:ext>
          </a:extLst>
        </p:cNvPr>
        <p:cNvGrpSpPr/>
        <p:nvPr/>
      </p:nvGrpSpPr>
      <p:grpSpPr>
        <a:xfrm>
          <a:off x="0" y="0"/>
          <a:ext cx="0" cy="0"/>
          <a:chOff x="0" y="0"/>
          <a:chExt cx="0" cy="0"/>
        </a:xfrm>
      </p:grpSpPr>
      <p:cxnSp>
        <p:nvCxnSpPr>
          <p:cNvPr id="6" name="íṣlîďè">
            <a:extLst>
              <a:ext uri="{FF2B5EF4-FFF2-40B4-BE49-F238E27FC236}">
                <a16:creationId xmlns:a16="http://schemas.microsoft.com/office/drawing/2014/main" id="{026EF649-3A48-B7CA-92FA-F9A4F35B98BC}"/>
              </a:ext>
            </a:extLst>
          </p:cNvPr>
          <p:cNvCxnSpPr/>
          <p:nvPr/>
        </p:nvCxnSpPr>
        <p:spPr>
          <a:xfrm>
            <a:off x="647091" y="1015100"/>
            <a:ext cx="27116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2B99842A-FD26-4E5D-E6AD-88D4D2748DA6}"/>
              </a:ext>
            </a:extLst>
          </p:cNvPr>
          <p:cNvSpPr txBox="1"/>
          <p:nvPr/>
        </p:nvSpPr>
        <p:spPr>
          <a:xfrm>
            <a:off x="514727" y="377581"/>
            <a:ext cx="4222631" cy="523220"/>
          </a:xfrm>
          <a:prstGeom prst="rect">
            <a:avLst/>
          </a:prstGeom>
          <a:noFill/>
        </p:spPr>
        <p:txBody>
          <a:bodyPr wrap="none" rtlCol="0">
            <a:spAutoFit/>
          </a:bodyPr>
          <a:lstStyle/>
          <a:p>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AI</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脚本生成</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工具对比</a:t>
            </a:r>
          </a:p>
        </p:txBody>
      </p:sp>
      <p:pic>
        <p:nvPicPr>
          <p:cNvPr id="2" name="图片 1">
            <a:extLst>
              <a:ext uri="{FF2B5EF4-FFF2-40B4-BE49-F238E27FC236}">
                <a16:creationId xmlns:a16="http://schemas.microsoft.com/office/drawing/2014/main" id="{CFBB1358-CBCC-7120-FC39-F8552D6F029E}"/>
              </a:ext>
            </a:extLst>
          </p:cNvPr>
          <p:cNvPicPr>
            <a:picLocks noChangeAspect="1"/>
          </p:cNvPicPr>
          <p:nvPr/>
        </p:nvPicPr>
        <p:blipFill>
          <a:blip r:embed="rId2"/>
          <a:srcRect t="19882"/>
          <a:stretch/>
        </p:blipFill>
        <p:spPr>
          <a:xfrm>
            <a:off x="188259" y="1255058"/>
            <a:ext cx="12192000" cy="5186797"/>
          </a:xfrm>
          <a:prstGeom prst="rect">
            <a:avLst/>
          </a:prstGeom>
        </p:spPr>
      </p:pic>
    </p:spTree>
    <p:extLst>
      <p:ext uri="{BB962C8B-B14F-4D97-AF65-F5344CB8AC3E}">
        <p14:creationId xmlns:p14="http://schemas.microsoft.com/office/powerpoint/2010/main" val="4139948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圆角 34">
            <a:extLst>
              <a:ext uri="{FF2B5EF4-FFF2-40B4-BE49-F238E27FC236}">
                <a16:creationId xmlns:a16="http://schemas.microsoft.com/office/drawing/2014/main" id="{B2A38B56-6F47-5E8E-751F-95F68D255564}"/>
              </a:ext>
            </a:extLst>
          </p:cNvPr>
          <p:cNvSpPr/>
          <p:nvPr/>
        </p:nvSpPr>
        <p:spPr>
          <a:xfrm>
            <a:off x="723013" y="5605451"/>
            <a:ext cx="10575851" cy="45510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a:extLst>
              <a:ext uri="{FF2B5EF4-FFF2-40B4-BE49-F238E27FC236}">
                <a16:creationId xmlns:a16="http://schemas.microsoft.com/office/drawing/2014/main" id="{97688CE5-9D4E-7155-72BA-D085C098C2E2}"/>
              </a:ext>
            </a:extLst>
          </p:cNvPr>
          <p:cNvGrpSpPr/>
          <p:nvPr/>
        </p:nvGrpSpPr>
        <p:grpSpPr>
          <a:xfrm>
            <a:off x="150688" y="4316787"/>
            <a:ext cx="11891355" cy="665750"/>
            <a:chOff x="150688" y="5550166"/>
            <a:chExt cx="11891355" cy="665750"/>
          </a:xfrm>
        </p:grpSpPr>
        <p:sp>
          <p:nvSpPr>
            <p:cNvPr id="20" name="Number1">
              <a:extLst>
                <a:ext uri="{FF2B5EF4-FFF2-40B4-BE49-F238E27FC236}">
                  <a16:creationId xmlns:a16="http://schemas.microsoft.com/office/drawing/2014/main" id="{439BF6C7-2224-A223-F1F7-EFF602DA8969}"/>
                </a:ext>
              </a:extLst>
            </p:cNvPr>
            <p:cNvSpPr/>
            <p:nvPr/>
          </p:nvSpPr>
          <p:spPr>
            <a:xfrm>
              <a:off x="150688" y="5550166"/>
              <a:ext cx="2245531" cy="6657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endParaRPr lang="zh-CN" altLang="en-US" dirty="0"/>
            </a:p>
          </p:txBody>
        </p:sp>
        <p:sp>
          <p:nvSpPr>
            <p:cNvPr id="17" name="Number2">
              <a:extLst>
                <a:ext uri="{FF2B5EF4-FFF2-40B4-BE49-F238E27FC236}">
                  <a16:creationId xmlns:a16="http://schemas.microsoft.com/office/drawing/2014/main" id="{31957DEF-D932-9764-4768-1C8CE8DA0FBD}"/>
                </a:ext>
              </a:extLst>
            </p:cNvPr>
            <p:cNvSpPr/>
            <p:nvPr/>
          </p:nvSpPr>
          <p:spPr>
            <a:xfrm>
              <a:off x="2552441" y="5550166"/>
              <a:ext cx="2245531" cy="665750"/>
            </a:xfrm>
            <a:prstGeom prst="rect">
              <a:avLst/>
            </a:prstGeom>
            <a:solidFill>
              <a:schemeClr val="tx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endParaRPr lang="zh-CN" altLang="en-US" dirty="0">
                <a:solidFill>
                  <a:schemeClr val="tx1"/>
                </a:solidFill>
              </a:endParaRPr>
            </a:p>
          </p:txBody>
        </p:sp>
        <p:sp>
          <p:nvSpPr>
            <p:cNvPr id="14" name="Number3">
              <a:extLst>
                <a:ext uri="{FF2B5EF4-FFF2-40B4-BE49-F238E27FC236}">
                  <a16:creationId xmlns:a16="http://schemas.microsoft.com/office/drawing/2014/main" id="{6B66B67A-056E-EDA7-5A6F-74B51338822A}"/>
                </a:ext>
              </a:extLst>
            </p:cNvPr>
            <p:cNvSpPr/>
            <p:nvPr/>
          </p:nvSpPr>
          <p:spPr>
            <a:xfrm>
              <a:off x="4961260" y="5550166"/>
              <a:ext cx="2245531" cy="6657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endParaRPr lang="zh-CN" altLang="en-US" dirty="0"/>
            </a:p>
          </p:txBody>
        </p:sp>
        <p:sp>
          <p:nvSpPr>
            <p:cNvPr id="11" name="Number4">
              <a:extLst>
                <a:ext uri="{FF2B5EF4-FFF2-40B4-BE49-F238E27FC236}">
                  <a16:creationId xmlns:a16="http://schemas.microsoft.com/office/drawing/2014/main" id="{B1C74F84-3D7E-031A-BC6A-70B8072DA597}"/>
                </a:ext>
              </a:extLst>
            </p:cNvPr>
            <p:cNvSpPr/>
            <p:nvPr/>
          </p:nvSpPr>
          <p:spPr>
            <a:xfrm>
              <a:off x="7377197" y="5550166"/>
              <a:ext cx="2245531" cy="665750"/>
            </a:xfrm>
            <a:prstGeom prst="rect">
              <a:avLst/>
            </a:prstGeom>
            <a:solidFill>
              <a:schemeClr val="tx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endParaRPr lang="zh-CN" altLang="en-US" dirty="0">
                <a:solidFill>
                  <a:schemeClr val="tx1"/>
                </a:solidFill>
              </a:endParaRPr>
            </a:p>
          </p:txBody>
        </p:sp>
        <p:sp>
          <p:nvSpPr>
            <p:cNvPr id="29" name="Number4">
              <a:extLst>
                <a:ext uri="{FF2B5EF4-FFF2-40B4-BE49-F238E27FC236}">
                  <a16:creationId xmlns:a16="http://schemas.microsoft.com/office/drawing/2014/main" id="{792907B5-2D92-479A-C82B-7A2FD096DAA6}"/>
                </a:ext>
              </a:extLst>
            </p:cNvPr>
            <p:cNvSpPr/>
            <p:nvPr/>
          </p:nvSpPr>
          <p:spPr>
            <a:xfrm>
              <a:off x="9796512" y="5550166"/>
              <a:ext cx="2245531" cy="665750"/>
            </a:xfrm>
            <a:prstGeom prst="rect">
              <a:avLst/>
            </a:prstGeom>
            <a:solidFill>
              <a:schemeClr val="tx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endParaRPr lang="zh-CN" altLang="en-US" dirty="0">
                <a:solidFill>
                  <a:schemeClr val="tx1"/>
                </a:solidFill>
              </a:endParaRPr>
            </a:p>
          </p:txBody>
        </p:sp>
      </p:grpSp>
      <p:sp>
        <p:nvSpPr>
          <p:cNvPr id="8" name="Title">
            <a:extLst>
              <a:ext uri="{FF2B5EF4-FFF2-40B4-BE49-F238E27FC236}">
                <a16:creationId xmlns:a16="http://schemas.microsoft.com/office/drawing/2014/main" id="{D4FE6569-14CF-C955-BDE0-E362308AE70D}"/>
              </a:ext>
            </a:extLst>
          </p:cNvPr>
          <p:cNvSpPr txBox="1"/>
          <p:nvPr/>
        </p:nvSpPr>
        <p:spPr>
          <a:xfrm>
            <a:off x="318977" y="1339721"/>
            <a:ext cx="11326769" cy="833018"/>
          </a:xfrm>
          <a:prstGeom prst="rect">
            <a:avLst/>
          </a:prstGeom>
          <a:solidFill>
            <a:srgbClr val="FFC000"/>
          </a:solidFill>
        </p:spPr>
        <p:txBody>
          <a:bodyPr vert="horz" wrap="square" rtlCol="0" anchor="ctr" anchorCtr="1">
            <a:normAutofit/>
          </a:bodyPr>
          <a:lstStyle/>
          <a:p>
            <a:r>
              <a:rPr lang="zh-CN" altLang="en-US" b="1" dirty="0">
                <a:solidFill>
                  <a:schemeClr val="bg1"/>
                </a:solidFill>
              </a:rPr>
              <a:t>打 破 垄 断</a:t>
            </a:r>
            <a:r>
              <a:rPr lang="en-US" altLang="zh-CN" b="1" dirty="0">
                <a:solidFill>
                  <a:schemeClr val="bg1"/>
                </a:solidFill>
              </a:rPr>
              <a:t>·  </a:t>
            </a:r>
            <a:r>
              <a:rPr lang="zh-CN" altLang="en-US" b="1" dirty="0"/>
              <a:t>单一模型</a:t>
            </a:r>
            <a:r>
              <a:rPr lang="en-US" altLang="zh-CN" b="1" dirty="0"/>
              <a:t>=</a:t>
            </a:r>
            <a:r>
              <a:rPr lang="zh-CN" altLang="en-US" b="1" dirty="0"/>
              <a:t>自我设限</a:t>
            </a:r>
            <a:r>
              <a:rPr lang="en-US" altLang="zh-CN" b="1" dirty="0"/>
              <a:t>!</a:t>
            </a:r>
            <a:r>
              <a:rPr lang="en-US" altLang="zh-CN" b="1" dirty="0" err="1"/>
              <a:t>Deepseek</a:t>
            </a:r>
            <a:r>
              <a:rPr lang="zh-CN" altLang="en-US" b="1" dirty="0"/>
              <a:t>、</a:t>
            </a:r>
            <a:r>
              <a:rPr lang="en-US" altLang="zh-CN" b="1" dirty="0"/>
              <a:t>GPT-4</a:t>
            </a:r>
            <a:r>
              <a:rPr lang="zh-CN" altLang="en-US" b="1" dirty="0"/>
              <a:t>、文心一言、</a:t>
            </a:r>
            <a:r>
              <a:rPr lang="en-US" altLang="zh-CN" b="1" dirty="0"/>
              <a:t>Claude</a:t>
            </a:r>
            <a:r>
              <a:rPr lang="zh-CN" altLang="en-US" b="1" dirty="0"/>
              <a:t>、通义千问</a:t>
            </a:r>
            <a:r>
              <a:rPr lang="en-US" altLang="zh-CN" b="1" dirty="0"/>
              <a:t>...</a:t>
            </a:r>
            <a:r>
              <a:rPr lang="zh-CN" altLang="en-US" b="1" dirty="0"/>
              <a:t>百家争鸣各有「杀手锏」</a:t>
            </a:r>
            <a:endParaRPr lang="en-US" altLang="zh-CN" b="1" dirty="0"/>
          </a:p>
          <a:p>
            <a:r>
              <a:rPr lang="zh-CN" altLang="en-US" b="1" dirty="0">
                <a:solidFill>
                  <a:schemeClr val="bg1"/>
                </a:solidFill>
              </a:rPr>
              <a:t>自 由 组 合</a:t>
            </a:r>
            <a:r>
              <a:rPr lang="en-US" altLang="zh-CN" b="1" dirty="0">
                <a:solidFill>
                  <a:schemeClr val="bg1"/>
                </a:solidFill>
              </a:rPr>
              <a:t>·  </a:t>
            </a:r>
            <a:r>
              <a:rPr lang="zh-CN" altLang="en-US" b="1" dirty="0"/>
              <a:t>动态择优</a:t>
            </a:r>
            <a:r>
              <a:rPr lang="en-US" altLang="zh-CN" b="1" dirty="0"/>
              <a:t>:</a:t>
            </a:r>
            <a:r>
              <a:rPr lang="zh-CN" altLang="en-US" b="1" dirty="0"/>
              <a:t>答案质量、响应速度、成本控制，三大维度实时</a:t>
            </a:r>
            <a:r>
              <a:rPr lang="en-US" altLang="zh-CN" b="1" dirty="0"/>
              <a:t>PK</a:t>
            </a:r>
            <a:endParaRPr lang="zh-CN" altLang="en-US" b="1" dirty="0"/>
          </a:p>
        </p:txBody>
      </p:sp>
      <p:sp>
        <p:nvSpPr>
          <p:cNvPr id="2" name="标题 1">
            <a:extLst>
              <a:ext uri="{FF2B5EF4-FFF2-40B4-BE49-F238E27FC236}">
                <a16:creationId xmlns:a16="http://schemas.microsoft.com/office/drawing/2014/main" id="{A1D84EBE-F325-31C4-2393-516492A85227}"/>
              </a:ext>
            </a:extLst>
          </p:cNvPr>
          <p:cNvSpPr>
            <a:spLocks noGrp="1"/>
          </p:cNvSpPr>
          <p:nvPr>
            <p:ph type="title"/>
          </p:nvPr>
        </p:nvSpPr>
        <p:spPr>
          <a:xfrm>
            <a:off x="838200" y="365125"/>
            <a:ext cx="10515600" cy="532445"/>
          </a:xfrm>
        </p:spPr>
        <p:txBody>
          <a:bodyPr/>
          <a:lstStyle/>
          <a:p>
            <a:r>
              <a:rPr lang="en-US" altLang="zh-CN" dirty="0"/>
              <a:t>AI</a:t>
            </a:r>
            <a:r>
              <a:rPr lang="zh-CN" altLang="en-US" dirty="0"/>
              <a:t>大模型的比较与选择</a:t>
            </a:r>
          </a:p>
        </p:txBody>
      </p:sp>
      <p:sp>
        <p:nvSpPr>
          <p:cNvPr id="22" name="文本框 21">
            <a:extLst>
              <a:ext uri="{FF2B5EF4-FFF2-40B4-BE49-F238E27FC236}">
                <a16:creationId xmlns:a16="http://schemas.microsoft.com/office/drawing/2014/main" id="{CD9C8DE1-4665-AF73-C4CB-A66A9DD9DB83}"/>
              </a:ext>
            </a:extLst>
          </p:cNvPr>
          <p:cNvSpPr txBox="1"/>
          <p:nvPr/>
        </p:nvSpPr>
        <p:spPr>
          <a:xfrm>
            <a:off x="3641400" y="3244334"/>
            <a:ext cx="4127456" cy="369332"/>
          </a:xfrm>
          <a:prstGeom prst="rect">
            <a:avLst/>
          </a:prstGeom>
          <a:noFill/>
        </p:spPr>
        <p:txBody>
          <a:bodyPr wrap="square">
            <a:spAutoFit/>
          </a:bodyPr>
          <a:lstStyle/>
          <a:p>
            <a:r>
              <a:rPr lang="zh-CN" altLang="en-US" dirty="0"/>
              <a:t>基于个人使用感受，推荐以下AI大模型</a:t>
            </a:r>
          </a:p>
        </p:txBody>
      </p:sp>
      <p:pic>
        <p:nvPicPr>
          <p:cNvPr id="2050" name="Picture 2" descr="DeepSeek Logo">
            <a:extLst>
              <a:ext uri="{FF2B5EF4-FFF2-40B4-BE49-F238E27FC236}">
                <a16:creationId xmlns:a16="http://schemas.microsoft.com/office/drawing/2014/main" id="{02310A20-4638-9C62-DCFE-3A3F2397A5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627" y="4469679"/>
            <a:ext cx="1701652" cy="3599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D8342EC-B71A-7358-9FCB-9DC4CFEEE6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170" y="4231137"/>
            <a:ext cx="793100" cy="793100"/>
          </a:xfrm>
          <a:prstGeom prst="rect">
            <a:avLst/>
          </a:prstGeom>
          <a:noFill/>
          <a:extLst>
            <a:ext uri="{909E8E84-426E-40DD-AFC4-6F175D3DCCD1}">
              <a14:hiddenFill xmlns:a14="http://schemas.microsoft.com/office/drawing/2010/main">
                <a:solidFill>
                  <a:srgbClr val="FFFFFF"/>
                </a:solidFill>
              </a14:hiddenFill>
            </a:ext>
          </a:extLst>
        </p:spPr>
      </p:pic>
      <p:sp>
        <p:nvSpPr>
          <p:cNvPr id="25" name="文本框 24">
            <a:extLst>
              <a:ext uri="{FF2B5EF4-FFF2-40B4-BE49-F238E27FC236}">
                <a16:creationId xmlns:a16="http://schemas.microsoft.com/office/drawing/2014/main" id="{609734BD-3586-DB4D-C735-CBF24827E44B}"/>
              </a:ext>
            </a:extLst>
          </p:cNvPr>
          <p:cNvSpPr txBox="1"/>
          <p:nvPr/>
        </p:nvSpPr>
        <p:spPr>
          <a:xfrm>
            <a:off x="3709945" y="4408079"/>
            <a:ext cx="992308" cy="461665"/>
          </a:xfrm>
          <a:prstGeom prst="rect">
            <a:avLst/>
          </a:prstGeom>
          <a:noFill/>
        </p:spPr>
        <p:txBody>
          <a:bodyPr wrap="square">
            <a:spAutoFit/>
          </a:bodyPr>
          <a:lstStyle/>
          <a:p>
            <a:r>
              <a:rPr lang="zh-CN" altLang="en-US" sz="2400" dirty="0"/>
              <a:t>豆包</a:t>
            </a:r>
          </a:p>
        </p:txBody>
      </p:sp>
      <p:pic>
        <p:nvPicPr>
          <p:cNvPr id="2056" name="Picture 8" descr="kimilogo 的图像结果">
            <a:extLst>
              <a:ext uri="{FF2B5EF4-FFF2-40B4-BE49-F238E27FC236}">
                <a16:creationId xmlns:a16="http://schemas.microsoft.com/office/drawing/2014/main" id="{EE1041AC-EFC0-EA5E-AD42-B7A967CB2B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6923" y="4372015"/>
            <a:ext cx="777409" cy="555292"/>
          </a:xfrm>
          <a:prstGeom prst="rect">
            <a:avLst/>
          </a:prstGeom>
          <a:noFill/>
          <a:extLst>
            <a:ext uri="{909E8E84-426E-40DD-AFC4-6F175D3DCCD1}">
              <a14:hiddenFill xmlns:a14="http://schemas.microsoft.com/office/drawing/2010/main">
                <a:solidFill>
                  <a:srgbClr val="FFFFFF"/>
                </a:solidFill>
              </a14:hiddenFill>
            </a:ext>
          </a:extLst>
        </p:spPr>
      </p:pic>
      <p:sp>
        <p:nvSpPr>
          <p:cNvPr id="26" name="文本框 25">
            <a:extLst>
              <a:ext uri="{FF2B5EF4-FFF2-40B4-BE49-F238E27FC236}">
                <a16:creationId xmlns:a16="http://schemas.microsoft.com/office/drawing/2014/main" id="{033F1550-9288-DEFC-F667-26D9011D293B}"/>
              </a:ext>
            </a:extLst>
          </p:cNvPr>
          <p:cNvSpPr txBox="1"/>
          <p:nvPr/>
        </p:nvSpPr>
        <p:spPr>
          <a:xfrm>
            <a:off x="6004332" y="4424758"/>
            <a:ext cx="946905" cy="461665"/>
          </a:xfrm>
          <a:prstGeom prst="rect">
            <a:avLst/>
          </a:prstGeom>
          <a:noFill/>
        </p:spPr>
        <p:txBody>
          <a:bodyPr wrap="square">
            <a:spAutoFit/>
          </a:bodyPr>
          <a:lstStyle/>
          <a:p>
            <a:r>
              <a:rPr lang="en-US" altLang="zh-CN" sz="2400" b="1" dirty="0">
                <a:latin typeface="+mn-ea"/>
              </a:rPr>
              <a:t>Kimi</a:t>
            </a:r>
            <a:endParaRPr lang="zh-CN" altLang="en-US" sz="2400" b="1" dirty="0">
              <a:latin typeface="+mn-ea"/>
            </a:endParaRPr>
          </a:p>
        </p:txBody>
      </p:sp>
      <p:pic>
        <p:nvPicPr>
          <p:cNvPr id="2060" name="Picture 12" descr="通义千问">
            <a:extLst>
              <a:ext uri="{FF2B5EF4-FFF2-40B4-BE49-F238E27FC236}">
                <a16:creationId xmlns:a16="http://schemas.microsoft.com/office/drawing/2014/main" id="{4063F997-5E06-D1AC-81B9-78E51CB188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4756" y="4457887"/>
            <a:ext cx="1826586" cy="41185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文心一言】什么是文心一言，如何获得内测和使用方法。-阿里云开发者社区">
            <a:extLst>
              <a:ext uri="{FF2B5EF4-FFF2-40B4-BE49-F238E27FC236}">
                <a16:creationId xmlns:a16="http://schemas.microsoft.com/office/drawing/2014/main" id="{B07F677B-4526-9761-403A-8667D3C9E4D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0938" b="31759"/>
          <a:stretch/>
        </p:blipFill>
        <p:spPr bwMode="auto">
          <a:xfrm>
            <a:off x="7568988" y="4424852"/>
            <a:ext cx="1861948" cy="461571"/>
          </a:xfrm>
          <a:prstGeom prst="rect">
            <a:avLst/>
          </a:prstGeom>
          <a:noFill/>
          <a:extLst>
            <a:ext uri="{909E8E84-426E-40DD-AFC4-6F175D3DCCD1}">
              <a14:hiddenFill xmlns:a14="http://schemas.microsoft.com/office/drawing/2010/main">
                <a:solidFill>
                  <a:srgbClr val="FFFFFF"/>
                </a:solidFill>
              </a14:hiddenFill>
            </a:ext>
          </a:extLst>
        </p:spPr>
      </p:pic>
      <p:sp>
        <p:nvSpPr>
          <p:cNvPr id="28" name="文本框 27">
            <a:extLst>
              <a:ext uri="{FF2B5EF4-FFF2-40B4-BE49-F238E27FC236}">
                <a16:creationId xmlns:a16="http://schemas.microsoft.com/office/drawing/2014/main" id="{C5DD9B0A-B107-3DC6-5D8B-C089DA284365}"/>
              </a:ext>
            </a:extLst>
          </p:cNvPr>
          <p:cNvSpPr txBox="1"/>
          <p:nvPr/>
        </p:nvSpPr>
        <p:spPr>
          <a:xfrm>
            <a:off x="838200" y="5671900"/>
            <a:ext cx="10226749" cy="307777"/>
          </a:xfrm>
          <a:prstGeom prst="rect">
            <a:avLst/>
          </a:prstGeom>
          <a:noFill/>
        </p:spPr>
        <p:txBody>
          <a:bodyPr wrap="square">
            <a:spAutoFit/>
          </a:bodyPr>
          <a:lstStyle/>
          <a:p>
            <a:r>
              <a:rPr lang="zh-CN" altLang="en-US" sz="1400" dirty="0">
                <a:solidFill>
                  <a:schemeClr val="bg1"/>
                </a:solidFill>
              </a:rPr>
              <a:t>如果某个AI回答的不满意，建议把相同的问题丢给不同的A</a:t>
            </a:r>
            <a:r>
              <a:rPr lang="en-US" altLang="zh-CN" sz="1400" dirty="0">
                <a:solidFill>
                  <a:schemeClr val="bg1"/>
                </a:solidFill>
              </a:rPr>
              <a:t>I</a:t>
            </a:r>
            <a:r>
              <a:rPr lang="zh-CN" altLang="en-US" sz="1400" dirty="0">
                <a:solidFill>
                  <a:schemeClr val="bg1"/>
                </a:solidFill>
              </a:rPr>
              <a:t>，选择那个你最满意的答案。AI大模型生成的内容质量随机化比较高。</a:t>
            </a:r>
          </a:p>
        </p:txBody>
      </p:sp>
      <p:cxnSp>
        <p:nvCxnSpPr>
          <p:cNvPr id="33" name="直接连接符 32">
            <a:extLst>
              <a:ext uri="{FF2B5EF4-FFF2-40B4-BE49-F238E27FC236}">
                <a16:creationId xmlns:a16="http://schemas.microsoft.com/office/drawing/2014/main" id="{D3C44253-58BD-EFB0-9237-DB70AD7955C5}"/>
              </a:ext>
            </a:extLst>
          </p:cNvPr>
          <p:cNvCxnSpPr/>
          <p:nvPr/>
        </p:nvCxnSpPr>
        <p:spPr>
          <a:xfrm>
            <a:off x="2899144" y="3735572"/>
            <a:ext cx="611017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箭头: 下 33">
            <a:extLst>
              <a:ext uri="{FF2B5EF4-FFF2-40B4-BE49-F238E27FC236}">
                <a16:creationId xmlns:a16="http://schemas.microsoft.com/office/drawing/2014/main" id="{D90C4579-B206-7207-D86F-A6ADB1A88E63}"/>
              </a:ext>
            </a:extLst>
          </p:cNvPr>
          <p:cNvSpPr/>
          <p:nvPr/>
        </p:nvSpPr>
        <p:spPr>
          <a:xfrm>
            <a:off x="5663609" y="3735572"/>
            <a:ext cx="276447" cy="389855"/>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33388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FB768-4185-3CB2-A2A1-1462F3E79E16}"/>
            </a:ext>
          </a:extLst>
        </p:cNvPr>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B80097E2-FE28-24B6-DAAB-468AA9B30D4E}"/>
              </a:ext>
            </a:extLst>
          </p:cNvPr>
          <p:cNvGraphicFramePr>
            <a:graphicFrameLocks noGrp="1"/>
          </p:cNvGraphicFramePr>
          <p:nvPr>
            <p:extLst>
              <p:ext uri="{D42A27DB-BD31-4B8C-83A1-F6EECF244321}">
                <p14:modId xmlns:p14="http://schemas.microsoft.com/office/powerpoint/2010/main" val="2814209258"/>
              </p:ext>
            </p:extLst>
          </p:nvPr>
        </p:nvGraphicFramePr>
        <p:xfrm>
          <a:off x="485265" y="254442"/>
          <a:ext cx="10955364" cy="5997851"/>
        </p:xfrm>
        <a:graphic>
          <a:graphicData uri="http://schemas.openxmlformats.org/drawingml/2006/table">
            <a:tbl>
              <a:tblPr>
                <a:tableStyleId>{10A1B5D5-9B99-4C35-A422-299274C87663}</a:tableStyleId>
              </a:tblPr>
              <a:tblGrid>
                <a:gridCol w="1173414">
                  <a:extLst>
                    <a:ext uri="{9D8B030D-6E8A-4147-A177-3AD203B41FA5}">
                      <a16:colId xmlns:a16="http://schemas.microsoft.com/office/drawing/2014/main" val="1391282696"/>
                    </a:ext>
                  </a:extLst>
                </a:gridCol>
                <a:gridCol w="2478374">
                  <a:extLst>
                    <a:ext uri="{9D8B030D-6E8A-4147-A177-3AD203B41FA5}">
                      <a16:colId xmlns:a16="http://schemas.microsoft.com/office/drawing/2014/main" val="1518774104"/>
                    </a:ext>
                  </a:extLst>
                </a:gridCol>
                <a:gridCol w="1825894">
                  <a:extLst>
                    <a:ext uri="{9D8B030D-6E8A-4147-A177-3AD203B41FA5}">
                      <a16:colId xmlns:a16="http://schemas.microsoft.com/office/drawing/2014/main" val="173345516"/>
                    </a:ext>
                  </a:extLst>
                </a:gridCol>
                <a:gridCol w="1825894">
                  <a:extLst>
                    <a:ext uri="{9D8B030D-6E8A-4147-A177-3AD203B41FA5}">
                      <a16:colId xmlns:a16="http://schemas.microsoft.com/office/drawing/2014/main" val="3767323202"/>
                    </a:ext>
                  </a:extLst>
                </a:gridCol>
                <a:gridCol w="1825894">
                  <a:extLst>
                    <a:ext uri="{9D8B030D-6E8A-4147-A177-3AD203B41FA5}">
                      <a16:colId xmlns:a16="http://schemas.microsoft.com/office/drawing/2014/main" val="429696816"/>
                    </a:ext>
                  </a:extLst>
                </a:gridCol>
                <a:gridCol w="1825894">
                  <a:extLst>
                    <a:ext uri="{9D8B030D-6E8A-4147-A177-3AD203B41FA5}">
                      <a16:colId xmlns:a16="http://schemas.microsoft.com/office/drawing/2014/main" val="966994805"/>
                    </a:ext>
                  </a:extLst>
                </a:gridCol>
              </a:tblGrid>
              <a:tr h="631032">
                <a:tc>
                  <a:txBody>
                    <a:bodyPr/>
                    <a:lstStyle/>
                    <a:p>
                      <a:pPr algn="ctr" fontAlgn="ctr"/>
                      <a:r>
                        <a:rPr lang="zh-CN" altLang="en-US" sz="1200" b="1" u="none" strike="noStrike" kern="1200" dirty="0">
                          <a:solidFill>
                            <a:srgbClr val="2F2F2F"/>
                          </a:solidFill>
                          <a:effectLst/>
                        </a:rPr>
                        <a:t>维度</a:t>
                      </a:r>
                      <a:endParaRPr lang="zh-CN" altLang="en-US" sz="1200" b="1" i="0" u="none" strike="noStrike" kern="1200" dirty="0">
                        <a:solidFill>
                          <a:srgbClr val="2F2F2F"/>
                        </a:solidFill>
                        <a:effectLst/>
                        <a:latin typeface="微软雅黑" panose="020B0503020204020204" pitchFamily="34" charset="-122"/>
                        <a:ea typeface="微软雅黑" panose="020B0503020204020204" pitchFamily="34" charset="-122"/>
                        <a:cs typeface="+mn-cs"/>
                      </a:endParaRPr>
                    </a:p>
                  </a:txBody>
                  <a:tcPr marL="43953" marR="43953" marT="21976" marB="21976" anchor="ctr"/>
                </a:tc>
                <a:tc>
                  <a:txBody>
                    <a:bodyPr/>
                    <a:lstStyle/>
                    <a:p>
                      <a:pPr algn="ctr" rtl="0" fontAlgn="ctr"/>
                      <a:r>
                        <a:rPr lang="en-US" sz="1200" b="1" u="none" strike="noStrike" dirty="0" err="1">
                          <a:solidFill>
                            <a:srgbClr val="2F2F2F"/>
                          </a:solidFill>
                          <a:effectLst/>
                        </a:rPr>
                        <a:t>DeepSeek</a:t>
                      </a:r>
                      <a:endParaRPr lang="en-US" sz="1200" b="1" u="none" strike="noStrike" dirty="0">
                        <a:solidFill>
                          <a:srgbClr val="2F2F2F"/>
                        </a:solidFill>
                        <a:effectLst/>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200" dirty="0">
                          <a:effectLst/>
                        </a:rPr>
                        <a:t>深度求索（中国）</a:t>
                      </a:r>
                      <a:endParaRPr lang="zh-CN" altLang="en-US" sz="1200" dirty="0">
                        <a:effectLst/>
                        <a:latin typeface="+mn-ea"/>
                        <a:ea typeface="+mn-ea"/>
                      </a:endParaRPr>
                    </a:p>
                  </a:txBody>
                  <a:tcPr marL="6350" marR="6350" marT="635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200" b="1" u="none" strike="noStrike" dirty="0">
                          <a:solidFill>
                            <a:srgbClr val="2F2F2F"/>
                          </a:solidFill>
                          <a:effectLst/>
                        </a:rPr>
                        <a:t>豆包</a:t>
                      </a:r>
                      <a:endParaRPr lang="en-US" altLang="zh-CN" sz="1200" b="1" u="none" strike="noStrike" dirty="0">
                        <a:solidFill>
                          <a:srgbClr val="2F2F2F"/>
                        </a:solidFill>
                        <a:effectLst/>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200" dirty="0">
                          <a:effectLst/>
                        </a:rPr>
                        <a:t>字节跳动（中国）</a:t>
                      </a:r>
                      <a:endParaRPr lang="zh-CN" altLang="en-US" sz="1200" dirty="0">
                        <a:effectLst/>
                        <a:latin typeface="+mn-ea"/>
                        <a:ea typeface="+mn-ea"/>
                      </a:endParaRPr>
                    </a:p>
                  </a:txBody>
                  <a:tcPr marL="6350" marR="6350" marT="6350" marB="0" anchor="ctr"/>
                </a:tc>
                <a:tc>
                  <a:txBody>
                    <a:bodyPr/>
                    <a:lstStyle/>
                    <a:p>
                      <a:pPr algn="ctr" rtl="0" fontAlgn="ctr"/>
                      <a:r>
                        <a:rPr lang="zh-CN" altLang="en-US" sz="1200" b="1" u="none" strike="noStrike" dirty="0">
                          <a:solidFill>
                            <a:srgbClr val="2F2F2F"/>
                          </a:solidFill>
                          <a:effectLst/>
                        </a:rPr>
                        <a:t>文心一言</a:t>
                      </a:r>
                      <a:endParaRPr lang="en-US" altLang="zh-CN" sz="1200" b="1" u="none" strike="noStrike" dirty="0">
                        <a:solidFill>
                          <a:srgbClr val="2F2F2F"/>
                        </a:solidFill>
                        <a:effectLst/>
                      </a:endParaRPr>
                    </a:p>
                    <a:p>
                      <a:pPr algn="ctr"/>
                      <a:r>
                        <a:rPr lang="zh-CN" altLang="en-US" sz="1200" dirty="0">
                          <a:effectLst/>
                        </a:rPr>
                        <a:t>百度（中国）</a:t>
                      </a:r>
                      <a:endParaRPr lang="zh-CN" altLang="en-US" sz="1200" dirty="0">
                        <a:effectLst/>
                        <a:latin typeface="+mn-ea"/>
                        <a:ea typeface="+mn-ea"/>
                      </a:endParaRPr>
                    </a:p>
                  </a:txBody>
                  <a:tcPr marL="6350" marR="6350" marT="6350" marB="0" anchor="ctr"/>
                </a:tc>
                <a:tc>
                  <a:txBody>
                    <a:bodyPr/>
                    <a:lstStyle/>
                    <a:p>
                      <a:pPr algn="ctr" rtl="0" fontAlgn="ctr"/>
                      <a:r>
                        <a:rPr lang="en-US" sz="1200" b="1" u="none" strike="noStrike" dirty="0">
                          <a:solidFill>
                            <a:srgbClr val="2F2F2F"/>
                          </a:solidFill>
                          <a:effectLst/>
                        </a:rPr>
                        <a:t>Kimi</a:t>
                      </a:r>
                    </a:p>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200" dirty="0">
                          <a:effectLst/>
                        </a:rPr>
                        <a:t>月之暗面（中国）</a:t>
                      </a:r>
                      <a:endParaRPr lang="zh-CN" altLang="en-US" sz="1200" dirty="0">
                        <a:effectLst/>
                        <a:latin typeface="+mn-ea"/>
                        <a:ea typeface="+mn-ea"/>
                      </a:endParaRPr>
                    </a:p>
                  </a:txBody>
                  <a:tcPr marL="6350" marR="6350" marT="6350" marB="0" anchor="ctr"/>
                </a:tc>
                <a:tc>
                  <a:txBody>
                    <a:bodyPr/>
                    <a:lstStyle/>
                    <a:p>
                      <a:pPr algn="ctr" rtl="0" fontAlgn="ctr"/>
                      <a:r>
                        <a:rPr lang="zh-CN" altLang="en-US" sz="1200" b="1" u="none" strike="noStrike" dirty="0">
                          <a:solidFill>
                            <a:srgbClr val="2F2F2F"/>
                          </a:solidFill>
                          <a:effectLst/>
                        </a:rPr>
                        <a:t>通义千问</a:t>
                      </a:r>
                      <a:endParaRPr lang="en-US" altLang="zh-CN" sz="1200" b="1" u="none" strike="noStrike" dirty="0">
                        <a:solidFill>
                          <a:srgbClr val="2F2F2F"/>
                        </a:solidFill>
                        <a:effectLst/>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200" dirty="0">
                          <a:effectLst/>
                        </a:rPr>
                        <a:t>阿里巴巴（中国）</a:t>
                      </a:r>
                      <a:endParaRPr lang="zh-CN" altLang="en-US" sz="1200" dirty="0">
                        <a:effectLst/>
                        <a:latin typeface="+mn-ea"/>
                        <a:ea typeface="+mn-ea"/>
                      </a:endParaRPr>
                    </a:p>
                  </a:txBody>
                  <a:tcPr marL="6350" marR="6350" marT="6350" marB="0" anchor="ctr"/>
                </a:tc>
                <a:extLst>
                  <a:ext uri="{0D108BD9-81ED-4DB2-BD59-A6C34878D82A}">
                    <a16:rowId xmlns:a16="http://schemas.microsoft.com/office/drawing/2014/main" val="4136692753"/>
                  </a:ext>
                </a:extLst>
              </a:tr>
              <a:tr h="383345">
                <a:tc>
                  <a:txBody>
                    <a:bodyPr/>
                    <a:lstStyle/>
                    <a:p>
                      <a:pPr algn="ctr" fontAlgn="ctr"/>
                      <a:r>
                        <a:rPr lang="zh-CN" altLang="en-US" sz="1200" b="1" u="none" strike="noStrike" kern="1200" dirty="0">
                          <a:solidFill>
                            <a:srgbClr val="2F2F2F"/>
                          </a:solidFill>
                          <a:effectLst/>
                        </a:rPr>
                        <a:t>​核心优势</a:t>
                      </a:r>
                      <a:endParaRPr lang="zh-CN" altLang="en-US" sz="1200" b="1" i="0" u="none" strike="noStrike" kern="1200" dirty="0">
                        <a:solidFill>
                          <a:srgbClr val="2F2F2F"/>
                        </a:solidFill>
                        <a:effectLst/>
                        <a:latin typeface="微软雅黑" panose="020B0503020204020204" pitchFamily="34" charset="-122"/>
                        <a:ea typeface="微软雅黑" panose="020B0503020204020204" pitchFamily="34" charset="-122"/>
                        <a:cs typeface="+mn-cs"/>
                      </a:endParaRPr>
                    </a:p>
                  </a:txBody>
                  <a:tcPr marL="43953" marR="43953" marT="21976" marB="21976" anchor="ctr"/>
                </a:tc>
                <a:tc>
                  <a:txBody>
                    <a:bodyPr/>
                    <a:lstStyle/>
                    <a:p>
                      <a:pPr algn="ctr" fontAlgn="ctr"/>
                      <a:r>
                        <a:rPr lang="zh-CN" altLang="en-US" sz="1200" dirty="0">
                          <a:effectLst/>
                        </a:rPr>
                        <a:t>学术研究深度赋能</a:t>
                      </a:r>
                      <a:endParaRPr lang="zh-CN" altLang="en-US" sz="1200" dirty="0">
                        <a:effectLst/>
                        <a:latin typeface="+mn-ea"/>
                        <a:ea typeface="+mn-ea"/>
                      </a:endParaRPr>
                    </a:p>
                  </a:txBody>
                  <a:tcPr marL="43953" marR="43953" marT="21976" marB="21976" anchor="ctr"/>
                </a:tc>
                <a:tc>
                  <a:txBody>
                    <a:bodyPr/>
                    <a:lstStyle/>
                    <a:p>
                      <a:pPr algn="ctr" fontAlgn="ctr"/>
                      <a:r>
                        <a:rPr lang="zh-CN" altLang="en-US" sz="1200">
                          <a:effectLst/>
                        </a:rPr>
                        <a:t>轻量高效实时互动</a:t>
                      </a:r>
                      <a:endParaRPr lang="zh-CN" altLang="en-US" sz="1200">
                        <a:effectLst/>
                        <a:latin typeface="+mn-ea"/>
                        <a:ea typeface="+mn-ea"/>
                      </a:endParaRPr>
                    </a:p>
                  </a:txBody>
                  <a:tcPr marL="43953" marR="43953" marT="21976" marB="21976" anchor="ctr"/>
                </a:tc>
                <a:tc>
                  <a:txBody>
                    <a:bodyPr/>
                    <a:lstStyle/>
                    <a:p>
                      <a:pPr algn="ctr" fontAlgn="ctr"/>
                      <a:r>
                        <a:rPr lang="zh-CN" altLang="en-US" sz="1200">
                          <a:effectLst/>
                        </a:rPr>
                        <a:t>中文场景精准理解</a:t>
                      </a:r>
                      <a:endParaRPr lang="zh-CN" altLang="en-US" sz="1200">
                        <a:effectLst/>
                        <a:latin typeface="+mn-ea"/>
                        <a:ea typeface="+mn-ea"/>
                      </a:endParaRPr>
                    </a:p>
                  </a:txBody>
                  <a:tcPr marL="43953" marR="43953" marT="21976" marB="21976" anchor="ctr"/>
                </a:tc>
                <a:tc>
                  <a:txBody>
                    <a:bodyPr/>
                    <a:lstStyle/>
                    <a:p>
                      <a:pPr algn="ctr" fontAlgn="ctr"/>
                      <a:r>
                        <a:rPr lang="zh-CN" altLang="en-US" sz="1200" dirty="0">
                          <a:effectLst/>
                        </a:rPr>
                        <a:t>超长文本解析</a:t>
                      </a:r>
                      <a:endParaRPr lang="zh-CN" altLang="en-US" sz="1200" dirty="0">
                        <a:effectLst/>
                        <a:latin typeface="+mn-ea"/>
                        <a:ea typeface="+mn-ea"/>
                      </a:endParaRPr>
                    </a:p>
                  </a:txBody>
                  <a:tcPr marL="43953" marR="43953" marT="21976" marB="21976" anchor="ctr"/>
                </a:tc>
                <a:tc>
                  <a:txBody>
                    <a:bodyPr/>
                    <a:lstStyle/>
                    <a:p>
                      <a:pPr algn="ctr" fontAlgn="ctr"/>
                      <a:r>
                        <a:rPr lang="zh-CN" altLang="en-US" sz="1200" dirty="0">
                          <a:effectLst/>
                        </a:rPr>
                        <a:t>多模态任务处理</a:t>
                      </a:r>
                      <a:endParaRPr lang="zh-CN" altLang="en-US" sz="1200" dirty="0">
                        <a:effectLst/>
                        <a:latin typeface="+mn-ea"/>
                        <a:ea typeface="+mn-ea"/>
                      </a:endParaRPr>
                    </a:p>
                  </a:txBody>
                  <a:tcPr marL="43953" marR="43953" marT="21976" marB="21976" anchor="ctr"/>
                </a:tc>
                <a:extLst>
                  <a:ext uri="{0D108BD9-81ED-4DB2-BD59-A6C34878D82A}">
                    <a16:rowId xmlns:a16="http://schemas.microsoft.com/office/drawing/2014/main" val="2747715834"/>
                  </a:ext>
                </a:extLst>
              </a:tr>
              <a:tr h="368595">
                <a:tc>
                  <a:txBody>
                    <a:bodyPr/>
                    <a:lstStyle/>
                    <a:p>
                      <a:pPr algn="ctr" fontAlgn="ctr"/>
                      <a:r>
                        <a:rPr lang="zh-CN" altLang="en-US" sz="1200" b="1" u="none" strike="noStrike" kern="1200" dirty="0">
                          <a:solidFill>
                            <a:srgbClr val="2F2F2F"/>
                          </a:solidFill>
                          <a:effectLst/>
                        </a:rPr>
                        <a:t>​最佳场景</a:t>
                      </a:r>
                      <a:endParaRPr lang="zh-CN" altLang="en-US" sz="1200" b="1" i="0" u="none" strike="noStrike" kern="1200" dirty="0">
                        <a:solidFill>
                          <a:srgbClr val="2F2F2F"/>
                        </a:solidFill>
                        <a:effectLst/>
                        <a:latin typeface="微软雅黑" panose="020B0503020204020204" pitchFamily="34" charset="-122"/>
                        <a:ea typeface="微软雅黑" panose="020B0503020204020204" pitchFamily="34" charset="-122"/>
                        <a:cs typeface="+mn-cs"/>
                      </a:endParaRPr>
                    </a:p>
                  </a:txBody>
                  <a:tcPr marL="43953" marR="43953" marT="21976" marB="21976" anchor="ctr"/>
                </a:tc>
                <a:tc>
                  <a:txBody>
                    <a:bodyPr/>
                    <a:lstStyle/>
                    <a:p>
                      <a:pPr algn="ctr" fontAlgn="ctr"/>
                      <a:r>
                        <a:rPr lang="zh-CN" altLang="en-US" sz="1200" dirty="0">
                          <a:effectLst/>
                        </a:rPr>
                        <a:t>论文写作</a:t>
                      </a:r>
                      <a:r>
                        <a:rPr lang="en-US" altLang="zh-CN" sz="1200" dirty="0">
                          <a:effectLst/>
                        </a:rPr>
                        <a:t>/</a:t>
                      </a:r>
                      <a:r>
                        <a:rPr lang="zh-CN" altLang="en-US" sz="1200" dirty="0">
                          <a:effectLst/>
                        </a:rPr>
                        <a:t>代码开发</a:t>
                      </a:r>
                      <a:endParaRPr lang="zh-CN" altLang="en-US" sz="1200" dirty="0">
                        <a:effectLst/>
                        <a:latin typeface="+mn-ea"/>
                        <a:ea typeface="+mn-ea"/>
                      </a:endParaRPr>
                    </a:p>
                  </a:txBody>
                  <a:tcPr marL="43953" marR="43953" marT="21976" marB="21976" anchor="ctr"/>
                </a:tc>
                <a:tc>
                  <a:txBody>
                    <a:bodyPr/>
                    <a:lstStyle/>
                    <a:p>
                      <a:pPr algn="ctr" fontAlgn="ctr"/>
                      <a:r>
                        <a:rPr lang="zh-CN" altLang="en-US" sz="1200">
                          <a:effectLst/>
                        </a:rPr>
                        <a:t>课堂速记</a:t>
                      </a:r>
                      <a:r>
                        <a:rPr lang="en-US" altLang="zh-CN" sz="1200">
                          <a:effectLst/>
                        </a:rPr>
                        <a:t>/</a:t>
                      </a:r>
                      <a:r>
                        <a:rPr lang="zh-CN" altLang="en-US" sz="1200">
                          <a:effectLst/>
                        </a:rPr>
                        <a:t>碎片学习</a:t>
                      </a:r>
                      <a:endParaRPr lang="zh-CN" altLang="en-US" sz="1200">
                        <a:effectLst/>
                        <a:latin typeface="+mn-ea"/>
                        <a:ea typeface="+mn-ea"/>
                      </a:endParaRPr>
                    </a:p>
                  </a:txBody>
                  <a:tcPr marL="43953" marR="43953" marT="21976" marB="21976" anchor="ctr"/>
                </a:tc>
                <a:tc>
                  <a:txBody>
                    <a:bodyPr/>
                    <a:lstStyle/>
                    <a:p>
                      <a:pPr algn="ctr" fontAlgn="ctr"/>
                      <a:r>
                        <a:rPr lang="zh-CN" altLang="en-US" sz="1200">
                          <a:effectLst/>
                        </a:rPr>
                        <a:t>中文创作</a:t>
                      </a:r>
                      <a:r>
                        <a:rPr lang="en-US" altLang="zh-CN" sz="1200">
                          <a:effectLst/>
                        </a:rPr>
                        <a:t>/</a:t>
                      </a:r>
                      <a:r>
                        <a:rPr lang="zh-CN" altLang="en-US" sz="1200">
                          <a:effectLst/>
                        </a:rPr>
                        <a:t>本地化需求</a:t>
                      </a:r>
                      <a:endParaRPr lang="zh-CN" altLang="en-US" sz="1200">
                        <a:effectLst/>
                        <a:latin typeface="+mn-ea"/>
                        <a:ea typeface="+mn-ea"/>
                      </a:endParaRPr>
                    </a:p>
                  </a:txBody>
                  <a:tcPr marL="43953" marR="43953" marT="21976" marB="21976" anchor="ctr"/>
                </a:tc>
                <a:tc>
                  <a:txBody>
                    <a:bodyPr/>
                    <a:lstStyle/>
                    <a:p>
                      <a:pPr algn="ctr" fontAlgn="ctr"/>
                      <a:r>
                        <a:rPr lang="zh-CN" altLang="en-US" sz="1200">
                          <a:effectLst/>
                        </a:rPr>
                        <a:t>文献综述</a:t>
                      </a:r>
                      <a:r>
                        <a:rPr lang="en-US" altLang="zh-CN" sz="1200">
                          <a:effectLst/>
                        </a:rPr>
                        <a:t>/</a:t>
                      </a:r>
                      <a:r>
                        <a:rPr lang="zh-CN" altLang="en-US" sz="1200">
                          <a:effectLst/>
                        </a:rPr>
                        <a:t>法律文本</a:t>
                      </a:r>
                      <a:endParaRPr lang="zh-CN" altLang="en-US" sz="1200">
                        <a:effectLst/>
                        <a:latin typeface="+mn-ea"/>
                        <a:ea typeface="+mn-ea"/>
                      </a:endParaRPr>
                    </a:p>
                  </a:txBody>
                  <a:tcPr marL="43953" marR="43953" marT="21976" marB="21976" anchor="ctr"/>
                </a:tc>
                <a:tc>
                  <a:txBody>
                    <a:bodyPr/>
                    <a:lstStyle/>
                    <a:p>
                      <a:pPr algn="ctr" fontAlgn="ctr"/>
                      <a:r>
                        <a:rPr lang="zh-CN" altLang="en-US" sz="1200">
                          <a:effectLst/>
                        </a:rPr>
                        <a:t>实验报告</a:t>
                      </a:r>
                      <a:r>
                        <a:rPr lang="en-US" altLang="zh-CN" sz="1200">
                          <a:effectLst/>
                        </a:rPr>
                        <a:t>/</a:t>
                      </a:r>
                      <a:r>
                        <a:rPr lang="zh-CN" altLang="en-US" sz="1200">
                          <a:effectLst/>
                        </a:rPr>
                        <a:t>数据分析</a:t>
                      </a:r>
                      <a:endParaRPr lang="zh-CN" altLang="en-US" sz="1200">
                        <a:effectLst/>
                        <a:latin typeface="+mn-ea"/>
                        <a:ea typeface="+mn-ea"/>
                      </a:endParaRPr>
                    </a:p>
                  </a:txBody>
                  <a:tcPr marL="43953" marR="43953" marT="21976" marB="21976" anchor="ctr"/>
                </a:tc>
                <a:extLst>
                  <a:ext uri="{0D108BD9-81ED-4DB2-BD59-A6C34878D82A}">
                    <a16:rowId xmlns:a16="http://schemas.microsoft.com/office/drawing/2014/main" val="1013484875"/>
                  </a:ext>
                </a:extLst>
              </a:tr>
              <a:tr h="683040">
                <a:tc>
                  <a:txBody>
                    <a:bodyPr/>
                    <a:lstStyle/>
                    <a:p>
                      <a:pPr algn="ctr" fontAlgn="ctr"/>
                      <a:r>
                        <a:rPr lang="zh-CN" altLang="en-US" sz="1200" b="1" u="none" strike="noStrike" kern="1200" dirty="0">
                          <a:solidFill>
                            <a:srgbClr val="2F2F2F"/>
                          </a:solidFill>
                          <a:effectLst/>
                        </a:rPr>
                        <a:t>适用场景</a:t>
                      </a:r>
                      <a:endParaRPr lang="zh-CN" altLang="en-US" sz="1200" b="1" i="0" u="none" strike="noStrike" kern="1200" dirty="0">
                        <a:solidFill>
                          <a:srgbClr val="2F2F2F"/>
                        </a:solidFill>
                        <a:effectLst/>
                        <a:latin typeface="微软雅黑" panose="020B0503020204020204" pitchFamily="34" charset="-122"/>
                        <a:ea typeface="微软雅黑" panose="020B0503020204020204" pitchFamily="34" charset="-122"/>
                        <a:cs typeface="+mn-cs"/>
                      </a:endParaRPr>
                    </a:p>
                  </a:txBody>
                  <a:tcPr marL="43953" marR="43953" marT="21976" marB="21976"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dirty="0">
                          <a:effectLst/>
                        </a:rPr>
                        <a:t>- </a:t>
                      </a:r>
                      <a:r>
                        <a:rPr lang="zh-CN" altLang="en-US" sz="1200" dirty="0">
                          <a:effectLst/>
                        </a:rPr>
                        <a:t>编程作业、算法设计</a:t>
                      </a:r>
                      <a:br>
                        <a:rPr lang="zh-CN" altLang="en-US" sz="1200" dirty="0">
                          <a:effectLst/>
                        </a:rPr>
                      </a:br>
                      <a:r>
                        <a:rPr lang="en-US" altLang="zh-CN" sz="1200" dirty="0">
                          <a:effectLst/>
                        </a:rPr>
                        <a:t>- </a:t>
                      </a:r>
                      <a:r>
                        <a:rPr lang="zh-CN" altLang="en-US" sz="1200" dirty="0">
                          <a:effectLst/>
                        </a:rPr>
                        <a:t>数学</a:t>
                      </a:r>
                      <a:r>
                        <a:rPr lang="en-US" altLang="zh-CN" sz="1200" dirty="0">
                          <a:effectLst/>
                        </a:rPr>
                        <a:t>/</a:t>
                      </a:r>
                      <a:r>
                        <a:rPr lang="zh-CN" altLang="en-US" sz="1200" dirty="0">
                          <a:effectLst/>
                        </a:rPr>
                        <a:t>工科问题求解</a:t>
                      </a:r>
                      <a:br>
                        <a:rPr lang="zh-CN" altLang="en-US" sz="1200" dirty="0">
                          <a:effectLst/>
                        </a:rPr>
                      </a:br>
                      <a:r>
                        <a:rPr lang="en-US" altLang="zh-CN" sz="1200" dirty="0">
                          <a:effectLst/>
                        </a:rPr>
                        <a:t>- </a:t>
                      </a:r>
                      <a:r>
                        <a:rPr lang="zh-CN" altLang="en-US" sz="1200" dirty="0">
                          <a:effectLst/>
                        </a:rPr>
                        <a:t>数据分析与可视化脚本生成</a:t>
                      </a:r>
                      <a:endParaRPr lang="zh-CN" altLang="en-US" sz="1200" dirty="0">
                        <a:effectLst/>
                        <a:latin typeface="+mn-ea"/>
                        <a:ea typeface="+mn-ea"/>
                      </a:endParaRPr>
                    </a:p>
                  </a:txBody>
                  <a:tcPr marL="43953" marR="43953" marT="21976" marB="21976"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dirty="0">
                          <a:effectLst/>
                        </a:rPr>
                        <a:t>- </a:t>
                      </a:r>
                      <a:r>
                        <a:rPr lang="zh-CN" altLang="en-US" sz="1200" dirty="0">
                          <a:effectLst/>
                        </a:rPr>
                        <a:t>短视频脚本</a:t>
                      </a:r>
                      <a:r>
                        <a:rPr lang="en-US" altLang="zh-CN" sz="1200" dirty="0">
                          <a:effectLst/>
                        </a:rPr>
                        <a:t>/</a:t>
                      </a:r>
                      <a:r>
                        <a:rPr lang="zh-CN" altLang="en-US" sz="1200" dirty="0">
                          <a:effectLst/>
                        </a:rPr>
                        <a:t>文案创作</a:t>
                      </a:r>
                      <a:br>
                        <a:rPr lang="zh-CN" altLang="en-US" sz="1200" dirty="0">
                          <a:effectLst/>
                        </a:rPr>
                      </a:br>
                      <a:r>
                        <a:rPr lang="en-US" altLang="zh-CN" sz="1200" dirty="0">
                          <a:effectLst/>
                        </a:rPr>
                        <a:t>- </a:t>
                      </a:r>
                      <a:r>
                        <a:rPr lang="zh-CN" altLang="en-US" sz="1200" dirty="0">
                          <a:effectLst/>
                        </a:rPr>
                        <a:t>海报设计灵感</a:t>
                      </a:r>
                      <a:br>
                        <a:rPr lang="zh-CN" altLang="en-US" sz="1200" dirty="0">
                          <a:effectLst/>
                        </a:rPr>
                      </a:br>
                      <a:r>
                        <a:rPr lang="en-US" altLang="zh-CN" sz="1200" dirty="0">
                          <a:effectLst/>
                        </a:rPr>
                        <a:t>- </a:t>
                      </a:r>
                      <a:r>
                        <a:rPr lang="zh-CN" altLang="en-US" sz="1200" dirty="0">
                          <a:effectLst/>
                        </a:rPr>
                        <a:t>小组汇报</a:t>
                      </a:r>
                      <a:r>
                        <a:rPr lang="en-US" altLang="zh-CN" sz="1200" dirty="0">
                          <a:effectLst/>
                        </a:rPr>
                        <a:t>PPT</a:t>
                      </a:r>
                      <a:r>
                        <a:rPr lang="zh-CN" altLang="en-US" sz="1200" dirty="0">
                          <a:effectLst/>
                        </a:rPr>
                        <a:t>大纲生成</a:t>
                      </a:r>
                      <a:endParaRPr lang="zh-CN" altLang="en-US" sz="1200" dirty="0">
                        <a:effectLst/>
                        <a:latin typeface="+mn-ea"/>
                        <a:ea typeface="+mn-ea"/>
                      </a:endParaRPr>
                    </a:p>
                  </a:txBody>
                  <a:tcPr marL="43953" marR="43953" marT="21976" marB="21976"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dirty="0">
                          <a:effectLst/>
                        </a:rPr>
                        <a:t>- </a:t>
                      </a:r>
                      <a:r>
                        <a:rPr lang="zh-CN" altLang="en-US" sz="1200" dirty="0">
                          <a:effectLst/>
                        </a:rPr>
                        <a:t>中文论文写作</a:t>
                      </a:r>
                      <a:r>
                        <a:rPr lang="en-US" altLang="zh-CN" sz="1200" dirty="0">
                          <a:effectLst/>
                        </a:rPr>
                        <a:t>/</a:t>
                      </a:r>
                      <a:r>
                        <a:rPr lang="zh-CN" altLang="en-US" sz="1200" dirty="0">
                          <a:effectLst/>
                        </a:rPr>
                        <a:t>润色</a:t>
                      </a:r>
                      <a:br>
                        <a:rPr lang="zh-CN" altLang="en-US" sz="1200" dirty="0">
                          <a:effectLst/>
                        </a:rPr>
                      </a:br>
                      <a:r>
                        <a:rPr lang="en-US" altLang="zh-CN" sz="1200" dirty="0">
                          <a:effectLst/>
                        </a:rPr>
                        <a:t>- </a:t>
                      </a:r>
                      <a:r>
                        <a:rPr lang="zh-CN" altLang="en-US" sz="1200" dirty="0">
                          <a:effectLst/>
                        </a:rPr>
                        <a:t>历史文化课题研究</a:t>
                      </a:r>
                      <a:br>
                        <a:rPr lang="zh-CN" altLang="en-US" sz="1200" dirty="0">
                          <a:effectLst/>
                        </a:rPr>
                      </a:br>
                      <a:r>
                        <a:rPr lang="en-US" altLang="zh-CN" sz="1200" dirty="0">
                          <a:effectLst/>
                        </a:rPr>
                        <a:t>- </a:t>
                      </a:r>
                      <a:r>
                        <a:rPr lang="zh-CN" altLang="en-US" sz="1200" dirty="0">
                          <a:effectLst/>
                        </a:rPr>
                        <a:t>跨学科概念解释（如“区块链</a:t>
                      </a:r>
                      <a:r>
                        <a:rPr lang="en-US" altLang="zh-CN" sz="1200" dirty="0">
                          <a:effectLst/>
                        </a:rPr>
                        <a:t>+</a:t>
                      </a:r>
                      <a:r>
                        <a:rPr lang="zh-CN" altLang="en-US" sz="1200" dirty="0">
                          <a:effectLst/>
                        </a:rPr>
                        <a:t>物流应用”）</a:t>
                      </a:r>
                      <a:endParaRPr lang="zh-CN" altLang="en-US" sz="1200" dirty="0">
                        <a:effectLst/>
                        <a:latin typeface="+mn-ea"/>
                        <a:ea typeface="+mn-ea"/>
                      </a:endParaRPr>
                    </a:p>
                  </a:txBody>
                  <a:tcPr marL="43953" marR="43953" marT="21976" marB="21976"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dirty="0">
                          <a:effectLst/>
                        </a:rPr>
                        <a:t>- </a:t>
                      </a:r>
                      <a:r>
                        <a:rPr lang="zh-CN" altLang="en-US" sz="1200" dirty="0">
                          <a:effectLst/>
                        </a:rPr>
                        <a:t>毕业论文文献分析</a:t>
                      </a:r>
                      <a:br>
                        <a:rPr lang="zh-CN" altLang="en-US" sz="1200" dirty="0">
                          <a:effectLst/>
                        </a:rPr>
                      </a:br>
                      <a:r>
                        <a:rPr lang="en-US" altLang="zh-CN" sz="1200" dirty="0">
                          <a:effectLst/>
                        </a:rPr>
                        <a:t>- </a:t>
                      </a:r>
                      <a:r>
                        <a:rPr lang="zh-CN" altLang="en-US" sz="1200" dirty="0">
                          <a:effectLst/>
                        </a:rPr>
                        <a:t>课程书籍摘要生成</a:t>
                      </a:r>
                      <a:br>
                        <a:rPr lang="zh-CN" altLang="en-US" sz="1200" dirty="0">
                          <a:effectLst/>
                        </a:rPr>
                      </a:br>
                      <a:r>
                        <a:rPr lang="en-US" altLang="zh-CN" sz="1200" dirty="0">
                          <a:effectLst/>
                        </a:rPr>
                        <a:t>- </a:t>
                      </a:r>
                      <a:r>
                        <a:rPr lang="zh-CN" altLang="en-US" sz="1200" dirty="0">
                          <a:effectLst/>
                        </a:rPr>
                        <a:t>竞赛方案资料整合</a:t>
                      </a:r>
                      <a:endParaRPr lang="zh-CN" altLang="en-US" sz="1200" dirty="0">
                        <a:effectLst/>
                        <a:latin typeface="+mn-ea"/>
                        <a:ea typeface="+mn-ea"/>
                      </a:endParaRPr>
                    </a:p>
                  </a:txBody>
                  <a:tcPr marL="43953" marR="43953" marT="21976" marB="21976"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dirty="0">
                          <a:effectLst/>
                        </a:rPr>
                        <a:t>- </a:t>
                      </a:r>
                      <a:r>
                        <a:rPr lang="zh-CN" altLang="en-US" sz="1200" dirty="0">
                          <a:effectLst/>
                        </a:rPr>
                        <a:t>外文文献翻译与总结</a:t>
                      </a:r>
                      <a:br>
                        <a:rPr lang="zh-CN" altLang="en-US" sz="1200" dirty="0">
                          <a:effectLst/>
                        </a:rPr>
                      </a:br>
                      <a:r>
                        <a:rPr lang="en-US" altLang="zh-CN" sz="1200" dirty="0">
                          <a:effectLst/>
                        </a:rPr>
                        <a:t>- </a:t>
                      </a:r>
                      <a:r>
                        <a:rPr lang="zh-CN" altLang="en-US" sz="1200" dirty="0">
                          <a:effectLst/>
                        </a:rPr>
                        <a:t>商业计划书撰写</a:t>
                      </a:r>
                      <a:br>
                        <a:rPr lang="zh-CN" altLang="en-US" sz="1200" dirty="0">
                          <a:effectLst/>
                        </a:rPr>
                      </a:br>
                      <a:r>
                        <a:rPr lang="en-US" altLang="zh-CN" sz="1200" dirty="0">
                          <a:effectLst/>
                        </a:rPr>
                        <a:t>- </a:t>
                      </a:r>
                      <a:r>
                        <a:rPr lang="zh-CN" altLang="en-US" sz="1200" dirty="0">
                          <a:effectLst/>
                        </a:rPr>
                        <a:t>竞赛路演数据报告</a:t>
                      </a:r>
                      <a:endParaRPr lang="zh-CN" altLang="en-US" sz="1200" dirty="0">
                        <a:effectLst/>
                        <a:latin typeface="+mn-ea"/>
                        <a:ea typeface="+mn-ea"/>
                      </a:endParaRPr>
                    </a:p>
                  </a:txBody>
                  <a:tcPr marL="43953" marR="43953" marT="21976" marB="21976" anchor="ctr"/>
                </a:tc>
                <a:extLst>
                  <a:ext uri="{0D108BD9-81ED-4DB2-BD59-A6C34878D82A}">
                    <a16:rowId xmlns:a16="http://schemas.microsoft.com/office/drawing/2014/main" val="373218306"/>
                  </a:ext>
                </a:extLst>
              </a:tr>
              <a:tr h="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200" b="1" u="none" strike="noStrike" kern="1200" dirty="0">
                          <a:solidFill>
                            <a:srgbClr val="C00000"/>
                          </a:solidFill>
                          <a:effectLst/>
                        </a:rPr>
                        <a:t>学生使用亮点</a:t>
                      </a:r>
                    </a:p>
                    <a:p>
                      <a:pPr algn="ctr" fontAlgn="ctr"/>
                      <a:endParaRPr lang="zh-CN" altLang="en-US" sz="1200" b="1" i="0" u="none" strike="noStrike" kern="1200" dirty="0">
                        <a:solidFill>
                          <a:srgbClr val="2F2F2F"/>
                        </a:solidFill>
                        <a:effectLst/>
                        <a:latin typeface="微软雅黑" panose="020B0503020204020204" pitchFamily="34" charset="-122"/>
                        <a:ea typeface="微软雅黑" panose="020B0503020204020204" pitchFamily="34" charset="-122"/>
                        <a:cs typeface="+mn-cs"/>
                      </a:endParaRPr>
                    </a:p>
                  </a:txBody>
                  <a:tcPr marL="43953" marR="43953" marT="21976" marB="21976"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200" dirty="0">
                          <a:effectLst/>
                        </a:rPr>
                        <a:t>理工科学生“代码外挂”，可直接生成</a:t>
                      </a:r>
                      <a:r>
                        <a:rPr lang="en-US" altLang="zh-CN" sz="1200" dirty="0">
                          <a:effectLst/>
                        </a:rPr>
                        <a:t>Python</a:t>
                      </a:r>
                      <a:r>
                        <a:rPr lang="zh-CN" altLang="en-US" sz="1200" dirty="0">
                          <a:effectLst/>
                        </a:rPr>
                        <a:t>、</a:t>
                      </a:r>
                      <a:r>
                        <a:rPr lang="en-US" altLang="zh-CN" sz="1200" dirty="0">
                          <a:effectLst/>
                        </a:rPr>
                        <a:t>MATLAB</a:t>
                      </a:r>
                      <a:r>
                        <a:rPr lang="zh-CN" altLang="en-US" sz="1200" dirty="0">
                          <a:effectLst/>
                        </a:rPr>
                        <a:t>代码片段，并提供错误修正建议。</a:t>
                      </a:r>
                    </a:p>
                    <a:p>
                      <a:pPr algn="ctr" fontAlgn="ctr"/>
                      <a:endParaRPr lang="en-US" altLang="zh-CN" sz="1200" dirty="0">
                        <a:effectLst/>
                        <a:latin typeface="+mn-ea"/>
                        <a:ea typeface="+mn-ea"/>
                      </a:endParaRPr>
                    </a:p>
                  </a:txBody>
                  <a:tcPr marL="43953" marR="43953" marT="21976" marB="21976"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200" dirty="0">
                          <a:effectLst/>
                        </a:rPr>
                        <a:t>科</a:t>
                      </a:r>
                      <a:r>
                        <a:rPr lang="en-US" altLang="zh-CN" sz="1200" dirty="0">
                          <a:effectLst/>
                        </a:rPr>
                        <a:t>/</a:t>
                      </a:r>
                      <a:r>
                        <a:rPr lang="zh-CN" altLang="en-US" sz="1200" dirty="0">
                          <a:effectLst/>
                        </a:rPr>
                        <a:t>艺术生“灵感助手”，能结合热点生成网感文案，提供表情包和配图建议。</a:t>
                      </a:r>
                    </a:p>
                    <a:p>
                      <a:pPr algn="ctr" fontAlgn="ctr"/>
                      <a:endParaRPr lang="en-US" altLang="zh-CN" sz="1200" dirty="0">
                        <a:effectLst/>
                        <a:latin typeface="+mn-ea"/>
                        <a:ea typeface="+mn-ea"/>
                      </a:endParaRPr>
                    </a:p>
                  </a:txBody>
                  <a:tcPr marL="43953" marR="43953" marT="21976" marB="21976"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200" dirty="0">
                          <a:effectLst/>
                        </a:rPr>
                        <a:t>中文系</a:t>
                      </a:r>
                      <a:r>
                        <a:rPr lang="en-US" altLang="zh-CN" sz="1200" dirty="0">
                          <a:effectLst/>
                        </a:rPr>
                        <a:t>/</a:t>
                      </a:r>
                      <a:r>
                        <a:rPr lang="zh-CN" altLang="en-US" sz="1200" dirty="0">
                          <a:effectLst/>
                        </a:rPr>
                        <a:t>社科生“学术搭档”，可自动生成文言文翻译注释，关联百度学术资源直接引用文献。</a:t>
                      </a:r>
                    </a:p>
                    <a:p>
                      <a:pPr algn="ctr" fontAlgn="ctr"/>
                      <a:endParaRPr lang="en-US" altLang="zh-CN" sz="1200" dirty="0">
                        <a:effectLst/>
                        <a:latin typeface="+mn-ea"/>
                        <a:ea typeface="+mn-ea"/>
                      </a:endParaRPr>
                    </a:p>
                  </a:txBody>
                  <a:tcPr marL="43953" marR="43953" marT="21976" marB="21976"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200" dirty="0">
                          <a:effectLst/>
                        </a:rPr>
                        <a:t>高效“文献管家”，上传</a:t>
                      </a:r>
                      <a:r>
                        <a:rPr lang="en-US" altLang="zh-CN" sz="1200" dirty="0">
                          <a:effectLst/>
                        </a:rPr>
                        <a:t>PDF/</a:t>
                      </a:r>
                      <a:r>
                        <a:rPr lang="zh-CN" altLang="en-US" sz="1200" dirty="0">
                          <a:effectLst/>
                        </a:rPr>
                        <a:t>论文后自动生成思维导图，标记核心论点与争议点。</a:t>
                      </a:r>
                    </a:p>
                    <a:p>
                      <a:pPr algn="ctr" fontAlgn="ctr"/>
                      <a:endParaRPr lang="en-US" altLang="zh-CN" sz="1200" dirty="0">
                        <a:effectLst/>
                        <a:latin typeface="+mn-ea"/>
                        <a:ea typeface="+mn-ea"/>
                      </a:endParaRPr>
                    </a:p>
                  </a:txBody>
                  <a:tcPr marL="43953" marR="43953" marT="21976" marB="21976"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200" dirty="0">
                          <a:effectLst/>
                        </a:rPr>
                        <a:t>经管</a:t>
                      </a:r>
                      <a:r>
                        <a:rPr lang="en-US" altLang="zh-CN" sz="1200" dirty="0">
                          <a:effectLst/>
                        </a:rPr>
                        <a:t>/</a:t>
                      </a:r>
                      <a:r>
                        <a:rPr lang="zh-CN" altLang="en-US" sz="1200" dirty="0">
                          <a:effectLst/>
                        </a:rPr>
                        <a:t>外语生“全球化助手”，可一键生成多语言对照版本，提供行业数据洞察（如“</a:t>
                      </a:r>
                      <a:r>
                        <a:rPr lang="en-US" altLang="zh-CN" sz="1200" dirty="0">
                          <a:effectLst/>
                        </a:rPr>
                        <a:t>618</a:t>
                      </a:r>
                      <a:r>
                        <a:rPr lang="zh-CN" altLang="en-US" sz="1200" dirty="0">
                          <a:effectLst/>
                        </a:rPr>
                        <a:t>消费趋势分析”）。</a:t>
                      </a:r>
                    </a:p>
                  </a:txBody>
                  <a:tcPr marL="43953" marR="43953" marT="21976" marB="21976" anchor="ctr"/>
                </a:tc>
                <a:extLst>
                  <a:ext uri="{0D108BD9-81ED-4DB2-BD59-A6C34878D82A}">
                    <a16:rowId xmlns:a16="http://schemas.microsoft.com/office/drawing/2014/main" val="1740945693"/>
                  </a:ext>
                </a:extLst>
              </a:tr>
              <a:tr h="422459">
                <a:tc>
                  <a:txBody>
                    <a:bodyPr/>
                    <a:lstStyle/>
                    <a:p>
                      <a:pPr algn="ctr" fontAlgn="ctr"/>
                      <a:r>
                        <a:rPr lang="zh-CN" altLang="en-US" sz="1200" b="1" u="none" strike="noStrike" kern="1200" dirty="0">
                          <a:solidFill>
                            <a:srgbClr val="2F2F2F"/>
                          </a:solidFill>
                          <a:effectLst/>
                        </a:rPr>
                        <a:t>​学术支持</a:t>
                      </a:r>
                      <a:endParaRPr lang="zh-CN" altLang="en-US" sz="1200" b="1" i="0" u="none" strike="noStrike" kern="1200" dirty="0">
                        <a:solidFill>
                          <a:srgbClr val="2F2F2F"/>
                        </a:solidFill>
                        <a:effectLst/>
                        <a:latin typeface="微软雅黑" panose="020B0503020204020204" pitchFamily="34" charset="-122"/>
                        <a:ea typeface="微软雅黑" panose="020B0503020204020204" pitchFamily="34" charset="-122"/>
                        <a:cs typeface="+mn-cs"/>
                      </a:endParaRPr>
                    </a:p>
                  </a:txBody>
                  <a:tcPr marL="43953" marR="43953" marT="21976" marB="21976" anchor="ctr"/>
                </a:tc>
                <a:tc>
                  <a:txBody>
                    <a:bodyPr/>
                    <a:lstStyle/>
                    <a:p>
                      <a:pPr algn="ctr" fontAlgn="ctr"/>
                      <a:r>
                        <a:rPr lang="zh-CN" altLang="en-US" sz="1200" dirty="0">
                          <a:effectLst/>
                        </a:rPr>
                        <a:t>████████ </a:t>
                      </a:r>
                      <a:r>
                        <a:rPr lang="en-US" altLang="zh-CN" sz="1200" dirty="0">
                          <a:effectLst/>
                        </a:rPr>
                        <a:t>9.5/10</a:t>
                      </a:r>
                      <a:endParaRPr lang="en-US" altLang="zh-CN" sz="1200" dirty="0">
                        <a:effectLst/>
                        <a:latin typeface="+mn-ea"/>
                        <a:ea typeface="+mn-ea"/>
                      </a:endParaRPr>
                    </a:p>
                  </a:txBody>
                  <a:tcPr marL="43953" marR="43953" marT="21976" marB="21976" anchor="ctr"/>
                </a:tc>
                <a:tc>
                  <a:txBody>
                    <a:bodyPr/>
                    <a:lstStyle/>
                    <a:p>
                      <a:pPr algn="ctr" fontAlgn="ctr"/>
                      <a:r>
                        <a:rPr lang="zh-CN" altLang="en-US" sz="1200" dirty="0">
                          <a:effectLst/>
                        </a:rPr>
                        <a:t>████ </a:t>
                      </a:r>
                      <a:r>
                        <a:rPr lang="en-US" altLang="zh-CN" sz="1200" dirty="0">
                          <a:effectLst/>
                        </a:rPr>
                        <a:t>6/10</a:t>
                      </a:r>
                      <a:endParaRPr lang="en-US" altLang="zh-CN" sz="1200" dirty="0">
                        <a:effectLst/>
                        <a:latin typeface="+mn-ea"/>
                        <a:ea typeface="+mn-ea"/>
                      </a:endParaRPr>
                    </a:p>
                  </a:txBody>
                  <a:tcPr marL="43953" marR="43953" marT="21976" marB="21976" anchor="ctr"/>
                </a:tc>
                <a:tc>
                  <a:txBody>
                    <a:bodyPr/>
                    <a:lstStyle/>
                    <a:p>
                      <a:pPr algn="ctr" fontAlgn="ctr"/>
                      <a:r>
                        <a:rPr lang="zh-CN" altLang="en-US" sz="1200" dirty="0">
                          <a:effectLst/>
                        </a:rPr>
                        <a:t>█████ </a:t>
                      </a:r>
                      <a:r>
                        <a:rPr lang="en-US" altLang="zh-CN" sz="1200" dirty="0">
                          <a:effectLst/>
                        </a:rPr>
                        <a:t>7/10</a:t>
                      </a:r>
                      <a:endParaRPr lang="en-US" altLang="zh-CN" sz="1200" dirty="0">
                        <a:effectLst/>
                        <a:latin typeface="+mn-ea"/>
                        <a:ea typeface="+mn-ea"/>
                      </a:endParaRPr>
                    </a:p>
                  </a:txBody>
                  <a:tcPr marL="43953" marR="43953" marT="21976" marB="21976" anchor="ctr"/>
                </a:tc>
                <a:tc>
                  <a:txBody>
                    <a:bodyPr/>
                    <a:lstStyle/>
                    <a:p>
                      <a:pPr algn="ctr" fontAlgn="ctr"/>
                      <a:r>
                        <a:rPr lang="zh-CN" altLang="en-US" sz="1200">
                          <a:effectLst/>
                        </a:rPr>
                        <a:t>███████ </a:t>
                      </a:r>
                      <a:r>
                        <a:rPr lang="en-US" altLang="zh-CN" sz="1200">
                          <a:effectLst/>
                        </a:rPr>
                        <a:t>8/10</a:t>
                      </a:r>
                      <a:endParaRPr lang="en-US" altLang="zh-CN" sz="1200">
                        <a:effectLst/>
                        <a:latin typeface="+mn-ea"/>
                        <a:ea typeface="+mn-ea"/>
                      </a:endParaRPr>
                    </a:p>
                  </a:txBody>
                  <a:tcPr marL="43953" marR="43953" marT="21976" marB="21976" anchor="ctr"/>
                </a:tc>
                <a:tc>
                  <a:txBody>
                    <a:bodyPr/>
                    <a:lstStyle/>
                    <a:p>
                      <a:pPr algn="ctr" fontAlgn="ctr"/>
                      <a:r>
                        <a:rPr lang="zh-CN" altLang="en-US" sz="1200" dirty="0">
                          <a:effectLst/>
                        </a:rPr>
                        <a:t>██████ </a:t>
                      </a:r>
                      <a:r>
                        <a:rPr lang="en-US" altLang="zh-CN" sz="1200" dirty="0">
                          <a:effectLst/>
                        </a:rPr>
                        <a:t>7.5/10</a:t>
                      </a:r>
                      <a:endParaRPr lang="en-US" altLang="zh-CN" sz="1200" dirty="0">
                        <a:effectLst/>
                        <a:latin typeface="+mn-ea"/>
                        <a:ea typeface="+mn-ea"/>
                      </a:endParaRPr>
                    </a:p>
                  </a:txBody>
                  <a:tcPr marL="43953" marR="43953" marT="21976" marB="21976" anchor="ctr"/>
                </a:tc>
                <a:extLst>
                  <a:ext uri="{0D108BD9-81ED-4DB2-BD59-A6C34878D82A}">
                    <a16:rowId xmlns:a16="http://schemas.microsoft.com/office/drawing/2014/main" val="1984171416"/>
                  </a:ext>
                </a:extLst>
              </a:tr>
              <a:tr h="392281">
                <a:tc>
                  <a:txBody>
                    <a:bodyPr/>
                    <a:lstStyle/>
                    <a:p>
                      <a:pPr algn="ctr" fontAlgn="ctr"/>
                      <a:r>
                        <a:rPr lang="en-US" altLang="zh-CN" sz="1200" b="1" u="none" strike="noStrike" kern="1200" dirty="0">
                          <a:solidFill>
                            <a:srgbClr val="2F2F2F"/>
                          </a:solidFill>
                          <a:effectLst/>
                        </a:rPr>
                        <a:t>- </a:t>
                      </a:r>
                      <a:r>
                        <a:rPr lang="zh-CN" altLang="en-US" sz="1200" b="1" u="none" strike="noStrike" kern="1200" dirty="0">
                          <a:solidFill>
                            <a:srgbClr val="2F2F2F"/>
                          </a:solidFill>
                          <a:effectLst/>
                        </a:rPr>
                        <a:t>文献溯源</a:t>
                      </a:r>
                      <a:endParaRPr lang="zh-CN" altLang="en-US" sz="1200" b="1" i="0" u="none" strike="noStrike" kern="1200" dirty="0">
                        <a:solidFill>
                          <a:srgbClr val="2F2F2F"/>
                        </a:solidFill>
                        <a:effectLst/>
                        <a:latin typeface="微软雅黑" panose="020B0503020204020204" pitchFamily="34" charset="-122"/>
                        <a:ea typeface="微软雅黑" panose="020B0503020204020204" pitchFamily="34" charset="-122"/>
                        <a:cs typeface="+mn-cs"/>
                      </a:endParaRPr>
                    </a:p>
                  </a:txBody>
                  <a:tcPr marL="43953" marR="43953" marT="21976" marB="21976" anchor="ctr"/>
                </a:tc>
                <a:tc>
                  <a:txBody>
                    <a:bodyPr/>
                    <a:lstStyle/>
                    <a:p>
                      <a:pPr algn="ctr" fontAlgn="ctr"/>
                      <a:r>
                        <a:rPr lang="zh-CN" altLang="en-US" sz="1200">
                          <a:effectLst/>
                        </a:rPr>
                        <a:t>支持</a:t>
                      </a:r>
                      <a:r>
                        <a:rPr lang="en-US" sz="1200">
                          <a:effectLst/>
                        </a:rPr>
                        <a:t>CNKI/SCI-HUB</a:t>
                      </a:r>
                      <a:r>
                        <a:rPr lang="zh-CN" altLang="en-US" sz="1200">
                          <a:effectLst/>
                        </a:rPr>
                        <a:t>双通道</a:t>
                      </a:r>
                      <a:endParaRPr lang="zh-CN" altLang="en-US" sz="1200">
                        <a:effectLst/>
                        <a:latin typeface="+mn-ea"/>
                        <a:ea typeface="+mn-ea"/>
                      </a:endParaRPr>
                    </a:p>
                  </a:txBody>
                  <a:tcPr marL="43953" marR="43953" marT="21976" marB="21976" anchor="ctr"/>
                </a:tc>
                <a:tc>
                  <a:txBody>
                    <a:bodyPr/>
                    <a:lstStyle/>
                    <a:p>
                      <a:pPr algn="ctr" fontAlgn="ctr"/>
                      <a:r>
                        <a:rPr lang="zh-CN" altLang="en-US" sz="1200">
                          <a:effectLst/>
                        </a:rPr>
                        <a:t>仅基础网页检索</a:t>
                      </a:r>
                      <a:endParaRPr lang="zh-CN" altLang="en-US" sz="1200">
                        <a:effectLst/>
                        <a:latin typeface="+mn-ea"/>
                        <a:ea typeface="+mn-ea"/>
                      </a:endParaRPr>
                    </a:p>
                  </a:txBody>
                  <a:tcPr marL="43953" marR="43953" marT="21976" marB="21976" anchor="ctr"/>
                </a:tc>
                <a:tc>
                  <a:txBody>
                    <a:bodyPr/>
                    <a:lstStyle/>
                    <a:p>
                      <a:pPr algn="ctr" fontAlgn="ctr"/>
                      <a:r>
                        <a:rPr lang="zh-CN" altLang="en-US" sz="1200">
                          <a:effectLst/>
                        </a:rPr>
                        <a:t>百度学术接入</a:t>
                      </a:r>
                      <a:endParaRPr lang="zh-CN" altLang="en-US" sz="1200">
                        <a:effectLst/>
                        <a:latin typeface="+mn-ea"/>
                        <a:ea typeface="+mn-ea"/>
                      </a:endParaRPr>
                    </a:p>
                  </a:txBody>
                  <a:tcPr marL="43953" marR="43953" marT="21976" marB="21976" anchor="ctr"/>
                </a:tc>
                <a:tc>
                  <a:txBody>
                    <a:bodyPr/>
                    <a:lstStyle/>
                    <a:p>
                      <a:pPr algn="ctr" fontAlgn="ctr"/>
                      <a:r>
                        <a:rPr lang="en-US" altLang="zh-CN" sz="1200">
                          <a:effectLst/>
                        </a:rPr>
                        <a:t>200</a:t>
                      </a:r>
                      <a:r>
                        <a:rPr lang="zh-CN" altLang="en-US" sz="1200">
                          <a:effectLst/>
                        </a:rPr>
                        <a:t>万字单文档解析</a:t>
                      </a:r>
                      <a:endParaRPr lang="zh-CN" altLang="en-US" sz="1200">
                        <a:effectLst/>
                        <a:latin typeface="+mn-ea"/>
                        <a:ea typeface="+mn-ea"/>
                      </a:endParaRPr>
                    </a:p>
                  </a:txBody>
                  <a:tcPr marL="43953" marR="43953" marT="21976" marB="21976" anchor="ctr"/>
                </a:tc>
                <a:tc>
                  <a:txBody>
                    <a:bodyPr/>
                    <a:lstStyle/>
                    <a:p>
                      <a:pPr algn="ctr" fontAlgn="ctr"/>
                      <a:r>
                        <a:rPr lang="en-US" altLang="zh-CN" sz="1200">
                          <a:effectLst/>
                        </a:rPr>
                        <a:t>PDF</a:t>
                      </a:r>
                      <a:r>
                        <a:rPr lang="zh-CN" altLang="en-US" sz="1200">
                          <a:effectLst/>
                        </a:rPr>
                        <a:t>表格自动识别</a:t>
                      </a:r>
                      <a:endParaRPr lang="zh-CN" altLang="en-US" sz="1200">
                        <a:effectLst/>
                        <a:latin typeface="+mn-ea"/>
                        <a:ea typeface="+mn-ea"/>
                      </a:endParaRPr>
                    </a:p>
                  </a:txBody>
                  <a:tcPr marL="43953" marR="43953" marT="21976" marB="21976" anchor="ctr"/>
                </a:tc>
                <a:extLst>
                  <a:ext uri="{0D108BD9-81ED-4DB2-BD59-A6C34878D82A}">
                    <a16:rowId xmlns:a16="http://schemas.microsoft.com/office/drawing/2014/main" val="3092845460"/>
                  </a:ext>
                </a:extLst>
              </a:tr>
              <a:tr h="392174">
                <a:tc>
                  <a:txBody>
                    <a:bodyPr/>
                    <a:lstStyle/>
                    <a:p>
                      <a:pPr algn="ctr" fontAlgn="ctr"/>
                      <a:r>
                        <a:rPr lang="en-US" altLang="zh-CN" sz="1200" b="1" u="none" strike="noStrike" kern="1200" dirty="0">
                          <a:solidFill>
                            <a:srgbClr val="2F2F2F"/>
                          </a:solidFill>
                          <a:effectLst/>
                        </a:rPr>
                        <a:t>- </a:t>
                      </a:r>
                      <a:r>
                        <a:rPr lang="zh-CN" altLang="en-US" sz="1200" b="1" u="none" strike="noStrike" kern="1200" dirty="0">
                          <a:solidFill>
                            <a:srgbClr val="2F2F2F"/>
                          </a:solidFill>
                          <a:effectLst/>
                        </a:rPr>
                        <a:t>论文润色</a:t>
                      </a:r>
                      <a:endParaRPr lang="zh-CN" altLang="en-US" sz="1200" b="1" i="0" u="none" strike="noStrike" kern="1200" dirty="0">
                        <a:solidFill>
                          <a:srgbClr val="2F2F2F"/>
                        </a:solidFill>
                        <a:effectLst/>
                        <a:latin typeface="微软雅黑" panose="020B0503020204020204" pitchFamily="34" charset="-122"/>
                        <a:ea typeface="微软雅黑" panose="020B0503020204020204" pitchFamily="34" charset="-122"/>
                        <a:cs typeface="+mn-cs"/>
                      </a:endParaRPr>
                    </a:p>
                  </a:txBody>
                  <a:tcPr marL="43953" marR="43953" marT="21976" marB="21976" anchor="ctr"/>
                </a:tc>
                <a:tc>
                  <a:txBody>
                    <a:bodyPr/>
                    <a:lstStyle/>
                    <a:p>
                      <a:pPr algn="ctr" fontAlgn="ctr"/>
                      <a:r>
                        <a:rPr lang="zh-CN" altLang="en-US" sz="1200">
                          <a:effectLst/>
                        </a:rPr>
                        <a:t>学科定制化修改建议</a:t>
                      </a:r>
                      <a:endParaRPr lang="zh-CN" altLang="en-US" sz="1200">
                        <a:effectLst/>
                        <a:latin typeface="+mn-ea"/>
                        <a:ea typeface="+mn-ea"/>
                      </a:endParaRPr>
                    </a:p>
                  </a:txBody>
                  <a:tcPr marL="43953" marR="43953" marT="21976" marB="21976" anchor="ctr"/>
                </a:tc>
                <a:tc>
                  <a:txBody>
                    <a:bodyPr/>
                    <a:lstStyle/>
                    <a:p>
                      <a:pPr algn="ctr" fontAlgn="ctr"/>
                      <a:r>
                        <a:rPr lang="zh-CN" altLang="en-US" sz="1200" dirty="0">
                          <a:effectLst/>
                        </a:rPr>
                        <a:t>基础语法校对</a:t>
                      </a:r>
                      <a:endParaRPr lang="zh-CN" altLang="en-US" sz="1200" dirty="0">
                        <a:effectLst/>
                        <a:latin typeface="+mn-ea"/>
                        <a:ea typeface="+mn-ea"/>
                      </a:endParaRPr>
                    </a:p>
                  </a:txBody>
                  <a:tcPr marL="43953" marR="43953" marT="21976" marB="21976" anchor="ctr"/>
                </a:tc>
                <a:tc>
                  <a:txBody>
                    <a:bodyPr/>
                    <a:lstStyle/>
                    <a:p>
                      <a:pPr algn="ctr" fontAlgn="ctr"/>
                      <a:r>
                        <a:rPr lang="zh-CN" altLang="en-US" sz="1200" dirty="0">
                          <a:effectLst/>
                        </a:rPr>
                        <a:t>学术表达优化</a:t>
                      </a:r>
                      <a:endParaRPr lang="zh-CN" altLang="en-US" sz="1200" dirty="0">
                        <a:effectLst/>
                        <a:latin typeface="+mn-ea"/>
                        <a:ea typeface="+mn-ea"/>
                      </a:endParaRPr>
                    </a:p>
                  </a:txBody>
                  <a:tcPr marL="43953" marR="43953" marT="21976" marB="21976" anchor="ctr"/>
                </a:tc>
                <a:tc>
                  <a:txBody>
                    <a:bodyPr/>
                    <a:lstStyle/>
                    <a:p>
                      <a:pPr algn="ctr" fontAlgn="ctr"/>
                      <a:r>
                        <a:rPr lang="zh-CN" altLang="en-US" sz="1200">
                          <a:effectLst/>
                        </a:rPr>
                        <a:t>段落逻辑重组</a:t>
                      </a:r>
                      <a:endParaRPr lang="zh-CN" altLang="en-US" sz="1200">
                        <a:effectLst/>
                        <a:latin typeface="+mn-ea"/>
                        <a:ea typeface="+mn-ea"/>
                      </a:endParaRPr>
                    </a:p>
                  </a:txBody>
                  <a:tcPr marL="43953" marR="43953" marT="21976" marB="21976" anchor="ctr"/>
                </a:tc>
                <a:tc>
                  <a:txBody>
                    <a:bodyPr/>
                    <a:lstStyle/>
                    <a:p>
                      <a:pPr algn="ctr" fontAlgn="ctr"/>
                      <a:r>
                        <a:rPr lang="zh-CN" altLang="en-US" sz="1200">
                          <a:effectLst/>
                        </a:rPr>
                        <a:t>数据可视化建议</a:t>
                      </a:r>
                      <a:endParaRPr lang="zh-CN" altLang="en-US" sz="1200">
                        <a:effectLst/>
                        <a:latin typeface="+mn-ea"/>
                        <a:ea typeface="+mn-ea"/>
                      </a:endParaRPr>
                    </a:p>
                  </a:txBody>
                  <a:tcPr marL="43953" marR="43953" marT="21976" marB="21976" anchor="ctr"/>
                </a:tc>
                <a:extLst>
                  <a:ext uri="{0D108BD9-81ED-4DB2-BD59-A6C34878D82A}">
                    <a16:rowId xmlns:a16="http://schemas.microsoft.com/office/drawing/2014/main" val="1437830521"/>
                  </a:ext>
                </a:extLst>
              </a:tr>
              <a:tr h="302301">
                <a:tc>
                  <a:txBody>
                    <a:bodyPr/>
                    <a:lstStyle/>
                    <a:p>
                      <a:pPr algn="ctr" fontAlgn="ctr"/>
                      <a:r>
                        <a:rPr lang="zh-CN" altLang="en-US" sz="1200" b="1" u="none" strike="noStrike" kern="1200" dirty="0">
                          <a:solidFill>
                            <a:srgbClr val="2F2F2F"/>
                          </a:solidFill>
                          <a:effectLst/>
                        </a:rPr>
                        <a:t>​多语言</a:t>
                      </a:r>
                      <a:endParaRPr lang="zh-CN" altLang="en-US" sz="1200" b="1" i="0" u="none" strike="noStrike" kern="1200" dirty="0">
                        <a:solidFill>
                          <a:srgbClr val="2F2F2F"/>
                        </a:solidFill>
                        <a:effectLst/>
                        <a:latin typeface="微软雅黑" panose="020B0503020204020204" pitchFamily="34" charset="-122"/>
                        <a:ea typeface="微软雅黑" panose="020B0503020204020204" pitchFamily="34" charset="-122"/>
                        <a:cs typeface="+mn-cs"/>
                      </a:endParaRPr>
                    </a:p>
                  </a:txBody>
                  <a:tcPr marL="43953" marR="43953" marT="21976" marB="21976" anchor="ctr"/>
                </a:tc>
                <a:tc>
                  <a:txBody>
                    <a:bodyPr/>
                    <a:lstStyle/>
                    <a:p>
                      <a:pPr algn="ctr" fontAlgn="ctr"/>
                      <a:r>
                        <a:rPr lang="zh-CN" altLang="en-US" sz="1200">
                          <a:effectLst/>
                        </a:rPr>
                        <a:t>中英德</a:t>
                      </a:r>
                      <a:r>
                        <a:rPr lang="en-US" altLang="zh-CN" sz="1200">
                          <a:effectLst/>
                        </a:rPr>
                        <a:t>(</a:t>
                      </a:r>
                      <a:r>
                        <a:rPr lang="zh-CN" altLang="en-US" sz="1200">
                          <a:effectLst/>
                        </a:rPr>
                        <a:t>专业级</a:t>
                      </a:r>
                      <a:r>
                        <a:rPr lang="en-US" altLang="zh-CN" sz="1200">
                          <a:effectLst/>
                        </a:rPr>
                        <a:t>)</a:t>
                      </a:r>
                      <a:endParaRPr lang="en-US" altLang="zh-CN" sz="1200">
                        <a:effectLst/>
                        <a:latin typeface="+mn-ea"/>
                        <a:ea typeface="+mn-ea"/>
                      </a:endParaRPr>
                    </a:p>
                  </a:txBody>
                  <a:tcPr marL="43953" marR="43953" marT="21976" marB="21976" anchor="ctr"/>
                </a:tc>
                <a:tc>
                  <a:txBody>
                    <a:bodyPr/>
                    <a:lstStyle/>
                    <a:p>
                      <a:pPr algn="ctr" fontAlgn="ctr"/>
                      <a:r>
                        <a:rPr lang="zh-CN" altLang="en-US" sz="1200">
                          <a:effectLst/>
                        </a:rPr>
                        <a:t>中英日韩</a:t>
                      </a:r>
                      <a:r>
                        <a:rPr lang="en-US" altLang="zh-CN" sz="1200">
                          <a:effectLst/>
                        </a:rPr>
                        <a:t>(</a:t>
                      </a:r>
                      <a:r>
                        <a:rPr lang="zh-CN" altLang="en-US" sz="1200">
                          <a:effectLst/>
                        </a:rPr>
                        <a:t>会话级</a:t>
                      </a:r>
                      <a:r>
                        <a:rPr lang="en-US" altLang="zh-CN" sz="1200">
                          <a:effectLst/>
                        </a:rPr>
                        <a:t>)</a:t>
                      </a:r>
                      <a:endParaRPr lang="en-US" altLang="zh-CN" sz="1200">
                        <a:effectLst/>
                        <a:latin typeface="+mn-ea"/>
                        <a:ea typeface="+mn-ea"/>
                      </a:endParaRPr>
                    </a:p>
                  </a:txBody>
                  <a:tcPr marL="43953" marR="43953" marT="21976" marB="21976" anchor="ctr"/>
                </a:tc>
                <a:tc>
                  <a:txBody>
                    <a:bodyPr/>
                    <a:lstStyle/>
                    <a:p>
                      <a:pPr algn="ctr" fontAlgn="ctr"/>
                      <a:r>
                        <a:rPr lang="zh-CN" altLang="en-US" sz="1200" dirty="0">
                          <a:effectLst/>
                        </a:rPr>
                        <a:t>中英</a:t>
                      </a:r>
                      <a:r>
                        <a:rPr lang="en-US" altLang="zh-CN" sz="1200" dirty="0">
                          <a:effectLst/>
                        </a:rPr>
                        <a:t>(</a:t>
                      </a:r>
                      <a:r>
                        <a:rPr lang="zh-CN" altLang="en-US" sz="1200" dirty="0">
                          <a:effectLst/>
                        </a:rPr>
                        <a:t>学术级</a:t>
                      </a:r>
                      <a:r>
                        <a:rPr lang="en-US" altLang="zh-CN" sz="1200" dirty="0">
                          <a:effectLst/>
                        </a:rPr>
                        <a:t>)</a:t>
                      </a:r>
                      <a:endParaRPr lang="en-US" altLang="zh-CN" sz="1200" dirty="0">
                        <a:effectLst/>
                        <a:latin typeface="+mn-ea"/>
                        <a:ea typeface="+mn-ea"/>
                      </a:endParaRPr>
                    </a:p>
                  </a:txBody>
                  <a:tcPr marL="43953" marR="43953" marT="21976" marB="21976" anchor="ctr"/>
                </a:tc>
                <a:tc>
                  <a:txBody>
                    <a:bodyPr/>
                    <a:lstStyle/>
                    <a:p>
                      <a:pPr algn="ctr" fontAlgn="ctr"/>
                      <a:r>
                        <a:rPr lang="zh-CN" altLang="en-US" sz="1200" dirty="0">
                          <a:effectLst/>
                        </a:rPr>
                        <a:t>中英</a:t>
                      </a:r>
                      <a:r>
                        <a:rPr lang="en-US" altLang="zh-CN" sz="1200" dirty="0">
                          <a:effectLst/>
                        </a:rPr>
                        <a:t>(</a:t>
                      </a:r>
                      <a:r>
                        <a:rPr lang="zh-CN" altLang="en-US" sz="1200" dirty="0">
                          <a:effectLst/>
                        </a:rPr>
                        <a:t>翻译级</a:t>
                      </a:r>
                      <a:r>
                        <a:rPr lang="en-US" altLang="zh-CN" sz="1200" dirty="0">
                          <a:effectLst/>
                        </a:rPr>
                        <a:t>)</a:t>
                      </a:r>
                      <a:endParaRPr lang="en-US" altLang="zh-CN" sz="1200" dirty="0">
                        <a:effectLst/>
                        <a:latin typeface="+mn-ea"/>
                        <a:ea typeface="+mn-ea"/>
                      </a:endParaRPr>
                    </a:p>
                  </a:txBody>
                  <a:tcPr marL="43953" marR="43953" marT="21976" marB="21976" anchor="ctr"/>
                </a:tc>
                <a:tc>
                  <a:txBody>
                    <a:bodyPr/>
                    <a:lstStyle/>
                    <a:p>
                      <a:pPr algn="ctr" fontAlgn="ctr"/>
                      <a:r>
                        <a:rPr lang="zh-CN" altLang="en-US" sz="1200" dirty="0">
                          <a:effectLst/>
                        </a:rPr>
                        <a:t>中英阿</a:t>
                      </a:r>
                      <a:r>
                        <a:rPr lang="en-US" altLang="zh-CN" sz="1200" dirty="0">
                          <a:effectLst/>
                        </a:rPr>
                        <a:t>(</a:t>
                      </a:r>
                      <a:r>
                        <a:rPr lang="zh-CN" altLang="en-US" sz="1200" dirty="0">
                          <a:effectLst/>
                        </a:rPr>
                        <a:t>商务级</a:t>
                      </a:r>
                      <a:r>
                        <a:rPr lang="en-US" altLang="zh-CN" sz="1200" dirty="0">
                          <a:effectLst/>
                        </a:rPr>
                        <a:t>)</a:t>
                      </a:r>
                      <a:endParaRPr lang="en-US" altLang="zh-CN" sz="1200" dirty="0">
                        <a:effectLst/>
                        <a:latin typeface="+mn-ea"/>
                        <a:ea typeface="+mn-ea"/>
                      </a:endParaRPr>
                    </a:p>
                  </a:txBody>
                  <a:tcPr marL="43953" marR="43953" marT="21976" marB="21976" anchor="ctr"/>
                </a:tc>
                <a:extLst>
                  <a:ext uri="{0D108BD9-81ED-4DB2-BD59-A6C34878D82A}">
                    <a16:rowId xmlns:a16="http://schemas.microsoft.com/office/drawing/2014/main" val="1661989853"/>
                  </a:ext>
                </a:extLst>
              </a:tr>
              <a:tr h="458509">
                <a:tc>
                  <a:txBody>
                    <a:bodyPr/>
                    <a:lstStyle/>
                    <a:p>
                      <a:pPr algn="ctr" fontAlgn="ctr"/>
                      <a:r>
                        <a:rPr lang="zh-CN" altLang="en-US" sz="1200" b="1" u="none" strike="noStrike" kern="1200" dirty="0">
                          <a:solidFill>
                            <a:srgbClr val="2F2F2F"/>
                          </a:solidFill>
                          <a:effectLst/>
                        </a:rPr>
                        <a:t>​独特功能</a:t>
                      </a:r>
                      <a:endParaRPr lang="zh-CN" altLang="en-US" sz="1200" b="1" i="0" u="none" strike="noStrike" kern="1200" dirty="0">
                        <a:solidFill>
                          <a:srgbClr val="2F2F2F"/>
                        </a:solidFill>
                        <a:effectLst/>
                        <a:latin typeface="微软雅黑" panose="020B0503020204020204" pitchFamily="34" charset="-122"/>
                        <a:ea typeface="微软雅黑" panose="020B0503020204020204" pitchFamily="34" charset="-122"/>
                        <a:cs typeface="+mn-cs"/>
                      </a:endParaRPr>
                    </a:p>
                  </a:txBody>
                  <a:tcPr marL="43953" marR="43953" marT="21976" marB="21976" anchor="ctr"/>
                </a:tc>
                <a:tc>
                  <a:txBody>
                    <a:bodyPr/>
                    <a:lstStyle/>
                    <a:p>
                      <a:pPr algn="ctr" fontAlgn="ctr"/>
                      <a:r>
                        <a:rPr lang="zh-CN" altLang="en-US" sz="1200" dirty="0">
                          <a:effectLst/>
                        </a:rPr>
                        <a:t>学术伦理检测</a:t>
                      </a:r>
                      <a:endParaRPr lang="zh-CN" altLang="en-US" sz="1200" dirty="0">
                        <a:effectLst/>
                        <a:latin typeface="+mn-ea"/>
                        <a:ea typeface="+mn-ea"/>
                      </a:endParaRPr>
                    </a:p>
                  </a:txBody>
                  <a:tcPr marL="43953" marR="43953" marT="21976" marB="21976" anchor="ctr"/>
                </a:tc>
                <a:tc>
                  <a:txBody>
                    <a:bodyPr/>
                    <a:lstStyle/>
                    <a:p>
                      <a:pPr algn="ctr" fontAlgn="ctr"/>
                      <a:r>
                        <a:rPr lang="zh-CN" altLang="en-US" sz="1200" dirty="0">
                          <a:effectLst/>
                        </a:rPr>
                        <a:t>课堂录音实时转写</a:t>
                      </a:r>
                      <a:endParaRPr lang="zh-CN" altLang="en-US" sz="1200" dirty="0">
                        <a:effectLst/>
                        <a:latin typeface="+mn-ea"/>
                        <a:ea typeface="+mn-ea"/>
                      </a:endParaRPr>
                    </a:p>
                  </a:txBody>
                  <a:tcPr marL="43953" marR="43953" marT="21976" marB="21976" anchor="ctr"/>
                </a:tc>
                <a:tc>
                  <a:txBody>
                    <a:bodyPr/>
                    <a:lstStyle/>
                    <a:p>
                      <a:pPr algn="ctr" fontAlgn="ctr"/>
                      <a:r>
                        <a:rPr lang="zh-CN" altLang="en-US" sz="1200" dirty="0">
                          <a:effectLst/>
                        </a:rPr>
                        <a:t>百度文库内容生成</a:t>
                      </a:r>
                      <a:endParaRPr lang="zh-CN" altLang="en-US" sz="1200" dirty="0">
                        <a:effectLst/>
                        <a:latin typeface="+mn-ea"/>
                        <a:ea typeface="+mn-ea"/>
                      </a:endParaRPr>
                    </a:p>
                  </a:txBody>
                  <a:tcPr marL="43953" marR="43953" marT="21976" marB="21976" anchor="ctr"/>
                </a:tc>
                <a:tc>
                  <a:txBody>
                    <a:bodyPr/>
                    <a:lstStyle/>
                    <a:p>
                      <a:pPr algn="ctr" fontAlgn="ctr"/>
                      <a:r>
                        <a:rPr lang="en-US" altLang="zh-CN" sz="1200" dirty="0">
                          <a:effectLst/>
                        </a:rPr>
                        <a:t>1000</a:t>
                      </a:r>
                      <a:r>
                        <a:rPr lang="zh-CN" altLang="en-US" sz="1200" dirty="0">
                          <a:effectLst/>
                        </a:rPr>
                        <a:t>页</a:t>
                      </a:r>
                      <a:r>
                        <a:rPr lang="en-US" sz="1200" dirty="0">
                          <a:effectLst/>
                        </a:rPr>
                        <a:t>PDF</a:t>
                      </a:r>
                      <a:r>
                        <a:rPr lang="zh-CN" altLang="en-US" sz="1200" dirty="0">
                          <a:effectLst/>
                        </a:rPr>
                        <a:t>问答</a:t>
                      </a:r>
                      <a:endParaRPr lang="zh-CN" altLang="en-US" sz="1200" dirty="0">
                        <a:effectLst/>
                        <a:latin typeface="+mn-ea"/>
                        <a:ea typeface="+mn-ea"/>
                      </a:endParaRPr>
                    </a:p>
                  </a:txBody>
                  <a:tcPr marL="43953" marR="43953" marT="21976" marB="21976" anchor="ctr"/>
                </a:tc>
                <a:tc>
                  <a:txBody>
                    <a:bodyPr/>
                    <a:lstStyle/>
                    <a:p>
                      <a:pPr algn="ctr" fontAlgn="ctr"/>
                      <a:r>
                        <a:rPr lang="zh-CN" altLang="en-US" sz="1200" dirty="0">
                          <a:effectLst/>
                        </a:rPr>
                        <a:t>阿里云数据集对接</a:t>
                      </a:r>
                      <a:endParaRPr lang="zh-CN" altLang="en-US" sz="1200" dirty="0">
                        <a:effectLst/>
                        <a:latin typeface="+mn-ea"/>
                        <a:ea typeface="+mn-ea"/>
                      </a:endParaRPr>
                    </a:p>
                  </a:txBody>
                  <a:tcPr marL="43953" marR="43953" marT="21976" marB="21976" anchor="ctr"/>
                </a:tc>
                <a:extLst>
                  <a:ext uri="{0D108BD9-81ED-4DB2-BD59-A6C34878D82A}">
                    <a16:rowId xmlns:a16="http://schemas.microsoft.com/office/drawing/2014/main" val="2748624123"/>
                  </a:ext>
                </a:extLst>
              </a:tr>
              <a:tr h="524945">
                <a:tc>
                  <a:txBody>
                    <a:bodyPr/>
                    <a:lstStyle/>
                    <a:p>
                      <a:pPr algn="ctr" fontAlgn="ctr"/>
                      <a:r>
                        <a:rPr lang="zh-CN" altLang="en-US" sz="1200" b="1" u="none" strike="noStrike" kern="1200" dirty="0">
                          <a:solidFill>
                            <a:srgbClr val="C00000"/>
                          </a:solidFill>
                          <a:effectLst/>
                        </a:rPr>
                        <a:t>局限性</a:t>
                      </a:r>
                      <a:endParaRPr lang="zh-CN" altLang="en-US" sz="1200" b="1" i="0" u="none" strike="noStrike" kern="1200" dirty="0">
                        <a:solidFill>
                          <a:srgbClr val="C00000"/>
                        </a:solidFill>
                        <a:effectLst/>
                        <a:latin typeface="微软雅黑" panose="020B0503020204020204" pitchFamily="34" charset="-122"/>
                        <a:ea typeface="微软雅黑" panose="020B0503020204020204" pitchFamily="34" charset="-122"/>
                        <a:cs typeface="+mn-cs"/>
                      </a:endParaRPr>
                    </a:p>
                  </a:txBody>
                  <a:tcPr marL="43953" marR="43953" marT="21976" marB="21976"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200" dirty="0">
                          <a:effectLst/>
                        </a:rPr>
                        <a:t>中文文本生成流畅度一般，文学创作类任务较弱。</a:t>
                      </a:r>
                      <a:endParaRPr lang="zh-CN" altLang="en-US" sz="1200" dirty="0">
                        <a:effectLst/>
                        <a:latin typeface="+mn-ea"/>
                        <a:ea typeface="+mn-ea"/>
                      </a:endParaRPr>
                    </a:p>
                  </a:txBody>
                  <a:tcPr marL="43953" marR="43953" marT="21976" marB="21976"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200" dirty="0">
                          <a:effectLst/>
                        </a:rPr>
                        <a:t>术严谨性不足，复杂论文润色或文献处理能力有限。</a:t>
                      </a:r>
                      <a:endParaRPr lang="zh-CN" altLang="en-US" sz="1200" dirty="0">
                        <a:effectLst/>
                        <a:latin typeface="+mn-ea"/>
                        <a:ea typeface="+mn-ea"/>
                      </a:endParaRPr>
                    </a:p>
                  </a:txBody>
                  <a:tcPr marL="43953" marR="43953" marT="21976" marB="21976"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200" dirty="0">
                          <a:effectLst/>
                        </a:rPr>
                        <a:t>英文处理能力较弱，代码生成功能简单，不适合工科复杂需求。</a:t>
                      </a:r>
                      <a:endParaRPr lang="zh-CN" altLang="en-US" sz="1200" dirty="0">
                        <a:effectLst/>
                        <a:latin typeface="+mn-ea"/>
                        <a:ea typeface="+mn-ea"/>
                      </a:endParaRPr>
                    </a:p>
                  </a:txBody>
                  <a:tcPr marL="43953" marR="43953" marT="21976" marB="21976"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200" dirty="0">
                          <a:effectLst/>
                        </a:rPr>
                        <a:t>实时信息更新较慢（知识库截止</a:t>
                      </a:r>
                      <a:r>
                        <a:rPr lang="en-US" altLang="zh-CN" sz="1200" dirty="0">
                          <a:effectLst/>
                        </a:rPr>
                        <a:t>2023</a:t>
                      </a:r>
                      <a:r>
                        <a:rPr lang="zh-CN" altLang="en-US" sz="1200" dirty="0">
                          <a:effectLst/>
                        </a:rPr>
                        <a:t>年），创意生成能力偏弱。</a:t>
                      </a:r>
                      <a:endParaRPr lang="zh-CN" altLang="en-US" sz="1200" dirty="0">
                        <a:effectLst/>
                        <a:latin typeface="+mn-ea"/>
                        <a:ea typeface="+mn-ea"/>
                      </a:endParaRPr>
                    </a:p>
                  </a:txBody>
                  <a:tcPr marL="43953" marR="43953" marT="21976" marB="21976"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200" dirty="0">
                          <a:effectLst/>
                        </a:rPr>
                        <a:t>学术写作格式规范性一般，需手动调整引用格式。</a:t>
                      </a:r>
                      <a:endParaRPr lang="zh-CN" altLang="en-US" sz="1200" dirty="0">
                        <a:effectLst/>
                        <a:latin typeface="+mn-ea"/>
                        <a:ea typeface="+mn-ea"/>
                      </a:endParaRPr>
                    </a:p>
                  </a:txBody>
                  <a:tcPr marL="43953" marR="43953" marT="21976" marB="21976" anchor="ctr"/>
                </a:tc>
                <a:extLst>
                  <a:ext uri="{0D108BD9-81ED-4DB2-BD59-A6C34878D82A}">
                    <a16:rowId xmlns:a16="http://schemas.microsoft.com/office/drawing/2014/main" val="2960283752"/>
                  </a:ext>
                </a:extLst>
              </a:tr>
              <a:tr h="320739">
                <a:tc>
                  <a:txBody>
                    <a:bodyPr/>
                    <a:lstStyle/>
                    <a:p>
                      <a:pPr algn="ctr" fontAlgn="ctr"/>
                      <a:r>
                        <a:rPr lang="zh-CN" altLang="en-US" sz="1200" b="1" u="none" strike="noStrike" kern="1200" dirty="0">
                          <a:solidFill>
                            <a:srgbClr val="2F2F2F"/>
                          </a:solidFill>
                          <a:effectLst/>
                        </a:rPr>
                        <a:t>​推荐指数</a:t>
                      </a:r>
                      <a:endParaRPr lang="zh-CN" altLang="en-US" sz="1200" b="1" i="0" u="none" strike="noStrike" kern="1200" dirty="0">
                        <a:solidFill>
                          <a:srgbClr val="2F2F2F"/>
                        </a:solidFill>
                        <a:effectLst/>
                        <a:latin typeface="微软雅黑" panose="020B0503020204020204" pitchFamily="34" charset="-122"/>
                        <a:ea typeface="微软雅黑" panose="020B0503020204020204" pitchFamily="34" charset="-122"/>
                        <a:cs typeface="+mn-cs"/>
                      </a:endParaRPr>
                    </a:p>
                  </a:txBody>
                  <a:tcPr marL="43953" marR="43953" marT="21976" marB="21976" anchor="ctr"/>
                </a:tc>
                <a:tc>
                  <a:txBody>
                    <a:bodyPr/>
                    <a:lstStyle/>
                    <a:p>
                      <a:pPr algn="ctr" fontAlgn="ctr"/>
                      <a:r>
                        <a:rPr lang="zh-CN" altLang="en-US" sz="1200" dirty="0">
                          <a:effectLst/>
                        </a:rPr>
                        <a:t>★★★★★</a:t>
                      </a:r>
                      <a:endParaRPr lang="zh-CN" altLang="en-US" sz="1200" dirty="0">
                        <a:effectLst/>
                        <a:latin typeface="+mn-ea"/>
                        <a:ea typeface="+mn-ea"/>
                      </a:endParaRPr>
                    </a:p>
                  </a:txBody>
                  <a:tcPr marL="43953" marR="43953" marT="21976" marB="21976" anchor="ctr"/>
                </a:tc>
                <a:tc>
                  <a:txBody>
                    <a:bodyPr/>
                    <a:lstStyle/>
                    <a:p>
                      <a:pPr algn="ctr" fontAlgn="ctr"/>
                      <a:r>
                        <a:rPr lang="zh-CN" altLang="en-US" sz="1200" dirty="0">
                          <a:effectLst/>
                        </a:rPr>
                        <a:t>★★★☆</a:t>
                      </a:r>
                      <a:endParaRPr lang="zh-CN" altLang="en-US" sz="1200" dirty="0">
                        <a:effectLst/>
                        <a:latin typeface="+mn-ea"/>
                        <a:ea typeface="+mn-ea"/>
                      </a:endParaRPr>
                    </a:p>
                  </a:txBody>
                  <a:tcPr marL="43953" marR="43953" marT="21976" marB="21976" anchor="ctr"/>
                </a:tc>
                <a:tc>
                  <a:txBody>
                    <a:bodyPr/>
                    <a:lstStyle/>
                    <a:p>
                      <a:pPr algn="ctr" fontAlgn="ctr"/>
                      <a:r>
                        <a:rPr lang="zh-CN" altLang="en-US" sz="1200" dirty="0">
                          <a:effectLst/>
                        </a:rPr>
                        <a:t>★★★★</a:t>
                      </a:r>
                      <a:endParaRPr lang="zh-CN" altLang="en-US" sz="1200" dirty="0">
                        <a:effectLst/>
                        <a:latin typeface="+mn-ea"/>
                        <a:ea typeface="+mn-ea"/>
                      </a:endParaRPr>
                    </a:p>
                  </a:txBody>
                  <a:tcPr marL="43953" marR="43953" marT="21976" marB="21976" anchor="ctr"/>
                </a:tc>
                <a:tc>
                  <a:txBody>
                    <a:bodyPr/>
                    <a:lstStyle/>
                    <a:p>
                      <a:pPr algn="ctr" fontAlgn="ctr"/>
                      <a:r>
                        <a:rPr lang="zh-CN" altLang="en-US" sz="1200" dirty="0">
                          <a:effectLst/>
                        </a:rPr>
                        <a:t>★★★★</a:t>
                      </a:r>
                      <a:endParaRPr lang="zh-CN" altLang="en-US" sz="1200" dirty="0">
                        <a:effectLst/>
                        <a:latin typeface="+mn-ea"/>
                        <a:ea typeface="+mn-ea"/>
                      </a:endParaRPr>
                    </a:p>
                  </a:txBody>
                  <a:tcPr marL="43953" marR="43953" marT="21976" marB="21976" anchor="ctr"/>
                </a:tc>
                <a:tc>
                  <a:txBody>
                    <a:bodyPr/>
                    <a:lstStyle/>
                    <a:p>
                      <a:pPr algn="ctr" fontAlgn="ctr"/>
                      <a:r>
                        <a:rPr lang="zh-CN" altLang="en-US" sz="1200" dirty="0">
                          <a:effectLst/>
                        </a:rPr>
                        <a:t>★★★★☆</a:t>
                      </a:r>
                      <a:endParaRPr lang="zh-CN" altLang="en-US" sz="1200" dirty="0">
                        <a:effectLst/>
                        <a:latin typeface="+mn-ea"/>
                        <a:ea typeface="+mn-ea"/>
                      </a:endParaRPr>
                    </a:p>
                  </a:txBody>
                  <a:tcPr marL="43953" marR="43953" marT="21976" marB="21976" anchor="ctr"/>
                </a:tc>
                <a:extLst>
                  <a:ext uri="{0D108BD9-81ED-4DB2-BD59-A6C34878D82A}">
                    <a16:rowId xmlns:a16="http://schemas.microsoft.com/office/drawing/2014/main" val="1061323199"/>
                  </a:ext>
                </a:extLst>
              </a:tr>
            </a:tbl>
          </a:graphicData>
        </a:graphic>
      </p:graphicFrame>
      <p:sp>
        <p:nvSpPr>
          <p:cNvPr id="3" name="Rectangle 1">
            <a:extLst>
              <a:ext uri="{FF2B5EF4-FFF2-40B4-BE49-F238E27FC236}">
                <a16:creationId xmlns:a16="http://schemas.microsoft.com/office/drawing/2014/main" id="{CCF14837-EAD3-6A7F-480B-36D115CC6519}"/>
              </a:ext>
            </a:extLst>
          </p:cNvPr>
          <p:cNvSpPr>
            <a:spLocks noChangeArrowheads="1"/>
          </p:cNvSpPr>
          <p:nvPr/>
        </p:nvSpPr>
        <p:spPr bwMode="auto">
          <a:xfrm>
            <a:off x="3212657" y="6418892"/>
            <a:ext cx="5766685" cy="184666"/>
          </a:xfrm>
          <a:prstGeom prst="rect">
            <a:avLst/>
          </a:prstGeom>
          <a:solidFill>
            <a:srgbClr val="FCFCF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1" i="0" u="none" strike="noStrike" cap="none" normalizeH="0" baseline="0" dirty="0">
                <a:ln>
                  <a:noFill/>
                </a:ln>
                <a:solidFill>
                  <a:schemeClr val="tx1"/>
                </a:solidFill>
                <a:effectLst/>
                <a:latin typeface="+mn-ea"/>
              </a:rPr>
              <a:t>以</a:t>
            </a:r>
            <a:r>
              <a:rPr kumimoji="0" lang="zh-CN" altLang="en-US" sz="1200" b="1" i="0" u="none" strike="noStrike" cap="none" normalizeH="0" baseline="0" dirty="0">
                <a:ln>
                  <a:noFill/>
                </a:ln>
                <a:solidFill>
                  <a:schemeClr val="tx1"/>
                </a:solidFill>
                <a:effectLst/>
                <a:latin typeface="+mn-ea"/>
              </a:rPr>
              <a:t>上</a:t>
            </a:r>
            <a:r>
              <a:rPr kumimoji="0" lang="zh-CN" altLang="zh-CN" sz="1200" b="1" i="0" u="none" strike="noStrike" cap="none" normalizeH="0" baseline="0" dirty="0">
                <a:ln>
                  <a:noFill/>
                </a:ln>
                <a:solidFill>
                  <a:schemeClr val="tx1"/>
                </a:solidFill>
                <a:effectLst/>
                <a:latin typeface="+mn-ea"/>
              </a:rPr>
              <a:t>为针对大学生学习场景的五大模型多维对比分析表，结合2024年最新评测数据</a:t>
            </a:r>
            <a:endParaRPr kumimoji="0" lang="zh-CN" altLang="zh-CN" sz="600" b="1" i="0" u="none" strike="noStrike" cap="none" normalizeH="0" baseline="0" dirty="0">
              <a:ln>
                <a:noFill/>
              </a:ln>
              <a:solidFill>
                <a:schemeClr val="tx1"/>
              </a:solidFill>
              <a:effectLst/>
              <a:latin typeface="+mn-ea"/>
            </a:endParaRPr>
          </a:p>
        </p:txBody>
      </p:sp>
    </p:spTree>
    <p:extLst>
      <p:ext uri="{BB962C8B-B14F-4D97-AF65-F5344CB8AC3E}">
        <p14:creationId xmlns:p14="http://schemas.microsoft.com/office/powerpoint/2010/main" val="2837119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F1C92-2ABC-39CA-28C0-638B9E8FADA8}"/>
            </a:ext>
          </a:extLst>
        </p:cNvPr>
        <p:cNvGrpSpPr/>
        <p:nvPr/>
      </p:nvGrpSpPr>
      <p:grpSpPr>
        <a:xfrm>
          <a:off x="0" y="0"/>
          <a:ext cx="0" cy="0"/>
          <a:chOff x="0" y="0"/>
          <a:chExt cx="0" cy="0"/>
        </a:xfrm>
      </p:grpSpPr>
      <p:grpSp>
        <p:nvGrpSpPr>
          <p:cNvPr id="4" name="组合 3">
            <a:extLst>
              <a:ext uri="{FF2B5EF4-FFF2-40B4-BE49-F238E27FC236}">
                <a16:creationId xmlns:a16="http://schemas.microsoft.com/office/drawing/2014/main" id="{5B2E8A1F-C256-9E68-33BF-D8A0B03CCF66}"/>
              </a:ext>
            </a:extLst>
          </p:cNvPr>
          <p:cNvGrpSpPr/>
          <p:nvPr/>
        </p:nvGrpSpPr>
        <p:grpSpPr>
          <a:xfrm>
            <a:off x="119289" y="525030"/>
            <a:ext cx="11953422" cy="5990070"/>
            <a:chOff x="660399" y="1137352"/>
            <a:chExt cx="10858501" cy="4996748"/>
          </a:xfrm>
        </p:grpSpPr>
        <p:sp>
          <p:nvSpPr>
            <p:cNvPr id="5" name="Title">
              <a:extLst>
                <a:ext uri="{FF2B5EF4-FFF2-40B4-BE49-F238E27FC236}">
                  <a16:creationId xmlns:a16="http://schemas.microsoft.com/office/drawing/2014/main" id="{2697475C-E1A0-3F21-0165-4750905B446D}"/>
                </a:ext>
              </a:extLst>
            </p:cNvPr>
            <p:cNvSpPr>
              <a:spLocks/>
            </p:cNvSpPr>
            <p:nvPr/>
          </p:nvSpPr>
          <p:spPr>
            <a:xfrm>
              <a:off x="660399" y="1137352"/>
              <a:ext cx="10858500" cy="585972"/>
            </a:xfrm>
            <a:prstGeom prst="rect">
              <a:avLst/>
            </a:prstGeom>
            <a:no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r>
                <a:rPr lang="zh-CN" altLang="en-US" sz="2800" b="1" dirty="0">
                  <a:solidFill>
                    <a:srgbClr val="EC5622"/>
                  </a:solidFill>
                  <a:latin typeface="微软雅黑" panose="020B0503020204020204" pitchFamily="34" charset="-122"/>
                  <a:ea typeface="微软雅黑" panose="020B0503020204020204" pitchFamily="34" charset="-122"/>
                </a:rPr>
                <a:t>国内</a:t>
              </a:r>
              <a:r>
                <a:rPr lang="en-US" altLang="zh-CN" sz="2800" b="1" dirty="0">
                  <a:solidFill>
                    <a:srgbClr val="EC5622"/>
                  </a:solidFill>
                  <a:latin typeface="微软雅黑" panose="020B0503020204020204" pitchFamily="34" charset="-122"/>
                  <a:ea typeface="微软雅黑" panose="020B0503020204020204" pitchFamily="34" charset="-122"/>
                </a:rPr>
                <a:t>AI</a:t>
              </a:r>
              <a:r>
                <a:rPr lang="zh-CN" altLang="en-US" sz="2800" b="1" dirty="0">
                  <a:solidFill>
                    <a:srgbClr val="EC5622"/>
                  </a:solidFill>
                  <a:latin typeface="微软雅黑" panose="020B0503020204020204" pitchFamily="34" charset="-122"/>
                  <a:ea typeface="微软雅黑" panose="020B0503020204020204" pitchFamily="34" charset="-122"/>
                </a:rPr>
                <a:t>视频网站</a:t>
              </a:r>
              <a:r>
                <a:rPr lang="zh-CN" altLang="en-US" sz="20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000" b="1" dirty="0">
                  <a:solidFill>
                    <a:srgbClr val="EC5622"/>
                  </a:solidFill>
                  <a:latin typeface="微软雅黑" panose="020B0503020204020204" pitchFamily="34" charset="-122"/>
                  <a:ea typeface="微软雅黑" panose="020B0503020204020204" pitchFamily="34" charset="-122"/>
                </a:rPr>
                <a:t>视频生成额度有限，建议多平台使用</a:t>
              </a:r>
              <a:r>
                <a:rPr lang="zh-CN" altLang="en-US" sz="20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endParaRPr 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grpSp>
          <p:nvGrpSpPr>
            <p:cNvPr id="6" name="组合 5">
              <a:extLst>
                <a:ext uri="{FF2B5EF4-FFF2-40B4-BE49-F238E27FC236}">
                  <a16:creationId xmlns:a16="http://schemas.microsoft.com/office/drawing/2014/main" id="{0A2D0274-4CB3-38B3-CD42-3A559D084C18}"/>
                </a:ext>
              </a:extLst>
            </p:cNvPr>
            <p:cNvGrpSpPr/>
            <p:nvPr/>
          </p:nvGrpSpPr>
          <p:grpSpPr>
            <a:xfrm>
              <a:off x="660400" y="1815751"/>
              <a:ext cx="9207356" cy="4318349"/>
              <a:chOff x="660400" y="1815751"/>
              <a:chExt cx="9207356" cy="4318349"/>
            </a:xfrm>
          </p:grpSpPr>
          <p:sp>
            <p:nvSpPr>
              <p:cNvPr id="27" name="PictureMisc1">
                <a:extLst>
                  <a:ext uri="{FF2B5EF4-FFF2-40B4-BE49-F238E27FC236}">
                    <a16:creationId xmlns:a16="http://schemas.microsoft.com/office/drawing/2014/main" id="{C305EA15-8C97-3411-CA6A-4B09A16C0680}"/>
                  </a:ext>
                </a:extLst>
              </p:cNvPr>
              <p:cNvSpPr>
                <a:spLocks/>
              </p:cNvSpPr>
              <p:nvPr/>
            </p:nvSpPr>
            <p:spPr>
              <a:xfrm>
                <a:off x="660400" y="1815751"/>
                <a:ext cx="2640212" cy="4318349"/>
              </a:xfrm>
              <a:custGeom>
                <a:avLst/>
                <a:gdLst>
                  <a:gd name="connsiteX0" fmla="*/ 79738 w 2646363"/>
                  <a:gd name="connsiteY0" fmla="*/ 0 h 4328409"/>
                  <a:gd name="connsiteX1" fmla="*/ 648252 w 2646363"/>
                  <a:gd name="connsiteY1" fmla="*/ 0 h 4328409"/>
                  <a:gd name="connsiteX2" fmla="*/ 720695 w 2646363"/>
                  <a:gd name="connsiteY2" fmla="*/ 46316 h 4328409"/>
                  <a:gd name="connsiteX3" fmla="*/ 2638985 w 2646363"/>
                  <a:gd name="connsiteY3" fmla="*/ 4215420 h 4328409"/>
                  <a:gd name="connsiteX4" fmla="*/ 2566542 w 2646363"/>
                  <a:gd name="connsiteY4" fmla="*/ 4328410 h 4328409"/>
                  <a:gd name="connsiteX5" fmla="*/ 79738 w 2646363"/>
                  <a:gd name="connsiteY5" fmla="*/ 4328410 h 4328409"/>
                  <a:gd name="connsiteX6" fmla="*/ 0 w 2646363"/>
                  <a:gd name="connsiteY6" fmla="*/ 4248672 h 4328409"/>
                  <a:gd name="connsiteX7" fmla="*/ 0 w 2646363"/>
                  <a:gd name="connsiteY7" fmla="*/ 79738 h 4328409"/>
                  <a:gd name="connsiteX8" fmla="*/ 79738 w 2646363"/>
                  <a:gd name="connsiteY8" fmla="*/ 0 h 432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6363" h="4328409">
                    <a:moveTo>
                      <a:pt x="79738" y="0"/>
                    </a:moveTo>
                    <a:lnTo>
                      <a:pt x="648252" y="0"/>
                    </a:lnTo>
                    <a:cubicBezTo>
                      <a:pt x="679299" y="0"/>
                      <a:pt x="707631" y="18153"/>
                      <a:pt x="720695" y="46316"/>
                    </a:cubicBezTo>
                    <a:lnTo>
                      <a:pt x="2638985" y="4215420"/>
                    </a:lnTo>
                    <a:cubicBezTo>
                      <a:pt x="2663245" y="4268182"/>
                      <a:pt x="2624734" y="4328410"/>
                      <a:pt x="2566542" y="4328410"/>
                    </a:cubicBezTo>
                    <a:lnTo>
                      <a:pt x="79738" y="4328410"/>
                    </a:lnTo>
                    <a:cubicBezTo>
                      <a:pt x="35797" y="4328410"/>
                      <a:pt x="0" y="4292782"/>
                      <a:pt x="0" y="4248672"/>
                    </a:cubicBezTo>
                    <a:lnTo>
                      <a:pt x="0" y="79738"/>
                    </a:lnTo>
                    <a:cubicBezTo>
                      <a:pt x="0" y="35628"/>
                      <a:pt x="35628" y="0"/>
                      <a:pt x="79738" y="0"/>
                    </a:cubicBezTo>
                    <a:close/>
                  </a:path>
                </a:pathLst>
              </a:custGeom>
              <a:blipFill>
                <a:blip r:embed="rId3"/>
                <a:srcRect/>
                <a:stretch>
                  <a:fillRect l="-7295" t="-1" r="-202505" b="-823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sp>
            <p:nvSpPr>
              <p:cNvPr id="28" name="Number1">
                <a:extLst>
                  <a:ext uri="{FF2B5EF4-FFF2-40B4-BE49-F238E27FC236}">
                    <a16:creationId xmlns:a16="http://schemas.microsoft.com/office/drawing/2014/main" id="{DDBBF39A-0D77-30ED-3A7B-CB0516C22EF0}"/>
                  </a:ext>
                </a:extLst>
              </p:cNvPr>
              <p:cNvSpPr/>
              <p:nvPr/>
            </p:nvSpPr>
            <p:spPr>
              <a:xfrm>
                <a:off x="1917572" y="2001128"/>
                <a:ext cx="464400" cy="464400"/>
              </a:xfrm>
              <a:prstGeom prst="ellipse">
                <a:avLst/>
              </a:prstGeom>
              <a:solidFill>
                <a:schemeClr val="bg1"/>
              </a:solidFill>
              <a:ln w="6350">
                <a:solidFill>
                  <a:schemeClr val="tx1">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en-US" sz="1200" b="1" dirty="0">
                    <a:solidFill>
                      <a:schemeClr val="accent1"/>
                    </a:solidFill>
                  </a:rPr>
                  <a:t>1</a:t>
                </a:r>
                <a:endParaRPr sz="1200" b="1" dirty="0">
                  <a:solidFill>
                    <a:schemeClr val="accent1"/>
                  </a:solidFill>
                </a:endParaRPr>
              </a:p>
            </p:txBody>
          </p:sp>
          <p:sp>
            <p:nvSpPr>
              <p:cNvPr id="29" name="Bullet1">
                <a:extLst>
                  <a:ext uri="{FF2B5EF4-FFF2-40B4-BE49-F238E27FC236}">
                    <a16:creationId xmlns:a16="http://schemas.microsoft.com/office/drawing/2014/main" id="{3F93A07B-DDBF-7C0D-21E5-6263158A7B65}"/>
                  </a:ext>
                </a:extLst>
              </p:cNvPr>
              <p:cNvSpPr txBox="1">
                <a:spLocks/>
              </p:cNvSpPr>
              <p:nvPr/>
            </p:nvSpPr>
            <p:spPr>
              <a:xfrm flipH="1">
                <a:off x="2444518" y="1912929"/>
                <a:ext cx="1651144" cy="640798"/>
              </a:xfrm>
              <a:prstGeom prst="rect">
                <a:avLst/>
              </a:prstGeom>
              <a:noFill/>
              <a:ln>
                <a:noFill/>
              </a:ln>
            </p:spPr>
            <p:txBody>
              <a:bodyPr wrap="square" lIns="91440" tIns="45720" rIns="91440" bIns="45720" anchor="ctr" anchorCtr="0">
                <a:normAutofit/>
              </a:bodyPr>
              <a:lstStyle>
                <a:defPPr>
                  <a:defRPr lang="en-US"/>
                </a:defPPr>
                <a:lvl1pPr marR="0" lvl="0" indent="0" defTabSz="913765" fontAlgn="auto">
                  <a:spcBef>
                    <a:spcPts val="0"/>
                  </a:spcBef>
                  <a:spcAft>
                    <a:spcPts val="0"/>
                  </a:spcAft>
                  <a:buClrTx/>
                  <a:buSzPct val="25000"/>
                  <a:buFontTx/>
                  <a:buNone/>
                  <a:defRPr kumimoji="0" b="1" i="0" u="none" strike="noStrike" cap="none" spc="0" normalizeH="0" baseline="0">
                    <a:ln>
                      <a:noFill/>
                    </a:ln>
                    <a:solidFill>
                      <a:schemeClr val="tx1"/>
                    </a:solidFill>
                    <a:effectLst/>
                    <a:uLnTx/>
                    <a:uFillTx/>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120000"/>
                  </a:lnSpc>
                </a:pPr>
                <a:r>
                  <a:rPr lang="zh-CN" altLang="en-US" dirty="0"/>
                  <a:t>即梦</a:t>
                </a:r>
                <a:r>
                  <a:rPr lang="de-DE" dirty="0"/>
                  <a:t>AI</a:t>
                </a:r>
              </a:p>
            </p:txBody>
          </p:sp>
          <p:sp>
            <p:nvSpPr>
              <p:cNvPr id="30" name="Text1">
                <a:extLst>
                  <a:ext uri="{FF2B5EF4-FFF2-40B4-BE49-F238E27FC236}">
                    <a16:creationId xmlns:a16="http://schemas.microsoft.com/office/drawing/2014/main" id="{3398FC7A-1138-E794-A6C5-39341E301D8F}"/>
                  </a:ext>
                </a:extLst>
              </p:cNvPr>
              <p:cNvSpPr txBox="1">
                <a:spLocks/>
              </p:cNvSpPr>
              <p:nvPr/>
            </p:nvSpPr>
            <p:spPr>
              <a:xfrm flipH="1">
                <a:off x="4158208" y="1912929"/>
                <a:ext cx="5606232" cy="640798"/>
              </a:xfrm>
              <a:prstGeom prst="rect">
                <a:avLst/>
              </a:prstGeom>
              <a:noFill/>
              <a:ln>
                <a:noFill/>
              </a:ln>
            </p:spPr>
            <p:txBody>
              <a:bodyPr wrap="square" lIns="91440" tIns="45720" rIns="91440" bIns="45720" anchor="ctr" anchorCtr="0">
                <a:normAutofit/>
              </a:bodyPr>
              <a:lstStyle/>
              <a:p>
                <a:pPr marL="0" marR="0" lvl="0" indent="0" defTabSz="913765" rtl="0" eaLnBrk="1" fontAlgn="auto" latinLnBrk="0" hangingPunct="1">
                  <a:lnSpc>
                    <a:spcPct val="120000"/>
                  </a:lnSpc>
                  <a:spcBef>
                    <a:spcPts val="0"/>
                  </a:spcBef>
                  <a:spcAft>
                    <a:spcPts val="0"/>
                  </a:spcAft>
                  <a:buClrTx/>
                  <a:buSzPct val="25000"/>
                  <a:buFontTx/>
                  <a:buNone/>
                  <a:defRPr/>
                </a:pPr>
                <a:r>
                  <a:rPr kumimoji="0" lang="zh-CN" altLang="en-US"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即梦</a:t>
                </a:r>
                <a:r>
                  <a:rPr kumimoji="0" lang="da-DK"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AI</a:t>
                </a:r>
                <a:r>
                  <a:rPr kumimoji="0" lang="zh-CN" altLang="en-US"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提供多种功能，访问</a:t>
                </a:r>
                <a:r>
                  <a:rPr kumimoji="0" lang="da-DK" sz="1200" i="0" u="none" strike="noStrike" kern="1200" cap="none" spc="0" normalizeH="0" baseline="0" noProof="0" dirty="0">
                    <a:ln>
                      <a:noFill/>
                    </a:ln>
                    <a:effectLst/>
                    <a:uLnTx/>
                    <a:uFillTx/>
                    <a:latin typeface="Arial" panose="020B0604020202020204" pitchFamily="34" charset="0"/>
                    <a:cs typeface="Arial" panose="020B0604020202020204" pitchFamily="34" charset="0"/>
                    <a:hlinkClick r:id="rId4"/>
                  </a:rPr>
                  <a:t>https://jimeng.jianying.com/ai-tool/home</a:t>
                </a:r>
                <a:r>
                  <a:rPr kumimoji="0" lang="zh-CN" altLang="en-US"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。可体验其特色服务。</a:t>
                </a:r>
                <a:endParaRPr kumimoji="0" lang="de-DE" sz="12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31" name="ComponentBackground1">
                <a:extLst>
                  <a:ext uri="{FF2B5EF4-FFF2-40B4-BE49-F238E27FC236}">
                    <a16:creationId xmlns:a16="http://schemas.microsoft.com/office/drawing/2014/main" id="{88300236-68A7-47C9-E92C-F5FF2B907A9D}"/>
                  </a:ext>
                </a:extLst>
              </p:cNvPr>
              <p:cNvSpPr/>
              <p:nvPr/>
            </p:nvSpPr>
            <p:spPr>
              <a:xfrm>
                <a:off x="1802706" y="1861177"/>
                <a:ext cx="8065050" cy="744302"/>
              </a:xfrm>
              <a:prstGeom prst="roundRect">
                <a:avLst>
                  <a:gd name="adj" fmla="val 50000"/>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pPr>
                <a:endParaRPr lang="zh-CN" altLang="en-US"/>
              </a:p>
            </p:txBody>
          </p:sp>
        </p:grpSp>
        <p:grpSp>
          <p:nvGrpSpPr>
            <p:cNvPr id="7" name="组合 6">
              <a:extLst>
                <a:ext uri="{FF2B5EF4-FFF2-40B4-BE49-F238E27FC236}">
                  <a16:creationId xmlns:a16="http://schemas.microsoft.com/office/drawing/2014/main" id="{E1E28F41-B9E3-0107-725E-E15E69FBAFE0}"/>
                </a:ext>
              </a:extLst>
            </p:cNvPr>
            <p:cNvGrpSpPr/>
            <p:nvPr/>
          </p:nvGrpSpPr>
          <p:grpSpPr>
            <a:xfrm>
              <a:off x="2215492" y="2743332"/>
              <a:ext cx="8065050" cy="744302"/>
              <a:chOff x="2215492" y="2743332"/>
              <a:chExt cx="8065050" cy="744302"/>
            </a:xfrm>
          </p:grpSpPr>
          <p:sp>
            <p:nvSpPr>
              <p:cNvPr id="23" name="Number2">
                <a:extLst>
                  <a:ext uri="{FF2B5EF4-FFF2-40B4-BE49-F238E27FC236}">
                    <a16:creationId xmlns:a16="http://schemas.microsoft.com/office/drawing/2014/main" id="{9D929CC5-33C7-AB7F-F3FD-101EA455F017}"/>
                  </a:ext>
                </a:extLst>
              </p:cNvPr>
              <p:cNvSpPr/>
              <p:nvPr/>
            </p:nvSpPr>
            <p:spPr>
              <a:xfrm>
                <a:off x="2330358" y="2883283"/>
                <a:ext cx="464400" cy="464400"/>
              </a:xfrm>
              <a:prstGeom prst="ellipse">
                <a:avLst/>
              </a:prstGeom>
              <a:solidFill>
                <a:schemeClr val="bg1"/>
              </a:solidFill>
              <a:ln w="6350">
                <a:solidFill>
                  <a:schemeClr val="tx1">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en-US" sz="1200" b="1" dirty="0">
                    <a:solidFill>
                      <a:schemeClr val="accent1"/>
                    </a:solidFill>
                  </a:rPr>
                  <a:t>2</a:t>
                </a:r>
                <a:endParaRPr sz="1200" b="1" dirty="0">
                  <a:solidFill>
                    <a:schemeClr val="accent1"/>
                  </a:solidFill>
                </a:endParaRPr>
              </a:p>
            </p:txBody>
          </p:sp>
          <p:sp>
            <p:nvSpPr>
              <p:cNvPr id="24" name="Bullet2">
                <a:extLst>
                  <a:ext uri="{FF2B5EF4-FFF2-40B4-BE49-F238E27FC236}">
                    <a16:creationId xmlns:a16="http://schemas.microsoft.com/office/drawing/2014/main" id="{C234C8DE-C981-9576-79A2-CD1614199E8D}"/>
                  </a:ext>
                </a:extLst>
              </p:cNvPr>
              <p:cNvSpPr txBox="1">
                <a:spLocks/>
              </p:cNvSpPr>
              <p:nvPr/>
            </p:nvSpPr>
            <p:spPr>
              <a:xfrm flipH="1">
                <a:off x="2857304" y="2795084"/>
                <a:ext cx="972802" cy="640798"/>
              </a:xfrm>
              <a:prstGeom prst="rect">
                <a:avLst/>
              </a:prstGeom>
              <a:noFill/>
              <a:ln>
                <a:noFill/>
              </a:ln>
            </p:spPr>
            <p:txBody>
              <a:bodyPr wrap="square" lIns="91440" tIns="45720" rIns="91440" bIns="45720" anchor="ctr" anchorCtr="0">
                <a:normAutofit/>
              </a:bodyPr>
              <a:lstStyle>
                <a:defPPr>
                  <a:defRPr lang="en-US"/>
                </a:defPPr>
                <a:lvl1pPr marR="0" lvl="0" indent="0" defTabSz="913765" fontAlgn="auto">
                  <a:spcBef>
                    <a:spcPts val="0"/>
                  </a:spcBef>
                  <a:spcAft>
                    <a:spcPts val="0"/>
                  </a:spcAft>
                  <a:buClrTx/>
                  <a:buSzPct val="25000"/>
                  <a:buFontTx/>
                  <a:buNone/>
                  <a:defRPr kumimoji="0" b="1" i="0" u="none" strike="noStrike" cap="none" spc="0" normalizeH="0" baseline="0">
                    <a:ln>
                      <a:noFill/>
                    </a:ln>
                    <a:solidFill>
                      <a:schemeClr val="tx1"/>
                    </a:solidFill>
                    <a:effectLst/>
                    <a:uLnTx/>
                    <a:uFillTx/>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120000"/>
                  </a:lnSpc>
                </a:pPr>
                <a:r>
                  <a:rPr lang="zh-CN" altLang="en-US" dirty="0"/>
                  <a:t>可灵</a:t>
                </a:r>
                <a:r>
                  <a:rPr lang="de-DE" dirty="0"/>
                  <a:t>AI</a:t>
                </a:r>
              </a:p>
            </p:txBody>
          </p:sp>
          <p:sp>
            <p:nvSpPr>
              <p:cNvPr id="25" name="Text2">
                <a:extLst>
                  <a:ext uri="{FF2B5EF4-FFF2-40B4-BE49-F238E27FC236}">
                    <a16:creationId xmlns:a16="http://schemas.microsoft.com/office/drawing/2014/main" id="{1979584E-AD5F-608E-C8BB-3841BC40BB09}"/>
                  </a:ext>
                </a:extLst>
              </p:cNvPr>
              <p:cNvSpPr txBox="1">
                <a:spLocks/>
              </p:cNvSpPr>
              <p:nvPr/>
            </p:nvSpPr>
            <p:spPr>
              <a:xfrm flipH="1">
                <a:off x="5157650" y="2795084"/>
                <a:ext cx="5019577" cy="640798"/>
              </a:xfrm>
              <a:prstGeom prst="rect">
                <a:avLst/>
              </a:prstGeom>
              <a:noFill/>
              <a:ln>
                <a:noFill/>
              </a:ln>
            </p:spPr>
            <p:txBody>
              <a:bodyPr wrap="square" lIns="91440" tIns="45720" rIns="91440" bIns="45720" anchor="ctr" anchorCtr="0">
                <a:normAutofit/>
              </a:bodyPr>
              <a:lstStyle/>
              <a:p>
                <a:pPr marL="0" marR="0" lvl="0" indent="0" defTabSz="913765" rtl="0" eaLnBrk="1" fontAlgn="auto" latinLnBrk="0" hangingPunct="1">
                  <a:lnSpc>
                    <a:spcPct val="120000"/>
                  </a:lnSpc>
                  <a:spcBef>
                    <a:spcPts val="0"/>
                  </a:spcBef>
                  <a:spcAft>
                    <a:spcPts val="0"/>
                  </a:spcAft>
                  <a:buClrTx/>
                  <a:buSzPct val="25000"/>
                  <a:buFontTx/>
                  <a:buNone/>
                  <a:defRPr/>
                </a:pPr>
                <a:r>
                  <a:rPr kumimoji="0" lang="zh-CN" altLang="en-US"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可灵</a:t>
                </a:r>
                <a:r>
                  <a:rPr kumimoji="0" lang="en-US"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AI</a:t>
                </a:r>
                <a:r>
                  <a:rPr kumimoji="0" lang="zh-CN" altLang="en-US"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在快手支持下运行，访问</a:t>
                </a:r>
                <a:r>
                  <a:rPr kumimoji="0" lang="en-US" sz="1200" i="0" u="none" strike="noStrike" kern="1200" cap="none" spc="0" normalizeH="0" baseline="0" noProof="0" dirty="0">
                    <a:ln>
                      <a:noFill/>
                    </a:ln>
                    <a:effectLst/>
                    <a:uLnTx/>
                    <a:uFillTx/>
                    <a:latin typeface="Arial" panose="020B0604020202020204" pitchFamily="34" charset="0"/>
                    <a:cs typeface="Arial" panose="020B0604020202020204" pitchFamily="34" charset="0"/>
                    <a:hlinkClick r:id="rId5"/>
                  </a:rPr>
                  <a:t>https://klingai.kuaishou.com/</a:t>
                </a:r>
                <a:r>
                  <a:rPr kumimoji="0" lang="zh-CN" altLang="en-US"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。获取更多信息。</a:t>
                </a:r>
                <a:endParaRPr kumimoji="0" lang="de-DE" sz="12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6" name="ComponentBackground2">
                <a:extLst>
                  <a:ext uri="{FF2B5EF4-FFF2-40B4-BE49-F238E27FC236}">
                    <a16:creationId xmlns:a16="http://schemas.microsoft.com/office/drawing/2014/main" id="{BCE8DF0A-C1C7-316D-8154-52D1EEA11D40}"/>
                  </a:ext>
                </a:extLst>
              </p:cNvPr>
              <p:cNvSpPr/>
              <p:nvPr/>
            </p:nvSpPr>
            <p:spPr>
              <a:xfrm>
                <a:off x="2215492" y="2743332"/>
                <a:ext cx="8065050" cy="744302"/>
              </a:xfrm>
              <a:prstGeom prst="roundRect">
                <a:avLst>
                  <a:gd name="adj" fmla="val 50000"/>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pPr>
                <a:endParaRPr lang="zh-CN" altLang="en-US"/>
              </a:p>
            </p:txBody>
          </p:sp>
        </p:grpSp>
        <p:grpSp>
          <p:nvGrpSpPr>
            <p:cNvPr id="8" name="组合 7">
              <a:extLst>
                <a:ext uri="{FF2B5EF4-FFF2-40B4-BE49-F238E27FC236}">
                  <a16:creationId xmlns:a16="http://schemas.microsoft.com/office/drawing/2014/main" id="{19751FF9-4160-4DDC-2413-BD3D4A3FEC97}"/>
                </a:ext>
              </a:extLst>
            </p:cNvPr>
            <p:cNvGrpSpPr/>
            <p:nvPr/>
          </p:nvGrpSpPr>
          <p:grpSpPr>
            <a:xfrm>
              <a:off x="2628278" y="3625487"/>
              <a:ext cx="8065050" cy="744302"/>
              <a:chOff x="2628278" y="3625487"/>
              <a:chExt cx="8065050" cy="744302"/>
            </a:xfrm>
          </p:grpSpPr>
          <p:sp>
            <p:nvSpPr>
              <p:cNvPr id="19" name="Number3">
                <a:extLst>
                  <a:ext uri="{FF2B5EF4-FFF2-40B4-BE49-F238E27FC236}">
                    <a16:creationId xmlns:a16="http://schemas.microsoft.com/office/drawing/2014/main" id="{08423FC4-66AC-7082-2DDE-95BB74AC0F49}"/>
                  </a:ext>
                </a:extLst>
              </p:cNvPr>
              <p:cNvSpPr/>
              <p:nvPr/>
            </p:nvSpPr>
            <p:spPr>
              <a:xfrm>
                <a:off x="2743144" y="3765438"/>
                <a:ext cx="464400" cy="464400"/>
              </a:xfrm>
              <a:prstGeom prst="ellipse">
                <a:avLst/>
              </a:prstGeom>
              <a:solidFill>
                <a:schemeClr val="bg1"/>
              </a:solidFill>
              <a:ln w="6350">
                <a:solidFill>
                  <a:schemeClr val="tx1">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en-US" sz="1200" b="1" dirty="0">
                    <a:solidFill>
                      <a:schemeClr val="accent1"/>
                    </a:solidFill>
                  </a:rPr>
                  <a:t>3</a:t>
                </a:r>
                <a:endParaRPr sz="1200" b="1" dirty="0">
                  <a:solidFill>
                    <a:schemeClr val="accent1"/>
                  </a:solidFill>
                </a:endParaRPr>
              </a:p>
            </p:txBody>
          </p:sp>
          <p:sp>
            <p:nvSpPr>
              <p:cNvPr id="20" name="Bullet3">
                <a:extLst>
                  <a:ext uri="{FF2B5EF4-FFF2-40B4-BE49-F238E27FC236}">
                    <a16:creationId xmlns:a16="http://schemas.microsoft.com/office/drawing/2014/main" id="{26DFC770-9030-7DE5-E1BD-4B27C52023FB}"/>
                  </a:ext>
                </a:extLst>
              </p:cNvPr>
              <p:cNvSpPr txBox="1">
                <a:spLocks/>
              </p:cNvSpPr>
              <p:nvPr/>
            </p:nvSpPr>
            <p:spPr>
              <a:xfrm flipH="1">
                <a:off x="3270090" y="3677239"/>
                <a:ext cx="1887559" cy="640798"/>
              </a:xfrm>
              <a:prstGeom prst="rect">
                <a:avLst/>
              </a:prstGeom>
              <a:noFill/>
              <a:ln>
                <a:noFill/>
              </a:ln>
            </p:spPr>
            <p:txBody>
              <a:bodyPr wrap="square" lIns="91440" tIns="45720" rIns="91440" bIns="45720" anchor="ctr" anchorCtr="0">
                <a:normAutofit/>
              </a:bodyPr>
              <a:lstStyle>
                <a:defPPr>
                  <a:defRPr lang="en-US"/>
                </a:defPPr>
                <a:lvl1pPr marR="0" lvl="0" indent="0" defTabSz="913765" fontAlgn="auto">
                  <a:spcBef>
                    <a:spcPts val="0"/>
                  </a:spcBef>
                  <a:spcAft>
                    <a:spcPts val="0"/>
                  </a:spcAft>
                  <a:buClrTx/>
                  <a:buSzPct val="25000"/>
                  <a:buFontTx/>
                  <a:buNone/>
                  <a:defRPr kumimoji="0" b="1" i="0" u="none" strike="noStrike" cap="none" spc="0" normalizeH="0" baseline="0">
                    <a:ln>
                      <a:noFill/>
                    </a:ln>
                    <a:solidFill>
                      <a:schemeClr val="tx1"/>
                    </a:solidFill>
                    <a:effectLst/>
                    <a:uLnTx/>
                    <a:uFillTx/>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120000"/>
                  </a:lnSpc>
                </a:pPr>
                <a:r>
                  <a:rPr lang="zh-CN" altLang="en-US" dirty="0"/>
                  <a:t>腾讯混元文生视频</a:t>
                </a:r>
                <a:endParaRPr lang="de-DE" dirty="0"/>
              </a:p>
            </p:txBody>
          </p:sp>
          <p:sp>
            <p:nvSpPr>
              <p:cNvPr id="21" name="Text3">
                <a:extLst>
                  <a:ext uri="{FF2B5EF4-FFF2-40B4-BE49-F238E27FC236}">
                    <a16:creationId xmlns:a16="http://schemas.microsoft.com/office/drawing/2014/main" id="{24E00CF1-95F2-6080-98BD-CCC928D7D628}"/>
                  </a:ext>
                </a:extLst>
              </p:cNvPr>
              <p:cNvSpPr txBox="1">
                <a:spLocks/>
              </p:cNvSpPr>
              <p:nvPr/>
            </p:nvSpPr>
            <p:spPr>
              <a:xfrm flipH="1">
                <a:off x="5483972" y="3677239"/>
                <a:ext cx="5106040" cy="640798"/>
              </a:xfrm>
              <a:prstGeom prst="rect">
                <a:avLst/>
              </a:prstGeom>
              <a:noFill/>
              <a:ln>
                <a:noFill/>
              </a:ln>
            </p:spPr>
            <p:txBody>
              <a:bodyPr wrap="square" lIns="91440" tIns="45720" rIns="91440" bIns="45720" anchor="ctr" anchorCtr="0">
                <a:normAutofit/>
              </a:bodyPr>
              <a:lstStyle/>
              <a:p>
                <a:pPr marL="0" marR="0" lvl="0" indent="0" defTabSz="913765" rtl="0" eaLnBrk="1" fontAlgn="auto" latinLnBrk="0" hangingPunct="1">
                  <a:lnSpc>
                    <a:spcPct val="120000"/>
                  </a:lnSpc>
                  <a:spcBef>
                    <a:spcPts val="0"/>
                  </a:spcBef>
                  <a:spcAft>
                    <a:spcPts val="0"/>
                  </a:spcAft>
                  <a:buClrTx/>
                  <a:buSzPct val="25000"/>
                  <a:buFontTx/>
                  <a:buNone/>
                  <a:defRPr/>
                </a:pPr>
                <a:r>
                  <a:rPr kumimoji="0" lang="zh-CN" altLang="en-US"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腾讯混元文生视频，</a:t>
                </a:r>
                <a:r>
                  <a:rPr kumimoji="0" lang="da-DK"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https://video.hunyuan.tencent.com/，</a:t>
                </a:r>
                <a:r>
                  <a:rPr kumimoji="0" lang="zh-CN" altLang="en-US"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实现文本到视频的转换。</a:t>
                </a:r>
                <a:endParaRPr kumimoji="0" lang="de-DE" sz="12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2" name="ComponentBackground3">
                <a:extLst>
                  <a:ext uri="{FF2B5EF4-FFF2-40B4-BE49-F238E27FC236}">
                    <a16:creationId xmlns:a16="http://schemas.microsoft.com/office/drawing/2014/main" id="{25D27F93-7EF1-E99D-5EBB-2DD130B57813}"/>
                  </a:ext>
                </a:extLst>
              </p:cNvPr>
              <p:cNvSpPr/>
              <p:nvPr/>
            </p:nvSpPr>
            <p:spPr>
              <a:xfrm>
                <a:off x="2628278" y="3625487"/>
                <a:ext cx="8065050" cy="744302"/>
              </a:xfrm>
              <a:prstGeom prst="roundRect">
                <a:avLst>
                  <a:gd name="adj" fmla="val 50000"/>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pPr>
                <a:endParaRPr lang="zh-CN" altLang="en-US"/>
              </a:p>
            </p:txBody>
          </p:sp>
        </p:grpSp>
        <p:grpSp>
          <p:nvGrpSpPr>
            <p:cNvPr id="9" name="组合 8">
              <a:extLst>
                <a:ext uri="{FF2B5EF4-FFF2-40B4-BE49-F238E27FC236}">
                  <a16:creationId xmlns:a16="http://schemas.microsoft.com/office/drawing/2014/main" id="{70867474-0AAB-E16D-C286-6FD816A20B5C}"/>
                </a:ext>
              </a:extLst>
            </p:cNvPr>
            <p:cNvGrpSpPr/>
            <p:nvPr/>
          </p:nvGrpSpPr>
          <p:grpSpPr>
            <a:xfrm>
              <a:off x="3041064" y="4507642"/>
              <a:ext cx="8065050" cy="744302"/>
              <a:chOff x="3041064" y="4507642"/>
              <a:chExt cx="8065050" cy="744302"/>
            </a:xfrm>
          </p:grpSpPr>
          <p:sp>
            <p:nvSpPr>
              <p:cNvPr id="15" name="Number4">
                <a:extLst>
                  <a:ext uri="{FF2B5EF4-FFF2-40B4-BE49-F238E27FC236}">
                    <a16:creationId xmlns:a16="http://schemas.microsoft.com/office/drawing/2014/main" id="{30703FDB-8F9C-277C-4797-78C273F8CC1D}"/>
                  </a:ext>
                </a:extLst>
              </p:cNvPr>
              <p:cNvSpPr/>
              <p:nvPr/>
            </p:nvSpPr>
            <p:spPr>
              <a:xfrm>
                <a:off x="3155930" y="4647593"/>
                <a:ext cx="464400" cy="464400"/>
              </a:xfrm>
              <a:prstGeom prst="ellipse">
                <a:avLst/>
              </a:prstGeom>
              <a:solidFill>
                <a:schemeClr val="bg1"/>
              </a:solidFill>
              <a:ln w="6350">
                <a:solidFill>
                  <a:schemeClr val="tx1">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en-US" sz="1200" b="1" dirty="0">
                    <a:solidFill>
                      <a:schemeClr val="accent1"/>
                    </a:solidFill>
                  </a:rPr>
                  <a:t>4</a:t>
                </a:r>
                <a:endParaRPr sz="1200" b="1" dirty="0">
                  <a:solidFill>
                    <a:schemeClr val="accent1"/>
                  </a:solidFill>
                </a:endParaRPr>
              </a:p>
            </p:txBody>
          </p:sp>
          <p:sp>
            <p:nvSpPr>
              <p:cNvPr id="16" name="Bullet4">
                <a:extLst>
                  <a:ext uri="{FF2B5EF4-FFF2-40B4-BE49-F238E27FC236}">
                    <a16:creationId xmlns:a16="http://schemas.microsoft.com/office/drawing/2014/main" id="{16ACFF1D-27CE-F647-1521-F17EF5146D0B}"/>
                  </a:ext>
                </a:extLst>
              </p:cNvPr>
              <p:cNvSpPr txBox="1">
                <a:spLocks/>
              </p:cNvSpPr>
              <p:nvPr/>
            </p:nvSpPr>
            <p:spPr>
              <a:xfrm flipH="1">
                <a:off x="3682876" y="4559394"/>
                <a:ext cx="1163283" cy="640798"/>
              </a:xfrm>
              <a:prstGeom prst="rect">
                <a:avLst/>
              </a:prstGeom>
              <a:noFill/>
              <a:ln>
                <a:noFill/>
              </a:ln>
            </p:spPr>
            <p:txBody>
              <a:bodyPr wrap="square" lIns="91440" tIns="45720" rIns="91440" bIns="45720" anchor="ctr" anchorCtr="0">
                <a:normAutofit/>
              </a:bodyPr>
              <a:lstStyle>
                <a:defPPr>
                  <a:defRPr lang="en-US"/>
                </a:defPPr>
                <a:lvl1pPr marR="0" lvl="0" indent="0" defTabSz="913765" fontAlgn="auto">
                  <a:spcBef>
                    <a:spcPts val="0"/>
                  </a:spcBef>
                  <a:spcAft>
                    <a:spcPts val="0"/>
                  </a:spcAft>
                  <a:buClrTx/>
                  <a:buSzPct val="25000"/>
                  <a:buFontTx/>
                  <a:buNone/>
                  <a:defRPr kumimoji="0" b="1" i="0" u="none" strike="noStrike" cap="none" spc="0" normalizeH="0" baseline="0">
                    <a:ln>
                      <a:noFill/>
                    </a:ln>
                    <a:solidFill>
                      <a:schemeClr val="tx1"/>
                    </a:solidFill>
                    <a:effectLst/>
                    <a:uLnTx/>
                    <a:uFillTx/>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120000"/>
                  </a:lnSpc>
                </a:pPr>
                <a:r>
                  <a:rPr lang="zh-CN" altLang="en-US" dirty="0"/>
                  <a:t>通义万相</a:t>
                </a:r>
                <a:endParaRPr lang="de-DE" dirty="0"/>
              </a:p>
            </p:txBody>
          </p:sp>
          <p:sp>
            <p:nvSpPr>
              <p:cNvPr id="17" name="Text4">
                <a:extLst>
                  <a:ext uri="{FF2B5EF4-FFF2-40B4-BE49-F238E27FC236}">
                    <a16:creationId xmlns:a16="http://schemas.microsoft.com/office/drawing/2014/main" id="{7C7DF1A7-3DC2-CB01-3EBC-E528B27CDF02}"/>
                  </a:ext>
                </a:extLst>
              </p:cNvPr>
              <p:cNvSpPr txBox="1">
                <a:spLocks/>
              </p:cNvSpPr>
              <p:nvPr/>
            </p:nvSpPr>
            <p:spPr>
              <a:xfrm flipH="1">
                <a:off x="5483972" y="4559394"/>
                <a:ext cx="5518826" cy="640798"/>
              </a:xfrm>
              <a:prstGeom prst="rect">
                <a:avLst/>
              </a:prstGeom>
              <a:noFill/>
              <a:ln>
                <a:noFill/>
              </a:ln>
            </p:spPr>
            <p:txBody>
              <a:bodyPr wrap="square" lIns="91440" tIns="45720" rIns="91440" bIns="45720" anchor="ctr" anchorCtr="0">
                <a:normAutofit/>
              </a:bodyPr>
              <a:lstStyle/>
              <a:p>
                <a:pPr marL="0" marR="0" lvl="0" indent="0" defTabSz="913765" rtl="0" eaLnBrk="1" fontAlgn="auto" latinLnBrk="0" hangingPunct="1">
                  <a:lnSpc>
                    <a:spcPct val="120000"/>
                  </a:lnSpc>
                  <a:spcBef>
                    <a:spcPts val="0"/>
                  </a:spcBef>
                  <a:spcAft>
                    <a:spcPts val="0"/>
                  </a:spcAft>
                  <a:buClrTx/>
                  <a:buSzPct val="25000"/>
                  <a:buFontTx/>
                  <a:buNone/>
                  <a:defRPr/>
                </a:pPr>
                <a:r>
                  <a:rPr kumimoji="0" lang="zh-CN" altLang="en-US"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通义万相位于</a:t>
                </a:r>
                <a:r>
                  <a:rPr kumimoji="0" lang="en-US"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https://tongyi.aliyun.com/</a:t>
                </a:r>
                <a:r>
                  <a:rPr kumimoji="0" lang="en-US" sz="120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wanxiang</a:t>
                </a:r>
                <a:r>
                  <a:rPr kumimoji="0" lang="en-US"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r>
                  <a:rPr kumimoji="0" lang="en-US" sz="120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videoCreation</a:t>
                </a:r>
                <a:r>
                  <a:rPr kumimoji="0" lang="en-US"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r>
                  <a:rPr kumimoji="0" lang="zh-CN" altLang="en-US"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专注于高效视频创作。</a:t>
                </a:r>
                <a:endParaRPr kumimoji="0" lang="de-DE" sz="12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8" name="ComponentBackground4">
                <a:extLst>
                  <a:ext uri="{FF2B5EF4-FFF2-40B4-BE49-F238E27FC236}">
                    <a16:creationId xmlns:a16="http://schemas.microsoft.com/office/drawing/2014/main" id="{880B7C7F-B719-F5B2-83CA-0098080E786C}"/>
                  </a:ext>
                </a:extLst>
              </p:cNvPr>
              <p:cNvSpPr/>
              <p:nvPr/>
            </p:nvSpPr>
            <p:spPr>
              <a:xfrm>
                <a:off x="3041064" y="4507642"/>
                <a:ext cx="8065050" cy="744302"/>
              </a:xfrm>
              <a:prstGeom prst="roundRect">
                <a:avLst>
                  <a:gd name="adj" fmla="val 50000"/>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pPr>
                <a:endParaRPr lang="zh-CN" altLang="en-US"/>
              </a:p>
            </p:txBody>
          </p:sp>
        </p:grpSp>
        <p:grpSp>
          <p:nvGrpSpPr>
            <p:cNvPr id="10" name="组合 9">
              <a:extLst>
                <a:ext uri="{FF2B5EF4-FFF2-40B4-BE49-F238E27FC236}">
                  <a16:creationId xmlns:a16="http://schemas.microsoft.com/office/drawing/2014/main" id="{57FD8CA6-FAFD-885B-C3F4-302964DC4B47}"/>
                </a:ext>
              </a:extLst>
            </p:cNvPr>
            <p:cNvGrpSpPr/>
            <p:nvPr/>
          </p:nvGrpSpPr>
          <p:grpSpPr>
            <a:xfrm>
              <a:off x="3453850" y="5389798"/>
              <a:ext cx="8065050" cy="744302"/>
              <a:chOff x="3453850" y="5389798"/>
              <a:chExt cx="8065050" cy="744302"/>
            </a:xfrm>
          </p:grpSpPr>
          <p:sp>
            <p:nvSpPr>
              <p:cNvPr id="11" name="Number5">
                <a:extLst>
                  <a:ext uri="{FF2B5EF4-FFF2-40B4-BE49-F238E27FC236}">
                    <a16:creationId xmlns:a16="http://schemas.microsoft.com/office/drawing/2014/main" id="{CC9F0A76-2396-6A68-E2C1-AE59D5F18CAC}"/>
                  </a:ext>
                </a:extLst>
              </p:cNvPr>
              <p:cNvSpPr/>
              <p:nvPr/>
            </p:nvSpPr>
            <p:spPr>
              <a:xfrm>
                <a:off x="3568716" y="5529749"/>
                <a:ext cx="464400" cy="464400"/>
              </a:xfrm>
              <a:prstGeom prst="ellipse">
                <a:avLst/>
              </a:prstGeom>
              <a:solidFill>
                <a:schemeClr val="bg1"/>
              </a:solidFill>
              <a:ln w="6350">
                <a:solidFill>
                  <a:schemeClr val="tx1">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en-US" sz="1200" b="1" dirty="0">
                    <a:solidFill>
                      <a:schemeClr val="accent1"/>
                    </a:solidFill>
                  </a:rPr>
                  <a:t>5</a:t>
                </a:r>
                <a:endParaRPr sz="1200" b="1" dirty="0">
                  <a:solidFill>
                    <a:schemeClr val="accent1"/>
                  </a:solidFill>
                </a:endParaRPr>
              </a:p>
            </p:txBody>
          </p:sp>
          <p:sp>
            <p:nvSpPr>
              <p:cNvPr id="12" name="Bullet5">
                <a:extLst>
                  <a:ext uri="{FF2B5EF4-FFF2-40B4-BE49-F238E27FC236}">
                    <a16:creationId xmlns:a16="http://schemas.microsoft.com/office/drawing/2014/main" id="{7702B240-2D39-AC5F-57C8-D00FCF451ABE}"/>
                  </a:ext>
                </a:extLst>
              </p:cNvPr>
              <p:cNvSpPr txBox="1">
                <a:spLocks/>
              </p:cNvSpPr>
              <p:nvPr/>
            </p:nvSpPr>
            <p:spPr>
              <a:xfrm flipH="1">
                <a:off x="4095662" y="5441550"/>
                <a:ext cx="3281005" cy="640798"/>
              </a:xfrm>
              <a:prstGeom prst="rect">
                <a:avLst/>
              </a:prstGeom>
              <a:noFill/>
              <a:ln>
                <a:noFill/>
              </a:ln>
            </p:spPr>
            <p:txBody>
              <a:bodyPr wrap="square" lIns="91440" tIns="45720" rIns="91440" bIns="45720" anchor="ctr" anchorCtr="0">
                <a:normAutofit/>
              </a:bodyPr>
              <a:lstStyle>
                <a:defPPr>
                  <a:defRPr lang="en-US"/>
                </a:defPPr>
                <a:lvl1pPr marR="0" lvl="0" indent="0" defTabSz="913765" fontAlgn="auto">
                  <a:spcBef>
                    <a:spcPts val="0"/>
                  </a:spcBef>
                  <a:spcAft>
                    <a:spcPts val="0"/>
                  </a:spcAft>
                  <a:buClrTx/>
                  <a:buSzPct val="25000"/>
                  <a:buFontTx/>
                  <a:buNone/>
                  <a:defRPr kumimoji="0" b="1" i="0" u="none" strike="noStrike" cap="none" spc="0" normalizeH="0" baseline="0">
                    <a:ln>
                      <a:noFill/>
                    </a:ln>
                    <a:solidFill>
                      <a:schemeClr val="tx1"/>
                    </a:solidFill>
                    <a:effectLst/>
                    <a:uLnTx/>
                    <a:uFillTx/>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120000"/>
                  </a:lnSpc>
                </a:pPr>
                <a:r>
                  <a:rPr lang="zh-CN" altLang="en-US" dirty="0"/>
                  <a:t>其他平台</a:t>
                </a:r>
                <a:endParaRPr lang="de-DE" dirty="0"/>
              </a:p>
            </p:txBody>
          </p:sp>
          <p:sp>
            <p:nvSpPr>
              <p:cNvPr id="13" name="Text5">
                <a:extLst>
                  <a:ext uri="{FF2B5EF4-FFF2-40B4-BE49-F238E27FC236}">
                    <a16:creationId xmlns:a16="http://schemas.microsoft.com/office/drawing/2014/main" id="{7D1E4221-B906-D76D-B239-E8C472B358F8}"/>
                  </a:ext>
                </a:extLst>
              </p:cNvPr>
              <p:cNvSpPr txBox="1">
                <a:spLocks/>
              </p:cNvSpPr>
              <p:nvPr/>
            </p:nvSpPr>
            <p:spPr>
              <a:xfrm flipH="1">
                <a:off x="5647134" y="5441550"/>
                <a:ext cx="5768450" cy="640798"/>
              </a:xfrm>
              <a:prstGeom prst="rect">
                <a:avLst/>
              </a:prstGeom>
              <a:noFill/>
              <a:ln>
                <a:noFill/>
              </a:ln>
            </p:spPr>
            <p:txBody>
              <a:bodyPr wrap="square" lIns="91440" tIns="45720" rIns="91440" bIns="45720" anchor="ctr" anchorCtr="0">
                <a:normAutofit/>
              </a:bodyPr>
              <a:lstStyle/>
              <a:p>
                <a:pPr marL="0" marR="0" lvl="0" indent="0" defTabSz="913765" rtl="0" eaLnBrk="1" fontAlgn="auto" latinLnBrk="0" hangingPunct="1">
                  <a:lnSpc>
                    <a:spcPct val="120000"/>
                  </a:lnSpc>
                  <a:spcBef>
                    <a:spcPts val="0"/>
                  </a:spcBef>
                  <a:spcAft>
                    <a:spcPts val="0"/>
                  </a:spcAft>
                  <a:buClrTx/>
                  <a:buSzPct val="25000"/>
                  <a:buFontTx/>
                  <a:buNone/>
                  <a:defRPr/>
                </a:pPr>
                <a:r>
                  <a:rPr kumimoji="0" lang="zh-CN" altLang="en-US"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包括海螺</a:t>
                </a:r>
                <a:r>
                  <a:rPr kumimoji="0" lang="en-US"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AI、VIDU、</a:t>
                </a:r>
                <a:r>
                  <a:rPr kumimoji="0" lang="zh-CN" altLang="en-US"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智谱清影等，分别访问</a:t>
                </a:r>
                <a:r>
                  <a:rPr kumimoji="0" lang="en-US"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https://hailuoai.com/</a:t>
                </a:r>
                <a:r>
                  <a:rPr kumimoji="0" lang="en-US" sz="120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video、https</a:t>
                </a:r>
                <a:r>
                  <a:rPr kumimoji="0" lang="en-US"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://www.vidu.studio/create/img2video、https://chatglm.cn/</a:t>
                </a:r>
                <a:r>
                  <a:rPr kumimoji="0" lang="en-US" sz="120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video?lang</a:t>
                </a:r>
                <a:r>
                  <a:rPr kumimoji="0" lang="en-US"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r>
                  <a:rPr kumimoji="0" lang="en-US" sz="120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zh</a:t>
                </a:r>
                <a:r>
                  <a:rPr kumimoji="0" lang="zh-CN" altLang="en-US"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体验。</a:t>
                </a:r>
                <a:endParaRPr kumimoji="0" lang="de-DE" sz="12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 name="ComponentBackground5">
                <a:extLst>
                  <a:ext uri="{FF2B5EF4-FFF2-40B4-BE49-F238E27FC236}">
                    <a16:creationId xmlns:a16="http://schemas.microsoft.com/office/drawing/2014/main" id="{D4D68D3A-206D-C601-817A-092DB53C1C60}"/>
                  </a:ext>
                </a:extLst>
              </p:cNvPr>
              <p:cNvSpPr/>
              <p:nvPr/>
            </p:nvSpPr>
            <p:spPr>
              <a:xfrm>
                <a:off x="3453850" y="5389798"/>
                <a:ext cx="8065050" cy="744302"/>
              </a:xfrm>
              <a:prstGeom prst="roundRect">
                <a:avLst>
                  <a:gd name="adj" fmla="val 50000"/>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pPr>
                <a:endParaRPr lang="zh-CN" altLang="en-US"/>
              </a:p>
            </p:txBody>
          </p:sp>
        </p:grpSp>
      </p:grpSp>
    </p:spTree>
    <p:extLst>
      <p:ext uri="{BB962C8B-B14F-4D97-AF65-F5344CB8AC3E}">
        <p14:creationId xmlns:p14="http://schemas.microsoft.com/office/powerpoint/2010/main" val="8982667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1000EE64-B692-724A-DDA1-7A012FB14EBD}"/>
              </a:ext>
            </a:extLst>
          </p:cNvPr>
          <p:cNvGrpSpPr/>
          <p:nvPr/>
        </p:nvGrpSpPr>
        <p:grpSpPr>
          <a:xfrm>
            <a:off x="0" y="0"/>
            <a:ext cx="12192000" cy="6858000"/>
            <a:chOff x="0" y="0"/>
            <a:chExt cx="12192000" cy="6858000"/>
          </a:xfrm>
        </p:grpSpPr>
        <p:sp>
          <p:nvSpPr>
            <p:cNvPr id="4" name="任意多边形: 形状 3">
              <a:extLst>
                <a:ext uri="{FF2B5EF4-FFF2-40B4-BE49-F238E27FC236}">
                  <a16:creationId xmlns:a16="http://schemas.microsoft.com/office/drawing/2014/main" id="{78CC85D2-ECB1-03FD-282A-544E7AA6E6CF}"/>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latin typeface="Arial" panose="020B0604020202020204" pitchFamily="34" charset="0"/>
                <a:ea typeface="微软雅黑" panose="020B0503020204020204" pitchFamily="34" charset="-122"/>
                <a:sym typeface="Arial" panose="020B0604020202020204" pitchFamily="34" charset="0"/>
              </a:endParaRPr>
            </a:p>
          </p:txBody>
        </p:sp>
        <p:sp>
          <p:nvSpPr>
            <p:cNvPr id="6" name="任意多边形: 形状 5">
              <a:extLst>
                <a:ext uri="{FF2B5EF4-FFF2-40B4-BE49-F238E27FC236}">
                  <a16:creationId xmlns:a16="http://schemas.microsoft.com/office/drawing/2014/main" id="{D0CBE765-8237-EE26-6DF3-E44CD245B12D}"/>
                </a:ext>
              </a:extLst>
            </p:cNvPr>
            <p:cNvSpPr/>
            <p:nvPr/>
          </p:nvSpPr>
          <p:spPr>
            <a:xfrm>
              <a:off x="1282874" y="2867904"/>
              <a:ext cx="2340048" cy="2518355"/>
            </a:xfrm>
            <a:custGeom>
              <a:avLst/>
              <a:gdLst>
                <a:gd name="connsiteX0" fmla="*/ 2142752 w 2944210"/>
                <a:gd name="connsiteY0" fmla="*/ 3972308 h 3970669"/>
                <a:gd name="connsiteX1" fmla="*/ 2650932 w 2944210"/>
                <a:gd name="connsiteY1" fmla="*/ 3972308 h 3970669"/>
                <a:gd name="connsiteX2" fmla="*/ 2790633 w 2944210"/>
                <a:gd name="connsiteY2" fmla="*/ 3833773 h 3970669"/>
                <a:gd name="connsiteX3" fmla="*/ 2942504 w 2944210"/>
                <a:gd name="connsiteY3" fmla="*/ 3702875 h 3970669"/>
                <a:gd name="connsiteX4" fmla="*/ 2943151 w 2944210"/>
                <a:gd name="connsiteY4" fmla="*/ 1274878 h 3970669"/>
                <a:gd name="connsiteX5" fmla="*/ 2942504 w 2944210"/>
                <a:gd name="connsiteY5" fmla="*/ 271077 h 3970669"/>
                <a:gd name="connsiteX6" fmla="*/ 2790633 w 2944210"/>
                <a:gd name="connsiteY6" fmla="*/ 140310 h 3970669"/>
                <a:gd name="connsiteX7" fmla="*/ 2650932 w 2944210"/>
                <a:gd name="connsiteY7" fmla="*/ 1644 h 3970669"/>
                <a:gd name="connsiteX8" fmla="*/ 292072 w 2944210"/>
                <a:gd name="connsiteY8" fmla="*/ 1644 h 3970669"/>
                <a:gd name="connsiteX9" fmla="*/ 152372 w 2944210"/>
                <a:gd name="connsiteY9" fmla="*/ 140310 h 3970669"/>
                <a:gd name="connsiteX10" fmla="*/ 501 w 2944210"/>
                <a:gd name="connsiteY10" fmla="*/ 271077 h 3970669"/>
                <a:gd name="connsiteX11" fmla="*/ -147 w 2944210"/>
                <a:gd name="connsiteY11" fmla="*/ 1274878 h 3970669"/>
                <a:gd name="connsiteX12" fmla="*/ 501 w 2944210"/>
                <a:gd name="connsiteY12" fmla="*/ 3702875 h 3970669"/>
                <a:gd name="connsiteX13" fmla="*/ 152372 w 2944210"/>
                <a:gd name="connsiteY13" fmla="*/ 3833773 h 3970669"/>
                <a:gd name="connsiteX14" fmla="*/ 292072 w 2944210"/>
                <a:gd name="connsiteY14" fmla="*/ 3972308 h 397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4210" h="3970669">
                  <a:moveTo>
                    <a:pt x="2142752" y="3972308"/>
                  </a:moveTo>
                  <a:lnTo>
                    <a:pt x="2650932" y="3972308"/>
                  </a:lnTo>
                  <a:cubicBezTo>
                    <a:pt x="2650932" y="3972308"/>
                    <a:pt x="2790633" y="3974896"/>
                    <a:pt x="2790633" y="3833773"/>
                  </a:cubicBezTo>
                  <a:cubicBezTo>
                    <a:pt x="2861196" y="3833773"/>
                    <a:pt x="2939785" y="3815387"/>
                    <a:pt x="2942504" y="3702875"/>
                  </a:cubicBezTo>
                  <a:cubicBezTo>
                    <a:pt x="2944057" y="3634772"/>
                    <a:pt x="2943669" y="1681420"/>
                    <a:pt x="2943151" y="1274878"/>
                  </a:cubicBezTo>
                  <a:cubicBezTo>
                    <a:pt x="2942633" y="868334"/>
                    <a:pt x="2944057" y="339309"/>
                    <a:pt x="2942504" y="271077"/>
                  </a:cubicBezTo>
                  <a:cubicBezTo>
                    <a:pt x="2939785" y="158694"/>
                    <a:pt x="2861196" y="140310"/>
                    <a:pt x="2790633" y="140310"/>
                  </a:cubicBezTo>
                  <a:cubicBezTo>
                    <a:pt x="2790633" y="-945"/>
                    <a:pt x="2650932" y="1644"/>
                    <a:pt x="2650932" y="1644"/>
                  </a:cubicBezTo>
                  <a:lnTo>
                    <a:pt x="292072" y="1644"/>
                  </a:lnTo>
                  <a:cubicBezTo>
                    <a:pt x="292072" y="1644"/>
                    <a:pt x="152372" y="-945"/>
                    <a:pt x="152372" y="140310"/>
                  </a:cubicBezTo>
                  <a:cubicBezTo>
                    <a:pt x="81809" y="140310"/>
                    <a:pt x="3219" y="158694"/>
                    <a:pt x="501" y="271077"/>
                  </a:cubicBezTo>
                  <a:cubicBezTo>
                    <a:pt x="-1053" y="339309"/>
                    <a:pt x="-665" y="868464"/>
                    <a:pt x="-147" y="1274878"/>
                  </a:cubicBezTo>
                  <a:cubicBezTo>
                    <a:pt x="371" y="1681292"/>
                    <a:pt x="-1053" y="3634772"/>
                    <a:pt x="501" y="3702875"/>
                  </a:cubicBezTo>
                  <a:cubicBezTo>
                    <a:pt x="3219" y="3815387"/>
                    <a:pt x="81809" y="3833773"/>
                    <a:pt x="152372" y="3833773"/>
                  </a:cubicBezTo>
                  <a:cubicBezTo>
                    <a:pt x="152372" y="3974896"/>
                    <a:pt x="292072" y="3972308"/>
                    <a:pt x="292072" y="3972308"/>
                  </a:cubicBezTo>
                  <a:close/>
                </a:path>
              </a:pathLst>
            </a:cu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ea typeface="微软雅黑" panose="020B0503020204020204" pitchFamily="34" charset="-122"/>
                <a:sym typeface="Arial" panose="020B0604020202020204" pitchFamily="34" charset="0"/>
              </a:endParaRPr>
            </a:p>
          </p:txBody>
        </p:sp>
        <p:grpSp>
          <p:nvGrpSpPr>
            <p:cNvPr id="7" name="组合 6">
              <a:extLst>
                <a:ext uri="{FF2B5EF4-FFF2-40B4-BE49-F238E27FC236}">
                  <a16:creationId xmlns:a16="http://schemas.microsoft.com/office/drawing/2014/main" id="{1DAFDBFF-D9A3-58C6-770C-D928AD67221C}"/>
                </a:ext>
              </a:extLst>
            </p:cNvPr>
            <p:cNvGrpSpPr/>
            <p:nvPr/>
          </p:nvGrpSpPr>
          <p:grpSpPr>
            <a:xfrm>
              <a:off x="1363708" y="2492010"/>
              <a:ext cx="2178378" cy="2767830"/>
              <a:chOff x="1363708" y="2492010"/>
              <a:chExt cx="2178378" cy="2767830"/>
            </a:xfrm>
          </p:grpSpPr>
          <p:sp>
            <p:nvSpPr>
              <p:cNvPr id="23" name="Number1">
                <a:extLst>
                  <a:ext uri="{FF2B5EF4-FFF2-40B4-BE49-F238E27FC236}">
                    <a16:creationId xmlns:a16="http://schemas.microsoft.com/office/drawing/2014/main" id="{94EBF7EF-2D00-3F1C-E84A-A2B3286ABDA4}"/>
                  </a:ext>
                </a:extLst>
              </p:cNvPr>
              <p:cNvSpPr/>
              <p:nvPr/>
            </p:nvSpPr>
            <p:spPr>
              <a:xfrm>
                <a:off x="2047583" y="2492010"/>
                <a:ext cx="810631" cy="809669"/>
              </a:xfrm>
              <a:custGeom>
                <a:avLst/>
                <a:gdLst>
                  <a:gd name="connsiteX0" fmla="*/ 1103290 w 5586262"/>
                  <a:gd name="connsiteY0" fmla="*/ 1263016 h 5579627"/>
                  <a:gd name="connsiteX1" fmla="*/ 2733547 w 5586262"/>
                  <a:gd name="connsiteY1" fmla="*/ 448 h 5579627"/>
                  <a:gd name="connsiteX2" fmla="*/ 4324047 w 5586262"/>
                  <a:gd name="connsiteY2" fmla="*/ 1198300 h 5579627"/>
                  <a:gd name="connsiteX3" fmla="*/ 5559306 w 5586262"/>
                  <a:gd name="connsiteY3" fmla="*/ 3248545 h 5579627"/>
                  <a:gd name="connsiteX4" fmla="*/ 4411151 w 5586262"/>
                  <a:gd name="connsiteY4" fmla="*/ 4484026 h 5579627"/>
                  <a:gd name="connsiteX5" fmla="*/ 3056748 w 5586262"/>
                  <a:gd name="connsiteY5" fmla="*/ 5562226 h 5579627"/>
                  <a:gd name="connsiteX6" fmla="*/ 1242598 w 5586262"/>
                  <a:gd name="connsiteY6" fmla="*/ 4458813 h 5579627"/>
                  <a:gd name="connsiteX7" fmla="*/ 9944 w 5586262"/>
                  <a:gd name="connsiteY7" fmla="*/ 2644633 h 5579627"/>
                  <a:gd name="connsiteX8" fmla="*/ 1103290 w 5586262"/>
                  <a:gd name="connsiteY8" fmla="*/ 1263016 h 557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6262" h="5579627">
                    <a:moveTo>
                      <a:pt x="1103290" y="1263016"/>
                    </a:moveTo>
                    <a:cubicBezTo>
                      <a:pt x="1103290" y="1263016"/>
                      <a:pt x="1495939" y="-39182"/>
                      <a:pt x="2733547" y="448"/>
                    </a:cubicBezTo>
                    <a:cubicBezTo>
                      <a:pt x="2877682" y="-441"/>
                      <a:pt x="3817083" y="-29370"/>
                      <a:pt x="4324047" y="1198300"/>
                    </a:cubicBezTo>
                    <a:cubicBezTo>
                      <a:pt x="4483106" y="1262889"/>
                      <a:pt x="5820107" y="1734955"/>
                      <a:pt x="5559306" y="3248545"/>
                    </a:cubicBezTo>
                    <a:cubicBezTo>
                      <a:pt x="5477283" y="3531860"/>
                      <a:pt x="5410059" y="4124022"/>
                      <a:pt x="4411151" y="4484026"/>
                    </a:cubicBezTo>
                    <a:cubicBezTo>
                      <a:pt x="4351514" y="4611426"/>
                      <a:pt x="4055783" y="5443019"/>
                      <a:pt x="3056748" y="5562226"/>
                    </a:cubicBezTo>
                    <a:cubicBezTo>
                      <a:pt x="2798295" y="5596998"/>
                      <a:pt x="1858895" y="5691436"/>
                      <a:pt x="1242598" y="4458813"/>
                    </a:cubicBezTo>
                    <a:cubicBezTo>
                      <a:pt x="999041" y="4374314"/>
                      <a:pt x="-59631" y="3951848"/>
                      <a:pt x="9944" y="2644633"/>
                    </a:cubicBezTo>
                    <a:cubicBezTo>
                      <a:pt x="6545" y="2484716"/>
                      <a:pt x="129119" y="1678050"/>
                      <a:pt x="1103290" y="1263016"/>
                    </a:cubicBezTo>
                    <a:close/>
                  </a:path>
                </a:pathLst>
              </a:custGeom>
              <a:solidFill>
                <a:schemeClr val="accent1"/>
              </a:solidFill>
              <a:ln w="25400" cap="rnd">
                <a:solidFill>
                  <a:schemeClr val="accent1">
                    <a:lumMod val="20000"/>
                    <a:lumOff val="80000"/>
                  </a:schemeClr>
                </a:solidFill>
                <a:round/>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rgbClr val="FFFFFF"/>
                    </a:solidFill>
                    <a:latin typeface="Arial" panose="020B0604020202020204" pitchFamily="34" charset="0"/>
                    <a:ea typeface="微软雅黑" panose="020B0503020204020204" pitchFamily="34" charset="-122"/>
                    <a:sym typeface="Arial" panose="020B0604020202020204" pitchFamily="34" charset="0"/>
                  </a:rPr>
                  <a:t>1</a:t>
                </a:r>
                <a:endParaRPr lang="zh-CN" altLang="en-US" sz="24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1">
                <a:extLst>
                  <a:ext uri="{FF2B5EF4-FFF2-40B4-BE49-F238E27FC236}">
                    <a16:creationId xmlns:a16="http://schemas.microsoft.com/office/drawing/2014/main" id="{293C1E7C-6BDC-3A42-7BC3-A15A85166BFE}"/>
                  </a:ext>
                </a:extLst>
              </p:cNvPr>
              <p:cNvSpPr txBox="1"/>
              <p:nvPr/>
            </p:nvSpPr>
            <p:spPr>
              <a:xfrm>
                <a:off x="1363708" y="3986830"/>
                <a:ext cx="2178378" cy="1273010"/>
              </a:xfrm>
              <a:prstGeom prst="rect">
                <a:avLst/>
              </a:prstGeom>
              <a:noFill/>
            </p:spPr>
            <p:txBody>
              <a:bodyPr wrap="square" rtlCol="0" anchor="t" anchorCtr="0">
                <a:norm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rPr>
                  <a:t>全流程耗时从以天计压缩至分钟级，</a:t>
                </a:r>
                <a:r>
                  <a:rPr lang="en-US" altLang="zh-CN">
                    <a:solidFill>
                      <a:schemeClr val="tx1"/>
                    </a:solidFill>
                    <a:latin typeface="Arial" panose="020B0604020202020204" pitchFamily="34" charset="0"/>
                    <a:ea typeface="微软雅黑" panose="020B0503020204020204" pitchFamily="34" charset="-122"/>
                    <a:sym typeface="Arial" panose="020B0604020202020204" pitchFamily="34" charset="0"/>
                  </a:rPr>
                  <a:t>AI</a:t>
                </a:r>
                <a:r>
                  <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rPr>
                  <a:t>让内容生产周期大幅缩短，甚至比喝一杯咖啡的时间更短。</a:t>
                </a:r>
                <a:endParaRPr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Bullet1">
                <a:extLst>
                  <a:ext uri="{FF2B5EF4-FFF2-40B4-BE49-F238E27FC236}">
                    <a16:creationId xmlns:a16="http://schemas.microsoft.com/office/drawing/2014/main" id="{59387F48-2B18-B0D0-FDA8-0845A7938B46}"/>
                  </a:ext>
                </a:extLst>
              </p:cNvPr>
              <p:cNvSpPr txBox="1"/>
              <p:nvPr/>
            </p:nvSpPr>
            <p:spPr>
              <a:xfrm>
                <a:off x="1363708" y="3271513"/>
                <a:ext cx="2178378" cy="715318"/>
              </a:xfrm>
              <a:prstGeom prst="rect">
                <a:avLst/>
              </a:prstGeom>
              <a:noFill/>
            </p:spPr>
            <p:txBody>
              <a:bodyPr wrap="square" rtlCol="0" anchor="b" anchorCtr="0">
                <a:norm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zh-CN" altLang="en-US" sz="1600" b="1" dirty="0">
                    <a:solidFill>
                      <a:schemeClr val="tx1"/>
                    </a:solidFill>
                    <a:latin typeface="Arial" panose="020B0604020202020204" pitchFamily="34" charset="0"/>
                    <a:ea typeface="微软雅黑" panose="020B0503020204020204" pitchFamily="34" charset="-122"/>
                    <a:sym typeface="Arial" panose="020B0604020202020204" pitchFamily="34" charset="0"/>
                  </a:rPr>
                  <a:t>效率的飞跃</a:t>
                </a:r>
                <a:endParaRPr lang="en-US" altLang="zh-CN" sz="16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 name="任意多边形: 形状 7">
              <a:extLst>
                <a:ext uri="{FF2B5EF4-FFF2-40B4-BE49-F238E27FC236}">
                  <a16:creationId xmlns:a16="http://schemas.microsoft.com/office/drawing/2014/main" id="{7057BE4D-4C62-E447-FA76-5B206B877F69}"/>
                </a:ext>
              </a:extLst>
            </p:cNvPr>
            <p:cNvSpPr/>
            <p:nvPr/>
          </p:nvSpPr>
          <p:spPr>
            <a:xfrm>
              <a:off x="3712652" y="2867904"/>
              <a:ext cx="2340048" cy="2518355"/>
            </a:xfrm>
            <a:custGeom>
              <a:avLst/>
              <a:gdLst>
                <a:gd name="connsiteX0" fmla="*/ 2142752 w 2944210"/>
                <a:gd name="connsiteY0" fmla="*/ 3972308 h 3970669"/>
                <a:gd name="connsiteX1" fmla="*/ 2650932 w 2944210"/>
                <a:gd name="connsiteY1" fmla="*/ 3972308 h 3970669"/>
                <a:gd name="connsiteX2" fmla="*/ 2790633 w 2944210"/>
                <a:gd name="connsiteY2" fmla="*/ 3833773 h 3970669"/>
                <a:gd name="connsiteX3" fmla="*/ 2942504 w 2944210"/>
                <a:gd name="connsiteY3" fmla="*/ 3702875 h 3970669"/>
                <a:gd name="connsiteX4" fmla="*/ 2943151 w 2944210"/>
                <a:gd name="connsiteY4" fmla="*/ 1274878 h 3970669"/>
                <a:gd name="connsiteX5" fmla="*/ 2942504 w 2944210"/>
                <a:gd name="connsiteY5" fmla="*/ 271077 h 3970669"/>
                <a:gd name="connsiteX6" fmla="*/ 2790633 w 2944210"/>
                <a:gd name="connsiteY6" fmla="*/ 140310 h 3970669"/>
                <a:gd name="connsiteX7" fmla="*/ 2650932 w 2944210"/>
                <a:gd name="connsiteY7" fmla="*/ 1644 h 3970669"/>
                <a:gd name="connsiteX8" fmla="*/ 292072 w 2944210"/>
                <a:gd name="connsiteY8" fmla="*/ 1644 h 3970669"/>
                <a:gd name="connsiteX9" fmla="*/ 152372 w 2944210"/>
                <a:gd name="connsiteY9" fmla="*/ 140310 h 3970669"/>
                <a:gd name="connsiteX10" fmla="*/ 501 w 2944210"/>
                <a:gd name="connsiteY10" fmla="*/ 271077 h 3970669"/>
                <a:gd name="connsiteX11" fmla="*/ -147 w 2944210"/>
                <a:gd name="connsiteY11" fmla="*/ 1274878 h 3970669"/>
                <a:gd name="connsiteX12" fmla="*/ 501 w 2944210"/>
                <a:gd name="connsiteY12" fmla="*/ 3702875 h 3970669"/>
                <a:gd name="connsiteX13" fmla="*/ 152372 w 2944210"/>
                <a:gd name="connsiteY13" fmla="*/ 3833773 h 3970669"/>
                <a:gd name="connsiteX14" fmla="*/ 292072 w 2944210"/>
                <a:gd name="connsiteY14" fmla="*/ 3972308 h 397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4210" h="3970669">
                  <a:moveTo>
                    <a:pt x="2142752" y="3972308"/>
                  </a:moveTo>
                  <a:lnTo>
                    <a:pt x="2650932" y="3972308"/>
                  </a:lnTo>
                  <a:cubicBezTo>
                    <a:pt x="2650932" y="3972308"/>
                    <a:pt x="2790633" y="3974896"/>
                    <a:pt x="2790633" y="3833773"/>
                  </a:cubicBezTo>
                  <a:cubicBezTo>
                    <a:pt x="2861196" y="3833773"/>
                    <a:pt x="2939785" y="3815387"/>
                    <a:pt x="2942504" y="3702875"/>
                  </a:cubicBezTo>
                  <a:cubicBezTo>
                    <a:pt x="2944057" y="3634772"/>
                    <a:pt x="2943669" y="1681420"/>
                    <a:pt x="2943151" y="1274878"/>
                  </a:cubicBezTo>
                  <a:cubicBezTo>
                    <a:pt x="2942633" y="868334"/>
                    <a:pt x="2944057" y="339309"/>
                    <a:pt x="2942504" y="271077"/>
                  </a:cubicBezTo>
                  <a:cubicBezTo>
                    <a:pt x="2939785" y="158694"/>
                    <a:pt x="2861196" y="140310"/>
                    <a:pt x="2790633" y="140310"/>
                  </a:cubicBezTo>
                  <a:cubicBezTo>
                    <a:pt x="2790633" y="-945"/>
                    <a:pt x="2650932" y="1644"/>
                    <a:pt x="2650932" y="1644"/>
                  </a:cubicBezTo>
                  <a:lnTo>
                    <a:pt x="292072" y="1644"/>
                  </a:lnTo>
                  <a:cubicBezTo>
                    <a:pt x="292072" y="1644"/>
                    <a:pt x="152372" y="-945"/>
                    <a:pt x="152372" y="140310"/>
                  </a:cubicBezTo>
                  <a:cubicBezTo>
                    <a:pt x="81809" y="140310"/>
                    <a:pt x="3219" y="158694"/>
                    <a:pt x="501" y="271077"/>
                  </a:cubicBezTo>
                  <a:cubicBezTo>
                    <a:pt x="-1053" y="339309"/>
                    <a:pt x="-665" y="868464"/>
                    <a:pt x="-147" y="1274878"/>
                  </a:cubicBezTo>
                  <a:cubicBezTo>
                    <a:pt x="371" y="1681292"/>
                    <a:pt x="-1053" y="3634772"/>
                    <a:pt x="501" y="3702875"/>
                  </a:cubicBezTo>
                  <a:cubicBezTo>
                    <a:pt x="3219" y="3815387"/>
                    <a:pt x="81809" y="3833773"/>
                    <a:pt x="152372" y="3833773"/>
                  </a:cubicBezTo>
                  <a:cubicBezTo>
                    <a:pt x="152372" y="3974896"/>
                    <a:pt x="292072" y="3972308"/>
                    <a:pt x="292072" y="3972308"/>
                  </a:cubicBezTo>
                  <a:close/>
                </a:path>
              </a:pathLst>
            </a:cu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ea typeface="微软雅黑" panose="020B0503020204020204" pitchFamily="34" charset="-122"/>
                <a:sym typeface="Arial" panose="020B0604020202020204" pitchFamily="34" charset="0"/>
              </a:endParaRPr>
            </a:p>
          </p:txBody>
        </p:sp>
        <p:grpSp>
          <p:nvGrpSpPr>
            <p:cNvPr id="9" name="组合 8">
              <a:extLst>
                <a:ext uri="{FF2B5EF4-FFF2-40B4-BE49-F238E27FC236}">
                  <a16:creationId xmlns:a16="http://schemas.microsoft.com/office/drawing/2014/main" id="{3CCDC026-6C16-D527-5648-7359EEFF797C}"/>
                </a:ext>
              </a:extLst>
            </p:cNvPr>
            <p:cNvGrpSpPr/>
            <p:nvPr/>
          </p:nvGrpSpPr>
          <p:grpSpPr>
            <a:xfrm>
              <a:off x="3793486" y="2492010"/>
              <a:ext cx="2178378" cy="2767830"/>
              <a:chOff x="3793486" y="2492010"/>
              <a:chExt cx="2178378" cy="2767830"/>
            </a:xfrm>
          </p:grpSpPr>
          <p:sp>
            <p:nvSpPr>
              <p:cNvPr id="20" name="Number2">
                <a:extLst>
                  <a:ext uri="{FF2B5EF4-FFF2-40B4-BE49-F238E27FC236}">
                    <a16:creationId xmlns:a16="http://schemas.microsoft.com/office/drawing/2014/main" id="{6748FEEF-5A80-6ED3-FCA0-1018ACAA66DA}"/>
                  </a:ext>
                </a:extLst>
              </p:cNvPr>
              <p:cNvSpPr/>
              <p:nvPr/>
            </p:nvSpPr>
            <p:spPr>
              <a:xfrm>
                <a:off x="4477361" y="2492010"/>
                <a:ext cx="810631" cy="809669"/>
              </a:xfrm>
              <a:custGeom>
                <a:avLst/>
                <a:gdLst>
                  <a:gd name="connsiteX0" fmla="*/ 1103290 w 5586262"/>
                  <a:gd name="connsiteY0" fmla="*/ 1263016 h 5579627"/>
                  <a:gd name="connsiteX1" fmla="*/ 2733547 w 5586262"/>
                  <a:gd name="connsiteY1" fmla="*/ 448 h 5579627"/>
                  <a:gd name="connsiteX2" fmla="*/ 4324047 w 5586262"/>
                  <a:gd name="connsiteY2" fmla="*/ 1198300 h 5579627"/>
                  <a:gd name="connsiteX3" fmla="*/ 5559306 w 5586262"/>
                  <a:gd name="connsiteY3" fmla="*/ 3248545 h 5579627"/>
                  <a:gd name="connsiteX4" fmla="*/ 4411151 w 5586262"/>
                  <a:gd name="connsiteY4" fmla="*/ 4484026 h 5579627"/>
                  <a:gd name="connsiteX5" fmla="*/ 3056748 w 5586262"/>
                  <a:gd name="connsiteY5" fmla="*/ 5562226 h 5579627"/>
                  <a:gd name="connsiteX6" fmla="*/ 1242598 w 5586262"/>
                  <a:gd name="connsiteY6" fmla="*/ 4458813 h 5579627"/>
                  <a:gd name="connsiteX7" fmla="*/ 9944 w 5586262"/>
                  <a:gd name="connsiteY7" fmla="*/ 2644633 h 5579627"/>
                  <a:gd name="connsiteX8" fmla="*/ 1103290 w 5586262"/>
                  <a:gd name="connsiteY8" fmla="*/ 1263016 h 557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6262" h="5579627">
                    <a:moveTo>
                      <a:pt x="1103290" y="1263016"/>
                    </a:moveTo>
                    <a:cubicBezTo>
                      <a:pt x="1103290" y="1263016"/>
                      <a:pt x="1495939" y="-39182"/>
                      <a:pt x="2733547" y="448"/>
                    </a:cubicBezTo>
                    <a:cubicBezTo>
                      <a:pt x="2877682" y="-441"/>
                      <a:pt x="3817083" y="-29370"/>
                      <a:pt x="4324047" y="1198300"/>
                    </a:cubicBezTo>
                    <a:cubicBezTo>
                      <a:pt x="4483106" y="1262889"/>
                      <a:pt x="5820107" y="1734955"/>
                      <a:pt x="5559306" y="3248545"/>
                    </a:cubicBezTo>
                    <a:cubicBezTo>
                      <a:pt x="5477283" y="3531860"/>
                      <a:pt x="5410059" y="4124022"/>
                      <a:pt x="4411151" y="4484026"/>
                    </a:cubicBezTo>
                    <a:cubicBezTo>
                      <a:pt x="4351514" y="4611426"/>
                      <a:pt x="4055783" y="5443019"/>
                      <a:pt x="3056748" y="5562226"/>
                    </a:cubicBezTo>
                    <a:cubicBezTo>
                      <a:pt x="2798295" y="5596998"/>
                      <a:pt x="1858895" y="5691436"/>
                      <a:pt x="1242598" y="4458813"/>
                    </a:cubicBezTo>
                    <a:cubicBezTo>
                      <a:pt x="999041" y="4374314"/>
                      <a:pt x="-59631" y="3951848"/>
                      <a:pt x="9944" y="2644633"/>
                    </a:cubicBezTo>
                    <a:cubicBezTo>
                      <a:pt x="6545" y="2484716"/>
                      <a:pt x="129119" y="1678050"/>
                      <a:pt x="1103290" y="1263016"/>
                    </a:cubicBezTo>
                    <a:close/>
                  </a:path>
                </a:pathLst>
              </a:custGeom>
              <a:solidFill>
                <a:schemeClr val="accent1"/>
              </a:solidFill>
              <a:ln w="25400" cap="rnd">
                <a:solidFill>
                  <a:schemeClr val="accent1">
                    <a:lumMod val="20000"/>
                    <a:lumOff val="80000"/>
                  </a:schemeClr>
                </a:solidFill>
                <a:round/>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rgbClr val="FFFFFF"/>
                    </a:solidFill>
                    <a:latin typeface="Arial" panose="020B0604020202020204" pitchFamily="34" charset="0"/>
                    <a:ea typeface="微软雅黑" panose="020B0503020204020204" pitchFamily="34" charset="-122"/>
                    <a:sym typeface="Arial" panose="020B0604020202020204" pitchFamily="34" charset="0"/>
                  </a:rPr>
                  <a:t>2</a:t>
                </a:r>
                <a:endParaRPr lang="zh-CN" altLang="en-US" sz="24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Text2">
                <a:extLst>
                  <a:ext uri="{FF2B5EF4-FFF2-40B4-BE49-F238E27FC236}">
                    <a16:creationId xmlns:a16="http://schemas.microsoft.com/office/drawing/2014/main" id="{BD97C82C-9533-98C9-B939-39E81B5ACD96}"/>
                  </a:ext>
                </a:extLst>
              </p:cNvPr>
              <p:cNvSpPr txBox="1"/>
              <p:nvPr/>
            </p:nvSpPr>
            <p:spPr>
              <a:xfrm>
                <a:off x="3793486" y="3986830"/>
                <a:ext cx="2178378" cy="1273010"/>
              </a:xfrm>
              <a:prstGeom prst="rect">
                <a:avLst/>
              </a:prstGeom>
              <a:noFill/>
            </p:spPr>
            <p:txBody>
              <a:bodyPr wrap="square" rtlCol="0" anchor="t" anchorCtr="0">
                <a:norm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altLang="zh-CN">
                    <a:solidFill>
                      <a:schemeClr val="tx1"/>
                    </a:solidFill>
                    <a:latin typeface="Arial" panose="020B0604020202020204" pitchFamily="34" charset="0"/>
                    <a:ea typeface="微软雅黑" panose="020B0503020204020204" pitchFamily="34" charset="-122"/>
                    <a:sym typeface="Arial" panose="020B0604020202020204" pitchFamily="34" charset="0"/>
                  </a:rPr>
                  <a:t>AI</a:t>
                </a:r>
                <a:r>
                  <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rPr>
                  <a:t>协作使内容互动率提升</a:t>
                </a:r>
                <a:r>
                  <a:rPr lang="en-US" altLang="zh-CN">
                    <a:solidFill>
                      <a:schemeClr val="tx1"/>
                    </a:solidFill>
                    <a:latin typeface="Arial" panose="020B0604020202020204" pitchFamily="34" charset="0"/>
                    <a:ea typeface="微软雅黑" panose="020B0503020204020204" pitchFamily="34" charset="-122"/>
                    <a:sym typeface="Arial" panose="020B0604020202020204" pitchFamily="34" charset="0"/>
                  </a:rPr>
                  <a:t>2~8</a:t>
                </a:r>
                <a:r>
                  <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rPr>
                  <a:t>倍，爆款率从</a:t>
                </a:r>
                <a:r>
                  <a:rPr lang="en-US" altLang="zh-CN">
                    <a:solidFill>
                      <a:schemeClr val="tx1"/>
                    </a:solidFill>
                    <a:latin typeface="Arial" panose="020B0604020202020204" pitchFamily="34" charset="0"/>
                    <a:ea typeface="微软雅黑" panose="020B0503020204020204" pitchFamily="34" charset="-122"/>
                    <a:sym typeface="Arial" panose="020B0604020202020204" pitchFamily="34" charset="0"/>
                  </a:rPr>
                  <a:t>5%</a:t>
                </a:r>
                <a:r>
                  <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rPr>
                  <a:t>飙升至</a:t>
                </a:r>
                <a:r>
                  <a:rPr lang="en-US" altLang="zh-CN">
                    <a:solidFill>
                      <a:schemeClr val="tx1"/>
                    </a:solidFill>
                    <a:latin typeface="Arial" panose="020B0604020202020204" pitchFamily="34" charset="0"/>
                    <a:ea typeface="微软雅黑" panose="020B0503020204020204" pitchFamily="34" charset="-122"/>
                    <a:sym typeface="Arial" panose="020B0604020202020204" pitchFamily="34" charset="0"/>
                  </a:rPr>
                  <a:t>34%</a:t>
                </a:r>
                <a:r>
                  <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rPr>
                  <a:t>，数据证明</a:t>
                </a:r>
                <a:r>
                  <a:rPr lang="en-US" altLang="zh-CN">
                    <a:solidFill>
                      <a:schemeClr val="tx1"/>
                    </a:solidFill>
                    <a:latin typeface="Arial" panose="020B0604020202020204" pitchFamily="34" charset="0"/>
                    <a:ea typeface="微软雅黑" panose="020B0503020204020204" pitchFamily="34" charset="-122"/>
                    <a:sym typeface="Arial" panose="020B0604020202020204" pitchFamily="34" charset="0"/>
                  </a:rPr>
                  <a:t>AI</a:t>
                </a:r>
                <a:r>
                  <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rPr>
                  <a:t>对内容质量的显著优化。</a:t>
                </a:r>
                <a:endParaRPr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Bullet2">
                <a:extLst>
                  <a:ext uri="{FF2B5EF4-FFF2-40B4-BE49-F238E27FC236}">
                    <a16:creationId xmlns:a16="http://schemas.microsoft.com/office/drawing/2014/main" id="{AE4764C8-853C-265F-11A1-B795B8DDB1DD}"/>
                  </a:ext>
                </a:extLst>
              </p:cNvPr>
              <p:cNvSpPr txBox="1"/>
              <p:nvPr/>
            </p:nvSpPr>
            <p:spPr>
              <a:xfrm>
                <a:off x="3793486" y="3271513"/>
                <a:ext cx="2178378" cy="715318"/>
              </a:xfrm>
              <a:prstGeom prst="rect">
                <a:avLst/>
              </a:prstGeom>
              <a:noFill/>
            </p:spPr>
            <p:txBody>
              <a:bodyPr wrap="square" rtlCol="0" anchor="b" anchorCtr="0">
                <a:norm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zh-CN" altLang="en-US" sz="1600" b="1">
                    <a:solidFill>
                      <a:schemeClr val="tx1"/>
                    </a:solidFill>
                    <a:latin typeface="Arial" panose="020B0604020202020204" pitchFamily="34" charset="0"/>
                    <a:ea typeface="微软雅黑" panose="020B0503020204020204" pitchFamily="34" charset="-122"/>
                    <a:sym typeface="Arial" panose="020B0604020202020204" pitchFamily="34" charset="0"/>
                  </a:rPr>
                  <a:t>质量的跃迁</a:t>
                </a:r>
                <a:endParaRPr lang="en-US" altLang="zh-CN" sz="16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0" name="任意多边形: 形状 9">
              <a:extLst>
                <a:ext uri="{FF2B5EF4-FFF2-40B4-BE49-F238E27FC236}">
                  <a16:creationId xmlns:a16="http://schemas.microsoft.com/office/drawing/2014/main" id="{CC3C7457-FCF6-9284-8B76-2EDAE17FB837}"/>
                </a:ext>
              </a:extLst>
            </p:cNvPr>
            <p:cNvSpPr/>
            <p:nvPr/>
          </p:nvSpPr>
          <p:spPr>
            <a:xfrm>
              <a:off x="6142430" y="2867904"/>
              <a:ext cx="2340048" cy="2518355"/>
            </a:xfrm>
            <a:custGeom>
              <a:avLst/>
              <a:gdLst>
                <a:gd name="connsiteX0" fmla="*/ 2142752 w 2944210"/>
                <a:gd name="connsiteY0" fmla="*/ 3972308 h 3970669"/>
                <a:gd name="connsiteX1" fmla="*/ 2650932 w 2944210"/>
                <a:gd name="connsiteY1" fmla="*/ 3972308 h 3970669"/>
                <a:gd name="connsiteX2" fmla="*/ 2790633 w 2944210"/>
                <a:gd name="connsiteY2" fmla="*/ 3833773 h 3970669"/>
                <a:gd name="connsiteX3" fmla="*/ 2942504 w 2944210"/>
                <a:gd name="connsiteY3" fmla="*/ 3702875 h 3970669"/>
                <a:gd name="connsiteX4" fmla="*/ 2943151 w 2944210"/>
                <a:gd name="connsiteY4" fmla="*/ 1274878 h 3970669"/>
                <a:gd name="connsiteX5" fmla="*/ 2942504 w 2944210"/>
                <a:gd name="connsiteY5" fmla="*/ 271077 h 3970669"/>
                <a:gd name="connsiteX6" fmla="*/ 2790633 w 2944210"/>
                <a:gd name="connsiteY6" fmla="*/ 140310 h 3970669"/>
                <a:gd name="connsiteX7" fmla="*/ 2650932 w 2944210"/>
                <a:gd name="connsiteY7" fmla="*/ 1644 h 3970669"/>
                <a:gd name="connsiteX8" fmla="*/ 292072 w 2944210"/>
                <a:gd name="connsiteY8" fmla="*/ 1644 h 3970669"/>
                <a:gd name="connsiteX9" fmla="*/ 152372 w 2944210"/>
                <a:gd name="connsiteY9" fmla="*/ 140310 h 3970669"/>
                <a:gd name="connsiteX10" fmla="*/ 501 w 2944210"/>
                <a:gd name="connsiteY10" fmla="*/ 271077 h 3970669"/>
                <a:gd name="connsiteX11" fmla="*/ -147 w 2944210"/>
                <a:gd name="connsiteY11" fmla="*/ 1274878 h 3970669"/>
                <a:gd name="connsiteX12" fmla="*/ 501 w 2944210"/>
                <a:gd name="connsiteY12" fmla="*/ 3702875 h 3970669"/>
                <a:gd name="connsiteX13" fmla="*/ 152372 w 2944210"/>
                <a:gd name="connsiteY13" fmla="*/ 3833773 h 3970669"/>
                <a:gd name="connsiteX14" fmla="*/ 292072 w 2944210"/>
                <a:gd name="connsiteY14" fmla="*/ 3972308 h 397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4210" h="3970669">
                  <a:moveTo>
                    <a:pt x="2142752" y="3972308"/>
                  </a:moveTo>
                  <a:lnTo>
                    <a:pt x="2650932" y="3972308"/>
                  </a:lnTo>
                  <a:cubicBezTo>
                    <a:pt x="2650932" y="3972308"/>
                    <a:pt x="2790633" y="3974896"/>
                    <a:pt x="2790633" y="3833773"/>
                  </a:cubicBezTo>
                  <a:cubicBezTo>
                    <a:pt x="2861196" y="3833773"/>
                    <a:pt x="2939785" y="3815387"/>
                    <a:pt x="2942504" y="3702875"/>
                  </a:cubicBezTo>
                  <a:cubicBezTo>
                    <a:pt x="2944057" y="3634772"/>
                    <a:pt x="2943669" y="1681420"/>
                    <a:pt x="2943151" y="1274878"/>
                  </a:cubicBezTo>
                  <a:cubicBezTo>
                    <a:pt x="2942633" y="868334"/>
                    <a:pt x="2944057" y="339309"/>
                    <a:pt x="2942504" y="271077"/>
                  </a:cubicBezTo>
                  <a:cubicBezTo>
                    <a:pt x="2939785" y="158694"/>
                    <a:pt x="2861196" y="140310"/>
                    <a:pt x="2790633" y="140310"/>
                  </a:cubicBezTo>
                  <a:cubicBezTo>
                    <a:pt x="2790633" y="-945"/>
                    <a:pt x="2650932" y="1644"/>
                    <a:pt x="2650932" y="1644"/>
                  </a:cubicBezTo>
                  <a:lnTo>
                    <a:pt x="292072" y="1644"/>
                  </a:lnTo>
                  <a:cubicBezTo>
                    <a:pt x="292072" y="1644"/>
                    <a:pt x="152372" y="-945"/>
                    <a:pt x="152372" y="140310"/>
                  </a:cubicBezTo>
                  <a:cubicBezTo>
                    <a:pt x="81809" y="140310"/>
                    <a:pt x="3219" y="158694"/>
                    <a:pt x="501" y="271077"/>
                  </a:cubicBezTo>
                  <a:cubicBezTo>
                    <a:pt x="-1053" y="339309"/>
                    <a:pt x="-665" y="868464"/>
                    <a:pt x="-147" y="1274878"/>
                  </a:cubicBezTo>
                  <a:cubicBezTo>
                    <a:pt x="371" y="1681292"/>
                    <a:pt x="-1053" y="3634772"/>
                    <a:pt x="501" y="3702875"/>
                  </a:cubicBezTo>
                  <a:cubicBezTo>
                    <a:pt x="3219" y="3815387"/>
                    <a:pt x="81809" y="3833773"/>
                    <a:pt x="152372" y="3833773"/>
                  </a:cubicBezTo>
                  <a:cubicBezTo>
                    <a:pt x="152372" y="3974896"/>
                    <a:pt x="292072" y="3972308"/>
                    <a:pt x="292072" y="3972308"/>
                  </a:cubicBezTo>
                  <a:close/>
                </a:path>
              </a:pathLst>
            </a:cu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ea typeface="微软雅黑" panose="020B0503020204020204" pitchFamily="34" charset="-122"/>
                <a:sym typeface="Arial" panose="020B0604020202020204" pitchFamily="34" charset="0"/>
              </a:endParaRPr>
            </a:p>
          </p:txBody>
        </p:sp>
        <p:grpSp>
          <p:nvGrpSpPr>
            <p:cNvPr id="11" name="组合 10">
              <a:extLst>
                <a:ext uri="{FF2B5EF4-FFF2-40B4-BE49-F238E27FC236}">
                  <a16:creationId xmlns:a16="http://schemas.microsoft.com/office/drawing/2014/main" id="{FDABA57A-5553-1466-5263-F0DFA52FCD78}"/>
                </a:ext>
              </a:extLst>
            </p:cNvPr>
            <p:cNvGrpSpPr/>
            <p:nvPr/>
          </p:nvGrpSpPr>
          <p:grpSpPr>
            <a:xfrm>
              <a:off x="6223264" y="2492010"/>
              <a:ext cx="2178378" cy="2767830"/>
              <a:chOff x="6223264" y="2492010"/>
              <a:chExt cx="2178378" cy="2767830"/>
            </a:xfrm>
          </p:grpSpPr>
          <p:sp>
            <p:nvSpPr>
              <p:cNvPr id="17" name="Number3">
                <a:extLst>
                  <a:ext uri="{FF2B5EF4-FFF2-40B4-BE49-F238E27FC236}">
                    <a16:creationId xmlns:a16="http://schemas.microsoft.com/office/drawing/2014/main" id="{3D949CA8-6A5D-046A-C336-D455C580663A}"/>
                  </a:ext>
                </a:extLst>
              </p:cNvPr>
              <p:cNvSpPr/>
              <p:nvPr/>
            </p:nvSpPr>
            <p:spPr>
              <a:xfrm>
                <a:off x="6907139" y="2492010"/>
                <a:ext cx="810631" cy="809669"/>
              </a:xfrm>
              <a:custGeom>
                <a:avLst/>
                <a:gdLst>
                  <a:gd name="connsiteX0" fmla="*/ 1103290 w 5586262"/>
                  <a:gd name="connsiteY0" fmla="*/ 1263016 h 5579627"/>
                  <a:gd name="connsiteX1" fmla="*/ 2733547 w 5586262"/>
                  <a:gd name="connsiteY1" fmla="*/ 448 h 5579627"/>
                  <a:gd name="connsiteX2" fmla="*/ 4324047 w 5586262"/>
                  <a:gd name="connsiteY2" fmla="*/ 1198300 h 5579627"/>
                  <a:gd name="connsiteX3" fmla="*/ 5559306 w 5586262"/>
                  <a:gd name="connsiteY3" fmla="*/ 3248545 h 5579627"/>
                  <a:gd name="connsiteX4" fmla="*/ 4411151 w 5586262"/>
                  <a:gd name="connsiteY4" fmla="*/ 4484026 h 5579627"/>
                  <a:gd name="connsiteX5" fmla="*/ 3056748 w 5586262"/>
                  <a:gd name="connsiteY5" fmla="*/ 5562226 h 5579627"/>
                  <a:gd name="connsiteX6" fmla="*/ 1242598 w 5586262"/>
                  <a:gd name="connsiteY6" fmla="*/ 4458813 h 5579627"/>
                  <a:gd name="connsiteX7" fmla="*/ 9944 w 5586262"/>
                  <a:gd name="connsiteY7" fmla="*/ 2644633 h 5579627"/>
                  <a:gd name="connsiteX8" fmla="*/ 1103290 w 5586262"/>
                  <a:gd name="connsiteY8" fmla="*/ 1263016 h 557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6262" h="5579627">
                    <a:moveTo>
                      <a:pt x="1103290" y="1263016"/>
                    </a:moveTo>
                    <a:cubicBezTo>
                      <a:pt x="1103290" y="1263016"/>
                      <a:pt x="1495939" y="-39182"/>
                      <a:pt x="2733547" y="448"/>
                    </a:cubicBezTo>
                    <a:cubicBezTo>
                      <a:pt x="2877682" y="-441"/>
                      <a:pt x="3817083" y="-29370"/>
                      <a:pt x="4324047" y="1198300"/>
                    </a:cubicBezTo>
                    <a:cubicBezTo>
                      <a:pt x="4483106" y="1262889"/>
                      <a:pt x="5820107" y="1734955"/>
                      <a:pt x="5559306" y="3248545"/>
                    </a:cubicBezTo>
                    <a:cubicBezTo>
                      <a:pt x="5477283" y="3531860"/>
                      <a:pt x="5410059" y="4124022"/>
                      <a:pt x="4411151" y="4484026"/>
                    </a:cubicBezTo>
                    <a:cubicBezTo>
                      <a:pt x="4351514" y="4611426"/>
                      <a:pt x="4055783" y="5443019"/>
                      <a:pt x="3056748" y="5562226"/>
                    </a:cubicBezTo>
                    <a:cubicBezTo>
                      <a:pt x="2798295" y="5596998"/>
                      <a:pt x="1858895" y="5691436"/>
                      <a:pt x="1242598" y="4458813"/>
                    </a:cubicBezTo>
                    <a:cubicBezTo>
                      <a:pt x="999041" y="4374314"/>
                      <a:pt x="-59631" y="3951848"/>
                      <a:pt x="9944" y="2644633"/>
                    </a:cubicBezTo>
                    <a:cubicBezTo>
                      <a:pt x="6545" y="2484716"/>
                      <a:pt x="129119" y="1678050"/>
                      <a:pt x="1103290" y="1263016"/>
                    </a:cubicBezTo>
                    <a:close/>
                  </a:path>
                </a:pathLst>
              </a:custGeom>
              <a:solidFill>
                <a:schemeClr val="accent1"/>
              </a:solidFill>
              <a:ln w="25400" cap="rnd">
                <a:solidFill>
                  <a:schemeClr val="accent1">
                    <a:lumMod val="20000"/>
                    <a:lumOff val="80000"/>
                  </a:schemeClr>
                </a:solidFill>
                <a:round/>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rgbClr val="FFFFFF"/>
                    </a:solidFill>
                    <a:latin typeface="Arial" panose="020B0604020202020204" pitchFamily="34" charset="0"/>
                    <a:ea typeface="微软雅黑" panose="020B0503020204020204" pitchFamily="34" charset="-122"/>
                    <a:sym typeface="Arial" panose="020B0604020202020204" pitchFamily="34" charset="0"/>
                  </a:rPr>
                  <a:t>3</a:t>
                </a:r>
                <a:endParaRPr lang="zh-CN" altLang="en-US" sz="24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Text3">
                <a:extLst>
                  <a:ext uri="{FF2B5EF4-FFF2-40B4-BE49-F238E27FC236}">
                    <a16:creationId xmlns:a16="http://schemas.microsoft.com/office/drawing/2014/main" id="{D4D9EF30-D9B6-83C9-E9DD-AFC37CF42534}"/>
                  </a:ext>
                </a:extLst>
              </p:cNvPr>
              <p:cNvSpPr txBox="1"/>
              <p:nvPr/>
            </p:nvSpPr>
            <p:spPr>
              <a:xfrm>
                <a:off x="6223264" y="3986830"/>
                <a:ext cx="2178378" cy="1273010"/>
              </a:xfrm>
              <a:prstGeom prst="rect">
                <a:avLst/>
              </a:prstGeom>
              <a:noFill/>
            </p:spPr>
            <p:txBody>
              <a:bodyPr wrap="square" rtlCol="0" anchor="t" anchorCtr="0">
                <a:norm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rPr>
                  <a:t>单人可运营矩阵账号，日更</a:t>
                </a:r>
                <a:r>
                  <a:rPr lang="en-US" altLang="zh-CN">
                    <a:solidFill>
                      <a:schemeClr val="tx1"/>
                    </a:solidFill>
                    <a:latin typeface="Arial" panose="020B0604020202020204" pitchFamily="34" charset="0"/>
                    <a:ea typeface="微软雅黑" panose="020B0503020204020204" pitchFamily="34" charset="-122"/>
                    <a:sym typeface="Arial" panose="020B0604020202020204" pitchFamily="34" charset="0"/>
                  </a:rPr>
                  <a:t>10</a:t>
                </a:r>
                <a:r>
                  <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rPr>
                  <a:t>条优质内容成为常态，</a:t>
                </a:r>
                <a:r>
                  <a:rPr lang="en-US" altLang="zh-CN">
                    <a:solidFill>
                      <a:schemeClr val="tx1"/>
                    </a:solidFill>
                    <a:latin typeface="Arial" panose="020B0604020202020204" pitchFamily="34" charset="0"/>
                    <a:ea typeface="微软雅黑" panose="020B0503020204020204" pitchFamily="34" charset="-122"/>
                    <a:sym typeface="Arial" panose="020B0604020202020204" pitchFamily="34" charset="0"/>
                  </a:rPr>
                  <a:t>AI</a:t>
                </a:r>
                <a:r>
                  <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rPr>
                  <a:t>助力内容生产规模化与高效化。</a:t>
                </a:r>
                <a:endParaRPr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Bullet3">
                <a:extLst>
                  <a:ext uri="{FF2B5EF4-FFF2-40B4-BE49-F238E27FC236}">
                    <a16:creationId xmlns:a16="http://schemas.microsoft.com/office/drawing/2014/main" id="{B60463CB-B239-EF74-D818-A9193796F0D9}"/>
                  </a:ext>
                </a:extLst>
              </p:cNvPr>
              <p:cNvSpPr txBox="1"/>
              <p:nvPr/>
            </p:nvSpPr>
            <p:spPr>
              <a:xfrm>
                <a:off x="6223264" y="3271513"/>
                <a:ext cx="2178378" cy="715318"/>
              </a:xfrm>
              <a:prstGeom prst="rect">
                <a:avLst/>
              </a:prstGeom>
              <a:noFill/>
            </p:spPr>
            <p:txBody>
              <a:bodyPr wrap="square" rtlCol="0" anchor="b" anchorCtr="0">
                <a:norm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zh-CN" altLang="en-US" sz="1600" b="1">
                    <a:solidFill>
                      <a:schemeClr val="tx1"/>
                    </a:solidFill>
                    <a:latin typeface="Arial" panose="020B0604020202020204" pitchFamily="34" charset="0"/>
                    <a:ea typeface="微软雅黑" panose="020B0503020204020204" pitchFamily="34" charset="-122"/>
                    <a:sym typeface="Arial" panose="020B0604020202020204" pitchFamily="34" charset="0"/>
                  </a:rPr>
                  <a:t>产能的突破</a:t>
                </a:r>
                <a:endParaRPr lang="en-US" altLang="zh-CN" sz="16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2" name="任意多边形: 形状 11">
              <a:extLst>
                <a:ext uri="{FF2B5EF4-FFF2-40B4-BE49-F238E27FC236}">
                  <a16:creationId xmlns:a16="http://schemas.microsoft.com/office/drawing/2014/main" id="{5E342229-B056-E07B-8FA8-6423762B3B0C}"/>
                </a:ext>
              </a:extLst>
            </p:cNvPr>
            <p:cNvSpPr/>
            <p:nvPr/>
          </p:nvSpPr>
          <p:spPr>
            <a:xfrm>
              <a:off x="8572208" y="2867904"/>
              <a:ext cx="2340048" cy="2518355"/>
            </a:xfrm>
            <a:custGeom>
              <a:avLst/>
              <a:gdLst>
                <a:gd name="connsiteX0" fmla="*/ 2142752 w 2944210"/>
                <a:gd name="connsiteY0" fmla="*/ 3972308 h 3970669"/>
                <a:gd name="connsiteX1" fmla="*/ 2650932 w 2944210"/>
                <a:gd name="connsiteY1" fmla="*/ 3972308 h 3970669"/>
                <a:gd name="connsiteX2" fmla="*/ 2790633 w 2944210"/>
                <a:gd name="connsiteY2" fmla="*/ 3833773 h 3970669"/>
                <a:gd name="connsiteX3" fmla="*/ 2942504 w 2944210"/>
                <a:gd name="connsiteY3" fmla="*/ 3702875 h 3970669"/>
                <a:gd name="connsiteX4" fmla="*/ 2943151 w 2944210"/>
                <a:gd name="connsiteY4" fmla="*/ 1274878 h 3970669"/>
                <a:gd name="connsiteX5" fmla="*/ 2942504 w 2944210"/>
                <a:gd name="connsiteY5" fmla="*/ 271077 h 3970669"/>
                <a:gd name="connsiteX6" fmla="*/ 2790633 w 2944210"/>
                <a:gd name="connsiteY6" fmla="*/ 140310 h 3970669"/>
                <a:gd name="connsiteX7" fmla="*/ 2650932 w 2944210"/>
                <a:gd name="connsiteY7" fmla="*/ 1644 h 3970669"/>
                <a:gd name="connsiteX8" fmla="*/ 292072 w 2944210"/>
                <a:gd name="connsiteY8" fmla="*/ 1644 h 3970669"/>
                <a:gd name="connsiteX9" fmla="*/ 152372 w 2944210"/>
                <a:gd name="connsiteY9" fmla="*/ 140310 h 3970669"/>
                <a:gd name="connsiteX10" fmla="*/ 501 w 2944210"/>
                <a:gd name="connsiteY10" fmla="*/ 271077 h 3970669"/>
                <a:gd name="connsiteX11" fmla="*/ -147 w 2944210"/>
                <a:gd name="connsiteY11" fmla="*/ 1274878 h 3970669"/>
                <a:gd name="connsiteX12" fmla="*/ 501 w 2944210"/>
                <a:gd name="connsiteY12" fmla="*/ 3702875 h 3970669"/>
                <a:gd name="connsiteX13" fmla="*/ 152372 w 2944210"/>
                <a:gd name="connsiteY13" fmla="*/ 3833773 h 3970669"/>
                <a:gd name="connsiteX14" fmla="*/ 292072 w 2944210"/>
                <a:gd name="connsiteY14" fmla="*/ 3972308 h 397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4210" h="3970669">
                  <a:moveTo>
                    <a:pt x="2142752" y="3972308"/>
                  </a:moveTo>
                  <a:lnTo>
                    <a:pt x="2650932" y="3972308"/>
                  </a:lnTo>
                  <a:cubicBezTo>
                    <a:pt x="2650932" y="3972308"/>
                    <a:pt x="2790633" y="3974896"/>
                    <a:pt x="2790633" y="3833773"/>
                  </a:cubicBezTo>
                  <a:cubicBezTo>
                    <a:pt x="2861196" y="3833773"/>
                    <a:pt x="2939785" y="3815387"/>
                    <a:pt x="2942504" y="3702875"/>
                  </a:cubicBezTo>
                  <a:cubicBezTo>
                    <a:pt x="2944057" y="3634772"/>
                    <a:pt x="2943669" y="1681420"/>
                    <a:pt x="2943151" y="1274878"/>
                  </a:cubicBezTo>
                  <a:cubicBezTo>
                    <a:pt x="2942633" y="868334"/>
                    <a:pt x="2944057" y="339309"/>
                    <a:pt x="2942504" y="271077"/>
                  </a:cubicBezTo>
                  <a:cubicBezTo>
                    <a:pt x="2939785" y="158694"/>
                    <a:pt x="2861196" y="140310"/>
                    <a:pt x="2790633" y="140310"/>
                  </a:cubicBezTo>
                  <a:cubicBezTo>
                    <a:pt x="2790633" y="-945"/>
                    <a:pt x="2650932" y="1644"/>
                    <a:pt x="2650932" y="1644"/>
                  </a:cubicBezTo>
                  <a:lnTo>
                    <a:pt x="292072" y="1644"/>
                  </a:lnTo>
                  <a:cubicBezTo>
                    <a:pt x="292072" y="1644"/>
                    <a:pt x="152372" y="-945"/>
                    <a:pt x="152372" y="140310"/>
                  </a:cubicBezTo>
                  <a:cubicBezTo>
                    <a:pt x="81809" y="140310"/>
                    <a:pt x="3219" y="158694"/>
                    <a:pt x="501" y="271077"/>
                  </a:cubicBezTo>
                  <a:cubicBezTo>
                    <a:pt x="-1053" y="339309"/>
                    <a:pt x="-665" y="868464"/>
                    <a:pt x="-147" y="1274878"/>
                  </a:cubicBezTo>
                  <a:cubicBezTo>
                    <a:pt x="371" y="1681292"/>
                    <a:pt x="-1053" y="3634772"/>
                    <a:pt x="501" y="3702875"/>
                  </a:cubicBezTo>
                  <a:cubicBezTo>
                    <a:pt x="3219" y="3815387"/>
                    <a:pt x="81809" y="3833773"/>
                    <a:pt x="152372" y="3833773"/>
                  </a:cubicBezTo>
                  <a:cubicBezTo>
                    <a:pt x="152372" y="3974896"/>
                    <a:pt x="292072" y="3972308"/>
                    <a:pt x="292072" y="3972308"/>
                  </a:cubicBezTo>
                  <a:close/>
                </a:path>
              </a:pathLst>
            </a:cu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ea typeface="微软雅黑" panose="020B0503020204020204" pitchFamily="34" charset="-122"/>
                <a:sym typeface="Arial" panose="020B0604020202020204" pitchFamily="34" charset="0"/>
              </a:endParaRPr>
            </a:p>
          </p:txBody>
        </p:sp>
        <p:grpSp>
          <p:nvGrpSpPr>
            <p:cNvPr id="13" name="组合 12">
              <a:extLst>
                <a:ext uri="{FF2B5EF4-FFF2-40B4-BE49-F238E27FC236}">
                  <a16:creationId xmlns:a16="http://schemas.microsoft.com/office/drawing/2014/main" id="{6DD12833-5DF6-E803-A1FF-1354704D5341}"/>
                </a:ext>
              </a:extLst>
            </p:cNvPr>
            <p:cNvGrpSpPr/>
            <p:nvPr/>
          </p:nvGrpSpPr>
          <p:grpSpPr>
            <a:xfrm>
              <a:off x="8653042" y="2492010"/>
              <a:ext cx="2178378" cy="2767830"/>
              <a:chOff x="8653042" y="2492010"/>
              <a:chExt cx="2178378" cy="2767830"/>
            </a:xfrm>
          </p:grpSpPr>
          <p:sp>
            <p:nvSpPr>
              <p:cNvPr id="14" name="Number4">
                <a:extLst>
                  <a:ext uri="{FF2B5EF4-FFF2-40B4-BE49-F238E27FC236}">
                    <a16:creationId xmlns:a16="http://schemas.microsoft.com/office/drawing/2014/main" id="{C6AD31E3-40BD-2505-3DA8-598C431C452A}"/>
                  </a:ext>
                </a:extLst>
              </p:cNvPr>
              <p:cNvSpPr/>
              <p:nvPr/>
            </p:nvSpPr>
            <p:spPr>
              <a:xfrm>
                <a:off x="9336917" y="2492010"/>
                <a:ext cx="810631" cy="809669"/>
              </a:xfrm>
              <a:custGeom>
                <a:avLst/>
                <a:gdLst>
                  <a:gd name="connsiteX0" fmla="*/ 1103290 w 5586262"/>
                  <a:gd name="connsiteY0" fmla="*/ 1263016 h 5579627"/>
                  <a:gd name="connsiteX1" fmla="*/ 2733547 w 5586262"/>
                  <a:gd name="connsiteY1" fmla="*/ 448 h 5579627"/>
                  <a:gd name="connsiteX2" fmla="*/ 4324047 w 5586262"/>
                  <a:gd name="connsiteY2" fmla="*/ 1198300 h 5579627"/>
                  <a:gd name="connsiteX3" fmla="*/ 5559306 w 5586262"/>
                  <a:gd name="connsiteY3" fmla="*/ 3248545 h 5579627"/>
                  <a:gd name="connsiteX4" fmla="*/ 4411151 w 5586262"/>
                  <a:gd name="connsiteY4" fmla="*/ 4484026 h 5579627"/>
                  <a:gd name="connsiteX5" fmla="*/ 3056748 w 5586262"/>
                  <a:gd name="connsiteY5" fmla="*/ 5562226 h 5579627"/>
                  <a:gd name="connsiteX6" fmla="*/ 1242598 w 5586262"/>
                  <a:gd name="connsiteY6" fmla="*/ 4458813 h 5579627"/>
                  <a:gd name="connsiteX7" fmla="*/ 9944 w 5586262"/>
                  <a:gd name="connsiteY7" fmla="*/ 2644633 h 5579627"/>
                  <a:gd name="connsiteX8" fmla="*/ 1103290 w 5586262"/>
                  <a:gd name="connsiteY8" fmla="*/ 1263016 h 557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6262" h="5579627">
                    <a:moveTo>
                      <a:pt x="1103290" y="1263016"/>
                    </a:moveTo>
                    <a:cubicBezTo>
                      <a:pt x="1103290" y="1263016"/>
                      <a:pt x="1495939" y="-39182"/>
                      <a:pt x="2733547" y="448"/>
                    </a:cubicBezTo>
                    <a:cubicBezTo>
                      <a:pt x="2877682" y="-441"/>
                      <a:pt x="3817083" y="-29370"/>
                      <a:pt x="4324047" y="1198300"/>
                    </a:cubicBezTo>
                    <a:cubicBezTo>
                      <a:pt x="4483106" y="1262889"/>
                      <a:pt x="5820107" y="1734955"/>
                      <a:pt x="5559306" y="3248545"/>
                    </a:cubicBezTo>
                    <a:cubicBezTo>
                      <a:pt x="5477283" y="3531860"/>
                      <a:pt x="5410059" y="4124022"/>
                      <a:pt x="4411151" y="4484026"/>
                    </a:cubicBezTo>
                    <a:cubicBezTo>
                      <a:pt x="4351514" y="4611426"/>
                      <a:pt x="4055783" y="5443019"/>
                      <a:pt x="3056748" y="5562226"/>
                    </a:cubicBezTo>
                    <a:cubicBezTo>
                      <a:pt x="2798295" y="5596998"/>
                      <a:pt x="1858895" y="5691436"/>
                      <a:pt x="1242598" y="4458813"/>
                    </a:cubicBezTo>
                    <a:cubicBezTo>
                      <a:pt x="999041" y="4374314"/>
                      <a:pt x="-59631" y="3951848"/>
                      <a:pt x="9944" y="2644633"/>
                    </a:cubicBezTo>
                    <a:cubicBezTo>
                      <a:pt x="6545" y="2484716"/>
                      <a:pt x="129119" y="1678050"/>
                      <a:pt x="1103290" y="1263016"/>
                    </a:cubicBezTo>
                    <a:close/>
                  </a:path>
                </a:pathLst>
              </a:custGeom>
              <a:solidFill>
                <a:schemeClr val="accent1"/>
              </a:solidFill>
              <a:ln w="25400" cap="rnd">
                <a:solidFill>
                  <a:schemeClr val="accent1">
                    <a:lumMod val="20000"/>
                    <a:lumOff val="80000"/>
                  </a:schemeClr>
                </a:solidFill>
                <a:round/>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rgbClr val="FFFFFF"/>
                    </a:solidFill>
                    <a:latin typeface="Arial" panose="020B0604020202020204" pitchFamily="34" charset="0"/>
                    <a:ea typeface="微软雅黑" panose="020B0503020204020204" pitchFamily="34" charset="-122"/>
                    <a:sym typeface="Arial" panose="020B0604020202020204" pitchFamily="34" charset="0"/>
                  </a:rPr>
                  <a:t>4</a:t>
                </a:r>
                <a:endParaRPr lang="zh-CN" altLang="en-US" sz="24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4">
                <a:extLst>
                  <a:ext uri="{FF2B5EF4-FFF2-40B4-BE49-F238E27FC236}">
                    <a16:creationId xmlns:a16="http://schemas.microsoft.com/office/drawing/2014/main" id="{52167815-1491-2987-6134-DA0FAFBD8A17}"/>
                  </a:ext>
                </a:extLst>
              </p:cNvPr>
              <p:cNvSpPr txBox="1"/>
              <p:nvPr/>
            </p:nvSpPr>
            <p:spPr>
              <a:xfrm>
                <a:off x="8653042" y="3986830"/>
                <a:ext cx="2178378" cy="1273010"/>
              </a:xfrm>
              <a:prstGeom prst="rect">
                <a:avLst/>
              </a:prstGeom>
              <a:noFill/>
            </p:spPr>
            <p:txBody>
              <a:bodyPr wrap="square" rtlCol="0" anchor="t" anchorCtr="0">
                <a:norm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altLang="zh-CN">
                    <a:solidFill>
                      <a:schemeClr val="tx1"/>
                    </a:solidFill>
                    <a:latin typeface="Arial" panose="020B0604020202020204" pitchFamily="34" charset="0"/>
                    <a:ea typeface="微软雅黑" panose="020B0503020204020204" pitchFamily="34" charset="-122"/>
                    <a:sym typeface="Arial" panose="020B0604020202020204" pitchFamily="34" charset="0"/>
                  </a:rPr>
                  <a:t>AI</a:t>
                </a:r>
                <a:r>
                  <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rPr>
                  <a:t>技术推动内容生产从低效、单一模式向高效、多元模式转变，重新定义行业标准。</a:t>
                </a:r>
                <a:endParaRPr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Bullet4">
                <a:extLst>
                  <a:ext uri="{FF2B5EF4-FFF2-40B4-BE49-F238E27FC236}">
                    <a16:creationId xmlns:a16="http://schemas.microsoft.com/office/drawing/2014/main" id="{3C7FF9B8-F959-7F2C-FA0C-96CF7646926F}"/>
                  </a:ext>
                </a:extLst>
              </p:cNvPr>
              <p:cNvSpPr txBox="1"/>
              <p:nvPr/>
            </p:nvSpPr>
            <p:spPr>
              <a:xfrm>
                <a:off x="8653042" y="3271513"/>
                <a:ext cx="2178378" cy="715318"/>
              </a:xfrm>
              <a:prstGeom prst="rect">
                <a:avLst/>
              </a:prstGeom>
              <a:noFill/>
            </p:spPr>
            <p:txBody>
              <a:bodyPr wrap="square" rtlCol="0" anchor="b" anchorCtr="0">
                <a:norm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zh-CN" altLang="en-US" sz="1600" b="1">
                    <a:solidFill>
                      <a:schemeClr val="tx1"/>
                    </a:solidFill>
                    <a:latin typeface="Arial" panose="020B0604020202020204" pitchFamily="34" charset="0"/>
                    <a:ea typeface="微软雅黑" panose="020B0503020204020204" pitchFamily="34" charset="-122"/>
                    <a:sym typeface="Arial" panose="020B0604020202020204" pitchFamily="34" charset="0"/>
                  </a:rPr>
                  <a:t>技术驱动变革</a:t>
                </a:r>
                <a:endParaRPr lang="en-US" altLang="zh-CN" sz="16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2" name="标题 1">
            <a:extLst>
              <a:ext uri="{FF2B5EF4-FFF2-40B4-BE49-F238E27FC236}">
                <a16:creationId xmlns:a16="http://schemas.microsoft.com/office/drawing/2014/main" id="{E0AF6F41-7F3F-8D3B-026F-FADE2A22C280}"/>
              </a:ext>
            </a:extLst>
          </p:cNvPr>
          <p:cNvSpPr>
            <a:spLocks noGrp="1"/>
          </p:cNvSpPr>
          <p:nvPr>
            <p:ph type="title"/>
          </p:nvPr>
        </p:nvSpPr>
        <p:spPr>
          <a:xfrm>
            <a:off x="532757" y="561889"/>
            <a:ext cx="5690507" cy="507099"/>
          </a:xfrm>
        </p:spPr>
        <p:txBody>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n-cs"/>
              </a:rPr>
              <a:t>技术整合，让内容自动流水线生产</a:t>
            </a:r>
          </a:p>
        </p:txBody>
      </p:sp>
      <p:cxnSp>
        <p:nvCxnSpPr>
          <p:cNvPr id="26" name="íṣlîďè">
            <a:extLst>
              <a:ext uri="{FF2B5EF4-FFF2-40B4-BE49-F238E27FC236}">
                <a16:creationId xmlns:a16="http://schemas.microsoft.com/office/drawing/2014/main" id="{08FAE0BC-36DB-6414-2C63-FC3941D66E41}"/>
              </a:ext>
            </a:extLst>
          </p:cNvPr>
          <p:cNvCxnSpPr/>
          <p:nvPr/>
        </p:nvCxnSpPr>
        <p:spPr>
          <a:xfrm>
            <a:off x="647091" y="1015100"/>
            <a:ext cx="27116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097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ï$1ídè"/>
        <p:cNvGrpSpPr/>
        <p:nvPr/>
      </p:nvGrpSpPr>
      <p:grpSpPr>
        <a:xfrm>
          <a:off x="0" y="0"/>
          <a:ext cx="0" cy="0"/>
          <a:chOff x="0" y="0"/>
          <a:chExt cx="0" cy="0"/>
        </a:xfrm>
      </p:grpSpPr>
      <p:sp>
        <p:nvSpPr>
          <p:cNvPr id="47" name="išlíďé"/>
          <p:cNvSpPr/>
          <p:nvPr/>
        </p:nvSpPr>
        <p:spPr>
          <a:xfrm rot="19968603">
            <a:off x="9262506" y="-782931"/>
            <a:ext cx="2903165" cy="2165435"/>
          </a:xfrm>
          <a:custGeom>
            <a:avLst/>
            <a:gdLst>
              <a:gd name="connsiteX0" fmla="*/ 0 w 2903165"/>
              <a:gd name="connsiteY0" fmla="*/ 0 h 2165435"/>
              <a:gd name="connsiteX1" fmla="*/ 2903165 w 2903165"/>
              <a:gd name="connsiteY1" fmla="*/ 1491380 h 2165435"/>
              <a:gd name="connsiteX2" fmla="*/ 2556898 w 2903165"/>
              <a:gd name="connsiteY2" fmla="*/ 2165435 h 2165435"/>
              <a:gd name="connsiteX3" fmla="*/ 2345492 w 2903165"/>
              <a:gd name="connsiteY3" fmla="*/ 1985258 h 2165435"/>
              <a:gd name="connsiteX4" fmla="*/ 1452081 w 2903165"/>
              <a:gd name="connsiteY4" fmla="*/ 1224331 h 2165435"/>
              <a:gd name="connsiteX5" fmla="*/ 525386 w 2903165"/>
              <a:gd name="connsiteY5" fmla="*/ 1096003 h 2165435"/>
              <a:gd name="connsiteX6" fmla="*/ 78947 w 2903165"/>
              <a:gd name="connsiteY6" fmla="*/ 167620 h 21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3165" h="2165435">
                <a:moveTo>
                  <a:pt x="0" y="0"/>
                </a:moveTo>
                <a:lnTo>
                  <a:pt x="2903165" y="1491380"/>
                </a:lnTo>
                <a:lnTo>
                  <a:pt x="2556898" y="2165435"/>
                </a:lnTo>
                <a:lnTo>
                  <a:pt x="2345492" y="1985258"/>
                </a:lnTo>
                <a:cubicBezTo>
                  <a:pt x="1999651" y="1674873"/>
                  <a:pt x="1702604" y="1359205"/>
                  <a:pt x="1452081" y="1224331"/>
                </a:cubicBezTo>
                <a:cubicBezTo>
                  <a:pt x="951037" y="954583"/>
                  <a:pt x="821236" y="1382784"/>
                  <a:pt x="525386" y="1096003"/>
                </a:cubicBezTo>
                <a:cubicBezTo>
                  <a:pt x="340479" y="916765"/>
                  <a:pt x="243327" y="549124"/>
                  <a:pt x="78947" y="167620"/>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53" name="ïŝlîḓè"/>
          <p:cNvSpPr/>
          <p:nvPr/>
        </p:nvSpPr>
        <p:spPr>
          <a:xfrm rot="10496366" flipH="1">
            <a:off x="-64782" y="4708047"/>
            <a:ext cx="7723526" cy="2495460"/>
          </a:xfrm>
          <a:custGeom>
            <a:avLst/>
            <a:gdLst>
              <a:gd name="connsiteX0" fmla="*/ 245436 w 7723526"/>
              <a:gd name="connsiteY0" fmla="*/ 2495460 h 2495460"/>
              <a:gd name="connsiteX1" fmla="*/ 1982796 w 7723526"/>
              <a:gd name="connsiteY1" fmla="*/ 1215299 h 2495460"/>
              <a:gd name="connsiteX2" fmla="*/ 5572663 w 7723526"/>
              <a:gd name="connsiteY2" fmla="*/ 1233362 h 2495460"/>
              <a:gd name="connsiteX3" fmla="*/ 7535375 w 7723526"/>
              <a:gd name="connsiteY3" fmla="*/ 87572 h 2495460"/>
              <a:gd name="connsiteX4" fmla="*/ 7723526 w 7723526"/>
              <a:gd name="connsiteY4" fmla="*/ 0 h 2495460"/>
              <a:gd name="connsiteX5" fmla="*/ 0 w 7723526"/>
              <a:gd name="connsiteY5" fmla="*/ 683949 h 2495460"/>
              <a:gd name="connsiteX6" fmla="*/ 159465 w 7723526"/>
              <a:gd name="connsiteY6" fmla="*/ 2484713 h 2495460"/>
              <a:gd name="connsiteX7" fmla="*/ 245436 w 7723526"/>
              <a:gd name="connsiteY7" fmla="*/ 2495460 h 249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23526" h="2495460">
                <a:moveTo>
                  <a:pt x="245436" y="2495460"/>
                </a:moveTo>
                <a:cubicBezTo>
                  <a:pt x="824556" y="2068740"/>
                  <a:pt x="1094925" y="1425649"/>
                  <a:pt x="1982796" y="1215299"/>
                </a:cubicBezTo>
                <a:cubicBezTo>
                  <a:pt x="2870667" y="1004949"/>
                  <a:pt x="4696363" y="1439101"/>
                  <a:pt x="5572663" y="1233362"/>
                </a:cubicBezTo>
                <a:cubicBezTo>
                  <a:pt x="6040094" y="1057090"/>
                  <a:pt x="6786660" y="460278"/>
                  <a:pt x="7535375" y="87572"/>
                </a:cubicBezTo>
                <a:lnTo>
                  <a:pt x="7723526" y="0"/>
                </a:lnTo>
                <a:lnTo>
                  <a:pt x="0" y="683949"/>
                </a:lnTo>
                <a:lnTo>
                  <a:pt x="159465" y="2484713"/>
                </a:lnTo>
                <a:lnTo>
                  <a:pt x="245436" y="2495460"/>
                </a:lnTo>
                <a:close/>
              </a:path>
            </a:pathLst>
          </a:custGeom>
          <a:gradFill flip="none" rotWithShape="1">
            <a:gsLst>
              <a:gs pos="0">
                <a:srgbClr val="F4A10C"/>
              </a:gs>
              <a:gs pos="100000">
                <a:srgbClr val="EA4726"/>
              </a:gs>
            </a:gsLst>
            <a:lin ang="0" scaled="1"/>
            <a:tileRect/>
          </a:gradFill>
          <a:ln>
            <a:noFill/>
          </a:ln>
          <a:effectLst>
            <a:outerShdw blurRad="177800" algn="ctr" rotWithShape="0">
              <a:srgbClr val="ED5F25"/>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dirty="0"/>
          </a:p>
        </p:txBody>
      </p:sp>
      <p:sp>
        <p:nvSpPr>
          <p:cNvPr id="52" name="íṩ1íḋé"/>
          <p:cNvSpPr/>
          <p:nvPr/>
        </p:nvSpPr>
        <p:spPr>
          <a:xfrm rot="10496366" flipH="1">
            <a:off x="11398927" y="6497007"/>
            <a:ext cx="812057" cy="394496"/>
          </a:xfrm>
          <a:custGeom>
            <a:avLst/>
            <a:gdLst>
              <a:gd name="connsiteX0" fmla="*/ 812057 w 812057"/>
              <a:gd name="connsiteY0" fmla="*/ 394496 h 394496"/>
              <a:gd name="connsiteX1" fmla="*/ 777123 w 812057"/>
              <a:gd name="connsiteY1" fmla="*/ 0 h 394496"/>
              <a:gd name="connsiteX2" fmla="*/ 0 w 812057"/>
              <a:gd name="connsiteY2" fmla="*/ 68817 h 394496"/>
              <a:gd name="connsiteX3" fmla="*/ 142114 w 812057"/>
              <a:gd name="connsiteY3" fmla="*/ 126423 h 394496"/>
              <a:gd name="connsiteX4" fmla="*/ 594860 w 812057"/>
              <a:gd name="connsiteY4" fmla="*/ 312149 h 394496"/>
              <a:gd name="connsiteX5" fmla="*/ 812057 w 812057"/>
              <a:gd name="connsiteY5" fmla="*/ 394496 h 39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057" h="394496">
                <a:moveTo>
                  <a:pt x="812057" y="394496"/>
                </a:moveTo>
                <a:lnTo>
                  <a:pt x="777123" y="0"/>
                </a:lnTo>
                <a:lnTo>
                  <a:pt x="0" y="68817"/>
                </a:lnTo>
                <a:lnTo>
                  <a:pt x="142114" y="126423"/>
                </a:lnTo>
                <a:cubicBezTo>
                  <a:pt x="290532" y="187734"/>
                  <a:pt x="443040" y="252098"/>
                  <a:pt x="594860" y="312149"/>
                </a:cubicBezTo>
                <a:lnTo>
                  <a:pt x="812057" y="394496"/>
                </a:lnTo>
                <a:close/>
              </a:path>
            </a:pathLst>
          </a:custGeom>
          <a:gradFill flip="none" rotWithShape="1">
            <a:gsLst>
              <a:gs pos="0">
                <a:srgbClr val="F4A10C"/>
              </a:gs>
              <a:gs pos="100000">
                <a:srgbClr val="EA4726"/>
              </a:gs>
            </a:gsLst>
            <a:lin ang="0" scaled="1"/>
            <a:tileRect/>
          </a:gradFill>
          <a:ln>
            <a:noFill/>
          </a:ln>
          <a:effectLst>
            <a:outerShdw blurRad="177800" algn="ctr" rotWithShape="0">
              <a:srgbClr val="ED5F25"/>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dirty="0"/>
          </a:p>
        </p:txBody>
      </p:sp>
      <p:sp>
        <p:nvSpPr>
          <p:cNvPr id="12" name="TextBox 11"/>
          <p:cNvSpPr txBox="1"/>
          <p:nvPr/>
        </p:nvSpPr>
        <p:spPr>
          <a:xfrm>
            <a:off x="4285286" y="2276873"/>
            <a:ext cx="5400837" cy="1980542"/>
          </a:xfrm>
          <a:prstGeom prst="rect">
            <a:avLst/>
          </a:prstGeom>
          <a:noFill/>
        </p:spPr>
        <p:txBody>
          <a:bodyPr wrap="none" rtlCol="0">
            <a:spAutoFit/>
          </a:bodyPr>
          <a:lstStyle/>
          <a:p>
            <a:pPr marL="0" lvl="1"/>
            <a:r>
              <a:rPr lang="zh-CN" altLang="en-US" sz="1865" b="1" dirty="0">
                <a:solidFill>
                  <a:srgbClr val="080808"/>
                </a:solidFill>
                <a:latin typeface="+mj-ea"/>
                <a:ea typeface="+mj-ea"/>
              </a:rPr>
              <a:t> </a:t>
            </a:r>
            <a:r>
              <a:rPr lang="zh-CN" altLang="en-US" sz="3735" b="1" dirty="0">
                <a:solidFill>
                  <a:srgbClr val="080808"/>
                </a:solidFill>
                <a:latin typeface="+mj-ea"/>
                <a:ea typeface="+mj-ea"/>
              </a:rPr>
              <a:t>第三部分</a:t>
            </a:r>
            <a:endParaRPr lang="en-US" altLang="zh-CN" sz="3735" b="1" dirty="0">
              <a:solidFill>
                <a:srgbClr val="080808"/>
              </a:solidFill>
              <a:latin typeface="+mj-ea"/>
              <a:ea typeface="+mj-ea"/>
            </a:endParaRPr>
          </a:p>
          <a:p>
            <a:pPr marL="0" lvl="1"/>
            <a:endParaRPr lang="en-US" altLang="zh-CN" sz="3735" b="1" dirty="0">
              <a:solidFill>
                <a:srgbClr val="080808"/>
              </a:solidFill>
              <a:latin typeface="+mj-ea"/>
              <a:ea typeface="+mj-ea"/>
            </a:endParaRPr>
          </a:p>
          <a:p>
            <a:pPr marL="0" lvl="1"/>
            <a:r>
              <a:rPr lang="zh-CN" altLang="en-US" sz="4800" b="1" dirty="0">
                <a:solidFill>
                  <a:srgbClr val="E6571E"/>
                </a:solidFill>
                <a:latin typeface="+mj-ea"/>
                <a:ea typeface="+mj-ea"/>
              </a:rPr>
              <a:t>即梦</a:t>
            </a:r>
            <a:r>
              <a:rPr lang="en-US" altLang="zh-CN" sz="4800" b="1" dirty="0">
                <a:solidFill>
                  <a:srgbClr val="E6571E"/>
                </a:solidFill>
                <a:latin typeface="+mj-ea"/>
                <a:ea typeface="+mj-ea"/>
              </a:rPr>
              <a:t>/</a:t>
            </a:r>
            <a:r>
              <a:rPr lang="zh-CN" altLang="en-US" sz="4800" b="1" dirty="0">
                <a:solidFill>
                  <a:srgbClr val="E6571E"/>
                </a:solidFill>
                <a:latin typeface="+mj-ea"/>
                <a:ea typeface="+mj-ea"/>
              </a:rPr>
              <a:t>可灵视频创作</a:t>
            </a:r>
          </a:p>
        </p:txBody>
      </p:sp>
      <p:cxnSp>
        <p:nvCxnSpPr>
          <p:cNvPr id="13" name="直接连接符 12"/>
          <p:cNvCxnSpPr/>
          <p:nvPr/>
        </p:nvCxnSpPr>
        <p:spPr>
          <a:xfrm flipV="1">
            <a:off x="3997251" y="2180861"/>
            <a:ext cx="0" cy="2565899"/>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39918" y="4306307"/>
            <a:ext cx="1203795" cy="328231"/>
          </a:xfrm>
          <a:prstGeom prst="rect">
            <a:avLst/>
          </a:prstGeom>
          <a:noFill/>
        </p:spPr>
        <p:txBody>
          <a:bodyPr wrap="square" lIns="0" tIns="0" rIns="0" bIns="0" rtlCol="0">
            <a:spAutoFit/>
          </a:bodyPr>
          <a:lstStyle/>
          <a:p>
            <a:r>
              <a:rPr lang="en-US" altLang="zh-CN" sz="2135" dirty="0">
                <a:solidFill>
                  <a:srgbClr val="080808"/>
                </a:solidFill>
                <a:latin typeface="+mj-ea"/>
                <a:ea typeface="+mj-ea"/>
              </a:rPr>
              <a:t>PART C</a:t>
            </a:r>
          </a:p>
        </p:txBody>
      </p:sp>
      <p:grpSp>
        <p:nvGrpSpPr>
          <p:cNvPr id="15" name="组合 14"/>
          <p:cNvGrpSpPr/>
          <p:nvPr/>
        </p:nvGrpSpPr>
        <p:grpSpPr>
          <a:xfrm>
            <a:off x="1981028" y="2276876"/>
            <a:ext cx="1596233" cy="1596233"/>
            <a:chOff x="304800" y="673100"/>
            <a:chExt cx="4000500" cy="4000500"/>
          </a:xfrm>
          <a:effectLst>
            <a:outerShdw blurRad="444500" dist="254000" dir="8100000" algn="tr" rotWithShape="0">
              <a:prstClr val="black">
                <a:alpha val="50000"/>
              </a:prstClr>
            </a:outerShdw>
          </a:effectLst>
        </p:grpSpPr>
        <p:sp>
          <p:nvSpPr>
            <p:cNvPr id="16"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mj-ea"/>
                <a:ea typeface="+mj-ea"/>
              </a:endParaRPr>
            </a:p>
          </p:txBody>
        </p:sp>
        <p:sp>
          <p:nvSpPr>
            <p:cNvPr id="17" name="椭圆 1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mj-ea"/>
                <a:ea typeface="+mj-ea"/>
              </a:endParaRPr>
            </a:p>
          </p:txBody>
        </p:sp>
      </p:grpSp>
      <p:sp>
        <p:nvSpPr>
          <p:cNvPr id="18" name="TextBox 13"/>
          <p:cNvSpPr txBox="1"/>
          <p:nvPr/>
        </p:nvSpPr>
        <p:spPr>
          <a:xfrm>
            <a:off x="2460670" y="2561998"/>
            <a:ext cx="733202" cy="1025987"/>
          </a:xfrm>
          <a:prstGeom prst="rect">
            <a:avLst/>
          </a:prstGeom>
          <a:noFill/>
        </p:spPr>
        <p:txBody>
          <a:bodyPr wrap="square" lIns="0" tIns="0" rIns="0" bIns="0" rtlCol="0">
            <a:spAutoFit/>
          </a:bodyPr>
          <a:lstStyle/>
          <a:p>
            <a:r>
              <a:rPr lang="en-US" altLang="zh-CN" sz="6665" b="1" dirty="0">
                <a:solidFill>
                  <a:srgbClr val="E6571E"/>
                </a:solidFill>
                <a:latin typeface="+mj-ea"/>
                <a:ea typeface="+mj-ea"/>
              </a:rPr>
              <a:t>C</a:t>
            </a:r>
            <a:endParaRPr lang="zh-CN" altLang="en-US" sz="6665" b="1" dirty="0">
              <a:solidFill>
                <a:srgbClr val="E6571E"/>
              </a:solidFill>
              <a:latin typeface="+mj-ea"/>
              <a:ea typeface="+mj-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6"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cxnSp>
        <p:nvCxnSpPr>
          <p:cNvPr id="8" name="íṣlîďè"/>
          <p:cNvCxnSpPr/>
          <p:nvPr/>
        </p:nvCxnSpPr>
        <p:spPr>
          <a:xfrm>
            <a:off x="647091" y="1015100"/>
            <a:ext cx="148859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1620957"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应用场景</a:t>
            </a:r>
          </a:p>
        </p:txBody>
      </p:sp>
      <p:sp>
        <p:nvSpPr>
          <p:cNvPr id="3" name="文本框 2"/>
          <p:cNvSpPr txBox="1"/>
          <p:nvPr/>
        </p:nvSpPr>
        <p:spPr>
          <a:xfrm>
            <a:off x="1132367" y="1054493"/>
            <a:ext cx="7109639" cy="369332"/>
          </a:xfrm>
          <a:prstGeom prst="rect">
            <a:avLst/>
          </a:prstGeom>
          <a:noFill/>
        </p:spPr>
        <p:txBody>
          <a:bodyPr wrap="none" rtlCol="0">
            <a:spAutoFit/>
          </a:bodyPr>
          <a:lstStyle/>
          <a:p>
            <a:r>
              <a:rPr lang="zh-CN" altLang="en-US" b="0" i="0" dirty="0">
                <a:solidFill>
                  <a:srgbClr val="222222"/>
                </a:solidFill>
                <a:effectLst/>
                <a:latin typeface="Source Han Sans SC-Regular"/>
              </a:rPr>
              <a:t>剪映是一款易于使用的视频编辑应用程序，适用于移动设备和桌面。</a:t>
            </a:r>
            <a:endParaRPr lang="zh-CN" altLang="en-US" dirty="0"/>
          </a:p>
        </p:txBody>
      </p:sp>
      <p:sp>
        <p:nvSpPr>
          <p:cNvPr id="5" name="文本框 4"/>
          <p:cNvSpPr txBox="1"/>
          <p:nvPr/>
        </p:nvSpPr>
        <p:spPr>
          <a:xfrm>
            <a:off x="1936751" y="1577517"/>
            <a:ext cx="3764802" cy="3808030"/>
          </a:xfrm>
          <a:prstGeom prst="rect">
            <a:avLst/>
          </a:prstGeom>
          <a:noFill/>
        </p:spPr>
        <p:txBody>
          <a:bodyPr wrap="square">
            <a:spAutoFit/>
          </a:bodyPr>
          <a:lstStyle/>
          <a:p>
            <a:pPr algn="l">
              <a:lnSpc>
                <a:spcPct val="250000"/>
              </a:lnSpc>
              <a:buFont typeface="Arial" panose="020B0604020202020204" pitchFamily="34" charset="0"/>
              <a:buChar char="•"/>
            </a:pPr>
            <a:r>
              <a:rPr lang="zh-CN" altLang="en-US" sz="2000" b="1" dirty="0">
                <a:solidFill>
                  <a:srgbClr val="ED5F25"/>
                </a:solidFill>
              </a:rPr>
              <a:t>社交媒体视频制作</a:t>
            </a:r>
          </a:p>
          <a:p>
            <a:pPr algn="l">
              <a:lnSpc>
                <a:spcPct val="250000"/>
              </a:lnSpc>
              <a:buFont typeface="Arial" panose="020B0604020202020204" pitchFamily="34" charset="0"/>
              <a:buChar char="•"/>
            </a:pPr>
            <a:r>
              <a:rPr lang="zh-CN" altLang="en-US" sz="2000" b="1" dirty="0">
                <a:solidFill>
                  <a:srgbClr val="ED5F25"/>
                </a:solidFill>
              </a:rPr>
              <a:t>个人</a:t>
            </a:r>
            <a:r>
              <a:rPr lang="en-US" altLang="zh-CN" sz="2000" b="1" dirty="0">
                <a:solidFill>
                  <a:srgbClr val="ED5F25"/>
                </a:solidFill>
              </a:rPr>
              <a:t>Vlog</a:t>
            </a:r>
            <a:r>
              <a:rPr lang="zh-CN" altLang="en-US" sz="2000" b="1" dirty="0">
                <a:solidFill>
                  <a:srgbClr val="ED5F25"/>
                </a:solidFill>
              </a:rPr>
              <a:t>创作</a:t>
            </a:r>
          </a:p>
          <a:p>
            <a:pPr algn="l">
              <a:lnSpc>
                <a:spcPct val="250000"/>
              </a:lnSpc>
              <a:buFont typeface="Arial" panose="020B0604020202020204" pitchFamily="34" charset="0"/>
              <a:buChar char="•"/>
            </a:pPr>
            <a:r>
              <a:rPr lang="zh-CN" altLang="en-US" sz="2000" b="1" dirty="0">
                <a:solidFill>
                  <a:srgbClr val="ED5F25"/>
                </a:solidFill>
              </a:rPr>
              <a:t>教育与培训视频</a:t>
            </a:r>
          </a:p>
          <a:p>
            <a:pPr algn="l">
              <a:lnSpc>
                <a:spcPct val="250000"/>
              </a:lnSpc>
              <a:buFont typeface="Arial" panose="020B0604020202020204" pitchFamily="34" charset="0"/>
              <a:buChar char="•"/>
            </a:pPr>
            <a:r>
              <a:rPr lang="zh-CN" altLang="en-US" sz="2000" b="1" dirty="0">
                <a:solidFill>
                  <a:srgbClr val="ED5F25"/>
                </a:solidFill>
              </a:rPr>
              <a:t>简单的广告制作</a:t>
            </a:r>
          </a:p>
          <a:p>
            <a:pPr algn="l">
              <a:lnSpc>
                <a:spcPct val="250000"/>
              </a:lnSpc>
              <a:buFont typeface="Arial" panose="020B0604020202020204" pitchFamily="34" charset="0"/>
              <a:buChar char="•"/>
            </a:pPr>
            <a:r>
              <a:rPr lang="zh-CN" altLang="en-US" sz="2000" b="1" dirty="0">
                <a:solidFill>
                  <a:srgbClr val="ED5F25"/>
                </a:solidFill>
              </a:rPr>
              <a:t>活动与纪念视频</a:t>
            </a:r>
          </a:p>
        </p:txBody>
      </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D2BAE-3635-897F-A397-2B0DAE1D5A00}"/>
            </a:ext>
          </a:extLst>
        </p:cNvPr>
        <p:cNvGrpSpPr/>
        <p:nvPr/>
      </p:nvGrpSpPr>
      <p:grpSpPr>
        <a:xfrm>
          <a:off x="0" y="0"/>
          <a:ext cx="0" cy="0"/>
          <a:chOff x="0" y="0"/>
          <a:chExt cx="0" cy="0"/>
        </a:xfrm>
      </p:grpSpPr>
      <p:cxnSp>
        <p:nvCxnSpPr>
          <p:cNvPr id="6" name="íṣlîďè">
            <a:extLst>
              <a:ext uri="{FF2B5EF4-FFF2-40B4-BE49-F238E27FC236}">
                <a16:creationId xmlns:a16="http://schemas.microsoft.com/office/drawing/2014/main" id="{1241EEE1-7C59-8A39-8603-EFA54464BDD5}"/>
              </a:ext>
            </a:extLst>
          </p:cNvPr>
          <p:cNvCxnSpPr/>
          <p:nvPr/>
        </p:nvCxnSpPr>
        <p:spPr>
          <a:xfrm>
            <a:off x="647091" y="1015100"/>
            <a:ext cx="27116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063A9576-BCBF-9F2D-8C7A-7918DB2363D0}"/>
              </a:ext>
            </a:extLst>
          </p:cNvPr>
          <p:cNvSpPr txBox="1"/>
          <p:nvPr/>
        </p:nvSpPr>
        <p:spPr>
          <a:xfrm>
            <a:off x="514727" y="377581"/>
            <a:ext cx="2369559" cy="523220"/>
          </a:xfrm>
          <a:prstGeom prst="rect">
            <a:avLst/>
          </a:prstGeom>
          <a:noFill/>
        </p:spPr>
        <p:txBody>
          <a:bodyPr wrap="none" rtlCol="0">
            <a:spAutoFit/>
          </a:bodyPr>
          <a:lstStyle/>
          <a:p>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AI</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提示词工程</a:t>
            </a:r>
          </a:p>
        </p:txBody>
      </p:sp>
      <p:sp>
        <p:nvSpPr>
          <p:cNvPr id="2" name="Title">
            <a:extLst>
              <a:ext uri="{FF2B5EF4-FFF2-40B4-BE49-F238E27FC236}">
                <a16:creationId xmlns:a16="http://schemas.microsoft.com/office/drawing/2014/main" id="{80271E82-1BD4-C68A-83A7-9C9364A59AF2}"/>
              </a:ext>
            </a:extLst>
          </p:cNvPr>
          <p:cNvSpPr txBox="1"/>
          <p:nvPr/>
        </p:nvSpPr>
        <p:spPr>
          <a:xfrm>
            <a:off x="660399" y="1130303"/>
            <a:ext cx="11468848" cy="555060"/>
          </a:xfrm>
          <a:prstGeom prst="rect">
            <a:avLst/>
          </a:prstGeom>
          <a:noFill/>
          <a:ln>
            <a:noFill/>
          </a:ln>
        </p:spPr>
        <p:txBody>
          <a:bodyPr wrap="square" lIns="91440" tIns="45720" rIns="91440" bIns="45720" anchor="t" anchorCtr="0">
            <a:normAutofit/>
          </a:bodyPr>
          <a:lstStyle/>
          <a:p>
            <a:pPr marL="0" marR="0" lvl="0" indent="0" defTabSz="913765" rtl="0" eaLnBrk="1" fontAlgn="auto" latinLnBrk="0" hangingPunct="1">
              <a:spcBef>
                <a:spcPts val="0"/>
              </a:spcBef>
              <a:spcAft>
                <a:spcPts val="0"/>
              </a:spcAft>
              <a:buClrTx/>
              <a:buSzPct val="25000"/>
              <a:buFontTx/>
              <a:buNone/>
              <a:defRPr/>
            </a:pPr>
            <a:r>
              <a:rPr lang="zh-CN" altLang="en-US" sz="2000" b="1" i="0" dirty="0">
                <a:effectLst/>
                <a:latin typeface="PingFang SC"/>
              </a:rPr>
              <a:t>核心优势</a:t>
            </a:r>
            <a:r>
              <a:rPr lang="zh-CN" altLang="en-US" sz="2000" b="0" i="0" dirty="0">
                <a:effectLst/>
                <a:latin typeface="PingFang SC"/>
              </a:rPr>
              <a:t>：通过四要素精准控制画面美学，适配玄幻、治愈、国风等强视觉需求场景。</a:t>
            </a:r>
            <a:endParaRPr kumimoji="0" lang="en-US" altLang="zh-CN" sz="2000" b="1" i="0" u="none" strike="noStrike" kern="1200" cap="none" spc="0" normalizeH="0" baseline="0" noProof="0" dirty="0">
              <a:ln>
                <a:noFill/>
              </a:ln>
              <a:effectLst/>
              <a:uLnTx/>
              <a:uFillTx/>
            </a:endParaRPr>
          </a:p>
        </p:txBody>
      </p:sp>
      <p:grpSp>
        <p:nvGrpSpPr>
          <p:cNvPr id="3" name="组合 2">
            <a:extLst>
              <a:ext uri="{FF2B5EF4-FFF2-40B4-BE49-F238E27FC236}">
                <a16:creationId xmlns:a16="http://schemas.microsoft.com/office/drawing/2014/main" id="{EE1695A9-4DBC-CF6C-0910-4EC9448E6C14}"/>
              </a:ext>
            </a:extLst>
          </p:cNvPr>
          <p:cNvGrpSpPr/>
          <p:nvPr/>
        </p:nvGrpSpPr>
        <p:grpSpPr>
          <a:xfrm>
            <a:off x="660399" y="1705659"/>
            <a:ext cx="6550397" cy="4022038"/>
            <a:chOff x="4968503" y="1621181"/>
            <a:chExt cx="6550397" cy="4022038"/>
          </a:xfrm>
        </p:grpSpPr>
        <p:grpSp>
          <p:nvGrpSpPr>
            <p:cNvPr id="4" name="组合 3">
              <a:extLst>
                <a:ext uri="{FF2B5EF4-FFF2-40B4-BE49-F238E27FC236}">
                  <a16:creationId xmlns:a16="http://schemas.microsoft.com/office/drawing/2014/main" id="{1F4F813E-8189-7BFD-FC57-4574E18B02FD}"/>
                </a:ext>
              </a:extLst>
            </p:cNvPr>
            <p:cNvGrpSpPr/>
            <p:nvPr/>
          </p:nvGrpSpPr>
          <p:grpSpPr>
            <a:xfrm>
              <a:off x="4968503" y="1621181"/>
              <a:ext cx="3051548" cy="1599729"/>
              <a:chOff x="4981202" y="1130301"/>
              <a:chExt cx="3051548" cy="1599729"/>
            </a:xfrm>
          </p:grpSpPr>
          <p:cxnSp>
            <p:nvCxnSpPr>
              <p:cNvPr id="22" name="line1">
                <a:extLst>
                  <a:ext uri="{FF2B5EF4-FFF2-40B4-BE49-F238E27FC236}">
                    <a16:creationId xmlns:a16="http://schemas.microsoft.com/office/drawing/2014/main" id="{36FE23D4-DF95-7542-3963-5FC03C033441}"/>
                  </a:ext>
                </a:extLst>
              </p:cNvPr>
              <p:cNvCxnSpPr>
                <a:cxnSpLocks/>
              </p:cNvCxnSpPr>
              <p:nvPr/>
            </p:nvCxnSpPr>
            <p:spPr>
              <a:xfrm>
                <a:off x="4981204" y="1707005"/>
                <a:ext cx="2834977" cy="0"/>
              </a:xfrm>
              <a:prstGeom prst="straightConnector1">
                <a:avLst/>
              </a:prstGeom>
              <a:ln w="15875">
                <a:solidFill>
                  <a:schemeClr val="tx2">
                    <a:alpha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23" name="Bullet1">
                <a:extLst>
                  <a:ext uri="{FF2B5EF4-FFF2-40B4-BE49-F238E27FC236}">
                    <a16:creationId xmlns:a16="http://schemas.microsoft.com/office/drawing/2014/main" id="{A9F7AFA6-E52F-F211-AC84-42CDECE7ACCF}"/>
                  </a:ext>
                </a:extLst>
              </p:cNvPr>
              <p:cNvSpPr/>
              <p:nvPr/>
            </p:nvSpPr>
            <p:spPr>
              <a:xfrm>
                <a:off x="4981204" y="1707005"/>
                <a:ext cx="3051546" cy="539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b="1" dirty="0">
                    <a:solidFill>
                      <a:schemeClr val="tx1"/>
                    </a:solidFill>
                  </a:rPr>
                  <a:t>主体动作设计</a:t>
                </a:r>
                <a:endParaRPr kumimoji="1" lang="en-US" altLang="zh-CN" b="1" dirty="0">
                  <a:solidFill>
                    <a:schemeClr val="tx1"/>
                  </a:solidFill>
                </a:endParaRPr>
              </a:p>
            </p:txBody>
          </p:sp>
          <p:sp>
            <p:nvSpPr>
              <p:cNvPr id="24" name="Text1">
                <a:extLst>
                  <a:ext uri="{FF2B5EF4-FFF2-40B4-BE49-F238E27FC236}">
                    <a16:creationId xmlns:a16="http://schemas.microsoft.com/office/drawing/2014/main" id="{896B97A1-1FA0-81FE-4498-9269DDB3CBFF}"/>
                  </a:ext>
                </a:extLst>
              </p:cNvPr>
              <p:cNvSpPr/>
              <p:nvPr/>
            </p:nvSpPr>
            <p:spPr>
              <a:xfrm>
                <a:off x="4981202" y="2258425"/>
                <a:ext cx="3051547" cy="471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20000"/>
                  </a:lnSpc>
                </a:pPr>
                <a:r>
                  <a:rPr kumimoji="1" lang="zh-CN" altLang="en-US" sz="1200">
                    <a:solidFill>
                      <a:schemeClr val="tx1"/>
                    </a:solidFill>
                  </a:rPr>
                  <a:t>定义角色动态，例如仙女结印施法或猫咪持剑腾跃，展现角色的独特魅力与动作美感。</a:t>
                </a:r>
                <a:endParaRPr kumimoji="1" lang="en-US" altLang="zh-CN" sz="1200" dirty="0">
                  <a:solidFill>
                    <a:schemeClr val="tx1"/>
                  </a:solidFill>
                </a:endParaRPr>
              </a:p>
            </p:txBody>
          </p:sp>
          <p:sp>
            <p:nvSpPr>
              <p:cNvPr id="25" name="Number1">
                <a:extLst>
                  <a:ext uri="{FF2B5EF4-FFF2-40B4-BE49-F238E27FC236}">
                    <a16:creationId xmlns:a16="http://schemas.microsoft.com/office/drawing/2014/main" id="{65FF81D8-0EC2-C213-6E78-E8AB7A03CF9F}"/>
                  </a:ext>
                </a:extLst>
              </p:cNvPr>
              <p:cNvSpPr/>
              <p:nvPr/>
            </p:nvSpPr>
            <p:spPr>
              <a:xfrm>
                <a:off x="5006448" y="1130301"/>
                <a:ext cx="606601" cy="500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b"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en-US" altLang="zh-CN" sz="2400" b="1">
                    <a:solidFill>
                      <a:schemeClr val="accent1"/>
                    </a:solidFill>
                  </a:rPr>
                  <a:t>1</a:t>
                </a:r>
                <a:endParaRPr kumimoji="1" lang="en-US" altLang="zh-CN" sz="2400" b="1" dirty="0">
                  <a:solidFill>
                    <a:schemeClr val="accent1"/>
                  </a:solidFill>
                </a:endParaRPr>
              </a:p>
            </p:txBody>
          </p:sp>
        </p:grpSp>
        <p:grpSp>
          <p:nvGrpSpPr>
            <p:cNvPr id="5" name="组合 4">
              <a:extLst>
                <a:ext uri="{FF2B5EF4-FFF2-40B4-BE49-F238E27FC236}">
                  <a16:creationId xmlns:a16="http://schemas.microsoft.com/office/drawing/2014/main" id="{BE0CF88D-4B78-90F6-24E4-DDFFF090D322}"/>
                </a:ext>
              </a:extLst>
            </p:cNvPr>
            <p:cNvGrpSpPr/>
            <p:nvPr/>
          </p:nvGrpSpPr>
          <p:grpSpPr>
            <a:xfrm>
              <a:off x="8467352" y="1621181"/>
              <a:ext cx="3051548" cy="1599729"/>
              <a:chOff x="8480051" y="1130301"/>
              <a:chExt cx="3051548" cy="1599729"/>
            </a:xfrm>
          </p:grpSpPr>
          <p:cxnSp>
            <p:nvCxnSpPr>
              <p:cNvPr id="18" name="line2">
                <a:extLst>
                  <a:ext uri="{FF2B5EF4-FFF2-40B4-BE49-F238E27FC236}">
                    <a16:creationId xmlns:a16="http://schemas.microsoft.com/office/drawing/2014/main" id="{52BC0F8F-134F-5CEC-D99B-D58FB2B85F5B}"/>
                  </a:ext>
                </a:extLst>
              </p:cNvPr>
              <p:cNvCxnSpPr>
                <a:cxnSpLocks/>
              </p:cNvCxnSpPr>
              <p:nvPr/>
            </p:nvCxnSpPr>
            <p:spPr>
              <a:xfrm>
                <a:off x="8480053" y="1707005"/>
                <a:ext cx="2834977" cy="0"/>
              </a:xfrm>
              <a:prstGeom prst="straightConnector1">
                <a:avLst/>
              </a:prstGeom>
              <a:ln w="15875">
                <a:solidFill>
                  <a:schemeClr val="tx2">
                    <a:alpha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9" name="Bullet2">
                <a:extLst>
                  <a:ext uri="{FF2B5EF4-FFF2-40B4-BE49-F238E27FC236}">
                    <a16:creationId xmlns:a16="http://schemas.microsoft.com/office/drawing/2014/main" id="{07A798D4-2DAC-A3E1-328F-304ADAF33760}"/>
                  </a:ext>
                </a:extLst>
              </p:cNvPr>
              <p:cNvSpPr/>
              <p:nvPr/>
            </p:nvSpPr>
            <p:spPr>
              <a:xfrm>
                <a:off x="8480053" y="1707005"/>
                <a:ext cx="3051546" cy="539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b="1" dirty="0">
                    <a:solidFill>
                      <a:schemeClr val="tx1"/>
                    </a:solidFill>
                  </a:rPr>
                  <a:t>环境细节构建</a:t>
                </a:r>
                <a:endParaRPr kumimoji="1" lang="en-US" altLang="zh-CN" b="1" dirty="0">
                  <a:solidFill>
                    <a:schemeClr val="tx1"/>
                  </a:solidFill>
                </a:endParaRPr>
              </a:p>
            </p:txBody>
          </p:sp>
          <p:sp>
            <p:nvSpPr>
              <p:cNvPr id="20" name="Text2">
                <a:extLst>
                  <a:ext uri="{FF2B5EF4-FFF2-40B4-BE49-F238E27FC236}">
                    <a16:creationId xmlns:a16="http://schemas.microsoft.com/office/drawing/2014/main" id="{20E9C182-673A-677C-5055-BE98D3575F79}"/>
                  </a:ext>
                </a:extLst>
              </p:cNvPr>
              <p:cNvSpPr/>
              <p:nvPr/>
            </p:nvSpPr>
            <p:spPr>
              <a:xfrm>
                <a:off x="8480051" y="2258425"/>
                <a:ext cx="3051547" cy="471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20000"/>
                  </a:lnSpc>
                </a:pPr>
                <a:r>
                  <a:rPr kumimoji="1" lang="zh-CN" altLang="en-US" sz="1200">
                    <a:solidFill>
                      <a:schemeClr val="tx1"/>
                    </a:solidFill>
                  </a:rPr>
                  <a:t>构建场景氛围，例如云海翻涌或竹林剑气轨迹，强化画面的沉浸感与视觉冲击力。</a:t>
                </a:r>
                <a:endParaRPr kumimoji="1" lang="en-US" altLang="zh-CN" sz="1200" dirty="0">
                  <a:solidFill>
                    <a:schemeClr val="tx1"/>
                  </a:solidFill>
                </a:endParaRPr>
              </a:p>
            </p:txBody>
          </p:sp>
          <p:sp>
            <p:nvSpPr>
              <p:cNvPr id="21" name="Number2">
                <a:extLst>
                  <a:ext uri="{FF2B5EF4-FFF2-40B4-BE49-F238E27FC236}">
                    <a16:creationId xmlns:a16="http://schemas.microsoft.com/office/drawing/2014/main" id="{1BBC7343-22B5-EA49-AEC9-B87F31A68773}"/>
                  </a:ext>
                </a:extLst>
              </p:cNvPr>
              <p:cNvSpPr/>
              <p:nvPr/>
            </p:nvSpPr>
            <p:spPr>
              <a:xfrm>
                <a:off x="8505297" y="1130301"/>
                <a:ext cx="606601" cy="500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b"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en-US" altLang="zh-CN" sz="2400" b="1" dirty="0">
                    <a:solidFill>
                      <a:schemeClr val="accent1"/>
                    </a:solidFill>
                  </a:rPr>
                  <a:t>2</a:t>
                </a:r>
              </a:p>
            </p:txBody>
          </p:sp>
        </p:grpSp>
        <p:grpSp>
          <p:nvGrpSpPr>
            <p:cNvPr id="8" name="组合 7">
              <a:extLst>
                <a:ext uri="{FF2B5EF4-FFF2-40B4-BE49-F238E27FC236}">
                  <a16:creationId xmlns:a16="http://schemas.microsoft.com/office/drawing/2014/main" id="{7B434EF6-4828-215D-7849-25F5354E8D7C}"/>
                </a:ext>
              </a:extLst>
            </p:cNvPr>
            <p:cNvGrpSpPr/>
            <p:nvPr/>
          </p:nvGrpSpPr>
          <p:grpSpPr>
            <a:xfrm>
              <a:off x="4968503" y="4043490"/>
              <a:ext cx="3051548" cy="1599729"/>
              <a:chOff x="4981202" y="2957152"/>
              <a:chExt cx="3051548" cy="1599729"/>
            </a:xfrm>
          </p:grpSpPr>
          <p:cxnSp>
            <p:nvCxnSpPr>
              <p:cNvPr id="14" name="line3">
                <a:extLst>
                  <a:ext uri="{FF2B5EF4-FFF2-40B4-BE49-F238E27FC236}">
                    <a16:creationId xmlns:a16="http://schemas.microsoft.com/office/drawing/2014/main" id="{EA361E22-A4C3-A9D1-2A9B-0B784B77BEB1}"/>
                  </a:ext>
                </a:extLst>
              </p:cNvPr>
              <p:cNvCxnSpPr>
                <a:cxnSpLocks/>
              </p:cNvCxnSpPr>
              <p:nvPr/>
            </p:nvCxnSpPr>
            <p:spPr>
              <a:xfrm>
                <a:off x="4981204" y="3533856"/>
                <a:ext cx="2834977" cy="0"/>
              </a:xfrm>
              <a:prstGeom prst="straightConnector1">
                <a:avLst/>
              </a:prstGeom>
              <a:ln w="15875">
                <a:solidFill>
                  <a:schemeClr val="tx2">
                    <a:alpha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Bullet3">
                <a:extLst>
                  <a:ext uri="{FF2B5EF4-FFF2-40B4-BE49-F238E27FC236}">
                    <a16:creationId xmlns:a16="http://schemas.microsoft.com/office/drawing/2014/main" id="{E64B7EA7-EF99-7C61-5B55-CEA8D98D126F}"/>
                  </a:ext>
                </a:extLst>
              </p:cNvPr>
              <p:cNvSpPr/>
              <p:nvPr/>
            </p:nvSpPr>
            <p:spPr>
              <a:xfrm>
                <a:off x="4981204" y="3533856"/>
                <a:ext cx="3051546" cy="539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b="1">
                    <a:solidFill>
                      <a:schemeClr val="tx1"/>
                    </a:solidFill>
                  </a:rPr>
                  <a:t>风格参数指定</a:t>
                </a:r>
                <a:endParaRPr kumimoji="1" lang="en-US" altLang="zh-CN" b="1" dirty="0">
                  <a:solidFill>
                    <a:schemeClr val="tx1"/>
                  </a:solidFill>
                </a:endParaRPr>
              </a:p>
            </p:txBody>
          </p:sp>
          <p:sp>
            <p:nvSpPr>
              <p:cNvPr id="16" name="Text3">
                <a:extLst>
                  <a:ext uri="{FF2B5EF4-FFF2-40B4-BE49-F238E27FC236}">
                    <a16:creationId xmlns:a16="http://schemas.microsoft.com/office/drawing/2014/main" id="{3675A2EF-D0E2-71C9-433E-AA08DC1695DA}"/>
                  </a:ext>
                </a:extLst>
              </p:cNvPr>
              <p:cNvSpPr/>
              <p:nvPr/>
            </p:nvSpPr>
            <p:spPr>
              <a:xfrm>
                <a:off x="4981202" y="4085276"/>
                <a:ext cx="3051547" cy="471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20000"/>
                  </a:lnSpc>
                </a:pPr>
                <a:r>
                  <a:rPr kumimoji="1" lang="zh-CN" altLang="en-US" sz="1200">
                    <a:solidFill>
                      <a:schemeClr val="tx1"/>
                    </a:solidFill>
                  </a:rPr>
                  <a:t>指定艺术风格，例如皮克斯</a:t>
                </a:r>
                <a:r>
                  <a:rPr kumimoji="1" lang="en-US" altLang="zh-CN" sz="1200">
                    <a:solidFill>
                      <a:schemeClr val="tx1"/>
                    </a:solidFill>
                  </a:rPr>
                  <a:t>3D</a:t>
                </a:r>
                <a:r>
                  <a:rPr kumimoji="1" lang="zh-CN" altLang="en-US" sz="1200">
                    <a:solidFill>
                      <a:schemeClr val="tx1"/>
                    </a:solidFill>
                  </a:rPr>
                  <a:t>卡通或中国水墨晕染，满足不同场景下的审美需求。</a:t>
                </a:r>
                <a:endParaRPr kumimoji="1" lang="en-US" altLang="zh-CN" sz="1200" dirty="0">
                  <a:solidFill>
                    <a:schemeClr val="tx1"/>
                  </a:solidFill>
                </a:endParaRPr>
              </a:p>
            </p:txBody>
          </p:sp>
          <p:sp>
            <p:nvSpPr>
              <p:cNvPr id="17" name="Number3">
                <a:extLst>
                  <a:ext uri="{FF2B5EF4-FFF2-40B4-BE49-F238E27FC236}">
                    <a16:creationId xmlns:a16="http://schemas.microsoft.com/office/drawing/2014/main" id="{7353A46A-796B-29F9-CDD2-8C688BE5FECA}"/>
                  </a:ext>
                </a:extLst>
              </p:cNvPr>
              <p:cNvSpPr/>
              <p:nvPr/>
            </p:nvSpPr>
            <p:spPr>
              <a:xfrm>
                <a:off x="5006448" y="2957152"/>
                <a:ext cx="606601" cy="500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b"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en-US" altLang="zh-CN" sz="2400" b="1" dirty="0">
                    <a:solidFill>
                      <a:schemeClr val="accent1"/>
                    </a:solidFill>
                  </a:rPr>
                  <a:t>3</a:t>
                </a:r>
              </a:p>
            </p:txBody>
          </p:sp>
        </p:grpSp>
        <p:grpSp>
          <p:nvGrpSpPr>
            <p:cNvPr id="9" name="组合 8">
              <a:extLst>
                <a:ext uri="{FF2B5EF4-FFF2-40B4-BE49-F238E27FC236}">
                  <a16:creationId xmlns:a16="http://schemas.microsoft.com/office/drawing/2014/main" id="{1262944E-0E2B-D1C0-FE19-21073A08E3BA}"/>
                </a:ext>
              </a:extLst>
            </p:cNvPr>
            <p:cNvGrpSpPr/>
            <p:nvPr/>
          </p:nvGrpSpPr>
          <p:grpSpPr>
            <a:xfrm>
              <a:off x="8467352" y="4043490"/>
              <a:ext cx="3051548" cy="1599729"/>
              <a:chOff x="8480051" y="2957152"/>
              <a:chExt cx="3051548" cy="1599729"/>
            </a:xfrm>
          </p:grpSpPr>
          <p:cxnSp>
            <p:nvCxnSpPr>
              <p:cNvPr id="10" name="line4">
                <a:extLst>
                  <a:ext uri="{FF2B5EF4-FFF2-40B4-BE49-F238E27FC236}">
                    <a16:creationId xmlns:a16="http://schemas.microsoft.com/office/drawing/2014/main" id="{CB42B2E2-A5D1-41A3-CF7F-8ACAE5455F78}"/>
                  </a:ext>
                </a:extLst>
              </p:cNvPr>
              <p:cNvCxnSpPr>
                <a:cxnSpLocks/>
              </p:cNvCxnSpPr>
              <p:nvPr/>
            </p:nvCxnSpPr>
            <p:spPr>
              <a:xfrm>
                <a:off x="8480053" y="3533856"/>
                <a:ext cx="2834977" cy="0"/>
              </a:xfrm>
              <a:prstGeom prst="straightConnector1">
                <a:avLst/>
              </a:prstGeom>
              <a:ln w="15875">
                <a:solidFill>
                  <a:schemeClr val="tx2">
                    <a:alpha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1" name="Bullet4">
                <a:extLst>
                  <a:ext uri="{FF2B5EF4-FFF2-40B4-BE49-F238E27FC236}">
                    <a16:creationId xmlns:a16="http://schemas.microsoft.com/office/drawing/2014/main" id="{BFE041B2-8424-94B6-DAEC-76120A46F6CC}"/>
                  </a:ext>
                </a:extLst>
              </p:cNvPr>
              <p:cNvSpPr/>
              <p:nvPr/>
            </p:nvSpPr>
            <p:spPr>
              <a:xfrm>
                <a:off x="8480053" y="3533856"/>
                <a:ext cx="3051546" cy="539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b="1">
                    <a:solidFill>
                      <a:schemeClr val="tx1"/>
                    </a:solidFill>
                  </a:rPr>
                  <a:t>画质技术规格</a:t>
                </a:r>
                <a:endParaRPr kumimoji="1" lang="en-US" altLang="zh-CN" b="1" dirty="0">
                  <a:solidFill>
                    <a:schemeClr val="tx1"/>
                  </a:solidFill>
                </a:endParaRPr>
              </a:p>
            </p:txBody>
          </p:sp>
          <p:sp>
            <p:nvSpPr>
              <p:cNvPr id="12" name="Text4">
                <a:extLst>
                  <a:ext uri="{FF2B5EF4-FFF2-40B4-BE49-F238E27FC236}">
                    <a16:creationId xmlns:a16="http://schemas.microsoft.com/office/drawing/2014/main" id="{AEF3525C-1D46-8394-D0DE-257C1DD330B7}"/>
                  </a:ext>
                </a:extLst>
              </p:cNvPr>
              <p:cNvSpPr/>
              <p:nvPr/>
            </p:nvSpPr>
            <p:spPr>
              <a:xfrm>
                <a:off x="8480051" y="4085276"/>
                <a:ext cx="3051547" cy="471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20000"/>
                  </a:lnSpc>
                </a:pPr>
                <a:r>
                  <a:rPr kumimoji="1" lang="zh-CN" altLang="en-US" sz="1200">
                    <a:solidFill>
                      <a:schemeClr val="tx1"/>
                    </a:solidFill>
                  </a:rPr>
                  <a:t>画质细节：技术规格控制（如</a:t>
                </a:r>
                <a:r>
                  <a:rPr kumimoji="1" lang="en-US" altLang="zh-CN" sz="1200">
                    <a:solidFill>
                      <a:schemeClr val="tx1"/>
                    </a:solidFill>
                  </a:rPr>
                  <a:t>"8K</a:t>
                </a:r>
                <a:r>
                  <a:rPr kumimoji="1" lang="zh-CN" altLang="en-US" sz="1200">
                    <a:solidFill>
                      <a:schemeClr val="tx1"/>
                    </a:solidFill>
                  </a:rPr>
                  <a:t>超清渲染</a:t>
                </a:r>
                <a:r>
                  <a:rPr kumimoji="1" lang="en-US" altLang="zh-CN" sz="1200">
                    <a:solidFill>
                      <a:schemeClr val="tx1"/>
                    </a:solidFill>
                  </a:rPr>
                  <a:t>"</a:t>
                </a:r>
                <a:r>
                  <a:rPr kumimoji="1" lang="zh-CN" altLang="en-US" sz="1200">
                    <a:solidFill>
                      <a:schemeClr val="tx1"/>
                    </a:solidFill>
                  </a:rPr>
                  <a:t>、</a:t>
                </a:r>
                <a:r>
                  <a:rPr kumimoji="1" lang="en-US" altLang="zh-CN" sz="1200">
                    <a:solidFill>
                      <a:schemeClr val="tx1"/>
                    </a:solidFill>
                  </a:rPr>
                  <a:t>"</a:t>
                </a:r>
                <a:r>
                  <a:rPr kumimoji="1" lang="zh-CN" altLang="en-US" sz="1200">
                    <a:solidFill>
                      <a:schemeClr val="tx1"/>
                    </a:solidFill>
                  </a:rPr>
                  <a:t>毛发根数≥</a:t>
                </a:r>
                <a:r>
                  <a:rPr kumimoji="1" lang="en-US" altLang="zh-CN" sz="1200">
                    <a:solidFill>
                      <a:schemeClr val="tx1"/>
                    </a:solidFill>
                  </a:rPr>
                  <a:t>200</a:t>
                </a:r>
                <a:r>
                  <a:rPr kumimoji="1" lang="zh-CN" altLang="en-US" sz="1200">
                    <a:solidFill>
                      <a:schemeClr val="tx1"/>
                    </a:solidFill>
                  </a:rPr>
                  <a:t>万</a:t>
                </a:r>
                <a:r>
                  <a:rPr kumimoji="1" lang="en-US" altLang="zh-CN" sz="1200">
                    <a:solidFill>
                      <a:schemeClr val="tx1"/>
                    </a:solidFill>
                  </a:rPr>
                  <a:t>"</a:t>
                </a:r>
                <a:r>
                  <a:rPr kumimoji="1" lang="zh-CN" altLang="en-US" sz="1200">
                    <a:solidFill>
                      <a:schemeClr val="tx1"/>
                    </a:solidFill>
                  </a:rPr>
                  <a:t>），确保画面品质达到高标准。</a:t>
                </a:r>
                <a:endParaRPr kumimoji="1" lang="en-US" altLang="zh-CN" sz="1200" dirty="0">
                  <a:solidFill>
                    <a:schemeClr val="tx1"/>
                  </a:solidFill>
                </a:endParaRPr>
              </a:p>
            </p:txBody>
          </p:sp>
          <p:sp>
            <p:nvSpPr>
              <p:cNvPr id="13" name="Number4">
                <a:extLst>
                  <a:ext uri="{FF2B5EF4-FFF2-40B4-BE49-F238E27FC236}">
                    <a16:creationId xmlns:a16="http://schemas.microsoft.com/office/drawing/2014/main" id="{739EF875-21FF-D2BA-3350-8CA10076E61D}"/>
                  </a:ext>
                </a:extLst>
              </p:cNvPr>
              <p:cNvSpPr/>
              <p:nvPr/>
            </p:nvSpPr>
            <p:spPr>
              <a:xfrm>
                <a:off x="8505297" y="2957152"/>
                <a:ext cx="606601" cy="500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b"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en-US" altLang="zh-CN" sz="2400" b="1">
                    <a:solidFill>
                      <a:schemeClr val="accent1"/>
                    </a:solidFill>
                  </a:rPr>
                  <a:t>4</a:t>
                </a:r>
                <a:endParaRPr kumimoji="1" lang="en-US" altLang="zh-CN" sz="2400" b="1" dirty="0">
                  <a:solidFill>
                    <a:schemeClr val="accent1"/>
                  </a:solidFill>
                </a:endParaRPr>
              </a:p>
            </p:txBody>
          </p:sp>
        </p:grpSp>
      </p:grpSp>
      <p:pic>
        <p:nvPicPr>
          <p:cNvPr id="26" name="主体动作： _短发女生踮脚取书时指尖溢出星光，古籍悬浮环绕形成光带_ 环境细节： _深夜图书馆木质书架泛黄，月光透过彩玻窗形成菱形光斑，尘埃粒子缓慢飘动_ 风格参数： _吉卜力工作室动画风格，水彩质感...">
            <a:hlinkClick r:id="" action="ppaction://media"/>
            <a:extLst>
              <a:ext uri="{FF2B5EF4-FFF2-40B4-BE49-F238E27FC236}">
                <a16:creationId xmlns:a16="http://schemas.microsoft.com/office/drawing/2014/main" id="{CC783C16-2839-DD0E-50BD-5B047B42BA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10795" y="1924490"/>
            <a:ext cx="4909858" cy="2761795"/>
          </a:xfrm>
          <a:prstGeom prst="rect">
            <a:avLst/>
          </a:prstGeom>
        </p:spPr>
      </p:pic>
    </p:spTree>
    <p:extLst>
      <p:ext uri="{BB962C8B-B14F-4D97-AF65-F5344CB8AC3E}">
        <p14:creationId xmlns:p14="http://schemas.microsoft.com/office/powerpoint/2010/main" val="143829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7"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A8E27-CD31-BB7A-A290-B8BD75265CC5}"/>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969F857A-9E07-E7A9-0652-17BFBF62C48A}"/>
              </a:ext>
            </a:extLst>
          </p:cNvPr>
          <p:cNvPicPr>
            <a:picLocks noChangeAspect="1"/>
          </p:cNvPicPr>
          <p:nvPr/>
        </p:nvPicPr>
        <p:blipFill>
          <a:blip r:embed="rId2"/>
          <a:stretch>
            <a:fillRect/>
          </a:stretch>
        </p:blipFill>
        <p:spPr>
          <a:xfrm>
            <a:off x="0" y="89427"/>
            <a:ext cx="12192000" cy="6679145"/>
          </a:xfrm>
          <a:prstGeom prst="rect">
            <a:avLst/>
          </a:prstGeom>
        </p:spPr>
      </p:pic>
    </p:spTree>
    <p:extLst>
      <p:ext uri="{BB962C8B-B14F-4D97-AF65-F5344CB8AC3E}">
        <p14:creationId xmlns:p14="http://schemas.microsoft.com/office/powerpoint/2010/main" val="30423023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91AD8650-FAF5-A9B3-635A-2DB02570798A}"/>
              </a:ext>
            </a:extLst>
          </p:cNvPr>
          <p:cNvPicPr>
            <a:picLocks noChangeAspect="1"/>
          </p:cNvPicPr>
          <p:nvPr/>
        </p:nvPicPr>
        <p:blipFill>
          <a:blip r:embed="rId2"/>
          <a:stretch>
            <a:fillRect/>
          </a:stretch>
        </p:blipFill>
        <p:spPr>
          <a:xfrm>
            <a:off x="0" y="0"/>
            <a:ext cx="12192000" cy="6679145"/>
          </a:xfrm>
          <a:prstGeom prst="rect">
            <a:avLst/>
          </a:prstGeom>
        </p:spPr>
      </p:pic>
    </p:spTree>
    <p:extLst>
      <p:ext uri="{BB962C8B-B14F-4D97-AF65-F5344CB8AC3E}">
        <p14:creationId xmlns:p14="http://schemas.microsoft.com/office/powerpoint/2010/main" val="9352043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D2BAE-3635-897F-A397-2B0DAE1D5A00}"/>
            </a:ext>
          </a:extLst>
        </p:cNvPr>
        <p:cNvGrpSpPr/>
        <p:nvPr/>
      </p:nvGrpSpPr>
      <p:grpSpPr>
        <a:xfrm>
          <a:off x="0" y="0"/>
          <a:ext cx="0" cy="0"/>
          <a:chOff x="0" y="0"/>
          <a:chExt cx="0" cy="0"/>
        </a:xfrm>
      </p:grpSpPr>
      <p:pic>
        <p:nvPicPr>
          <p:cNvPr id="27" name="主体动作： _短发女生踮脚取书时指尖溢出星光，古籍悬浮环绕形成光带_ 环境细节： _深夜图书馆木质书架泛黄，月光透过彩玻窗形成菱形光斑，尘埃粒子缓慢飘动_ 风格参数： _吉卜力工作室动画风格，水彩质感...">
            <a:hlinkClick r:id="" action="ppaction://media"/>
            <a:extLst>
              <a:ext uri="{FF2B5EF4-FFF2-40B4-BE49-F238E27FC236}">
                <a16:creationId xmlns:a16="http://schemas.microsoft.com/office/drawing/2014/main" id="{8C22E594-2F27-CBE3-4CBB-A0A2EC01E81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66568" y="271445"/>
            <a:ext cx="5835568" cy="3282507"/>
          </a:xfrm>
          <a:prstGeom prst="rect">
            <a:avLst/>
          </a:prstGeom>
        </p:spPr>
      </p:pic>
      <p:sp>
        <p:nvSpPr>
          <p:cNvPr id="29" name="文本框 28">
            <a:extLst>
              <a:ext uri="{FF2B5EF4-FFF2-40B4-BE49-F238E27FC236}">
                <a16:creationId xmlns:a16="http://schemas.microsoft.com/office/drawing/2014/main" id="{0937F3F8-C5FD-B5E1-2CE7-BD17441C0942}"/>
              </a:ext>
            </a:extLst>
          </p:cNvPr>
          <p:cNvSpPr txBox="1"/>
          <p:nvPr/>
        </p:nvSpPr>
        <p:spPr>
          <a:xfrm>
            <a:off x="236352" y="3766814"/>
            <a:ext cx="609600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b="1" i="0" dirty="0">
                <a:effectLst/>
                <a:latin typeface="inherit"/>
              </a:rPr>
              <a:t>案例一：图书馆魔法少女</a:t>
            </a:r>
            <a:endParaRPr lang="zh-CN" altLang="en-US" sz="1400" b="1" i="0" dirty="0">
              <a:effectLst/>
            </a:endParaRPr>
          </a:p>
          <a:p>
            <a:endParaRPr lang="en-US" altLang="zh-CN" sz="1400" b="1" i="0" dirty="0">
              <a:effectLst/>
              <a:latin typeface="PingFang SC"/>
            </a:endParaRPr>
          </a:p>
          <a:p>
            <a:r>
              <a:rPr lang="zh-CN" altLang="en-US" sz="1400" b="1" i="0" dirty="0">
                <a:effectLst/>
                <a:latin typeface="PingFang SC"/>
              </a:rPr>
              <a:t>主体动作</a:t>
            </a:r>
            <a:r>
              <a:rPr lang="zh-CN" altLang="en-US" sz="1400" b="0" i="0" dirty="0">
                <a:effectLst/>
                <a:latin typeface="PingFang SC"/>
              </a:rPr>
              <a:t>：</a:t>
            </a:r>
            <a:br>
              <a:rPr lang="zh-CN" altLang="en-US" sz="1400" dirty="0"/>
            </a:br>
            <a:r>
              <a:rPr lang="en-US" altLang="zh-CN" sz="1400" b="0" i="0" dirty="0">
                <a:effectLst/>
                <a:latin typeface="PingFang SC"/>
              </a:rPr>
              <a:t>"</a:t>
            </a:r>
            <a:r>
              <a:rPr lang="zh-CN" altLang="en-US" sz="1400" b="0" i="0" dirty="0">
                <a:effectLst/>
                <a:latin typeface="PingFang SC"/>
              </a:rPr>
              <a:t>短发女生踮脚取书时指尖溢出星光，古籍悬浮环绕形成光带</a:t>
            </a:r>
            <a:r>
              <a:rPr lang="en-US" altLang="zh-CN" sz="1400" b="0" i="0" dirty="0">
                <a:effectLst/>
                <a:latin typeface="PingFang SC"/>
              </a:rPr>
              <a:t>"</a:t>
            </a:r>
            <a:br>
              <a:rPr lang="zh-CN" altLang="en-US" sz="1400" dirty="0"/>
            </a:br>
            <a:r>
              <a:rPr lang="zh-CN" altLang="en-US" sz="1400" b="1" i="0" dirty="0">
                <a:effectLst/>
                <a:latin typeface="PingFang SC"/>
              </a:rPr>
              <a:t>环境细节</a:t>
            </a:r>
            <a:r>
              <a:rPr lang="zh-CN" altLang="en-US" sz="1400" b="0" i="0" dirty="0">
                <a:effectLst/>
                <a:latin typeface="PingFang SC"/>
              </a:rPr>
              <a:t>：</a:t>
            </a:r>
            <a:br>
              <a:rPr lang="zh-CN" altLang="en-US" sz="1400" dirty="0"/>
            </a:br>
            <a:r>
              <a:rPr lang="en-US" altLang="zh-CN" sz="1400" b="0" i="0" dirty="0">
                <a:effectLst/>
                <a:latin typeface="PingFang SC"/>
              </a:rPr>
              <a:t>"</a:t>
            </a:r>
            <a:r>
              <a:rPr lang="zh-CN" altLang="en-US" sz="1400" b="0" i="0" dirty="0">
                <a:effectLst/>
                <a:latin typeface="PingFang SC"/>
              </a:rPr>
              <a:t>深夜图书馆木质书架泛黄，月光透过彩玻窗形成菱形光斑，尘埃粒子缓慢飘动</a:t>
            </a:r>
            <a:r>
              <a:rPr lang="en-US" altLang="zh-CN" sz="1400" b="0" i="0" dirty="0">
                <a:effectLst/>
                <a:latin typeface="PingFang SC"/>
              </a:rPr>
              <a:t>"</a:t>
            </a:r>
            <a:br>
              <a:rPr lang="zh-CN" altLang="en-US" sz="1400" dirty="0"/>
            </a:br>
            <a:r>
              <a:rPr lang="zh-CN" altLang="en-US" sz="1400" b="1" i="0" dirty="0">
                <a:effectLst/>
                <a:latin typeface="PingFang SC"/>
              </a:rPr>
              <a:t>风格参数</a:t>
            </a:r>
            <a:r>
              <a:rPr lang="zh-CN" altLang="en-US" sz="1400" b="0" i="0" dirty="0">
                <a:effectLst/>
                <a:latin typeface="PingFang SC"/>
              </a:rPr>
              <a:t>：</a:t>
            </a:r>
            <a:br>
              <a:rPr lang="zh-CN" altLang="en-US" sz="1400" dirty="0"/>
            </a:br>
            <a:r>
              <a:rPr lang="en-US" altLang="zh-CN" sz="1400" b="0" i="0" dirty="0">
                <a:effectLst/>
                <a:latin typeface="PingFang SC"/>
              </a:rPr>
              <a:t>"</a:t>
            </a:r>
            <a:r>
              <a:rPr lang="zh-CN" altLang="en-US" sz="1400" b="0" i="0" dirty="0">
                <a:effectLst/>
                <a:latin typeface="PingFang SC"/>
              </a:rPr>
              <a:t>吉卜力工作室动画风格，水彩质感边缘柔化</a:t>
            </a:r>
            <a:r>
              <a:rPr lang="en-US" altLang="zh-CN" sz="1400" b="0" i="0" dirty="0">
                <a:effectLst/>
                <a:latin typeface="PingFang SC"/>
              </a:rPr>
              <a:t>"</a:t>
            </a:r>
            <a:br>
              <a:rPr lang="zh-CN" altLang="en-US" sz="1400" dirty="0"/>
            </a:br>
            <a:r>
              <a:rPr lang="zh-CN" altLang="en-US" sz="1400" b="1" i="0" dirty="0">
                <a:effectLst/>
                <a:latin typeface="PingFang SC"/>
              </a:rPr>
              <a:t>画质要求</a:t>
            </a:r>
            <a:r>
              <a:rPr lang="zh-CN" altLang="en-US" sz="1400" b="0" i="0" dirty="0">
                <a:effectLst/>
                <a:latin typeface="PingFang SC"/>
              </a:rPr>
              <a:t>：</a:t>
            </a:r>
            <a:br>
              <a:rPr lang="zh-CN" altLang="en-US" sz="1400" dirty="0"/>
            </a:br>
            <a:r>
              <a:rPr lang="en-US" altLang="zh-CN" sz="1400" b="0" i="0" dirty="0">
                <a:effectLst/>
                <a:latin typeface="PingFang SC"/>
              </a:rPr>
              <a:t>"1080P</a:t>
            </a:r>
            <a:r>
              <a:rPr lang="zh-CN" altLang="en-US" sz="1400" b="0" i="0" dirty="0">
                <a:effectLst/>
                <a:latin typeface="PingFang SC"/>
              </a:rPr>
              <a:t>基础渲染，开启智能抗锯齿</a:t>
            </a:r>
            <a:r>
              <a:rPr lang="en-US" altLang="zh-CN" sz="1400" b="0" i="0" dirty="0">
                <a:effectLst/>
                <a:latin typeface="PingFang SC"/>
              </a:rPr>
              <a:t>"</a:t>
            </a:r>
            <a:br>
              <a:rPr lang="zh-CN" altLang="en-US" sz="1400" dirty="0"/>
            </a:br>
            <a:r>
              <a:rPr lang="zh-CN" altLang="en-US" sz="1400" b="0" i="1" dirty="0">
                <a:effectLst/>
                <a:latin typeface="PingFang SC"/>
              </a:rPr>
              <a:t>生成效果</a:t>
            </a:r>
            <a:r>
              <a:rPr lang="zh-CN" altLang="en-US" sz="1400" b="0" i="0" dirty="0">
                <a:effectLst/>
                <a:latin typeface="PingFang SC"/>
              </a:rPr>
              <a:t>：日系校园奇幻风，适合社团招新海报</a:t>
            </a:r>
            <a:endParaRPr lang="en-US" altLang="zh-CN" sz="1400" b="0" i="0" dirty="0">
              <a:effectLst/>
              <a:latin typeface="PingFang SC"/>
            </a:endParaRPr>
          </a:p>
        </p:txBody>
      </p:sp>
      <p:pic>
        <p:nvPicPr>
          <p:cNvPr id="30" name="案例：樱花道治愈时刻 主体动作：__戴眼镜男生半蹲喂流浪猫，围巾末端被微风掀起__环境细节：__四月樱花雨中石板路湿润反光，长椅放着翻开的《三体》，自行车筐积满花瓣__风格参数：__新海诚电影质感，浅...">
            <a:hlinkClick r:id="" action="ppaction://media"/>
            <a:extLst>
              <a:ext uri="{FF2B5EF4-FFF2-40B4-BE49-F238E27FC236}">
                <a16:creationId xmlns:a16="http://schemas.microsoft.com/office/drawing/2014/main" id="{400841A4-8BD3-AFFD-D5C5-FBACE7652803}"/>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332352" y="271445"/>
            <a:ext cx="5835566" cy="3282506"/>
          </a:xfrm>
          <a:prstGeom prst="rect">
            <a:avLst/>
          </a:prstGeom>
        </p:spPr>
      </p:pic>
      <p:sp>
        <p:nvSpPr>
          <p:cNvPr id="32" name="文本框 31">
            <a:extLst>
              <a:ext uri="{FF2B5EF4-FFF2-40B4-BE49-F238E27FC236}">
                <a16:creationId xmlns:a16="http://schemas.microsoft.com/office/drawing/2014/main" id="{92C1686A-BD97-6F53-E7F2-C9DE7E9B9D4A}"/>
              </a:ext>
            </a:extLst>
          </p:cNvPr>
          <p:cNvSpPr txBox="1"/>
          <p:nvPr/>
        </p:nvSpPr>
        <p:spPr>
          <a:xfrm>
            <a:off x="6202136" y="3832128"/>
            <a:ext cx="6108970" cy="2677656"/>
          </a:xfrm>
          <a:prstGeom prst="rect">
            <a:avLst/>
          </a:prstGeom>
          <a:noFill/>
        </p:spPr>
        <p:txBody>
          <a:bodyPr wrap="square">
            <a:spAutoFit/>
          </a:bodyPr>
          <a:lstStyle>
            <a:defPPr>
              <a:defRPr lang="zh-CN"/>
            </a:defPPr>
            <a:lvl1pPr marR="0" lvl="0" indent="0" fontAlgn="auto">
              <a:lnSpc>
                <a:spcPct val="100000"/>
              </a:lnSpc>
              <a:spcBef>
                <a:spcPts val="0"/>
              </a:spcBef>
              <a:spcAft>
                <a:spcPts val="0"/>
              </a:spcAft>
              <a:buClrTx/>
              <a:buSzTx/>
              <a:buFontTx/>
              <a:buNone/>
              <a:tabLst/>
              <a:defRPr sz="1400" b="1" i="0">
                <a:effectLst/>
                <a:latin typeface="inherit"/>
              </a:defRPr>
            </a:lvl1pPr>
          </a:lstStyle>
          <a:p>
            <a:r>
              <a:rPr lang="zh-CN" altLang="en-US" dirty="0"/>
              <a:t>案例二：樱花道治愈时刻</a:t>
            </a:r>
            <a:endParaRPr lang="en-US" altLang="zh-CN" dirty="0"/>
          </a:p>
          <a:p>
            <a:endParaRPr lang="zh-CN" altLang="en-US" dirty="0"/>
          </a:p>
          <a:p>
            <a:r>
              <a:rPr lang="zh-CN" altLang="en-US" dirty="0"/>
              <a:t>主体动作：</a:t>
            </a:r>
            <a:br>
              <a:rPr lang="zh-CN" altLang="en-US" dirty="0"/>
            </a:br>
            <a:r>
              <a:rPr lang="en-US" altLang="zh-CN" b="0" dirty="0"/>
              <a:t>"</a:t>
            </a:r>
            <a:r>
              <a:rPr lang="zh-CN" altLang="en-US" b="0" dirty="0"/>
              <a:t>戴眼镜男生半蹲喂流浪猫，围巾末端被微风掀起</a:t>
            </a:r>
            <a:r>
              <a:rPr lang="en-US" altLang="zh-CN" b="0" dirty="0"/>
              <a:t>"</a:t>
            </a:r>
            <a:br>
              <a:rPr lang="en-US" altLang="zh-CN" dirty="0"/>
            </a:br>
            <a:r>
              <a:rPr lang="zh-CN" altLang="en-US" dirty="0"/>
              <a:t>环境细节：</a:t>
            </a:r>
            <a:br>
              <a:rPr lang="zh-CN" altLang="en-US" dirty="0"/>
            </a:br>
            <a:r>
              <a:rPr lang="en-US" altLang="zh-CN" b="0" dirty="0"/>
              <a:t>"</a:t>
            </a:r>
            <a:r>
              <a:rPr lang="zh-CN" altLang="en-US" b="0" dirty="0"/>
              <a:t>四月樱花雨中石板路湿润反光，长椅放着翻开的</a:t>
            </a:r>
            <a:r>
              <a:rPr lang="en-US" altLang="zh-CN" b="0" dirty="0"/>
              <a:t>《</a:t>
            </a:r>
            <a:r>
              <a:rPr lang="zh-CN" altLang="en-US" b="0" dirty="0"/>
              <a:t>三体</a:t>
            </a:r>
            <a:r>
              <a:rPr lang="en-US" altLang="zh-CN" b="0" dirty="0"/>
              <a:t>》</a:t>
            </a:r>
            <a:r>
              <a:rPr lang="zh-CN" altLang="en-US" b="0" dirty="0"/>
              <a:t>，自行车筐积满花瓣</a:t>
            </a:r>
            <a:r>
              <a:rPr lang="en-US" altLang="zh-CN" b="0" dirty="0"/>
              <a:t>"</a:t>
            </a:r>
            <a:br>
              <a:rPr lang="en-US" altLang="zh-CN" dirty="0"/>
            </a:br>
            <a:r>
              <a:rPr lang="zh-CN" altLang="en-US" dirty="0"/>
              <a:t>风格参数：</a:t>
            </a:r>
            <a:br>
              <a:rPr lang="zh-CN" altLang="en-US" dirty="0"/>
            </a:br>
            <a:r>
              <a:rPr lang="en-US" altLang="zh-CN" b="0" dirty="0"/>
              <a:t>"</a:t>
            </a:r>
            <a:r>
              <a:rPr lang="zh-CN" altLang="en-US" b="0" dirty="0"/>
              <a:t>新海诚电影质感，浅景深背景虚化</a:t>
            </a:r>
            <a:r>
              <a:rPr lang="en-US" altLang="zh-CN" b="0" dirty="0"/>
              <a:t>"</a:t>
            </a:r>
            <a:br>
              <a:rPr lang="en-US" altLang="zh-CN" dirty="0"/>
            </a:br>
            <a:r>
              <a:rPr lang="zh-CN" altLang="en-US" dirty="0"/>
              <a:t>画质要求：</a:t>
            </a:r>
            <a:br>
              <a:rPr lang="zh-CN" altLang="en-US" dirty="0"/>
            </a:br>
            <a:r>
              <a:rPr lang="en-US" altLang="zh-CN" b="0" dirty="0"/>
              <a:t>"</a:t>
            </a:r>
            <a:r>
              <a:rPr lang="zh-CN" altLang="en-US" b="0" dirty="0"/>
              <a:t>开启智能补帧至</a:t>
            </a:r>
            <a:r>
              <a:rPr lang="en-US" altLang="zh-CN" b="0" dirty="0"/>
              <a:t>30fps</a:t>
            </a:r>
            <a:r>
              <a:rPr lang="zh-CN" altLang="en-US" b="0" dirty="0"/>
              <a:t>，毛发渲染等级</a:t>
            </a:r>
            <a:r>
              <a:rPr lang="en-US" altLang="zh-CN" b="0" dirty="0"/>
              <a:t>Lv2"</a:t>
            </a:r>
            <a:br>
              <a:rPr lang="en-US" altLang="zh-CN" b="0" dirty="0"/>
            </a:br>
            <a:r>
              <a:rPr lang="zh-CN" altLang="en-US" b="0" dirty="0"/>
              <a:t>生成效果：清新校园</a:t>
            </a:r>
            <a:r>
              <a:rPr lang="en-US" altLang="zh-CN" b="0" dirty="0"/>
              <a:t>vlog</a:t>
            </a:r>
            <a:r>
              <a:rPr lang="zh-CN" altLang="en-US" b="0" dirty="0"/>
              <a:t>封面，适配自媒体内容</a:t>
            </a:r>
          </a:p>
        </p:txBody>
      </p:sp>
    </p:spTree>
    <p:extLst>
      <p:ext uri="{BB962C8B-B14F-4D97-AF65-F5344CB8AC3E}">
        <p14:creationId xmlns:p14="http://schemas.microsoft.com/office/powerpoint/2010/main" val="154164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7"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17"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7"/>
                                        </p:tgtEl>
                                      </p:cBhvr>
                                    </p:cmd>
                                  </p:childTnLst>
                                </p:cTn>
                              </p:par>
                            </p:childTnLst>
                          </p:cTn>
                        </p:par>
                      </p:childTnLst>
                    </p:cTn>
                  </p:par>
                </p:childTnLst>
              </p:cTn>
              <p:nextCondLst>
                <p:cond evt="onClick" delay="0">
                  <p:tgtEl>
                    <p:spTgt spid="27"/>
                  </p:tgtEl>
                </p:cond>
              </p:nextCondLst>
            </p:seq>
            <p:video>
              <p:cMediaNode vol="80000">
                <p:cTn id="16" fill="hold" display="0">
                  <p:stCondLst>
                    <p:cond delay="indefinite"/>
                  </p:stCondLst>
                </p:cTn>
                <p:tgtEl>
                  <p:spTgt spid="27"/>
                </p:tgtEl>
              </p:cMediaNode>
            </p:video>
            <p:video>
              <p:cMediaNode vol="80000">
                <p:cTn id="17" fill="hold" display="0">
                  <p:stCondLst>
                    <p:cond delay="indefinite"/>
                  </p:stCondLst>
                </p:cTn>
                <p:tgtEl>
                  <p:spTgt spid="30"/>
                </p:tgtEl>
              </p:cMediaNode>
            </p:video>
            <p:seq concurrent="1" nextAc="seek">
              <p:cTn id="18" restart="whenNotActive" fill="hold" evtFilter="cancelBubble" nodeType="interactiveSeq">
                <p:stCondLst>
                  <p:cond evt="onClick" delay="0">
                    <p:tgtEl>
                      <p:spTgt spid="3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0A577-0EE9-E6FC-423A-BE2B713D541A}"/>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D5E72B7A-6EAF-511D-82DA-A04469FACC84}"/>
              </a:ext>
            </a:extLst>
          </p:cNvPr>
          <p:cNvPicPr>
            <a:picLocks noChangeAspect="1"/>
          </p:cNvPicPr>
          <p:nvPr/>
        </p:nvPicPr>
        <p:blipFill>
          <a:blip r:embed="rId2"/>
          <a:stretch>
            <a:fillRect/>
          </a:stretch>
        </p:blipFill>
        <p:spPr>
          <a:xfrm>
            <a:off x="149722" y="171451"/>
            <a:ext cx="12042277" cy="6597122"/>
          </a:xfrm>
          <a:prstGeom prst="rect">
            <a:avLst/>
          </a:prstGeom>
        </p:spPr>
      </p:pic>
    </p:spTree>
    <p:extLst>
      <p:ext uri="{BB962C8B-B14F-4D97-AF65-F5344CB8AC3E}">
        <p14:creationId xmlns:p14="http://schemas.microsoft.com/office/powerpoint/2010/main" val="14977744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70C9B-126C-1663-6CA0-84696BA45892}"/>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0A848B17-E658-FDD9-77DB-2C659C9FABF7}"/>
              </a:ext>
            </a:extLst>
          </p:cNvPr>
          <p:cNvPicPr>
            <a:picLocks noChangeAspect="1"/>
          </p:cNvPicPr>
          <p:nvPr/>
        </p:nvPicPr>
        <p:blipFill>
          <a:blip r:embed="rId2"/>
          <a:stretch>
            <a:fillRect/>
          </a:stretch>
        </p:blipFill>
        <p:spPr>
          <a:xfrm>
            <a:off x="0" y="0"/>
            <a:ext cx="12192000" cy="6679145"/>
          </a:xfrm>
          <a:prstGeom prst="rect">
            <a:avLst/>
          </a:prstGeom>
        </p:spPr>
      </p:pic>
    </p:spTree>
    <p:extLst>
      <p:ext uri="{BB962C8B-B14F-4D97-AF65-F5344CB8AC3E}">
        <p14:creationId xmlns:p14="http://schemas.microsoft.com/office/powerpoint/2010/main" val="28133606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C6C9B-F282-49AF-60A5-F399FF55A5E1}"/>
            </a:ext>
          </a:extLst>
        </p:cNvPr>
        <p:cNvGrpSpPr/>
        <p:nvPr/>
      </p:nvGrpSpPr>
      <p:grpSpPr>
        <a:xfrm>
          <a:off x="0" y="0"/>
          <a:ext cx="0" cy="0"/>
          <a:chOff x="0" y="0"/>
          <a:chExt cx="0" cy="0"/>
        </a:xfrm>
      </p:grpSpPr>
      <p:pic>
        <p:nvPicPr>
          <p:cNvPr id="3" name="标准_16x9_一只大能猫戴着黑框眼镜在咖啡厅看书_书本放在果于上_来子上还有_">
            <a:hlinkClick r:id="" action="ppaction://media"/>
            <a:extLst>
              <a:ext uri="{FF2B5EF4-FFF2-40B4-BE49-F238E27FC236}">
                <a16:creationId xmlns:a16="http://schemas.microsoft.com/office/drawing/2014/main" id="{844667BA-2926-D835-F637-AD909904A3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3624" y="312510"/>
            <a:ext cx="8893227" cy="5002440"/>
          </a:xfrm>
          <a:prstGeom prst="rect">
            <a:avLst/>
          </a:prstGeom>
        </p:spPr>
      </p:pic>
      <p:sp>
        <p:nvSpPr>
          <p:cNvPr id="10" name="文本框 9">
            <a:extLst>
              <a:ext uri="{FF2B5EF4-FFF2-40B4-BE49-F238E27FC236}">
                <a16:creationId xmlns:a16="http://schemas.microsoft.com/office/drawing/2014/main" id="{76D2BD1F-D741-D459-3B91-26436958CA00}"/>
              </a:ext>
            </a:extLst>
          </p:cNvPr>
          <p:cNvSpPr txBox="1"/>
          <p:nvPr/>
        </p:nvSpPr>
        <p:spPr>
          <a:xfrm>
            <a:off x="1759403" y="5722489"/>
            <a:ext cx="7915276" cy="646331"/>
          </a:xfrm>
          <a:prstGeom prst="rect">
            <a:avLst/>
          </a:prstGeom>
          <a:noFill/>
        </p:spPr>
        <p:txBody>
          <a:bodyPr wrap="square">
            <a:spAutoFit/>
          </a:bodyPr>
          <a:lstStyle/>
          <a:p>
            <a:r>
              <a:rPr lang="zh-CN" altLang="en-US" dirty="0"/>
              <a:t>一只猫戴着黑框眼镜在咖啡厅看书，书本放在果于上，来子上还有*咖啡，冒着热气，旁边是咖啡厅的窗户</a:t>
            </a:r>
          </a:p>
        </p:txBody>
      </p:sp>
    </p:spTree>
    <p:extLst>
      <p:ext uri="{BB962C8B-B14F-4D97-AF65-F5344CB8AC3E}">
        <p14:creationId xmlns:p14="http://schemas.microsoft.com/office/powerpoint/2010/main" val="149974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a:extLst>
            <a:ext uri="{FF2B5EF4-FFF2-40B4-BE49-F238E27FC236}">
              <a16:creationId xmlns:a16="http://schemas.microsoft.com/office/drawing/2014/main" id="{4A9DF672-5207-D6DB-7033-0FA04850ABEA}"/>
            </a:ext>
          </a:extLst>
        </p:cNvPr>
        <p:cNvGrpSpPr/>
        <p:nvPr/>
      </p:nvGrpSpPr>
      <p:grpSpPr>
        <a:xfrm>
          <a:off x="0" y="0"/>
          <a:ext cx="0" cy="0"/>
          <a:chOff x="0" y="0"/>
          <a:chExt cx="0" cy="0"/>
        </a:xfrm>
      </p:grpSpPr>
      <p:cxnSp>
        <p:nvCxnSpPr>
          <p:cNvPr id="6" name="íṣlîďè">
            <a:extLst>
              <a:ext uri="{FF2B5EF4-FFF2-40B4-BE49-F238E27FC236}">
                <a16:creationId xmlns:a16="http://schemas.microsoft.com/office/drawing/2014/main" id="{32F03FD6-83F9-43C7-F2AC-7A557476F719}"/>
              </a:ext>
            </a:extLst>
          </p:cNvPr>
          <p:cNvCxnSpPr/>
          <p:nvPr/>
        </p:nvCxnSpPr>
        <p:spPr>
          <a:xfrm>
            <a:off x="647091" y="1015100"/>
            <a:ext cx="27116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373F7E39-F3B5-2D11-A3AD-D4B4F6107F5B}"/>
              </a:ext>
            </a:extLst>
          </p:cNvPr>
          <p:cNvSpPr txBox="1"/>
          <p:nvPr/>
        </p:nvSpPr>
        <p:spPr>
          <a:xfrm>
            <a:off x="514727" y="377581"/>
            <a:ext cx="1620957"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案例分享</a:t>
            </a:r>
          </a:p>
        </p:txBody>
      </p:sp>
      <p:grpSp>
        <p:nvGrpSpPr>
          <p:cNvPr id="3" name="组合 2">
            <a:extLst>
              <a:ext uri="{FF2B5EF4-FFF2-40B4-BE49-F238E27FC236}">
                <a16:creationId xmlns:a16="http://schemas.microsoft.com/office/drawing/2014/main" id="{C0471B45-837A-5ACC-0FF9-81468ACD1F50}"/>
              </a:ext>
            </a:extLst>
          </p:cNvPr>
          <p:cNvGrpSpPr/>
          <p:nvPr/>
        </p:nvGrpSpPr>
        <p:grpSpPr>
          <a:xfrm>
            <a:off x="277989" y="172680"/>
            <a:ext cx="8433707" cy="6685317"/>
            <a:chOff x="3706989" y="165579"/>
            <a:chExt cx="8433707" cy="5161523"/>
          </a:xfrm>
        </p:grpSpPr>
        <p:grpSp>
          <p:nvGrpSpPr>
            <p:cNvPr id="9" name="组合 8">
              <a:extLst>
                <a:ext uri="{FF2B5EF4-FFF2-40B4-BE49-F238E27FC236}">
                  <a16:creationId xmlns:a16="http://schemas.microsoft.com/office/drawing/2014/main" id="{DCF39283-A65F-4EE9-69D4-91C87E6AD5BA}"/>
                </a:ext>
              </a:extLst>
            </p:cNvPr>
            <p:cNvGrpSpPr/>
            <p:nvPr/>
          </p:nvGrpSpPr>
          <p:grpSpPr>
            <a:xfrm>
              <a:off x="3706989" y="1015100"/>
              <a:ext cx="3691466" cy="4312002"/>
              <a:chOff x="5459589" y="2155278"/>
              <a:chExt cx="3691466" cy="4312002"/>
            </a:xfrm>
          </p:grpSpPr>
          <p:sp>
            <p:nvSpPr>
              <p:cNvPr id="14" name="Bullet1">
                <a:extLst>
                  <a:ext uri="{FF2B5EF4-FFF2-40B4-BE49-F238E27FC236}">
                    <a16:creationId xmlns:a16="http://schemas.microsoft.com/office/drawing/2014/main" id="{FCBE4672-7E17-D643-36B1-62AB7ABB20EC}"/>
                  </a:ext>
                </a:extLst>
              </p:cNvPr>
              <p:cNvSpPr txBox="1"/>
              <p:nvPr/>
            </p:nvSpPr>
            <p:spPr>
              <a:xfrm>
                <a:off x="5944569" y="2155278"/>
                <a:ext cx="3206486" cy="493874"/>
              </a:xfrm>
              <a:prstGeom prst="rect">
                <a:avLst/>
              </a:prstGeom>
              <a:noFill/>
              <a:ln>
                <a:noFill/>
              </a:ln>
            </p:spPr>
            <p:txBody>
              <a:bodyPr wrap="square" lIns="91440" tIns="45720" rIns="91440" bIns="45720" anchor="ctr" anchorCtr="0">
                <a:normAutofit/>
              </a:bodyPr>
              <a:lstStyle/>
              <a:p>
                <a:pPr marL="0" marR="0" lvl="0" indent="0" defTabSz="913765" rtl="0" eaLnBrk="1" fontAlgn="auto" latinLnBrk="0" hangingPunct="1">
                  <a:lnSpc>
                    <a:spcPct val="120000"/>
                  </a:lnSpc>
                  <a:spcBef>
                    <a:spcPts val="0"/>
                  </a:spcBef>
                  <a:spcAft>
                    <a:spcPts val="0"/>
                  </a:spcAft>
                  <a:buClrTx/>
                  <a:buSzPct val="25000"/>
                  <a:buFontTx/>
                  <a:buNone/>
                  <a:defRPr/>
                </a:pPr>
                <a:r>
                  <a:rPr lang="zh-CN" altLang="en-US" b="1" dirty="0">
                    <a:cs typeface="+mn-ea"/>
                    <a:sym typeface="+mn-lt"/>
                  </a:rPr>
                  <a:t>提示词</a:t>
                </a:r>
                <a:endParaRPr kumimoji="0" lang="en-US" altLang="zh-CN" b="1" i="0" u="none" strike="noStrike" kern="1200" cap="none" spc="0" normalizeH="0" baseline="0" noProof="0" dirty="0">
                  <a:ln>
                    <a:noFill/>
                  </a:ln>
                  <a:effectLst/>
                  <a:uLnTx/>
                  <a:uFillTx/>
                  <a:cs typeface="+mn-ea"/>
                  <a:sym typeface="+mn-lt"/>
                </a:endParaRPr>
              </a:p>
            </p:txBody>
          </p:sp>
          <p:sp>
            <p:nvSpPr>
              <p:cNvPr id="15" name="Text1">
                <a:extLst>
                  <a:ext uri="{FF2B5EF4-FFF2-40B4-BE49-F238E27FC236}">
                    <a16:creationId xmlns:a16="http://schemas.microsoft.com/office/drawing/2014/main" id="{271D11C6-5A00-A4EF-E6B9-BAF02FF72878}"/>
                  </a:ext>
                </a:extLst>
              </p:cNvPr>
              <p:cNvSpPr/>
              <p:nvPr/>
            </p:nvSpPr>
            <p:spPr>
              <a:xfrm flipH="1">
                <a:off x="5944567" y="2649150"/>
                <a:ext cx="3206486" cy="3818130"/>
              </a:xfrm>
              <a:prstGeom prst="rect">
                <a:avLst/>
              </a:prstGeom>
              <a:ln>
                <a:noFill/>
              </a:ln>
            </p:spPr>
            <p:txBody>
              <a:bodyPr wrap="square" lIns="91440" tIns="45720" rIns="91440" bIns="45720" anchor="t" anchorCtr="0">
                <a:normAutofit/>
              </a:bodyPr>
              <a:lstStyle/>
              <a:p>
                <a:pPr marL="0" marR="0" lvl="0" indent="0" defTabSz="913765" rtl="0" eaLnBrk="1" fontAlgn="auto" latinLnBrk="0" hangingPunct="1">
                  <a:lnSpc>
                    <a:spcPct val="120000"/>
                  </a:lnSpc>
                  <a:spcBef>
                    <a:spcPts val="0"/>
                  </a:spcBef>
                  <a:spcAft>
                    <a:spcPts val="0"/>
                  </a:spcAft>
                  <a:buClrTx/>
                  <a:buSzPct val="25000"/>
                  <a:buFontTx/>
                  <a:buNone/>
                  <a:defRPr/>
                </a:pPr>
                <a:r>
                  <a:rPr lang="zh-CN" altLang="en-US" sz="1200" b="0" i="0" dirty="0">
                    <a:effectLst/>
                    <a:latin typeface="PingFang SC"/>
                  </a:rPr>
                  <a:t>你现在是一名有</a:t>
                </a:r>
                <a:r>
                  <a:rPr lang="en-US" altLang="zh-CN" sz="1200" b="0" i="0" dirty="0">
                    <a:effectLst/>
                    <a:latin typeface="PingFang SC"/>
                  </a:rPr>
                  <a:t>10</a:t>
                </a:r>
                <a:r>
                  <a:rPr lang="zh-CN" altLang="en-US" sz="1200" b="0" i="0" dirty="0">
                    <a:effectLst/>
                    <a:latin typeface="PingFang SC"/>
                  </a:rPr>
                  <a:t>年工作经验的短视频导演，非常擅长拍摄短视频</a:t>
                </a:r>
                <a:r>
                  <a:rPr lang="en-US" altLang="zh-CN" sz="1200" b="0" i="0" dirty="0">
                    <a:effectLst/>
                    <a:latin typeface="PingFang SC"/>
                  </a:rPr>
                  <a:t>,</a:t>
                </a:r>
                <a:r>
                  <a:rPr lang="zh-CN" altLang="en-US" sz="1200" b="0" i="0" dirty="0">
                    <a:effectLst/>
                    <a:latin typeface="PingFang SC"/>
                  </a:rPr>
                  <a:t>现在你需要帮我创作一部关于中国熊猫的纪录片，时长</a:t>
                </a:r>
                <a:r>
                  <a:rPr lang="en-US" altLang="zh-CN" sz="1200" b="0" i="0" dirty="0">
                    <a:effectLst/>
                    <a:latin typeface="PingFang SC"/>
                  </a:rPr>
                  <a:t>1</a:t>
                </a:r>
                <a:r>
                  <a:rPr lang="zh-CN" altLang="en-US" sz="1200" b="0" i="0" dirty="0">
                    <a:effectLst/>
                    <a:latin typeface="PingFang SC"/>
                  </a:rPr>
                  <a:t>分钟左右，可以</a:t>
                </a:r>
                <a:r>
                  <a:rPr lang="en-US" altLang="zh-CN" sz="1200" b="0" i="0" dirty="0">
                    <a:effectLst/>
                    <a:latin typeface="PingFang SC"/>
                  </a:rPr>
                  <a:t>10~ 12</a:t>
                </a:r>
                <a:r>
                  <a:rPr lang="zh-CN" altLang="en-US" sz="1200" b="0" i="0" dirty="0">
                    <a:effectLst/>
                    <a:latin typeface="PingFang SC"/>
                  </a:rPr>
                  <a:t>个分镜，要标注出分镜的镜头角度和镜头距离，并且分镜用 </a:t>
                </a:r>
                <a:r>
                  <a:rPr lang="en-US" altLang="zh-CN" sz="1200" b="0" i="0" dirty="0">
                    <a:effectLst/>
                    <a:latin typeface="PingFang SC"/>
                  </a:rPr>
                  <a:t>AI</a:t>
                </a:r>
                <a:r>
                  <a:rPr lang="zh-CN" altLang="en-US" sz="1200" b="0" i="0" dirty="0">
                    <a:effectLst/>
                    <a:latin typeface="PingFang SC"/>
                  </a:rPr>
                  <a:t>视频的提示词具体表现出来，需要加上分镜头描述和每个分镜的旁白。</a:t>
                </a:r>
                <a:endParaRPr kumimoji="0" lang="en-US" altLang="zh-CN" sz="1200" i="0" u="none" strike="noStrike" kern="1200" cap="none" spc="0" normalizeH="0" baseline="0" noProof="0" dirty="0">
                  <a:ln>
                    <a:noFill/>
                  </a:ln>
                  <a:effectLst/>
                  <a:uLnTx/>
                  <a:uFillTx/>
                  <a:cs typeface="+mn-ea"/>
                  <a:sym typeface="+mn-lt"/>
                </a:endParaRPr>
              </a:p>
            </p:txBody>
          </p:sp>
          <p:sp>
            <p:nvSpPr>
              <p:cNvPr id="16" name="Number1">
                <a:extLst>
                  <a:ext uri="{FF2B5EF4-FFF2-40B4-BE49-F238E27FC236}">
                    <a16:creationId xmlns:a16="http://schemas.microsoft.com/office/drawing/2014/main" id="{DE012E20-D1C8-6877-EF34-6EAD7843F080}"/>
                  </a:ext>
                </a:extLst>
              </p:cNvPr>
              <p:cNvSpPr/>
              <p:nvPr/>
            </p:nvSpPr>
            <p:spPr>
              <a:xfrm>
                <a:off x="5459589" y="2164802"/>
                <a:ext cx="482600" cy="482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ormAutofit/>
              </a:bodyPr>
              <a:lstStyle/>
              <a:p>
                <a:pPr algn="ctr"/>
                <a:r>
                  <a:rPr lang="en-US" altLang="zh-CN" dirty="0">
                    <a:solidFill>
                      <a:srgbClr val="FFFFFF"/>
                    </a:solidFill>
                  </a:rPr>
                  <a:t>1</a:t>
                </a:r>
                <a:endParaRPr lang="zh-CN" altLang="en-US" dirty="0">
                  <a:solidFill>
                    <a:srgbClr val="FFFFFF"/>
                  </a:solidFill>
                </a:endParaRPr>
              </a:p>
            </p:txBody>
          </p:sp>
        </p:grpSp>
        <p:grpSp>
          <p:nvGrpSpPr>
            <p:cNvPr id="10" name="组合 9">
              <a:extLst>
                <a:ext uri="{FF2B5EF4-FFF2-40B4-BE49-F238E27FC236}">
                  <a16:creationId xmlns:a16="http://schemas.microsoft.com/office/drawing/2014/main" id="{81B54EB1-ECB2-5A47-7718-3C9F0FB52DD5}"/>
                </a:ext>
              </a:extLst>
            </p:cNvPr>
            <p:cNvGrpSpPr/>
            <p:nvPr/>
          </p:nvGrpSpPr>
          <p:grpSpPr>
            <a:xfrm>
              <a:off x="8449230" y="165579"/>
              <a:ext cx="3691466" cy="493874"/>
              <a:chOff x="6235196" y="1305757"/>
              <a:chExt cx="3691466" cy="493874"/>
            </a:xfrm>
          </p:grpSpPr>
          <p:sp>
            <p:nvSpPr>
              <p:cNvPr id="11" name="Bullet2">
                <a:extLst>
                  <a:ext uri="{FF2B5EF4-FFF2-40B4-BE49-F238E27FC236}">
                    <a16:creationId xmlns:a16="http://schemas.microsoft.com/office/drawing/2014/main" id="{1324D426-14E3-719B-D2DE-E4386FFFC1F9}"/>
                  </a:ext>
                </a:extLst>
              </p:cNvPr>
              <p:cNvSpPr txBox="1"/>
              <p:nvPr/>
            </p:nvSpPr>
            <p:spPr>
              <a:xfrm>
                <a:off x="6720176" y="1305757"/>
                <a:ext cx="3206486" cy="493874"/>
              </a:xfrm>
              <a:prstGeom prst="rect">
                <a:avLst/>
              </a:prstGeom>
              <a:noFill/>
              <a:ln>
                <a:noFill/>
              </a:ln>
            </p:spPr>
            <p:txBody>
              <a:bodyPr wrap="square" lIns="91440" tIns="45720" rIns="91440" bIns="45720" anchor="ctr" anchorCtr="0">
                <a:normAutofit/>
              </a:bodyPr>
              <a:lstStyle/>
              <a:p>
                <a:pPr marL="0" marR="0" lvl="0" indent="0" defTabSz="913765" rtl="0" eaLnBrk="1" fontAlgn="auto" latinLnBrk="0" hangingPunct="1">
                  <a:lnSpc>
                    <a:spcPct val="120000"/>
                  </a:lnSpc>
                  <a:spcBef>
                    <a:spcPts val="0"/>
                  </a:spcBef>
                  <a:spcAft>
                    <a:spcPts val="0"/>
                  </a:spcAft>
                  <a:buClrTx/>
                  <a:buSzPct val="25000"/>
                  <a:buFontTx/>
                  <a:buNone/>
                  <a:defRPr/>
                </a:pPr>
                <a:r>
                  <a:rPr kumimoji="0" lang="zh-CN" altLang="en-US" b="1" i="0" u="none" strike="noStrike" kern="1200" cap="none" spc="0" normalizeH="0" baseline="0" noProof="0" dirty="0">
                    <a:ln>
                      <a:noFill/>
                    </a:ln>
                    <a:effectLst/>
                    <a:uLnTx/>
                    <a:uFillTx/>
                    <a:cs typeface="+mn-ea"/>
                    <a:sym typeface="+mn-lt"/>
                  </a:rPr>
                  <a:t>输出结果</a:t>
                </a:r>
                <a:endParaRPr kumimoji="0" lang="en-US" altLang="zh-CN" b="1" i="0" u="none" strike="noStrike" kern="1200" cap="none" spc="0" normalizeH="0" baseline="0" noProof="0" dirty="0">
                  <a:ln>
                    <a:noFill/>
                  </a:ln>
                  <a:effectLst/>
                  <a:uLnTx/>
                  <a:uFillTx/>
                  <a:cs typeface="+mn-ea"/>
                  <a:sym typeface="+mn-lt"/>
                </a:endParaRPr>
              </a:p>
            </p:txBody>
          </p:sp>
          <p:sp>
            <p:nvSpPr>
              <p:cNvPr id="13" name="Number2">
                <a:extLst>
                  <a:ext uri="{FF2B5EF4-FFF2-40B4-BE49-F238E27FC236}">
                    <a16:creationId xmlns:a16="http://schemas.microsoft.com/office/drawing/2014/main" id="{728468AE-BEFF-EFCF-6503-2594C47348D4}"/>
                  </a:ext>
                </a:extLst>
              </p:cNvPr>
              <p:cNvSpPr/>
              <p:nvPr/>
            </p:nvSpPr>
            <p:spPr>
              <a:xfrm>
                <a:off x="6235196" y="1315281"/>
                <a:ext cx="482600" cy="482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ormAutofit/>
              </a:bodyPr>
              <a:lstStyle/>
              <a:p>
                <a:pPr algn="ctr"/>
                <a:r>
                  <a:rPr lang="en-US" altLang="zh-CN" dirty="0">
                    <a:solidFill>
                      <a:srgbClr val="FFFFFF"/>
                    </a:solidFill>
                  </a:rPr>
                  <a:t>2</a:t>
                </a:r>
                <a:endParaRPr lang="zh-CN" altLang="en-US" dirty="0">
                  <a:solidFill>
                    <a:srgbClr val="FFFFFF"/>
                  </a:solidFill>
                </a:endParaRPr>
              </a:p>
            </p:txBody>
          </p:sp>
        </p:grpSp>
      </p:grpSp>
      <p:pic>
        <p:nvPicPr>
          <p:cNvPr id="36" name="图片 35">
            <a:extLst>
              <a:ext uri="{FF2B5EF4-FFF2-40B4-BE49-F238E27FC236}">
                <a16:creationId xmlns:a16="http://schemas.microsoft.com/office/drawing/2014/main" id="{B330BE7A-E7E9-3E20-994B-933D3ABED590}"/>
              </a:ext>
            </a:extLst>
          </p:cNvPr>
          <p:cNvPicPr>
            <a:picLocks noChangeAspect="1"/>
          </p:cNvPicPr>
          <p:nvPr/>
        </p:nvPicPr>
        <p:blipFill>
          <a:blip r:embed="rId2"/>
          <a:stretch>
            <a:fillRect/>
          </a:stretch>
        </p:blipFill>
        <p:spPr>
          <a:xfrm>
            <a:off x="5020230" y="985969"/>
            <a:ext cx="6289221" cy="1662962"/>
          </a:xfrm>
          <a:prstGeom prst="rect">
            <a:avLst/>
          </a:prstGeom>
        </p:spPr>
      </p:pic>
      <p:pic>
        <p:nvPicPr>
          <p:cNvPr id="38" name="图片 37">
            <a:extLst>
              <a:ext uri="{FF2B5EF4-FFF2-40B4-BE49-F238E27FC236}">
                <a16:creationId xmlns:a16="http://schemas.microsoft.com/office/drawing/2014/main" id="{E86DFE26-EC1E-A5A5-3033-DDF033FABC67}"/>
              </a:ext>
            </a:extLst>
          </p:cNvPr>
          <p:cNvPicPr>
            <a:picLocks noChangeAspect="1"/>
          </p:cNvPicPr>
          <p:nvPr/>
        </p:nvPicPr>
        <p:blipFill>
          <a:blip r:embed="rId3"/>
          <a:stretch>
            <a:fillRect/>
          </a:stretch>
        </p:blipFill>
        <p:spPr>
          <a:xfrm>
            <a:off x="5020230" y="2696647"/>
            <a:ext cx="6289221" cy="1788004"/>
          </a:xfrm>
          <a:prstGeom prst="rect">
            <a:avLst/>
          </a:prstGeom>
        </p:spPr>
      </p:pic>
      <p:pic>
        <p:nvPicPr>
          <p:cNvPr id="40" name="图片 39">
            <a:extLst>
              <a:ext uri="{FF2B5EF4-FFF2-40B4-BE49-F238E27FC236}">
                <a16:creationId xmlns:a16="http://schemas.microsoft.com/office/drawing/2014/main" id="{758840C8-CF9A-9C15-A459-4A1A7D167085}"/>
              </a:ext>
            </a:extLst>
          </p:cNvPr>
          <p:cNvPicPr>
            <a:picLocks noChangeAspect="1"/>
          </p:cNvPicPr>
          <p:nvPr/>
        </p:nvPicPr>
        <p:blipFill>
          <a:blip r:embed="rId4"/>
          <a:stretch>
            <a:fillRect/>
          </a:stretch>
        </p:blipFill>
        <p:spPr>
          <a:xfrm>
            <a:off x="5020229" y="4532366"/>
            <a:ext cx="6289221" cy="1711673"/>
          </a:xfrm>
          <a:prstGeom prst="rect">
            <a:avLst/>
          </a:prstGeom>
        </p:spPr>
      </p:pic>
      <p:sp>
        <p:nvSpPr>
          <p:cNvPr id="41" name="Rectangle 20">
            <a:extLst>
              <a:ext uri="{FF2B5EF4-FFF2-40B4-BE49-F238E27FC236}">
                <a16:creationId xmlns:a16="http://schemas.microsoft.com/office/drawing/2014/main" id="{613FD7A2-DF39-E899-4412-F62BAADCF197}"/>
              </a:ext>
            </a:extLst>
          </p:cNvPr>
          <p:cNvSpPr>
            <a:spLocks noChangeArrowheads="1"/>
          </p:cNvSpPr>
          <p:nvPr/>
        </p:nvSpPr>
        <p:spPr bwMode="auto">
          <a:xfrm>
            <a:off x="69044" y="5074392"/>
            <a:ext cx="5192486" cy="1536446"/>
          </a:xfrm>
          <a:prstGeom prst="rect">
            <a:avLst/>
          </a:prstGeom>
          <a:ln>
            <a:noFill/>
          </a:ln>
        </p:spPr>
        <p:txBody>
          <a:bodyPr wrap="square" lIns="91440" tIns="45720" rIns="91440" bIns="45720" anchor="t" anchorCtr="0">
            <a:normAutofit/>
          </a:bodyPr>
          <a:lstStyle/>
          <a:p>
            <a:pPr defTabSz="913765">
              <a:lnSpc>
                <a:spcPct val="120000"/>
              </a:lnSpc>
              <a:buSzPct val="25000"/>
            </a:pPr>
            <a:r>
              <a:rPr lang="zh-CN" altLang="zh-CN" sz="1200" b="1" dirty="0">
                <a:highlight>
                  <a:srgbClr val="FCFCFC"/>
                </a:highlight>
                <a:latin typeface="PingFang SC"/>
              </a:rPr>
              <a:t>AI生成技术要点</a:t>
            </a:r>
          </a:p>
          <a:p>
            <a:pPr defTabSz="913765">
              <a:lnSpc>
                <a:spcPct val="120000"/>
              </a:lnSpc>
              <a:buSzPct val="25000"/>
            </a:pPr>
            <a:r>
              <a:rPr lang="zh-CN" altLang="zh-CN" sz="1200" dirty="0">
                <a:highlight>
                  <a:srgbClr val="FCFCFC"/>
                </a:highlight>
                <a:latin typeface="PingFang SC"/>
              </a:rPr>
              <a:t>​毛发系统：即梦AI的Omni-Fur技术可实现200万根毛发独立动力学模拟</a:t>
            </a:r>
          </a:p>
          <a:p>
            <a:pPr defTabSz="913765">
              <a:lnSpc>
                <a:spcPct val="120000"/>
              </a:lnSpc>
              <a:buSzPct val="25000"/>
            </a:pPr>
            <a:r>
              <a:rPr lang="zh-CN" altLang="zh-CN" sz="1200" dirty="0">
                <a:highlight>
                  <a:srgbClr val="FCFCFC"/>
                </a:highlight>
                <a:latin typeface="PingFang SC"/>
              </a:rPr>
              <a:t>​环境交互：竹叶碰撞使用Houdini引擎的破碎模拟算法</a:t>
            </a:r>
          </a:p>
          <a:p>
            <a:pPr defTabSz="913765">
              <a:lnSpc>
                <a:spcPct val="120000"/>
              </a:lnSpc>
              <a:buSzPct val="25000"/>
            </a:pPr>
            <a:r>
              <a:rPr lang="zh-CN" altLang="zh-CN" sz="1200" dirty="0">
                <a:highlight>
                  <a:srgbClr val="FCFCFC"/>
                </a:highlight>
                <a:latin typeface="PingFang SC"/>
              </a:rPr>
              <a:t>​光影控制：晨雾丁达尔效应需开启实时光线追踪</a:t>
            </a:r>
          </a:p>
          <a:p>
            <a:pPr defTabSz="913765">
              <a:lnSpc>
                <a:spcPct val="120000"/>
              </a:lnSpc>
              <a:buSzPct val="25000"/>
            </a:pPr>
            <a:r>
              <a:rPr lang="zh-CN" altLang="zh-CN" sz="1200" dirty="0">
                <a:highlight>
                  <a:srgbClr val="FCFCFC"/>
                </a:highlight>
                <a:latin typeface="PingFang SC"/>
              </a:rPr>
              <a:t>​材质优化：熊猫掌垫使用Subsurface Scattering次表面散射材质</a:t>
            </a:r>
          </a:p>
          <a:p>
            <a:pPr defTabSz="913765">
              <a:lnSpc>
                <a:spcPct val="120000"/>
              </a:lnSpc>
              <a:buSzPct val="25000"/>
            </a:pPr>
            <a:endParaRPr lang="zh-CN" altLang="zh-CN" sz="1200" dirty="0">
              <a:highlight>
                <a:srgbClr val="FCFCFC"/>
              </a:highlight>
              <a:latin typeface="PingFang SC"/>
            </a:endParaRPr>
          </a:p>
        </p:txBody>
      </p:sp>
    </p:spTree>
    <p:extLst>
      <p:ext uri="{BB962C8B-B14F-4D97-AF65-F5344CB8AC3E}">
        <p14:creationId xmlns:p14="http://schemas.microsoft.com/office/powerpoint/2010/main" val="6766035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标准_16x9____镜1_竹林晨雾__镜头角度_航拍俯视45_镜头距离_超远景">
            <a:hlinkClick r:id="" action="ppaction://media"/>
            <a:extLst>
              <a:ext uri="{FF2B5EF4-FFF2-40B4-BE49-F238E27FC236}">
                <a16:creationId xmlns:a16="http://schemas.microsoft.com/office/drawing/2014/main" id="{71D266A7-1C03-2A35-6B85-94F79DE788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4" y="92074"/>
            <a:ext cx="11784851" cy="6628979"/>
          </a:xfrm>
          <a:prstGeom prst="rect">
            <a:avLst/>
          </a:prstGeom>
        </p:spPr>
      </p:pic>
    </p:spTree>
    <p:extLst>
      <p:ext uri="{BB962C8B-B14F-4D97-AF65-F5344CB8AC3E}">
        <p14:creationId xmlns:p14="http://schemas.microsoft.com/office/powerpoint/2010/main" val="320009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06DF09C-6D91-3ED1-DC75-FB86D585A4B8}"/>
              </a:ext>
            </a:extLst>
          </p:cNvPr>
          <p:cNvPicPr>
            <a:picLocks noChangeAspect="1"/>
          </p:cNvPicPr>
          <p:nvPr/>
        </p:nvPicPr>
        <p:blipFill>
          <a:blip r:embed="rId2"/>
          <a:stretch>
            <a:fillRect/>
          </a:stretch>
        </p:blipFill>
        <p:spPr>
          <a:xfrm>
            <a:off x="3524250" y="0"/>
            <a:ext cx="5143500" cy="6858000"/>
          </a:xfrm>
          <a:prstGeom prst="rect">
            <a:avLst/>
          </a:prstGeom>
        </p:spPr>
      </p:pic>
    </p:spTree>
    <p:extLst>
      <p:ext uri="{BB962C8B-B14F-4D97-AF65-F5344CB8AC3E}">
        <p14:creationId xmlns:p14="http://schemas.microsoft.com/office/powerpoint/2010/main" val="1618653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D7F5C-B146-7AFC-CA1A-3599D5FFA290}"/>
            </a:ext>
          </a:extLst>
        </p:cNvPr>
        <p:cNvGrpSpPr/>
        <p:nvPr/>
      </p:nvGrpSpPr>
      <p:grpSpPr>
        <a:xfrm>
          <a:off x="0" y="0"/>
          <a:ext cx="0" cy="0"/>
          <a:chOff x="0" y="0"/>
          <a:chExt cx="0" cy="0"/>
        </a:xfrm>
      </p:grpSpPr>
      <p:cxnSp>
        <p:nvCxnSpPr>
          <p:cNvPr id="6" name="íṣlîďè">
            <a:extLst>
              <a:ext uri="{FF2B5EF4-FFF2-40B4-BE49-F238E27FC236}">
                <a16:creationId xmlns:a16="http://schemas.microsoft.com/office/drawing/2014/main" id="{E7C73B84-2A81-F8C2-0CDA-E515440E5186}"/>
              </a:ext>
            </a:extLst>
          </p:cNvPr>
          <p:cNvCxnSpPr/>
          <p:nvPr/>
        </p:nvCxnSpPr>
        <p:spPr>
          <a:xfrm>
            <a:off x="647091" y="1015100"/>
            <a:ext cx="27116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78C996B3-F11F-0EEE-3841-5C2C1439221C}"/>
              </a:ext>
            </a:extLst>
          </p:cNvPr>
          <p:cNvSpPr txBox="1"/>
          <p:nvPr/>
        </p:nvSpPr>
        <p:spPr>
          <a:xfrm>
            <a:off x="514727" y="377581"/>
            <a:ext cx="422263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剪映</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——AI</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功能操作说明</a:t>
            </a:r>
          </a:p>
        </p:txBody>
      </p:sp>
      <p:sp>
        <p:nvSpPr>
          <p:cNvPr id="4" name="文本框 3">
            <a:extLst>
              <a:ext uri="{FF2B5EF4-FFF2-40B4-BE49-F238E27FC236}">
                <a16:creationId xmlns:a16="http://schemas.microsoft.com/office/drawing/2014/main" id="{D8AA6F97-E900-72B0-9FE5-50445421A864}"/>
              </a:ext>
            </a:extLst>
          </p:cNvPr>
          <p:cNvSpPr txBox="1"/>
          <p:nvPr/>
        </p:nvSpPr>
        <p:spPr>
          <a:xfrm>
            <a:off x="322488" y="1309487"/>
            <a:ext cx="11352439" cy="5033557"/>
          </a:xfrm>
          <a:prstGeom prst="rect">
            <a:avLst/>
          </a:prstGeom>
          <a:noFill/>
        </p:spPr>
        <p:txBody>
          <a:bodyPr wrap="square">
            <a:spAutoFit/>
          </a:bodyPr>
          <a:lstStyle/>
          <a:p>
            <a:pPr marL="285750" indent="-285750" algn="l">
              <a:lnSpc>
                <a:spcPct val="150000"/>
              </a:lnSpc>
              <a:buFont typeface="Wingdings" panose="05000000000000000000" pitchFamily="2" charset="2"/>
              <a:buChar char="l"/>
            </a:pPr>
            <a:r>
              <a:rPr lang="zh-CN" altLang="en-US" b="0" i="0" dirty="0">
                <a:solidFill>
                  <a:srgbClr val="333333"/>
                </a:solidFill>
                <a:effectLst/>
                <a:latin typeface="PingFang SC"/>
              </a:rPr>
              <a:t>‌</a:t>
            </a:r>
            <a:r>
              <a:rPr lang="en-US" altLang="zh-CN" b="1" i="0" dirty="0">
                <a:solidFill>
                  <a:srgbClr val="333333"/>
                </a:solidFill>
                <a:effectLst/>
                <a:latin typeface="PingFang SC"/>
              </a:rPr>
              <a:t>AI</a:t>
            </a:r>
            <a:r>
              <a:rPr lang="zh-CN" altLang="en-US" b="1" i="0" dirty="0">
                <a:solidFill>
                  <a:srgbClr val="333333"/>
                </a:solidFill>
                <a:effectLst/>
                <a:latin typeface="PingFang SC"/>
              </a:rPr>
              <a:t>智能配音</a:t>
            </a:r>
            <a:r>
              <a:rPr lang="zh-CN" altLang="en-US" b="0" i="0" dirty="0">
                <a:solidFill>
                  <a:srgbClr val="333333"/>
                </a:solidFill>
                <a:effectLst/>
                <a:latin typeface="PingFang SC"/>
              </a:rPr>
              <a:t>‌：剪映支持</a:t>
            </a:r>
            <a:r>
              <a:rPr lang="en-US" altLang="zh-CN" b="0" i="0" dirty="0">
                <a:solidFill>
                  <a:srgbClr val="333333"/>
                </a:solidFill>
                <a:effectLst/>
                <a:latin typeface="PingFang SC"/>
              </a:rPr>
              <a:t>AI</a:t>
            </a:r>
            <a:r>
              <a:rPr lang="zh-CN" altLang="en-US" b="0" i="0" dirty="0">
                <a:solidFill>
                  <a:srgbClr val="333333"/>
                </a:solidFill>
                <a:effectLst/>
                <a:latin typeface="PingFang SC"/>
              </a:rPr>
              <a:t>智能配音功能，用户可以选择不同的</a:t>
            </a:r>
            <a:r>
              <a:rPr lang="en-US" altLang="zh-CN" b="0" i="0" dirty="0">
                <a:solidFill>
                  <a:srgbClr val="333333"/>
                </a:solidFill>
                <a:effectLst/>
                <a:latin typeface="PingFang SC"/>
              </a:rPr>
              <a:t>AI</a:t>
            </a:r>
            <a:r>
              <a:rPr lang="zh-CN" altLang="en-US" b="0" i="0" dirty="0">
                <a:solidFill>
                  <a:srgbClr val="333333"/>
                </a:solidFill>
                <a:effectLst/>
                <a:latin typeface="PingFang SC"/>
              </a:rPr>
              <a:t>主播声音，包括多种语言和情感化的语气。这种功能可以大大节省配音成本和时间。</a:t>
            </a:r>
          </a:p>
          <a:p>
            <a:pPr marL="285750" indent="-285750" algn="l">
              <a:lnSpc>
                <a:spcPct val="150000"/>
              </a:lnSpc>
              <a:buFont typeface="Wingdings" panose="05000000000000000000" pitchFamily="2" charset="2"/>
              <a:buChar char="l"/>
            </a:pPr>
            <a:r>
              <a:rPr lang="zh-CN" altLang="en-US" b="0" i="0" dirty="0">
                <a:solidFill>
                  <a:srgbClr val="333333"/>
                </a:solidFill>
                <a:effectLst/>
                <a:latin typeface="PingFang SC"/>
              </a:rPr>
              <a:t>‌</a:t>
            </a:r>
            <a:r>
              <a:rPr lang="en-US" altLang="zh-CN" b="1" i="0" dirty="0">
                <a:solidFill>
                  <a:srgbClr val="333333"/>
                </a:solidFill>
                <a:effectLst/>
                <a:latin typeface="PingFang SC"/>
              </a:rPr>
              <a:t>AI</a:t>
            </a:r>
            <a:r>
              <a:rPr lang="zh-CN" altLang="en-US" b="1" i="0" dirty="0">
                <a:solidFill>
                  <a:srgbClr val="333333"/>
                </a:solidFill>
                <a:effectLst/>
                <a:latin typeface="PingFang SC"/>
              </a:rPr>
              <a:t>字幕生成</a:t>
            </a:r>
            <a:r>
              <a:rPr lang="zh-CN" altLang="en-US" b="0" i="0" dirty="0">
                <a:solidFill>
                  <a:srgbClr val="333333"/>
                </a:solidFill>
                <a:effectLst/>
                <a:latin typeface="PingFang SC"/>
              </a:rPr>
              <a:t>‌：剪映可以利用</a:t>
            </a:r>
            <a:r>
              <a:rPr lang="en-US" altLang="zh-CN" b="0" i="0" dirty="0">
                <a:solidFill>
                  <a:srgbClr val="333333"/>
                </a:solidFill>
                <a:effectLst/>
                <a:latin typeface="PingFang SC"/>
              </a:rPr>
              <a:t>AI</a:t>
            </a:r>
            <a:r>
              <a:rPr lang="zh-CN" altLang="en-US" b="0" i="0" dirty="0">
                <a:solidFill>
                  <a:srgbClr val="333333"/>
                </a:solidFill>
                <a:effectLst/>
                <a:latin typeface="PingFang SC"/>
              </a:rPr>
              <a:t>技术自动识别视频中的语音内容，并生成字幕。用户可以选择将字幕导出为</a:t>
            </a:r>
            <a:r>
              <a:rPr lang="en-US" altLang="zh-CN" b="0" i="0" dirty="0">
                <a:solidFill>
                  <a:srgbClr val="333333"/>
                </a:solidFill>
                <a:effectLst/>
                <a:latin typeface="PingFang SC"/>
              </a:rPr>
              <a:t>SRT</a:t>
            </a:r>
            <a:r>
              <a:rPr lang="zh-CN" altLang="en-US" b="0" i="0" dirty="0">
                <a:solidFill>
                  <a:srgbClr val="333333"/>
                </a:solidFill>
                <a:effectLst/>
                <a:latin typeface="PingFang SC"/>
              </a:rPr>
              <a:t>格式，方便在其他平台使用‌。</a:t>
            </a:r>
          </a:p>
          <a:p>
            <a:pPr marL="285750" indent="-285750" algn="l">
              <a:lnSpc>
                <a:spcPct val="150000"/>
              </a:lnSpc>
              <a:buFont typeface="Wingdings" panose="05000000000000000000" pitchFamily="2" charset="2"/>
              <a:buChar char="l"/>
            </a:pPr>
            <a:r>
              <a:rPr lang="zh-CN" altLang="en-US" b="0" i="0" dirty="0">
                <a:solidFill>
                  <a:srgbClr val="333333"/>
                </a:solidFill>
                <a:effectLst/>
                <a:latin typeface="PingFang SC"/>
              </a:rPr>
              <a:t>‌</a:t>
            </a:r>
            <a:r>
              <a:rPr lang="en-US" altLang="zh-CN" b="1" i="0" dirty="0">
                <a:solidFill>
                  <a:srgbClr val="333333"/>
                </a:solidFill>
                <a:effectLst/>
                <a:latin typeface="PingFang SC"/>
              </a:rPr>
              <a:t>AI</a:t>
            </a:r>
            <a:r>
              <a:rPr lang="zh-CN" altLang="en-US" b="1" i="0" dirty="0">
                <a:solidFill>
                  <a:srgbClr val="333333"/>
                </a:solidFill>
                <a:effectLst/>
                <a:latin typeface="PingFang SC"/>
              </a:rPr>
              <a:t>画面调优</a:t>
            </a:r>
            <a:r>
              <a:rPr lang="zh-CN" altLang="en-US" b="0" i="0" dirty="0">
                <a:solidFill>
                  <a:srgbClr val="333333"/>
                </a:solidFill>
                <a:effectLst/>
                <a:latin typeface="PingFang SC"/>
              </a:rPr>
              <a:t>‌：剪映的</a:t>
            </a:r>
            <a:r>
              <a:rPr lang="en-US" altLang="zh-CN" b="0" i="0" dirty="0">
                <a:solidFill>
                  <a:srgbClr val="333333"/>
                </a:solidFill>
                <a:effectLst/>
                <a:latin typeface="PingFang SC"/>
              </a:rPr>
              <a:t>AI</a:t>
            </a:r>
            <a:r>
              <a:rPr lang="zh-CN" altLang="en-US" b="0" i="0" dirty="0">
                <a:solidFill>
                  <a:srgbClr val="333333"/>
                </a:solidFill>
                <a:effectLst/>
                <a:latin typeface="PingFang SC"/>
              </a:rPr>
              <a:t>功能可以对视频的画面进行智能优化，自动调整色调、对比度和清晰度，使视频看起来更加专业和吸引人‌。</a:t>
            </a:r>
          </a:p>
          <a:p>
            <a:pPr marL="285750" indent="-285750" algn="l">
              <a:lnSpc>
                <a:spcPct val="150000"/>
              </a:lnSpc>
              <a:buFont typeface="Wingdings" panose="05000000000000000000" pitchFamily="2" charset="2"/>
              <a:buChar char="l"/>
            </a:pPr>
            <a:r>
              <a:rPr lang="zh-CN" altLang="en-US" b="0" i="0" dirty="0">
                <a:solidFill>
                  <a:srgbClr val="333333"/>
                </a:solidFill>
                <a:effectLst/>
                <a:latin typeface="PingFang SC"/>
              </a:rPr>
              <a:t>‌</a:t>
            </a:r>
            <a:r>
              <a:rPr lang="en-US" altLang="zh-CN" b="1" i="0" dirty="0">
                <a:solidFill>
                  <a:srgbClr val="333333"/>
                </a:solidFill>
                <a:effectLst/>
                <a:latin typeface="PingFang SC"/>
              </a:rPr>
              <a:t>AI</a:t>
            </a:r>
            <a:r>
              <a:rPr lang="zh-CN" altLang="en-US" b="1" i="0" dirty="0">
                <a:solidFill>
                  <a:srgbClr val="333333"/>
                </a:solidFill>
                <a:effectLst/>
                <a:latin typeface="PingFang SC"/>
              </a:rPr>
              <a:t>视频变速</a:t>
            </a:r>
            <a:r>
              <a:rPr lang="zh-CN" altLang="en-US" b="0" i="0" dirty="0">
                <a:solidFill>
                  <a:srgbClr val="333333"/>
                </a:solidFill>
                <a:effectLst/>
                <a:latin typeface="PingFang SC"/>
              </a:rPr>
              <a:t>‌：用户可以通过剪映的</a:t>
            </a:r>
            <a:r>
              <a:rPr lang="en-US" altLang="zh-CN" b="0" i="0" dirty="0">
                <a:solidFill>
                  <a:srgbClr val="333333"/>
                </a:solidFill>
                <a:effectLst/>
                <a:latin typeface="PingFang SC"/>
              </a:rPr>
              <a:t>AI</a:t>
            </a:r>
            <a:r>
              <a:rPr lang="zh-CN" altLang="en-US" b="0" i="0" dirty="0">
                <a:solidFill>
                  <a:srgbClr val="333333"/>
                </a:solidFill>
                <a:effectLst/>
                <a:latin typeface="PingFang SC"/>
              </a:rPr>
              <a:t>功能，自动调整视频的播放速度，实现快进、慢放或正常播放的效果，适用于不同的创作需求‌。</a:t>
            </a:r>
          </a:p>
          <a:p>
            <a:pPr marL="285750" indent="-285750" algn="l">
              <a:lnSpc>
                <a:spcPct val="150000"/>
              </a:lnSpc>
              <a:buFont typeface="Wingdings" panose="05000000000000000000" pitchFamily="2" charset="2"/>
              <a:buChar char="l"/>
            </a:pPr>
            <a:r>
              <a:rPr lang="zh-CN" altLang="en-US" b="0" i="0" dirty="0">
                <a:solidFill>
                  <a:srgbClr val="333333"/>
                </a:solidFill>
                <a:effectLst/>
                <a:latin typeface="PingFang SC"/>
              </a:rPr>
              <a:t>‌</a:t>
            </a:r>
            <a:r>
              <a:rPr lang="en-US" altLang="zh-CN" b="1" i="0" dirty="0">
                <a:solidFill>
                  <a:srgbClr val="333333"/>
                </a:solidFill>
                <a:effectLst/>
                <a:latin typeface="PingFang SC"/>
              </a:rPr>
              <a:t>AI</a:t>
            </a:r>
            <a:r>
              <a:rPr lang="zh-CN" altLang="en-US" b="1" i="0" dirty="0">
                <a:solidFill>
                  <a:srgbClr val="333333"/>
                </a:solidFill>
                <a:effectLst/>
                <a:latin typeface="PingFang SC"/>
              </a:rPr>
              <a:t>背景音乐推荐</a:t>
            </a:r>
            <a:r>
              <a:rPr lang="zh-CN" altLang="en-US" b="0" i="0" dirty="0">
                <a:solidFill>
                  <a:srgbClr val="333333"/>
                </a:solidFill>
                <a:effectLst/>
                <a:latin typeface="PingFang SC"/>
              </a:rPr>
              <a:t>‌：剪映的</a:t>
            </a:r>
            <a:r>
              <a:rPr lang="en-US" altLang="zh-CN" b="0" i="0" dirty="0">
                <a:solidFill>
                  <a:srgbClr val="333333"/>
                </a:solidFill>
                <a:effectLst/>
                <a:latin typeface="PingFang SC"/>
              </a:rPr>
              <a:t>AI</a:t>
            </a:r>
            <a:r>
              <a:rPr lang="zh-CN" altLang="en-US" b="0" i="0" dirty="0">
                <a:solidFill>
                  <a:srgbClr val="333333"/>
                </a:solidFill>
                <a:effectLst/>
                <a:latin typeface="PingFang SC"/>
              </a:rPr>
              <a:t>功能还可以根据视频内容推荐合适的背景音乐，用户可以选择系统推荐的音乐或自行上传音乐‌。</a:t>
            </a:r>
          </a:p>
          <a:p>
            <a:pPr marL="285750" indent="-285750" algn="l">
              <a:lnSpc>
                <a:spcPct val="150000"/>
              </a:lnSpc>
              <a:buFont typeface="Wingdings" panose="05000000000000000000" pitchFamily="2" charset="2"/>
              <a:buChar char="l"/>
            </a:pPr>
            <a:r>
              <a:rPr lang="zh-CN" altLang="en-US" b="0" i="0" dirty="0">
                <a:solidFill>
                  <a:srgbClr val="333333"/>
                </a:solidFill>
                <a:effectLst/>
                <a:latin typeface="PingFang SC"/>
              </a:rPr>
              <a:t>‌</a:t>
            </a:r>
            <a:r>
              <a:rPr lang="en-US" altLang="zh-CN" b="1" i="0" dirty="0">
                <a:solidFill>
                  <a:srgbClr val="333333"/>
                </a:solidFill>
                <a:effectLst/>
                <a:latin typeface="PingFang SC"/>
              </a:rPr>
              <a:t>AI</a:t>
            </a:r>
            <a:r>
              <a:rPr lang="zh-CN" altLang="en-US" b="1" i="0" dirty="0">
                <a:solidFill>
                  <a:srgbClr val="333333"/>
                </a:solidFill>
                <a:effectLst/>
                <a:latin typeface="PingFang SC"/>
              </a:rPr>
              <a:t>去水印</a:t>
            </a:r>
            <a:r>
              <a:rPr lang="zh-CN" altLang="en-US" b="0" i="0" dirty="0">
                <a:solidFill>
                  <a:srgbClr val="333333"/>
                </a:solidFill>
                <a:effectLst/>
                <a:latin typeface="PingFang SC"/>
              </a:rPr>
              <a:t>‌：对于一些带有水印的视频，剪映的</a:t>
            </a:r>
            <a:r>
              <a:rPr lang="en-US" altLang="zh-CN" b="0" i="0" dirty="0">
                <a:solidFill>
                  <a:srgbClr val="333333"/>
                </a:solidFill>
                <a:effectLst/>
                <a:latin typeface="PingFang SC"/>
              </a:rPr>
              <a:t>AI</a:t>
            </a:r>
            <a:r>
              <a:rPr lang="zh-CN" altLang="en-US" b="0" i="0" dirty="0">
                <a:solidFill>
                  <a:srgbClr val="333333"/>
                </a:solidFill>
                <a:effectLst/>
                <a:latin typeface="PingFang SC"/>
              </a:rPr>
              <a:t>功能可以帮助去除水印，使视频看起来更加干净和专业‌。</a:t>
            </a:r>
          </a:p>
          <a:p>
            <a:pPr marL="285750" indent="-285750" algn="l">
              <a:lnSpc>
                <a:spcPct val="150000"/>
              </a:lnSpc>
              <a:buFont typeface="Wingdings" panose="05000000000000000000" pitchFamily="2" charset="2"/>
              <a:buChar char="l"/>
            </a:pPr>
            <a:r>
              <a:rPr lang="zh-CN" altLang="en-US" b="0" i="0" dirty="0">
                <a:solidFill>
                  <a:srgbClr val="333333"/>
                </a:solidFill>
                <a:effectLst/>
                <a:latin typeface="PingFang SC"/>
              </a:rPr>
              <a:t>‌</a:t>
            </a:r>
            <a:r>
              <a:rPr lang="en-US" altLang="zh-CN" b="1" i="0" dirty="0">
                <a:solidFill>
                  <a:srgbClr val="333333"/>
                </a:solidFill>
                <a:effectLst/>
                <a:latin typeface="PingFang SC"/>
              </a:rPr>
              <a:t>AI</a:t>
            </a:r>
            <a:r>
              <a:rPr lang="zh-CN" altLang="en-US" b="1" i="0" dirty="0">
                <a:solidFill>
                  <a:srgbClr val="333333"/>
                </a:solidFill>
                <a:effectLst/>
                <a:latin typeface="PingFang SC"/>
              </a:rPr>
              <a:t>画面修复</a:t>
            </a:r>
            <a:r>
              <a:rPr lang="zh-CN" altLang="en-US" b="0" i="0" dirty="0">
                <a:solidFill>
                  <a:srgbClr val="333333"/>
                </a:solidFill>
                <a:effectLst/>
                <a:latin typeface="PingFang SC"/>
              </a:rPr>
              <a:t>‌：对于一些老旧或画质不佳的视频，剪映的</a:t>
            </a:r>
            <a:r>
              <a:rPr lang="en-US" altLang="zh-CN" b="0" i="0" dirty="0">
                <a:solidFill>
                  <a:srgbClr val="333333"/>
                </a:solidFill>
                <a:effectLst/>
                <a:latin typeface="PingFang SC"/>
              </a:rPr>
              <a:t>AI</a:t>
            </a:r>
            <a:r>
              <a:rPr lang="zh-CN" altLang="en-US" b="0" i="0" dirty="0">
                <a:solidFill>
                  <a:srgbClr val="333333"/>
                </a:solidFill>
                <a:effectLst/>
                <a:latin typeface="PingFang SC"/>
              </a:rPr>
              <a:t>功能可以进行画面修复，提升视频的清晰度和质量‌。</a:t>
            </a:r>
          </a:p>
        </p:txBody>
      </p:sp>
    </p:spTree>
    <p:extLst>
      <p:ext uri="{BB962C8B-B14F-4D97-AF65-F5344CB8AC3E}">
        <p14:creationId xmlns:p14="http://schemas.microsoft.com/office/powerpoint/2010/main" val="1115308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ïṩḷïḑé"/>
        <p:cNvGrpSpPr/>
        <p:nvPr/>
      </p:nvGrpSpPr>
      <p:grpSpPr>
        <a:xfrm>
          <a:off x="0" y="0"/>
          <a:ext cx="0" cy="0"/>
          <a:chOff x="0" y="0"/>
          <a:chExt cx="0" cy="0"/>
        </a:xfrm>
      </p:grpSpPr>
      <p:grpSp>
        <p:nvGrpSpPr>
          <p:cNvPr id="5" name="íṥliḋê"/>
          <p:cNvGrpSpPr/>
          <p:nvPr/>
        </p:nvGrpSpPr>
        <p:grpSpPr>
          <a:xfrm flipH="1">
            <a:off x="11996" y="273148"/>
            <a:ext cx="8462907" cy="6858000"/>
            <a:chOff x="3729095" y="273148"/>
            <a:chExt cx="8462907" cy="6858000"/>
          </a:xfrm>
        </p:grpSpPr>
        <p:sp>
          <p:nvSpPr>
            <p:cNvPr id="25" name="iśḷïďê"/>
            <p:cNvSpPr/>
            <p:nvPr/>
          </p:nvSpPr>
          <p:spPr>
            <a:xfrm>
              <a:off x="3729095" y="273148"/>
              <a:ext cx="8462907" cy="4798087"/>
            </a:xfrm>
            <a:custGeom>
              <a:avLst/>
              <a:gdLst>
                <a:gd name="connsiteX0" fmla="*/ 2602865 w 8462907"/>
                <a:gd name="connsiteY0" fmla="*/ 4777978 h 4798087"/>
                <a:gd name="connsiteX1" fmla="*/ 2603867 w 8462907"/>
                <a:gd name="connsiteY1" fmla="*/ 4780012 h 4798087"/>
                <a:gd name="connsiteX2" fmla="*/ 2606603 w 8462907"/>
                <a:gd name="connsiteY2" fmla="*/ 4786415 h 4798087"/>
                <a:gd name="connsiteX3" fmla="*/ 4987356 w 8462907"/>
                <a:gd name="connsiteY3" fmla="*/ 2778621 h 4798087"/>
                <a:gd name="connsiteX4" fmla="*/ 4852070 w 8462907"/>
                <a:gd name="connsiteY4" fmla="*/ 2965939 h 4798087"/>
                <a:gd name="connsiteX5" fmla="*/ 4987356 w 8462907"/>
                <a:gd name="connsiteY5" fmla="*/ 3210493 h 4798087"/>
                <a:gd name="connsiteX6" fmla="*/ 5148658 w 8462907"/>
                <a:gd name="connsiteY6" fmla="*/ 3283339 h 4798087"/>
                <a:gd name="connsiteX7" fmla="*/ 5328170 w 8462907"/>
                <a:gd name="connsiteY7" fmla="*/ 3046591 h 4798087"/>
                <a:gd name="connsiteX8" fmla="*/ 3227578 w 8462907"/>
                <a:gd name="connsiteY8" fmla="*/ 632 h 4798087"/>
                <a:gd name="connsiteX9" fmla="*/ 7066069 w 8462907"/>
                <a:gd name="connsiteY9" fmla="*/ 1118771 h 4798087"/>
                <a:gd name="connsiteX10" fmla="*/ 8380225 w 8462907"/>
                <a:gd name="connsiteY10" fmla="*/ 1406578 h 4798087"/>
                <a:gd name="connsiteX11" fmla="*/ 8462907 w 8462907"/>
                <a:gd name="connsiteY11" fmla="*/ 1441979 h 4798087"/>
                <a:gd name="connsiteX12" fmla="*/ 8462907 w 8462907"/>
                <a:gd name="connsiteY12" fmla="*/ 4143341 h 4798087"/>
                <a:gd name="connsiteX13" fmla="*/ 8169445 w 8462907"/>
                <a:gd name="connsiteY13" fmla="*/ 4130341 h 4798087"/>
                <a:gd name="connsiteX14" fmla="*/ 6228339 w 8462907"/>
                <a:gd name="connsiteY14" fmla="*/ 3957167 h 4798087"/>
                <a:gd name="connsiteX15" fmla="*/ 3855639 w 8462907"/>
                <a:gd name="connsiteY15" fmla="*/ 3585130 h 4798087"/>
                <a:gd name="connsiteX16" fmla="*/ 3850435 w 8462907"/>
                <a:gd name="connsiteY16" fmla="*/ 2900899 h 4798087"/>
                <a:gd name="connsiteX17" fmla="*/ 4347351 w 8462907"/>
                <a:gd name="connsiteY17" fmla="*/ 2723987 h 4798087"/>
                <a:gd name="connsiteX18" fmla="*/ 4813044 w 8462907"/>
                <a:gd name="connsiteY18" fmla="*/ 2950329 h 4798087"/>
                <a:gd name="connsiteX19" fmla="*/ 4943127 w 8462907"/>
                <a:gd name="connsiteY19" fmla="*/ 2747401 h 4798087"/>
                <a:gd name="connsiteX20" fmla="*/ 4935323 w 8462907"/>
                <a:gd name="connsiteY20" fmla="*/ 2742197 h 4798087"/>
                <a:gd name="connsiteX21" fmla="*/ 4362961 w 8462907"/>
                <a:gd name="connsiteY21" fmla="*/ 2271301 h 4798087"/>
                <a:gd name="connsiteX22" fmla="*/ 4313528 w 8462907"/>
                <a:gd name="connsiteY22" fmla="*/ 2286911 h 4798087"/>
                <a:gd name="connsiteX23" fmla="*/ 3587671 w 8462907"/>
                <a:gd name="connsiteY23" fmla="*/ 2463823 h 4798087"/>
                <a:gd name="connsiteX24" fmla="*/ 3332709 w 8462907"/>
                <a:gd name="connsiteY24" fmla="*/ 2515856 h 4798087"/>
                <a:gd name="connsiteX25" fmla="*/ 3244253 w 8462907"/>
                <a:gd name="connsiteY25" fmla="*/ 2315528 h 4798087"/>
                <a:gd name="connsiteX26" fmla="*/ 3473198 w 8462907"/>
                <a:gd name="connsiteY26" fmla="*/ 2258291 h 4798087"/>
                <a:gd name="connsiteX27" fmla="*/ 3470595 w 8462907"/>
                <a:gd name="connsiteY27" fmla="*/ 2198455 h 4798087"/>
                <a:gd name="connsiteX28" fmla="*/ 3205227 w 8462907"/>
                <a:gd name="connsiteY28" fmla="*/ 2232275 h 4798087"/>
                <a:gd name="connsiteX29" fmla="*/ 3176611 w 8462907"/>
                <a:gd name="connsiteY29" fmla="*/ 2169835 h 4798087"/>
                <a:gd name="connsiteX30" fmla="*/ 3546042 w 8462907"/>
                <a:gd name="connsiteY30" fmla="*/ 2125609 h 4798087"/>
                <a:gd name="connsiteX31" fmla="*/ 3546042 w 8462907"/>
                <a:gd name="connsiteY31" fmla="*/ 2039753 h 4798087"/>
                <a:gd name="connsiteX32" fmla="*/ 3132381 w 8462907"/>
                <a:gd name="connsiteY32" fmla="*/ 2063169 h 4798087"/>
                <a:gd name="connsiteX33" fmla="*/ 3101162 w 8462907"/>
                <a:gd name="connsiteY33" fmla="*/ 1992924 h 4798087"/>
                <a:gd name="connsiteX34" fmla="*/ 3564254 w 8462907"/>
                <a:gd name="connsiteY34" fmla="*/ 1964307 h 4798087"/>
                <a:gd name="connsiteX35" fmla="*/ 3569458 w 8462907"/>
                <a:gd name="connsiteY35" fmla="*/ 1873248 h 4798087"/>
                <a:gd name="connsiteX36" fmla="*/ 2523596 w 8462907"/>
                <a:gd name="connsiteY36" fmla="*/ 1868045 h 4798087"/>
                <a:gd name="connsiteX37" fmla="*/ 2502783 w 8462907"/>
                <a:gd name="connsiteY37" fmla="*/ 2560082 h 4798087"/>
                <a:gd name="connsiteX38" fmla="*/ 2906040 w 8462907"/>
                <a:gd name="connsiteY38" fmla="*/ 2557482 h 4798087"/>
                <a:gd name="connsiteX39" fmla="*/ 2960673 w 8462907"/>
                <a:gd name="connsiteY39" fmla="*/ 2682361 h 4798087"/>
                <a:gd name="connsiteX40" fmla="*/ 2589614 w 8462907"/>
                <a:gd name="connsiteY40" fmla="*/ 4748067 h 4798087"/>
                <a:gd name="connsiteX41" fmla="*/ 2602865 w 8462907"/>
                <a:gd name="connsiteY41" fmla="*/ 4777978 h 4798087"/>
                <a:gd name="connsiteX42" fmla="*/ 2593581 w 8462907"/>
                <a:gd name="connsiteY42" fmla="*/ 4759139 h 4798087"/>
                <a:gd name="connsiteX43" fmla="*/ 0 w 8462907"/>
                <a:gd name="connsiteY43" fmla="*/ 640068 h 4798087"/>
                <a:gd name="connsiteX44" fmla="*/ 3227578 w 8462907"/>
                <a:gd name="connsiteY44" fmla="*/ 632 h 479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462907" h="4798087">
                  <a:moveTo>
                    <a:pt x="2602865" y="4777978"/>
                  </a:moveTo>
                  <a:lnTo>
                    <a:pt x="2603867" y="4780012"/>
                  </a:lnTo>
                  <a:cubicBezTo>
                    <a:pt x="2614723" y="4802404"/>
                    <a:pt x="2614445" y="4803344"/>
                    <a:pt x="2606603" y="4786415"/>
                  </a:cubicBezTo>
                  <a:close/>
                  <a:moveTo>
                    <a:pt x="4987356" y="2778621"/>
                  </a:moveTo>
                  <a:lnTo>
                    <a:pt x="4852070" y="2965939"/>
                  </a:lnTo>
                  <a:lnTo>
                    <a:pt x="4987356" y="3210493"/>
                  </a:lnTo>
                  <a:lnTo>
                    <a:pt x="5148658" y="3283339"/>
                  </a:lnTo>
                  <a:lnTo>
                    <a:pt x="5328170" y="3046591"/>
                  </a:lnTo>
                  <a:close/>
                  <a:moveTo>
                    <a:pt x="3227578" y="632"/>
                  </a:moveTo>
                  <a:cubicBezTo>
                    <a:pt x="5447680" y="-22099"/>
                    <a:pt x="7552659" y="572425"/>
                    <a:pt x="7066069" y="1118771"/>
                  </a:cubicBezTo>
                  <a:cubicBezTo>
                    <a:pt x="7490137" y="1151292"/>
                    <a:pt x="7990954" y="1252756"/>
                    <a:pt x="8380225" y="1406578"/>
                  </a:cubicBezTo>
                  <a:lnTo>
                    <a:pt x="8462907" y="1441979"/>
                  </a:lnTo>
                  <a:lnTo>
                    <a:pt x="8462907" y="4143341"/>
                  </a:lnTo>
                  <a:lnTo>
                    <a:pt x="8169445" y="4130341"/>
                  </a:lnTo>
                  <a:cubicBezTo>
                    <a:pt x="7476825" y="4091477"/>
                    <a:pt x="6796311" y="4000420"/>
                    <a:pt x="6228339" y="3957167"/>
                  </a:cubicBezTo>
                  <a:cubicBezTo>
                    <a:pt x="6740865" y="3197487"/>
                    <a:pt x="4326535" y="3418625"/>
                    <a:pt x="3855639" y="3585130"/>
                  </a:cubicBezTo>
                  <a:lnTo>
                    <a:pt x="3850435" y="2900899"/>
                  </a:lnTo>
                  <a:lnTo>
                    <a:pt x="4347351" y="2723987"/>
                  </a:lnTo>
                  <a:lnTo>
                    <a:pt x="4813044" y="2950329"/>
                  </a:lnTo>
                  <a:lnTo>
                    <a:pt x="4943127" y="2747401"/>
                  </a:lnTo>
                  <a:lnTo>
                    <a:pt x="4935323" y="2742197"/>
                  </a:lnTo>
                  <a:lnTo>
                    <a:pt x="4362961" y="2271301"/>
                  </a:lnTo>
                  <a:lnTo>
                    <a:pt x="4313528" y="2286911"/>
                  </a:lnTo>
                  <a:lnTo>
                    <a:pt x="3587671" y="2463823"/>
                  </a:lnTo>
                  <a:lnTo>
                    <a:pt x="3332709" y="2515856"/>
                  </a:lnTo>
                  <a:lnTo>
                    <a:pt x="3244253" y="2315528"/>
                  </a:lnTo>
                  <a:lnTo>
                    <a:pt x="3473198" y="2258291"/>
                  </a:lnTo>
                  <a:lnTo>
                    <a:pt x="3470595" y="2198455"/>
                  </a:lnTo>
                  <a:lnTo>
                    <a:pt x="3205227" y="2232275"/>
                  </a:lnTo>
                  <a:lnTo>
                    <a:pt x="3176611" y="2169835"/>
                  </a:lnTo>
                  <a:lnTo>
                    <a:pt x="3546042" y="2125609"/>
                  </a:lnTo>
                  <a:lnTo>
                    <a:pt x="3546042" y="2039753"/>
                  </a:lnTo>
                  <a:lnTo>
                    <a:pt x="3132381" y="2063169"/>
                  </a:lnTo>
                  <a:lnTo>
                    <a:pt x="3101162" y="1992924"/>
                  </a:lnTo>
                  <a:lnTo>
                    <a:pt x="3564254" y="1964307"/>
                  </a:lnTo>
                  <a:lnTo>
                    <a:pt x="3569458" y="1873248"/>
                  </a:lnTo>
                  <a:lnTo>
                    <a:pt x="2523596" y="1868045"/>
                  </a:lnTo>
                  <a:lnTo>
                    <a:pt x="2502783" y="2560082"/>
                  </a:lnTo>
                  <a:lnTo>
                    <a:pt x="2906040" y="2557482"/>
                  </a:lnTo>
                  <a:lnTo>
                    <a:pt x="2960673" y="2682361"/>
                  </a:lnTo>
                  <a:cubicBezTo>
                    <a:pt x="1987658" y="3176674"/>
                    <a:pt x="2473515" y="4476846"/>
                    <a:pt x="2589614" y="4748067"/>
                  </a:cubicBezTo>
                  <a:lnTo>
                    <a:pt x="2602865" y="4777978"/>
                  </a:lnTo>
                  <a:lnTo>
                    <a:pt x="2593581" y="4759139"/>
                  </a:lnTo>
                  <a:cubicBezTo>
                    <a:pt x="2489540" y="4550746"/>
                    <a:pt x="1915666" y="3469357"/>
                    <a:pt x="0" y="640068"/>
                  </a:cubicBezTo>
                  <a:cubicBezTo>
                    <a:pt x="870169" y="193805"/>
                    <a:pt x="2064667" y="12538"/>
                    <a:pt x="3227578" y="632"/>
                  </a:cubicBezTo>
                  <a:close/>
                </a:path>
              </a:pathLst>
            </a:custGeom>
            <a:solidFill>
              <a:schemeClr val="bg1">
                <a:alpha val="20000"/>
              </a:schemeClr>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Impact" panose="020B0806030902050204"/>
                <a:ea typeface="微软雅黑" panose="020B0503020204020204" pitchFamily="34" charset="-122"/>
                <a:cs typeface="+mn-cs"/>
              </a:endParaRPr>
            </a:p>
          </p:txBody>
        </p:sp>
        <p:sp>
          <p:nvSpPr>
            <p:cNvPr id="79" name="íSļïďe"/>
            <p:cNvSpPr/>
            <p:nvPr/>
          </p:nvSpPr>
          <p:spPr>
            <a:xfrm>
              <a:off x="5794799" y="3192256"/>
              <a:ext cx="4196453" cy="3938892"/>
            </a:xfrm>
            <a:custGeom>
              <a:avLst/>
              <a:gdLst>
                <a:gd name="connsiteX0" fmla="*/ 342900 w 1536382"/>
                <a:gd name="connsiteY0" fmla="*/ 289560 h 1442085"/>
                <a:gd name="connsiteX1" fmla="*/ 133350 w 1536382"/>
                <a:gd name="connsiteY1" fmla="*/ 374333 h 1442085"/>
                <a:gd name="connsiteX2" fmla="*/ 105728 w 1536382"/>
                <a:gd name="connsiteY2" fmla="*/ 316230 h 1442085"/>
                <a:gd name="connsiteX3" fmla="*/ 0 w 1536382"/>
                <a:gd name="connsiteY3" fmla="*/ 340995 h 1442085"/>
                <a:gd name="connsiteX4" fmla="*/ 0 w 1536382"/>
                <a:gd name="connsiteY4" fmla="*/ 405765 h 1442085"/>
                <a:gd name="connsiteX5" fmla="*/ 67628 w 1536382"/>
                <a:gd name="connsiteY5" fmla="*/ 495300 h 1442085"/>
                <a:gd name="connsiteX6" fmla="*/ 149543 w 1536382"/>
                <a:gd name="connsiteY6" fmla="*/ 493395 h 1442085"/>
                <a:gd name="connsiteX7" fmla="*/ 148590 w 1536382"/>
                <a:gd name="connsiteY7" fmla="*/ 450533 h 1442085"/>
                <a:gd name="connsiteX8" fmla="*/ 422910 w 1536382"/>
                <a:gd name="connsiteY8" fmla="*/ 397192 h 1442085"/>
                <a:gd name="connsiteX9" fmla="*/ 518160 w 1536382"/>
                <a:gd name="connsiteY9" fmla="*/ 491490 h 1442085"/>
                <a:gd name="connsiteX10" fmla="*/ 192405 w 1536382"/>
                <a:gd name="connsiteY10" fmla="*/ 741998 h 1442085"/>
                <a:gd name="connsiteX11" fmla="*/ 165735 w 1536382"/>
                <a:gd name="connsiteY11" fmla="*/ 817245 h 1442085"/>
                <a:gd name="connsiteX12" fmla="*/ 260033 w 1536382"/>
                <a:gd name="connsiteY12" fmla="*/ 1442085 h 1442085"/>
                <a:gd name="connsiteX13" fmla="*/ 361950 w 1536382"/>
                <a:gd name="connsiteY13" fmla="*/ 1238250 h 1442085"/>
                <a:gd name="connsiteX14" fmla="*/ 343853 w 1536382"/>
                <a:gd name="connsiteY14" fmla="*/ 839153 h 1442085"/>
                <a:gd name="connsiteX15" fmla="*/ 709613 w 1536382"/>
                <a:gd name="connsiteY15" fmla="*/ 663893 h 1442085"/>
                <a:gd name="connsiteX16" fmla="*/ 944880 w 1536382"/>
                <a:gd name="connsiteY16" fmla="*/ 839153 h 1442085"/>
                <a:gd name="connsiteX17" fmla="*/ 1021080 w 1536382"/>
                <a:gd name="connsiteY17" fmla="*/ 862013 h 1442085"/>
                <a:gd name="connsiteX18" fmla="*/ 1536383 w 1536382"/>
                <a:gd name="connsiteY18" fmla="*/ 786765 h 1442085"/>
                <a:gd name="connsiteX19" fmla="*/ 1485900 w 1536382"/>
                <a:gd name="connsiteY19" fmla="*/ 775335 h 1442085"/>
                <a:gd name="connsiteX20" fmla="*/ 1412558 w 1536382"/>
                <a:gd name="connsiteY20" fmla="*/ 704850 h 1442085"/>
                <a:gd name="connsiteX21" fmla="*/ 1062038 w 1536382"/>
                <a:gd name="connsiteY21" fmla="*/ 701993 h 1442085"/>
                <a:gd name="connsiteX22" fmla="*/ 812483 w 1536382"/>
                <a:gd name="connsiteY22" fmla="*/ 455295 h 1442085"/>
                <a:gd name="connsiteX23" fmla="*/ 669608 w 1536382"/>
                <a:gd name="connsiteY23" fmla="*/ 268605 h 1442085"/>
                <a:gd name="connsiteX24" fmla="*/ 244793 w 1536382"/>
                <a:gd name="connsiteY24" fmla="*/ 0 h 1442085"/>
                <a:gd name="connsiteX25" fmla="*/ 231458 w 1536382"/>
                <a:gd name="connsiteY25" fmla="*/ 129540 h 1442085"/>
                <a:gd name="connsiteX26" fmla="*/ 342900 w 1536382"/>
                <a:gd name="connsiteY26" fmla="*/ 289560 h 144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36382" h="1442085">
                  <a:moveTo>
                    <a:pt x="342900" y="289560"/>
                  </a:moveTo>
                  <a:lnTo>
                    <a:pt x="133350" y="374333"/>
                  </a:lnTo>
                  <a:lnTo>
                    <a:pt x="105728" y="316230"/>
                  </a:lnTo>
                  <a:lnTo>
                    <a:pt x="0" y="340995"/>
                  </a:lnTo>
                  <a:lnTo>
                    <a:pt x="0" y="405765"/>
                  </a:lnTo>
                  <a:lnTo>
                    <a:pt x="67628" y="495300"/>
                  </a:lnTo>
                  <a:lnTo>
                    <a:pt x="149543" y="493395"/>
                  </a:lnTo>
                  <a:lnTo>
                    <a:pt x="148590" y="450533"/>
                  </a:lnTo>
                  <a:lnTo>
                    <a:pt x="422910" y="397192"/>
                  </a:lnTo>
                  <a:lnTo>
                    <a:pt x="518160" y="491490"/>
                  </a:lnTo>
                  <a:cubicBezTo>
                    <a:pt x="409575" y="575310"/>
                    <a:pt x="300990" y="658178"/>
                    <a:pt x="192405" y="741998"/>
                  </a:cubicBezTo>
                  <a:cubicBezTo>
                    <a:pt x="166688" y="762953"/>
                    <a:pt x="163830" y="788670"/>
                    <a:pt x="165735" y="817245"/>
                  </a:cubicBezTo>
                  <a:lnTo>
                    <a:pt x="260033" y="1442085"/>
                  </a:lnTo>
                  <a:lnTo>
                    <a:pt x="361950" y="1238250"/>
                  </a:lnTo>
                  <a:lnTo>
                    <a:pt x="343853" y="839153"/>
                  </a:lnTo>
                  <a:cubicBezTo>
                    <a:pt x="492443" y="793433"/>
                    <a:pt x="580072" y="771525"/>
                    <a:pt x="709613" y="663893"/>
                  </a:cubicBezTo>
                  <a:cubicBezTo>
                    <a:pt x="787718" y="721995"/>
                    <a:pt x="866775" y="780098"/>
                    <a:pt x="944880" y="839153"/>
                  </a:cubicBezTo>
                  <a:cubicBezTo>
                    <a:pt x="970597" y="860108"/>
                    <a:pt x="995363" y="866775"/>
                    <a:pt x="1021080" y="862013"/>
                  </a:cubicBezTo>
                  <a:lnTo>
                    <a:pt x="1536383" y="786765"/>
                  </a:lnTo>
                  <a:lnTo>
                    <a:pt x="1485900" y="775335"/>
                  </a:lnTo>
                  <a:lnTo>
                    <a:pt x="1412558" y="704850"/>
                  </a:lnTo>
                  <a:lnTo>
                    <a:pt x="1062038" y="701993"/>
                  </a:lnTo>
                  <a:lnTo>
                    <a:pt x="812483" y="455295"/>
                  </a:lnTo>
                  <a:cubicBezTo>
                    <a:pt x="801053" y="343853"/>
                    <a:pt x="741997" y="300038"/>
                    <a:pt x="669608" y="268605"/>
                  </a:cubicBezTo>
                  <a:cubicBezTo>
                    <a:pt x="527685" y="206692"/>
                    <a:pt x="199072" y="224790"/>
                    <a:pt x="244793" y="0"/>
                  </a:cubicBezTo>
                  <a:cubicBezTo>
                    <a:pt x="224790" y="40005"/>
                    <a:pt x="219075" y="83820"/>
                    <a:pt x="231458" y="129540"/>
                  </a:cubicBezTo>
                  <a:cubicBezTo>
                    <a:pt x="249555" y="184785"/>
                    <a:pt x="308610" y="240983"/>
                    <a:pt x="342900" y="289560"/>
                  </a:cubicBezTo>
                  <a:close/>
                </a:path>
              </a:pathLst>
            </a:custGeom>
            <a:solidFill>
              <a:schemeClr val="bg1">
                <a:alpha val="2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mpact" panose="020B0806030902050204"/>
                <a:ea typeface="微软雅黑" panose="020B0503020204020204" pitchFamily="34" charset="-122"/>
                <a:cs typeface="+mn-cs"/>
              </a:endParaRPr>
            </a:p>
          </p:txBody>
        </p:sp>
      </p:grpSp>
      <p:sp>
        <p:nvSpPr>
          <p:cNvPr id="10" name="TextBox 11"/>
          <p:cNvSpPr txBox="1"/>
          <p:nvPr/>
        </p:nvSpPr>
        <p:spPr>
          <a:xfrm>
            <a:off x="3849231" y="3013502"/>
            <a:ext cx="4493538" cy="830997"/>
          </a:xfrm>
          <a:prstGeom prst="rect">
            <a:avLst/>
          </a:prstGeom>
          <a:noFill/>
        </p:spPr>
        <p:txBody>
          <a:bodyPr wrap="none" rtlCol="0">
            <a:spAutoFit/>
          </a:bodyPr>
          <a:lstStyle/>
          <a:p>
            <a:pPr marL="0" lvl="1"/>
            <a:r>
              <a:rPr lang="zh-CN" altLang="en-US" sz="4800" b="1" dirty="0">
                <a:solidFill>
                  <a:srgbClr val="ED5F25"/>
                </a:solidFill>
                <a:latin typeface="+mj-ea"/>
                <a:ea typeface="+mj-ea"/>
              </a:rPr>
              <a:t>软件通解决方案</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灯片编号占位符 23"/>
          <p:cNvSpPr>
            <a:spLocks noGrp="1"/>
          </p:cNvSpPr>
          <p:nvPr>
            <p:ph type="sldNum" sz="quarter" idx="12"/>
          </p:nvPr>
        </p:nvSpPr>
        <p:spPr/>
        <p:txBody>
          <a:bodyPr/>
          <a:lstStyle/>
          <a:p>
            <a:fld id="{7543FE73-A404-45C1-B77A-6DB3BD9EA953}" type="slidenum">
              <a:rPr lang="zh-CN" altLang="en-US" smtClean="0"/>
              <a:t>61</a:t>
            </a:fld>
            <a:endParaRPr lang="zh-CN" altLang="en-US"/>
          </a:p>
        </p:txBody>
      </p:sp>
      <p:pic>
        <p:nvPicPr>
          <p:cNvPr id="2" name="图片 1"/>
          <p:cNvPicPr>
            <a:picLocks noChangeAspect="1"/>
          </p:cNvPicPr>
          <p:nvPr/>
        </p:nvPicPr>
        <p:blipFill>
          <a:blip r:embed="rId3"/>
          <a:stretch>
            <a:fillRect/>
          </a:stretch>
        </p:blipFill>
        <p:spPr>
          <a:xfrm>
            <a:off x="12550" y="548680"/>
            <a:ext cx="12187956" cy="52805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灯片编号占位符 63"/>
          <p:cNvSpPr>
            <a:spLocks noGrp="1"/>
          </p:cNvSpPr>
          <p:nvPr>
            <p:ph type="sldNum" sz="quarter" idx="12"/>
          </p:nvPr>
        </p:nvSpPr>
        <p:spPr>
          <a:xfrm>
            <a:off x="8553095" y="6460892"/>
            <a:ext cx="2743200" cy="365125"/>
          </a:xfrm>
        </p:spPr>
        <p:txBody>
          <a:bodyPr/>
          <a:lstStyle/>
          <a:p>
            <a:fld id="{7543FE73-A404-45C1-B77A-6DB3BD9EA953}" type="slidenum">
              <a:rPr lang="zh-CN" altLang="en-US" smtClean="0"/>
              <a:t>62</a:t>
            </a:fld>
            <a:endParaRPr lang="zh-CN" altLang="en-US" dirty="0"/>
          </a:p>
        </p:txBody>
      </p:sp>
      <p:sp>
        <p:nvSpPr>
          <p:cNvPr id="59" name="短酷PPT"/>
          <p:cNvSpPr/>
          <p:nvPr/>
        </p:nvSpPr>
        <p:spPr bwMode="auto">
          <a:xfrm>
            <a:off x="821966" y="1787663"/>
            <a:ext cx="10156325" cy="4475132"/>
          </a:xfrm>
          <a:custGeom>
            <a:avLst/>
            <a:gdLst/>
            <a:ahLst/>
            <a:cxnLst>
              <a:cxn ang="0">
                <a:pos x="1548" y="674"/>
              </a:cxn>
              <a:cxn ang="0">
                <a:pos x="1577" y="645"/>
              </a:cxn>
              <a:cxn ang="0">
                <a:pos x="1735" y="724"/>
              </a:cxn>
              <a:cxn ang="0">
                <a:pos x="1437" y="784"/>
              </a:cxn>
              <a:cxn ang="0">
                <a:pos x="1474" y="748"/>
              </a:cxn>
              <a:cxn ang="0">
                <a:pos x="1328" y="742"/>
              </a:cxn>
              <a:cxn ang="0">
                <a:pos x="930" y="692"/>
              </a:cxn>
              <a:cxn ang="0">
                <a:pos x="571" y="498"/>
              </a:cxn>
              <a:cxn ang="0">
                <a:pos x="702" y="361"/>
              </a:cxn>
              <a:cxn ang="0">
                <a:pos x="948" y="236"/>
              </a:cxn>
              <a:cxn ang="0">
                <a:pos x="0" y="0"/>
              </a:cxn>
              <a:cxn ang="0">
                <a:pos x="993" y="243"/>
              </a:cxn>
              <a:cxn ang="0">
                <a:pos x="777" y="359"/>
              </a:cxn>
              <a:cxn ang="0">
                <a:pos x="678" y="520"/>
              </a:cxn>
              <a:cxn ang="0">
                <a:pos x="1328" y="670"/>
              </a:cxn>
              <a:cxn ang="0">
                <a:pos x="1548" y="674"/>
              </a:cxn>
            </a:cxnLst>
            <a:rect l="0" t="0" r="r" b="b"/>
            <a:pathLst>
              <a:path w="1735" h="784">
                <a:moveTo>
                  <a:pt x="1548" y="674"/>
                </a:moveTo>
                <a:cubicBezTo>
                  <a:pt x="1577" y="645"/>
                  <a:pt x="1577" y="645"/>
                  <a:pt x="1577" y="645"/>
                </a:cubicBezTo>
                <a:cubicBezTo>
                  <a:pt x="1735" y="724"/>
                  <a:pt x="1735" y="724"/>
                  <a:pt x="1735" y="724"/>
                </a:cubicBezTo>
                <a:cubicBezTo>
                  <a:pt x="1437" y="784"/>
                  <a:pt x="1437" y="784"/>
                  <a:pt x="1437" y="784"/>
                </a:cubicBezTo>
                <a:cubicBezTo>
                  <a:pt x="1474" y="748"/>
                  <a:pt x="1474" y="748"/>
                  <a:pt x="1474" y="748"/>
                </a:cubicBezTo>
                <a:cubicBezTo>
                  <a:pt x="1425" y="747"/>
                  <a:pt x="1376" y="745"/>
                  <a:pt x="1328" y="742"/>
                </a:cubicBezTo>
                <a:cubicBezTo>
                  <a:pt x="1190" y="733"/>
                  <a:pt x="1058" y="716"/>
                  <a:pt x="930" y="692"/>
                </a:cubicBezTo>
                <a:cubicBezTo>
                  <a:pt x="698" y="635"/>
                  <a:pt x="578" y="571"/>
                  <a:pt x="571" y="498"/>
                </a:cubicBezTo>
                <a:cubicBezTo>
                  <a:pt x="562" y="453"/>
                  <a:pt x="606" y="407"/>
                  <a:pt x="702" y="361"/>
                </a:cubicBezTo>
                <a:cubicBezTo>
                  <a:pt x="824" y="313"/>
                  <a:pt x="906" y="271"/>
                  <a:pt x="948" y="236"/>
                </a:cubicBezTo>
                <a:cubicBezTo>
                  <a:pt x="1053" y="130"/>
                  <a:pt x="737" y="51"/>
                  <a:pt x="0" y="0"/>
                </a:cubicBezTo>
                <a:cubicBezTo>
                  <a:pt x="754" y="31"/>
                  <a:pt x="1085" y="112"/>
                  <a:pt x="993" y="243"/>
                </a:cubicBezTo>
                <a:cubicBezTo>
                  <a:pt x="968" y="274"/>
                  <a:pt x="896" y="312"/>
                  <a:pt x="777" y="359"/>
                </a:cubicBezTo>
                <a:cubicBezTo>
                  <a:pt x="664" y="409"/>
                  <a:pt x="631" y="463"/>
                  <a:pt x="678" y="520"/>
                </a:cubicBezTo>
                <a:cubicBezTo>
                  <a:pt x="761" y="606"/>
                  <a:pt x="977" y="656"/>
                  <a:pt x="1328" y="670"/>
                </a:cubicBezTo>
                <a:cubicBezTo>
                  <a:pt x="1396" y="673"/>
                  <a:pt x="1470" y="674"/>
                  <a:pt x="1548" y="674"/>
                </a:cubicBezTo>
                <a:close/>
              </a:path>
            </a:pathLst>
          </a:custGeom>
          <a:solidFill>
            <a:srgbClr val="F7F7F7"/>
          </a:soli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405665"/>
              </a:solidFill>
              <a:latin typeface="DIN-BoldItalic" pitchFamily="50" charset="0"/>
            </a:endParaRPr>
          </a:p>
        </p:txBody>
      </p:sp>
      <p:grpSp>
        <p:nvGrpSpPr>
          <p:cNvPr id="60" name="组合 59"/>
          <p:cNvGrpSpPr/>
          <p:nvPr/>
        </p:nvGrpSpPr>
        <p:grpSpPr>
          <a:xfrm>
            <a:off x="1432161" y="534193"/>
            <a:ext cx="996975" cy="1582324"/>
            <a:chOff x="1448321" y="974269"/>
            <a:chExt cx="997336" cy="1582896"/>
          </a:xfrm>
        </p:grpSpPr>
        <p:grpSp>
          <p:nvGrpSpPr>
            <p:cNvPr id="61" name="Group 72"/>
            <p:cNvGrpSpPr/>
            <p:nvPr/>
          </p:nvGrpSpPr>
          <p:grpSpPr>
            <a:xfrm>
              <a:off x="1448321" y="974269"/>
              <a:ext cx="997336" cy="1582896"/>
              <a:chOff x="1257300" y="1962150"/>
              <a:chExt cx="1257300" cy="1995489"/>
            </a:xfrm>
            <a:solidFill>
              <a:srgbClr val="9FCE57"/>
            </a:solidFill>
          </p:grpSpPr>
          <p:sp>
            <p:nvSpPr>
              <p:cNvPr id="73" name="Wave 73"/>
              <p:cNvSpPr/>
              <p:nvPr/>
            </p:nvSpPr>
            <p:spPr>
              <a:xfrm>
                <a:off x="1447800" y="1962150"/>
                <a:ext cx="1066800" cy="838200"/>
              </a:xfrm>
              <a:prstGeom prst="wave">
                <a:avLst>
                  <a:gd name="adj1" fmla="val 6364"/>
                  <a:gd name="adj2" fmla="val 0"/>
                </a:avLst>
              </a:prstGeom>
              <a:solidFill>
                <a:srgbClr val="E6571E"/>
              </a:solid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sp>
            <p:nvSpPr>
              <p:cNvPr id="74" name="Can 74"/>
              <p:cNvSpPr/>
              <p:nvPr/>
            </p:nvSpPr>
            <p:spPr>
              <a:xfrm>
                <a:off x="1257300" y="3843339"/>
                <a:ext cx="304800" cy="114300"/>
              </a:xfrm>
              <a:prstGeom prst="can">
                <a:avLst/>
              </a:prstGeom>
              <a:solidFill>
                <a:srgbClr val="E6571E"/>
              </a:solid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sp>
            <p:nvSpPr>
              <p:cNvPr id="75" name="Can 75"/>
              <p:cNvSpPr/>
              <p:nvPr/>
            </p:nvSpPr>
            <p:spPr>
              <a:xfrm>
                <a:off x="1371600" y="1962150"/>
                <a:ext cx="76200" cy="1905000"/>
              </a:xfrm>
              <a:prstGeom prst="can">
                <a:avLst/>
              </a:prstGeom>
              <a:solidFill>
                <a:srgbClr val="E6571E"/>
              </a:solid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grpSp>
        <p:sp>
          <p:nvSpPr>
            <p:cNvPr id="62" name="Freeform 116"/>
            <p:cNvSpPr>
              <a:spLocks noEditPoints="1"/>
            </p:cNvSpPr>
            <p:nvPr/>
          </p:nvSpPr>
          <p:spPr bwMode="auto">
            <a:xfrm>
              <a:off x="1809713" y="1126523"/>
              <a:ext cx="384677" cy="310224"/>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p:spPr>
          <p:txBody>
            <a:bodyPr vert="horz" wrap="square" lIns="121876" tIns="60937" rIns="121876" bIns="60937" numCol="1" anchor="t" anchorCtr="0" compatLnSpc="1"/>
            <a:lstStyle/>
            <a:p>
              <a:endParaRPr lang="en-US" sz="3555" dirty="0"/>
            </a:p>
          </p:txBody>
        </p:sp>
      </p:grpSp>
      <p:grpSp>
        <p:nvGrpSpPr>
          <p:cNvPr id="76" name="组合 75"/>
          <p:cNvGrpSpPr/>
          <p:nvPr/>
        </p:nvGrpSpPr>
        <p:grpSpPr>
          <a:xfrm>
            <a:off x="141804" y="2282982"/>
            <a:ext cx="3768548" cy="2057557"/>
            <a:chOff x="1414413" y="2027938"/>
            <a:chExt cx="2626883" cy="832096"/>
          </a:xfrm>
        </p:grpSpPr>
        <p:sp>
          <p:nvSpPr>
            <p:cNvPr id="77" name="文本框 76"/>
            <p:cNvSpPr txBox="1"/>
            <p:nvPr/>
          </p:nvSpPr>
          <p:spPr>
            <a:xfrm>
              <a:off x="1436797" y="2027938"/>
              <a:ext cx="1318733" cy="203323"/>
            </a:xfrm>
            <a:prstGeom prst="rect">
              <a:avLst/>
            </a:prstGeom>
            <a:noFill/>
          </p:spPr>
          <p:txBody>
            <a:bodyPr wrap="none" rtlCol="0">
              <a:spAutoFit/>
            </a:bodyPr>
            <a:lstStyle>
              <a:defPPr>
                <a:defRPr lang="zh-CN"/>
              </a:defPPr>
              <a:lvl1pPr algn="ctr">
                <a:defRPr sz="2000" b="1">
                  <a:latin typeface="+mj-ea"/>
                  <a:ea typeface="+mj-ea"/>
                </a:defRPr>
              </a:lvl1pPr>
            </a:lstStyle>
            <a:p>
              <a:r>
                <a:rPr lang="zh-CN" altLang="en-US" sz="2665" dirty="0"/>
                <a:t>商业类课程</a:t>
              </a:r>
            </a:p>
          </p:txBody>
        </p:sp>
        <p:sp>
          <p:nvSpPr>
            <p:cNvPr id="78" name="文本框 77"/>
            <p:cNvSpPr txBox="1"/>
            <p:nvPr/>
          </p:nvSpPr>
          <p:spPr>
            <a:xfrm>
              <a:off x="1414413" y="2243088"/>
              <a:ext cx="2626883" cy="616946"/>
            </a:xfrm>
            <a:prstGeom prst="rect">
              <a:avLst/>
            </a:prstGeom>
            <a:noFill/>
          </p:spPr>
          <p:txBody>
            <a:bodyPr wrap="square" rtlCol="0" anchor="ctr">
              <a:spAutoFit/>
            </a:bodyPr>
            <a:lstStyle/>
            <a:p>
              <a:pPr fontAlgn="base">
                <a:lnSpc>
                  <a:spcPct val="150000"/>
                </a:lnSpc>
                <a:spcBef>
                  <a:spcPct val="0"/>
                </a:spcBef>
                <a:spcAft>
                  <a:spcPct val="0"/>
                </a:spcAft>
              </a:pPr>
              <a:r>
                <a:rPr lang="zh-CN" altLang="en-US" sz="1600" dirty="0">
                  <a:solidFill>
                    <a:schemeClr val="tx1">
                      <a:lumMod val="65000"/>
                      <a:lumOff val="35000"/>
                    </a:schemeClr>
                  </a:solidFill>
                </a:rPr>
                <a:t>帮助学习者掌握基本业务处理、项目管理、营销活动中所需要的软件技能。包括办公自动化、项目管理、数据处理等系列软件的操作技能。</a:t>
              </a:r>
              <a:endParaRPr lang="en-US" altLang="zh-CN" sz="1600" dirty="0">
                <a:solidFill>
                  <a:schemeClr val="tx1">
                    <a:lumMod val="65000"/>
                    <a:lumOff val="35000"/>
                  </a:schemeClr>
                </a:solidFill>
                <a:latin typeface="Century Gothic" panose="020B0502020202020204" pitchFamily="34" charset="0"/>
                <a:ea typeface="Segoe UI" panose="020B0502040204020203" pitchFamily="34" charset="0"/>
                <a:cs typeface="Segoe UI" panose="020B0502040204020203" pitchFamily="34" charset="0"/>
                <a:sym typeface="Lato Regular" charset="0"/>
              </a:endParaRPr>
            </a:p>
          </p:txBody>
        </p:sp>
      </p:grpSp>
      <p:grpSp>
        <p:nvGrpSpPr>
          <p:cNvPr id="79" name="组合 78"/>
          <p:cNvGrpSpPr/>
          <p:nvPr/>
        </p:nvGrpSpPr>
        <p:grpSpPr>
          <a:xfrm>
            <a:off x="6699000" y="1499695"/>
            <a:ext cx="4625803" cy="2077069"/>
            <a:chOff x="1441893" y="1823069"/>
            <a:chExt cx="2557056" cy="1248077"/>
          </a:xfrm>
        </p:grpSpPr>
        <p:sp>
          <p:nvSpPr>
            <p:cNvPr id="80" name="文本框 79"/>
            <p:cNvSpPr txBox="1"/>
            <p:nvPr/>
          </p:nvSpPr>
          <p:spPr>
            <a:xfrm>
              <a:off x="1441893" y="1823069"/>
              <a:ext cx="2557056" cy="302104"/>
            </a:xfrm>
            <a:prstGeom prst="rect">
              <a:avLst/>
            </a:prstGeom>
            <a:noFill/>
          </p:spPr>
          <p:txBody>
            <a:bodyPr wrap="square" rtlCol="0">
              <a:spAutoFit/>
            </a:bodyPr>
            <a:lstStyle/>
            <a:p>
              <a:r>
                <a:rPr lang="zh-CN" altLang="en-US" sz="2665" b="1" dirty="0">
                  <a:latin typeface="+mj-ea"/>
                  <a:ea typeface="+mj-ea"/>
                </a:rPr>
                <a:t>创意类课程</a:t>
              </a:r>
              <a:endParaRPr lang="en-US" altLang="zh-CN" sz="2665" b="1" dirty="0">
                <a:latin typeface="+mj-ea"/>
                <a:ea typeface="+mj-ea"/>
              </a:endParaRPr>
            </a:p>
          </p:txBody>
        </p:sp>
        <p:sp>
          <p:nvSpPr>
            <p:cNvPr id="81" name="文本框 80"/>
            <p:cNvSpPr txBox="1"/>
            <p:nvPr/>
          </p:nvSpPr>
          <p:spPr>
            <a:xfrm>
              <a:off x="1457881" y="2154470"/>
              <a:ext cx="2435179" cy="916676"/>
            </a:xfrm>
            <a:prstGeom prst="rect">
              <a:avLst/>
            </a:prstGeom>
            <a:noFill/>
          </p:spPr>
          <p:txBody>
            <a:bodyPr wrap="square" rtlCol="0" anchor="ctr">
              <a:spAutoFit/>
            </a:bodyPr>
            <a:lstStyle/>
            <a:p>
              <a:pPr>
                <a:lnSpc>
                  <a:spcPct val="150000"/>
                </a:lnSpc>
              </a:pPr>
              <a:r>
                <a:rPr lang="zh-CN" altLang="en-US" sz="1600" b="1" dirty="0">
                  <a:solidFill>
                    <a:schemeClr val="tx1">
                      <a:lumMod val="65000"/>
                      <a:lumOff val="35000"/>
                    </a:schemeClr>
                  </a:solidFill>
                </a:rPr>
                <a:t>由各行业专家、央视合作的特效团队</a:t>
              </a:r>
              <a:r>
                <a:rPr lang="zh-CN" altLang="en-US" sz="1600" dirty="0">
                  <a:solidFill>
                    <a:schemeClr val="tx1">
                      <a:lumMod val="65000"/>
                      <a:lumOff val="35000"/>
                    </a:schemeClr>
                  </a:solidFill>
                </a:rPr>
                <a:t>联合打造，确保高品质的教学质量，从而充分满足对平面设计、三维设计、工业设计、影视、摄影等各类兴趣爱好者的职业发展需求</a:t>
              </a:r>
              <a:r>
                <a:rPr lang="zh-CN" altLang="en-US" sz="1600" dirty="0">
                  <a:solidFill>
                    <a:schemeClr val="tx1">
                      <a:lumMod val="65000"/>
                      <a:lumOff val="35000"/>
                    </a:schemeClr>
                  </a:solidFill>
                  <a:sym typeface="Lato Regular" charset="0"/>
                </a:rPr>
                <a:t>。</a:t>
              </a:r>
              <a:endParaRPr lang="en-US" altLang="zh-CN" sz="1000" dirty="0">
                <a:solidFill>
                  <a:schemeClr val="bg1">
                    <a:lumMod val="65000"/>
                  </a:schemeClr>
                </a:solidFill>
                <a:latin typeface="Century Gothic" panose="020B0502020202020204" pitchFamily="34" charset="0"/>
                <a:ea typeface="Segoe UI" panose="020B0502040204020203" pitchFamily="34" charset="0"/>
                <a:cs typeface="Segoe UI" panose="020B0502040204020203" pitchFamily="34" charset="0"/>
                <a:sym typeface="Lato Regular" charset="0"/>
              </a:endParaRPr>
            </a:p>
          </p:txBody>
        </p:sp>
      </p:grpSp>
      <p:grpSp>
        <p:nvGrpSpPr>
          <p:cNvPr id="82" name="组合 81"/>
          <p:cNvGrpSpPr/>
          <p:nvPr/>
        </p:nvGrpSpPr>
        <p:grpSpPr>
          <a:xfrm>
            <a:off x="8785761" y="4495208"/>
            <a:ext cx="1168516" cy="1846587"/>
            <a:chOff x="8223494" y="4123869"/>
            <a:chExt cx="1484355" cy="2355853"/>
          </a:xfrm>
        </p:grpSpPr>
        <p:grpSp>
          <p:nvGrpSpPr>
            <p:cNvPr id="83" name="Group 76"/>
            <p:cNvGrpSpPr/>
            <p:nvPr/>
          </p:nvGrpSpPr>
          <p:grpSpPr>
            <a:xfrm>
              <a:off x="8223494" y="4123869"/>
              <a:ext cx="1484355" cy="2355853"/>
              <a:chOff x="1257300" y="1962150"/>
              <a:chExt cx="1257300" cy="1995489"/>
            </a:xfrm>
            <a:solidFill>
              <a:srgbClr val="24478D"/>
            </a:solidFill>
          </p:grpSpPr>
          <p:sp>
            <p:nvSpPr>
              <p:cNvPr id="85" name="Wave 77"/>
              <p:cNvSpPr/>
              <p:nvPr/>
            </p:nvSpPr>
            <p:spPr>
              <a:xfrm>
                <a:off x="1447800" y="1962150"/>
                <a:ext cx="1066800" cy="838200"/>
              </a:xfrm>
              <a:prstGeom prst="wave">
                <a:avLst>
                  <a:gd name="adj1" fmla="val 6364"/>
                  <a:gd name="adj2" fmla="val 0"/>
                </a:avLst>
              </a:prstGeom>
              <a:grp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sp>
            <p:nvSpPr>
              <p:cNvPr id="86" name="Can 78"/>
              <p:cNvSpPr/>
              <p:nvPr/>
            </p:nvSpPr>
            <p:spPr>
              <a:xfrm>
                <a:off x="1257300" y="3843339"/>
                <a:ext cx="304800" cy="114300"/>
              </a:xfrm>
              <a:prstGeom prst="can">
                <a:avLst/>
              </a:prstGeom>
              <a:grp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sp>
            <p:nvSpPr>
              <p:cNvPr id="89" name="Can 79"/>
              <p:cNvSpPr/>
              <p:nvPr/>
            </p:nvSpPr>
            <p:spPr>
              <a:xfrm>
                <a:off x="1371600" y="1962150"/>
                <a:ext cx="76200" cy="1905000"/>
              </a:xfrm>
              <a:prstGeom prst="can">
                <a:avLst/>
              </a:prstGeom>
              <a:grp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grpSp>
        <p:sp>
          <p:nvSpPr>
            <p:cNvPr id="84" name="Shape 127"/>
            <p:cNvSpPr/>
            <p:nvPr/>
          </p:nvSpPr>
          <p:spPr>
            <a:xfrm>
              <a:off x="8813359" y="4354312"/>
              <a:ext cx="484387" cy="484384"/>
            </a:xfrm>
            <a:custGeom>
              <a:avLst/>
              <a:gdLst/>
              <a:ahLst/>
              <a:cxnLst>
                <a:cxn ang="0">
                  <a:pos x="wd2" y="hd2"/>
                </a:cxn>
                <a:cxn ang="5400000">
                  <a:pos x="wd2" y="hd2"/>
                </a:cxn>
                <a:cxn ang="10800000">
                  <a:pos x="wd2" y="hd2"/>
                </a:cxn>
                <a:cxn ang="16200000">
                  <a:pos x="wd2" y="hd2"/>
                </a:cxn>
              </a:cxnLst>
              <a:rect l="0" t="0" r="r" b="b"/>
              <a:pathLst>
                <a:path w="21600" h="21600" extrusionOk="0">
                  <a:moveTo>
                    <a:pt x="17850" y="17619"/>
                  </a:moveTo>
                  <a:cubicBezTo>
                    <a:pt x="17269" y="17124"/>
                    <a:pt x="16604" y="16681"/>
                    <a:pt x="15855" y="16327"/>
                  </a:cubicBezTo>
                  <a:cubicBezTo>
                    <a:pt x="15868" y="16285"/>
                    <a:pt x="15882" y="16243"/>
                    <a:pt x="15895" y="16202"/>
                  </a:cubicBezTo>
                  <a:cubicBezTo>
                    <a:pt x="16132" y="15456"/>
                    <a:pt x="16320" y="14658"/>
                    <a:pt x="16454" y="13811"/>
                  </a:cubicBezTo>
                  <a:cubicBezTo>
                    <a:pt x="16471" y="13706"/>
                    <a:pt x="16484" y="13597"/>
                    <a:pt x="16499" y="13488"/>
                  </a:cubicBezTo>
                  <a:cubicBezTo>
                    <a:pt x="16544" y="13166"/>
                    <a:pt x="16580" y="12840"/>
                    <a:pt x="16610" y="12507"/>
                  </a:cubicBezTo>
                  <a:cubicBezTo>
                    <a:pt x="16620" y="12382"/>
                    <a:pt x="16632" y="12262"/>
                    <a:pt x="16641" y="12135"/>
                  </a:cubicBezTo>
                  <a:cubicBezTo>
                    <a:pt x="16660" y="11857"/>
                    <a:pt x="16663" y="11573"/>
                    <a:pt x="16672" y="11291"/>
                  </a:cubicBezTo>
                  <a:lnTo>
                    <a:pt x="20598" y="11291"/>
                  </a:lnTo>
                  <a:cubicBezTo>
                    <a:pt x="20476" y="13747"/>
                    <a:pt x="19450" y="15962"/>
                    <a:pt x="17850" y="17619"/>
                  </a:cubicBezTo>
                  <a:moveTo>
                    <a:pt x="13714" y="20180"/>
                  </a:moveTo>
                  <a:cubicBezTo>
                    <a:pt x="13925" y="19958"/>
                    <a:pt x="14126" y="19712"/>
                    <a:pt x="14321" y="19445"/>
                  </a:cubicBezTo>
                  <a:cubicBezTo>
                    <a:pt x="14338" y="19419"/>
                    <a:pt x="14358" y="19395"/>
                    <a:pt x="14375" y="19370"/>
                  </a:cubicBezTo>
                  <a:cubicBezTo>
                    <a:pt x="14764" y="18823"/>
                    <a:pt x="15116" y="18193"/>
                    <a:pt x="15419" y="17489"/>
                  </a:cubicBezTo>
                  <a:cubicBezTo>
                    <a:pt x="15436" y="17451"/>
                    <a:pt x="15451" y="17409"/>
                    <a:pt x="15467" y="17372"/>
                  </a:cubicBezTo>
                  <a:cubicBezTo>
                    <a:pt x="15485" y="17331"/>
                    <a:pt x="15499" y="17282"/>
                    <a:pt x="15516" y="17241"/>
                  </a:cubicBezTo>
                  <a:cubicBezTo>
                    <a:pt x="16123" y="17537"/>
                    <a:pt x="16665" y="17888"/>
                    <a:pt x="17141" y="18286"/>
                  </a:cubicBezTo>
                  <a:cubicBezTo>
                    <a:pt x="16148" y="19131"/>
                    <a:pt x="14989" y="19782"/>
                    <a:pt x="13714" y="20180"/>
                  </a:cubicBezTo>
                  <a:moveTo>
                    <a:pt x="11291" y="20569"/>
                  </a:moveTo>
                  <a:lnTo>
                    <a:pt x="11291" y="16222"/>
                  </a:lnTo>
                  <a:cubicBezTo>
                    <a:pt x="12498" y="16270"/>
                    <a:pt x="13637" y="16495"/>
                    <a:pt x="14651" y="16869"/>
                  </a:cubicBezTo>
                  <a:cubicBezTo>
                    <a:pt x="13851" y="18909"/>
                    <a:pt x="12653" y="20300"/>
                    <a:pt x="11291" y="20569"/>
                  </a:cubicBezTo>
                  <a:moveTo>
                    <a:pt x="11291" y="11291"/>
                  </a:moveTo>
                  <a:lnTo>
                    <a:pt x="15698" y="11291"/>
                  </a:lnTo>
                  <a:cubicBezTo>
                    <a:pt x="15655" y="12993"/>
                    <a:pt x="15392" y="14580"/>
                    <a:pt x="14970" y="15947"/>
                  </a:cubicBezTo>
                  <a:cubicBezTo>
                    <a:pt x="13856" y="15531"/>
                    <a:pt x="12608" y="15291"/>
                    <a:pt x="11291" y="15239"/>
                  </a:cubicBezTo>
                  <a:cubicBezTo>
                    <a:pt x="11291" y="15239"/>
                    <a:pt x="11291" y="11291"/>
                    <a:pt x="11291" y="11291"/>
                  </a:cubicBezTo>
                  <a:close/>
                  <a:moveTo>
                    <a:pt x="11291" y="6362"/>
                  </a:moveTo>
                  <a:cubicBezTo>
                    <a:pt x="12608" y="6309"/>
                    <a:pt x="13856" y="6066"/>
                    <a:pt x="14970" y="5653"/>
                  </a:cubicBezTo>
                  <a:cubicBezTo>
                    <a:pt x="15392" y="7019"/>
                    <a:pt x="15655" y="8604"/>
                    <a:pt x="15698" y="10309"/>
                  </a:cubicBezTo>
                  <a:lnTo>
                    <a:pt x="11291" y="10309"/>
                  </a:lnTo>
                  <a:cubicBezTo>
                    <a:pt x="11291" y="10309"/>
                    <a:pt x="11291" y="6362"/>
                    <a:pt x="11291" y="6362"/>
                  </a:cubicBezTo>
                  <a:close/>
                  <a:moveTo>
                    <a:pt x="11291" y="1031"/>
                  </a:moveTo>
                  <a:cubicBezTo>
                    <a:pt x="12653" y="1300"/>
                    <a:pt x="13851" y="2693"/>
                    <a:pt x="14651" y="4731"/>
                  </a:cubicBezTo>
                  <a:cubicBezTo>
                    <a:pt x="13637" y="5105"/>
                    <a:pt x="12498" y="5332"/>
                    <a:pt x="11291" y="5380"/>
                  </a:cubicBezTo>
                  <a:cubicBezTo>
                    <a:pt x="11291" y="5380"/>
                    <a:pt x="11291" y="1031"/>
                    <a:pt x="11291" y="1031"/>
                  </a:cubicBezTo>
                  <a:close/>
                  <a:moveTo>
                    <a:pt x="17141" y="3314"/>
                  </a:moveTo>
                  <a:cubicBezTo>
                    <a:pt x="16665" y="3712"/>
                    <a:pt x="16123" y="4065"/>
                    <a:pt x="15516" y="4359"/>
                  </a:cubicBezTo>
                  <a:cubicBezTo>
                    <a:pt x="15499" y="4319"/>
                    <a:pt x="15485" y="4269"/>
                    <a:pt x="15467" y="4229"/>
                  </a:cubicBezTo>
                  <a:cubicBezTo>
                    <a:pt x="15451" y="4191"/>
                    <a:pt x="15436" y="4149"/>
                    <a:pt x="15419" y="4113"/>
                  </a:cubicBezTo>
                  <a:cubicBezTo>
                    <a:pt x="15116" y="3409"/>
                    <a:pt x="14764" y="2777"/>
                    <a:pt x="14375" y="2231"/>
                  </a:cubicBezTo>
                  <a:cubicBezTo>
                    <a:pt x="14358" y="2205"/>
                    <a:pt x="14338" y="2181"/>
                    <a:pt x="14321" y="2156"/>
                  </a:cubicBezTo>
                  <a:cubicBezTo>
                    <a:pt x="14126" y="1890"/>
                    <a:pt x="13925" y="1642"/>
                    <a:pt x="13714" y="1420"/>
                  </a:cubicBezTo>
                  <a:cubicBezTo>
                    <a:pt x="14989" y="1818"/>
                    <a:pt x="16148" y="2471"/>
                    <a:pt x="17141" y="3314"/>
                  </a:cubicBezTo>
                  <a:moveTo>
                    <a:pt x="20598" y="10309"/>
                  </a:moveTo>
                  <a:lnTo>
                    <a:pt x="16672" y="10309"/>
                  </a:lnTo>
                  <a:cubicBezTo>
                    <a:pt x="16663" y="10027"/>
                    <a:pt x="16660" y="9743"/>
                    <a:pt x="16641" y="9466"/>
                  </a:cubicBezTo>
                  <a:cubicBezTo>
                    <a:pt x="16632" y="9338"/>
                    <a:pt x="16620" y="9215"/>
                    <a:pt x="16610" y="9095"/>
                  </a:cubicBezTo>
                  <a:cubicBezTo>
                    <a:pt x="16580" y="8760"/>
                    <a:pt x="16544" y="8436"/>
                    <a:pt x="16499" y="8112"/>
                  </a:cubicBezTo>
                  <a:cubicBezTo>
                    <a:pt x="16484" y="8004"/>
                    <a:pt x="16471" y="7894"/>
                    <a:pt x="16454" y="7789"/>
                  </a:cubicBezTo>
                  <a:cubicBezTo>
                    <a:pt x="16320" y="6944"/>
                    <a:pt x="16132" y="6144"/>
                    <a:pt x="15895" y="5398"/>
                  </a:cubicBezTo>
                  <a:cubicBezTo>
                    <a:pt x="15882" y="5357"/>
                    <a:pt x="15868" y="5317"/>
                    <a:pt x="15855" y="5278"/>
                  </a:cubicBezTo>
                  <a:cubicBezTo>
                    <a:pt x="16604" y="4919"/>
                    <a:pt x="17269" y="4476"/>
                    <a:pt x="17850" y="3981"/>
                  </a:cubicBezTo>
                  <a:cubicBezTo>
                    <a:pt x="19450" y="5638"/>
                    <a:pt x="20476" y="7854"/>
                    <a:pt x="20598" y="10309"/>
                  </a:cubicBezTo>
                  <a:moveTo>
                    <a:pt x="10309" y="5380"/>
                  </a:moveTo>
                  <a:cubicBezTo>
                    <a:pt x="9101" y="5332"/>
                    <a:pt x="7961" y="5105"/>
                    <a:pt x="6946" y="4731"/>
                  </a:cubicBezTo>
                  <a:cubicBezTo>
                    <a:pt x="7749" y="2693"/>
                    <a:pt x="8945" y="1300"/>
                    <a:pt x="10309" y="1031"/>
                  </a:cubicBezTo>
                  <a:cubicBezTo>
                    <a:pt x="10309" y="1031"/>
                    <a:pt x="10309" y="5380"/>
                    <a:pt x="10309" y="5380"/>
                  </a:cubicBezTo>
                  <a:close/>
                  <a:moveTo>
                    <a:pt x="10309" y="10309"/>
                  </a:moveTo>
                  <a:lnTo>
                    <a:pt x="5902" y="10309"/>
                  </a:lnTo>
                  <a:cubicBezTo>
                    <a:pt x="5945" y="8604"/>
                    <a:pt x="6207" y="7019"/>
                    <a:pt x="6630" y="5653"/>
                  </a:cubicBezTo>
                  <a:cubicBezTo>
                    <a:pt x="7744" y="6066"/>
                    <a:pt x="8991" y="6309"/>
                    <a:pt x="10309" y="6362"/>
                  </a:cubicBezTo>
                  <a:cubicBezTo>
                    <a:pt x="10309" y="6362"/>
                    <a:pt x="10309" y="10309"/>
                    <a:pt x="10309" y="10309"/>
                  </a:cubicBezTo>
                  <a:close/>
                  <a:moveTo>
                    <a:pt x="10309" y="15239"/>
                  </a:moveTo>
                  <a:cubicBezTo>
                    <a:pt x="8991" y="15291"/>
                    <a:pt x="7744" y="15531"/>
                    <a:pt x="6630" y="15947"/>
                  </a:cubicBezTo>
                  <a:cubicBezTo>
                    <a:pt x="6207" y="14580"/>
                    <a:pt x="5945" y="12993"/>
                    <a:pt x="5902" y="11291"/>
                  </a:cubicBezTo>
                  <a:lnTo>
                    <a:pt x="10309" y="11291"/>
                  </a:lnTo>
                  <a:cubicBezTo>
                    <a:pt x="10309" y="11291"/>
                    <a:pt x="10309" y="15239"/>
                    <a:pt x="10309" y="15239"/>
                  </a:cubicBezTo>
                  <a:close/>
                  <a:moveTo>
                    <a:pt x="10309" y="20569"/>
                  </a:moveTo>
                  <a:cubicBezTo>
                    <a:pt x="8945" y="20300"/>
                    <a:pt x="7749" y="18909"/>
                    <a:pt x="6946" y="16869"/>
                  </a:cubicBezTo>
                  <a:cubicBezTo>
                    <a:pt x="7961" y="16495"/>
                    <a:pt x="9101" y="16270"/>
                    <a:pt x="10309" y="16222"/>
                  </a:cubicBezTo>
                  <a:cubicBezTo>
                    <a:pt x="10309" y="16222"/>
                    <a:pt x="10309" y="20569"/>
                    <a:pt x="10309" y="20569"/>
                  </a:cubicBezTo>
                  <a:close/>
                  <a:moveTo>
                    <a:pt x="4459" y="18286"/>
                  </a:moveTo>
                  <a:cubicBezTo>
                    <a:pt x="4934" y="17888"/>
                    <a:pt x="5476" y="17537"/>
                    <a:pt x="6083" y="17241"/>
                  </a:cubicBezTo>
                  <a:cubicBezTo>
                    <a:pt x="6100" y="17282"/>
                    <a:pt x="6115" y="17331"/>
                    <a:pt x="6132" y="17372"/>
                  </a:cubicBezTo>
                  <a:cubicBezTo>
                    <a:pt x="6148" y="17409"/>
                    <a:pt x="6163" y="17451"/>
                    <a:pt x="6179" y="17489"/>
                  </a:cubicBezTo>
                  <a:cubicBezTo>
                    <a:pt x="6483" y="18193"/>
                    <a:pt x="6835" y="18823"/>
                    <a:pt x="7223" y="19370"/>
                  </a:cubicBezTo>
                  <a:cubicBezTo>
                    <a:pt x="7242" y="19395"/>
                    <a:pt x="7260" y="19419"/>
                    <a:pt x="7278" y="19445"/>
                  </a:cubicBezTo>
                  <a:cubicBezTo>
                    <a:pt x="7472" y="19712"/>
                    <a:pt x="7675" y="19958"/>
                    <a:pt x="7885" y="20180"/>
                  </a:cubicBezTo>
                  <a:cubicBezTo>
                    <a:pt x="6610" y="19782"/>
                    <a:pt x="5452" y="19131"/>
                    <a:pt x="4459" y="18286"/>
                  </a:cubicBezTo>
                  <a:moveTo>
                    <a:pt x="1002" y="11291"/>
                  </a:moveTo>
                  <a:lnTo>
                    <a:pt x="4926" y="11291"/>
                  </a:lnTo>
                  <a:cubicBezTo>
                    <a:pt x="4935" y="11573"/>
                    <a:pt x="4940" y="11857"/>
                    <a:pt x="4959" y="12135"/>
                  </a:cubicBezTo>
                  <a:cubicBezTo>
                    <a:pt x="4967" y="12262"/>
                    <a:pt x="4979" y="12382"/>
                    <a:pt x="4990" y="12507"/>
                  </a:cubicBezTo>
                  <a:cubicBezTo>
                    <a:pt x="5019" y="12840"/>
                    <a:pt x="5055" y="13166"/>
                    <a:pt x="5100" y="13488"/>
                  </a:cubicBezTo>
                  <a:cubicBezTo>
                    <a:pt x="5115" y="13597"/>
                    <a:pt x="5129" y="13706"/>
                    <a:pt x="5146" y="13811"/>
                  </a:cubicBezTo>
                  <a:cubicBezTo>
                    <a:pt x="5279" y="14658"/>
                    <a:pt x="5467" y="15456"/>
                    <a:pt x="5704" y="16202"/>
                  </a:cubicBezTo>
                  <a:cubicBezTo>
                    <a:pt x="5717" y="16243"/>
                    <a:pt x="5731" y="16285"/>
                    <a:pt x="5744" y="16327"/>
                  </a:cubicBezTo>
                  <a:cubicBezTo>
                    <a:pt x="4996" y="16681"/>
                    <a:pt x="4329" y="17124"/>
                    <a:pt x="3748" y="17619"/>
                  </a:cubicBezTo>
                  <a:cubicBezTo>
                    <a:pt x="2150" y="15962"/>
                    <a:pt x="1124" y="13747"/>
                    <a:pt x="1002" y="11291"/>
                  </a:cubicBezTo>
                  <a:moveTo>
                    <a:pt x="3748" y="3981"/>
                  </a:moveTo>
                  <a:cubicBezTo>
                    <a:pt x="4329" y="4476"/>
                    <a:pt x="4996" y="4919"/>
                    <a:pt x="5744" y="5278"/>
                  </a:cubicBezTo>
                  <a:cubicBezTo>
                    <a:pt x="5731" y="5317"/>
                    <a:pt x="5717" y="5357"/>
                    <a:pt x="5704" y="5398"/>
                  </a:cubicBezTo>
                  <a:cubicBezTo>
                    <a:pt x="5468" y="6144"/>
                    <a:pt x="5279" y="6944"/>
                    <a:pt x="5146" y="7789"/>
                  </a:cubicBezTo>
                  <a:cubicBezTo>
                    <a:pt x="5129" y="7894"/>
                    <a:pt x="5115" y="8004"/>
                    <a:pt x="5100" y="8112"/>
                  </a:cubicBezTo>
                  <a:cubicBezTo>
                    <a:pt x="5055" y="8436"/>
                    <a:pt x="5019" y="8760"/>
                    <a:pt x="4990" y="9095"/>
                  </a:cubicBezTo>
                  <a:cubicBezTo>
                    <a:pt x="4979" y="9215"/>
                    <a:pt x="4967" y="9338"/>
                    <a:pt x="4959" y="9466"/>
                  </a:cubicBezTo>
                  <a:cubicBezTo>
                    <a:pt x="4940" y="9743"/>
                    <a:pt x="4935" y="10027"/>
                    <a:pt x="4926" y="10309"/>
                  </a:cubicBezTo>
                  <a:lnTo>
                    <a:pt x="1002" y="10309"/>
                  </a:lnTo>
                  <a:cubicBezTo>
                    <a:pt x="1124" y="7854"/>
                    <a:pt x="2150" y="5638"/>
                    <a:pt x="3748" y="3981"/>
                  </a:cubicBezTo>
                  <a:moveTo>
                    <a:pt x="7885" y="1420"/>
                  </a:moveTo>
                  <a:cubicBezTo>
                    <a:pt x="7675" y="1642"/>
                    <a:pt x="7472" y="1890"/>
                    <a:pt x="7278" y="2156"/>
                  </a:cubicBezTo>
                  <a:cubicBezTo>
                    <a:pt x="7260" y="2181"/>
                    <a:pt x="7242" y="2205"/>
                    <a:pt x="7223" y="2231"/>
                  </a:cubicBezTo>
                  <a:cubicBezTo>
                    <a:pt x="6835" y="2777"/>
                    <a:pt x="6483" y="3409"/>
                    <a:pt x="6179" y="4113"/>
                  </a:cubicBezTo>
                  <a:cubicBezTo>
                    <a:pt x="6163" y="4149"/>
                    <a:pt x="6148" y="4191"/>
                    <a:pt x="6132" y="4229"/>
                  </a:cubicBezTo>
                  <a:cubicBezTo>
                    <a:pt x="6115" y="4269"/>
                    <a:pt x="6100" y="4319"/>
                    <a:pt x="6083" y="4359"/>
                  </a:cubicBezTo>
                  <a:cubicBezTo>
                    <a:pt x="5476" y="4065"/>
                    <a:pt x="4934" y="3712"/>
                    <a:pt x="4459" y="3314"/>
                  </a:cubicBezTo>
                  <a:cubicBezTo>
                    <a:pt x="5452" y="2471"/>
                    <a:pt x="6610" y="1818"/>
                    <a:pt x="7885" y="1420"/>
                  </a:cubicBezTo>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path>
              </a:pathLst>
            </a:custGeom>
            <a:solidFill>
              <a:srgbClr val="FFFFFF"/>
            </a:solidFill>
            <a:ln w="12700">
              <a:miter lim="400000"/>
            </a:ln>
          </p:spPr>
          <p:txBody>
            <a:bodyPr lIns="38087" tIns="38087" rIns="38087" bIns="38087"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grpSp>
      <p:grpSp>
        <p:nvGrpSpPr>
          <p:cNvPr id="90" name="组合 89"/>
          <p:cNvGrpSpPr/>
          <p:nvPr/>
        </p:nvGrpSpPr>
        <p:grpSpPr>
          <a:xfrm>
            <a:off x="5627809" y="1480528"/>
            <a:ext cx="1099671" cy="1790024"/>
            <a:chOff x="5526998" y="1457863"/>
            <a:chExt cx="1100069" cy="1790671"/>
          </a:xfrm>
        </p:grpSpPr>
        <p:grpSp>
          <p:nvGrpSpPr>
            <p:cNvPr id="91" name="Group 68"/>
            <p:cNvGrpSpPr/>
            <p:nvPr/>
          </p:nvGrpSpPr>
          <p:grpSpPr>
            <a:xfrm>
              <a:off x="5526998" y="1457863"/>
              <a:ext cx="1100069" cy="1790671"/>
              <a:chOff x="1257300" y="1934576"/>
              <a:chExt cx="1242835" cy="2023063"/>
            </a:xfrm>
            <a:solidFill>
              <a:srgbClr val="1A9B53"/>
            </a:solidFill>
          </p:grpSpPr>
          <p:sp>
            <p:nvSpPr>
              <p:cNvPr id="93" name="Wave 69"/>
              <p:cNvSpPr/>
              <p:nvPr/>
            </p:nvSpPr>
            <p:spPr>
              <a:xfrm>
                <a:off x="1433335" y="1934576"/>
                <a:ext cx="1066800" cy="838200"/>
              </a:xfrm>
              <a:prstGeom prst="wave">
                <a:avLst>
                  <a:gd name="adj1" fmla="val 6364"/>
                  <a:gd name="adj2" fmla="val 0"/>
                </a:avLst>
              </a:prstGeom>
              <a:solidFill>
                <a:srgbClr val="FFC000"/>
              </a:solid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sp>
            <p:nvSpPr>
              <p:cNvPr id="94" name="Can 70"/>
              <p:cNvSpPr/>
              <p:nvPr/>
            </p:nvSpPr>
            <p:spPr>
              <a:xfrm>
                <a:off x="1257300" y="3843339"/>
                <a:ext cx="304800" cy="114300"/>
              </a:xfrm>
              <a:prstGeom prst="can">
                <a:avLst/>
              </a:prstGeom>
              <a:solidFill>
                <a:srgbClr val="FFC000"/>
              </a:solid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sp>
            <p:nvSpPr>
              <p:cNvPr id="95" name="Can 71"/>
              <p:cNvSpPr/>
              <p:nvPr/>
            </p:nvSpPr>
            <p:spPr>
              <a:xfrm>
                <a:off x="1371600" y="1962150"/>
                <a:ext cx="76200" cy="1905000"/>
              </a:xfrm>
              <a:prstGeom prst="can">
                <a:avLst/>
              </a:prstGeom>
              <a:solidFill>
                <a:srgbClr val="FFC000"/>
              </a:solid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grpSp>
        <p:sp>
          <p:nvSpPr>
            <p:cNvPr id="92" name="Shape 123"/>
            <p:cNvSpPr/>
            <p:nvPr/>
          </p:nvSpPr>
          <p:spPr>
            <a:xfrm>
              <a:off x="6002056" y="1708043"/>
              <a:ext cx="351705" cy="303796"/>
            </a:xfrm>
            <a:custGeom>
              <a:avLst/>
              <a:gdLst/>
              <a:ahLst/>
              <a:cxnLst>
                <a:cxn ang="0">
                  <a:pos x="wd2" y="hd2"/>
                </a:cxn>
                <a:cxn ang="5400000">
                  <a:pos x="wd2" y="hd2"/>
                </a:cxn>
                <a:cxn ang="10800000">
                  <a:pos x="wd2" y="hd2"/>
                </a:cxn>
                <a:cxn ang="16200000">
                  <a:pos x="wd2" y="hd2"/>
                </a:cxn>
              </a:cxnLst>
              <a:rect l="0" t="0" r="r" b="b"/>
              <a:pathLst>
                <a:path w="21600" h="21600" extrusionOk="0">
                  <a:moveTo>
                    <a:pt x="10800" y="15853"/>
                  </a:moveTo>
                  <a:lnTo>
                    <a:pt x="1633" y="10803"/>
                  </a:lnTo>
                  <a:lnTo>
                    <a:pt x="4614" y="9159"/>
                  </a:lnTo>
                  <a:lnTo>
                    <a:pt x="10590" y="12451"/>
                  </a:lnTo>
                  <a:lnTo>
                    <a:pt x="10594" y="12447"/>
                  </a:lnTo>
                  <a:cubicBezTo>
                    <a:pt x="10657" y="12482"/>
                    <a:pt x="10725" y="12503"/>
                    <a:pt x="10800" y="12503"/>
                  </a:cubicBezTo>
                  <a:cubicBezTo>
                    <a:pt x="10875" y="12503"/>
                    <a:pt x="10945" y="12482"/>
                    <a:pt x="11010" y="12447"/>
                  </a:cubicBezTo>
                  <a:lnTo>
                    <a:pt x="11010" y="12451"/>
                  </a:lnTo>
                  <a:lnTo>
                    <a:pt x="16984" y="9159"/>
                  </a:lnTo>
                  <a:lnTo>
                    <a:pt x="19968" y="10803"/>
                  </a:lnTo>
                  <a:cubicBezTo>
                    <a:pt x="19968" y="10803"/>
                    <a:pt x="10800" y="15853"/>
                    <a:pt x="10800" y="15853"/>
                  </a:cubicBezTo>
                  <a:close/>
                  <a:moveTo>
                    <a:pt x="19968" y="15347"/>
                  </a:moveTo>
                  <a:lnTo>
                    <a:pt x="10800" y="20403"/>
                  </a:lnTo>
                  <a:lnTo>
                    <a:pt x="1633" y="15347"/>
                  </a:lnTo>
                  <a:lnTo>
                    <a:pt x="4614" y="13702"/>
                  </a:lnTo>
                  <a:lnTo>
                    <a:pt x="10590" y="16995"/>
                  </a:lnTo>
                  <a:lnTo>
                    <a:pt x="10594" y="16991"/>
                  </a:lnTo>
                  <a:cubicBezTo>
                    <a:pt x="10657" y="17029"/>
                    <a:pt x="10725" y="17053"/>
                    <a:pt x="10800" y="17053"/>
                  </a:cubicBezTo>
                  <a:cubicBezTo>
                    <a:pt x="10875" y="17053"/>
                    <a:pt x="10945" y="17029"/>
                    <a:pt x="11010" y="16991"/>
                  </a:cubicBezTo>
                  <a:lnTo>
                    <a:pt x="11010" y="16995"/>
                  </a:lnTo>
                  <a:lnTo>
                    <a:pt x="16984" y="13702"/>
                  </a:lnTo>
                  <a:cubicBezTo>
                    <a:pt x="16984" y="13702"/>
                    <a:pt x="19968" y="15347"/>
                    <a:pt x="19968" y="15347"/>
                  </a:cubicBezTo>
                  <a:close/>
                  <a:moveTo>
                    <a:pt x="1633" y="6253"/>
                  </a:moveTo>
                  <a:lnTo>
                    <a:pt x="10800" y="1199"/>
                  </a:lnTo>
                  <a:lnTo>
                    <a:pt x="19968" y="6253"/>
                  </a:lnTo>
                  <a:lnTo>
                    <a:pt x="10800" y="11306"/>
                  </a:lnTo>
                  <a:cubicBezTo>
                    <a:pt x="10800" y="11306"/>
                    <a:pt x="1633" y="6253"/>
                    <a:pt x="1633" y="6253"/>
                  </a:cubicBezTo>
                  <a:close/>
                  <a:moveTo>
                    <a:pt x="21600" y="10803"/>
                  </a:moveTo>
                  <a:cubicBezTo>
                    <a:pt x="21600" y="10573"/>
                    <a:pt x="21483" y="10383"/>
                    <a:pt x="21319" y="10290"/>
                  </a:cubicBezTo>
                  <a:lnTo>
                    <a:pt x="21322" y="10286"/>
                  </a:lnTo>
                  <a:lnTo>
                    <a:pt x="18128" y="8528"/>
                  </a:lnTo>
                  <a:lnTo>
                    <a:pt x="21322" y="6766"/>
                  </a:lnTo>
                  <a:lnTo>
                    <a:pt x="21319" y="6762"/>
                  </a:lnTo>
                  <a:cubicBezTo>
                    <a:pt x="21483" y="6672"/>
                    <a:pt x="21600" y="6481"/>
                    <a:pt x="21600" y="6253"/>
                  </a:cubicBezTo>
                  <a:cubicBezTo>
                    <a:pt x="21600" y="6028"/>
                    <a:pt x="21483" y="5837"/>
                    <a:pt x="21319" y="5743"/>
                  </a:cubicBezTo>
                  <a:lnTo>
                    <a:pt x="21322" y="5743"/>
                  </a:lnTo>
                  <a:lnTo>
                    <a:pt x="11010" y="58"/>
                  </a:lnTo>
                  <a:lnTo>
                    <a:pt x="11010" y="62"/>
                  </a:lnTo>
                  <a:cubicBezTo>
                    <a:pt x="10945" y="27"/>
                    <a:pt x="10875" y="0"/>
                    <a:pt x="10800" y="0"/>
                  </a:cubicBezTo>
                  <a:cubicBezTo>
                    <a:pt x="10725" y="0"/>
                    <a:pt x="10657" y="27"/>
                    <a:pt x="10594" y="62"/>
                  </a:cubicBezTo>
                  <a:lnTo>
                    <a:pt x="10590" y="58"/>
                  </a:lnTo>
                  <a:lnTo>
                    <a:pt x="280" y="5743"/>
                  </a:lnTo>
                  <a:lnTo>
                    <a:pt x="280" y="5743"/>
                  </a:lnTo>
                  <a:cubicBezTo>
                    <a:pt x="115" y="5837"/>
                    <a:pt x="0" y="6028"/>
                    <a:pt x="0" y="6253"/>
                  </a:cubicBezTo>
                  <a:cubicBezTo>
                    <a:pt x="0" y="6481"/>
                    <a:pt x="115" y="6672"/>
                    <a:pt x="280" y="6762"/>
                  </a:cubicBezTo>
                  <a:lnTo>
                    <a:pt x="280" y="6766"/>
                  </a:lnTo>
                  <a:lnTo>
                    <a:pt x="3475" y="8528"/>
                  </a:lnTo>
                  <a:lnTo>
                    <a:pt x="280" y="10286"/>
                  </a:lnTo>
                  <a:lnTo>
                    <a:pt x="280" y="10290"/>
                  </a:lnTo>
                  <a:cubicBezTo>
                    <a:pt x="115" y="10383"/>
                    <a:pt x="0" y="10573"/>
                    <a:pt x="0" y="10803"/>
                  </a:cubicBezTo>
                  <a:cubicBezTo>
                    <a:pt x="0" y="11028"/>
                    <a:pt x="115" y="11219"/>
                    <a:pt x="280" y="11310"/>
                  </a:cubicBezTo>
                  <a:lnTo>
                    <a:pt x="280" y="11316"/>
                  </a:lnTo>
                  <a:lnTo>
                    <a:pt x="3475" y="13072"/>
                  </a:lnTo>
                  <a:lnTo>
                    <a:pt x="280" y="14834"/>
                  </a:lnTo>
                  <a:lnTo>
                    <a:pt x="280" y="14840"/>
                  </a:lnTo>
                  <a:cubicBezTo>
                    <a:pt x="115" y="14930"/>
                    <a:pt x="0" y="15121"/>
                    <a:pt x="0" y="15347"/>
                  </a:cubicBezTo>
                  <a:cubicBezTo>
                    <a:pt x="0" y="15572"/>
                    <a:pt x="115" y="15767"/>
                    <a:pt x="280" y="15853"/>
                  </a:cubicBezTo>
                  <a:lnTo>
                    <a:pt x="280" y="15859"/>
                  </a:lnTo>
                  <a:lnTo>
                    <a:pt x="10590" y="21544"/>
                  </a:lnTo>
                  <a:lnTo>
                    <a:pt x="10594" y="21540"/>
                  </a:lnTo>
                  <a:cubicBezTo>
                    <a:pt x="10657" y="21575"/>
                    <a:pt x="10725" y="21600"/>
                    <a:pt x="10800" y="21600"/>
                  </a:cubicBezTo>
                  <a:cubicBezTo>
                    <a:pt x="10875" y="21600"/>
                    <a:pt x="10945" y="21575"/>
                    <a:pt x="11010" y="21540"/>
                  </a:cubicBezTo>
                  <a:lnTo>
                    <a:pt x="11010" y="21544"/>
                  </a:lnTo>
                  <a:lnTo>
                    <a:pt x="21322" y="15859"/>
                  </a:lnTo>
                  <a:lnTo>
                    <a:pt x="21319" y="15853"/>
                  </a:lnTo>
                  <a:cubicBezTo>
                    <a:pt x="21483" y="15767"/>
                    <a:pt x="21600" y="15572"/>
                    <a:pt x="21600" y="15347"/>
                  </a:cubicBezTo>
                  <a:cubicBezTo>
                    <a:pt x="21600" y="15121"/>
                    <a:pt x="21483" y="14930"/>
                    <a:pt x="21319" y="14840"/>
                  </a:cubicBezTo>
                  <a:lnTo>
                    <a:pt x="21322" y="14834"/>
                  </a:lnTo>
                  <a:lnTo>
                    <a:pt x="18128" y="13072"/>
                  </a:lnTo>
                  <a:lnTo>
                    <a:pt x="21322" y="11316"/>
                  </a:lnTo>
                  <a:lnTo>
                    <a:pt x="21319" y="11310"/>
                  </a:lnTo>
                  <a:cubicBezTo>
                    <a:pt x="21483" y="11219"/>
                    <a:pt x="21600" y="11028"/>
                    <a:pt x="21600" y="10803"/>
                  </a:cubicBezTo>
                </a:path>
              </a:pathLst>
            </a:custGeom>
            <a:solidFill>
              <a:srgbClr val="FFFFFF"/>
            </a:solidFill>
            <a:ln w="12700">
              <a:miter lim="400000"/>
            </a:ln>
          </p:spPr>
          <p:txBody>
            <a:bodyPr lIns="38087" tIns="38087" rIns="38087" bIns="38087"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grpSp>
      <p:sp>
        <p:nvSpPr>
          <p:cNvPr id="96" name="Text Box 18"/>
          <p:cNvSpPr txBox="1">
            <a:spLocks noChangeArrowheads="1"/>
          </p:cNvSpPr>
          <p:nvPr/>
        </p:nvSpPr>
        <p:spPr bwMode="gray">
          <a:xfrm>
            <a:off x="3839750" y="482704"/>
            <a:ext cx="451250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665" dirty="0">
                <a:solidFill>
                  <a:srgbClr val="333333"/>
                </a:solidFill>
                <a:latin typeface="微软雅黑" panose="020B0503020204020204" pitchFamily="34" charset="-122"/>
                <a:ea typeface="微软雅黑" panose="020B0503020204020204" pitchFamily="34" charset="-122"/>
              </a:rPr>
              <a:t>课程体系</a:t>
            </a:r>
          </a:p>
        </p:txBody>
      </p:sp>
      <p:cxnSp>
        <p:nvCxnSpPr>
          <p:cNvPr id="97" name="直接连接符​​ 14"/>
          <p:cNvCxnSpPr/>
          <p:nvPr/>
        </p:nvCxnSpPr>
        <p:spPr>
          <a:xfrm>
            <a:off x="3254797" y="1016184"/>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grpSp>
        <p:nvGrpSpPr>
          <p:cNvPr id="98" name="组合 97"/>
          <p:cNvGrpSpPr/>
          <p:nvPr/>
        </p:nvGrpSpPr>
        <p:grpSpPr>
          <a:xfrm>
            <a:off x="4260384" y="4167196"/>
            <a:ext cx="4133393" cy="1658595"/>
            <a:chOff x="1601046" y="1819136"/>
            <a:chExt cx="2572957" cy="1092811"/>
          </a:xfrm>
        </p:grpSpPr>
        <p:sp>
          <p:nvSpPr>
            <p:cNvPr id="99" name="文本框 98"/>
            <p:cNvSpPr txBox="1"/>
            <p:nvPr/>
          </p:nvSpPr>
          <p:spPr>
            <a:xfrm>
              <a:off x="1605063" y="1819136"/>
              <a:ext cx="2557056" cy="331261"/>
            </a:xfrm>
            <a:prstGeom prst="rect">
              <a:avLst/>
            </a:prstGeom>
            <a:noFill/>
          </p:spPr>
          <p:txBody>
            <a:bodyPr wrap="square" rtlCol="0">
              <a:spAutoFit/>
            </a:bodyPr>
            <a:lstStyle/>
            <a:p>
              <a:pPr algn="r"/>
              <a:r>
                <a:rPr lang="zh-CN" altLang="en-US" sz="2665" b="1" dirty="0">
                  <a:latin typeface="+mj-ea"/>
                  <a:ea typeface="+mj-ea"/>
                </a:rPr>
                <a:t>技术类课程</a:t>
              </a:r>
            </a:p>
          </p:txBody>
        </p:sp>
        <p:sp>
          <p:nvSpPr>
            <p:cNvPr id="100" name="文本框 99"/>
            <p:cNvSpPr txBox="1"/>
            <p:nvPr/>
          </p:nvSpPr>
          <p:spPr>
            <a:xfrm>
              <a:off x="1601046" y="2150016"/>
              <a:ext cx="2572957" cy="761931"/>
            </a:xfrm>
            <a:prstGeom prst="rect">
              <a:avLst/>
            </a:prstGeom>
            <a:noFill/>
          </p:spPr>
          <p:txBody>
            <a:bodyPr wrap="square" rtlCol="0" anchor="ctr">
              <a:spAutoFit/>
            </a:bodyPr>
            <a:lstStyle/>
            <a:p>
              <a:pPr fontAlgn="base">
                <a:lnSpc>
                  <a:spcPct val="150000"/>
                </a:lnSpc>
                <a:spcBef>
                  <a:spcPct val="0"/>
                </a:spcBef>
                <a:spcAft>
                  <a:spcPct val="0"/>
                </a:spcAft>
              </a:pPr>
              <a:r>
                <a:rPr lang="zh-CN" altLang="en-US" sz="1600" dirty="0">
                  <a:solidFill>
                    <a:schemeClr val="tx1">
                      <a:lumMod val="65000"/>
                      <a:lumOff val="35000"/>
                    </a:schemeClr>
                  </a:solidFill>
                  <a:sym typeface="Lato Regular" charset="0"/>
                </a:rPr>
                <a:t>技术类课程包括了程序开发及大数据等新兴技术</a:t>
              </a:r>
              <a:r>
                <a:rPr lang="zh-CN" altLang="en-US" sz="1600" b="1" dirty="0">
                  <a:solidFill>
                    <a:schemeClr val="tx1">
                      <a:lumMod val="65000"/>
                      <a:lumOff val="35000"/>
                    </a:schemeClr>
                  </a:solidFill>
                  <a:sym typeface="Lato Regular" charset="0"/>
                </a:rPr>
                <a:t>，由国内资深教授、海外资深工程师</a:t>
              </a:r>
              <a:r>
                <a:rPr lang="zh-CN" altLang="en-US" sz="1600" dirty="0">
                  <a:solidFill>
                    <a:schemeClr val="tx1">
                      <a:lumMod val="65000"/>
                      <a:lumOff val="35000"/>
                    </a:schemeClr>
                  </a:solidFill>
                  <a:sym typeface="Lato Regular" charset="0"/>
                </a:rPr>
                <a:t>联合打造。</a:t>
              </a:r>
              <a:endParaRPr lang="en-US" altLang="zh-CN" sz="1600" dirty="0">
                <a:solidFill>
                  <a:schemeClr val="tx1">
                    <a:lumMod val="65000"/>
                    <a:lumOff val="35000"/>
                  </a:schemeClr>
                </a:solidFill>
                <a:sym typeface="Lato Regular"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decel="50000" fill="hold">
                                          <p:stCondLst>
                                            <p:cond delay="0"/>
                                          </p:stCondLst>
                                        </p:cTn>
                                        <p:tgtEl>
                                          <p:spTgt spid="5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9"/>
                                        </p:tgtEl>
                                        <p:attrNameLst>
                                          <p:attrName>ppt_w</p:attrName>
                                        </p:attrNameLst>
                                      </p:cBhvr>
                                      <p:tavLst>
                                        <p:tav tm="0">
                                          <p:val>
                                            <p:strVal val="#ppt_w*.05"/>
                                          </p:val>
                                        </p:tav>
                                        <p:tav tm="100000">
                                          <p:val>
                                            <p:strVal val="#ppt_w"/>
                                          </p:val>
                                        </p:tav>
                                      </p:tavLst>
                                    </p:anim>
                                    <p:anim calcmode="lin" valueType="num">
                                      <p:cBhvr>
                                        <p:cTn id="10" dur="1000" fill="hold"/>
                                        <p:tgtEl>
                                          <p:spTgt spid="5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9"/>
                                        </p:tgtEl>
                                      </p:cBhvr>
                                    </p:animEffect>
                                  </p:childTnLst>
                                </p:cTn>
                              </p:par>
                              <p:par>
                                <p:cTn id="15" presetID="25"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p:cTn id="17" dur="400" decel="50000" fill="hold">
                                          <p:stCondLst>
                                            <p:cond delay="0"/>
                                          </p:stCondLst>
                                        </p:cTn>
                                        <p:tgtEl>
                                          <p:spTgt spid="60"/>
                                        </p:tgtEl>
                                        <p:attrNameLst>
                                          <p:attrName>style.rotation</p:attrName>
                                        </p:attrNameLst>
                                      </p:cBhvr>
                                      <p:tavLst>
                                        <p:tav tm="0">
                                          <p:val>
                                            <p:fltVal val="-90"/>
                                          </p:val>
                                        </p:tav>
                                        <p:tav tm="100000">
                                          <p:val>
                                            <p:fltVal val="0"/>
                                          </p:val>
                                        </p:tav>
                                      </p:tavLst>
                                    </p:anim>
                                    <p:anim calcmode="lin" valueType="num">
                                      <p:cBhvr>
                                        <p:cTn id="18" dur="400" decel="50000" fill="hold">
                                          <p:stCondLst>
                                            <p:cond delay="0"/>
                                          </p:stCondLst>
                                        </p:cTn>
                                        <p:tgtEl>
                                          <p:spTgt spid="60"/>
                                        </p:tgtEl>
                                        <p:attrNameLst>
                                          <p:attrName>ppt_w</p:attrName>
                                        </p:attrNameLst>
                                      </p:cBhvr>
                                      <p:tavLst>
                                        <p:tav tm="0">
                                          <p:val>
                                            <p:strVal val="#ppt_w"/>
                                          </p:val>
                                        </p:tav>
                                        <p:tav tm="100000">
                                          <p:val>
                                            <p:strVal val="#ppt_w*.05"/>
                                          </p:val>
                                        </p:tav>
                                      </p:tavLst>
                                    </p:anim>
                                    <p:anim calcmode="lin" valueType="num">
                                      <p:cBhvr>
                                        <p:cTn id="19" dur="400" accel="50000" fill="hold">
                                          <p:stCondLst>
                                            <p:cond delay="400"/>
                                          </p:stCondLst>
                                        </p:cTn>
                                        <p:tgtEl>
                                          <p:spTgt spid="60"/>
                                        </p:tgtEl>
                                        <p:attrNameLst>
                                          <p:attrName>ppt_w</p:attrName>
                                        </p:attrNameLst>
                                      </p:cBhvr>
                                      <p:tavLst>
                                        <p:tav tm="0">
                                          <p:val>
                                            <p:strVal val="#ppt_w*.05"/>
                                          </p:val>
                                        </p:tav>
                                        <p:tav tm="100000">
                                          <p:val>
                                            <p:strVal val="#ppt_w"/>
                                          </p:val>
                                        </p:tav>
                                      </p:tavLst>
                                    </p:anim>
                                    <p:anim calcmode="lin" valueType="num">
                                      <p:cBhvr>
                                        <p:cTn id="20" dur="800" fill="hold"/>
                                        <p:tgtEl>
                                          <p:spTgt spid="60"/>
                                        </p:tgtEl>
                                        <p:attrNameLst>
                                          <p:attrName>ppt_h</p:attrName>
                                        </p:attrNameLst>
                                      </p:cBhvr>
                                      <p:tavLst>
                                        <p:tav tm="0">
                                          <p:val>
                                            <p:strVal val="#ppt_h"/>
                                          </p:val>
                                        </p:tav>
                                        <p:tav tm="100000">
                                          <p:val>
                                            <p:strVal val="#ppt_h"/>
                                          </p:val>
                                        </p:tav>
                                      </p:tavLst>
                                    </p:anim>
                                    <p:anim calcmode="lin" valueType="num">
                                      <p:cBhvr>
                                        <p:cTn id="21" dur="400" decel="50000" fill="hold">
                                          <p:stCondLst>
                                            <p:cond delay="0"/>
                                          </p:stCondLst>
                                        </p:cTn>
                                        <p:tgtEl>
                                          <p:spTgt spid="60"/>
                                        </p:tgtEl>
                                        <p:attrNameLst>
                                          <p:attrName>ppt_x</p:attrName>
                                        </p:attrNameLst>
                                      </p:cBhvr>
                                      <p:tavLst>
                                        <p:tav tm="0">
                                          <p:val>
                                            <p:strVal val="#ppt_x+.4"/>
                                          </p:val>
                                        </p:tav>
                                        <p:tav tm="100000">
                                          <p:val>
                                            <p:strVal val="#ppt_x"/>
                                          </p:val>
                                        </p:tav>
                                      </p:tavLst>
                                    </p:anim>
                                    <p:anim calcmode="lin" valueType="num">
                                      <p:cBhvr>
                                        <p:cTn id="22" dur="400" decel="50000" fill="hold">
                                          <p:stCondLst>
                                            <p:cond delay="0"/>
                                          </p:stCondLst>
                                        </p:cTn>
                                        <p:tgtEl>
                                          <p:spTgt spid="60"/>
                                        </p:tgtEl>
                                        <p:attrNameLst>
                                          <p:attrName>ppt_y</p:attrName>
                                        </p:attrNameLst>
                                      </p:cBhvr>
                                      <p:tavLst>
                                        <p:tav tm="0">
                                          <p:val>
                                            <p:strVal val="#ppt_y-.2"/>
                                          </p:val>
                                        </p:tav>
                                        <p:tav tm="100000">
                                          <p:val>
                                            <p:strVal val="#ppt_y+.1"/>
                                          </p:val>
                                        </p:tav>
                                      </p:tavLst>
                                    </p:anim>
                                    <p:anim calcmode="lin" valueType="num">
                                      <p:cBhvr>
                                        <p:cTn id="23" dur="400" accel="50000" fill="hold">
                                          <p:stCondLst>
                                            <p:cond delay="400"/>
                                          </p:stCondLst>
                                        </p:cTn>
                                        <p:tgtEl>
                                          <p:spTgt spid="60"/>
                                        </p:tgtEl>
                                        <p:attrNameLst>
                                          <p:attrName>ppt_y</p:attrName>
                                        </p:attrNameLst>
                                      </p:cBhvr>
                                      <p:tavLst>
                                        <p:tav tm="0">
                                          <p:val>
                                            <p:strVal val="#ppt_y+.1"/>
                                          </p:val>
                                        </p:tav>
                                        <p:tav tm="100000">
                                          <p:val>
                                            <p:strVal val="#ppt_y"/>
                                          </p:val>
                                        </p:tav>
                                      </p:tavLst>
                                    </p:anim>
                                    <p:animEffect transition="in" filter="fade">
                                      <p:cBhvr>
                                        <p:cTn id="24" dur="800" decel="50000">
                                          <p:stCondLst>
                                            <p:cond delay="0"/>
                                          </p:stCondLst>
                                        </p:cTn>
                                        <p:tgtEl>
                                          <p:spTgt spid="60"/>
                                        </p:tgtEl>
                                      </p:cBhvr>
                                    </p:animEffect>
                                  </p:childTnLst>
                                </p:cTn>
                              </p:par>
                              <p:par>
                                <p:cTn id="25" presetID="25" presetClass="entr" presetSubtype="0" fill="hold" nodeType="withEffect">
                                  <p:stCondLst>
                                    <p:cond delay="0"/>
                                  </p:stCondLst>
                                  <p:childTnLst>
                                    <p:set>
                                      <p:cBhvr>
                                        <p:cTn id="26" dur="1" fill="hold">
                                          <p:stCondLst>
                                            <p:cond delay="0"/>
                                          </p:stCondLst>
                                        </p:cTn>
                                        <p:tgtEl>
                                          <p:spTgt spid="76"/>
                                        </p:tgtEl>
                                        <p:attrNameLst>
                                          <p:attrName>style.visibility</p:attrName>
                                        </p:attrNameLst>
                                      </p:cBhvr>
                                      <p:to>
                                        <p:strVal val="visible"/>
                                      </p:to>
                                    </p:set>
                                    <p:anim calcmode="lin" valueType="num">
                                      <p:cBhvr>
                                        <p:cTn id="27" dur="375" decel="50000" fill="hold">
                                          <p:stCondLst>
                                            <p:cond delay="0"/>
                                          </p:stCondLst>
                                        </p:cTn>
                                        <p:tgtEl>
                                          <p:spTgt spid="76"/>
                                        </p:tgtEl>
                                        <p:attrNameLst>
                                          <p:attrName>style.rotation</p:attrName>
                                        </p:attrNameLst>
                                      </p:cBhvr>
                                      <p:tavLst>
                                        <p:tav tm="0">
                                          <p:val>
                                            <p:fltVal val="-90"/>
                                          </p:val>
                                        </p:tav>
                                        <p:tav tm="100000">
                                          <p:val>
                                            <p:fltVal val="0"/>
                                          </p:val>
                                        </p:tav>
                                      </p:tavLst>
                                    </p:anim>
                                    <p:anim calcmode="lin" valueType="num">
                                      <p:cBhvr>
                                        <p:cTn id="28" dur="375" decel="50000" fill="hold">
                                          <p:stCondLst>
                                            <p:cond delay="0"/>
                                          </p:stCondLst>
                                        </p:cTn>
                                        <p:tgtEl>
                                          <p:spTgt spid="76"/>
                                        </p:tgtEl>
                                        <p:attrNameLst>
                                          <p:attrName>ppt_w</p:attrName>
                                        </p:attrNameLst>
                                      </p:cBhvr>
                                      <p:tavLst>
                                        <p:tav tm="0">
                                          <p:val>
                                            <p:strVal val="#ppt_w"/>
                                          </p:val>
                                        </p:tav>
                                        <p:tav tm="100000">
                                          <p:val>
                                            <p:strVal val="#ppt_w*.05"/>
                                          </p:val>
                                        </p:tav>
                                      </p:tavLst>
                                    </p:anim>
                                    <p:anim calcmode="lin" valueType="num">
                                      <p:cBhvr>
                                        <p:cTn id="29" dur="375" accel="50000" fill="hold">
                                          <p:stCondLst>
                                            <p:cond delay="375"/>
                                          </p:stCondLst>
                                        </p:cTn>
                                        <p:tgtEl>
                                          <p:spTgt spid="76"/>
                                        </p:tgtEl>
                                        <p:attrNameLst>
                                          <p:attrName>ppt_w</p:attrName>
                                        </p:attrNameLst>
                                      </p:cBhvr>
                                      <p:tavLst>
                                        <p:tav tm="0">
                                          <p:val>
                                            <p:strVal val="#ppt_w*.05"/>
                                          </p:val>
                                        </p:tav>
                                        <p:tav tm="100000">
                                          <p:val>
                                            <p:strVal val="#ppt_w"/>
                                          </p:val>
                                        </p:tav>
                                      </p:tavLst>
                                    </p:anim>
                                    <p:anim calcmode="lin" valueType="num">
                                      <p:cBhvr>
                                        <p:cTn id="30" dur="750" fill="hold"/>
                                        <p:tgtEl>
                                          <p:spTgt spid="76"/>
                                        </p:tgtEl>
                                        <p:attrNameLst>
                                          <p:attrName>ppt_h</p:attrName>
                                        </p:attrNameLst>
                                      </p:cBhvr>
                                      <p:tavLst>
                                        <p:tav tm="0">
                                          <p:val>
                                            <p:strVal val="#ppt_h"/>
                                          </p:val>
                                        </p:tav>
                                        <p:tav tm="100000">
                                          <p:val>
                                            <p:strVal val="#ppt_h"/>
                                          </p:val>
                                        </p:tav>
                                      </p:tavLst>
                                    </p:anim>
                                    <p:anim calcmode="lin" valueType="num">
                                      <p:cBhvr>
                                        <p:cTn id="31" dur="375" decel="50000" fill="hold">
                                          <p:stCondLst>
                                            <p:cond delay="0"/>
                                          </p:stCondLst>
                                        </p:cTn>
                                        <p:tgtEl>
                                          <p:spTgt spid="76"/>
                                        </p:tgtEl>
                                        <p:attrNameLst>
                                          <p:attrName>ppt_x</p:attrName>
                                        </p:attrNameLst>
                                      </p:cBhvr>
                                      <p:tavLst>
                                        <p:tav tm="0">
                                          <p:val>
                                            <p:strVal val="#ppt_x+.4"/>
                                          </p:val>
                                        </p:tav>
                                        <p:tav tm="100000">
                                          <p:val>
                                            <p:strVal val="#ppt_x"/>
                                          </p:val>
                                        </p:tav>
                                      </p:tavLst>
                                    </p:anim>
                                    <p:anim calcmode="lin" valueType="num">
                                      <p:cBhvr>
                                        <p:cTn id="32" dur="375" decel="50000" fill="hold">
                                          <p:stCondLst>
                                            <p:cond delay="0"/>
                                          </p:stCondLst>
                                        </p:cTn>
                                        <p:tgtEl>
                                          <p:spTgt spid="76"/>
                                        </p:tgtEl>
                                        <p:attrNameLst>
                                          <p:attrName>ppt_y</p:attrName>
                                        </p:attrNameLst>
                                      </p:cBhvr>
                                      <p:tavLst>
                                        <p:tav tm="0">
                                          <p:val>
                                            <p:strVal val="#ppt_y-.2"/>
                                          </p:val>
                                        </p:tav>
                                        <p:tav tm="100000">
                                          <p:val>
                                            <p:strVal val="#ppt_y+.1"/>
                                          </p:val>
                                        </p:tav>
                                      </p:tavLst>
                                    </p:anim>
                                    <p:anim calcmode="lin" valueType="num">
                                      <p:cBhvr>
                                        <p:cTn id="33" dur="375" accel="50000" fill="hold">
                                          <p:stCondLst>
                                            <p:cond delay="375"/>
                                          </p:stCondLst>
                                        </p:cTn>
                                        <p:tgtEl>
                                          <p:spTgt spid="76"/>
                                        </p:tgtEl>
                                        <p:attrNameLst>
                                          <p:attrName>ppt_y</p:attrName>
                                        </p:attrNameLst>
                                      </p:cBhvr>
                                      <p:tavLst>
                                        <p:tav tm="0">
                                          <p:val>
                                            <p:strVal val="#ppt_y+.1"/>
                                          </p:val>
                                        </p:tav>
                                        <p:tav tm="100000">
                                          <p:val>
                                            <p:strVal val="#ppt_y"/>
                                          </p:val>
                                        </p:tav>
                                      </p:tavLst>
                                    </p:anim>
                                    <p:animEffect transition="in" filter="fade">
                                      <p:cBhvr>
                                        <p:cTn id="34" dur="750" decel="50000">
                                          <p:stCondLst>
                                            <p:cond delay="0"/>
                                          </p:stCondLst>
                                        </p:cTn>
                                        <p:tgtEl>
                                          <p:spTgt spid="76"/>
                                        </p:tgtEl>
                                      </p:cBhvr>
                                    </p:animEffect>
                                  </p:childTnLst>
                                </p:cTn>
                              </p:par>
                              <p:par>
                                <p:cTn id="35" presetID="25" presetClass="entr" presetSubtype="0" fill="hold" nodeType="withEffect">
                                  <p:stCondLst>
                                    <p:cond delay="0"/>
                                  </p:stCondLst>
                                  <p:childTnLst>
                                    <p:set>
                                      <p:cBhvr>
                                        <p:cTn id="36" dur="1" fill="hold">
                                          <p:stCondLst>
                                            <p:cond delay="0"/>
                                          </p:stCondLst>
                                        </p:cTn>
                                        <p:tgtEl>
                                          <p:spTgt spid="90"/>
                                        </p:tgtEl>
                                        <p:attrNameLst>
                                          <p:attrName>style.visibility</p:attrName>
                                        </p:attrNameLst>
                                      </p:cBhvr>
                                      <p:to>
                                        <p:strVal val="visible"/>
                                      </p:to>
                                    </p:set>
                                    <p:anim calcmode="lin" valueType="num">
                                      <p:cBhvr>
                                        <p:cTn id="37" dur="500" decel="50000" fill="hold">
                                          <p:stCondLst>
                                            <p:cond delay="0"/>
                                          </p:stCondLst>
                                        </p:cTn>
                                        <p:tgtEl>
                                          <p:spTgt spid="9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9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90"/>
                                        </p:tgtEl>
                                        <p:attrNameLst>
                                          <p:attrName>ppt_w</p:attrName>
                                        </p:attrNameLst>
                                      </p:cBhvr>
                                      <p:tavLst>
                                        <p:tav tm="0">
                                          <p:val>
                                            <p:strVal val="#ppt_w*.05"/>
                                          </p:val>
                                        </p:tav>
                                        <p:tav tm="100000">
                                          <p:val>
                                            <p:strVal val="#ppt_w"/>
                                          </p:val>
                                        </p:tav>
                                      </p:tavLst>
                                    </p:anim>
                                    <p:anim calcmode="lin" valueType="num">
                                      <p:cBhvr>
                                        <p:cTn id="40" dur="1000" fill="hold"/>
                                        <p:tgtEl>
                                          <p:spTgt spid="9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9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9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9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90"/>
                                        </p:tgtEl>
                                      </p:cBhvr>
                                    </p:animEffect>
                                  </p:childTnLst>
                                </p:cTn>
                              </p:par>
                              <p:par>
                                <p:cTn id="45" presetID="25" presetClass="entr" presetSubtype="0" fill="hold" nodeType="withEffect">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cBhvr>
                                        <p:cTn id="47" dur="500" decel="50000" fill="hold">
                                          <p:stCondLst>
                                            <p:cond delay="0"/>
                                          </p:stCondLst>
                                        </p:cTn>
                                        <p:tgtEl>
                                          <p:spTgt spid="79"/>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79"/>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79"/>
                                        </p:tgtEl>
                                        <p:attrNameLst>
                                          <p:attrName>ppt_w</p:attrName>
                                        </p:attrNameLst>
                                      </p:cBhvr>
                                      <p:tavLst>
                                        <p:tav tm="0">
                                          <p:val>
                                            <p:strVal val="#ppt_w*.05"/>
                                          </p:val>
                                        </p:tav>
                                        <p:tav tm="100000">
                                          <p:val>
                                            <p:strVal val="#ppt_w"/>
                                          </p:val>
                                        </p:tav>
                                      </p:tavLst>
                                    </p:anim>
                                    <p:anim calcmode="lin" valueType="num">
                                      <p:cBhvr>
                                        <p:cTn id="50" dur="1000" fill="hold"/>
                                        <p:tgtEl>
                                          <p:spTgt spid="79"/>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79"/>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79"/>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79"/>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79"/>
                                        </p:tgtEl>
                                      </p:cBhvr>
                                    </p:animEffect>
                                  </p:childTnLst>
                                </p:cTn>
                              </p:par>
                              <p:par>
                                <p:cTn id="55" presetID="25"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 calcmode="lin" valueType="num">
                                      <p:cBhvr>
                                        <p:cTn id="57" dur="500" decel="50000" fill="hold">
                                          <p:stCondLst>
                                            <p:cond delay="0"/>
                                          </p:stCondLst>
                                        </p:cTn>
                                        <p:tgtEl>
                                          <p:spTgt spid="82"/>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82"/>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82"/>
                                        </p:tgtEl>
                                        <p:attrNameLst>
                                          <p:attrName>ppt_w</p:attrName>
                                        </p:attrNameLst>
                                      </p:cBhvr>
                                      <p:tavLst>
                                        <p:tav tm="0">
                                          <p:val>
                                            <p:strVal val="#ppt_w*.05"/>
                                          </p:val>
                                        </p:tav>
                                        <p:tav tm="100000">
                                          <p:val>
                                            <p:strVal val="#ppt_w"/>
                                          </p:val>
                                        </p:tav>
                                      </p:tavLst>
                                    </p:anim>
                                    <p:anim calcmode="lin" valueType="num">
                                      <p:cBhvr>
                                        <p:cTn id="60" dur="1000" fill="hold"/>
                                        <p:tgtEl>
                                          <p:spTgt spid="82"/>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82"/>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82"/>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82"/>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82"/>
                                        </p:tgtEl>
                                      </p:cBhvr>
                                    </p:animEffect>
                                  </p:childTnLst>
                                </p:cTn>
                              </p:par>
                              <p:par>
                                <p:cTn id="65" presetID="25" presetClass="entr" presetSubtype="0" fill="hold" nodeType="withEffect">
                                  <p:stCondLst>
                                    <p:cond delay="0"/>
                                  </p:stCondLst>
                                  <p:childTnLst>
                                    <p:set>
                                      <p:cBhvr>
                                        <p:cTn id="66" dur="1" fill="hold">
                                          <p:stCondLst>
                                            <p:cond delay="0"/>
                                          </p:stCondLst>
                                        </p:cTn>
                                        <p:tgtEl>
                                          <p:spTgt spid="98"/>
                                        </p:tgtEl>
                                        <p:attrNameLst>
                                          <p:attrName>style.visibility</p:attrName>
                                        </p:attrNameLst>
                                      </p:cBhvr>
                                      <p:to>
                                        <p:strVal val="visible"/>
                                      </p:to>
                                    </p:set>
                                    <p:anim calcmode="lin" valueType="num">
                                      <p:cBhvr>
                                        <p:cTn id="67" dur="500" decel="50000" fill="hold">
                                          <p:stCondLst>
                                            <p:cond delay="0"/>
                                          </p:stCondLst>
                                        </p:cTn>
                                        <p:tgtEl>
                                          <p:spTgt spid="98"/>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98"/>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98"/>
                                        </p:tgtEl>
                                        <p:attrNameLst>
                                          <p:attrName>ppt_w</p:attrName>
                                        </p:attrNameLst>
                                      </p:cBhvr>
                                      <p:tavLst>
                                        <p:tav tm="0">
                                          <p:val>
                                            <p:strVal val="#ppt_w*.05"/>
                                          </p:val>
                                        </p:tav>
                                        <p:tav tm="100000">
                                          <p:val>
                                            <p:strVal val="#ppt_w"/>
                                          </p:val>
                                        </p:tav>
                                      </p:tavLst>
                                    </p:anim>
                                    <p:anim calcmode="lin" valueType="num">
                                      <p:cBhvr>
                                        <p:cTn id="70" dur="1000" fill="hold"/>
                                        <p:tgtEl>
                                          <p:spTgt spid="98"/>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98"/>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98"/>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98"/>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0" y="488672"/>
            <a:ext cx="451250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665" dirty="0">
                <a:solidFill>
                  <a:srgbClr val="333333"/>
                </a:solidFill>
                <a:latin typeface="微软雅黑" panose="020B0503020204020204" pitchFamily="34" charset="-122"/>
                <a:ea typeface="微软雅黑" panose="020B0503020204020204" pitchFamily="34" charset="-122"/>
              </a:rPr>
              <a:t>商业系列课程</a:t>
            </a:r>
          </a:p>
        </p:txBody>
      </p:sp>
      <p:cxnSp>
        <p:nvCxnSpPr>
          <p:cNvPr id="88" name="直接连接符​​ 14"/>
          <p:cNvCxnSpPr/>
          <p:nvPr/>
        </p:nvCxnSpPr>
        <p:spPr>
          <a:xfrm>
            <a:off x="3254797" y="1055287"/>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5221980" y="4331092"/>
            <a:ext cx="875083" cy="875081"/>
            <a:chOff x="304800" y="673100"/>
            <a:chExt cx="4000500" cy="4000500"/>
          </a:xfrm>
          <a:effectLst>
            <a:outerShdw blurRad="444500" dist="254000" dir="8100000" algn="tr" rotWithShape="0">
              <a:prstClr val="black">
                <a:alpha val="50000"/>
              </a:prstClr>
            </a:outerShdw>
          </a:effectLst>
        </p:grpSpPr>
        <p:sp>
          <p:nvSpPr>
            <p:cNvPr id="8" name="同心圆 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a:defRPr/>
              </a:pPr>
              <a:endParaRPr lang="zh-CN" altLang="en-US" sz="2400" kern="0">
                <a:solidFill>
                  <a:sysClr val="windowText" lastClr="000000"/>
                </a:solidFill>
                <a:latin typeface="+mj-ea"/>
                <a:ea typeface="+mj-ea"/>
              </a:endParaRPr>
            </a:p>
          </p:txBody>
        </p:sp>
        <p:sp>
          <p:nvSpPr>
            <p:cNvPr id="9" name="椭圆 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a:defRPr/>
              </a:pPr>
              <a:endParaRPr lang="zh-CN" altLang="en-US" sz="2400" kern="0">
                <a:solidFill>
                  <a:sysClr val="window" lastClr="FFFFFF"/>
                </a:solidFill>
                <a:latin typeface="+mj-ea"/>
                <a:ea typeface="+mj-ea"/>
              </a:endParaRPr>
            </a:p>
          </p:txBody>
        </p:sp>
      </p:grpSp>
      <p:grpSp>
        <p:nvGrpSpPr>
          <p:cNvPr id="10" name="组合 9"/>
          <p:cNvGrpSpPr/>
          <p:nvPr/>
        </p:nvGrpSpPr>
        <p:grpSpPr>
          <a:xfrm>
            <a:off x="2829603" y="2421606"/>
            <a:ext cx="376520" cy="376519"/>
            <a:chOff x="304800" y="673100"/>
            <a:chExt cx="4000500" cy="4000500"/>
          </a:xfrm>
          <a:effectLst>
            <a:outerShdw blurRad="444500" dist="2540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a:defRPr/>
              </a:pPr>
              <a:endParaRPr lang="zh-CN" altLang="en-US" sz="2400" kern="0">
                <a:solidFill>
                  <a:sysClr val="windowText" lastClr="000000"/>
                </a:solidFill>
                <a:latin typeface="+mj-ea"/>
                <a:ea typeface="+mj-ea"/>
              </a:endParaRPr>
            </a:p>
          </p:txBody>
        </p:sp>
        <p:sp>
          <p:nvSpPr>
            <p:cNvPr id="12" name="椭圆 1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a:defRPr/>
              </a:pPr>
              <a:endParaRPr lang="zh-CN" altLang="en-US" sz="2400" kern="0">
                <a:solidFill>
                  <a:sysClr val="window" lastClr="FFFFFF"/>
                </a:solidFill>
                <a:latin typeface="+mj-ea"/>
                <a:ea typeface="+mj-ea"/>
              </a:endParaRPr>
            </a:p>
          </p:txBody>
        </p:sp>
      </p:grpSp>
      <p:grpSp>
        <p:nvGrpSpPr>
          <p:cNvPr id="13" name="组合 12"/>
          <p:cNvGrpSpPr/>
          <p:nvPr/>
        </p:nvGrpSpPr>
        <p:grpSpPr>
          <a:xfrm>
            <a:off x="4812445" y="5583327"/>
            <a:ext cx="438199" cy="438197"/>
            <a:chOff x="304800" y="673100"/>
            <a:chExt cx="4000500" cy="4000500"/>
          </a:xfrm>
          <a:effectLst>
            <a:outerShdw blurRad="444500" dist="2540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a:defRPr/>
              </a:pPr>
              <a:endParaRPr lang="zh-CN" altLang="en-US" sz="2400" kern="0">
                <a:solidFill>
                  <a:sysClr val="windowText" lastClr="000000"/>
                </a:solidFill>
                <a:latin typeface="+mj-ea"/>
                <a:ea typeface="+mj-ea"/>
              </a:endParaRPr>
            </a:p>
          </p:txBody>
        </p:sp>
        <p:sp>
          <p:nvSpPr>
            <p:cNvPr id="15" name="椭圆 1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a:defRPr/>
              </a:pPr>
              <a:endParaRPr lang="zh-CN" altLang="en-US" sz="2400" kern="0">
                <a:solidFill>
                  <a:sysClr val="window" lastClr="FFFFFF"/>
                </a:solidFill>
                <a:latin typeface="+mj-ea"/>
                <a:ea typeface="+mj-ea"/>
              </a:endParaRPr>
            </a:p>
          </p:txBody>
        </p:sp>
      </p:grpSp>
      <p:grpSp>
        <p:nvGrpSpPr>
          <p:cNvPr id="16" name="组合 15"/>
          <p:cNvGrpSpPr/>
          <p:nvPr/>
        </p:nvGrpSpPr>
        <p:grpSpPr>
          <a:xfrm>
            <a:off x="4354143" y="1661312"/>
            <a:ext cx="458300" cy="458299"/>
            <a:chOff x="304800" y="673100"/>
            <a:chExt cx="4000500" cy="4000500"/>
          </a:xfrm>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a:defRPr/>
              </a:pPr>
              <a:endParaRPr lang="zh-CN" altLang="en-US" sz="2400" kern="0">
                <a:solidFill>
                  <a:sysClr val="windowText" lastClr="000000"/>
                </a:solidFill>
                <a:latin typeface="+mj-ea"/>
                <a:ea typeface="+mj-ea"/>
              </a:endParaRPr>
            </a:p>
          </p:txBody>
        </p:sp>
        <p:sp>
          <p:nvSpPr>
            <p:cNvPr id="18" name="椭圆 1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a:defRPr/>
              </a:pPr>
              <a:endParaRPr lang="zh-CN" altLang="en-US" sz="2400" kern="0">
                <a:solidFill>
                  <a:sysClr val="window" lastClr="FFFFFF"/>
                </a:solidFill>
                <a:latin typeface="+mj-ea"/>
                <a:ea typeface="+mj-ea"/>
              </a:endParaRPr>
            </a:p>
          </p:txBody>
        </p:sp>
      </p:grpSp>
      <p:grpSp>
        <p:nvGrpSpPr>
          <p:cNvPr id="19" name="组合 18"/>
          <p:cNvGrpSpPr/>
          <p:nvPr/>
        </p:nvGrpSpPr>
        <p:grpSpPr>
          <a:xfrm>
            <a:off x="2309639" y="5426489"/>
            <a:ext cx="291220" cy="291219"/>
            <a:chOff x="304800" y="673100"/>
            <a:chExt cx="4000500" cy="4000500"/>
          </a:xfrm>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a:defRPr/>
              </a:pPr>
              <a:endParaRPr lang="zh-CN" altLang="en-US" sz="2400" kern="0">
                <a:solidFill>
                  <a:sysClr val="windowText" lastClr="000000"/>
                </a:solidFill>
                <a:latin typeface="+mj-ea"/>
                <a:ea typeface="+mj-ea"/>
              </a:endParaRPr>
            </a:p>
          </p:txBody>
        </p:sp>
        <p:sp>
          <p:nvSpPr>
            <p:cNvPr id="21" name="椭圆 2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a:defRPr/>
              </a:pPr>
              <a:endParaRPr lang="zh-CN" altLang="en-US" sz="2400" kern="0">
                <a:solidFill>
                  <a:sysClr val="window" lastClr="FFFFFF"/>
                </a:solidFill>
                <a:latin typeface="+mj-ea"/>
                <a:ea typeface="+mj-ea"/>
              </a:endParaRPr>
            </a:p>
          </p:txBody>
        </p:sp>
      </p:grpSp>
      <p:sp>
        <p:nvSpPr>
          <p:cNvPr id="29" name="矩形 1"/>
          <p:cNvSpPr>
            <a:spLocks noChangeArrowheads="1"/>
          </p:cNvSpPr>
          <p:nvPr/>
        </p:nvSpPr>
        <p:spPr bwMode="auto">
          <a:xfrm>
            <a:off x="7160347" y="1832213"/>
            <a:ext cx="383219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1600" dirty="0">
                <a:latin typeface="宋体" panose="02010600030101010101" pitchFamily="2" charset="-122"/>
                <a:sym typeface="微软雅黑" panose="020B0503020204020204" pitchFamily="34" charset="-122"/>
              </a:rPr>
              <a:t>课程包括</a:t>
            </a:r>
            <a:r>
              <a:rPr lang="en-US" altLang="zh-CN"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Office</a:t>
            </a:r>
            <a:r>
              <a:rPr lang="zh-CN" altLang="en-US" sz="1600" dirty="0">
                <a:latin typeface="宋体" panose="02010600030101010101" pitchFamily="2" charset="-122"/>
                <a:sym typeface="微软雅黑" panose="020B0503020204020204" pitchFamily="34" charset="-122"/>
              </a:rPr>
              <a:t>办公软件、</a:t>
            </a:r>
            <a:r>
              <a:rPr lang="en-US" altLang="zh-CN" sz="1600" dirty="0" err="1">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MindManager</a:t>
            </a:r>
            <a:r>
              <a:rPr lang="zh-CN" altLang="en-US"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a:t>
            </a:r>
            <a:r>
              <a:rPr lang="en-US" altLang="zh-CN" sz="1600" dirty="0" err="1">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Matlab</a:t>
            </a:r>
            <a:r>
              <a:rPr lang="zh-CN" altLang="en-US"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a:t>
            </a:r>
            <a:r>
              <a:rPr lang="en-US" altLang="zh-CN"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PowerPoint</a:t>
            </a:r>
            <a:r>
              <a:rPr lang="zh-CN" altLang="en-US"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a:t>
            </a:r>
            <a:r>
              <a:rPr lang="en-US" altLang="zh-CN"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Project</a:t>
            </a:r>
            <a:r>
              <a:rPr lang="zh-CN" altLang="en-US"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a:t>
            </a:r>
            <a:r>
              <a:rPr lang="en-US" altLang="zh-CN"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Visio</a:t>
            </a:r>
            <a:r>
              <a:rPr lang="zh-CN" altLang="en-US"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a:t>
            </a:r>
            <a:r>
              <a:rPr lang="en-US" altLang="zh-CN"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SPSS</a:t>
            </a:r>
            <a:r>
              <a:rPr lang="zh-CN" altLang="en-US"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a:t>
            </a:r>
            <a:r>
              <a:rPr lang="en-US" altLang="zh-CN"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3DS MAX</a:t>
            </a:r>
            <a:r>
              <a:rPr lang="zh-CN" altLang="en-US" sz="1600" dirty="0">
                <a:latin typeface="宋体" panose="02010600030101010101" pitchFamily="2" charset="-122"/>
                <a:sym typeface="微软雅黑" panose="020B0503020204020204" pitchFamily="34" charset="-122"/>
              </a:rPr>
              <a:t>等软件的教学视频</a:t>
            </a:r>
          </a:p>
        </p:txBody>
      </p:sp>
      <p:sp>
        <p:nvSpPr>
          <p:cNvPr id="30" name="TextBox 28"/>
          <p:cNvSpPr txBox="1"/>
          <p:nvPr/>
        </p:nvSpPr>
        <p:spPr>
          <a:xfrm>
            <a:off x="7165867" y="3524109"/>
            <a:ext cx="1621064" cy="502766"/>
          </a:xfrm>
          <a:prstGeom prst="rect">
            <a:avLst/>
          </a:prstGeom>
          <a:noFill/>
        </p:spPr>
        <p:txBody>
          <a:bodyPr wrap="square" rtlCol="0">
            <a:spAutoFit/>
          </a:bodyPr>
          <a:lstStyle/>
          <a:p>
            <a:r>
              <a:rPr lang="zh-CN" altLang="en-US" sz="2665" dirty="0">
                <a:solidFill>
                  <a:srgbClr val="E6571E"/>
                </a:solidFill>
                <a:latin typeface="+mj-ea"/>
                <a:ea typeface="+mj-ea"/>
              </a:rPr>
              <a:t>作用</a:t>
            </a:r>
          </a:p>
        </p:txBody>
      </p:sp>
      <p:sp>
        <p:nvSpPr>
          <p:cNvPr id="31" name="TextBox 22"/>
          <p:cNvSpPr txBox="1"/>
          <p:nvPr/>
        </p:nvSpPr>
        <p:spPr>
          <a:xfrm>
            <a:off x="7160347" y="4235146"/>
            <a:ext cx="5031653" cy="1803712"/>
          </a:xfrm>
          <a:prstGeom prst="rect">
            <a:avLst/>
          </a:prstGeom>
          <a:noFill/>
        </p:spPr>
        <p:txBody>
          <a:bodyPr wrap="square" lIns="87771" tIns="43885" rIns="87771" bIns="43885"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marL="285750" indent="-285750">
              <a:lnSpc>
                <a:spcPct val="150000"/>
              </a:lnSpc>
              <a:buClr>
                <a:srgbClr val="E6571E"/>
              </a:buClr>
              <a:buFont typeface="Wingdings" panose="05000000000000000000" pitchFamily="2" charset="2"/>
              <a:buChar char="l"/>
            </a:pPr>
            <a:r>
              <a:rPr lang="zh-CN" altLang="en-US" sz="1600" dirty="0">
                <a:solidFill>
                  <a:schemeClr val="tx1"/>
                </a:solidFill>
                <a:latin typeface="宋体" panose="02010600030101010101" pitchFamily="2" charset="-122"/>
                <a:ea typeface="宋体" panose="02010600030101010101" pitchFamily="2" charset="-122"/>
                <a:sym typeface="微软雅黑" panose="020B0503020204020204" pitchFamily="34" charset="-122"/>
              </a:rPr>
              <a:t>帮助从业人员掌握办公自动化基本业务处理方法。</a:t>
            </a:r>
            <a:endParaRPr lang="en-US" altLang="zh-CN" sz="1600" dirty="0">
              <a:solidFill>
                <a:schemeClr val="tx1"/>
              </a:solidFill>
              <a:latin typeface="宋体" panose="02010600030101010101" pitchFamily="2" charset="-122"/>
              <a:ea typeface="宋体" panose="02010600030101010101" pitchFamily="2" charset="-122"/>
              <a:sym typeface="微软雅黑" panose="020B0503020204020204" pitchFamily="34" charset="-122"/>
            </a:endParaRPr>
          </a:p>
          <a:p>
            <a:pPr marL="285750" indent="-285750">
              <a:lnSpc>
                <a:spcPct val="150000"/>
              </a:lnSpc>
              <a:buClr>
                <a:srgbClr val="E6571E"/>
              </a:buClr>
              <a:buFont typeface="Wingdings" panose="05000000000000000000" pitchFamily="2" charset="2"/>
              <a:buChar char="l"/>
            </a:pPr>
            <a:r>
              <a:rPr lang="zh-CN" altLang="en-US" sz="1600" dirty="0">
                <a:solidFill>
                  <a:schemeClr val="tx1"/>
                </a:solidFill>
                <a:latin typeface="宋体" panose="02010600030101010101" pitchFamily="2" charset="-122"/>
                <a:ea typeface="宋体" panose="02010600030101010101" pitchFamily="2" charset="-122"/>
                <a:sym typeface="微软雅黑" panose="020B0503020204020204" pitchFamily="34" charset="-122"/>
              </a:rPr>
              <a:t>有针对性地提高企业管理人员的管理能力。</a:t>
            </a:r>
            <a:endParaRPr lang="en-US" altLang="zh-CN" sz="1600" dirty="0">
              <a:solidFill>
                <a:schemeClr val="tx1"/>
              </a:solidFill>
              <a:latin typeface="宋体" panose="02010600030101010101" pitchFamily="2" charset="-122"/>
              <a:ea typeface="宋体" panose="02010600030101010101" pitchFamily="2" charset="-122"/>
              <a:sym typeface="微软雅黑" panose="020B0503020204020204" pitchFamily="34" charset="-122"/>
            </a:endParaRPr>
          </a:p>
          <a:p>
            <a:pPr marL="285750" indent="-285750">
              <a:lnSpc>
                <a:spcPct val="150000"/>
              </a:lnSpc>
              <a:buClr>
                <a:srgbClr val="E6571E"/>
              </a:buClr>
              <a:buFont typeface="Wingdings" panose="05000000000000000000" pitchFamily="2" charset="2"/>
              <a:buChar char="l"/>
            </a:pPr>
            <a:r>
              <a:rPr lang="zh-CN" altLang="en-US" sz="1600" dirty="0">
                <a:solidFill>
                  <a:schemeClr val="tx1"/>
                </a:solidFill>
                <a:latin typeface="宋体" panose="02010600030101010101" pitchFamily="2" charset="-122"/>
                <a:ea typeface="宋体" panose="02010600030101010101" pitchFamily="2" charset="-122"/>
                <a:sym typeface="微软雅黑" panose="020B0503020204020204" pitchFamily="34" charset="-122"/>
              </a:rPr>
              <a:t>帮助市场营销人员提高数据处理和分析能力。</a:t>
            </a:r>
            <a:endParaRPr lang="en-US" altLang="zh-CN" sz="1600" dirty="0">
              <a:solidFill>
                <a:schemeClr val="tx1"/>
              </a:solidFill>
              <a:latin typeface="宋体" panose="02010600030101010101" pitchFamily="2" charset="-122"/>
              <a:ea typeface="宋体" panose="02010600030101010101" pitchFamily="2" charset="-122"/>
              <a:sym typeface="微软雅黑" panose="020B0503020204020204" pitchFamily="34" charset="-122"/>
            </a:endParaRPr>
          </a:p>
          <a:p>
            <a:pPr marL="285750" indent="-285750">
              <a:lnSpc>
                <a:spcPct val="150000"/>
              </a:lnSpc>
              <a:buClr>
                <a:srgbClr val="E6571E"/>
              </a:buClr>
              <a:buFont typeface="Wingdings" panose="05000000000000000000" pitchFamily="2" charset="2"/>
              <a:buChar char="l"/>
            </a:pPr>
            <a:r>
              <a:rPr lang="zh-CN" altLang="en-US" sz="1600" dirty="0">
                <a:solidFill>
                  <a:schemeClr val="tx1"/>
                </a:solidFill>
                <a:latin typeface="宋体" panose="02010600030101010101" pitchFamily="2" charset="-122"/>
                <a:ea typeface="宋体" panose="02010600030101010101" pitchFamily="2" charset="-122"/>
                <a:sym typeface="微软雅黑" panose="020B0503020204020204" pitchFamily="34" charset="-122"/>
              </a:rPr>
              <a:t>帮助项目负责人准确高效完成项目。</a:t>
            </a:r>
          </a:p>
        </p:txBody>
      </p:sp>
      <p:grpSp>
        <p:nvGrpSpPr>
          <p:cNvPr id="32" name="组合 31"/>
          <p:cNvGrpSpPr/>
          <p:nvPr/>
        </p:nvGrpSpPr>
        <p:grpSpPr>
          <a:xfrm>
            <a:off x="3487961" y="2254141"/>
            <a:ext cx="1331735" cy="1331735"/>
            <a:chOff x="5252030" y="2008764"/>
            <a:chExt cx="809336" cy="809336"/>
          </a:xfrm>
          <a:solidFill>
            <a:srgbClr val="E6571E"/>
          </a:solidFill>
        </p:grpSpPr>
        <p:sp>
          <p:nvSpPr>
            <p:cNvPr id="33" name="椭圆 32"/>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9200">
                <a:defRPr/>
              </a:pPr>
              <a:endParaRPr lang="zh-CN" altLang="en-US" sz="2400" kern="0">
                <a:solidFill>
                  <a:sysClr val="window" lastClr="FFFFFF"/>
                </a:solidFill>
                <a:latin typeface="+mj-ea"/>
                <a:ea typeface="+mj-ea"/>
              </a:endParaRPr>
            </a:p>
          </p:txBody>
        </p:sp>
        <p:sp>
          <p:nvSpPr>
            <p:cNvPr id="34" name="椭圆 33"/>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35" name="组合 34"/>
          <p:cNvGrpSpPr/>
          <p:nvPr/>
        </p:nvGrpSpPr>
        <p:grpSpPr>
          <a:xfrm>
            <a:off x="560369" y="2387289"/>
            <a:ext cx="1528345" cy="1528345"/>
            <a:chOff x="5252030" y="2008764"/>
            <a:chExt cx="809336" cy="809336"/>
          </a:xfrm>
          <a:solidFill>
            <a:srgbClr val="E6571E"/>
          </a:solidFill>
        </p:grpSpPr>
        <p:sp>
          <p:nvSpPr>
            <p:cNvPr id="36" name="椭圆 35"/>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9200">
                <a:defRPr/>
              </a:pPr>
              <a:endParaRPr lang="zh-CN" altLang="en-US" sz="2400" kern="0">
                <a:solidFill>
                  <a:sysClr val="window" lastClr="FFFFFF"/>
                </a:solidFill>
                <a:latin typeface="+mj-ea"/>
                <a:ea typeface="+mj-ea"/>
              </a:endParaRPr>
            </a:p>
          </p:txBody>
        </p:sp>
        <p:sp>
          <p:nvSpPr>
            <p:cNvPr id="37" name="椭圆 36"/>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38" name="组合 37"/>
          <p:cNvGrpSpPr/>
          <p:nvPr/>
        </p:nvGrpSpPr>
        <p:grpSpPr>
          <a:xfrm>
            <a:off x="1229294" y="4594434"/>
            <a:ext cx="592639" cy="592639"/>
            <a:chOff x="5252030" y="2008764"/>
            <a:chExt cx="809336" cy="809336"/>
          </a:xfrm>
          <a:solidFill>
            <a:srgbClr val="E6571E"/>
          </a:solidFill>
        </p:grpSpPr>
        <p:sp>
          <p:nvSpPr>
            <p:cNvPr id="39" name="椭圆 38"/>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9200">
                <a:defRPr/>
              </a:pPr>
              <a:endParaRPr lang="zh-CN" altLang="en-US" sz="2400" kern="0">
                <a:solidFill>
                  <a:sysClr val="window" lastClr="FFFFFF"/>
                </a:solidFill>
                <a:latin typeface="+mj-ea"/>
                <a:ea typeface="+mj-ea"/>
              </a:endParaRPr>
            </a:p>
          </p:txBody>
        </p:sp>
        <p:sp>
          <p:nvSpPr>
            <p:cNvPr id="40" name="椭圆 39"/>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41" name="组合 40"/>
          <p:cNvGrpSpPr/>
          <p:nvPr/>
        </p:nvGrpSpPr>
        <p:grpSpPr>
          <a:xfrm>
            <a:off x="2505071" y="4087211"/>
            <a:ext cx="295775" cy="295775"/>
            <a:chOff x="5252030" y="2008764"/>
            <a:chExt cx="809336" cy="809336"/>
          </a:xfrm>
          <a:solidFill>
            <a:srgbClr val="E6571E"/>
          </a:solidFill>
        </p:grpSpPr>
        <p:sp>
          <p:nvSpPr>
            <p:cNvPr id="42" name="椭圆 41"/>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9200">
                <a:defRPr/>
              </a:pPr>
              <a:endParaRPr lang="zh-CN" altLang="en-US" sz="2400" kern="0">
                <a:solidFill>
                  <a:sysClr val="window" lastClr="FFFFFF"/>
                </a:solidFill>
                <a:latin typeface="+mj-ea"/>
                <a:ea typeface="+mj-ea"/>
              </a:endParaRPr>
            </a:p>
          </p:txBody>
        </p:sp>
        <p:sp>
          <p:nvSpPr>
            <p:cNvPr id="43" name="椭圆 42"/>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44" name="组合 43"/>
          <p:cNvGrpSpPr/>
          <p:nvPr/>
        </p:nvGrpSpPr>
        <p:grpSpPr>
          <a:xfrm>
            <a:off x="2264062" y="1971723"/>
            <a:ext cx="295775" cy="295775"/>
            <a:chOff x="5252030" y="2008764"/>
            <a:chExt cx="809336" cy="809336"/>
          </a:xfrm>
          <a:solidFill>
            <a:srgbClr val="E6571E"/>
          </a:solidFill>
        </p:grpSpPr>
        <p:sp>
          <p:nvSpPr>
            <p:cNvPr id="45" name="椭圆 44"/>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9200">
                <a:defRPr/>
              </a:pPr>
              <a:endParaRPr lang="zh-CN" altLang="en-US" sz="2400" kern="0">
                <a:solidFill>
                  <a:sysClr val="window" lastClr="FFFFFF"/>
                </a:solidFill>
                <a:latin typeface="+mj-ea"/>
                <a:ea typeface="+mj-ea"/>
              </a:endParaRPr>
            </a:p>
          </p:txBody>
        </p:sp>
        <p:sp>
          <p:nvSpPr>
            <p:cNvPr id="46" name="椭圆 45"/>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47" name="组合 46"/>
          <p:cNvGrpSpPr/>
          <p:nvPr/>
        </p:nvGrpSpPr>
        <p:grpSpPr>
          <a:xfrm>
            <a:off x="3346390" y="5243557"/>
            <a:ext cx="295775" cy="295775"/>
            <a:chOff x="5252030" y="2008764"/>
            <a:chExt cx="809336" cy="809336"/>
          </a:xfrm>
          <a:solidFill>
            <a:srgbClr val="E6571E"/>
          </a:solidFill>
        </p:grpSpPr>
        <p:sp>
          <p:nvSpPr>
            <p:cNvPr id="48" name="椭圆 47"/>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9200">
                <a:defRPr/>
              </a:pPr>
              <a:endParaRPr lang="zh-CN" altLang="en-US" sz="2400" kern="0">
                <a:solidFill>
                  <a:sysClr val="window" lastClr="FFFFFF"/>
                </a:solidFill>
                <a:latin typeface="+mj-ea"/>
                <a:ea typeface="+mj-ea"/>
              </a:endParaRPr>
            </a:p>
          </p:txBody>
        </p:sp>
        <p:sp>
          <p:nvSpPr>
            <p:cNvPr id="49" name="椭圆 48"/>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50" name="组合 49"/>
          <p:cNvGrpSpPr/>
          <p:nvPr/>
        </p:nvGrpSpPr>
        <p:grpSpPr>
          <a:xfrm>
            <a:off x="3917171" y="4877287"/>
            <a:ext cx="219900" cy="219900"/>
            <a:chOff x="5252030" y="2008764"/>
            <a:chExt cx="809336" cy="809336"/>
          </a:xfrm>
          <a:solidFill>
            <a:srgbClr val="E6571E"/>
          </a:solidFill>
        </p:grpSpPr>
        <p:sp>
          <p:nvSpPr>
            <p:cNvPr id="51" name="椭圆 50"/>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9200">
                <a:defRPr/>
              </a:pPr>
              <a:endParaRPr lang="zh-CN" altLang="en-US" sz="2400" kern="0">
                <a:solidFill>
                  <a:sysClr val="window" lastClr="FFFFFF"/>
                </a:solidFill>
                <a:latin typeface="+mj-ea"/>
                <a:ea typeface="+mj-ea"/>
              </a:endParaRPr>
            </a:p>
          </p:txBody>
        </p:sp>
        <p:sp>
          <p:nvSpPr>
            <p:cNvPr id="52" name="椭圆 51"/>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53" name="组合 52"/>
          <p:cNvGrpSpPr/>
          <p:nvPr/>
        </p:nvGrpSpPr>
        <p:grpSpPr>
          <a:xfrm>
            <a:off x="5279306" y="1463235"/>
            <a:ext cx="592639" cy="592639"/>
            <a:chOff x="5252030" y="2008764"/>
            <a:chExt cx="809336" cy="809336"/>
          </a:xfrm>
          <a:solidFill>
            <a:srgbClr val="E6571E"/>
          </a:solidFill>
        </p:grpSpPr>
        <p:sp>
          <p:nvSpPr>
            <p:cNvPr id="54" name="椭圆 53"/>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9200">
                <a:defRPr/>
              </a:pPr>
              <a:endParaRPr lang="zh-CN" altLang="en-US" sz="2400" kern="0">
                <a:solidFill>
                  <a:sysClr val="window" lastClr="FFFFFF"/>
                </a:solidFill>
                <a:latin typeface="+mj-ea"/>
                <a:ea typeface="+mj-ea"/>
              </a:endParaRPr>
            </a:p>
          </p:txBody>
        </p:sp>
        <p:sp>
          <p:nvSpPr>
            <p:cNvPr id="55" name="椭圆 54"/>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56" name="组合 55"/>
          <p:cNvGrpSpPr/>
          <p:nvPr/>
        </p:nvGrpSpPr>
        <p:grpSpPr>
          <a:xfrm>
            <a:off x="5329293" y="2817406"/>
            <a:ext cx="428961" cy="428961"/>
            <a:chOff x="5252030" y="2008764"/>
            <a:chExt cx="809336" cy="809336"/>
          </a:xfrm>
          <a:solidFill>
            <a:srgbClr val="E6571E"/>
          </a:solidFill>
        </p:grpSpPr>
        <p:sp>
          <p:nvSpPr>
            <p:cNvPr id="57" name="椭圆 56"/>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9200">
                <a:defRPr/>
              </a:pPr>
              <a:endParaRPr lang="zh-CN" altLang="en-US" sz="2400" kern="0">
                <a:solidFill>
                  <a:sysClr val="window" lastClr="FFFFFF"/>
                </a:solidFill>
                <a:latin typeface="+mj-ea"/>
                <a:ea typeface="+mj-ea"/>
              </a:endParaRPr>
            </a:p>
          </p:txBody>
        </p:sp>
        <p:sp>
          <p:nvSpPr>
            <p:cNvPr id="58" name="椭圆 57"/>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sp>
        <p:nvSpPr>
          <p:cNvPr id="64" name="灯片编号占位符 63"/>
          <p:cNvSpPr>
            <a:spLocks noGrp="1"/>
          </p:cNvSpPr>
          <p:nvPr>
            <p:ph type="sldNum" sz="quarter" idx="12"/>
          </p:nvPr>
        </p:nvSpPr>
        <p:spPr>
          <a:xfrm>
            <a:off x="8553095" y="6460892"/>
            <a:ext cx="2743200" cy="365125"/>
          </a:xfrm>
        </p:spPr>
        <p:txBody>
          <a:bodyPr/>
          <a:lstStyle/>
          <a:p>
            <a:fld id="{7543FE73-A404-45C1-B77A-6DB3BD9EA953}" type="slidenum">
              <a:rPr lang="zh-CN" altLang="en-US" smtClean="0"/>
              <a:t>63</a:t>
            </a:fld>
            <a:endParaRPr lang="zh-CN" altLang="en-US" dirty="0"/>
          </a:p>
        </p:txBody>
      </p:sp>
      <p:sp>
        <p:nvSpPr>
          <p:cNvPr id="63" name="TextBox 64"/>
          <p:cNvSpPr txBox="1"/>
          <p:nvPr/>
        </p:nvSpPr>
        <p:spPr>
          <a:xfrm>
            <a:off x="1057172" y="1544664"/>
            <a:ext cx="1043226" cy="492373"/>
          </a:xfrm>
          <a:prstGeom prst="rect">
            <a:avLst/>
          </a:prstGeom>
          <a:noFill/>
        </p:spPr>
        <p:txBody>
          <a:bodyPr wrap="none" lIns="162556" tIns="81277" rIns="162556" bIns="81277" rtlCol="0">
            <a:spAutoFit/>
          </a:bodyPr>
          <a:lstStyle/>
          <a:p>
            <a:r>
              <a:rPr lang="en-US" altLang="zh-CN" sz="2135" b="1" dirty="0">
                <a:latin typeface="Times New Roman" panose="02020603050405020304" charset="0"/>
                <a:ea typeface="微软雅黑" panose="020B0503020204020204" pitchFamily="34" charset="-122"/>
                <a:cs typeface="Times New Roman" panose="02020603050405020304" charset="0"/>
              </a:rPr>
              <a:t>Office</a:t>
            </a:r>
            <a:endParaRPr lang="zh-CN" altLang="en-US" sz="2135" b="1" dirty="0">
              <a:latin typeface="Times New Roman" panose="02020603050405020304" charset="0"/>
              <a:ea typeface="微软雅黑" panose="020B0503020204020204" pitchFamily="34" charset="-122"/>
              <a:cs typeface="Times New Roman" panose="02020603050405020304" charset="0"/>
            </a:endParaRPr>
          </a:p>
        </p:txBody>
      </p:sp>
      <p:sp>
        <p:nvSpPr>
          <p:cNvPr id="65" name="TextBox 64"/>
          <p:cNvSpPr txBox="1"/>
          <p:nvPr/>
        </p:nvSpPr>
        <p:spPr>
          <a:xfrm>
            <a:off x="3310484" y="1305793"/>
            <a:ext cx="1174544" cy="492373"/>
          </a:xfrm>
          <a:prstGeom prst="rect">
            <a:avLst/>
          </a:prstGeom>
          <a:noFill/>
        </p:spPr>
        <p:txBody>
          <a:bodyPr wrap="none" lIns="162556" tIns="81277" rIns="162556" bIns="81277" rtlCol="0">
            <a:spAutoFit/>
          </a:bodyPr>
          <a:lstStyle/>
          <a:p>
            <a:r>
              <a:rPr lang="en-US" altLang="zh-CN" sz="2135" b="1" dirty="0">
                <a:latin typeface="Times New Roman" panose="02020603050405020304" charset="0"/>
                <a:ea typeface="微软雅黑" panose="020B0503020204020204" pitchFamily="34" charset="-122"/>
                <a:cs typeface="Times New Roman" panose="02020603050405020304" charset="0"/>
              </a:rPr>
              <a:t>Project</a:t>
            </a:r>
            <a:endParaRPr lang="zh-CN" altLang="en-US" sz="2135" b="1" dirty="0">
              <a:latin typeface="Times New Roman" panose="02020603050405020304" charset="0"/>
              <a:ea typeface="微软雅黑" panose="020B0503020204020204" pitchFamily="34" charset="-122"/>
              <a:cs typeface="Times New Roman" panose="02020603050405020304" charset="0"/>
            </a:endParaRPr>
          </a:p>
        </p:txBody>
      </p:sp>
      <p:sp>
        <p:nvSpPr>
          <p:cNvPr id="66" name="TextBox 62"/>
          <p:cNvSpPr txBox="1"/>
          <p:nvPr/>
        </p:nvSpPr>
        <p:spPr>
          <a:xfrm>
            <a:off x="1947369" y="3102433"/>
            <a:ext cx="876514" cy="492373"/>
          </a:xfrm>
          <a:prstGeom prst="rect">
            <a:avLst/>
          </a:prstGeom>
          <a:noFill/>
        </p:spPr>
        <p:txBody>
          <a:bodyPr wrap="none" lIns="162556" tIns="81277" rIns="162556" bIns="81277" rtlCol="0">
            <a:spAutoFit/>
          </a:bodyPr>
          <a:lstStyle/>
          <a:p>
            <a:r>
              <a:rPr lang="zh-CN" altLang="en-US" sz="2135" b="1" dirty="0">
                <a:latin typeface="Times New Roman" panose="02020603050405020304" charset="0"/>
                <a:ea typeface="微软雅黑" panose="020B0503020204020204" pitchFamily="34" charset="-122"/>
                <a:cs typeface="Times New Roman" panose="02020603050405020304" charset="0"/>
              </a:rPr>
              <a:t>商业</a:t>
            </a:r>
          </a:p>
        </p:txBody>
      </p:sp>
      <p:sp>
        <p:nvSpPr>
          <p:cNvPr id="67" name="TextBox 67"/>
          <p:cNvSpPr txBox="1"/>
          <p:nvPr/>
        </p:nvSpPr>
        <p:spPr>
          <a:xfrm>
            <a:off x="1968500" y="4899005"/>
            <a:ext cx="1150628" cy="492373"/>
          </a:xfrm>
          <a:prstGeom prst="rect">
            <a:avLst/>
          </a:prstGeom>
          <a:noFill/>
        </p:spPr>
        <p:txBody>
          <a:bodyPr wrap="none" lIns="162556" tIns="81277" rIns="162556" bIns="81277" rtlCol="0">
            <a:spAutoFit/>
          </a:bodyPr>
          <a:lstStyle/>
          <a:p>
            <a:r>
              <a:rPr lang="zh-CN" altLang="en-US" sz="2135" b="1" dirty="0">
                <a:latin typeface="Times New Roman" panose="02020603050405020304" charset="0"/>
                <a:ea typeface="微软雅黑" panose="020B0503020204020204" pitchFamily="34" charset="-122"/>
                <a:cs typeface="Times New Roman" panose="02020603050405020304" charset="0"/>
              </a:rPr>
              <a:t>领导力</a:t>
            </a:r>
          </a:p>
        </p:txBody>
      </p:sp>
      <p:sp>
        <p:nvSpPr>
          <p:cNvPr id="68" name="TextBox 64"/>
          <p:cNvSpPr txBox="1"/>
          <p:nvPr/>
        </p:nvSpPr>
        <p:spPr>
          <a:xfrm>
            <a:off x="718402" y="4265820"/>
            <a:ext cx="908061" cy="492373"/>
          </a:xfrm>
          <a:prstGeom prst="rect">
            <a:avLst/>
          </a:prstGeom>
          <a:noFill/>
        </p:spPr>
        <p:txBody>
          <a:bodyPr wrap="none" lIns="162556" tIns="81277" rIns="162556" bIns="81277" rtlCol="0">
            <a:spAutoFit/>
          </a:bodyPr>
          <a:lstStyle/>
          <a:p>
            <a:r>
              <a:rPr lang="en-US" altLang="zh-CN" sz="2135" b="1" dirty="0">
                <a:latin typeface="Times New Roman" panose="02020603050405020304" charset="0"/>
                <a:ea typeface="微软雅黑" panose="020B0503020204020204" pitchFamily="34" charset="-122"/>
                <a:cs typeface="Times New Roman" panose="02020603050405020304" charset="0"/>
              </a:rPr>
              <a:t>Visio</a:t>
            </a:r>
            <a:endParaRPr lang="zh-CN" altLang="en-US" sz="2135" b="1" dirty="0">
              <a:latin typeface="Times New Roman" panose="02020603050405020304" charset="0"/>
              <a:ea typeface="微软雅黑" panose="020B0503020204020204" pitchFamily="34" charset="-122"/>
              <a:cs typeface="Times New Roman" panose="02020603050405020304" charset="0"/>
            </a:endParaRPr>
          </a:p>
        </p:txBody>
      </p:sp>
      <p:sp>
        <p:nvSpPr>
          <p:cNvPr id="69" name="TextBox 65"/>
          <p:cNvSpPr txBox="1"/>
          <p:nvPr/>
        </p:nvSpPr>
        <p:spPr>
          <a:xfrm>
            <a:off x="4200154" y="5225271"/>
            <a:ext cx="1424741" cy="492373"/>
          </a:xfrm>
          <a:prstGeom prst="rect">
            <a:avLst/>
          </a:prstGeom>
          <a:noFill/>
        </p:spPr>
        <p:txBody>
          <a:bodyPr wrap="none" lIns="162556" tIns="81277" rIns="162556" bIns="81277" rtlCol="0">
            <a:spAutoFit/>
          </a:bodyPr>
          <a:lstStyle/>
          <a:p>
            <a:r>
              <a:rPr lang="zh-CN" altLang="en-US" sz="2135" b="1" dirty="0">
                <a:latin typeface="Times New Roman" panose="02020603050405020304" charset="0"/>
                <a:ea typeface="微软雅黑" panose="020B0503020204020204" pitchFamily="34" charset="-122"/>
                <a:cs typeface="Times New Roman" panose="02020603050405020304" charset="0"/>
              </a:rPr>
              <a:t>项目管理</a:t>
            </a:r>
          </a:p>
        </p:txBody>
      </p:sp>
      <p:sp>
        <p:nvSpPr>
          <p:cNvPr id="70" name="TextBox 64"/>
          <p:cNvSpPr txBox="1"/>
          <p:nvPr/>
        </p:nvSpPr>
        <p:spPr>
          <a:xfrm>
            <a:off x="3300836" y="3565152"/>
            <a:ext cx="2029074" cy="492373"/>
          </a:xfrm>
          <a:prstGeom prst="rect">
            <a:avLst/>
          </a:prstGeom>
          <a:noFill/>
        </p:spPr>
        <p:txBody>
          <a:bodyPr wrap="none" lIns="162556" tIns="81277" rIns="162556" bIns="81277" rtlCol="0">
            <a:spAutoFit/>
          </a:bodyPr>
          <a:lstStyle/>
          <a:p>
            <a:r>
              <a:rPr lang="en-US" altLang="zh-CN" sz="2135" b="1" dirty="0" err="1">
                <a:latin typeface="Times New Roman" panose="02020603050405020304" charset="0"/>
                <a:ea typeface="微软雅黑" panose="020B0503020204020204" pitchFamily="34" charset="-122"/>
                <a:cs typeface="Times New Roman" panose="02020603050405020304" charset="0"/>
              </a:rPr>
              <a:t>MindManager</a:t>
            </a:r>
            <a:endParaRPr lang="zh-CN" altLang="en-US" sz="2135" b="1" dirty="0">
              <a:latin typeface="Times New Roman" panose="02020603050405020304" charset="0"/>
              <a:ea typeface="微软雅黑" panose="020B0503020204020204" pitchFamily="34" charset="-122"/>
              <a:cs typeface="Times New Roman" panose="02020603050405020304" charset="0"/>
            </a:endParaRPr>
          </a:p>
        </p:txBody>
      </p:sp>
      <p:sp>
        <p:nvSpPr>
          <p:cNvPr id="71" name="TextBox 66"/>
          <p:cNvSpPr txBox="1"/>
          <p:nvPr/>
        </p:nvSpPr>
        <p:spPr>
          <a:xfrm>
            <a:off x="5303951" y="3649099"/>
            <a:ext cx="876514" cy="492373"/>
          </a:xfrm>
          <a:prstGeom prst="rect">
            <a:avLst/>
          </a:prstGeom>
          <a:noFill/>
        </p:spPr>
        <p:txBody>
          <a:bodyPr wrap="none" lIns="162556" tIns="81277" rIns="162556" bIns="81277" rtlCol="0">
            <a:spAutoFit/>
          </a:bodyPr>
          <a:lstStyle/>
          <a:p>
            <a:r>
              <a:rPr lang="zh-CN" altLang="en-US" sz="2135" b="1" dirty="0">
                <a:latin typeface="Times New Roman" panose="02020603050405020304" charset="0"/>
                <a:ea typeface="微软雅黑" panose="020B0503020204020204" pitchFamily="34" charset="-122"/>
                <a:cs typeface="Times New Roman" panose="02020603050405020304" charset="0"/>
              </a:rPr>
              <a:t>营销</a:t>
            </a:r>
          </a:p>
        </p:txBody>
      </p:sp>
      <p:sp>
        <p:nvSpPr>
          <p:cNvPr id="72" name="TextBox 28"/>
          <p:cNvSpPr txBox="1"/>
          <p:nvPr/>
        </p:nvSpPr>
        <p:spPr>
          <a:xfrm>
            <a:off x="7152118" y="1453012"/>
            <a:ext cx="1400977" cy="502766"/>
          </a:xfrm>
          <a:prstGeom prst="rect">
            <a:avLst/>
          </a:prstGeom>
          <a:noFill/>
        </p:spPr>
        <p:txBody>
          <a:bodyPr wrap="square" rtlCol="0">
            <a:spAutoFit/>
          </a:bodyPr>
          <a:lstStyle/>
          <a:p>
            <a:r>
              <a:rPr lang="zh-CN" altLang="en-US" sz="2665" dirty="0">
                <a:solidFill>
                  <a:srgbClr val="E6571E"/>
                </a:solidFill>
                <a:latin typeface="+mj-ea"/>
                <a:ea typeface="+mj-ea"/>
              </a:rPr>
              <a:t>内容</a:t>
            </a:r>
          </a:p>
        </p:txBody>
      </p:sp>
    </p:spTree>
  </p:cSld>
  <p:clrMapOvr>
    <a:masterClrMapping/>
  </p:clrMapOvr>
  <mc:AlternateContent xmlns:mc="http://schemas.openxmlformats.org/markup-compatibility/2006" xmlns:p14="http://schemas.microsoft.com/office/powerpoint/2010/main">
    <mc:Choice Requires="p14">
      <p:transition spd="slow" p14:dur="1200" advTm="6000">
        <p14:prism/>
      </p:transition>
    </mc:Choice>
    <mc:Fallback xmlns="">
      <p:transition spd="slow" advTm="6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65000" fill="hold" nodeType="withEffect" p14:presetBounceEnd="55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5000">
                                          <p:cBhvr additive="base">
                                            <p:cTn id="7" dur="2000" fill="hold"/>
                                            <p:tgtEl>
                                              <p:spTgt spid="32"/>
                                            </p:tgtEl>
                                            <p:attrNameLst>
                                              <p:attrName>ppt_x</p:attrName>
                                            </p:attrNameLst>
                                          </p:cBhvr>
                                          <p:tavLst>
                                            <p:tav tm="0">
                                              <p:val>
                                                <p:strVal val="1+#ppt_w/2"/>
                                              </p:val>
                                            </p:tav>
                                            <p:tav tm="100000">
                                              <p:val>
                                                <p:strVal val="#ppt_x"/>
                                              </p:val>
                                            </p:tav>
                                          </p:tavLst>
                                        </p:anim>
                                        <p:anim calcmode="lin" valueType="num" p14:bounceEnd="55000">
                                          <p:cBhvr additive="base">
                                            <p:cTn id="8" dur="20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12" accel="65000" fill="hold" nodeType="withEffect" p14:presetBounceEnd="55000">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14:bounceEnd="55000">
                                          <p:cBhvr additive="base">
                                            <p:cTn id="11" dur="2000" fill="hold"/>
                                            <p:tgtEl>
                                              <p:spTgt spid="35"/>
                                            </p:tgtEl>
                                            <p:attrNameLst>
                                              <p:attrName>ppt_x</p:attrName>
                                            </p:attrNameLst>
                                          </p:cBhvr>
                                          <p:tavLst>
                                            <p:tav tm="0">
                                              <p:val>
                                                <p:strVal val="0-#ppt_w/2"/>
                                              </p:val>
                                            </p:tav>
                                            <p:tav tm="100000">
                                              <p:val>
                                                <p:strVal val="#ppt_x"/>
                                              </p:val>
                                            </p:tav>
                                          </p:tavLst>
                                        </p:anim>
                                        <p:anim calcmode="lin" valueType="num" p14:bounceEnd="55000">
                                          <p:cBhvr additive="base">
                                            <p:cTn id="12" dur="2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12" accel="65000" fill="hold" nodeType="withEffect" p14:presetBounceEnd="55000">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14:bounceEnd="55000">
                                          <p:cBhvr additive="base">
                                            <p:cTn id="15" dur="2000" fill="hold"/>
                                            <p:tgtEl>
                                              <p:spTgt spid="38"/>
                                            </p:tgtEl>
                                            <p:attrNameLst>
                                              <p:attrName>ppt_x</p:attrName>
                                            </p:attrNameLst>
                                          </p:cBhvr>
                                          <p:tavLst>
                                            <p:tav tm="0">
                                              <p:val>
                                                <p:strVal val="0-#ppt_w/2"/>
                                              </p:val>
                                            </p:tav>
                                            <p:tav tm="100000">
                                              <p:val>
                                                <p:strVal val="#ppt_x"/>
                                              </p:val>
                                            </p:tav>
                                          </p:tavLst>
                                        </p:anim>
                                        <p:anim calcmode="lin" valueType="num" p14:bounceEnd="55000">
                                          <p:cBhvr additive="base">
                                            <p:cTn id="16" dur="200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12" accel="65000" fill="hold" nodeType="withEffect" p14:presetBounceEnd="55000">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14:bounceEnd="55000">
                                          <p:cBhvr additive="base">
                                            <p:cTn id="19" dur="2000" fill="hold"/>
                                            <p:tgtEl>
                                              <p:spTgt spid="53"/>
                                            </p:tgtEl>
                                            <p:attrNameLst>
                                              <p:attrName>ppt_x</p:attrName>
                                            </p:attrNameLst>
                                          </p:cBhvr>
                                          <p:tavLst>
                                            <p:tav tm="0">
                                              <p:val>
                                                <p:strVal val="0-#ppt_w/2"/>
                                              </p:val>
                                            </p:tav>
                                            <p:tav tm="100000">
                                              <p:val>
                                                <p:strVal val="#ppt_x"/>
                                              </p:val>
                                            </p:tav>
                                          </p:tavLst>
                                        </p:anim>
                                        <p:anim calcmode="lin" valueType="num" p14:bounceEnd="55000">
                                          <p:cBhvr additive="base">
                                            <p:cTn id="20" dur="2000" fill="hold"/>
                                            <p:tgtEl>
                                              <p:spTgt spid="53"/>
                                            </p:tgtEl>
                                            <p:attrNameLst>
                                              <p:attrName>ppt_y</p:attrName>
                                            </p:attrNameLst>
                                          </p:cBhvr>
                                          <p:tavLst>
                                            <p:tav tm="0">
                                              <p:val>
                                                <p:strVal val="1+#ppt_h/2"/>
                                              </p:val>
                                            </p:tav>
                                            <p:tav tm="100000">
                                              <p:val>
                                                <p:strVal val="#ppt_y"/>
                                              </p:val>
                                            </p:tav>
                                          </p:tavLst>
                                        </p:anim>
                                      </p:childTnLst>
                                    </p:cTn>
                                  </p:par>
                                  <p:par>
                                    <p:cTn id="21" presetID="23" presetClass="entr" presetSubtype="52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ppt_x</p:attrName>
                                            </p:attrNameLst>
                                          </p:cBhvr>
                                          <p:tavLst>
                                            <p:tav tm="0">
                                              <p:val>
                                                <p:fltVal val="0.5"/>
                                              </p:val>
                                            </p:tav>
                                            <p:tav tm="100000">
                                              <p:val>
                                                <p:strVal val="#ppt_x"/>
                                              </p:val>
                                            </p:tav>
                                          </p:tavLst>
                                        </p:anim>
                                        <p:anim calcmode="lin" valueType="num">
                                          <p:cBhvr>
                                            <p:cTn id="26" dur="1000" fill="hold"/>
                                            <p:tgtEl>
                                              <p:spTgt spid="7"/>
                                            </p:tgtEl>
                                            <p:attrNameLst>
                                              <p:attrName>ppt_y</p:attrName>
                                            </p:attrNameLst>
                                          </p:cBhvr>
                                          <p:tavLst>
                                            <p:tav tm="0">
                                              <p:val>
                                                <p:fltVal val="0.5"/>
                                              </p:val>
                                            </p:tav>
                                            <p:tav tm="100000">
                                              <p:val>
                                                <p:strVal val="#ppt_y"/>
                                              </p:val>
                                            </p:tav>
                                          </p:tavLst>
                                        </p:anim>
                                      </p:childTnLst>
                                    </p:cTn>
                                  </p:par>
                                  <p:par>
                                    <p:cTn id="27" presetID="23" presetClass="entr" presetSubtype="528" fill="hold" nodeType="withEffect">
                                      <p:stCondLst>
                                        <p:cond delay="20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ppt_x</p:attrName>
                                            </p:attrNameLst>
                                          </p:cBhvr>
                                          <p:tavLst>
                                            <p:tav tm="0">
                                              <p:val>
                                                <p:fltVal val="0.5"/>
                                              </p:val>
                                            </p:tav>
                                            <p:tav tm="100000">
                                              <p:val>
                                                <p:strVal val="#ppt_x"/>
                                              </p:val>
                                            </p:tav>
                                          </p:tavLst>
                                        </p:anim>
                                        <p:anim calcmode="lin" valueType="num">
                                          <p:cBhvr>
                                            <p:cTn id="32" dur="1000" fill="hold"/>
                                            <p:tgtEl>
                                              <p:spTgt spid="10"/>
                                            </p:tgtEl>
                                            <p:attrNameLst>
                                              <p:attrName>ppt_y</p:attrName>
                                            </p:attrNameLst>
                                          </p:cBhvr>
                                          <p:tavLst>
                                            <p:tav tm="0">
                                              <p:val>
                                                <p:fltVal val="0.5"/>
                                              </p:val>
                                            </p:tav>
                                            <p:tav tm="100000">
                                              <p:val>
                                                <p:strVal val="#ppt_y"/>
                                              </p:val>
                                            </p:tav>
                                          </p:tavLst>
                                        </p:anim>
                                      </p:childTnLst>
                                    </p:cTn>
                                  </p:par>
                                  <p:par>
                                    <p:cTn id="33" presetID="2" presetClass="entr" presetSubtype="3" accel="65000" fill="hold" nodeType="withEffect" p14:presetBounceEnd="55000">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14:bounceEnd="55000">
                                          <p:cBhvr additive="base">
                                            <p:cTn id="35" dur="2000" fill="hold"/>
                                            <p:tgtEl>
                                              <p:spTgt spid="50"/>
                                            </p:tgtEl>
                                            <p:attrNameLst>
                                              <p:attrName>ppt_x</p:attrName>
                                            </p:attrNameLst>
                                          </p:cBhvr>
                                          <p:tavLst>
                                            <p:tav tm="0">
                                              <p:val>
                                                <p:strVal val="1+#ppt_w/2"/>
                                              </p:val>
                                            </p:tav>
                                            <p:tav tm="100000">
                                              <p:val>
                                                <p:strVal val="#ppt_x"/>
                                              </p:val>
                                            </p:tav>
                                          </p:tavLst>
                                        </p:anim>
                                        <p:anim calcmode="lin" valueType="num" p14:bounceEnd="55000">
                                          <p:cBhvr additive="base">
                                            <p:cTn id="36" dur="2000" fill="hold"/>
                                            <p:tgtEl>
                                              <p:spTgt spid="50"/>
                                            </p:tgtEl>
                                            <p:attrNameLst>
                                              <p:attrName>ppt_y</p:attrName>
                                            </p:attrNameLst>
                                          </p:cBhvr>
                                          <p:tavLst>
                                            <p:tav tm="0">
                                              <p:val>
                                                <p:strVal val="0-#ppt_h/2"/>
                                              </p:val>
                                            </p:tav>
                                            <p:tav tm="100000">
                                              <p:val>
                                                <p:strVal val="#ppt_y"/>
                                              </p:val>
                                            </p:tav>
                                          </p:tavLst>
                                        </p:anim>
                                      </p:childTnLst>
                                    </p:cTn>
                                  </p:par>
                                  <p:par>
                                    <p:cTn id="37" presetID="2" presetClass="entr" presetSubtype="3" accel="65000" fill="hold" nodeType="withEffect" p14:presetBounceEnd="55000">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14:bounceEnd="55000">
                                          <p:cBhvr additive="base">
                                            <p:cTn id="39" dur="2000" fill="hold"/>
                                            <p:tgtEl>
                                              <p:spTgt spid="47"/>
                                            </p:tgtEl>
                                            <p:attrNameLst>
                                              <p:attrName>ppt_x</p:attrName>
                                            </p:attrNameLst>
                                          </p:cBhvr>
                                          <p:tavLst>
                                            <p:tav tm="0">
                                              <p:val>
                                                <p:strVal val="1+#ppt_w/2"/>
                                              </p:val>
                                            </p:tav>
                                            <p:tav tm="100000">
                                              <p:val>
                                                <p:strVal val="#ppt_x"/>
                                              </p:val>
                                            </p:tav>
                                          </p:tavLst>
                                        </p:anim>
                                        <p:anim calcmode="lin" valueType="num" p14:bounceEnd="55000">
                                          <p:cBhvr additive="base">
                                            <p:cTn id="40" dur="2000" fill="hold"/>
                                            <p:tgtEl>
                                              <p:spTgt spid="47"/>
                                            </p:tgtEl>
                                            <p:attrNameLst>
                                              <p:attrName>ppt_y</p:attrName>
                                            </p:attrNameLst>
                                          </p:cBhvr>
                                          <p:tavLst>
                                            <p:tav tm="0">
                                              <p:val>
                                                <p:strVal val="0-#ppt_h/2"/>
                                              </p:val>
                                            </p:tav>
                                            <p:tav tm="100000">
                                              <p:val>
                                                <p:strVal val="#ppt_y"/>
                                              </p:val>
                                            </p:tav>
                                          </p:tavLst>
                                        </p:anim>
                                      </p:childTnLst>
                                    </p:cTn>
                                  </p:par>
                                  <p:par>
                                    <p:cTn id="41" presetID="23" presetClass="entr" presetSubtype="528"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anim calcmode="lin" valueType="num">
                                          <p:cBhvr>
                                            <p:cTn id="45" dur="1000" fill="hold"/>
                                            <p:tgtEl>
                                              <p:spTgt spid="13"/>
                                            </p:tgtEl>
                                            <p:attrNameLst>
                                              <p:attrName>ppt_x</p:attrName>
                                            </p:attrNameLst>
                                          </p:cBhvr>
                                          <p:tavLst>
                                            <p:tav tm="0">
                                              <p:val>
                                                <p:fltVal val="0.5"/>
                                              </p:val>
                                            </p:tav>
                                            <p:tav tm="100000">
                                              <p:val>
                                                <p:strVal val="#ppt_x"/>
                                              </p:val>
                                            </p:tav>
                                          </p:tavLst>
                                        </p:anim>
                                        <p:anim calcmode="lin" valueType="num">
                                          <p:cBhvr>
                                            <p:cTn id="46" dur="1000" fill="hold"/>
                                            <p:tgtEl>
                                              <p:spTgt spid="13"/>
                                            </p:tgtEl>
                                            <p:attrNameLst>
                                              <p:attrName>ppt_y</p:attrName>
                                            </p:attrNameLst>
                                          </p:cBhvr>
                                          <p:tavLst>
                                            <p:tav tm="0">
                                              <p:val>
                                                <p:fltVal val="0.5"/>
                                              </p:val>
                                            </p:tav>
                                            <p:tav tm="100000">
                                              <p:val>
                                                <p:strVal val="#ppt_y"/>
                                              </p:val>
                                            </p:tav>
                                          </p:tavLst>
                                        </p:anim>
                                      </p:childTnLst>
                                    </p:cTn>
                                  </p:par>
                                  <p:par>
                                    <p:cTn id="47" presetID="2" presetClass="entr" presetSubtype="12" accel="65000" fill="hold" nodeType="withEffect" p14:presetBounceEnd="55000">
                                      <p:stCondLst>
                                        <p:cond delay="0"/>
                                      </p:stCondLst>
                                      <p:childTnLst>
                                        <p:set>
                                          <p:cBhvr>
                                            <p:cTn id="48" dur="1" fill="hold">
                                              <p:stCondLst>
                                                <p:cond delay="0"/>
                                              </p:stCondLst>
                                            </p:cTn>
                                            <p:tgtEl>
                                              <p:spTgt spid="56"/>
                                            </p:tgtEl>
                                            <p:attrNameLst>
                                              <p:attrName>style.visibility</p:attrName>
                                            </p:attrNameLst>
                                          </p:cBhvr>
                                          <p:to>
                                            <p:strVal val="visible"/>
                                          </p:to>
                                        </p:set>
                                        <p:anim calcmode="lin" valueType="num" p14:bounceEnd="55000">
                                          <p:cBhvr additive="base">
                                            <p:cTn id="49" dur="2000" fill="hold"/>
                                            <p:tgtEl>
                                              <p:spTgt spid="56"/>
                                            </p:tgtEl>
                                            <p:attrNameLst>
                                              <p:attrName>ppt_x</p:attrName>
                                            </p:attrNameLst>
                                          </p:cBhvr>
                                          <p:tavLst>
                                            <p:tav tm="0">
                                              <p:val>
                                                <p:strVal val="0-#ppt_w/2"/>
                                              </p:val>
                                            </p:tav>
                                            <p:tav tm="100000">
                                              <p:val>
                                                <p:strVal val="#ppt_x"/>
                                              </p:val>
                                            </p:tav>
                                          </p:tavLst>
                                        </p:anim>
                                        <p:anim calcmode="lin" valueType="num" p14:bounceEnd="55000">
                                          <p:cBhvr additive="base">
                                            <p:cTn id="50" dur="2000" fill="hold"/>
                                            <p:tgtEl>
                                              <p:spTgt spid="56"/>
                                            </p:tgtEl>
                                            <p:attrNameLst>
                                              <p:attrName>ppt_y</p:attrName>
                                            </p:attrNameLst>
                                          </p:cBhvr>
                                          <p:tavLst>
                                            <p:tav tm="0">
                                              <p:val>
                                                <p:strVal val="1+#ppt_h/2"/>
                                              </p:val>
                                            </p:tav>
                                            <p:tav tm="100000">
                                              <p:val>
                                                <p:strVal val="#ppt_y"/>
                                              </p:val>
                                            </p:tav>
                                          </p:tavLst>
                                        </p:anim>
                                      </p:childTnLst>
                                    </p:cTn>
                                  </p:par>
                                  <p:par>
                                    <p:cTn id="51" presetID="23" presetClass="entr" presetSubtype="528" fill="hold" nodeType="withEffect">
                                      <p:stCondLst>
                                        <p:cond delay="200"/>
                                      </p:stCondLst>
                                      <p:childTnLst>
                                        <p:set>
                                          <p:cBhvr>
                                            <p:cTn id="52" dur="1" fill="hold">
                                              <p:stCondLst>
                                                <p:cond delay="0"/>
                                              </p:stCondLst>
                                            </p:cTn>
                                            <p:tgtEl>
                                              <p:spTgt spid="16"/>
                                            </p:tgtEl>
                                            <p:attrNameLst>
                                              <p:attrName>style.visibility</p:attrName>
                                            </p:attrNameLst>
                                          </p:cBhvr>
                                          <p:to>
                                            <p:strVal val="visible"/>
                                          </p:to>
                                        </p:set>
                                        <p:anim calcmode="lin" valueType="num">
                                          <p:cBhvr>
                                            <p:cTn id="53" dur="600" fill="hold"/>
                                            <p:tgtEl>
                                              <p:spTgt spid="16"/>
                                            </p:tgtEl>
                                            <p:attrNameLst>
                                              <p:attrName>ppt_w</p:attrName>
                                            </p:attrNameLst>
                                          </p:cBhvr>
                                          <p:tavLst>
                                            <p:tav tm="0">
                                              <p:val>
                                                <p:fltVal val="0"/>
                                              </p:val>
                                            </p:tav>
                                            <p:tav tm="100000">
                                              <p:val>
                                                <p:strVal val="#ppt_w"/>
                                              </p:val>
                                            </p:tav>
                                          </p:tavLst>
                                        </p:anim>
                                        <p:anim calcmode="lin" valueType="num">
                                          <p:cBhvr>
                                            <p:cTn id="54" dur="600" fill="hold"/>
                                            <p:tgtEl>
                                              <p:spTgt spid="16"/>
                                            </p:tgtEl>
                                            <p:attrNameLst>
                                              <p:attrName>ppt_h</p:attrName>
                                            </p:attrNameLst>
                                          </p:cBhvr>
                                          <p:tavLst>
                                            <p:tav tm="0">
                                              <p:val>
                                                <p:fltVal val="0"/>
                                              </p:val>
                                            </p:tav>
                                            <p:tav tm="100000">
                                              <p:val>
                                                <p:strVal val="#ppt_h"/>
                                              </p:val>
                                            </p:tav>
                                          </p:tavLst>
                                        </p:anim>
                                        <p:anim calcmode="lin" valueType="num">
                                          <p:cBhvr>
                                            <p:cTn id="55" dur="600" fill="hold"/>
                                            <p:tgtEl>
                                              <p:spTgt spid="16"/>
                                            </p:tgtEl>
                                            <p:attrNameLst>
                                              <p:attrName>ppt_x</p:attrName>
                                            </p:attrNameLst>
                                          </p:cBhvr>
                                          <p:tavLst>
                                            <p:tav tm="0">
                                              <p:val>
                                                <p:fltVal val="0.5"/>
                                              </p:val>
                                            </p:tav>
                                            <p:tav tm="100000">
                                              <p:val>
                                                <p:strVal val="#ppt_x"/>
                                              </p:val>
                                            </p:tav>
                                          </p:tavLst>
                                        </p:anim>
                                        <p:anim calcmode="lin" valueType="num">
                                          <p:cBhvr>
                                            <p:cTn id="56" dur="600" fill="hold"/>
                                            <p:tgtEl>
                                              <p:spTgt spid="16"/>
                                            </p:tgtEl>
                                            <p:attrNameLst>
                                              <p:attrName>ppt_y</p:attrName>
                                            </p:attrNameLst>
                                          </p:cBhvr>
                                          <p:tavLst>
                                            <p:tav tm="0">
                                              <p:val>
                                                <p:fltVal val="0.5"/>
                                              </p:val>
                                            </p:tav>
                                            <p:tav tm="100000">
                                              <p:val>
                                                <p:strVal val="#ppt_y"/>
                                              </p:val>
                                            </p:tav>
                                          </p:tavLst>
                                        </p:anim>
                                      </p:childTnLst>
                                    </p:cTn>
                                  </p:par>
                                  <p:par>
                                    <p:cTn id="57" presetID="2" presetClass="entr" presetSubtype="12" accel="65000" fill="hold" nodeType="withEffect" p14:presetBounceEnd="55000">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14:bounceEnd="55000">
                                          <p:cBhvr additive="base">
                                            <p:cTn id="59" dur="2000" fill="hold"/>
                                            <p:tgtEl>
                                              <p:spTgt spid="44"/>
                                            </p:tgtEl>
                                            <p:attrNameLst>
                                              <p:attrName>ppt_x</p:attrName>
                                            </p:attrNameLst>
                                          </p:cBhvr>
                                          <p:tavLst>
                                            <p:tav tm="0">
                                              <p:val>
                                                <p:strVal val="0-#ppt_w/2"/>
                                              </p:val>
                                            </p:tav>
                                            <p:tav tm="100000">
                                              <p:val>
                                                <p:strVal val="#ppt_x"/>
                                              </p:val>
                                            </p:tav>
                                          </p:tavLst>
                                        </p:anim>
                                        <p:anim calcmode="lin" valueType="num" p14:bounceEnd="55000">
                                          <p:cBhvr additive="base">
                                            <p:cTn id="60" dur="2000" fill="hold"/>
                                            <p:tgtEl>
                                              <p:spTgt spid="44"/>
                                            </p:tgtEl>
                                            <p:attrNameLst>
                                              <p:attrName>ppt_y</p:attrName>
                                            </p:attrNameLst>
                                          </p:cBhvr>
                                          <p:tavLst>
                                            <p:tav tm="0">
                                              <p:val>
                                                <p:strVal val="1+#ppt_h/2"/>
                                              </p:val>
                                            </p:tav>
                                            <p:tav tm="100000">
                                              <p:val>
                                                <p:strVal val="#ppt_y"/>
                                              </p:val>
                                            </p:tav>
                                          </p:tavLst>
                                        </p:anim>
                                      </p:childTnLst>
                                    </p:cTn>
                                  </p:par>
                                  <p:par>
                                    <p:cTn id="61" presetID="23" presetClass="entr" presetSubtype="528"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700" fill="hold"/>
                                            <p:tgtEl>
                                              <p:spTgt spid="19"/>
                                            </p:tgtEl>
                                            <p:attrNameLst>
                                              <p:attrName>ppt_w</p:attrName>
                                            </p:attrNameLst>
                                          </p:cBhvr>
                                          <p:tavLst>
                                            <p:tav tm="0">
                                              <p:val>
                                                <p:fltVal val="0"/>
                                              </p:val>
                                            </p:tav>
                                            <p:tav tm="100000">
                                              <p:val>
                                                <p:strVal val="#ppt_w"/>
                                              </p:val>
                                            </p:tav>
                                          </p:tavLst>
                                        </p:anim>
                                        <p:anim calcmode="lin" valueType="num">
                                          <p:cBhvr>
                                            <p:cTn id="64" dur="700" fill="hold"/>
                                            <p:tgtEl>
                                              <p:spTgt spid="19"/>
                                            </p:tgtEl>
                                            <p:attrNameLst>
                                              <p:attrName>ppt_h</p:attrName>
                                            </p:attrNameLst>
                                          </p:cBhvr>
                                          <p:tavLst>
                                            <p:tav tm="0">
                                              <p:val>
                                                <p:fltVal val="0"/>
                                              </p:val>
                                            </p:tav>
                                            <p:tav tm="100000">
                                              <p:val>
                                                <p:strVal val="#ppt_h"/>
                                              </p:val>
                                            </p:tav>
                                          </p:tavLst>
                                        </p:anim>
                                        <p:anim calcmode="lin" valueType="num">
                                          <p:cBhvr>
                                            <p:cTn id="65" dur="700" fill="hold"/>
                                            <p:tgtEl>
                                              <p:spTgt spid="19"/>
                                            </p:tgtEl>
                                            <p:attrNameLst>
                                              <p:attrName>ppt_x</p:attrName>
                                            </p:attrNameLst>
                                          </p:cBhvr>
                                          <p:tavLst>
                                            <p:tav tm="0">
                                              <p:val>
                                                <p:fltVal val="0.5"/>
                                              </p:val>
                                            </p:tav>
                                            <p:tav tm="100000">
                                              <p:val>
                                                <p:strVal val="#ppt_x"/>
                                              </p:val>
                                            </p:tav>
                                          </p:tavLst>
                                        </p:anim>
                                        <p:anim calcmode="lin" valueType="num">
                                          <p:cBhvr>
                                            <p:cTn id="66" dur="700" fill="hold"/>
                                            <p:tgtEl>
                                              <p:spTgt spid="19"/>
                                            </p:tgtEl>
                                            <p:attrNameLst>
                                              <p:attrName>ppt_y</p:attrName>
                                            </p:attrNameLst>
                                          </p:cBhvr>
                                          <p:tavLst>
                                            <p:tav tm="0">
                                              <p:val>
                                                <p:fltVal val="0.5"/>
                                              </p:val>
                                            </p:tav>
                                            <p:tav tm="100000">
                                              <p:val>
                                                <p:strVal val="#ppt_y"/>
                                              </p:val>
                                            </p:tav>
                                          </p:tavLst>
                                        </p:anim>
                                      </p:childTnLst>
                                    </p:cTn>
                                  </p:par>
                                  <p:par>
                                    <p:cTn id="67" presetID="2" presetClass="entr" presetSubtype="3" accel="65000" fill="hold" nodeType="withEffect" p14:presetBounceEnd="55000">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14:bounceEnd="55000">
                                          <p:cBhvr additive="base">
                                            <p:cTn id="69" dur="2000" fill="hold"/>
                                            <p:tgtEl>
                                              <p:spTgt spid="41"/>
                                            </p:tgtEl>
                                            <p:attrNameLst>
                                              <p:attrName>ppt_x</p:attrName>
                                            </p:attrNameLst>
                                          </p:cBhvr>
                                          <p:tavLst>
                                            <p:tav tm="0">
                                              <p:val>
                                                <p:strVal val="1+#ppt_w/2"/>
                                              </p:val>
                                            </p:tav>
                                            <p:tav tm="100000">
                                              <p:val>
                                                <p:strVal val="#ppt_x"/>
                                              </p:val>
                                            </p:tav>
                                          </p:tavLst>
                                        </p:anim>
                                        <p:anim calcmode="lin" valueType="num" p14:bounceEnd="55000">
                                          <p:cBhvr additive="base">
                                            <p:cTn id="70" dur="2000" fill="hold"/>
                                            <p:tgtEl>
                                              <p:spTgt spid="41"/>
                                            </p:tgtEl>
                                            <p:attrNameLst>
                                              <p:attrName>ppt_y</p:attrName>
                                            </p:attrNameLst>
                                          </p:cBhvr>
                                          <p:tavLst>
                                            <p:tav tm="0">
                                              <p:val>
                                                <p:strVal val="0-#ppt_h/2"/>
                                              </p:val>
                                            </p:tav>
                                            <p:tav tm="100000">
                                              <p:val>
                                                <p:strVal val="#ppt_y"/>
                                              </p:val>
                                            </p:tav>
                                          </p:tavLst>
                                        </p:anim>
                                      </p:childTnLst>
                                    </p:cTn>
                                  </p:par>
                                  <p:par>
                                    <p:cTn id="71" presetID="53" presetClass="entr" presetSubtype="16" fill="hold" grpId="0" nodeType="withEffect">
                                      <p:stCondLst>
                                        <p:cond delay="200"/>
                                      </p:stCondLst>
                                      <p:childTnLst>
                                        <p:set>
                                          <p:cBhvr>
                                            <p:cTn id="72" dur="1" fill="hold">
                                              <p:stCondLst>
                                                <p:cond delay="0"/>
                                              </p:stCondLst>
                                            </p:cTn>
                                            <p:tgtEl>
                                              <p:spTgt spid="63"/>
                                            </p:tgtEl>
                                            <p:attrNameLst>
                                              <p:attrName>style.visibility</p:attrName>
                                            </p:attrNameLst>
                                          </p:cBhvr>
                                          <p:to>
                                            <p:strVal val="visible"/>
                                          </p:to>
                                        </p:set>
                                        <p:anim calcmode="lin" valueType="num">
                                          <p:cBhvr>
                                            <p:cTn id="73" dur="500" fill="hold"/>
                                            <p:tgtEl>
                                              <p:spTgt spid="63"/>
                                            </p:tgtEl>
                                            <p:attrNameLst>
                                              <p:attrName>ppt_w</p:attrName>
                                            </p:attrNameLst>
                                          </p:cBhvr>
                                          <p:tavLst>
                                            <p:tav tm="0">
                                              <p:val>
                                                <p:fltVal val="0"/>
                                              </p:val>
                                            </p:tav>
                                            <p:tav tm="100000">
                                              <p:val>
                                                <p:strVal val="#ppt_w"/>
                                              </p:val>
                                            </p:tav>
                                          </p:tavLst>
                                        </p:anim>
                                        <p:anim calcmode="lin" valueType="num">
                                          <p:cBhvr>
                                            <p:cTn id="74" dur="500" fill="hold"/>
                                            <p:tgtEl>
                                              <p:spTgt spid="63"/>
                                            </p:tgtEl>
                                            <p:attrNameLst>
                                              <p:attrName>ppt_h</p:attrName>
                                            </p:attrNameLst>
                                          </p:cBhvr>
                                          <p:tavLst>
                                            <p:tav tm="0">
                                              <p:val>
                                                <p:fltVal val="0"/>
                                              </p:val>
                                            </p:tav>
                                            <p:tav tm="100000">
                                              <p:val>
                                                <p:strVal val="#ppt_h"/>
                                              </p:val>
                                            </p:tav>
                                          </p:tavLst>
                                        </p:anim>
                                        <p:animEffect transition="in" filter="fade">
                                          <p:cBhvr>
                                            <p:cTn id="75" dur="500"/>
                                            <p:tgtEl>
                                              <p:spTgt spid="63"/>
                                            </p:tgtEl>
                                          </p:cBhvr>
                                        </p:animEffect>
                                      </p:childTnLst>
                                    </p:cTn>
                                  </p:par>
                                  <p:par>
                                    <p:cTn id="76" presetID="53" presetClass="entr" presetSubtype="16" fill="hold" grpId="0" nodeType="withEffect">
                                      <p:stCondLst>
                                        <p:cond delay="200"/>
                                      </p:stCondLst>
                                      <p:childTnLst>
                                        <p:set>
                                          <p:cBhvr>
                                            <p:cTn id="77" dur="1" fill="hold">
                                              <p:stCondLst>
                                                <p:cond delay="0"/>
                                              </p:stCondLst>
                                            </p:cTn>
                                            <p:tgtEl>
                                              <p:spTgt spid="65"/>
                                            </p:tgtEl>
                                            <p:attrNameLst>
                                              <p:attrName>style.visibility</p:attrName>
                                            </p:attrNameLst>
                                          </p:cBhvr>
                                          <p:to>
                                            <p:strVal val="visible"/>
                                          </p:to>
                                        </p:set>
                                        <p:anim calcmode="lin" valueType="num">
                                          <p:cBhvr>
                                            <p:cTn id="78" dur="500" fill="hold"/>
                                            <p:tgtEl>
                                              <p:spTgt spid="65"/>
                                            </p:tgtEl>
                                            <p:attrNameLst>
                                              <p:attrName>ppt_w</p:attrName>
                                            </p:attrNameLst>
                                          </p:cBhvr>
                                          <p:tavLst>
                                            <p:tav tm="0">
                                              <p:val>
                                                <p:fltVal val="0"/>
                                              </p:val>
                                            </p:tav>
                                            <p:tav tm="100000">
                                              <p:val>
                                                <p:strVal val="#ppt_w"/>
                                              </p:val>
                                            </p:tav>
                                          </p:tavLst>
                                        </p:anim>
                                        <p:anim calcmode="lin" valueType="num">
                                          <p:cBhvr>
                                            <p:cTn id="79" dur="500" fill="hold"/>
                                            <p:tgtEl>
                                              <p:spTgt spid="65"/>
                                            </p:tgtEl>
                                            <p:attrNameLst>
                                              <p:attrName>ppt_h</p:attrName>
                                            </p:attrNameLst>
                                          </p:cBhvr>
                                          <p:tavLst>
                                            <p:tav tm="0">
                                              <p:val>
                                                <p:fltVal val="0"/>
                                              </p:val>
                                            </p:tav>
                                            <p:tav tm="100000">
                                              <p:val>
                                                <p:strVal val="#ppt_h"/>
                                              </p:val>
                                            </p:tav>
                                          </p:tavLst>
                                        </p:anim>
                                        <p:animEffect transition="in" filter="fade">
                                          <p:cBhvr>
                                            <p:cTn id="80" dur="500"/>
                                            <p:tgtEl>
                                              <p:spTgt spid="65"/>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66"/>
                                            </p:tgtEl>
                                            <p:attrNameLst>
                                              <p:attrName>style.visibility</p:attrName>
                                            </p:attrNameLst>
                                          </p:cBhvr>
                                          <p:to>
                                            <p:strVal val="visible"/>
                                          </p:to>
                                        </p:set>
                                        <p:anim calcmode="lin" valueType="num">
                                          <p:cBhvr>
                                            <p:cTn id="83" dur="500" fill="hold"/>
                                            <p:tgtEl>
                                              <p:spTgt spid="66"/>
                                            </p:tgtEl>
                                            <p:attrNameLst>
                                              <p:attrName>ppt_w</p:attrName>
                                            </p:attrNameLst>
                                          </p:cBhvr>
                                          <p:tavLst>
                                            <p:tav tm="0">
                                              <p:val>
                                                <p:fltVal val="0"/>
                                              </p:val>
                                            </p:tav>
                                            <p:tav tm="100000">
                                              <p:val>
                                                <p:strVal val="#ppt_w"/>
                                              </p:val>
                                            </p:tav>
                                          </p:tavLst>
                                        </p:anim>
                                        <p:anim calcmode="lin" valueType="num">
                                          <p:cBhvr>
                                            <p:cTn id="84" dur="500" fill="hold"/>
                                            <p:tgtEl>
                                              <p:spTgt spid="66"/>
                                            </p:tgtEl>
                                            <p:attrNameLst>
                                              <p:attrName>ppt_h</p:attrName>
                                            </p:attrNameLst>
                                          </p:cBhvr>
                                          <p:tavLst>
                                            <p:tav tm="0">
                                              <p:val>
                                                <p:fltVal val="0"/>
                                              </p:val>
                                            </p:tav>
                                            <p:tav tm="100000">
                                              <p:val>
                                                <p:strVal val="#ppt_h"/>
                                              </p:val>
                                            </p:tav>
                                          </p:tavLst>
                                        </p:anim>
                                        <p:animEffect transition="in" filter="fade">
                                          <p:cBhvr>
                                            <p:cTn id="85" dur="500"/>
                                            <p:tgtEl>
                                              <p:spTgt spid="66"/>
                                            </p:tgtEl>
                                          </p:cBhvr>
                                        </p:animEffect>
                                      </p:childTnLst>
                                    </p:cTn>
                                  </p:par>
                                  <p:par>
                                    <p:cTn id="86" presetID="53" presetClass="entr" presetSubtype="16" fill="hold" grpId="0" nodeType="withEffect">
                                      <p:stCondLst>
                                        <p:cond delay="400"/>
                                      </p:stCondLst>
                                      <p:childTnLst>
                                        <p:set>
                                          <p:cBhvr>
                                            <p:cTn id="87" dur="1" fill="hold">
                                              <p:stCondLst>
                                                <p:cond delay="0"/>
                                              </p:stCondLst>
                                            </p:cTn>
                                            <p:tgtEl>
                                              <p:spTgt spid="67"/>
                                            </p:tgtEl>
                                            <p:attrNameLst>
                                              <p:attrName>style.visibility</p:attrName>
                                            </p:attrNameLst>
                                          </p:cBhvr>
                                          <p:to>
                                            <p:strVal val="visible"/>
                                          </p:to>
                                        </p:set>
                                        <p:anim calcmode="lin" valueType="num">
                                          <p:cBhvr>
                                            <p:cTn id="88" dur="500" fill="hold"/>
                                            <p:tgtEl>
                                              <p:spTgt spid="67"/>
                                            </p:tgtEl>
                                            <p:attrNameLst>
                                              <p:attrName>ppt_w</p:attrName>
                                            </p:attrNameLst>
                                          </p:cBhvr>
                                          <p:tavLst>
                                            <p:tav tm="0">
                                              <p:val>
                                                <p:fltVal val="0"/>
                                              </p:val>
                                            </p:tav>
                                            <p:tav tm="100000">
                                              <p:val>
                                                <p:strVal val="#ppt_w"/>
                                              </p:val>
                                            </p:tav>
                                          </p:tavLst>
                                        </p:anim>
                                        <p:anim calcmode="lin" valueType="num">
                                          <p:cBhvr>
                                            <p:cTn id="89" dur="500" fill="hold"/>
                                            <p:tgtEl>
                                              <p:spTgt spid="67"/>
                                            </p:tgtEl>
                                            <p:attrNameLst>
                                              <p:attrName>ppt_h</p:attrName>
                                            </p:attrNameLst>
                                          </p:cBhvr>
                                          <p:tavLst>
                                            <p:tav tm="0">
                                              <p:val>
                                                <p:fltVal val="0"/>
                                              </p:val>
                                            </p:tav>
                                            <p:tav tm="100000">
                                              <p:val>
                                                <p:strVal val="#ppt_h"/>
                                              </p:val>
                                            </p:tav>
                                          </p:tavLst>
                                        </p:anim>
                                        <p:animEffect transition="in" filter="fade">
                                          <p:cBhvr>
                                            <p:cTn id="90" dur="500"/>
                                            <p:tgtEl>
                                              <p:spTgt spid="67"/>
                                            </p:tgtEl>
                                          </p:cBhvr>
                                        </p:animEffect>
                                      </p:childTnLst>
                                    </p:cTn>
                                  </p:par>
                                  <p:par>
                                    <p:cTn id="91" presetID="53" presetClass="entr" presetSubtype="16" fill="hold" grpId="0" nodeType="withEffect">
                                      <p:stCondLst>
                                        <p:cond delay="200"/>
                                      </p:stCondLst>
                                      <p:childTnLst>
                                        <p:set>
                                          <p:cBhvr>
                                            <p:cTn id="92" dur="1" fill="hold">
                                              <p:stCondLst>
                                                <p:cond delay="0"/>
                                              </p:stCondLst>
                                            </p:cTn>
                                            <p:tgtEl>
                                              <p:spTgt spid="68"/>
                                            </p:tgtEl>
                                            <p:attrNameLst>
                                              <p:attrName>style.visibility</p:attrName>
                                            </p:attrNameLst>
                                          </p:cBhvr>
                                          <p:to>
                                            <p:strVal val="visible"/>
                                          </p:to>
                                        </p:set>
                                        <p:anim calcmode="lin" valueType="num">
                                          <p:cBhvr>
                                            <p:cTn id="93" dur="500" fill="hold"/>
                                            <p:tgtEl>
                                              <p:spTgt spid="68"/>
                                            </p:tgtEl>
                                            <p:attrNameLst>
                                              <p:attrName>ppt_w</p:attrName>
                                            </p:attrNameLst>
                                          </p:cBhvr>
                                          <p:tavLst>
                                            <p:tav tm="0">
                                              <p:val>
                                                <p:fltVal val="0"/>
                                              </p:val>
                                            </p:tav>
                                            <p:tav tm="100000">
                                              <p:val>
                                                <p:strVal val="#ppt_w"/>
                                              </p:val>
                                            </p:tav>
                                          </p:tavLst>
                                        </p:anim>
                                        <p:anim calcmode="lin" valueType="num">
                                          <p:cBhvr>
                                            <p:cTn id="94" dur="500" fill="hold"/>
                                            <p:tgtEl>
                                              <p:spTgt spid="68"/>
                                            </p:tgtEl>
                                            <p:attrNameLst>
                                              <p:attrName>ppt_h</p:attrName>
                                            </p:attrNameLst>
                                          </p:cBhvr>
                                          <p:tavLst>
                                            <p:tav tm="0">
                                              <p:val>
                                                <p:fltVal val="0"/>
                                              </p:val>
                                            </p:tav>
                                            <p:tav tm="100000">
                                              <p:val>
                                                <p:strVal val="#ppt_h"/>
                                              </p:val>
                                            </p:tav>
                                          </p:tavLst>
                                        </p:anim>
                                        <p:animEffect transition="in" filter="fade">
                                          <p:cBhvr>
                                            <p:cTn id="95" dur="500"/>
                                            <p:tgtEl>
                                              <p:spTgt spid="68"/>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anim calcmode="lin" valueType="num">
                                          <p:cBhvr>
                                            <p:cTn id="98" dur="500" fill="hold"/>
                                            <p:tgtEl>
                                              <p:spTgt spid="69"/>
                                            </p:tgtEl>
                                            <p:attrNameLst>
                                              <p:attrName>ppt_w</p:attrName>
                                            </p:attrNameLst>
                                          </p:cBhvr>
                                          <p:tavLst>
                                            <p:tav tm="0">
                                              <p:val>
                                                <p:fltVal val="0"/>
                                              </p:val>
                                            </p:tav>
                                            <p:tav tm="100000">
                                              <p:val>
                                                <p:strVal val="#ppt_w"/>
                                              </p:val>
                                            </p:tav>
                                          </p:tavLst>
                                        </p:anim>
                                        <p:anim calcmode="lin" valueType="num">
                                          <p:cBhvr>
                                            <p:cTn id="99" dur="500" fill="hold"/>
                                            <p:tgtEl>
                                              <p:spTgt spid="69"/>
                                            </p:tgtEl>
                                            <p:attrNameLst>
                                              <p:attrName>ppt_h</p:attrName>
                                            </p:attrNameLst>
                                          </p:cBhvr>
                                          <p:tavLst>
                                            <p:tav tm="0">
                                              <p:val>
                                                <p:fltVal val="0"/>
                                              </p:val>
                                            </p:tav>
                                            <p:tav tm="100000">
                                              <p:val>
                                                <p:strVal val="#ppt_h"/>
                                              </p:val>
                                            </p:tav>
                                          </p:tavLst>
                                        </p:anim>
                                        <p:animEffect transition="in" filter="fade">
                                          <p:cBhvr>
                                            <p:cTn id="100" dur="500"/>
                                            <p:tgtEl>
                                              <p:spTgt spid="69"/>
                                            </p:tgtEl>
                                          </p:cBhvr>
                                        </p:animEffect>
                                      </p:childTnLst>
                                    </p:cTn>
                                  </p:par>
                                  <p:par>
                                    <p:cTn id="101" presetID="53" presetClass="entr" presetSubtype="16" fill="hold" grpId="0" nodeType="withEffect">
                                      <p:stCondLst>
                                        <p:cond delay="200"/>
                                      </p:stCondLst>
                                      <p:childTnLst>
                                        <p:set>
                                          <p:cBhvr>
                                            <p:cTn id="102" dur="1" fill="hold">
                                              <p:stCondLst>
                                                <p:cond delay="0"/>
                                              </p:stCondLst>
                                            </p:cTn>
                                            <p:tgtEl>
                                              <p:spTgt spid="70"/>
                                            </p:tgtEl>
                                            <p:attrNameLst>
                                              <p:attrName>style.visibility</p:attrName>
                                            </p:attrNameLst>
                                          </p:cBhvr>
                                          <p:to>
                                            <p:strVal val="visible"/>
                                          </p:to>
                                        </p:set>
                                        <p:anim calcmode="lin" valueType="num">
                                          <p:cBhvr>
                                            <p:cTn id="103" dur="500" fill="hold"/>
                                            <p:tgtEl>
                                              <p:spTgt spid="70"/>
                                            </p:tgtEl>
                                            <p:attrNameLst>
                                              <p:attrName>ppt_w</p:attrName>
                                            </p:attrNameLst>
                                          </p:cBhvr>
                                          <p:tavLst>
                                            <p:tav tm="0">
                                              <p:val>
                                                <p:fltVal val="0"/>
                                              </p:val>
                                            </p:tav>
                                            <p:tav tm="100000">
                                              <p:val>
                                                <p:strVal val="#ppt_w"/>
                                              </p:val>
                                            </p:tav>
                                          </p:tavLst>
                                        </p:anim>
                                        <p:anim calcmode="lin" valueType="num">
                                          <p:cBhvr>
                                            <p:cTn id="104" dur="500" fill="hold"/>
                                            <p:tgtEl>
                                              <p:spTgt spid="70"/>
                                            </p:tgtEl>
                                            <p:attrNameLst>
                                              <p:attrName>ppt_h</p:attrName>
                                            </p:attrNameLst>
                                          </p:cBhvr>
                                          <p:tavLst>
                                            <p:tav tm="0">
                                              <p:val>
                                                <p:fltVal val="0"/>
                                              </p:val>
                                            </p:tav>
                                            <p:tav tm="100000">
                                              <p:val>
                                                <p:strVal val="#ppt_h"/>
                                              </p:val>
                                            </p:tav>
                                          </p:tavLst>
                                        </p:anim>
                                        <p:animEffect transition="in" filter="fade">
                                          <p:cBhvr>
                                            <p:cTn id="105" dur="500"/>
                                            <p:tgtEl>
                                              <p:spTgt spid="70"/>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71"/>
                                            </p:tgtEl>
                                            <p:attrNameLst>
                                              <p:attrName>style.visibility</p:attrName>
                                            </p:attrNameLst>
                                          </p:cBhvr>
                                          <p:to>
                                            <p:strVal val="visible"/>
                                          </p:to>
                                        </p:set>
                                        <p:anim calcmode="lin" valueType="num">
                                          <p:cBhvr>
                                            <p:cTn id="108" dur="500" fill="hold"/>
                                            <p:tgtEl>
                                              <p:spTgt spid="71"/>
                                            </p:tgtEl>
                                            <p:attrNameLst>
                                              <p:attrName>ppt_w</p:attrName>
                                            </p:attrNameLst>
                                          </p:cBhvr>
                                          <p:tavLst>
                                            <p:tav tm="0">
                                              <p:val>
                                                <p:fltVal val="0"/>
                                              </p:val>
                                            </p:tav>
                                            <p:tav tm="100000">
                                              <p:val>
                                                <p:strVal val="#ppt_w"/>
                                              </p:val>
                                            </p:tav>
                                          </p:tavLst>
                                        </p:anim>
                                        <p:anim calcmode="lin" valueType="num">
                                          <p:cBhvr>
                                            <p:cTn id="109" dur="500" fill="hold"/>
                                            <p:tgtEl>
                                              <p:spTgt spid="71"/>
                                            </p:tgtEl>
                                            <p:attrNameLst>
                                              <p:attrName>ppt_h</p:attrName>
                                            </p:attrNameLst>
                                          </p:cBhvr>
                                          <p:tavLst>
                                            <p:tav tm="0">
                                              <p:val>
                                                <p:fltVal val="0"/>
                                              </p:val>
                                            </p:tav>
                                            <p:tav tm="100000">
                                              <p:val>
                                                <p:strVal val="#ppt_h"/>
                                              </p:val>
                                            </p:tav>
                                          </p:tavLst>
                                        </p:anim>
                                        <p:animEffect transition="in" filter="fade">
                                          <p:cBhvr>
                                            <p:cTn id="110" dur="500"/>
                                            <p:tgtEl>
                                              <p:spTgt spid="71"/>
                                            </p:tgtEl>
                                          </p:cBhvr>
                                        </p:animEffect>
                                      </p:childTnLst>
                                    </p:cTn>
                                  </p:par>
                                  <p:par>
                                    <p:cTn id="111" presetID="42" presetClass="entr" presetSubtype="0" fill="hold" grpId="0" nodeType="withEffect">
                                      <p:stCondLst>
                                        <p:cond delay="0"/>
                                      </p:stCondLst>
                                      <p:childTnLst>
                                        <p:set>
                                          <p:cBhvr>
                                            <p:cTn id="112" dur="1" fill="hold">
                                              <p:stCondLst>
                                                <p:cond delay="0"/>
                                              </p:stCondLst>
                                            </p:cTn>
                                            <p:tgtEl>
                                              <p:spTgt spid="72"/>
                                            </p:tgtEl>
                                            <p:attrNameLst>
                                              <p:attrName>style.visibility</p:attrName>
                                            </p:attrNameLst>
                                          </p:cBhvr>
                                          <p:to>
                                            <p:strVal val="visible"/>
                                          </p:to>
                                        </p:set>
                                        <p:animEffect transition="in" filter="fade">
                                          <p:cBhvr>
                                            <p:cTn id="113" dur="1000"/>
                                            <p:tgtEl>
                                              <p:spTgt spid="72"/>
                                            </p:tgtEl>
                                          </p:cBhvr>
                                        </p:animEffect>
                                        <p:anim calcmode="lin" valueType="num">
                                          <p:cBhvr>
                                            <p:cTn id="114" dur="1000" fill="hold"/>
                                            <p:tgtEl>
                                              <p:spTgt spid="72"/>
                                            </p:tgtEl>
                                            <p:attrNameLst>
                                              <p:attrName>ppt_x</p:attrName>
                                            </p:attrNameLst>
                                          </p:cBhvr>
                                          <p:tavLst>
                                            <p:tav tm="0">
                                              <p:val>
                                                <p:strVal val="#ppt_x"/>
                                              </p:val>
                                            </p:tav>
                                            <p:tav tm="100000">
                                              <p:val>
                                                <p:strVal val="#ppt_x"/>
                                              </p:val>
                                            </p:tav>
                                          </p:tavLst>
                                        </p:anim>
                                        <p:anim calcmode="lin" valueType="num">
                                          <p:cBhvr>
                                            <p:cTn id="115" dur="1000" fill="hold"/>
                                            <p:tgtEl>
                                              <p:spTgt spid="72"/>
                                            </p:tgtEl>
                                            <p:attrNameLst>
                                              <p:attrName>ppt_y</p:attrName>
                                            </p:attrNameLst>
                                          </p:cBhvr>
                                          <p:tavLst>
                                            <p:tav tm="0">
                                              <p:val>
                                                <p:strVal val="#ppt_y+.1"/>
                                              </p:val>
                                            </p:tav>
                                            <p:tav tm="100000">
                                              <p:val>
                                                <p:strVal val="#ppt_y"/>
                                              </p:val>
                                            </p:tav>
                                          </p:tavLst>
                                        </p:anim>
                                      </p:childTnLst>
                                    </p:cTn>
                                  </p:par>
                                  <p:par>
                                    <p:cTn id="116" presetID="47" presetClass="entr" presetSubtype="0" fill="hold" grpId="0" nodeType="with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fade">
                                          <p:cBhvr>
                                            <p:cTn id="118" dur="1000"/>
                                            <p:tgtEl>
                                              <p:spTgt spid="29"/>
                                            </p:tgtEl>
                                          </p:cBhvr>
                                        </p:animEffect>
                                        <p:anim calcmode="lin" valueType="num">
                                          <p:cBhvr>
                                            <p:cTn id="119" dur="1000" fill="hold"/>
                                            <p:tgtEl>
                                              <p:spTgt spid="29"/>
                                            </p:tgtEl>
                                            <p:attrNameLst>
                                              <p:attrName>ppt_x</p:attrName>
                                            </p:attrNameLst>
                                          </p:cBhvr>
                                          <p:tavLst>
                                            <p:tav tm="0">
                                              <p:val>
                                                <p:strVal val="#ppt_x"/>
                                              </p:val>
                                            </p:tav>
                                            <p:tav tm="100000">
                                              <p:val>
                                                <p:strVal val="#ppt_x"/>
                                              </p:val>
                                            </p:tav>
                                          </p:tavLst>
                                        </p:anim>
                                        <p:anim calcmode="lin" valueType="num">
                                          <p:cBhvr>
                                            <p:cTn id="120" dur="1000" fill="hold"/>
                                            <p:tgtEl>
                                              <p:spTgt spid="29"/>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fade">
                                          <p:cBhvr>
                                            <p:cTn id="123" dur="1000"/>
                                            <p:tgtEl>
                                              <p:spTgt spid="30"/>
                                            </p:tgtEl>
                                          </p:cBhvr>
                                        </p:animEffect>
                                        <p:anim calcmode="lin" valueType="num">
                                          <p:cBhvr>
                                            <p:cTn id="124" dur="1000" fill="hold"/>
                                            <p:tgtEl>
                                              <p:spTgt spid="30"/>
                                            </p:tgtEl>
                                            <p:attrNameLst>
                                              <p:attrName>ppt_x</p:attrName>
                                            </p:attrNameLst>
                                          </p:cBhvr>
                                          <p:tavLst>
                                            <p:tav tm="0">
                                              <p:val>
                                                <p:strVal val="#ppt_x"/>
                                              </p:val>
                                            </p:tav>
                                            <p:tav tm="100000">
                                              <p:val>
                                                <p:strVal val="#ppt_x"/>
                                              </p:val>
                                            </p:tav>
                                          </p:tavLst>
                                        </p:anim>
                                        <p:anim calcmode="lin" valueType="num">
                                          <p:cBhvr>
                                            <p:cTn id="125" dur="1000" fill="hold"/>
                                            <p:tgtEl>
                                              <p:spTgt spid="30"/>
                                            </p:tgtEl>
                                            <p:attrNameLst>
                                              <p:attrName>ppt_y</p:attrName>
                                            </p:attrNameLst>
                                          </p:cBhvr>
                                          <p:tavLst>
                                            <p:tav tm="0">
                                              <p:val>
                                                <p:strVal val="#ppt_y+.1"/>
                                              </p:val>
                                            </p:tav>
                                            <p:tav tm="100000">
                                              <p:val>
                                                <p:strVal val="#ppt_y"/>
                                              </p:val>
                                            </p:tav>
                                          </p:tavLst>
                                        </p:anim>
                                      </p:childTnLst>
                                    </p:cTn>
                                  </p:par>
                                  <p:par>
                                    <p:cTn id="126" presetID="16" presetClass="entr" presetSubtype="21" fill="hold" grpId="0" nodeType="withEffect">
                                      <p:stCondLst>
                                        <p:cond delay="0"/>
                                      </p:stCondLst>
                                      <p:childTnLst>
                                        <p:set>
                                          <p:cBhvr>
                                            <p:cTn id="127" dur="1" fill="hold">
                                              <p:stCondLst>
                                                <p:cond delay="0"/>
                                              </p:stCondLst>
                                            </p:cTn>
                                            <p:tgtEl>
                                              <p:spTgt spid="31"/>
                                            </p:tgtEl>
                                            <p:attrNameLst>
                                              <p:attrName>style.visibility</p:attrName>
                                            </p:attrNameLst>
                                          </p:cBhvr>
                                          <p:to>
                                            <p:strVal val="visible"/>
                                          </p:to>
                                        </p:set>
                                        <p:animEffect transition="in" filter="barn(inVertical)">
                                          <p:cBhvr>
                                            <p:cTn id="1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63" grpId="0"/>
          <p:bldP spid="65" grpId="0"/>
          <p:bldP spid="66" grpId="0"/>
          <p:bldP spid="67" grpId="0"/>
          <p:bldP spid="68" grpId="0"/>
          <p:bldP spid="69" grpId="0"/>
          <p:bldP spid="70" grpId="0"/>
          <p:bldP spid="71" grpId="0"/>
          <p:bldP spid="7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6500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2000" fill="hold"/>
                                            <p:tgtEl>
                                              <p:spTgt spid="32"/>
                                            </p:tgtEl>
                                            <p:attrNameLst>
                                              <p:attrName>ppt_x</p:attrName>
                                            </p:attrNameLst>
                                          </p:cBhvr>
                                          <p:tavLst>
                                            <p:tav tm="0">
                                              <p:val>
                                                <p:strVal val="1+#ppt_w/2"/>
                                              </p:val>
                                            </p:tav>
                                            <p:tav tm="100000">
                                              <p:val>
                                                <p:strVal val="#ppt_x"/>
                                              </p:val>
                                            </p:tav>
                                          </p:tavLst>
                                        </p:anim>
                                        <p:anim calcmode="lin" valueType="num">
                                          <p:cBhvr additive="base">
                                            <p:cTn id="8" dur="20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12" accel="6500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2000" fill="hold"/>
                                            <p:tgtEl>
                                              <p:spTgt spid="35"/>
                                            </p:tgtEl>
                                            <p:attrNameLst>
                                              <p:attrName>ppt_x</p:attrName>
                                            </p:attrNameLst>
                                          </p:cBhvr>
                                          <p:tavLst>
                                            <p:tav tm="0">
                                              <p:val>
                                                <p:strVal val="0-#ppt_w/2"/>
                                              </p:val>
                                            </p:tav>
                                            <p:tav tm="100000">
                                              <p:val>
                                                <p:strVal val="#ppt_x"/>
                                              </p:val>
                                            </p:tav>
                                          </p:tavLst>
                                        </p:anim>
                                        <p:anim calcmode="lin" valueType="num">
                                          <p:cBhvr additive="base">
                                            <p:cTn id="12" dur="2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12" accel="6500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2000" fill="hold"/>
                                            <p:tgtEl>
                                              <p:spTgt spid="38"/>
                                            </p:tgtEl>
                                            <p:attrNameLst>
                                              <p:attrName>ppt_x</p:attrName>
                                            </p:attrNameLst>
                                          </p:cBhvr>
                                          <p:tavLst>
                                            <p:tav tm="0">
                                              <p:val>
                                                <p:strVal val="0-#ppt_w/2"/>
                                              </p:val>
                                            </p:tav>
                                            <p:tav tm="100000">
                                              <p:val>
                                                <p:strVal val="#ppt_x"/>
                                              </p:val>
                                            </p:tav>
                                          </p:tavLst>
                                        </p:anim>
                                        <p:anim calcmode="lin" valueType="num">
                                          <p:cBhvr additive="base">
                                            <p:cTn id="16" dur="200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12" accel="6500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2000" fill="hold"/>
                                            <p:tgtEl>
                                              <p:spTgt spid="53"/>
                                            </p:tgtEl>
                                            <p:attrNameLst>
                                              <p:attrName>ppt_x</p:attrName>
                                            </p:attrNameLst>
                                          </p:cBhvr>
                                          <p:tavLst>
                                            <p:tav tm="0">
                                              <p:val>
                                                <p:strVal val="0-#ppt_w/2"/>
                                              </p:val>
                                            </p:tav>
                                            <p:tav tm="100000">
                                              <p:val>
                                                <p:strVal val="#ppt_x"/>
                                              </p:val>
                                            </p:tav>
                                          </p:tavLst>
                                        </p:anim>
                                        <p:anim calcmode="lin" valueType="num">
                                          <p:cBhvr additive="base">
                                            <p:cTn id="20" dur="2000" fill="hold"/>
                                            <p:tgtEl>
                                              <p:spTgt spid="53"/>
                                            </p:tgtEl>
                                            <p:attrNameLst>
                                              <p:attrName>ppt_y</p:attrName>
                                            </p:attrNameLst>
                                          </p:cBhvr>
                                          <p:tavLst>
                                            <p:tav tm="0">
                                              <p:val>
                                                <p:strVal val="1+#ppt_h/2"/>
                                              </p:val>
                                            </p:tav>
                                            <p:tav tm="100000">
                                              <p:val>
                                                <p:strVal val="#ppt_y"/>
                                              </p:val>
                                            </p:tav>
                                          </p:tavLst>
                                        </p:anim>
                                      </p:childTnLst>
                                    </p:cTn>
                                  </p:par>
                                  <p:par>
                                    <p:cTn id="21" presetID="23" presetClass="entr" presetSubtype="52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ppt_x</p:attrName>
                                            </p:attrNameLst>
                                          </p:cBhvr>
                                          <p:tavLst>
                                            <p:tav tm="0">
                                              <p:val>
                                                <p:fltVal val="0.5"/>
                                              </p:val>
                                            </p:tav>
                                            <p:tav tm="100000">
                                              <p:val>
                                                <p:strVal val="#ppt_x"/>
                                              </p:val>
                                            </p:tav>
                                          </p:tavLst>
                                        </p:anim>
                                        <p:anim calcmode="lin" valueType="num">
                                          <p:cBhvr>
                                            <p:cTn id="26" dur="1000" fill="hold"/>
                                            <p:tgtEl>
                                              <p:spTgt spid="7"/>
                                            </p:tgtEl>
                                            <p:attrNameLst>
                                              <p:attrName>ppt_y</p:attrName>
                                            </p:attrNameLst>
                                          </p:cBhvr>
                                          <p:tavLst>
                                            <p:tav tm="0">
                                              <p:val>
                                                <p:fltVal val="0.5"/>
                                              </p:val>
                                            </p:tav>
                                            <p:tav tm="100000">
                                              <p:val>
                                                <p:strVal val="#ppt_y"/>
                                              </p:val>
                                            </p:tav>
                                          </p:tavLst>
                                        </p:anim>
                                      </p:childTnLst>
                                    </p:cTn>
                                  </p:par>
                                  <p:par>
                                    <p:cTn id="27" presetID="23" presetClass="entr" presetSubtype="528" fill="hold" nodeType="withEffect">
                                      <p:stCondLst>
                                        <p:cond delay="20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ppt_x</p:attrName>
                                            </p:attrNameLst>
                                          </p:cBhvr>
                                          <p:tavLst>
                                            <p:tav tm="0">
                                              <p:val>
                                                <p:fltVal val="0.5"/>
                                              </p:val>
                                            </p:tav>
                                            <p:tav tm="100000">
                                              <p:val>
                                                <p:strVal val="#ppt_x"/>
                                              </p:val>
                                            </p:tav>
                                          </p:tavLst>
                                        </p:anim>
                                        <p:anim calcmode="lin" valueType="num">
                                          <p:cBhvr>
                                            <p:cTn id="32" dur="1000" fill="hold"/>
                                            <p:tgtEl>
                                              <p:spTgt spid="10"/>
                                            </p:tgtEl>
                                            <p:attrNameLst>
                                              <p:attrName>ppt_y</p:attrName>
                                            </p:attrNameLst>
                                          </p:cBhvr>
                                          <p:tavLst>
                                            <p:tav tm="0">
                                              <p:val>
                                                <p:fltVal val="0.5"/>
                                              </p:val>
                                            </p:tav>
                                            <p:tav tm="100000">
                                              <p:val>
                                                <p:strVal val="#ppt_y"/>
                                              </p:val>
                                            </p:tav>
                                          </p:tavLst>
                                        </p:anim>
                                      </p:childTnLst>
                                    </p:cTn>
                                  </p:par>
                                  <p:par>
                                    <p:cTn id="33" presetID="2" presetClass="entr" presetSubtype="3" accel="6500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2000" fill="hold"/>
                                            <p:tgtEl>
                                              <p:spTgt spid="50"/>
                                            </p:tgtEl>
                                            <p:attrNameLst>
                                              <p:attrName>ppt_x</p:attrName>
                                            </p:attrNameLst>
                                          </p:cBhvr>
                                          <p:tavLst>
                                            <p:tav tm="0">
                                              <p:val>
                                                <p:strVal val="1+#ppt_w/2"/>
                                              </p:val>
                                            </p:tav>
                                            <p:tav tm="100000">
                                              <p:val>
                                                <p:strVal val="#ppt_x"/>
                                              </p:val>
                                            </p:tav>
                                          </p:tavLst>
                                        </p:anim>
                                        <p:anim calcmode="lin" valueType="num">
                                          <p:cBhvr additive="base">
                                            <p:cTn id="36" dur="2000" fill="hold"/>
                                            <p:tgtEl>
                                              <p:spTgt spid="50"/>
                                            </p:tgtEl>
                                            <p:attrNameLst>
                                              <p:attrName>ppt_y</p:attrName>
                                            </p:attrNameLst>
                                          </p:cBhvr>
                                          <p:tavLst>
                                            <p:tav tm="0">
                                              <p:val>
                                                <p:strVal val="0-#ppt_h/2"/>
                                              </p:val>
                                            </p:tav>
                                            <p:tav tm="100000">
                                              <p:val>
                                                <p:strVal val="#ppt_y"/>
                                              </p:val>
                                            </p:tav>
                                          </p:tavLst>
                                        </p:anim>
                                      </p:childTnLst>
                                    </p:cTn>
                                  </p:par>
                                  <p:par>
                                    <p:cTn id="37" presetID="2" presetClass="entr" presetSubtype="3" accel="6500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2000" fill="hold"/>
                                            <p:tgtEl>
                                              <p:spTgt spid="47"/>
                                            </p:tgtEl>
                                            <p:attrNameLst>
                                              <p:attrName>ppt_x</p:attrName>
                                            </p:attrNameLst>
                                          </p:cBhvr>
                                          <p:tavLst>
                                            <p:tav tm="0">
                                              <p:val>
                                                <p:strVal val="1+#ppt_w/2"/>
                                              </p:val>
                                            </p:tav>
                                            <p:tav tm="100000">
                                              <p:val>
                                                <p:strVal val="#ppt_x"/>
                                              </p:val>
                                            </p:tav>
                                          </p:tavLst>
                                        </p:anim>
                                        <p:anim calcmode="lin" valueType="num">
                                          <p:cBhvr additive="base">
                                            <p:cTn id="40" dur="2000" fill="hold"/>
                                            <p:tgtEl>
                                              <p:spTgt spid="47"/>
                                            </p:tgtEl>
                                            <p:attrNameLst>
                                              <p:attrName>ppt_y</p:attrName>
                                            </p:attrNameLst>
                                          </p:cBhvr>
                                          <p:tavLst>
                                            <p:tav tm="0">
                                              <p:val>
                                                <p:strVal val="0-#ppt_h/2"/>
                                              </p:val>
                                            </p:tav>
                                            <p:tav tm="100000">
                                              <p:val>
                                                <p:strVal val="#ppt_y"/>
                                              </p:val>
                                            </p:tav>
                                          </p:tavLst>
                                        </p:anim>
                                      </p:childTnLst>
                                    </p:cTn>
                                  </p:par>
                                  <p:par>
                                    <p:cTn id="41" presetID="23" presetClass="entr" presetSubtype="528"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anim calcmode="lin" valueType="num">
                                          <p:cBhvr>
                                            <p:cTn id="45" dur="1000" fill="hold"/>
                                            <p:tgtEl>
                                              <p:spTgt spid="13"/>
                                            </p:tgtEl>
                                            <p:attrNameLst>
                                              <p:attrName>ppt_x</p:attrName>
                                            </p:attrNameLst>
                                          </p:cBhvr>
                                          <p:tavLst>
                                            <p:tav tm="0">
                                              <p:val>
                                                <p:fltVal val="0.5"/>
                                              </p:val>
                                            </p:tav>
                                            <p:tav tm="100000">
                                              <p:val>
                                                <p:strVal val="#ppt_x"/>
                                              </p:val>
                                            </p:tav>
                                          </p:tavLst>
                                        </p:anim>
                                        <p:anim calcmode="lin" valueType="num">
                                          <p:cBhvr>
                                            <p:cTn id="46" dur="1000" fill="hold"/>
                                            <p:tgtEl>
                                              <p:spTgt spid="13"/>
                                            </p:tgtEl>
                                            <p:attrNameLst>
                                              <p:attrName>ppt_y</p:attrName>
                                            </p:attrNameLst>
                                          </p:cBhvr>
                                          <p:tavLst>
                                            <p:tav tm="0">
                                              <p:val>
                                                <p:fltVal val="0.5"/>
                                              </p:val>
                                            </p:tav>
                                            <p:tav tm="100000">
                                              <p:val>
                                                <p:strVal val="#ppt_y"/>
                                              </p:val>
                                            </p:tav>
                                          </p:tavLst>
                                        </p:anim>
                                      </p:childTnLst>
                                    </p:cTn>
                                  </p:par>
                                  <p:par>
                                    <p:cTn id="47" presetID="2" presetClass="entr" presetSubtype="12" accel="65000"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anim calcmode="lin" valueType="num">
                                          <p:cBhvr additive="base">
                                            <p:cTn id="49" dur="2000" fill="hold"/>
                                            <p:tgtEl>
                                              <p:spTgt spid="56"/>
                                            </p:tgtEl>
                                            <p:attrNameLst>
                                              <p:attrName>ppt_x</p:attrName>
                                            </p:attrNameLst>
                                          </p:cBhvr>
                                          <p:tavLst>
                                            <p:tav tm="0">
                                              <p:val>
                                                <p:strVal val="0-#ppt_w/2"/>
                                              </p:val>
                                            </p:tav>
                                            <p:tav tm="100000">
                                              <p:val>
                                                <p:strVal val="#ppt_x"/>
                                              </p:val>
                                            </p:tav>
                                          </p:tavLst>
                                        </p:anim>
                                        <p:anim calcmode="lin" valueType="num">
                                          <p:cBhvr additive="base">
                                            <p:cTn id="50" dur="2000" fill="hold"/>
                                            <p:tgtEl>
                                              <p:spTgt spid="56"/>
                                            </p:tgtEl>
                                            <p:attrNameLst>
                                              <p:attrName>ppt_y</p:attrName>
                                            </p:attrNameLst>
                                          </p:cBhvr>
                                          <p:tavLst>
                                            <p:tav tm="0">
                                              <p:val>
                                                <p:strVal val="1+#ppt_h/2"/>
                                              </p:val>
                                            </p:tav>
                                            <p:tav tm="100000">
                                              <p:val>
                                                <p:strVal val="#ppt_y"/>
                                              </p:val>
                                            </p:tav>
                                          </p:tavLst>
                                        </p:anim>
                                      </p:childTnLst>
                                    </p:cTn>
                                  </p:par>
                                  <p:par>
                                    <p:cTn id="51" presetID="23" presetClass="entr" presetSubtype="528" fill="hold" nodeType="withEffect">
                                      <p:stCondLst>
                                        <p:cond delay="200"/>
                                      </p:stCondLst>
                                      <p:childTnLst>
                                        <p:set>
                                          <p:cBhvr>
                                            <p:cTn id="52" dur="1" fill="hold">
                                              <p:stCondLst>
                                                <p:cond delay="0"/>
                                              </p:stCondLst>
                                            </p:cTn>
                                            <p:tgtEl>
                                              <p:spTgt spid="16"/>
                                            </p:tgtEl>
                                            <p:attrNameLst>
                                              <p:attrName>style.visibility</p:attrName>
                                            </p:attrNameLst>
                                          </p:cBhvr>
                                          <p:to>
                                            <p:strVal val="visible"/>
                                          </p:to>
                                        </p:set>
                                        <p:anim calcmode="lin" valueType="num">
                                          <p:cBhvr>
                                            <p:cTn id="53" dur="600" fill="hold"/>
                                            <p:tgtEl>
                                              <p:spTgt spid="16"/>
                                            </p:tgtEl>
                                            <p:attrNameLst>
                                              <p:attrName>ppt_w</p:attrName>
                                            </p:attrNameLst>
                                          </p:cBhvr>
                                          <p:tavLst>
                                            <p:tav tm="0">
                                              <p:val>
                                                <p:fltVal val="0"/>
                                              </p:val>
                                            </p:tav>
                                            <p:tav tm="100000">
                                              <p:val>
                                                <p:strVal val="#ppt_w"/>
                                              </p:val>
                                            </p:tav>
                                          </p:tavLst>
                                        </p:anim>
                                        <p:anim calcmode="lin" valueType="num">
                                          <p:cBhvr>
                                            <p:cTn id="54" dur="600" fill="hold"/>
                                            <p:tgtEl>
                                              <p:spTgt spid="16"/>
                                            </p:tgtEl>
                                            <p:attrNameLst>
                                              <p:attrName>ppt_h</p:attrName>
                                            </p:attrNameLst>
                                          </p:cBhvr>
                                          <p:tavLst>
                                            <p:tav tm="0">
                                              <p:val>
                                                <p:fltVal val="0"/>
                                              </p:val>
                                            </p:tav>
                                            <p:tav tm="100000">
                                              <p:val>
                                                <p:strVal val="#ppt_h"/>
                                              </p:val>
                                            </p:tav>
                                          </p:tavLst>
                                        </p:anim>
                                        <p:anim calcmode="lin" valueType="num">
                                          <p:cBhvr>
                                            <p:cTn id="55" dur="600" fill="hold"/>
                                            <p:tgtEl>
                                              <p:spTgt spid="16"/>
                                            </p:tgtEl>
                                            <p:attrNameLst>
                                              <p:attrName>ppt_x</p:attrName>
                                            </p:attrNameLst>
                                          </p:cBhvr>
                                          <p:tavLst>
                                            <p:tav tm="0">
                                              <p:val>
                                                <p:fltVal val="0.5"/>
                                              </p:val>
                                            </p:tav>
                                            <p:tav tm="100000">
                                              <p:val>
                                                <p:strVal val="#ppt_x"/>
                                              </p:val>
                                            </p:tav>
                                          </p:tavLst>
                                        </p:anim>
                                        <p:anim calcmode="lin" valueType="num">
                                          <p:cBhvr>
                                            <p:cTn id="56" dur="600" fill="hold"/>
                                            <p:tgtEl>
                                              <p:spTgt spid="16"/>
                                            </p:tgtEl>
                                            <p:attrNameLst>
                                              <p:attrName>ppt_y</p:attrName>
                                            </p:attrNameLst>
                                          </p:cBhvr>
                                          <p:tavLst>
                                            <p:tav tm="0">
                                              <p:val>
                                                <p:fltVal val="0.5"/>
                                              </p:val>
                                            </p:tav>
                                            <p:tav tm="100000">
                                              <p:val>
                                                <p:strVal val="#ppt_y"/>
                                              </p:val>
                                            </p:tav>
                                          </p:tavLst>
                                        </p:anim>
                                      </p:childTnLst>
                                    </p:cTn>
                                  </p:par>
                                  <p:par>
                                    <p:cTn id="57" presetID="2" presetClass="entr" presetSubtype="12" accel="65000"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2000" fill="hold"/>
                                            <p:tgtEl>
                                              <p:spTgt spid="44"/>
                                            </p:tgtEl>
                                            <p:attrNameLst>
                                              <p:attrName>ppt_x</p:attrName>
                                            </p:attrNameLst>
                                          </p:cBhvr>
                                          <p:tavLst>
                                            <p:tav tm="0">
                                              <p:val>
                                                <p:strVal val="0-#ppt_w/2"/>
                                              </p:val>
                                            </p:tav>
                                            <p:tav tm="100000">
                                              <p:val>
                                                <p:strVal val="#ppt_x"/>
                                              </p:val>
                                            </p:tav>
                                          </p:tavLst>
                                        </p:anim>
                                        <p:anim calcmode="lin" valueType="num">
                                          <p:cBhvr additive="base">
                                            <p:cTn id="60" dur="2000" fill="hold"/>
                                            <p:tgtEl>
                                              <p:spTgt spid="44"/>
                                            </p:tgtEl>
                                            <p:attrNameLst>
                                              <p:attrName>ppt_y</p:attrName>
                                            </p:attrNameLst>
                                          </p:cBhvr>
                                          <p:tavLst>
                                            <p:tav tm="0">
                                              <p:val>
                                                <p:strVal val="1+#ppt_h/2"/>
                                              </p:val>
                                            </p:tav>
                                            <p:tav tm="100000">
                                              <p:val>
                                                <p:strVal val="#ppt_y"/>
                                              </p:val>
                                            </p:tav>
                                          </p:tavLst>
                                        </p:anim>
                                      </p:childTnLst>
                                    </p:cTn>
                                  </p:par>
                                  <p:par>
                                    <p:cTn id="61" presetID="23" presetClass="entr" presetSubtype="528"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700" fill="hold"/>
                                            <p:tgtEl>
                                              <p:spTgt spid="19"/>
                                            </p:tgtEl>
                                            <p:attrNameLst>
                                              <p:attrName>ppt_w</p:attrName>
                                            </p:attrNameLst>
                                          </p:cBhvr>
                                          <p:tavLst>
                                            <p:tav tm="0">
                                              <p:val>
                                                <p:fltVal val="0"/>
                                              </p:val>
                                            </p:tav>
                                            <p:tav tm="100000">
                                              <p:val>
                                                <p:strVal val="#ppt_w"/>
                                              </p:val>
                                            </p:tav>
                                          </p:tavLst>
                                        </p:anim>
                                        <p:anim calcmode="lin" valueType="num">
                                          <p:cBhvr>
                                            <p:cTn id="64" dur="700" fill="hold"/>
                                            <p:tgtEl>
                                              <p:spTgt spid="19"/>
                                            </p:tgtEl>
                                            <p:attrNameLst>
                                              <p:attrName>ppt_h</p:attrName>
                                            </p:attrNameLst>
                                          </p:cBhvr>
                                          <p:tavLst>
                                            <p:tav tm="0">
                                              <p:val>
                                                <p:fltVal val="0"/>
                                              </p:val>
                                            </p:tav>
                                            <p:tav tm="100000">
                                              <p:val>
                                                <p:strVal val="#ppt_h"/>
                                              </p:val>
                                            </p:tav>
                                          </p:tavLst>
                                        </p:anim>
                                        <p:anim calcmode="lin" valueType="num">
                                          <p:cBhvr>
                                            <p:cTn id="65" dur="700" fill="hold"/>
                                            <p:tgtEl>
                                              <p:spTgt spid="19"/>
                                            </p:tgtEl>
                                            <p:attrNameLst>
                                              <p:attrName>ppt_x</p:attrName>
                                            </p:attrNameLst>
                                          </p:cBhvr>
                                          <p:tavLst>
                                            <p:tav tm="0">
                                              <p:val>
                                                <p:fltVal val="0.5"/>
                                              </p:val>
                                            </p:tav>
                                            <p:tav tm="100000">
                                              <p:val>
                                                <p:strVal val="#ppt_x"/>
                                              </p:val>
                                            </p:tav>
                                          </p:tavLst>
                                        </p:anim>
                                        <p:anim calcmode="lin" valueType="num">
                                          <p:cBhvr>
                                            <p:cTn id="66" dur="700" fill="hold"/>
                                            <p:tgtEl>
                                              <p:spTgt spid="19"/>
                                            </p:tgtEl>
                                            <p:attrNameLst>
                                              <p:attrName>ppt_y</p:attrName>
                                            </p:attrNameLst>
                                          </p:cBhvr>
                                          <p:tavLst>
                                            <p:tav tm="0">
                                              <p:val>
                                                <p:fltVal val="0.5"/>
                                              </p:val>
                                            </p:tav>
                                            <p:tav tm="100000">
                                              <p:val>
                                                <p:strVal val="#ppt_y"/>
                                              </p:val>
                                            </p:tav>
                                          </p:tavLst>
                                        </p:anim>
                                      </p:childTnLst>
                                    </p:cTn>
                                  </p:par>
                                  <p:par>
                                    <p:cTn id="67" presetID="2" presetClass="entr" presetSubtype="3" accel="65000" fill="hold" nodeType="withEffect">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cBhvr additive="base">
                                            <p:cTn id="69" dur="2000" fill="hold"/>
                                            <p:tgtEl>
                                              <p:spTgt spid="41"/>
                                            </p:tgtEl>
                                            <p:attrNameLst>
                                              <p:attrName>ppt_x</p:attrName>
                                            </p:attrNameLst>
                                          </p:cBhvr>
                                          <p:tavLst>
                                            <p:tav tm="0">
                                              <p:val>
                                                <p:strVal val="1+#ppt_w/2"/>
                                              </p:val>
                                            </p:tav>
                                            <p:tav tm="100000">
                                              <p:val>
                                                <p:strVal val="#ppt_x"/>
                                              </p:val>
                                            </p:tav>
                                          </p:tavLst>
                                        </p:anim>
                                        <p:anim calcmode="lin" valueType="num">
                                          <p:cBhvr additive="base">
                                            <p:cTn id="70" dur="2000" fill="hold"/>
                                            <p:tgtEl>
                                              <p:spTgt spid="41"/>
                                            </p:tgtEl>
                                            <p:attrNameLst>
                                              <p:attrName>ppt_y</p:attrName>
                                            </p:attrNameLst>
                                          </p:cBhvr>
                                          <p:tavLst>
                                            <p:tav tm="0">
                                              <p:val>
                                                <p:strVal val="0-#ppt_h/2"/>
                                              </p:val>
                                            </p:tav>
                                            <p:tav tm="100000">
                                              <p:val>
                                                <p:strVal val="#ppt_y"/>
                                              </p:val>
                                            </p:tav>
                                          </p:tavLst>
                                        </p:anim>
                                      </p:childTnLst>
                                    </p:cTn>
                                  </p:par>
                                  <p:par>
                                    <p:cTn id="71" presetID="53" presetClass="entr" presetSubtype="16" fill="hold" grpId="0" nodeType="withEffect">
                                      <p:stCondLst>
                                        <p:cond delay="200"/>
                                      </p:stCondLst>
                                      <p:childTnLst>
                                        <p:set>
                                          <p:cBhvr>
                                            <p:cTn id="72" dur="1" fill="hold">
                                              <p:stCondLst>
                                                <p:cond delay="0"/>
                                              </p:stCondLst>
                                            </p:cTn>
                                            <p:tgtEl>
                                              <p:spTgt spid="63"/>
                                            </p:tgtEl>
                                            <p:attrNameLst>
                                              <p:attrName>style.visibility</p:attrName>
                                            </p:attrNameLst>
                                          </p:cBhvr>
                                          <p:to>
                                            <p:strVal val="visible"/>
                                          </p:to>
                                        </p:set>
                                        <p:anim calcmode="lin" valueType="num">
                                          <p:cBhvr>
                                            <p:cTn id="73" dur="500" fill="hold"/>
                                            <p:tgtEl>
                                              <p:spTgt spid="63"/>
                                            </p:tgtEl>
                                            <p:attrNameLst>
                                              <p:attrName>ppt_w</p:attrName>
                                            </p:attrNameLst>
                                          </p:cBhvr>
                                          <p:tavLst>
                                            <p:tav tm="0">
                                              <p:val>
                                                <p:fltVal val="0"/>
                                              </p:val>
                                            </p:tav>
                                            <p:tav tm="100000">
                                              <p:val>
                                                <p:strVal val="#ppt_w"/>
                                              </p:val>
                                            </p:tav>
                                          </p:tavLst>
                                        </p:anim>
                                        <p:anim calcmode="lin" valueType="num">
                                          <p:cBhvr>
                                            <p:cTn id="74" dur="500" fill="hold"/>
                                            <p:tgtEl>
                                              <p:spTgt spid="63"/>
                                            </p:tgtEl>
                                            <p:attrNameLst>
                                              <p:attrName>ppt_h</p:attrName>
                                            </p:attrNameLst>
                                          </p:cBhvr>
                                          <p:tavLst>
                                            <p:tav tm="0">
                                              <p:val>
                                                <p:fltVal val="0"/>
                                              </p:val>
                                            </p:tav>
                                            <p:tav tm="100000">
                                              <p:val>
                                                <p:strVal val="#ppt_h"/>
                                              </p:val>
                                            </p:tav>
                                          </p:tavLst>
                                        </p:anim>
                                        <p:animEffect transition="in" filter="fade">
                                          <p:cBhvr>
                                            <p:cTn id="75" dur="500"/>
                                            <p:tgtEl>
                                              <p:spTgt spid="63"/>
                                            </p:tgtEl>
                                          </p:cBhvr>
                                        </p:animEffect>
                                      </p:childTnLst>
                                    </p:cTn>
                                  </p:par>
                                  <p:par>
                                    <p:cTn id="76" presetID="53" presetClass="entr" presetSubtype="16" fill="hold" grpId="0" nodeType="withEffect">
                                      <p:stCondLst>
                                        <p:cond delay="200"/>
                                      </p:stCondLst>
                                      <p:childTnLst>
                                        <p:set>
                                          <p:cBhvr>
                                            <p:cTn id="77" dur="1" fill="hold">
                                              <p:stCondLst>
                                                <p:cond delay="0"/>
                                              </p:stCondLst>
                                            </p:cTn>
                                            <p:tgtEl>
                                              <p:spTgt spid="65"/>
                                            </p:tgtEl>
                                            <p:attrNameLst>
                                              <p:attrName>style.visibility</p:attrName>
                                            </p:attrNameLst>
                                          </p:cBhvr>
                                          <p:to>
                                            <p:strVal val="visible"/>
                                          </p:to>
                                        </p:set>
                                        <p:anim calcmode="lin" valueType="num">
                                          <p:cBhvr>
                                            <p:cTn id="78" dur="500" fill="hold"/>
                                            <p:tgtEl>
                                              <p:spTgt spid="65"/>
                                            </p:tgtEl>
                                            <p:attrNameLst>
                                              <p:attrName>ppt_w</p:attrName>
                                            </p:attrNameLst>
                                          </p:cBhvr>
                                          <p:tavLst>
                                            <p:tav tm="0">
                                              <p:val>
                                                <p:fltVal val="0"/>
                                              </p:val>
                                            </p:tav>
                                            <p:tav tm="100000">
                                              <p:val>
                                                <p:strVal val="#ppt_w"/>
                                              </p:val>
                                            </p:tav>
                                          </p:tavLst>
                                        </p:anim>
                                        <p:anim calcmode="lin" valueType="num">
                                          <p:cBhvr>
                                            <p:cTn id="79" dur="500" fill="hold"/>
                                            <p:tgtEl>
                                              <p:spTgt spid="65"/>
                                            </p:tgtEl>
                                            <p:attrNameLst>
                                              <p:attrName>ppt_h</p:attrName>
                                            </p:attrNameLst>
                                          </p:cBhvr>
                                          <p:tavLst>
                                            <p:tav tm="0">
                                              <p:val>
                                                <p:fltVal val="0"/>
                                              </p:val>
                                            </p:tav>
                                            <p:tav tm="100000">
                                              <p:val>
                                                <p:strVal val="#ppt_h"/>
                                              </p:val>
                                            </p:tav>
                                          </p:tavLst>
                                        </p:anim>
                                        <p:animEffect transition="in" filter="fade">
                                          <p:cBhvr>
                                            <p:cTn id="80" dur="500"/>
                                            <p:tgtEl>
                                              <p:spTgt spid="65"/>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66"/>
                                            </p:tgtEl>
                                            <p:attrNameLst>
                                              <p:attrName>style.visibility</p:attrName>
                                            </p:attrNameLst>
                                          </p:cBhvr>
                                          <p:to>
                                            <p:strVal val="visible"/>
                                          </p:to>
                                        </p:set>
                                        <p:anim calcmode="lin" valueType="num">
                                          <p:cBhvr>
                                            <p:cTn id="83" dur="500" fill="hold"/>
                                            <p:tgtEl>
                                              <p:spTgt spid="66"/>
                                            </p:tgtEl>
                                            <p:attrNameLst>
                                              <p:attrName>ppt_w</p:attrName>
                                            </p:attrNameLst>
                                          </p:cBhvr>
                                          <p:tavLst>
                                            <p:tav tm="0">
                                              <p:val>
                                                <p:fltVal val="0"/>
                                              </p:val>
                                            </p:tav>
                                            <p:tav tm="100000">
                                              <p:val>
                                                <p:strVal val="#ppt_w"/>
                                              </p:val>
                                            </p:tav>
                                          </p:tavLst>
                                        </p:anim>
                                        <p:anim calcmode="lin" valueType="num">
                                          <p:cBhvr>
                                            <p:cTn id="84" dur="500" fill="hold"/>
                                            <p:tgtEl>
                                              <p:spTgt spid="66"/>
                                            </p:tgtEl>
                                            <p:attrNameLst>
                                              <p:attrName>ppt_h</p:attrName>
                                            </p:attrNameLst>
                                          </p:cBhvr>
                                          <p:tavLst>
                                            <p:tav tm="0">
                                              <p:val>
                                                <p:fltVal val="0"/>
                                              </p:val>
                                            </p:tav>
                                            <p:tav tm="100000">
                                              <p:val>
                                                <p:strVal val="#ppt_h"/>
                                              </p:val>
                                            </p:tav>
                                          </p:tavLst>
                                        </p:anim>
                                        <p:animEffect transition="in" filter="fade">
                                          <p:cBhvr>
                                            <p:cTn id="85" dur="500"/>
                                            <p:tgtEl>
                                              <p:spTgt spid="66"/>
                                            </p:tgtEl>
                                          </p:cBhvr>
                                        </p:animEffect>
                                      </p:childTnLst>
                                    </p:cTn>
                                  </p:par>
                                  <p:par>
                                    <p:cTn id="86" presetID="53" presetClass="entr" presetSubtype="16" fill="hold" grpId="0" nodeType="withEffect">
                                      <p:stCondLst>
                                        <p:cond delay="400"/>
                                      </p:stCondLst>
                                      <p:childTnLst>
                                        <p:set>
                                          <p:cBhvr>
                                            <p:cTn id="87" dur="1" fill="hold">
                                              <p:stCondLst>
                                                <p:cond delay="0"/>
                                              </p:stCondLst>
                                            </p:cTn>
                                            <p:tgtEl>
                                              <p:spTgt spid="67"/>
                                            </p:tgtEl>
                                            <p:attrNameLst>
                                              <p:attrName>style.visibility</p:attrName>
                                            </p:attrNameLst>
                                          </p:cBhvr>
                                          <p:to>
                                            <p:strVal val="visible"/>
                                          </p:to>
                                        </p:set>
                                        <p:anim calcmode="lin" valueType="num">
                                          <p:cBhvr>
                                            <p:cTn id="88" dur="500" fill="hold"/>
                                            <p:tgtEl>
                                              <p:spTgt spid="67"/>
                                            </p:tgtEl>
                                            <p:attrNameLst>
                                              <p:attrName>ppt_w</p:attrName>
                                            </p:attrNameLst>
                                          </p:cBhvr>
                                          <p:tavLst>
                                            <p:tav tm="0">
                                              <p:val>
                                                <p:fltVal val="0"/>
                                              </p:val>
                                            </p:tav>
                                            <p:tav tm="100000">
                                              <p:val>
                                                <p:strVal val="#ppt_w"/>
                                              </p:val>
                                            </p:tav>
                                          </p:tavLst>
                                        </p:anim>
                                        <p:anim calcmode="lin" valueType="num">
                                          <p:cBhvr>
                                            <p:cTn id="89" dur="500" fill="hold"/>
                                            <p:tgtEl>
                                              <p:spTgt spid="67"/>
                                            </p:tgtEl>
                                            <p:attrNameLst>
                                              <p:attrName>ppt_h</p:attrName>
                                            </p:attrNameLst>
                                          </p:cBhvr>
                                          <p:tavLst>
                                            <p:tav tm="0">
                                              <p:val>
                                                <p:fltVal val="0"/>
                                              </p:val>
                                            </p:tav>
                                            <p:tav tm="100000">
                                              <p:val>
                                                <p:strVal val="#ppt_h"/>
                                              </p:val>
                                            </p:tav>
                                          </p:tavLst>
                                        </p:anim>
                                        <p:animEffect transition="in" filter="fade">
                                          <p:cBhvr>
                                            <p:cTn id="90" dur="500"/>
                                            <p:tgtEl>
                                              <p:spTgt spid="67"/>
                                            </p:tgtEl>
                                          </p:cBhvr>
                                        </p:animEffect>
                                      </p:childTnLst>
                                    </p:cTn>
                                  </p:par>
                                  <p:par>
                                    <p:cTn id="91" presetID="53" presetClass="entr" presetSubtype="16" fill="hold" grpId="0" nodeType="withEffect">
                                      <p:stCondLst>
                                        <p:cond delay="200"/>
                                      </p:stCondLst>
                                      <p:childTnLst>
                                        <p:set>
                                          <p:cBhvr>
                                            <p:cTn id="92" dur="1" fill="hold">
                                              <p:stCondLst>
                                                <p:cond delay="0"/>
                                              </p:stCondLst>
                                            </p:cTn>
                                            <p:tgtEl>
                                              <p:spTgt spid="68"/>
                                            </p:tgtEl>
                                            <p:attrNameLst>
                                              <p:attrName>style.visibility</p:attrName>
                                            </p:attrNameLst>
                                          </p:cBhvr>
                                          <p:to>
                                            <p:strVal val="visible"/>
                                          </p:to>
                                        </p:set>
                                        <p:anim calcmode="lin" valueType="num">
                                          <p:cBhvr>
                                            <p:cTn id="93" dur="500" fill="hold"/>
                                            <p:tgtEl>
                                              <p:spTgt spid="68"/>
                                            </p:tgtEl>
                                            <p:attrNameLst>
                                              <p:attrName>ppt_w</p:attrName>
                                            </p:attrNameLst>
                                          </p:cBhvr>
                                          <p:tavLst>
                                            <p:tav tm="0">
                                              <p:val>
                                                <p:fltVal val="0"/>
                                              </p:val>
                                            </p:tav>
                                            <p:tav tm="100000">
                                              <p:val>
                                                <p:strVal val="#ppt_w"/>
                                              </p:val>
                                            </p:tav>
                                          </p:tavLst>
                                        </p:anim>
                                        <p:anim calcmode="lin" valueType="num">
                                          <p:cBhvr>
                                            <p:cTn id="94" dur="500" fill="hold"/>
                                            <p:tgtEl>
                                              <p:spTgt spid="68"/>
                                            </p:tgtEl>
                                            <p:attrNameLst>
                                              <p:attrName>ppt_h</p:attrName>
                                            </p:attrNameLst>
                                          </p:cBhvr>
                                          <p:tavLst>
                                            <p:tav tm="0">
                                              <p:val>
                                                <p:fltVal val="0"/>
                                              </p:val>
                                            </p:tav>
                                            <p:tav tm="100000">
                                              <p:val>
                                                <p:strVal val="#ppt_h"/>
                                              </p:val>
                                            </p:tav>
                                          </p:tavLst>
                                        </p:anim>
                                        <p:animEffect transition="in" filter="fade">
                                          <p:cBhvr>
                                            <p:cTn id="95" dur="500"/>
                                            <p:tgtEl>
                                              <p:spTgt spid="68"/>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anim calcmode="lin" valueType="num">
                                          <p:cBhvr>
                                            <p:cTn id="98" dur="500" fill="hold"/>
                                            <p:tgtEl>
                                              <p:spTgt spid="69"/>
                                            </p:tgtEl>
                                            <p:attrNameLst>
                                              <p:attrName>ppt_w</p:attrName>
                                            </p:attrNameLst>
                                          </p:cBhvr>
                                          <p:tavLst>
                                            <p:tav tm="0">
                                              <p:val>
                                                <p:fltVal val="0"/>
                                              </p:val>
                                            </p:tav>
                                            <p:tav tm="100000">
                                              <p:val>
                                                <p:strVal val="#ppt_w"/>
                                              </p:val>
                                            </p:tav>
                                          </p:tavLst>
                                        </p:anim>
                                        <p:anim calcmode="lin" valueType="num">
                                          <p:cBhvr>
                                            <p:cTn id="99" dur="500" fill="hold"/>
                                            <p:tgtEl>
                                              <p:spTgt spid="69"/>
                                            </p:tgtEl>
                                            <p:attrNameLst>
                                              <p:attrName>ppt_h</p:attrName>
                                            </p:attrNameLst>
                                          </p:cBhvr>
                                          <p:tavLst>
                                            <p:tav tm="0">
                                              <p:val>
                                                <p:fltVal val="0"/>
                                              </p:val>
                                            </p:tav>
                                            <p:tav tm="100000">
                                              <p:val>
                                                <p:strVal val="#ppt_h"/>
                                              </p:val>
                                            </p:tav>
                                          </p:tavLst>
                                        </p:anim>
                                        <p:animEffect transition="in" filter="fade">
                                          <p:cBhvr>
                                            <p:cTn id="100" dur="500"/>
                                            <p:tgtEl>
                                              <p:spTgt spid="69"/>
                                            </p:tgtEl>
                                          </p:cBhvr>
                                        </p:animEffect>
                                      </p:childTnLst>
                                    </p:cTn>
                                  </p:par>
                                  <p:par>
                                    <p:cTn id="101" presetID="53" presetClass="entr" presetSubtype="16" fill="hold" grpId="0" nodeType="withEffect">
                                      <p:stCondLst>
                                        <p:cond delay="200"/>
                                      </p:stCondLst>
                                      <p:childTnLst>
                                        <p:set>
                                          <p:cBhvr>
                                            <p:cTn id="102" dur="1" fill="hold">
                                              <p:stCondLst>
                                                <p:cond delay="0"/>
                                              </p:stCondLst>
                                            </p:cTn>
                                            <p:tgtEl>
                                              <p:spTgt spid="70"/>
                                            </p:tgtEl>
                                            <p:attrNameLst>
                                              <p:attrName>style.visibility</p:attrName>
                                            </p:attrNameLst>
                                          </p:cBhvr>
                                          <p:to>
                                            <p:strVal val="visible"/>
                                          </p:to>
                                        </p:set>
                                        <p:anim calcmode="lin" valueType="num">
                                          <p:cBhvr>
                                            <p:cTn id="103" dur="500" fill="hold"/>
                                            <p:tgtEl>
                                              <p:spTgt spid="70"/>
                                            </p:tgtEl>
                                            <p:attrNameLst>
                                              <p:attrName>ppt_w</p:attrName>
                                            </p:attrNameLst>
                                          </p:cBhvr>
                                          <p:tavLst>
                                            <p:tav tm="0">
                                              <p:val>
                                                <p:fltVal val="0"/>
                                              </p:val>
                                            </p:tav>
                                            <p:tav tm="100000">
                                              <p:val>
                                                <p:strVal val="#ppt_w"/>
                                              </p:val>
                                            </p:tav>
                                          </p:tavLst>
                                        </p:anim>
                                        <p:anim calcmode="lin" valueType="num">
                                          <p:cBhvr>
                                            <p:cTn id="104" dur="500" fill="hold"/>
                                            <p:tgtEl>
                                              <p:spTgt spid="70"/>
                                            </p:tgtEl>
                                            <p:attrNameLst>
                                              <p:attrName>ppt_h</p:attrName>
                                            </p:attrNameLst>
                                          </p:cBhvr>
                                          <p:tavLst>
                                            <p:tav tm="0">
                                              <p:val>
                                                <p:fltVal val="0"/>
                                              </p:val>
                                            </p:tav>
                                            <p:tav tm="100000">
                                              <p:val>
                                                <p:strVal val="#ppt_h"/>
                                              </p:val>
                                            </p:tav>
                                          </p:tavLst>
                                        </p:anim>
                                        <p:animEffect transition="in" filter="fade">
                                          <p:cBhvr>
                                            <p:cTn id="105" dur="500"/>
                                            <p:tgtEl>
                                              <p:spTgt spid="70"/>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71"/>
                                            </p:tgtEl>
                                            <p:attrNameLst>
                                              <p:attrName>style.visibility</p:attrName>
                                            </p:attrNameLst>
                                          </p:cBhvr>
                                          <p:to>
                                            <p:strVal val="visible"/>
                                          </p:to>
                                        </p:set>
                                        <p:anim calcmode="lin" valueType="num">
                                          <p:cBhvr>
                                            <p:cTn id="108" dur="500" fill="hold"/>
                                            <p:tgtEl>
                                              <p:spTgt spid="71"/>
                                            </p:tgtEl>
                                            <p:attrNameLst>
                                              <p:attrName>ppt_w</p:attrName>
                                            </p:attrNameLst>
                                          </p:cBhvr>
                                          <p:tavLst>
                                            <p:tav tm="0">
                                              <p:val>
                                                <p:fltVal val="0"/>
                                              </p:val>
                                            </p:tav>
                                            <p:tav tm="100000">
                                              <p:val>
                                                <p:strVal val="#ppt_w"/>
                                              </p:val>
                                            </p:tav>
                                          </p:tavLst>
                                        </p:anim>
                                        <p:anim calcmode="lin" valueType="num">
                                          <p:cBhvr>
                                            <p:cTn id="109" dur="500" fill="hold"/>
                                            <p:tgtEl>
                                              <p:spTgt spid="71"/>
                                            </p:tgtEl>
                                            <p:attrNameLst>
                                              <p:attrName>ppt_h</p:attrName>
                                            </p:attrNameLst>
                                          </p:cBhvr>
                                          <p:tavLst>
                                            <p:tav tm="0">
                                              <p:val>
                                                <p:fltVal val="0"/>
                                              </p:val>
                                            </p:tav>
                                            <p:tav tm="100000">
                                              <p:val>
                                                <p:strVal val="#ppt_h"/>
                                              </p:val>
                                            </p:tav>
                                          </p:tavLst>
                                        </p:anim>
                                        <p:animEffect transition="in" filter="fade">
                                          <p:cBhvr>
                                            <p:cTn id="110" dur="500"/>
                                            <p:tgtEl>
                                              <p:spTgt spid="71"/>
                                            </p:tgtEl>
                                          </p:cBhvr>
                                        </p:animEffect>
                                      </p:childTnLst>
                                    </p:cTn>
                                  </p:par>
                                  <p:par>
                                    <p:cTn id="111" presetID="42" presetClass="entr" presetSubtype="0" fill="hold" grpId="0" nodeType="withEffect">
                                      <p:stCondLst>
                                        <p:cond delay="0"/>
                                      </p:stCondLst>
                                      <p:childTnLst>
                                        <p:set>
                                          <p:cBhvr>
                                            <p:cTn id="112" dur="1" fill="hold">
                                              <p:stCondLst>
                                                <p:cond delay="0"/>
                                              </p:stCondLst>
                                            </p:cTn>
                                            <p:tgtEl>
                                              <p:spTgt spid="72"/>
                                            </p:tgtEl>
                                            <p:attrNameLst>
                                              <p:attrName>style.visibility</p:attrName>
                                            </p:attrNameLst>
                                          </p:cBhvr>
                                          <p:to>
                                            <p:strVal val="visible"/>
                                          </p:to>
                                        </p:set>
                                        <p:animEffect transition="in" filter="fade">
                                          <p:cBhvr>
                                            <p:cTn id="113" dur="1000"/>
                                            <p:tgtEl>
                                              <p:spTgt spid="72"/>
                                            </p:tgtEl>
                                          </p:cBhvr>
                                        </p:animEffect>
                                        <p:anim calcmode="lin" valueType="num">
                                          <p:cBhvr>
                                            <p:cTn id="114" dur="1000" fill="hold"/>
                                            <p:tgtEl>
                                              <p:spTgt spid="72"/>
                                            </p:tgtEl>
                                            <p:attrNameLst>
                                              <p:attrName>ppt_x</p:attrName>
                                            </p:attrNameLst>
                                          </p:cBhvr>
                                          <p:tavLst>
                                            <p:tav tm="0">
                                              <p:val>
                                                <p:strVal val="#ppt_x"/>
                                              </p:val>
                                            </p:tav>
                                            <p:tav tm="100000">
                                              <p:val>
                                                <p:strVal val="#ppt_x"/>
                                              </p:val>
                                            </p:tav>
                                          </p:tavLst>
                                        </p:anim>
                                        <p:anim calcmode="lin" valueType="num">
                                          <p:cBhvr>
                                            <p:cTn id="115" dur="1000" fill="hold"/>
                                            <p:tgtEl>
                                              <p:spTgt spid="72"/>
                                            </p:tgtEl>
                                            <p:attrNameLst>
                                              <p:attrName>ppt_y</p:attrName>
                                            </p:attrNameLst>
                                          </p:cBhvr>
                                          <p:tavLst>
                                            <p:tav tm="0">
                                              <p:val>
                                                <p:strVal val="#ppt_y+.1"/>
                                              </p:val>
                                            </p:tav>
                                            <p:tav tm="100000">
                                              <p:val>
                                                <p:strVal val="#ppt_y"/>
                                              </p:val>
                                            </p:tav>
                                          </p:tavLst>
                                        </p:anim>
                                      </p:childTnLst>
                                    </p:cTn>
                                  </p:par>
                                  <p:par>
                                    <p:cTn id="116" presetID="47" presetClass="entr" presetSubtype="0" fill="hold" grpId="0" nodeType="with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fade">
                                          <p:cBhvr>
                                            <p:cTn id="118" dur="1000"/>
                                            <p:tgtEl>
                                              <p:spTgt spid="29"/>
                                            </p:tgtEl>
                                          </p:cBhvr>
                                        </p:animEffect>
                                        <p:anim calcmode="lin" valueType="num">
                                          <p:cBhvr>
                                            <p:cTn id="119" dur="1000" fill="hold"/>
                                            <p:tgtEl>
                                              <p:spTgt spid="29"/>
                                            </p:tgtEl>
                                            <p:attrNameLst>
                                              <p:attrName>ppt_x</p:attrName>
                                            </p:attrNameLst>
                                          </p:cBhvr>
                                          <p:tavLst>
                                            <p:tav tm="0">
                                              <p:val>
                                                <p:strVal val="#ppt_x"/>
                                              </p:val>
                                            </p:tav>
                                            <p:tav tm="100000">
                                              <p:val>
                                                <p:strVal val="#ppt_x"/>
                                              </p:val>
                                            </p:tav>
                                          </p:tavLst>
                                        </p:anim>
                                        <p:anim calcmode="lin" valueType="num">
                                          <p:cBhvr>
                                            <p:cTn id="120" dur="1000" fill="hold"/>
                                            <p:tgtEl>
                                              <p:spTgt spid="29"/>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fade">
                                          <p:cBhvr>
                                            <p:cTn id="123" dur="1000"/>
                                            <p:tgtEl>
                                              <p:spTgt spid="30"/>
                                            </p:tgtEl>
                                          </p:cBhvr>
                                        </p:animEffect>
                                        <p:anim calcmode="lin" valueType="num">
                                          <p:cBhvr>
                                            <p:cTn id="124" dur="1000" fill="hold"/>
                                            <p:tgtEl>
                                              <p:spTgt spid="30"/>
                                            </p:tgtEl>
                                            <p:attrNameLst>
                                              <p:attrName>ppt_x</p:attrName>
                                            </p:attrNameLst>
                                          </p:cBhvr>
                                          <p:tavLst>
                                            <p:tav tm="0">
                                              <p:val>
                                                <p:strVal val="#ppt_x"/>
                                              </p:val>
                                            </p:tav>
                                            <p:tav tm="100000">
                                              <p:val>
                                                <p:strVal val="#ppt_x"/>
                                              </p:val>
                                            </p:tav>
                                          </p:tavLst>
                                        </p:anim>
                                        <p:anim calcmode="lin" valueType="num">
                                          <p:cBhvr>
                                            <p:cTn id="125" dur="1000" fill="hold"/>
                                            <p:tgtEl>
                                              <p:spTgt spid="30"/>
                                            </p:tgtEl>
                                            <p:attrNameLst>
                                              <p:attrName>ppt_y</p:attrName>
                                            </p:attrNameLst>
                                          </p:cBhvr>
                                          <p:tavLst>
                                            <p:tav tm="0">
                                              <p:val>
                                                <p:strVal val="#ppt_y+.1"/>
                                              </p:val>
                                            </p:tav>
                                            <p:tav tm="100000">
                                              <p:val>
                                                <p:strVal val="#ppt_y"/>
                                              </p:val>
                                            </p:tav>
                                          </p:tavLst>
                                        </p:anim>
                                      </p:childTnLst>
                                    </p:cTn>
                                  </p:par>
                                  <p:par>
                                    <p:cTn id="126" presetID="16" presetClass="entr" presetSubtype="21" fill="hold" grpId="0" nodeType="withEffect">
                                      <p:stCondLst>
                                        <p:cond delay="0"/>
                                      </p:stCondLst>
                                      <p:childTnLst>
                                        <p:set>
                                          <p:cBhvr>
                                            <p:cTn id="127" dur="1" fill="hold">
                                              <p:stCondLst>
                                                <p:cond delay="0"/>
                                              </p:stCondLst>
                                            </p:cTn>
                                            <p:tgtEl>
                                              <p:spTgt spid="31"/>
                                            </p:tgtEl>
                                            <p:attrNameLst>
                                              <p:attrName>style.visibility</p:attrName>
                                            </p:attrNameLst>
                                          </p:cBhvr>
                                          <p:to>
                                            <p:strVal val="visible"/>
                                          </p:to>
                                        </p:set>
                                        <p:animEffect transition="in" filter="barn(inVertical)">
                                          <p:cBhvr>
                                            <p:cTn id="1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63" grpId="0"/>
          <p:bldP spid="65" grpId="0"/>
          <p:bldP spid="66" grpId="0"/>
          <p:bldP spid="67" grpId="0"/>
          <p:bldP spid="68" grpId="0"/>
          <p:bldP spid="69" grpId="0"/>
          <p:bldP spid="70" grpId="0"/>
          <p:bldP spid="71" grpId="0"/>
          <p:bldP spid="72" grpId="0"/>
        </p:bldLst>
      </p:timing>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0" y="412123"/>
            <a:ext cx="451250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665" dirty="0">
                <a:solidFill>
                  <a:srgbClr val="333333"/>
                </a:solidFill>
                <a:latin typeface="微软雅黑" panose="020B0503020204020204" pitchFamily="34" charset="-122"/>
                <a:ea typeface="微软雅黑" panose="020B0503020204020204" pitchFamily="34" charset="-122"/>
              </a:rPr>
              <a:t>创意系列课程</a:t>
            </a:r>
          </a:p>
        </p:txBody>
      </p:sp>
      <p:cxnSp>
        <p:nvCxnSpPr>
          <p:cNvPr id="88" name="直接连接符​​ 14"/>
          <p:cNvCxnSpPr/>
          <p:nvPr/>
        </p:nvCxnSpPr>
        <p:spPr>
          <a:xfrm>
            <a:off x="3254796" y="915903"/>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25" name="灯片编号占位符 24"/>
          <p:cNvSpPr>
            <a:spLocks noGrp="1"/>
          </p:cNvSpPr>
          <p:nvPr>
            <p:ph type="sldNum" sz="quarter" idx="12"/>
          </p:nvPr>
        </p:nvSpPr>
        <p:spPr>
          <a:xfrm>
            <a:off x="7501525" y="6181663"/>
            <a:ext cx="2743200" cy="365125"/>
          </a:xfrm>
        </p:spPr>
        <p:txBody>
          <a:bodyPr/>
          <a:lstStyle/>
          <a:p>
            <a:fld id="{7543FE73-A404-45C1-B77A-6DB3BD9EA953}" type="slidenum">
              <a:rPr lang="zh-CN" altLang="en-US" sz="2135"/>
              <a:t>64</a:t>
            </a:fld>
            <a:endParaRPr lang="zh-CN" altLang="en-US" sz="2135"/>
          </a:p>
        </p:txBody>
      </p:sp>
      <p:sp>
        <p:nvSpPr>
          <p:cNvPr id="24" name="文本框 23"/>
          <p:cNvSpPr txBox="1"/>
          <p:nvPr/>
        </p:nvSpPr>
        <p:spPr>
          <a:xfrm>
            <a:off x="1413802" y="915903"/>
            <a:ext cx="2288929" cy="1525418"/>
          </a:xfrm>
          <a:prstGeom prst="rect">
            <a:avLst/>
          </a:prstGeom>
          <a:noFill/>
        </p:spPr>
        <p:txBody>
          <a:bodyPr wrap="square" rtlCol="0">
            <a:spAutoFit/>
          </a:bodyPr>
          <a:lstStyle/>
          <a:p>
            <a:pPr algn="r">
              <a:lnSpc>
                <a:spcPct val="150000"/>
              </a:lnSpc>
            </a:pPr>
            <a:r>
              <a:rPr lang="en-US" altLang="zh-CN" sz="1600" b="1" dirty="0">
                <a:latin typeface="Times New Roman" panose="02020603050405020304" charset="0"/>
                <a:ea typeface="微软雅黑" panose="020B0503020204020204" pitchFamily="34" charset="-122"/>
                <a:cs typeface="Times New Roman" panose="02020603050405020304" charset="0"/>
              </a:rPr>
              <a:t>AutoCAD</a:t>
            </a:r>
          </a:p>
          <a:p>
            <a:pPr algn="r">
              <a:lnSpc>
                <a:spcPct val="150000"/>
              </a:lnSpc>
            </a:pPr>
            <a:r>
              <a:rPr lang="en-US" altLang="zh-CN" sz="1600" b="1" dirty="0">
                <a:latin typeface="Times New Roman" panose="02020603050405020304" charset="0"/>
                <a:ea typeface="微软雅黑" panose="020B0503020204020204" pitchFamily="34" charset="-122"/>
                <a:cs typeface="Times New Roman" panose="02020603050405020304" charset="0"/>
              </a:rPr>
              <a:t>UG</a:t>
            </a:r>
          </a:p>
          <a:p>
            <a:pPr algn="r">
              <a:lnSpc>
                <a:spcPct val="150000"/>
              </a:lnSpc>
            </a:pPr>
            <a:r>
              <a:rPr lang="en-US" altLang="zh-CN" sz="1600" b="1" dirty="0">
                <a:latin typeface="Times New Roman" panose="02020603050405020304" charset="0"/>
                <a:ea typeface="微软雅黑" panose="020B0503020204020204" pitchFamily="34" charset="-122"/>
                <a:cs typeface="Times New Roman" panose="02020603050405020304" charset="0"/>
              </a:rPr>
              <a:t>SolidWorks</a:t>
            </a:r>
          </a:p>
          <a:p>
            <a:pPr algn="r">
              <a:lnSpc>
                <a:spcPct val="150000"/>
              </a:lnSpc>
            </a:pPr>
            <a:r>
              <a:rPr lang="en-US" altLang="zh-CN" sz="1600" b="1" dirty="0">
                <a:latin typeface="Times New Roman" panose="02020603050405020304" charset="0"/>
                <a:ea typeface="微软雅黑" panose="020B0503020204020204" pitchFamily="34" charset="-122"/>
                <a:cs typeface="Times New Roman" panose="02020603050405020304" charset="0"/>
              </a:rPr>
              <a:t>Pro/ENGINEER</a:t>
            </a:r>
            <a:endParaRPr lang="zh-CN" altLang="en-US" sz="1600" b="1" dirty="0">
              <a:latin typeface="Times New Roman" panose="02020603050405020304" charset="0"/>
              <a:ea typeface="微软雅黑" panose="020B0503020204020204" pitchFamily="34" charset="-122"/>
              <a:cs typeface="Times New Roman" panose="02020603050405020304" charset="0"/>
            </a:endParaRPr>
          </a:p>
        </p:txBody>
      </p:sp>
      <p:sp>
        <p:nvSpPr>
          <p:cNvPr id="26" name="文本框 25"/>
          <p:cNvSpPr txBox="1"/>
          <p:nvPr/>
        </p:nvSpPr>
        <p:spPr>
          <a:xfrm>
            <a:off x="1692296" y="2567692"/>
            <a:ext cx="1928563" cy="1525418"/>
          </a:xfrm>
          <a:prstGeom prst="rect">
            <a:avLst/>
          </a:prstGeom>
          <a:noFill/>
        </p:spPr>
        <p:txBody>
          <a:bodyPr wrap="square" rtlCol="0">
            <a:spAutoFit/>
          </a:bodyPr>
          <a:lstStyle/>
          <a:p>
            <a:pPr algn="r">
              <a:lnSpc>
                <a:spcPct val="150000"/>
              </a:lnSpc>
            </a:pPr>
            <a:r>
              <a:rPr lang="en-US" altLang="zh-CN" sz="1600" b="1" dirty="0">
                <a:latin typeface="Times New Roman" panose="02020603050405020304" charset="0"/>
                <a:ea typeface="微软雅黑" panose="020B0503020204020204" pitchFamily="34" charset="-122"/>
                <a:cs typeface="Times New Roman" panose="02020603050405020304" charset="0"/>
              </a:rPr>
              <a:t>Photoshop</a:t>
            </a:r>
          </a:p>
          <a:p>
            <a:pPr algn="r">
              <a:lnSpc>
                <a:spcPct val="150000"/>
              </a:lnSpc>
            </a:pPr>
            <a:r>
              <a:rPr lang="en-US" altLang="zh-CN" sz="1600" b="1" dirty="0">
                <a:latin typeface="Times New Roman" panose="02020603050405020304" charset="0"/>
                <a:ea typeface="微软雅黑" panose="020B0503020204020204" pitchFamily="34" charset="-122"/>
                <a:cs typeface="Times New Roman" panose="02020603050405020304" charset="0"/>
              </a:rPr>
              <a:t>Corel draw</a:t>
            </a:r>
          </a:p>
          <a:p>
            <a:pPr algn="r">
              <a:lnSpc>
                <a:spcPct val="150000"/>
              </a:lnSpc>
            </a:pPr>
            <a:r>
              <a:rPr lang="en-US" altLang="zh-CN" sz="1600" b="1" dirty="0">
                <a:latin typeface="Times New Roman" panose="02020603050405020304" charset="0"/>
                <a:ea typeface="微软雅黑" panose="020B0503020204020204" pitchFamily="34" charset="-122"/>
                <a:cs typeface="Times New Roman" panose="02020603050405020304" charset="0"/>
              </a:rPr>
              <a:t>Illustrator</a:t>
            </a:r>
          </a:p>
          <a:p>
            <a:pPr algn="r">
              <a:lnSpc>
                <a:spcPct val="150000"/>
              </a:lnSpc>
            </a:pPr>
            <a:r>
              <a:rPr lang="en-US" altLang="zh-CN" sz="1600" b="1" dirty="0">
                <a:latin typeface="Times New Roman" panose="02020603050405020304" charset="0"/>
                <a:ea typeface="微软雅黑" panose="020B0503020204020204" pitchFamily="34" charset="-122"/>
                <a:cs typeface="Times New Roman" panose="02020603050405020304" charset="0"/>
              </a:rPr>
              <a:t>Corel Painter</a:t>
            </a:r>
          </a:p>
        </p:txBody>
      </p:sp>
      <p:sp>
        <p:nvSpPr>
          <p:cNvPr id="27" name="圆角矩形 26"/>
          <p:cNvSpPr/>
          <p:nvPr/>
        </p:nvSpPr>
        <p:spPr>
          <a:xfrm>
            <a:off x="4538415" y="1327352"/>
            <a:ext cx="1891739" cy="784611"/>
          </a:xfrm>
          <a:prstGeom prst="roundRect">
            <a:avLst/>
          </a:prstGeom>
          <a:solidFill>
            <a:srgbClr val="E6571E"/>
          </a:solidFill>
          <a:ln w="12700" cap="flat" cmpd="sng" algn="ctr">
            <a:noFill/>
            <a:prstDash val="solid"/>
            <a:miter lim="800000"/>
          </a:ln>
          <a:effectLst/>
        </p:spPr>
        <p:txBody>
          <a:bodyPr rtlCol="0" anchor="ctr"/>
          <a:lstStyle/>
          <a:p>
            <a:pPr algn="ctr"/>
            <a:endParaRPr lang="zh-CN" altLang="en-US" sz="2135">
              <a:solidFill>
                <a:sysClr val="window" lastClr="FFFFFF"/>
              </a:solidFill>
              <a:latin typeface="Calibri" panose="020F0502020204030204"/>
            </a:endParaRPr>
          </a:p>
        </p:txBody>
      </p:sp>
      <p:sp>
        <p:nvSpPr>
          <p:cNvPr id="28" name="圆角矩形 27"/>
          <p:cNvSpPr/>
          <p:nvPr/>
        </p:nvSpPr>
        <p:spPr>
          <a:xfrm>
            <a:off x="4718037" y="1488825"/>
            <a:ext cx="1605043" cy="473327"/>
          </a:xfrm>
          <a:prstGeom prst="round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chemeClr val="tx1"/>
                </a:solidFill>
                <a:latin typeface="+mj-ea"/>
                <a:ea typeface="+mj-ea"/>
              </a:rPr>
              <a:t>工业设计</a:t>
            </a:r>
          </a:p>
        </p:txBody>
      </p:sp>
      <p:sp>
        <p:nvSpPr>
          <p:cNvPr id="29" name="圆角矩形 28"/>
          <p:cNvSpPr/>
          <p:nvPr/>
        </p:nvSpPr>
        <p:spPr>
          <a:xfrm>
            <a:off x="4573691" y="2867988"/>
            <a:ext cx="1891200" cy="787200"/>
          </a:xfrm>
          <a:prstGeom prst="roundRect">
            <a:avLst/>
          </a:prstGeom>
          <a:solidFill>
            <a:srgbClr val="FFC000"/>
          </a:solidFill>
          <a:ln w="12700" cap="flat" cmpd="sng" algn="ctr">
            <a:noFill/>
            <a:prstDash val="solid"/>
            <a:miter lim="800000"/>
          </a:ln>
          <a:effectLst/>
        </p:spPr>
        <p:txBody>
          <a:bodyPr rtlCol="0" anchor="ctr"/>
          <a:lstStyle/>
          <a:p>
            <a:pPr algn="ctr"/>
            <a:endParaRPr lang="zh-CN" altLang="en-US" sz="2135">
              <a:solidFill>
                <a:sysClr val="window" lastClr="FFFFFF"/>
              </a:solidFill>
              <a:latin typeface="Calibri" panose="020F0502020204030204"/>
            </a:endParaRPr>
          </a:p>
        </p:txBody>
      </p:sp>
      <p:sp>
        <p:nvSpPr>
          <p:cNvPr id="30" name="圆角矩形 29"/>
          <p:cNvSpPr/>
          <p:nvPr/>
        </p:nvSpPr>
        <p:spPr>
          <a:xfrm>
            <a:off x="4725578" y="3004137"/>
            <a:ext cx="1597503" cy="553908"/>
          </a:xfrm>
          <a:prstGeom prst="round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chemeClr val="tx1"/>
                </a:solidFill>
                <a:latin typeface="+mj-ea"/>
                <a:ea typeface="+mj-ea"/>
              </a:rPr>
              <a:t>平面设计</a:t>
            </a:r>
          </a:p>
        </p:txBody>
      </p:sp>
      <p:sp>
        <p:nvSpPr>
          <p:cNvPr id="31" name="圆角矩形 30"/>
          <p:cNvSpPr/>
          <p:nvPr/>
        </p:nvSpPr>
        <p:spPr>
          <a:xfrm>
            <a:off x="4573691" y="4483225"/>
            <a:ext cx="1891200" cy="787200"/>
          </a:xfrm>
          <a:prstGeom prst="roundRect">
            <a:avLst/>
          </a:prstGeom>
          <a:solidFill>
            <a:srgbClr val="FF0000"/>
          </a:solidFill>
          <a:ln w="12700" cap="flat" cmpd="sng" algn="ctr">
            <a:noFill/>
            <a:prstDash val="solid"/>
            <a:miter lim="800000"/>
          </a:ln>
          <a:effectLst/>
        </p:spPr>
        <p:txBody>
          <a:bodyPr rtlCol="0" anchor="ctr"/>
          <a:lstStyle/>
          <a:p>
            <a:pPr algn="ctr"/>
            <a:endParaRPr lang="zh-CN" altLang="en-US" sz="2135">
              <a:solidFill>
                <a:sysClr val="window" lastClr="FFFFFF"/>
              </a:solidFill>
              <a:latin typeface="Calibri" panose="020F0502020204030204"/>
            </a:endParaRPr>
          </a:p>
        </p:txBody>
      </p:sp>
      <p:grpSp>
        <p:nvGrpSpPr>
          <p:cNvPr id="32" name="组合 31"/>
          <p:cNvGrpSpPr/>
          <p:nvPr/>
        </p:nvGrpSpPr>
        <p:grpSpPr>
          <a:xfrm rot="5400000">
            <a:off x="3423240" y="1365811"/>
            <a:ext cx="1210909" cy="723947"/>
            <a:chOff x="4257675" y="1419224"/>
            <a:chExt cx="3505200" cy="2290067"/>
          </a:xfrm>
        </p:grpSpPr>
        <p:sp>
          <p:nvSpPr>
            <p:cNvPr id="33" name="任意多边形 32"/>
            <p:cNvSpPr/>
            <p:nvPr/>
          </p:nvSpPr>
          <p:spPr>
            <a:xfrm>
              <a:off x="4257675" y="1419224"/>
              <a:ext cx="1752600" cy="2290067"/>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4" name="任意多边形 33"/>
            <p:cNvSpPr/>
            <p:nvPr/>
          </p:nvSpPr>
          <p:spPr>
            <a:xfrm flipH="1">
              <a:off x="6010275" y="1419224"/>
              <a:ext cx="1752600" cy="2238375"/>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grpSp>
        <p:nvGrpSpPr>
          <p:cNvPr id="35" name="组合 34"/>
          <p:cNvGrpSpPr/>
          <p:nvPr/>
        </p:nvGrpSpPr>
        <p:grpSpPr>
          <a:xfrm rot="5400000">
            <a:off x="3503997" y="3009037"/>
            <a:ext cx="1136449" cy="778320"/>
            <a:chOff x="4257675" y="1419224"/>
            <a:chExt cx="3505200" cy="2290067"/>
          </a:xfrm>
        </p:grpSpPr>
        <p:sp>
          <p:nvSpPr>
            <p:cNvPr id="36" name="任意多边形 35"/>
            <p:cNvSpPr/>
            <p:nvPr/>
          </p:nvSpPr>
          <p:spPr>
            <a:xfrm>
              <a:off x="4257675" y="1419224"/>
              <a:ext cx="1752600" cy="2290067"/>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7" name="任意多边形 36"/>
            <p:cNvSpPr/>
            <p:nvPr/>
          </p:nvSpPr>
          <p:spPr>
            <a:xfrm flipH="1">
              <a:off x="6010275" y="1419224"/>
              <a:ext cx="1752600" cy="2238375"/>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grpSp>
        <p:nvGrpSpPr>
          <p:cNvPr id="38" name="组合 37"/>
          <p:cNvGrpSpPr/>
          <p:nvPr/>
        </p:nvGrpSpPr>
        <p:grpSpPr>
          <a:xfrm rot="5400000">
            <a:off x="3405344" y="4592897"/>
            <a:ext cx="1246701" cy="778320"/>
            <a:chOff x="4257675" y="1419224"/>
            <a:chExt cx="3505200" cy="2290067"/>
          </a:xfrm>
        </p:grpSpPr>
        <p:sp>
          <p:nvSpPr>
            <p:cNvPr id="39" name="任意多边形 38"/>
            <p:cNvSpPr/>
            <p:nvPr/>
          </p:nvSpPr>
          <p:spPr>
            <a:xfrm>
              <a:off x="4257675" y="1419224"/>
              <a:ext cx="1752600" cy="2290067"/>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0" name="任意多边形 39"/>
            <p:cNvSpPr/>
            <p:nvPr/>
          </p:nvSpPr>
          <p:spPr>
            <a:xfrm flipH="1">
              <a:off x="6010275" y="1419224"/>
              <a:ext cx="1752600" cy="2238375"/>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sp>
        <p:nvSpPr>
          <p:cNvPr id="41" name="文本框 40"/>
          <p:cNvSpPr txBox="1"/>
          <p:nvPr/>
        </p:nvSpPr>
        <p:spPr>
          <a:xfrm>
            <a:off x="1983531" y="4153912"/>
            <a:ext cx="1630652" cy="1525418"/>
          </a:xfrm>
          <a:prstGeom prst="rect">
            <a:avLst/>
          </a:prstGeom>
          <a:noFill/>
        </p:spPr>
        <p:txBody>
          <a:bodyPr wrap="square" rtlCol="0">
            <a:spAutoFit/>
          </a:bodyPr>
          <a:lstStyle>
            <a:defPPr>
              <a:defRPr lang="zh-CN"/>
            </a:defPPr>
            <a:lvl1pPr algn="r">
              <a:lnSpc>
                <a:spcPct val="150000"/>
              </a:lnSpc>
              <a:defRPr sz="1200" b="1">
                <a:latin typeface="Times New Roman" panose="02020603050405020304" charset="0"/>
                <a:ea typeface="微软雅黑" panose="020B0503020204020204" pitchFamily="34" charset="-122"/>
                <a:cs typeface="Times New Roman" panose="02020603050405020304" charset="0"/>
              </a:defRPr>
            </a:lvl1pPr>
          </a:lstStyle>
          <a:p>
            <a:r>
              <a:rPr lang="en-US" altLang="zh-CN" sz="1600" dirty="0"/>
              <a:t>3DS MAX</a:t>
            </a:r>
          </a:p>
          <a:p>
            <a:r>
              <a:rPr lang="en-US" altLang="zh-CN" sz="1600" dirty="0"/>
              <a:t>Maya</a:t>
            </a:r>
          </a:p>
          <a:p>
            <a:r>
              <a:rPr lang="en-US" altLang="zh-CN" sz="1600" dirty="0" err="1"/>
              <a:t>Mudbox</a:t>
            </a:r>
            <a:endParaRPr lang="en-US" altLang="zh-CN" sz="1600" dirty="0"/>
          </a:p>
          <a:p>
            <a:r>
              <a:rPr lang="en-US" altLang="zh-CN" sz="1600" dirty="0" err="1"/>
              <a:t>Vray</a:t>
            </a:r>
            <a:endParaRPr lang="en-US" altLang="zh-CN" sz="1600" dirty="0"/>
          </a:p>
        </p:txBody>
      </p:sp>
      <p:sp>
        <p:nvSpPr>
          <p:cNvPr id="42" name="文本框 41"/>
          <p:cNvSpPr txBox="1"/>
          <p:nvPr/>
        </p:nvSpPr>
        <p:spPr>
          <a:xfrm>
            <a:off x="9510858" y="1339785"/>
            <a:ext cx="2531041" cy="1525418"/>
          </a:xfrm>
          <a:prstGeom prst="rect">
            <a:avLst/>
          </a:prstGeom>
          <a:noFill/>
        </p:spPr>
        <p:txBody>
          <a:bodyPr wrap="square" rtlCol="0">
            <a:spAutoFit/>
          </a:bodyPr>
          <a:lstStyle>
            <a:defPPr>
              <a:defRPr lang="zh-CN"/>
            </a:defPPr>
            <a:lvl1pPr algn="r">
              <a:lnSpc>
                <a:spcPct val="150000"/>
              </a:lnSpc>
              <a:defRPr sz="1200" b="1">
                <a:latin typeface="Times New Roman" panose="02020603050405020304" charset="0"/>
                <a:ea typeface="微软雅黑" panose="020B0503020204020204" pitchFamily="34" charset="-122"/>
                <a:cs typeface="Times New Roman" panose="02020603050405020304" charset="0"/>
              </a:defRPr>
            </a:lvl1pPr>
          </a:lstStyle>
          <a:p>
            <a:pPr algn="l"/>
            <a:r>
              <a:rPr lang="en-US" altLang="zh-CN" sz="1600" dirty="0"/>
              <a:t>Matte Painting</a:t>
            </a:r>
          </a:p>
          <a:p>
            <a:pPr algn="l"/>
            <a:r>
              <a:rPr lang="en-US" altLang="zh-CN" sz="1600" dirty="0"/>
              <a:t>After Effects</a:t>
            </a:r>
          </a:p>
          <a:p>
            <a:pPr algn="l"/>
            <a:r>
              <a:rPr lang="en-US" altLang="zh-CN" sz="1600" dirty="0"/>
              <a:t>Fusion</a:t>
            </a:r>
          </a:p>
          <a:p>
            <a:pPr algn="l"/>
            <a:r>
              <a:rPr lang="en-US" altLang="zh-CN" sz="1600" dirty="0"/>
              <a:t>Premiere</a:t>
            </a:r>
            <a:endParaRPr lang="zh-CN" altLang="en-US" sz="1600" dirty="0"/>
          </a:p>
        </p:txBody>
      </p:sp>
      <p:sp>
        <p:nvSpPr>
          <p:cNvPr id="43" name="圆角矩形 42"/>
          <p:cNvSpPr/>
          <p:nvPr/>
        </p:nvSpPr>
        <p:spPr>
          <a:xfrm>
            <a:off x="6753887" y="1959912"/>
            <a:ext cx="1891200" cy="787200"/>
          </a:xfrm>
          <a:prstGeom prst="roundRect">
            <a:avLst/>
          </a:prstGeom>
          <a:solidFill>
            <a:schemeClr val="accent3">
              <a:lumMod val="40000"/>
              <a:lumOff val="60000"/>
            </a:schemeClr>
          </a:solidFill>
          <a:ln w="12700" cap="flat" cmpd="sng" algn="ctr">
            <a:noFill/>
            <a:prstDash val="solid"/>
            <a:miter lim="800000"/>
          </a:ln>
          <a:effectLst/>
        </p:spPr>
        <p:txBody>
          <a:bodyPr rtlCol="0" anchor="ctr"/>
          <a:lstStyle/>
          <a:p>
            <a:pPr algn="ctr"/>
            <a:endParaRPr lang="zh-CN" altLang="en-US" sz="2135">
              <a:solidFill>
                <a:sysClr val="window" lastClr="FFFFFF"/>
              </a:solidFill>
              <a:latin typeface="Calibri" panose="020F0502020204030204"/>
            </a:endParaRPr>
          </a:p>
        </p:txBody>
      </p:sp>
      <p:sp>
        <p:nvSpPr>
          <p:cNvPr id="44" name="圆角矩形 43"/>
          <p:cNvSpPr/>
          <p:nvPr/>
        </p:nvSpPr>
        <p:spPr>
          <a:xfrm>
            <a:off x="6921054" y="2076921"/>
            <a:ext cx="1633303" cy="541209"/>
          </a:xfrm>
          <a:prstGeom prst="round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chemeClr val="tx1"/>
                </a:solidFill>
                <a:latin typeface="+mj-ea"/>
                <a:ea typeface="+mj-ea"/>
              </a:rPr>
              <a:t>影视</a:t>
            </a:r>
          </a:p>
        </p:txBody>
      </p:sp>
      <p:sp>
        <p:nvSpPr>
          <p:cNvPr id="45" name="圆角矩形 44"/>
          <p:cNvSpPr/>
          <p:nvPr/>
        </p:nvSpPr>
        <p:spPr>
          <a:xfrm>
            <a:off x="6753887" y="3674584"/>
            <a:ext cx="1891200" cy="787200"/>
          </a:xfrm>
          <a:prstGeom prst="roundRect">
            <a:avLst/>
          </a:prstGeom>
          <a:solidFill>
            <a:schemeClr val="accent5">
              <a:lumMod val="60000"/>
              <a:lumOff val="40000"/>
            </a:schemeClr>
          </a:solidFill>
          <a:ln w="12700" cap="flat" cmpd="sng" algn="ctr">
            <a:noFill/>
            <a:prstDash val="solid"/>
            <a:miter lim="800000"/>
          </a:ln>
          <a:effectLst/>
        </p:spPr>
        <p:txBody>
          <a:bodyPr rtlCol="0" anchor="ctr"/>
          <a:lstStyle/>
          <a:p>
            <a:pPr algn="ctr"/>
            <a:endParaRPr lang="zh-CN" altLang="en-US" sz="2135">
              <a:solidFill>
                <a:sysClr val="window" lastClr="FFFFFF"/>
              </a:solidFill>
              <a:latin typeface="Calibri" panose="020F0502020204030204"/>
            </a:endParaRPr>
          </a:p>
        </p:txBody>
      </p:sp>
      <p:grpSp>
        <p:nvGrpSpPr>
          <p:cNvPr id="46" name="组合 45"/>
          <p:cNvGrpSpPr/>
          <p:nvPr/>
        </p:nvGrpSpPr>
        <p:grpSpPr>
          <a:xfrm rot="5400000" flipV="1">
            <a:off x="8516102" y="1805829"/>
            <a:ext cx="1158724" cy="723843"/>
            <a:chOff x="4257675" y="1419224"/>
            <a:chExt cx="3505200" cy="2290067"/>
          </a:xfrm>
        </p:grpSpPr>
        <p:sp>
          <p:nvSpPr>
            <p:cNvPr id="47" name="任意多边形 46"/>
            <p:cNvSpPr/>
            <p:nvPr/>
          </p:nvSpPr>
          <p:spPr>
            <a:xfrm>
              <a:off x="4257675" y="1419224"/>
              <a:ext cx="1752600" cy="2290067"/>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prstClr val="white"/>
                </a:solidFill>
              </a:endParaRPr>
            </a:p>
          </p:txBody>
        </p:sp>
        <p:sp>
          <p:nvSpPr>
            <p:cNvPr id="48" name="任意多边形 47"/>
            <p:cNvSpPr/>
            <p:nvPr/>
          </p:nvSpPr>
          <p:spPr>
            <a:xfrm flipH="1">
              <a:off x="6010275" y="1419224"/>
              <a:ext cx="1752600" cy="2238375"/>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prstClr val="white"/>
                </a:solidFill>
              </a:endParaRPr>
            </a:p>
          </p:txBody>
        </p:sp>
      </p:grpSp>
      <p:grpSp>
        <p:nvGrpSpPr>
          <p:cNvPr id="49" name="组合 48"/>
          <p:cNvGrpSpPr/>
          <p:nvPr/>
        </p:nvGrpSpPr>
        <p:grpSpPr>
          <a:xfrm rot="5400000" flipV="1">
            <a:off x="8695442" y="3666192"/>
            <a:ext cx="868900" cy="765173"/>
            <a:chOff x="4257675" y="1419224"/>
            <a:chExt cx="3505200" cy="2290067"/>
          </a:xfrm>
        </p:grpSpPr>
        <p:sp>
          <p:nvSpPr>
            <p:cNvPr id="50" name="任意多边形 49"/>
            <p:cNvSpPr/>
            <p:nvPr/>
          </p:nvSpPr>
          <p:spPr>
            <a:xfrm>
              <a:off x="4257675" y="1419224"/>
              <a:ext cx="1752600" cy="2290067"/>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prstClr val="white"/>
                </a:solidFill>
              </a:endParaRPr>
            </a:p>
          </p:txBody>
        </p:sp>
        <p:sp>
          <p:nvSpPr>
            <p:cNvPr id="51" name="任意多边形 50"/>
            <p:cNvSpPr/>
            <p:nvPr/>
          </p:nvSpPr>
          <p:spPr>
            <a:xfrm flipH="1">
              <a:off x="6010275" y="1419224"/>
              <a:ext cx="1752600" cy="2238375"/>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prstClr val="white"/>
                </a:solidFill>
              </a:endParaRPr>
            </a:p>
          </p:txBody>
        </p:sp>
      </p:grpSp>
      <p:sp>
        <p:nvSpPr>
          <p:cNvPr id="52" name="文本框 51"/>
          <p:cNvSpPr txBox="1"/>
          <p:nvPr/>
        </p:nvSpPr>
        <p:spPr>
          <a:xfrm>
            <a:off x="9487552" y="3469618"/>
            <a:ext cx="2704448" cy="1156086"/>
          </a:xfrm>
          <a:prstGeom prst="rect">
            <a:avLst/>
          </a:prstGeom>
          <a:noFill/>
        </p:spPr>
        <p:txBody>
          <a:bodyPr wrap="square" rtlCol="0">
            <a:spAutoFit/>
          </a:bodyPr>
          <a:lstStyle>
            <a:defPPr>
              <a:defRPr lang="zh-CN"/>
            </a:defPPr>
            <a:lvl1pPr algn="r">
              <a:lnSpc>
                <a:spcPct val="150000"/>
              </a:lnSpc>
              <a:defRPr sz="1200" b="1">
                <a:latin typeface="Times New Roman" panose="02020603050405020304" charset="0"/>
                <a:ea typeface="微软雅黑" panose="020B0503020204020204" pitchFamily="34" charset="-122"/>
                <a:cs typeface="Times New Roman" panose="02020603050405020304" charset="0"/>
              </a:defRPr>
            </a:lvl1pPr>
          </a:lstStyle>
          <a:p>
            <a:pPr algn="l"/>
            <a:r>
              <a:rPr lang="zh-CN" altLang="en-US" sz="1600" dirty="0"/>
              <a:t>尼康单反数码影视技术教程</a:t>
            </a:r>
            <a:endParaRPr lang="en-US" altLang="zh-CN" sz="1600" dirty="0"/>
          </a:p>
          <a:p>
            <a:pPr algn="l"/>
            <a:r>
              <a:rPr lang="zh-CN" altLang="en-US" sz="1600" dirty="0"/>
              <a:t>佳能单反数码影视技术教程</a:t>
            </a:r>
            <a:endParaRPr lang="en-US" altLang="zh-CN" sz="1600" dirty="0"/>
          </a:p>
          <a:p>
            <a:pPr algn="l"/>
            <a:r>
              <a:rPr lang="en-US" altLang="zh-CN" sz="1600" dirty="0"/>
              <a:t>Photoshop</a:t>
            </a:r>
          </a:p>
        </p:txBody>
      </p:sp>
      <p:sp>
        <p:nvSpPr>
          <p:cNvPr id="53" name="圆角矩形 52"/>
          <p:cNvSpPr/>
          <p:nvPr/>
        </p:nvSpPr>
        <p:spPr>
          <a:xfrm>
            <a:off x="989792" y="5944927"/>
            <a:ext cx="10866848" cy="886835"/>
          </a:xfrm>
          <a:prstGeom prst="roundRect">
            <a:avLst>
              <a:gd name="adj" fmla="val 41051"/>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62556" tIns="81277" rIns="162556" bIns="81277" rtlCol="0" anchor="ctr"/>
          <a:lstStyle/>
          <a:p>
            <a:r>
              <a:rPr lang="zh-CN" altLang="en-US" sz="1465" dirty="0">
                <a:solidFill>
                  <a:schemeClr val="tx1"/>
                </a:solidFill>
                <a:latin typeface="宋体" panose="02010600030101010101" pitchFamily="2" charset="-122"/>
                <a:ea typeface="宋体" panose="02010600030101010101" pitchFamily="2" charset="-122"/>
              </a:rPr>
              <a:t>适用人群及专业：影视相关专业、影视后期制作工作人员、美术类专业、广告设计师、服装设计师、印刷人员、测绘工程师、机械工程师、建筑工程师、家具设计师、推销展销人员、出版物发行员、编辑、播音主持、行政人员、广播影视工程师、服装设计师、室内装饰师、造型设计、机械设计、电路设计、建筑设计、包装设计、广告设计、摄影爱好者等相关人员。</a:t>
            </a:r>
          </a:p>
        </p:txBody>
      </p:sp>
      <p:sp>
        <p:nvSpPr>
          <p:cNvPr id="62" name="圆角矩形 61"/>
          <p:cNvSpPr/>
          <p:nvPr/>
        </p:nvSpPr>
        <p:spPr>
          <a:xfrm>
            <a:off x="6913925" y="3792458"/>
            <a:ext cx="1633303" cy="541209"/>
          </a:xfrm>
          <a:prstGeom prst="round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chemeClr val="tx1"/>
                </a:solidFill>
                <a:latin typeface="+mj-ea"/>
                <a:ea typeface="+mj-ea"/>
              </a:rPr>
              <a:t>摄影</a:t>
            </a:r>
          </a:p>
        </p:txBody>
      </p:sp>
      <p:sp>
        <p:nvSpPr>
          <p:cNvPr id="63" name="圆角矩形 62"/>
          <p:cNvSpPr/>
          <p:nvPr/>
        </p:nvSpPr>
        <p:spPr>
          <a:xfrm>
            <a:off x="4721222" y="4601765"/>
            <a:ext cx="1633303" cy="541209"/>
          </a:xfrm>
          <a:prstGeom prst="round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chemeClr val="tx1"/>
                </a:solidFill>
                <a:latin typeface="+mj-ea"/>
                <a:ea typeface="+mj-ea"/>
              </a:rPr>
              <a:t>三维设计</a:t>
            </a:r>
          </a:p>
        </p:txBody>
      </p:sp>
      <p:grpSp>
        <p:nvGrpSpPr>
          <p:cNvPr id="64" name="组合 63"/>
          <p:cNvGrpSpPr/>
          <p:nvPr/>
        </p:nvGrpSpPr>
        <p:grpSpPr>
          <a:xfrm>
            <a:off x="335360" y="1508957"/>
            <a:ext cx="1536000" cy="1536000"/>
            <a:chOff x="1695226" y="3321784"/>
            <a:chExt cx="1250759" cy="1250759"/>
          </a:xfrm>
        </p:grpSpPr>
        <p:sp>
          <p:nvSpPr>
            <p:cNvPr id="65" name="椭圆 64"/>
            <p:cNvSpPr/>
            <p:nvPr/>
          </p:nvSpPr>
          <p:spPr>
            <a:xfrm>
              <a:off x="1695226" y="3321784"/>
              <a:ext cx="1250759" cy="1250759"/>
            </a:xfrm>
            <a:prstGeom prst="ellipse">
              <a:avLst/>
            </a:prstGeom>
            <a:gradFill flip="none" rotWithShape="1">
              <a:gsLst>
                <a:gs pos="100000">
                  <a:srgbClr val="FCFCFC"/>
                </a:gs>
                <a:gs pos="0">
                  <a:schemeClr val="bg1">
                    <a:lumMod val="85000"/>
                  </a:schemeClr>
                </a:gs>
              </a:gsLst>
              <a:lin ang="7200000" scaled="0"/>
              <a:tileRect/>
            </a:gradFill>
            <a:ln w="12700">
              <a:gradFill>
                <a:gsLst>
                  <a:gs pos="89000">
                    <a:schemeClr val="bg1">
                      <a:lumMod val="85000"/>
                    </a:schemeClr>
                  </a:gs>
                  <a:gs pos="0">
                    <a:schemeClr val="bg1"/>
                  </a:gs>
                </a:gsLst>
                <a:lin ang="7200000" scaled="0"/>
              </a:gradFill>
            </a:ln>
            <a:effectLst>
              <a:outerShdw blurRad="127000" dist="381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4BC1DC"/>
                </a:solidFill>
                <a:latin typeface="+mj-ea"/>
                <a:ea typeface="+mj-ea"/>
              </a:endParaRPr>
            </a:p>
          </p:txBody>
        </p:sp>
        <p:sp>
          <p:nvSpPr>
            <p:cNvPr id="66" name="椭圆 65"/>
            <p:cNvSpPr/>
            <p:nvPr/>
          </p:nvSpPr>
          <p:spPr>
            <a:xfrm>
              <a:off x="1826937" y="3453495"/>
              <a:ext cx="987336" cy="987336"/>
            </a:xfrm>
            <a:prstGeom prst="ellipse">
              <a:avLst/>
            </a:prstGeom>
            <a:solidFill>
              <a:srgbClr val="E6571E"/>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prstClr val="white"/>
                  </a:solidFill>
                  <a:latin typeface="+mj-ea"/>
                  <a:ea typeface="+mj-ea"/>
                </a:rPr>
                <a:t>基础课程</a:t>
              </a:r>
            </a:p>
          </p:txBody>
        </p:sp>
      </p:grpSp>
      <p:grpSp>
        <p:nvGrpSpPr>
          <p:cNvPr id="67" name="组合 66"/>
          <p:cNvGrpSpPr/>
          <p:nvPr/>
        </p:nvGrpSpPr>
        <p:grpSpPr>
          <a:xfrm>
            <a:off x="361655" y="3332989"/>
            <a:ext cx="1536000" cy="1536000"/>
            <a:chOff x="1695226" y="3321784"/>
            <a:chExt cx="1250759" cy="1250759"/>
          </a:xfrm>
        </p:grpSpPr>
        <p:sp>
          <p:nvSpPr>
            <p:cNvPr id="68" name="椭圆 67"/>
            <p:cNvSpPr/>
            <p:nvPr/>
          </p:nvSpPr>
          <p:spPr>
            <a:xfrm>
              <a:off x="1695226" y="3321784"/>
              <a:ext cx="1250759" cy="1250759"/>
            </a:xfrm>
            <a:prstGeom prst="ellipse">
              <a:avLst/>
            </a:prstGeom>
            <a:gradFill flip="none" rotWithShape="1">
              <a:gsLst>
                <a:gs pos="100000">
                  <a:srgbClr val="FCFCFC"/>
                </a:gs>
                <a:gs pos="0">
                  <a:schemeClr val="bg1">
                    <a:lumMod val="85000"/>
                  </a:schemeClr>
                </a:gs>
              </a:gsLst>
              <a:lin ang="7200000" scaled="0"/>
              <a:tileRect/>
            </a:gradFill>
            <a:ln w="12700">
              <a:gradFill>
                <a:gsLst>
                  <a:gs pos="89000">
                    <a:schemeClr val="bg1">
                      <a:lumMod val="85000"/>
                    </a:schemeClr>
                  </a:gs>
                  <a:gs pos="0">
                    <a:schemeClr val="bg1"/>
                  </a:gs>
                </a:gsLst>
                <a:lin ang="7200000" scaled="0"/>
              </a:gradFill>
            </a:ln>
            <a:effectLst>
              <a:outerShdw blurRad="127000" dist="381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4BC1DC"/>
                </a:solidFill>
                <a:latin typeface="+mj-ea"/>
                <a:ea typeface="+mj-ea"/>
              </a:endParaRPr>
            </a:p>
          </p:txBody>
        </p:sp>
        <p:sp>
          <p:nvSpPr>
            <p:cNvPr id="69" name="椭圆 68"/>
            <p:cNvSpPr/>
            <p:nvPr/>
          </p:nvSpPr>
          <p:spPr>
            <a:xfrm>
              <a:off x="1826937" y="3453495"/>
              <a:ext cx="987336" cy="987336"/>
            </a:xfrm>
            <a:prstGeom prst="ellipse">
              <a:avLst/>
            </a:prstGeom>
            <a:solidFill>
              <a:srgbClr val="E6571E"/>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prstClr val="white"/>
                  </a:solidFill>
                  <a:latin typeface="+mj-ea"/>
                  <a:ea typeface="+mj-ea"/>
                </a:rPr>
                <a:t>案例课程</a:t>
              </a:r>
            </a:p>
          </p:txBody>
        </p:sp>
      </p:grpSp>
    </p:spTree>
  </p:cSld>
  <p:clrMapOvr>
    <a:masterClrMapping/>
  </p:clrMapOvr>
  <mc:AlternateContent xmlns:mc="http://schemas.openxmlformats.org/markup-compatibility/2006" xmlns:p14="http://schemas.microsoft.com/office/powerpoint/2010/main">
    <mc:Choice Requires="p14">
      <p:transition spd="slow" p14:dur="1200" advTm="6000">
        <p14:prism/>
      </p:transition>
    </mc:Choice>
    <mc:Fallback xmlns="">
      <p:transition spd="slow" advTm="6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3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2" presetClass="entr" presetSubtype="4" fill="hold" nodeType="withEffect" p14:presetBounceEnd="40000">
                                      <p:stCondLst>
                                        <p:cond delay="0"/>
                                      </p:stCondLst>
                                      <p:childTnLst>
                                        <p:set>
                                          <p:cBhvr>
                                            <p:cTn id="45" dur="1" fill="hold">
                                              <p:stCondLst>
                                                <p:cond delay="0"/>
                                              </p:stCondLst>
                                            </p:cTn>
                                            <p:tgtEl>
                                              <p:spTgt spid="67"/>
                                            </p:tgtEl>
                                            <p:attrNameLst>
                                              <p:attrName>style.visibility</p:attrName>
                                            </p:attrNameLst>
                                          </p:cBhvr>
                                          <p:to>
                                            <p:strVal val="visible"/>
                                          </p:to>
                                        </p:set>
                                        <p:anim calcmode="lin" valueType="num" p14:bounceEnd="40000">
                                          <p:cBhvr additive="base">
                                            <p:cTn id="46" dur="500" fill="hold"/>
                                            <p:tgtEl>
                                              <p:spTgt spid="67"/>
                                            </p:tgtEl>
                                            <p:attrNameLst>
                                              <p:attrName>ppt_x</p:attrName>
                                            </p:attrNameLst>
                                          </p:cBhvr>
                                          <p:tavLst>
                                            <p:tav tm="0">
                                              <p:val>
                                                <p:strVal val="#ppt_x"/>
                                              </p:val>
                                            </p:tav>
                                            <p:tav tm="100000">
                                              <p:val>
                                                <p:strVal val="#ppt_x"/>
                                              </p:val>
                                            </p:tav>
                                          </p:tavLst>
                                        </p:anim>
                                        <p:anim calcmode="lin" valueType="num" p14:bounceEnd="40000">
                                          <p:cBhvr additive="base">
                                            <p:cTn id="47" dur="500" fill="hold"/>
                                            <p:tgtEl>
                                              <p:spTgt spid="67"/>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14:presetBounceEnd="40000">
                                      <p:stCondLst>
                                        <p:cond delay="0"/>
                                      </p:stCondLst>
                                      <p:childTnLst>
                                        <p:set>
                                          <p:cBhvr>
                                            <p:cTn id="49" dur="1" fill="hold">
                                              <p:stCondLst>
                                                <p:cond delay="0"/>
                                              </p:stCondLst>
                                            </p:cTn>
                                            <p:tgtEl>
                                              <p:spTgt spid="64"/>
                                            </p:tgtEl>
                                            <p:attrNameLst>
                                              <p:attrName>style.visibility</p:attrName>
                                            </p:attrNameLst>
                                          </p:cBhvr>
                                          <p:to>
                                            <p:strVal val="visible"/>
                                          </p:to>
                                        </p:set>
                                        <p:anim calcmode="lin" valueType="num" p14:bounceEnd="40000">
                                          <p:cBhvr additive="base">
                                            <p:cTn id="50" dur="50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51" dur="500" fill="hold"/>
                                            <p:tgtEl>
                                              <p:spTgt spid="64"/>
                                            </p:tgtEl>
                                            <p:attrNameLst>
                                              <p:attrName>ppt_y</p:attrName>
                                            </p:attrNameLst>
                                          </p:cBhvr>
                                          <p:tavLst>
                                            <p:tav tm="0">
                                              <p:val>
                                                <p:strVal val="1+#ppt_h/2"/>
                                              </p:val>
                                            </p:tav>
                                            <p:tav tm="100000">
                                              <p:val>
                                                <p:strVal val="#ppt_y"/>
                                              </p:val>
                                            </p:tav>
                                          </p:tavLst>
                                        </p:anim>
                                      </p:childTnLst>
                                    </p:cTn>
                                  </p:par>
                                  <p:par>
                                    <p:cTn id="52" presetID="10"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par>
                                    <p:cTn id="61" presetID="10"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500"/>
                                            <p:tgtEl>
                                              <p:spTgt spid="46"/>
                                            </p:tgtEl>
                                          </p:cBhvr>
                                        </p:animEffect>
                                      </p:childTnLst>
                                    </p:cTn>
                                  </p:par>
                                  <p:par>
                                    <p:cTn id="64" presetID="10" presetClass="entr" presetSubtype="0" fill="hold"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500"/>
                                            <p:tgtEl>
                                              <p:spTgt spid="4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500"/>
                                            <p:tgtEl>
                                              <p:spTgt spid="6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fade">
                                          <p:cBhvr>
                                            <p:cTn id="7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animBg="1"/>
          <p:bldP spid="28" grpId="0" animBg="1"/>
          <p:bldP spid="29" grpId="0" animBg="1"/>
          <p:bldP spid="30" grpId="0" animBg="1"/>
          <p:bldP spid="31" grpId="0" animBg="1"/>
          <p:bldP spid="41" grpId="0"/>
          <p:bldP spid="42" grpId="0"/>
          <p:bldP spid="43" grpId="0" animBg="1"/>
          <p:bldP spid="44" grpId="0" animBg="1"/>
          <p:bldP spid="45" grpId="0" animBg="1"/>
          <p:bldP spid="52" grpId="0"/>
          <p:bldP spid="53" grpId="0" animBg="1"/>
          <p:bldP spid="62" grpId="0" animBg="1"/>
          <p:bldP spid="6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3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2" presetClass="entr" presetSubtype="4" fill="hold" nodeType="withEffect">
                                      <p:stCondLst>
                                        <p:cond delay="0"/>
                                      </p:stCondLst>
                                      <p:childTnLst>
                                        <p:set>
                                          <p:cBhvr>
                                            <p:cTn id="45" dur="1" fill="hold">
                                              <p:stCondLst>
                                                <p:cond delay="0"/>
                                              </p:stCondLst>
                                            </p:cTn>
                                            <p:tgtEl>
                                              <p:spTgt spid="67"/>
                                            </p:tgtEl>
                                            <p:attrNameLst>
                                              <p:attrName>style.visibility</p:attrName>
                                            </p:attrNameLst>
                                          </p:cBhvr>
                                          <p:to>
                                            <p:strVal val="visible"/>
                                          </p:to>
                                        </p:set>
                                        <p:anim calcmode="lin" valueType="num">
                                          <p:cBhvr additive="base">
                                            <p:cTn id="46" dur="500" fill="hold"/>
                                            <p:tgtEl>
                                              <p:spTgt spid="67"/>
                                            </p:tgtEl>
                                            <p:attrNameLst>
                                              <p:attrName>ppt_x</p:attrName>
                                            </p:attrNameLst>
                                          </p:cBhvr>
                                          <p:tavLst>
                                            <p:tav tm="0">
                                              <p:val>
                                                <p:strVal val="#ppt_x"/>
                                              </p:val>
                                            </p:tav>
                                            <p:tav tm="100000">
                                              <p:val>
                                                <p:strVal val="#ppt_x"/>
                                              </p:val>
                                            </p:tav>
                                          </p:tavLst>
                                        </p:anim>
                                        <p:anim calcmode="lin" valueType="num">
                                          <p:cBhvr additive="base">
                                            <p:cTn id="47" dur="500" fill="hold"/>
                                            <p:tgtEl>
                                              <p:spTgt spid="67"/>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 calcmode="lin" valueType="num">
                                          <p:cBhvr additive="base">
                                            <p:cTn id="50" dur="500" fill="hold"/>
                                            <p:tgtEl>
                                              <p:spTgt spid="64"/>
                                            </p:tgtEl>
                                            <p:attrNameLst>
                                              <p:attrName>ppt_x</p:attrName>
                                            </p:attrNameLst>
                                          </p:cBhvr>
                                          <p:tavLst>
                                            <p:tav tm="0">
                                              <p:val>
                                                <p:strVal val="#ppt_x"/>
                                              </p:val>
                                            </p:tav>
                                            <p:tav tm="100000">
                                              <p:val>
                                                <p:strVal val="#ppt_x"/>
                                              </p:val>
                                            </p:tav>
                                          </p:tavLst>
                                        </p:anim>
                                        <p:anim calcmode="lin" valueType="num">
                                          <p:cBhvr additive="base">
                                            <p:cTn id="51" dur="500" fill="hold"/>
                                            <p:tgtEl>
                                              <p:spTgt spid="64"/>
                                            </p:tgtEl>
                                            <p:attrNameLst>
                                              <p:attrName>ppt_y</p:attrName>
                                            </p:attrNameLst>
                                          </p:cBhvr>
                                          <p:tavLst>
                                            <p:tav tm="0">
                                              <p:val>
                                                <p:strVal val="1+#ppt_h/2"/>
                                              </p:val>
                                            </p:tav>
                                            <p:tav tm="100000">
                                              <p:val>
                                                <p:strVal val="#ppt_y"/>
                                              </p:val>
                                            </p:tav>
                                          </p:tavLst>
                                        </p:anim>
                                      </p:childTnLst>
                                    </p:cTn>
                                  </p:par>
                                  <p:par>
                                    <p:cTn id="52" presetID="10"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par>
                                    <p:cTn id="61" presetID="10"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500"/>
                                            <p:tgtEl>
                                              <p:spTgt spid="46"/>
                                            </p:tgtEl>
                                          </p:cBhvr>
                                        </p:animEffect>
                                      </p:childTnLst>
                                    </p:cTn>
                                  </p:par>
                                  <p:par>
                                    <p:cTn id="64" presetID="10" presetClass="entr" presetSubtype="0" fill="hold"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500"/>
                                            <p:tgtEl>
                                              <p:spTgt spid="4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500"/>
                                            <p:tgtEl>
                                              <p:spTgt spid="6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fade">
                                          <p:cBhvr>
                                            <p:cTn id="7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animBg="1"/>
          <p:bldP spid="28" grpId="0" animBg="1"/>
          <p:bldP spid="29" grpId="0" animBg="1"/>
          <p:bldP spid="30" grpId="0" animBg="1"/>
          <p:bldP spid="31" grpId="0" animBg="1"/>
          <p:bldP spid="41" grpId="0"/>
          <p:bldP spid="42" grpId="0"/>
          <p:bldP spid="43" grpId="0" animBg="1"/>
          <p:bldP spid="44" grpId="0" animBg="1"/>
          <p:bldP spid="45" grpId="0" animBg="1"/>
          <p:bldP spid="52" grpId="0"/>
          <p:bldP spid="53" grpId="0" animBg="1"/>
          <p:bldP spid="62" grpId="0" animBg="1"/>
          <p:bldP spid="63" grpId="0" animBg="1"/>
        </p:bldLst>
      </p:timing>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0" y="256578"/>
            <a:ext cx="451250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dirty="0"/>
              <a:t>软件通视频库资源内容</a:t>
            </a:r>
          </a:p>
        </p:txBody>
      </p:sp>
      <p:cxnSp>
        <p:nvCxnSpPr>
          <p:cNvPr id="88" name="直接连接符​​ 14"/>
          <p:cNvCxnSpPr/>
          <p:nvPr/>
        </p:nvCxnSpPr>
        <p:spPr>
          <a:xfrm>
            <a:off x="3254802"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cxnSp>
        <p:nvCxnSpPr>
          <p:cNvPr id="9" name="直接连接符 20"/>
          <p:cNvCxnSpPr>
            <a:cxnSpLocks noChangeShapeType="1"/>
          </p:cNvCxnSpPr>
          <p:nvPr>
            <p:custDataLst>
              <p:tags r:id="rId1"/>
            </p:custDataLst>
          </p:nvPr>
        </p:nvCxnSpPr>
        <p:spPr bwMode="auto">
          <a:xfrm flipV="1">
            <a:off x="4700628" y="2819588"/>
            <a:ext cx="851489" cy="94358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0" name="直接连接符 20"/>
          <p:cNvCxnSpPr>
            <a:cxnSpLocks noChangeShapeType="1"/>
          </p:cNvCxnSpPr>
          <p:nvPr>
            <p:custDataLst>
              <p:tags r:id="rId2"/>
            </p:custDataLst>
          </p:nvPr>
        </p:nvCxnSpPr>
        <p:spPr bwMode="auto">
          <a:xfrm flipH="1" flipV="1">
            <a:off x="6325351" y="2819588"/>
            <a:ext cx="851492" cy="94358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1" name="直接连接符 20"/>
          <p:cNvCxnSpPr>
            <a:cxnSpLocks noChangeShapeType="1"/>
          </p:cNvCxnSpPr>
          <p:nvPr>
            <p:custDataLst>
              <p:tags r:id="rId3"/>
            </p:custDataLst>
          </p:nvPr>
        </p:nvCxnSpPr>
        <p:spPr bwMode="auto">
          <a:xfrm flipH="1" flipV="1">
            <a:off x="6556033" y="2718020"/>
            <a:ext cx="3039204" cy="119886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2" name="直接连接符 20"/>
          <p:cNvCxnSpPr>
            <a:cxnSpLocks noChangeShapeType="1"/>
          </p:cNvCxnSpPr>
          <p:nvPr>
            <p:custDataLst>
              <p:tags r:id="rId4"/>
            </p:custDataLst>
          </p:nvPr>
        </p:nvCxnSpPr>
        <p:spPr bwMode="auto">
          <a:xfrm flipV="1">
            <a:off x="2534600" y="2718026"/>
            <a:ext cx="2850793" cy="1117257"/>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3" name="TextBox 112"/>
          <p:cNvSpPr txBox="1"/>
          <p:nvPr>
            <p:custDataLst>
              <p:tags r:id="rId5"/>
            </p:custDataLst>
          </p:nvPr>
        </p:nvSpPr>
        <p:spPr>
          <a:xfrm>
            <a:off x="3479801" y="5016840"/>
            <a:ext cx="2845556" cy="397510"/>
          </a:xfrm>
          <a:prstGeom prst="rect">
            <a:avLst/>
          </a:prstGeom>
          <a:noFill/>
        </p:spPr>
        <p:txBody>
          <a:bodyPr wrap="square" lIns="91385" tIns="45692" rIns="91385" bIns="45692" rtlCol="0">
            <a:spAutoFit/>
          </a:bodyPr>
          <a:lstStyle/>
          <a:p>
            <a:pPr defTabSz="1218565">
              <a:defRPr/>
            </a:pPr>
            <a:r>
              <a:rPr lang="en-US" altLang="zh-CN" sz="2000" kern="0" dirty="0">
                <a:solidFill>
                  <a:srgbClr val="484849"/>
                </a:solidFill>
                <a:latin typeface="微软雅黑" panose="020B0503020204020204" pitchFamily="34" charset="-122"/>
                <a:ea typeface="微软雅黑" panose="020B0503020204020204" pitchFamily="34" charset="-122"/>
              </a:rPr>
              <a:t>330</a:t>
            </a:r>
            <a:r>
              <a:rPr lang="zh-CN" altLang="en-US" sz="2000" kern="0" dirty="0">
                <a:solidFill>
                  <a:srgbClr val="484849"/>
                </a:solidFill>
                <a:latin typeface="微软雅黑" panose="020B0503020204020204" pitchFamily="34" charset="-122"/>
                <a:ea typeface="微软雅黑" panose="020B0503020204020204" pitchFamily="34" charset="-122"/>
              </a:rPr>
              <a:t>余种（含多版本）</a:t>
            </a:r>
          </a:p>
        </p:txBody>
      </p:sp>
      <p:sp>
        <p:nvSpPr>
          <p:cNvPr id="14" name="TextBox 113"/>
          <p:cNvSpPr txBox="1"/>
          <p:nvPr>
            <p:custDataLst>
              <p:tags r:id="rId6"/>
            </p:custDataLst>
          </p:nvPr>
        </p:nvSpPr>
        <p:spPr>
          <a:xfrm>
            <a:off x="9396852" y="4922260"/>
            <a:ext cx="1170699" cy="400053"/>
          </a:xfrm>
          <a:prstGeom prst="rect">
            <a:avLst/>
          </a:prstGeom>
          <a:noFill/>
        </p:spPr>
        <p:txBody>
          <a:bodyPr wrap="square" lIns="91385" tIns="45692" rIns="91385" bIns="45692" rtlCol="0">
            <a:spAutoFit/>
          </a:bodyPr>
          <a:lstStyle/>
          <a:p>
            <a:pPr algn="r" defTabSz="1218565">
              <a:defRPr/>
            </a:pPr>
            <a:r>
              <a:rPr lang="en-US" altLang="zh-CN" sz="2000" kern="0" dirty="0">
                <a:solidFill>
                  <a:srgbClr val="484849"/>
                </a:solidFill>
                <a:latin typeface="微软雅黑" panose="020B0503020204020204" pitchFamily="34" charset="-122"/>
                <a:ea typeface="微软雅黑" panose="020B0503020204020204" pitchFamily="34" charset="-122"/>
              </a:rPr>
              <a:t>380</a:t>
            </a:r>
            <a:r>
              <a:rPr lang="zh-CN" altLang="en-US" sz="2000" kern="0" dirty="0">
                <a:solidFill>
                  <a:srgbClr val="484849"/>
                </a:solidFill>
                <a:latin typeface="微软雅黑" panose="020B0503020204020204" pitchFamily="34" charset="-122"/>
                <a:ea typeface="微软雅黑" panose="020B0503020204020204" pitchFamily="34" charset="-122"/>
              </a:rPr>
              <a:t>套</a:t>
            </a:r>
          </a:p>
        </p:txBody>
      </p:sp>
      <p:sp>
        <p:nvSpPr>
          <p:cNvPr id="15" name="TextBox 114"/>
          <p:cNvSpPr txBox="1"/>
          <p:nvPr>
            <p:custDataLst>
              <p:tags r:id="rId7"/>
            </p:custDataLst>
          </p:nvPr>
        </p:nvSpPr>
        <p:spPr>
          <a:xfrm>
            <a:off x="665753" y="4970286"/>
            <a:ext cx="2485431" cy="400053"/>
          </a:xfrm>
          <a:prstGeom prst="rect">
            <a:avLst/>
          </a:prstGeom>
          <a:noFill/>
        </p:spPr>
        <p:txBody>
          <a:bodyPr wrap="square" lIns="91385" tIns="45692" rIns="91385" bIns="45692" rtlCol="0">
            <a:spAutoFit/>
          </a:bodyPr>
          <a:lstStyle/>
          <a:p>
            <a:pPr defTabSz="1218565">
              <a:defRPr/>
            </a:pPr>
            <a:r>
              <a:rPr lang="zh-CN" altLang="en-US" sz="2000" kern="0" dirty="0">
                <a:solidFill>
                  <a:srgbClr val="484849"/>
                </a:solidFill>
                <a:latin typeface="微软雅黑" panose="020B0503020204020204" pitchFamily="34" charset="-122"/>
                <a:ea typeface="微软雅黑" panose="020B0503020204020204" pitchFamily="34" charset="-122"/>
              </a:rPr>
              <a:t>视频总数近</a:t>
            </a:r>
            <a:r>
              <a:rPr lang="en-US" altLang="zh-CN" sz="2000" kern="0" dirty="0">
                <a:solidFill>
                  <a:srgbClr val="484849"/>
                </a:solidFill>
                <a:latin typeface="微软雅黑" panose="020B0503020204020204" pitchFamily="34" charset="-122"/>
                <a:ea typeface="微软雅黑" panose="020B0503020204020204" pitchFamily="34" charset="-122"/>
              </a:rPr>
              <a:t>85000</a:t>
            </a:r>
            <a:r>
              <a:rPr lang="zh-CN" altLang="en-US" sz="2000" kern="0" dirty="0">
                <a:solidFill>
                  <a:srgbClr val="484849"/>
                </a:solidFill>
                <a:latin typeface="微软雅黑" panose="020B0503020204020204" pitchFamily="34" charset="-122"/>
                <a:ea typeface="微软雅黑" panose="020B0503020204020204" pitchFamily="34" charset="-122"/>
              </a:rPr>
              <a:t>个</a:t>
            </a:r>
          </a:p>
        </p:txBody>
      </p:sp>
      <p:sp>
        <p:nvSpPr>
          <p:cNvPr id="16" name="TextBox 115"/>
          <p:cNvSpPr txBox="1"/>
          <p:nvPr>
            <p:custDataLst>
              <p:tags r:id="rId8"/>
            </p:custDataLst>
          </p:nvPr>
        </p:nvSpPr>
        <p:spPr>
          <a:xfrm>
            <a:off x="6952014" y="4970284"/>
            <a:ext cx="1228037" cy="397510"/>
          </a:xfrm>
          <a:prstGeom prst="rect">
            <a:avLst/>
          </a:prstGeom>
          <a:noFill/>
        </p:spPr>
        <p:txBody>
          <a:bodyPr wrap="square" lIns="91385" tIns="45692" rIns="91385" bIns="45692" rtlCol="0">
            <a:spAutoFit/>
          </a:bodyPr>
          <a:lstStyle/>
          <a:p>
            <a:pPr defTabSz="1218565">
              <a:defRPr/>
            </a:pPr>
            <a:r>
              <a:rPr lang="en-US" altLang="zh-CN" sz="2000" kern="0" dirty="0">
                <a:solidFill>
                  <a:srgbClr val="484849"/>
                </a:solidFill>
                <a:latin typeface="微软雅黑" panose="020B0503020204020204" pitchFamily="34" charset="-122"/>
                <a:ea typeface="微软雅黑" panose="020B0503020204020204" pitchFamily="34" charset="-122"/>
              </a:rPr>
              <a:t>930</a:t>
            </a:r>
            <a:r>
              <a:rPr lang="zh-CN" altLang="en-US" sz="2000" kern="0" dirty="0">
                <a:solidFill>
                  <a:srgbClr val="484849"/>
                </a:solidFill>
                <a:latin typeface="微软雅黑" panose="020B0503020204020204" pitchFamily="34" charset="-122"/>
                <a:ea typeface="微软雅黑" panose="020B0503020204020204" pitchFamily="34" charset="-122"/>
              </a:rPr>
              <a:t>套</a:t>
            </a:r>
          </a:p>
        </p:txBody>
      </p:sp>
      <p:sp>
        <p:nvSpPr>
          <p:cNvPr id="17" name="TextBox 116"/>
          <p:cNvSpPr txBox="1"/>
          <p:nvPr>
            <p:custDataLst>
              <p:tags r:id="rId9"/>
            </p:custDataLst>
          </p:nvPr>
        </p:nvSpPr>
        <p:spPr>
          <a:xfrm>
            <a:off x="3455821" y="5463706"/>
            <a:ext cx="2335551" cy="1221112"/>
          </a:xfrm>
          <a:prstGeom prst="rect">
            <a:avLst/>
          </a:prstGeom>
          <a:noFill/>
        </p:spPr>
        <p:txBody>
          <a:bodyPr wrap="square" lIns="91385" tIns="45692" rIns="91385" bIns="45692" rtlCol="0">
            <a:spAutoFit/>
          </a:bodyPr>
          <a:lstStyle>
            <a:defPPr>
              <a:defRPr lang="zh-CN"/>
            </a:defPPr>
            <a:lvl1pPr defTabSz="913765" fontAlgn="auto">
              <a:spcBef>
                <a:spcPts val="0"/>
              </a:spcBef>
              <a:spcAft>
                <a:spcPts val="0"/>
              </a:spcAft>
              <a:defRPr sz="1100" kern="0">
                <a:solidFill>
                  <a:srgbClr val="484849"/>
                </a:solidFill>
                <a:latin typeface="宋体" panose="02010600030101010101" pitchFamily="2" charset="-122"/>
                <a:ea typeface="宋体" panose="02010600030101010101" pitchFamily="2" charset="-122"/>
              </a:defRPr>
            </a:lvl1pPr>
          </a:lstStyle>
          <a:p>
            <a:r>
              <a:rPr lang="zh-CN" altLang="en-US" sz="1465" dirty="0"/>
              <a:t>以软件加版本划分的视频集合。软件中包含课程和案例视频，可以根据学习需要自由挑选组织学习内容和进度。</a:t>
            </a:r>
          </a:p>
        </p:txBody>
      </p:sp>
      <p:sp>
        <p:nvSpPr>
          <p:cNvPr id="18" name="TextBox 117"/>
          <p:cNvSpPr txBox="1"/>
          <p:nvPr>
            <p:custDataLst>
              <p:tags r:id="rId10"/>
            </p:custDataLst>
          </p:nvPr>
        </p:nvSpPr>
        <p:spPr>
          <a:xfrm>
            <a:off x="8922495" y="5495183"/>
            <a:ext cx="2530063" cy="1446878"/>
          </a:xfrm>
          <a:prstGeom prst="rect">
            <a:avLst/>
          </a:prstGeom>
          <a:noFill/>
        </p:spPr>
        <p:txBody>
          <a:bodyPr wrap="square" lIns="91385" tIns="45692" rIns="91385" bIns="45692" rtlCol="0">
            <a:spAutoFit/>
          </a:bodyPr>
          <a:lstStyle>
            <a:defPPr>
              <a:defRPr lang="zh-CN"/>
            </a:defPPr>
            <a:lvl1pPr defTabSz="913765" fontAlgn="auto">
              <a:spcBef>
                <a:spcPts val="0"/>
              </a:spcBef>
              <a:spcAft>
                <a:spcPts val="0"/>
              </a:spcAft>
              <a:defRPr sz="1100" kern="0">
                <a:solidFill>
                  <a:srgbClr val="484849"/>
                </a:solidFill>
                <a:latin typeface="宋体" panose="02010600030101010101" pitchFamily="2" charset="-122"/>
                <a:ea typeface="宋体" panose="02010600030101010101" pitchFamily="2" charset="-122"/>
              </a:defRPr>
            </a:lvl1pPr>
          </a:lstStyle>
          <a:p>
            <a:r>
              <a:rPr lang="zh-CN" altLang="en-US" sz="1465" dirty="0"/>
              <a:t>案例课程是软件应用实例的视频集合。软件通收录了大量丰富的实操案例，涉及各个行业的实际应用，方便您随时搜索参考。</a:t>
            </a:r>
          </a:p>
          <a:p>
            <a:endParaRPr lang="zh-CN" altLang="en-US" sz="1465" dirty="0"/>
          </a:p>
        </p:txBody>
      </p:sp>
      <p:sp>
        <p:nvSpPr>
          <p:cNvPr id="19" name="TextBox 118"/>
          <p:cNvSpPr txBox="1"/>
          <p:nvPr>
            <p:custDataLst>
              <p:tags r:id="rId11"/>
            </p:custDataLst>
          </p:nvPr>
        </p:nvSpPr>
        <p:spPr>
          <a:xfrm>
            <a:off x="665753" y="5463706"/>
            <a:ext cx="2485431" cy="995344"/>
          </a:xfrm>
          <a:prstGeom prst="rect">
            <a:avLst/>
          </a:prstGeom>
          <a:noFill/>
        </p:spPr>
        <p:txBody>
          <a:bodyPr wrap="square" lIns="91385" tIns="45692" rIns="91385" bIns="45692" rtlCol="0">
            <a:spAutoFit/>
          </a:bodyPr>
          <a:lstStyle/>
          <a:p>
            <a:pPr defTabSz="1218565">
              <a:defRPr/>
            </a:pPr>
            <a:r>
              <a:rPr lang="zh-CN" altLang="en-US" sz="1465" kern="0" dirty="0">
                <a:solidFill>
                  <a:srgbClr val="484849"/>
                </a:solidFill>
                <a:latin typeface="宋体" panose="02010600030101010101" pitchFamily="2" charset="-122"/>
                <a:ea typeface="宋体" panose="02010600030101010101" pitchFamily="2" charset="-122"/>
              </a:rPr>
              <a:t>视频是最小单元，采用</a:t>
            </a:r>
            <a:r>
              <a:rPr lang="en-US" altLang="zh-CN" sz="1465" kern="0" dirty="0">
                <a:solidFill>
                  <a:srgbClr val="484849"/>
                </a:solidFill>
                <a:latin typeface="宋体" panose="02010600030101010101" pitchFamily="2" charset="-122"/>
                <a:ea typeface="宋体" panose="02010600030101010101" pitchFamily="2" charset="-122"/>
              </a:rPr>
              <a:t>MP4</a:t>
            </a:r>
            <a:r>
              <a:rPr lang="zh-CN" altLang="en-US" sz="1465" kern="0" dirty="0">
                <a:solidFill>
                  <a:srgbClr val="484849"/>
                </a:solidFill>
                <a:latin typeface="宋体" panose="02010600030101010101" pitchFamily="2" charset="-122"/>
                <a:ea typeface="宋体" panose="02010600030101010101" pitchFamily="2" charset="-122"/>
              </a:rPr>
              <a:t>格式</a:t>
            </a:r>
            <a:r>
              <a:rPr lang="en-US" altLang="zh-CN" sz="1465" kern="0" dirty="0">
                <a:solidFill>
                  <a:srgbClr val="484849"/>
                </a:solidFill>
                <a:latin typeface="宋体" panose="02010600030101010101" pitchFamily="2" charset="-122"/>
                <a:ea typeface="宋体" panose="02010600030101010101" pitchFamily="2" charset="-122"/>
              </a:rPr>
              <a:t>flash</a:t>
            </a:r>
            <a:r>
              <a:rPr lang="zh-CN" altLang="en-US" sz="1465" kern="0" dirty="0">
                <a:solidFill>
                  <a:srgbClr val="484849"/>
                </a:solidFill>
                <a:latin typeface="宋体" panose="02010600030101010101" pitchFamily="2" charset="-122"/>
                <a:ea typeface="宋体" panose="02010600030101010101" pitchFamily="2" charset="-122"/>
              </a:rPr>
              <a:t>播放器即可播放，每个视频</a:t>
            </a:r>
            <a:r>
              <a:rPr lang="en-US" altLang="zh-CN" sz="1465" kern="0" dirty="0">
                <a:solidFill>
                  <a:srgbClr val="484849"/>
                </a:solidFill>
                <a:latin typeface="宋体" panose="02010600030101010101" pitchFamily="2" charset="-122"/>
                <a:ea typeface="宋体" panose="02010600030101010101" pitchFamily="2" charset="-122"/>
              </a:rPr>
              <a:t>5</a:t>
            </a:r>
            <a:r>
              <a:rPr lang="zh-CN" altLang="en-US" sz="1465" kern="0" dirty="0">
                <a:solidFill>
                  <a:srgbClr val="484849"/>
                </a:solidFill>
                <a:latin typeface="宋体" panose="02010600030101010101" pitchFamily="2" charset="-122"/>
                <a:ea typeface="宋体" panose="02010600030101010101" pitchFamily="2" charset="-122"/>
              </a:rPr>
              <a:t>分钟左右，对应一个知识点或技能操作点。</a:t>
            </a:r>
          </a:p>
        </p:txBody>
      </p:sp>
      <p:sp>
        <p:nvSpPr>
          <p:cNvPr id="20" name="TextBox 119"/>
          <p:cNvSpPr txBox="1"/>
          <p:nvPr>
            <p:custDataLst>
              <p:tags r:id="rId12"/>
            </p:custDataLst>
          </p:nvPr>
        </p:nvSpPr>
        <p:spPr>
          <a:xfrm>
            <a:off x="6089468" y="5500761"/>
            <a:ext cx="2545173" cy="1221112"/>
          </a:xfrm>
          <a:prstGeom prst="rect">
            <a:avLst/>
          </a:prstGeom>
          <a:noFill/>
        </p:spPr>
        <p:txBody>
          <a:bodyPr wrap="square" lIns="91385" tIns="45692" rIns="91385" bIns="45692" rtlCol="0">
            <a:spAutoFit/>
          </a:bodyPr>
          <a:lstStyle>
            <a:defPPr>
              <a:defRPr lang="zh-CN"/>
            </a:defPPr>
            <a:lvl1pPr defTabSz="913765" fontAlgn="auto">
              <a:spcBef>
                <a:spcPts val="0"/>
              </a:spcBef>
              <a:spcAft>
                <a:spcPts val="0"/>
              </a:spcAft>
              <a:defRPr sz="1100" kern="0">
                <a:solidFill>
                  <a:srgbClr val="484849"/>
                </a:solidFill>
                <a:latin typeface="宋体" panose="02010600030101010101" pitchFamily="2" charset="-122"/>
                <a:ea typeface="宋体" panose="02010600030101010101" pitchFamily="2" charset="-122"/>
              </a:defRPr>
            </a:lvl1pPr>
          </a:lstStyle>
          <a:p>
            <a:r>
              <a:rPr lang="zh-CN" altLang="en-US" sz="1465" dirty="0"/>
              <a:t>课程包含基础课程和案例课程。基础课程采用循序渐进的方式，一步一步教您软件的各个功能和具体操作，熟练掌握软件的基本使用方法。</a:t>
            </a:r>
          </a:p>
        </p:txBody>
      </p:sp>
      <p:grpSp>
        <p:nvGrpSpPr>
          <p:cNvPr id="21" name="组合 20"/>
          <p:cNvGrpSpPr/>
          <p:nvPr/>
        </p:nvGrpSpPr>
        <p:grpSpPr>
          <a:xfrm>
            <a:off x="5016137" y="1091758"/>
            <a:ext cx="2006955" cy="2318355"/>
            <a:chOff x="3752573" y="829317"/>
            <a:chExt cx="1506022" cy="1739302"/>
          </a:xfrm>
        </p:grpSpPr>
        <p:grpSp>
          <p:nvGrpSpPr>
            <p:cNvPr id="22" name="组合 21"/>
            <p:cNvGrpSpPr/>
            <p:nvPr/>
          </p:nvGrpSpPr>
          <p:grpSpPr>
            <a:xfrm>
              <a:off x="3752573" y="829317"/>
              <a:ext cx="1506022" cy="1739302"/>
              <a:chOff x="4966841" y="32547"/>
              <a:chExt cx="1506022" cy="1739302"/>
            </a:xfrm>
          </p:grpSpPr>
          <p:sp>
            <p:nvSpPr>
              <p:cNvPr id="24" name="Freeform 27"/>
              <p:cNvSpPr/>
              <p:nvPr/>
            </p:nvSpPr>
            <p:spPr bwMode="auto">
              <a:xfrm>
                <a:off x="4966841"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5" name="Freeform 27"/>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E6571E"/>
              </a:solidFill>
              <a:ln w="28575" cap="flat">
                <a:solidFill>
                  <a:srgbClr val="E6571E"/>
                </a:solidFill>
                <a:prstDash val="solid"/>
                <a:miter lim="800000"/>
              </a:ln>
              <a:effectLst>
                <a:outerShdw blurRad="152400" dist="76200" dir="2700000" sx="102000" sy="102000" algn="tl" rotWithShape="0">
                  <a:prstClr val="black">
                    <a:alpha val="28000"/>
                  </a:prstClr>
                </a:outerShdw>
              </a:effectLst>
            </p:spPr>
            <p:txBody>
              <a:bodyPr vert="horz" wrap="square" lIns="91419" tIns="45711" rIns="91419" bIns="45711" numCol="1" anchor="t" anchorCtr="0" compatLnSpc="1"/>
              <a:lstStyle/>
              <a:p>
                <a:endParaRPr lang="zh-CN" altLang="en-US" sz="2400"/>
              </a:p>
            </p:txBody>
          </p:sp>
        </p:grpSp>
        <p:sp>
          <p:nvSpPr>
            <p:cNvPr id="23" name="TextBox 122"/>
            <p:cNvSpPr txBox="1"/>
            <p:nvPr/>
          </p:nvSpPr>
          <p:spPr>
            <a:xfrm>
              <a:off x="3941327" y="1473889"/>
              <a:ext cx="1148292" cy="450262"/>
            </a:xfrm>
            <a:prstGeom prst="rect">
              <a:avLst/>
            </a:prstGeom>
            <a:noFill/>
          </p:spPr>
          <p:txBody>
            <a:bodyPr wrap="square" rtlCol="0">
              <a:spAutoFit/>
            </a:bodyPr>
            <a:lstStyle/>
            <a:p>
              <a:pPr defTabSz="1218565">
                <a:defRPr/>
              </a:pPr>
              <a:r>
                <a:rPr lang="zh-CN" altLang="en-US" sz="3300" kern="0" dirty="0">
                  <a:solidFill>
                    <a:schemeClr val="bg1"/>
                  </a:solidFill>
                  <a:latin typeface="微软雅黑" panose="020B0503020204020204" pitchFamily="34" charset="-122"/>
                  <a:ea typeface="微软雅黑" panose="020B0503020204020204" pitchFamily="34" charset="-122"/>
                </a:rPr>
                <a:t>软件通</a:t>
              </a:r>
            </a:p>
          </p:txBody>
        </p:sp>
      </p:grpSp>
      <p:grpSp>
        <p:nvGrpSpPr>
          <p:cNvPr id="26" name="组合 25"/>
          <p:cNvGrpSpPr/>
          <p:nvPr>
            <p:custDataLst>
              <p:tags r:id="rId13"/>
            </p:custDataLst>
          </p:nvPr>
        </p:nvGrpSpPr>
        <p:grpSpPr>
          <a:xfrm>
            <a:off x="1411654" y="3282667"/>
            <a:ext cx="1291404" cy="1491778"/>
            <a:chOff x="1409768" y="3283421"/>
            <a:chExt cx="1291703" cy="1492122"/>
          </a:xfrm>
        </p:grpSpPr>
        <p:grpSp>
          <p:nvGrpSpPr>
            <p:cNvPr id="27" name="组合 26"/>
            <p:cNvGrpSpPr/>
            <p:nvPr/>
          </p:nvGrpSpPr>
          <p:grpSpPr>
            <a:xfrm>
              <a:off x="1409768" y="3283421"/>
              <a:ext cx="1291703" cy="1492122"/>
              <a:chOff x="229394" y="1453366"/>
              <a:chExt cx="969072" cy="1119178"/>
            </a:xfrm>
          </p:grpSpPr>
          <p:sp>
            <p:nvSpPr>
              <p:cNvPr id="29" name="Freeform 27"/>
              <p:cNvSpPr/>
              <p:nvPr>
                <p:custDataLst>
                  <p:tags r:id="rId27"/>
                </p:custDataLst>
              </p:nvPr>
            </p:nvSpPr>
            <p:spPr bwMode="auto">
              <a:xfrm>
                <a:off x="229394" y="1453366"/>
                <a:ext cx="969072" cy="111917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Freeform 27"/>
              <p:cNvSpPr/>
              <p:nvPr>
                <p:custDataLst>
                  <p:tags r:id="rId28"/>
                </p:custDataLst>
              </p:nvPr>
            </p:nvSpPr>
            <p:spPr bwMode="auto">
              <a:xfrm>
                <a:off x="337774" y="1563847"/>
                <a:ext cx="770949" cy="890367"/>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E6571E"/>
              </a:solidFill>
              <a:ln w="28575" cap="flat">
                <a:solidFill>
                  <a:srgbClr val="E6571E"/>
                </a:solidFill>
                <a:prstDash val="solid"/>
                <a:miter lim="800000"/>
              </a:ln>
              <a:effectLst>
                <a:outerShdw blurRad="152400" dist="76200" dir="2700000" sx="102000" sy="102000" algn="tl" rotWithShape="0">
                  <a:prstClr val="black">
                    <a:alpha val="28000"/>
                  </a:prstClr>
                </a:outerShdw>
              </a:effectLst>
            </p:spPr>
            <p:txBody>
              <a:bodyPr vert="horz" wrap="square" lIns="91419" tIns="45711" rIns="91419" bIns="45711" numCol="1" anchor="t" anchorCtr="0" compatLnSpc="1"/>
              <a:lstStyle/>
              <a:p>
                <a:endParaRPr lang="zh-CN" altLang="en-US" sz="2400" dirty="0"/>
              </a:p>
            </p:txBody>
          </p:sp>
        </p:grpSp>
        <p:sp>
          <p:nvSpPr>
            <p:cNvPr id="28" name="TextBox 2"/>
            <p:cNvSpPr txBox="1"/>
            <p:nvPr>
              <p:custDataLst>
                <p:tags r:id="rId26"/>
              </p:custDataLst>
            </p:nvPr>
          </p:nvSpPr>
          <p:spPr>
            <a:xfrm>
              <a:off x="1730976" y="3881320"/>
              <a:ext cx="801999" cy="369417"/>
            </a:xfrm>
            <a:prstGeom prst="rect">
              <a:avLst/>
            </a:prstGeom>
            <a:noFill/>
          </p:spPr>
          <p:txBody>
            <a:bodyPr wrap="square" lIns="0" tIns="0" rIns="0" bIns="0"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视频</a:t>
              </a:r>
            </a:p>
          </p:txBody>
        </p:sp>
      </p:grpSp>
      <p:grpSp>
        <p:nvGrpSpPr>
          <p:cNvPr id="31" name="组合 30"/>
          <p:cNvGrpSpPr/>
          <p:nvPr>
            <p:custDataLst>
              <p:tags r:id="rId14"/>
            </p:custDataLst>
          </p:nvPr>
        </p:nvGrpSpPr>
        <p:grpSpPr>
          <a:xfrm>
            <a:off x="4009299" y="3257622"/>
            <a:ext cx="1291404" cy="1491777"/>
            <a:chOff x="4008016" y="3258370"/>
            <a:chExt cx="1291703" cy="1492122"/>
          </a:xfrm>
        </p:grpSpPr>
        <p:grpSp>
          <p:nvGrpSpPr>
            <p:cNvPr id="32" name="组合 31"/>
            <p:cNvGrpSpPr/>
            <p:nvPr/>
          </p:nvGrpSpPr>
          <p:grpSpPr>
            <a:xfrm>
              <a:off x="4008016" y="3258370"/>
              <a:ext cx="1291703" cy="1492122"/>
              <a:chOff x="4008016" y="3258370"/>
              <a:chExt cx="1291703" cy="1492122"/>
            </a:xfrm>
          </p:grpSpPr>
          <p:sp>
            <p:nvSpPr>
              <p:cNvPr id="34" name="Freeform 27"/>
              <p:cNvSpPr/>
              <p:nvPr>
                <p:custDataLst>
                  <p:tags r:id="rId24"/>
                </p:custDataLst>
              </p:nvPr>
            </p:nvSpPr>
            <p:spPr bwMode="auto">
              <a:xfrm>
                <a:off x="4008016" y="3258370"/>
                <a:ext cx="1291703" cy="149212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5" name="Freeform 27"/>
              <p:cNvSpPr/>
              <p:nvPr>
                <p:custDataLst>
                  <p:tags r:id="rId25"/>
                </p:custDataLst>
              </p:nvPr>
            </p:nvSpPr>
            <p:spPr bwMode="auto">
              <a:xfrm>
                <a:off x="4140058" y="3410899"/>
                <a:ext cx="1027620" cy="1187064"/>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E6571E"/>
              </a:solidFill>
              <a:ln w="28575" cap="flat">
                <a:solidFill>
                  <a:srgbClr val="E6571E"/>
                </a:solidFill>
                <a:prstDash val="solid"/>
                <a:miter lim="800000"/>
              </a:ln>
              <a:effectLst>
                <a:outerShdw blurRad="152400" dist="76200" dir="2700000" sx="102000" sy="102000" algn="tl" rotWithShape="0">
                  <a:prstClr val="black">
                    <a:alpha val="28000"/>
                  </a:prstClr>
                </a:outerShdw>
              </a:effectLst>
            </p:spPr>
            <p:txBody>
              <a:bodyPr vert="horz" wrap="square" lIns="91419" tIns="45711" rIns="91419" bIns="45711" numCol="1" anchor="t" anchorCtr="0" compatLnSpc="1"/>
              <a:lstStyle/>
              <a:p>
                <a:endParaRPr lang="zh-CN" altLang="en-US" sz="2400"/>
              </a:p>
            </p:txBody>
          </p:sp>
        </p:grpSp>
        <p:sp>
          <p:nvSpPr>
            <p:cNvPr id="33" name="TextBox 3"/>
            <p:cNvSpPr txBox="1"/>
            <p:nvPr>
              <p:custDataLst>
                <p:tags r:id="rId23"/>
              </p:custDataLst>
            </p:nvPr>
          </p:nvSpPr>
          <p:spPr>
            <a:xfrm>
              <a:off x="4346092" y="3830936"/>
              <a:ext cx="615696" cy="369417"/>
            </a:xfrm>
            <a:prstGeom prst="rect">
              <a:avLst/>
            </a:prstGeom>
            <a:noFill/>
          </p:spPr>
          <p:txBody>
            <a:bodyPr wrap="none" lIns="0" tIns="0" rIns="0" bIns="0"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软件</a:t>
              </a:r>
            </a:p>
          </p:txBody>
        </p:sp>
      </p:grpSp>
      <p:grpSp>
        <p:nvGrpSpPr>
          <p:cNvPr id="36" name="组合 35"/>
          <p:cNvGrpSpPr/>
          <p:nvPr>
            <p:custDataLst>
              <p:tags r:id="rId15"/>
            </p:custDataLst>
          </p:nvPr>
        </p:nvGrpSpPr>
        <p:grpSpPr>
          <a:xfrm>
            <a:off x="6579745" y="3378950"/>
            <a:ext cx="1291404" cy="1491777"/>
            <a:chOff x="6579056" y="3379727"/>
            <a:chExt cx="1291703" cy="1492122"/>
          </a:xfrm>
        </p:grpSpPr>
        <p:grpSp>
          <p:nvGrpSpPr>
            <p:cNvPr id="37" name="组合 36"/>
            <p:cNvGrpSpPr/>
            <p:nvPr/>
          </p:nvGrpSpPr>
          <p:grpSpPr>
            <a:xfrm>
              <a:off x="6579056" y="3379727"/>
              <a:ext cx="1291703" cy="1492122"/>
              <a:chOff x="8895975" y="797545"/>
              <a:chExt cx="1291703" cy="1492122"/>
            </a:xfrm>
          </p:grpSpPr>
          <p:sp>
            <p:nvSpPr>
              <p:cNvPr id="39" name="Freeform 27"/>
              <p:cNvSpPr/>
              <p:nvPr>
                <p:custDataLst>
                  <p:tags r:id="rId21"/>
                </p:custDataLst>
              </p:nvPr>
            </p:nvSpPr>
            <p:spPr bwMode="auto">
              <a:xfrm>
                <a:off x="8895975" y="797545"/>
                <a:ext cx="1291703" cy="149212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0" name="Freeform 27"/>
              <p:cNvSpPr/>
              <p:nvPr>
                <p:custDataLst>
                  <p:tags r:id="rId22"/>
                </p:custDataLst>
              </p:nvPr>
            </p:nvSpPr>
            <p:spPr bwMode="auto">
              <a:xfrm>
                <a:off x="9040438" y="944842"/>
                <a:ext cx="1027619" cy="1187064"/>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E6571E"/>
              </a:solidFill>
              <a:ln w="28575" cap="flat">
                <a:solidFill>
                  <a:srgbClr val="E6571E"/>
                </a:solidFill>
                <a:prstDash val="solid"/>
                <a:miter lim="800000"/>
              </a:ln>
              <a:effectLst>
                <a:outerShdw blurRad="152400" dist="76200" dir="2700000" sx="102000" sy="102000" algn="tl" rotWithShape="0">
                  <a:prstClr val="black">
                    <a:alpha val="28000"/>
                  </a:prstClr>
                </a:outerShdw>
              </a:effectLst>
            </p:spPr>
            <p:txBody>
              <a:bodyPr vert="horz" wrap="square" lIns="91419" tIns="45711" rIns="91419" bIns="45711" numCol="1" anchor="t" anchorCtr="0" compatLnSpc="1"/>
              <a:lstStyle/>
              <a:p>
                <a:endParaRPr lang="zh-CN" altLang="en-US" sz="2400"/>
              </a:p>
            </p:txBody>
          </p:sp>
        </p:grpSp>
        <p:sp>
          <p:nvSpPr>
            <p:cNvPr id="38" name="TextBox 4"/>
            <p:cNvSpPr txBox="1"/>
            <p:nvPr>
              <p:custDataLst>
                <p:tags r:id="rId20"/>
              </p:custDataLst>
            </p:nvPr>
          </p:nvSpPr>
          <p:spPr>
            <a:xfrm>
              <a:off x="6917132" y="3935891"/>
              <a:ext cx="615696" cy="369417"/>
            </a:xfrm>
            <a:prstGeom prst="rect">
              <a:avLst/>
            </a:prstGeom>
            <a:noFill/>
          </p:spPr>
          <p:txBody>
            <a:bodyPr wrap="none" lIns="0" tIns="0" rIns="0" bIns="0"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课程</a:t>
              </a:r>
            </a:p>
          </p:txBody>
        </p:sp>
      </p:grpSp>
      <p:grpSp>
        <p:nvGrpSpPr>
          <p:cNvPr id="45" name="组合 44"/>
          <p:cNvGrpSpPr/>
          <p:nvPr>
            <p:custDataLst>
              <p:tags r:id="rId16"/>
            </p:custDataLst>
          </p:nvPr>
        </p:nvGrpSpPr>
        <p:grpSpPr>
          <a:xfrm>
            <a:off x="9374155" y="3257622"/>
            <a:ext cx="1291404" cy="1491777"/>
            <a:chOff x="9374114" y="3258370"/>
            <a:chExt cx="1291703" cy="1492122"/>
          </a:xfrm>
        </p:grpSpPr>
        <p:sp>
          <p:nvSpPr>
            <p:cNvPr id="46" name="Freeform 27"/>
            <p:cNvSpPr/>
            <p:nvPr>
              <p:custDataLst>
                <p:tags r:id="rId17"/>
              </p:custDataLst>
            </p:nvPr>
          </p:nvSpPr>
          <p:spPr bwMode="auto">
            <a:xfrm>
              <a:off x="9374114" y="3258370"/>
              <a:ext cx="1291703" cy="149212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7" name="Freeform 27"/>
            <p:cNvSpPr/>
            <p:nvPr>
              <p:custDataLst>
                <p:tags r:id="rId18"/>
              </p:custDataLst>
            </p:nvPr>
          </p:nvSpPr>
          <p:spPr bwMode="auto">
            <a:xfrm>
              <a:off x="9506156" y="3410899"/>
              <a:ext cx="1027620" cy="1187064"/>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E6571E"/>
            </a:solidFill>
            <a:ln w="28575" cap="flat">
              <a:solidFill>
                <a:srgbClr val="E6571E"/>
              </a:solidFill>
              <a:prstDash val="solid"/>
              <a:miter lim="800000"/>
            </a:ln>
            <a:effectLst>
              <a:outerShdw blurRad="152400" dist="76200" dir="2700000" sx="102000" sy="102000" algn="tl" rotWithShape="0">
                <a:prstClr val="black">
                  <a:alpha val="28000"/>
                </a:prstClr>
              </a:outerShdw>
            </a:effectLst>
          </p:spPr>
          <p:txBody>
            <a:bodyPr vert="horz" wrap="square" lIns="91419" tIns="45711" rIns="91419" bIns="45711" numCol="1" anchor="t" anchorCtr="0" compatLnSpc="1"/>
            <a:lstStyle/>
            <a:p>
              <a:endParaRPr lang="zh-CN" altLang="en-US" sz="2400"/>
            </a:p>
          </p:txBody>
        </p:sp>
        <p:sp>
          <p:nvSpPr>
            <p:cNvPr id="48" name="TextBox 5"/>
            <p:cNvSpPr txBox="1"/>
            <p:nvPr>
              <p:custDataLst>
                <p:tags r:id="rId19"/>
              </p:custDataLst>
            </p:nvPr>
          </p:nvSpPr>
          <p:spPr>
            <a:xfrm>
              <a:off x="9712190" y="3830936"/>
              <a:ext cx="615696" cy="369417"/>
            </a:xfrm>
            <a:prstGeom prst="rect">
              <a:avLst/>
            </a:prstGeom>
            <a:noFill/>
          </p:spPr>
          <p:txBody>
            <a:bodyPr wrap="none" lIns="0" tIns="0" rIns="0" bIns="0"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案例</a:t>
              </a:r>
            </a:p>
          </p:txBody>
        </p:sp>
      </p:grpSp>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
                                        </p:tgtEl>
                                        <p:attrNameLst>
                                          <p:attrName>ppt_y</p:attrName>
                                        </p:attrNameLst>
                                      </p:cBhvr>
                                      <p:tavLst>
                                        <p:tav tm="0" fmla="#ppt_y+(sin(-2*pi*(1-$))*-#ppt_x+cos(-2*pi*(1-$))*(1-#ppt_y))*(1-$)">
                                          <p:val>
                                            <p:fltVal val="0"/>
                                          </p:val>
                                        </p:tav>
                                        <p:tav tm="100000">
                                          <p:val>
                                            <p:fltVal val="1"/>
                                          </p:val>
                                        </p:tav>
                                      </p:tavLst>
                                    </p:anim>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par>
                                <p:cTn id="20" presetID="22" presetClass="entr" presetSubtype="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 presetClass="entr" presetSubtype="4"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ppt_x"/>
                                          </p:val>
                                        </p:tav>
                                        <p:tav tm="100000">
                                          <p:val>
                                            <p:strVal val="#ppt_x"/>
                                          </p:val>
                                        </p:tav>
                                      </p:tavLst>
                                    </p:anim>
                                    <p:anim calcmode="lin" valueType="num">
                                      <p:cBhvr additive="base">
                                        <p:cTn id="34" dur="500" fill="hold"/>
                                        <p:tgtEl>
                                          <p:spTgt spid="3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par>
                                <p:cTn id="39" presetID="22" presetClass="entr" presetSubtype="8"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par>
                                <p:cTn id="51" presetID="42"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1000"/>
                                        <p:tgtEl>
                                          <p:spTgt spid="18"/>
                                        </p:tgtEl>
                                      </p:cBhvr>
                                    </p:animEffect>
                                    <p:anim calcmode="lin" valueType="num">
                                      <p:cBhvr>
                                        <p:cTn id="64" dur="1000" fill="hold"/>
                                        <p:tgtEl>
                                          <p:spTgt spid="18"/>
                                        </p:tgtEl>
                                        <p:attrNameLst>
                                          <p:attrName>ppt_x</p:attrName>
                                        </p:attrNameLst>
                                      </p:cBhvr>
                                      <p:tavLst>
                                        <p:tav tm="0">
                                          <p:val>
                                            <p:strVal val="#ppt_x"/>
                                          </p:val>
                                        </p:tav>
                                        <p:tav tm="100000">
                                          <p:val>
                                            <p:strVal val="#ppt_x"/>
                                          </p:val>
                                        </p:tav>
                                      </p:tavLst>
                                    </p:anim>
                                    <p:anim calcmode="lin" valueType="num">
                                      <p:cBhvr>
                                        <p:cTn id="65" dur="1000" fill="hold"/>
                                        <p:tgtEl>
                                          <p:spTgt spid="1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00"/>
                                        <p:tgtEl>
                                          <p:spTgt spid="20"/>
                                        </p:tgtEl>
                                      </p:cBhvr>
                                    </p:animEffect>
                                    <p:anim calcmode="lin" valueType="num">
                                      <p:cBhvr>
                                        <p:cTn id="69" dur="1000" fill="hold"/>
                                        <p:tgtEl>
                                          <p:spTgt spid="20"/>
                                        </p:tgtEl>
                                        <p:attrNameLst>
                                          <p:attrName>ppt_x</p:attrName>
                                        </p:attrNameLst>
                                      </p:cBhvr>
                                      <p:tavLst>
                                        <p:tav tm="0">
                                          <p:val>
                                            <p:strVal val="#ppt_x"/>
                                          </p:val>
                                        </p:tav>
                                        <p:tav tm="100000">
                                          <p:val>
                                            <p:strVal val="#ppt_x"/>
                                          </p:val>
                                        </p:tav>
                                      </p:tavLst>
                                    </p:anim>
                                    <p:anim calcmode="lin" valueType="num">
                                      <p:cBhvr>
                                        <p:cTn id="7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1679510" y="548681"/>
            <a:ext cx="8832981" cy="1733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4800" dirty="0"/>
              <a:t>如何登录“软件通”</a:t>
            </a:r>
            <a:r>
              <a:rPr lang="zh-CN" altLang="en-US" sz="5865" dirty="0">
                <a:solidFill>
                  <a:srgbClr val="FF0000"/>
                </a:solidFill>
              </a:rPr>
              <a:t>免费享受</a:t>
            </a:r>
            <a:r>
              <a:rPr lang="zh-CN" altLang="en-US" sz="4800" dirty="0"/>
              <a:t>上万门视频资源课程</a:t>
            </a:r>
          </a:p>
        </p:txBody>
      </p:sp>
      <p:cxnSp>
        <p:nvCxnSpPr>
          <p:cNvPr id="88" name="直接连接符​​ 14"/>
          <p:cNvCxnSpPr/>
          <p:nvPr/>
        </p:nvCxnSpPr>
        <p:spPr>
          <a:xfrm>
            <a:off x="3254797" y="2468893"/>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3743739" y="2624523"/>
            <a:ext cx="4704523" cy="2196883"/>
          </a:xfrm>
          <a:prstGeom prst="rect">
            <a:avLst/>
          </a:prstGeom>
        </p:spPr>
        <p:txBody>
          <a:bodyPr wrap="square">
            <a:spAutoFit/>
          </a:bodyPr>
          <a:lstStyle/>
          <a:p>
            <a:pPr>
              <a:lnSpc>
                <a:spcPct val="200000"/>
              </a:lnSpc>
            </a:pPr>
            <a:r>
              <a:rPr lang="en-US" altLang="zh-CN" sz="2400" b="1" dirty="0">
                <a:solidFill>
                  <a:schemeClr val="accent6"/>
                </a:solidFill>
                <a:latin typeface="微软雅黑" panose="020B0503020204020204" pitchFamily="34" charset="-122"/>
                <a:ea typeface="微软雅黑" panose="020B0503020204020204" pitchFamily="34" charset="-122"/>
              </a:rPr>
              <a:t>1</a:t>
            </a:r>
            <a:r>
              <a:rPr lang="zh-CN" altLang="en-US" sz="2400" b="1" dirty="0">
                <a:solidFill>
                  <a:schemeClr val="accent6"/>
                </a:solidFill>
                <a:latin typeface="微软雅黑" panose="020B0503020204020204" pitchFamily="34" charset="-122"/>
                <a:ea typeface="微软雅黑" panose="020B0503020204020204" pitchFamily="34" charset="-122"/>
              </a:rPr>
              <a:t>、登录图书馆官方网站</a:t>
            </a:r>
            <a:endParaRPr lang="en-US" altLang="zh-CN" sz="2400" b="1" dirty="0">
              <a:solidFill>
                <a:schemeClr val="accent6"/>
              </a:solidFill>
              <a:latin typeface="微软雅黑" panose="020B0503020204020204" pitchFamily="34" charset="-122"/>
              <a:ea typeface="微软雅黑" panose="020B0503020204020204" pitchFamily="34" charset="-122"/>
            </a:endParaRPr>
          </a:p>
          <a:p>
            <a:pPr>
              <a:lnSpc>
                <a:spcPct val="200000"/>
              </a:lnSpc>
            </a:pPr>
            <a:r>
              <a:rPr lang="en-US" altLang="zh-CN" sz="2400" b="1" dirty="0">
                <a:solidFill>
                  <a:schemeClr val="accent6"/>
                </a:solidFill>
                <a:latin typeface="微软雅黑" panose="020B0503020204020204" pitchFamily="34" charset="-122"/>
                <a:ea typeface="微软雅黑" panose="020B0503020204020204" pitchFamily="34" charset="-122"/>
              </a:rPr>
              <a:t>2</a:t>
            </a:r>
            <a:r>
              <a:rPr lang="zh-CN" altLang="en-US" sz="2400" b="1" dirty="0">
                <a:solidFill>
                  <a:schemeClr val="accent6"/>
                </a:solidFill>
                <a:latin typeface="微软雅黑" panose="020B0503020204020204" pitchFamily="34" charset="-122"/>
                <a:ea typeface="微软雅黑" panose="020B0503020204020204" pitchFamily="34" charset="-122"/>
              </a:rPr>
              <a:t>、数字资源</a:t>
            </a:r>
            <a:r>
              <a:rPr lang="en-US" altLang="zh-CN" sz="2400" b="1" dirty="0">
                <a:solidFill>
                  <a:schemeClr val="accent6"/>
                </a:solidFill>
                <a:latin typeface="微软雅黑" panose="020B0503020204020204" pitchFamily="34" charset="-122"/>
                <a:ea typeface="微软雅黑" panose="020B0503020204020204" pitchFamily="34" charset="-122"/>
              </a:rPr>
              <a:t>/</a:t>
            </a:r>
            <a:r>
              <a:rPr lang="zh-CN" altLang="en-US" sz="2400" b="1" dirty="0">
                <a:solidFill>
                  <a:schemeClr val="accent6"/>
                </a:solidFill>
                <a:latin typeface="微软雅黑" panose="020B0503020204020204" pitchFamily="34" charset="-122"/>
                <a:ea typeface="微软雅黑" panose="020B0503020204020204" pitchFamily="34" charset="-122"/>
              </a:rPr>
              <a:t>电子资源</a:t>
            </a:r>
            <a:endParaRPr lang="en-US" altLang="zh-CN" sz="2400" b="1" dirty="0">
              <a:solidFill>
                <a:schemeClr val="accent6"/>
              </a:solidFill>
              <a:latin typeface="微软雅黑" panose="020B0503020204020204" pitchFamily="34" charset="-122"/>
              <a:ea typeface="微软雅黑" panose="020B0503020204020204" pitchFamily="34" charset="-122"/>
            </a:endParaRPr>
          </a:p>
          <a:p>
            <a:pPr>
              <a:lnSpc>
                <a:spcPct val="200000"/>
              </a:lnSpc>
            </a:pPr>
            <a:r>
              <a:rPr lang="en-US" altLang="zh-CN" sz="2400" b="1" dirty="0">
                <a:solidFill>
                  <a:schemeClr val="accent6"/>
                </a:solidFill>
                <a:latin typeface="微软雅黑" panose="020B0503020204020204" pitchFamily="34" charset="-122"/>
                <a:ea typeface="微软雅黑" panose="020B0503020204020204" pitchFamily="34" charset="-122"/>
              </a:rPr>
              <a:t>3</a:t>
            </a:r>
            <a:r>
              <a:rPr lang="zh-CN" altLang="en-US" sz="2400" b="1" dirty="0">
                <a:solidFill>
                  <a:schemeClr val="accent6"/>
                </a:solidFill>
                <a:latin typeface="微软雅黑" panose="020B0503020204020204" pitchFamily="34" charset="-122"/>
                <a:ea typeface="微软雅黑" panose="020B0503020204020204" pitchFamily="34" charset="-122"/>
              </a:rPr>
              <a:t>、找到软件通点击进入网站学习</a:t>
            </a:r>
          </a:p>
        </p:txBody>
      </p:sp>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0" y="256573"/>
            <a:ext cx="451250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dirty="0"/>
              <a:t>软件通微信公众号</a:t>
            </a:r>
          </a:p>
        </p:txBody>
      </p:sp>
      <p:cxnSp>
        <p:nvCxnSpPr>
          <p:cNvPr id="88" name="直接连接符​​ 14"/>
          <p:cNvCxnSpPr/>
          <p:nvPr/>
        </p:nvCxnSpPr>
        <p:spPr>
          <a:xfrm>
            <a:off x="3254797"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3254796" y="4581129"/>
            <a:ext cx="6432715" cy="1815882"/>
          </a:xfrm>
          <a:prstGeom prst="rect">
            <a:avLst/>
          </a:prstGeom>
        </p:spPr>
        <p:txBody>
          <a:bodyPr wrap="square">
            <a:spAutoFit/>
          </a:bodyPr>
          <a:lstStyle/>
          <a:p>
            <a:r>
              <a:rPr lang="zh-CN" altLang="en-US" sz="1400" dirty="0">
                <a:latin typeface="宋体" panose="02010600030101010101" pitchFamily="2" charset="-122"/>
                <a:ea typeface="宋体" panose="02010600030101010101" pitchFamily="2" charset="-122"/>
              </a:rPr>
              <a:t>公司名称：中新金桥信息技术（北京）有限公司</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联 系 人：  </a:t>
            </a:r>
            <a:endParaRPr lang="en-US" altLang="zh-CN" sz="1400" dirty="0">
              <a:latin typeface="宋体" panose="02010600030101010101" pitchFamily="2" charset="-122"/>
              <a:ea typeface="宋体" panose="02010600030101010101" pitchFamily="2" charset="-122"/>
            </a:endParaRPr>
          </a:p>
          <a:p>
            <a:r>
              <a:rPr lang="zh-TW" altLang="en-US" sz="1400" dirty="0">
                <a:latin typeface="宋体" panose="02010600030101010101" pitchFamily="2" charset="-122"/>
                <a:ea typeface="宋体" panose="02010600030101010101" pitchFamily="2" charset="-122"/>
              </a:rPr>
              <a:t>电    话：</a:t>
            </a:r>
            <a:r>
              <a:rPr lang="en-US" altLang="zh-TW" sz="1400" dirty="0">
                <a:latin typeface="宋体" panose="02010600030101010101" pitchFamily="2" charset="-122"/>
                <a:ea typeface="宋体" panose="02010600030101010101" pitchFamily="2" charset="-122"/>
              </a:rPr>
              <a:t>010-82783021</a:t>
            </a:r>
          </a:p>
          <a:p>
            <a:r>
              <a:rPr lang="zh-CN" altLang="en-US" sz="1400" dirty="0">
                <a:latin typeface="宋体" panose="02010600030101010101" pitchFamily="2" charset="-122"/>
                <a:ea typeface="宋体" panose="02010600030101010101" pitchFamily="2" charset="-122"/>
              </a:rPr>
              <a:t>手</a:t>
            </a:r>
            <a:r>
              <a:rPr lang="zh-TW" altLang="en-US" sz="1400" dirty="0">
                <a:latin typeface="宋体" panose="02010600030101010101" pitchFamily="2" charset="-122"/>
                <a:ea typeface="宋体" panose="02010600030101010101" pitchFamily="2" charset="-122"/>
              </a:rPr>
              <a:t>    </a:t>
            </a:r>
            <a:r>
              <a:rPr lang="zh-CN" altLang="en-US" sz="1400" dirty="0">
                <a:latin typeface="宋体" panose="02010600030101010101" pitchFamily="2" charset="-122"/>
                <a:ea typeface="宋体" panose="02010600030101010101" pitchFamily="2" charset="-122"/>
              </a:rPr>
              <a:t>机</a:t>
            </a:r>
            <a:r>
              <a:rPr lang="zh-TW" altLang="en-US" sz="1400" dirty="0">
                <a:latin typeface="宋体" panose="02010600030101010101" pitchFamily="2" charset="-122"/>
                <a:ea typeface="宋体" panose="02010600030101010101" pitchFamily="2" charset="-122"/>
              </a:rPr>
              <a:t>：</a:t>
            </a:r>
            <a:endParaRPr lang="en-US" altLang="zh-TW" sz="1400" dirty="0">
              <a:latin typeface="宋体" panose="02010600030101010101" pitchFamily="2" charset="-122"/>
              <a:ea typeface="宋体" panose="02010600030101010101" pitchFamily="2" charset="-122"/>
            </a:endParaRPr>
          </a:p>
          <a:p>
            <a:r>
              <a:rPr lang="zh-TW" altLang="en-US" sz="1400" dirty="0">
                <a:latin typeface="宋体" panose="02010600030101010101" pitchFamily="2" charset="-122"/>
                <a:ea typeface="宋体" panose="02010600030101010101" pitchFamily="2" charset="-122"/>
              </a:rPr>
              <a:t>客服电话：</a:t>
            </a:r>
            <a:r>
              <a:rPr lang="en-US" altLang="zh-TW" sz="1400" dirty="0">
                <a:latin typeface="宋体" panose="02010600030101010101" pitchFamily="2" charset="-122"/>
                <a:ea typeface="宋体" panose="02010600030101010101" pitchFamily="2" charset="-122"/>
              </a:rPr>
              <a:t>010-82783029</a:t>
            </a:r>
          </a:p>
          <a:p>
            <a:r>
              <a:rPr lang="zh-TW" altLang="en-US" sz="1400" dirty="0">
                <a:latin typeface="宋体" panose="02010600030101010101" pitchFamily="2" charset="-122"/>
                <a:ea typeface="宋体" panose="02010600030101010101" pitchFamily="2" charset="-122"/>
              </a:rPr>
              <a:t>公司网址：</a:t>
            </a:r>
            <a:r>
              <a:rPr lang="en-US" altLang="zh-TW" sz="1400" dirty="0">
                <a:latin typeface="宋体" panose="02010600030101010101" pitchFamily="2" charset="-122"/>
                <a:ea typeface="宋体" panose="02010600030101010101" pitchFamily="2" charset="-122"/>
              </a:rPr>
              <a:t>www.zxjq.com.cn</a:t>
            </a:r>
          </a:p>
          <a:p>
            <a:r>
              <a:rPr lang="zh-TW" altLang="en-US" sz="1400" dirty="0">
                <a:latin typeface="宋体" panose="02010600030101010101" pitchFamily="2" charset="-122"/>
                <a:ea typeface="宋体" panose="02010600030101010101" pitchFamily="2" charset="-122"/>
              </a:rPr>
              <a:t>教学网址：</a:t>
            </a:r>
            <a:r>
              <a:rPr lang="en-US" altLang="zh-TW" sz="1400" dirty="0">
                <a:latin typeface="宋体" panose="02010600030101010101" pitchFamily="2" charset="-122"/>
                <a:ea typeface="宋体" panose="02010600030101010101" pitchFamily="2" charset="-122"/>
              </a:rPr>
              <a:t>www.</a:t>
            </a:r>
            <a:r>
              <a:rPr lang="en-US" altLang="zh-CN" sz="1400" dirty="0">
                <a:latin typeface="宋体" panose="02010600030101010101" pitchFamily="2" charset="-122"/>
                <a:ea typeface="宋体" panose="02010600030101010101" pitchFamily="2" charset="-122"/>
              </a:rPr>
              <a:t>rjt.</a:t>
            </a:r>
            <a:r>
              <a:rPr lang="en-US" altLang="zh-TW" sz="1400" dirty="0">
                <a:latin typeface="宋体" panose="02010600030101010101" pitchFamily="2" charset="-122"/>
                <a:ea typeface="宋体" panose="02010600030101010101" pitchFamily="2" charset="-122"/>
              </a:rPr>
              <a:t>softtone.cn</a:t>
            </a:r>
          </a:p>
          <a:p>
            <a:r>
              <a:rPr lang="zh-TW" altLang="en-US" sz="1400" dirty="0">
                <a:latin typeface="宋体" panose="02010600030101010101" pitchFamily="2" charset="-122"/>
                <a:ea typeface="宋体" panose="02010600030101010101" pitchFamily="2" charset="-122"/>
              </a:rPr>
              <a:t>公司地址：北京市海淀区西三旗建材城西路</a:t>
            </a:r>
            <a:r>
              <a:rPr lang="en-US" altLang="zh-TW" sz="1400" dirty="0">
                <a:latin typeface="宋体" panose="02010600030101010101" pitchFamily="2" charset="-122"/>
                <a:ea typeface="宋体" panose="02010600030101010101" pitchFamily="2" charset="-122"/>
              </a:rPr>
              <a:t>31</a:t>
            </a:r>
            <a:r>
              <a:rPr lang="zh-TW" altLang="en-US" sz="1400" dirty="0">
                <a:latin typeface="宋体" panose="02010600030101010101" pitchFamily="2" charset="-122"/>
                <a:ea typeface="宋体" panose="02010600030101010101" pitchFamily="2" charset="-122"/>
              </a:rPr>
              <a:t>号</a:t>
            </a:r>
            <a:r>
              <a:rPr lang="en-US" altLang="zh-TW" sz="1400" dirty="0">
                <a:latin typeface="宋体" panose="02010600030101010101" pitchFamily="2" charset="-122"/>
                <a:ea typeface="宋体" panose="02010600030101010101" pitchFamily="2" charset="-122"/>
              </a:rPr>
              <a:t>B</a:t>
            </a:r>
            <a:r>
              <a:rPr lang="zh-TW" altLang="en-US" sz="1400" dirty="0">
                <a:latin typeface="宋体" panose="02010600030101010101" pitchFamily="2" charset="-122"/>
                <a:ea typeface="宋体" panose="02010600030101010101" pitchFamily="2" charset="-122"/>
              </a:rPr>
              <a:t>座四层西区</a:t>
            </a:r>
            <a:endParaRPr lang="zh-CN" altLang="en-US" sz="1400" dirty="0">
              <a:latin typeface="宋体" panose="02010600030101010101" pitchFamily="2" charset="-122"/>
              <a:ea typeface="宋体" panose="02010600030101010101"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700" y="1027283"/>
            <a:ext cx="3276600" cy="3276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a:extLst>
            <a:ext uri="{FF2B5EF4-FFF2-40B4-BE49-F238E27FC236}">
              <a16:creationId xmlns:a16="http://schemas.microsoft.com/office/drawing/2014/main" id="{F0456848-7781-6058-4EAE-DB710AE5CCB7}"/>
            </a:ext>
          </a:extLst>
        </p:cNvPr>
        <p:cNvGrpSpPr/>
        <p:nvPr/>
      </p:nvGrpSpPr>
      <p:grpSpPr>
        <a:xfrm>
          <a:off x="0" y="0"/>
          <a:ext cx="0" cy="0"/>
          <a:chOff x="0" y="0"/>
          <a:chExt cx="0" cy="0"/>
        </a:xfrm>
      </p:grpSpPr>
      <p:sp>
        <p:nvSpPr>
          <p:cNvPr id="87" name="Text Box 18">
            <a:extLst>
              <a:ext uri="{FF2B5EF4-FFF2-40B4-BE49-F238E27FC236}">
                <a16:creationId xmlns:a16="http://schemas.microsoft.com/office/drawing/2014/main" id="{817A090B-6CD7-6731-58B7-FB440773F031}"/>
              </a:ext>
            </a:extLst>
          </p:cNvPr>
          <p:cNvSpPr txBox="1">
            <a:spLocks noChangeArrowheads="1"/>
          </p:cNvSpPr>
          <p:nvPr/>
        </p:nvSpPr>
        <p:spPr bwMode="gray">
          <a:xfrm>
            <a:off x="3839750" y="256573"/>
            <a:ext cx="451250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dirty="0"/>
              <a:t>问卷调查</a:t>
            </a:r>
          </a:p>
        </p:txBody>
      </p:sp>
      <p:cxnSp>
        <p:nvCxnSpPr>
          <p:cNvPr id="88" name="直接连接符​​ 14">
            <a:extLst>
              <a:ext uri="{FF2B5EF4-FFF2-40B4-BE49-F238E27FC236}">
                <a16:creationId xmlns:a16="http://schemas.microsoft.com/office/drawing/2014/main" id="{7CCDC66A-D685-6ED3-8AC8-5EF1F22A5FF0}"/>
              </a:ext>
            </a:extLst>
          </p:cNvPr>
          <p:cNvCxnSpPr/>
          <p:nvPr/>
        </p:nvCxnSpPr>
        <p:spPr>
          <a:xfrm>
            <a:off x="3254797"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40A13A47-A70B-076A-DF6E-E75A3A85D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8278" y="1667212"/>
            <a:ext cx="3236125" cy="3182040"/>
          </a:xfrm>
          <a:prstGeom prst="rect">
            <a:avLst/>
          </a:prstGeom>
        </p:spPr>
      </p:pic>
    </p:spTree>
    <p:extLst>
      <p:ext uri="{BB962C8B-B14F-4D97-AF65-F5344CB8AC3E}">
        <p14:creationId xmlns:p14="http://schemas.microsoft.com/office/powerpoint/2010/main" val="3598159076"/>
      </p:ext>
    </p:extLst>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135896" y="2276873"/>
            <a:ext cx="2646878" cy="1979901"/>
          </a:xfrm>
          <a:prstGeom prst="rect">
            <a:avLst/>
          </a:prstGeom>
          <a:noFill/>
        </p:spPr>
        <p:txBody>
          <a:bodyPr wrap="none" rtlCol="0">
            <a:spAutoFit/>
          </a:bodyPr>
          <a:lstStyle/>
          <a:p>
            <a:pPr marL="0" lvl="1"/>
            <a:r>
              <a:rPr lang="zh-CN" altLang="en-US" sz="1865" b="1" dirty="0">
                <a:solidFill>
                  <a:srgbClr val="080808"/>
                </a:solidFill>
                <a:latin typeface="微软雅黑" panose="020B0503020204020204" pitchFamily="34" charset="-122"/>
                <a:ea typeface="微软雅黑" panose="020B0503020204020204" pitchFamily="34" charset="-122"/>
              </a:rPr>
              <a:t> </a:t>
            </a:r>
            <a:r>
              <a:rPr lang="zh-CN" altLang="en-US" sz="3735" b="1" dirty="0">
                <a:solidFill>
                  <a:srgbClr val="080808"/>
                </a:solidFill>
                <a:latin typeface="微软雅黑" panose="020B0503020204020204" pitchFamily="34" charset="-122"/>
                <a:ea typeface="微软雅黑" panose="020B0503020204020204" pitchFamily="34" charset="-122"/>
              </a:rPr>
              <a:t>第四部分</a:t>
            </a:r>
            <a:endParaRPr lang="en-US" altLang="zh-CN" sz="3735" b="1" dirty="0">
              <a:solidFill>
                <a:srgbClr val="080808"/>
              </a:solidFill>
              <a:latin typeface="微软雅黑" panose="020B0503020204020204" pitchFamily="34" charset="-122"/>
              <a:ea typeface="微软雅黑" panose="020B0503020204020204" pitchFamily="34" charset="-122"/>
            </a:endParaRPr>
          </a:p>
          <a:p>
            <a:pPr indent="-609600" algn="ctr"/>
            <a:endParaRPr lang="en-US" altLang="zh-CN" sz="3735" b="1" dirty="0">
              <a:solidFill>
                <a:srgbClr val="080808"/>
              </a:solidFill>
              <a:latin typeface="微软雅黑" panose="020B0503020204020204" pitchFamily="34" charset="-122"/>
              <a:ea typeface="微软雅黑" panose="020B0503020204020204" pitchFamily="34" charset="-122"/>
            </a:endParaRPr>
          </a:p>
          <a:p>
            <a:pPr indent="-609600"/>
            <a:r>
              <a:rPr lang="zh-CN" altLang="en-US" sz="4800" b="1" dirty="0">
                <a:solidFill>
                  <a:srgbClr val="E6571E"/>
                </a:solidFill>
                <a:latin typeface="微软雅黑" panose="020B0503020204020204" pitchFamily="34" charset="-122"/>
                <a:ea typeface="微软雅黑" panose="020B0503020204020204" pitchFamily="34" charset="-122"/>
              </a:rPr>
              <a:t>关于我们</a:t>
            </a:r>
            <a:endParaRPr lang="en-US" altLang="zh-CN" sz="4800" b="1" dirty="0">
              <a:solidFill>
                <a:srgbClr val="E6571E"/>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4847861" y="2180861"/>
            <a:ext cx="0" cy="2565899"/>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90528" y="4306307"/>
            <a:ext cx="1203795" cy="328231"/>
          </a:xfrm>
          <a:prstGeom prst="rect">
            <a:avLst/>
          </a:prstGeom>
          <a:noFill/>
        </p:spPr>
        <p:txBody>
          <a:bodyPr wrap="square" lIns="0" tIns="0" rIns="0" bIns="0" rtlCol="0">
            <a:spAutoFit/>
          </a:bodyPr>
          <a:lstStyle/>
          <a:p>
            <a:r>
              <a:rPr lang="en-US" altLang="zh-CN" sz="2135" dirty="0">
                <a:solidFill>
                  <a:srgbClr val="080808"/>
                </a:solidFill>
                <a:latin typeface="微软雅黑" panose="020B0503020204020204" pitchFamily="34" charset="-122"/>
                <a:ea typeface="微软雅黑" panose="020B0503020204020204" pitchFamily="34" charset="-122"/>
              </a:rPr>
              <a:t>PART 04</a:t>
            </a:r>
            <a:endParaRPr lang="zh-CN" altLang="en-US" sz="2135" dirty="0">
              <a:solidFill>
                <a:srgbClr val="080808"/>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2831638" y="2276876"/>
            <a:ext cx="1596233" cy="1596233"/>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微软雅黑" panose="020B0503020204020204" pitchFamily="34" charset="-122"/>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微软雅黑" panose="020B0503020204020204" pitchFamily="34" charset="-122"/>
              </a:endParaRPr>
            </a:p>
          </p:txBody>
        </p:sp>
      </p:grpSp>
      <p:sp>
        <p:nvSpPr>
          <p:cNvPr id="75" name="TextBox 13"/>
          <p:cNvSpPr txBox="1"/>
          <p:nvPr/>
        </p:nvSpPr>
        <p:spPr>
          <a:xfrm>
            <a:off x="3125784" y="2562029"/>
            <a:ext cx="1203795" cy="1025987"/>
          </a:xfrm>
          <a:prstGeom prst="rect">
            <a:avLst/>
          </a:prstGeom>
          <a:noFill/>
        </p:spPr>
        <p:txBody>
          <a:bodyPr wrap="square" lIns="0" tIns="0" rIns="0" bIns="0" rtlCol="0">
            <a:spAutoFit/>
          </a:bodyPr>
          <a:lstStyle/>
          <a:p>
            <a:r>
              <a:rPr lang="en-US" altLang="zh-CN" sz="6665" b="1" dirty="0">
                <a:solidFill>
                  <a:srgbClr val="E6571E"/>
                </a:solidFill>
                <a:latin typeface="微软雅黑" panose="020B0503020204020204" pitchFamily="34" charset="-122"/>
                <a:ea typeface="微软雅黑" panose="020B0503020204020204" pitchFamily="34" charset="-122"/>
              </a:rPr>
              <a:t>04</a:t>
            </a:r>
            <a:endParaRPr lang="zh-CN" altLang="en-US" sz="6665" b="1" dirty="0">
              <a:solidFill>
                <a:srgbClr val="E6571E"/>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2"/>
          </p:nvPr>
        </p:nvSpPr>
        <p:spPr/>
        <p:txBody>
          <a:bodyPr/>
          <a:lstStyle/>
          <a:p>
            <a:fld id="{7543FE73-A404-45C1-B77A-6DB3BD9EA953}" type="slidenum">
              <a:rPr lang="zh-CN" altLang="en-US" smtClean="0"/>
              <a:t>69</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advTm="4000">
        <p14:prism/>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left)">
                                      <p:cBhvr>
                                        <p:cTn id="15" dur="500"/>
                                        <p:tgtEl>
                                          <p:spTgt spid="75"/>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7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6"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cxnSp>
        <p:nvCxnSpPr>
          <p:cNvPr id="8" name="íṣlîďè"/>
          <p:cNvCxnSpPr/>
          <p:nvPr/>
        </p:nvCxnSpPr>
        <p:spPr>
          <a:xfrm>
            <a:off x="647091" y="1015100"/>
            <a:ext cx="22067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2339102"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如何下载剪映</a:t>
            </a:r>
          </a:p>
        </p:txBody>
      </p:sp>
      <p:sp>
        <p:nvSpPr>
          <p:cNvPr id="11" name="文本框 10"/>
          <p:cNvSpPr txBox="1"/>
          <p:nvPr/>
        </p:nvSpPr>
        <p:spPr>
          <a:xfrm>
            <a:off x="1458286" y="5955107"/>
            <a:ext cx="8757682" cy="874407"/>
          </a:xfrm>
          <a:prstGeom prst="rect">
            <a:avLst/>
          </a:prstGeom>
          <a:noFill/>
        </p:spPr>
        <p:txBody>
          <a:bodyPr wrap="square">
            <a:spAutoFit/>
          </a:bodyPr>
          <a:lstStyle/>
          <a:p>
            <a:pPr>
              <a:lnSpc>
                <a:spcPct val="150000"/>
              </a:lnSpc>
            </a:pPr>
            <a:r>
              <a:rPr lang="zh-CN" altLang="en-US" b="1" dirty="0">
                <a:solidFill>
                  <a:schemeClr val="accent1"/>
                </a:solidFill>
                <a:latin typeface="微软雅黑" panose="020B0503020204020204" pitchFamily="34" charset="-122"/>
                <a:ea typeface="微软雅黑" panose="020B0503020204020204" pitchFamily="34" charset="-122"/>
              </a:rPr>
              <a:t>剪映的安装方式非常简单，只需要去</a:t>
            </a:r>
            <a:r>
              <a:rPr lang="en-US" altLang="zh-CN" b="1" dirty="0">
                <a:solidFill>
                  <a:schemeClr val="accent1"/>
                </a:solidFill>
                <a:latin typeface="微软雅黑" panose="020B0503020204020204" pitchFamily="34" charset="-122"/>
                <a:ea typeface="微软雅黑" panose="020B0503020204020204" pitchFamily="34" charset="-122"/>
              </a:rPr>
              <a:t>【</a:t>
            </a:r>
            <a:r>
              <a:rPr lang="zh-CN" altLang="en-US" b="1" dirty="0">
                <a:solidFill>
                  <a:schemeClr val="accent1"/>
                </a:solidFill>
                <a:latin typeface="微软雅黑" panose="020B0503020204020204" pitchFamily="34" charset="-122"/>
                <a:ea typeface="微软雅黑" panose="020B0503020204020204" pitchFamily="34" charset="-122"/>
              </a:rPr>
              <a:t>官网</a:t>
            </a:r>
            <a:r>
              <a:rPr lang="en-US" altLang="zh-CN" b="1" dirty="0">
                <a:solidFill>
                  <a:schemeClr val="accent1"/>
                </a:solidFill>
                <a:latin typeface="微软雅黑" panose="020B0503020204020204" pitchFamily="34" charset="-122"/>
                <a:ea typeface="微软雅黑" panose="020B0503020204020204" pitchFamily="34" charset="-122"/>
              </a:rPr>
              <a:t>】</a:t>
            </a:r>
            <a:r>
              <a:rPr lang="zh-CN" altLang="en-US" b="1" dirty="0">
                <a:solidFill>
                  <a:schemeClr val="accent1"/>
                </a:solidFill>
                <a:latin typeface="微软雅黑" panose="020B0503020204020204" pitchFamily="34" charset="-122"/>
                <a:ea typeface="微软雅黑" panose="020B0503020204020204" pitchFamily="34" charset="-122"/>
              </a:rPr>
              <a:t>下载安装包，如何按照提示点击安装以及下一步即可。</a:t>
            </a:r>
          </a:p>
        </p:txBody>
      </p:sp>
      <p:pic>
        <p:nvPicPr>
          <p:cNvPr id="6" name="图片 5"/>
          <p:cNvPicPr>
            <a:picLocks noChangeAspect="1"/>
          </p:cNvPicPr>
          <p:nvPr/>
        </p:nvPicPr>
        <p:blipFill>
          <a:blip r:embed="rId4"/>
          <a:stretch>
            <a:fillRect/>
          </a:stretch>
        </p:blipFill>
        <p:spPr>
          <a:xfrm>
            <a:off x="1346861" y="1591195"/>
            <a:ext cx="8757683" cy="4225284"/>
          </a:xfrm>
          <a:prstGeom prst="rect">
            <a:avLst/>
          </a:prstGeom>
        </p:spPr>
      </p:pic>
      <p:sp>
        <p:nvSpPr>
          <p:cNvPr id="15" name="文本框 14"/>
          <p:cNvSpPr txBox="1"/>
          <p:nvPr/>
        </p:nvSpPr>
        <p:spPr>
          <a:xfrm>
            <a:off x="1346861" y="1107563"/>
            <a:ext cx="6156250" cy="369332"/>
          </a:xfrm>
          <a:prstGeom prst="rect">
            <a:avLst/>
          </a:prstGeom>
          <a:noFill/>
        </p:spPr>
        <p:txBody>
          <a:bodyPr wrap="square">
            <a:spAutoFit/>
          </a:bodyPr>
          <a:lstStyle/>
          <a:p>
            <a:r>
              <a:rPr lang="zh-CN" altLang="en-US" b="1" dirty="0">
                <a:solidFill>
                  <a:srgbClr val="ED5F25"/>
                </a:solidFill>
              </a:rPr>
              <a:t>https://lv.ulikecam.com/</a:t>
            </a:r>
          </a:p>
        </p:txBody>
      </p:sp>
    </p:spTree>
    <p:custDataLst>
      <p:tags r:id="rId1"/>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0" y="256573"/>
            <a:ext cx="451250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dirty="0"/>
              <a:t>部分合作单位</a:t>
            </a:r>
          </a:p>
        </p:txBody>
      </p:sp>
      <p:cxnSp>
        <p:nvCxnSpPr>
          <p:cNvPr id="88" name="直接连接符​​ 14"/>
          <p:cNvCxnSpPr/>
          <p:nvPr/>
        </p:nvCxnSpPr>
        <p:spPr>
          <a:xfrm>
            <a:off x="3254797"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pic>
        <p:nvPicPr>
          <p:cNvPr id="29" name="图片 28"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478" y="1124744"/>
            <a:ext cx="9697077" cy="5546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0" y="256573"/>
            <a:ext cx="451250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dirty="0"/>
              <a:t>公司资质</a:t>
            </a:r>
          </a:p>
        </p:txBody>
      </p:sp>
      <p:cxnSp>
        <p:nvCxnSpPr>
          <p:cNvPr id="88" name="直接连接符​​ 14"/>
          <p:cNvCxnSpPr/>
          <p:nvPr/>
        </p:nvCxnSpPr>
        <p:spPr>
          <a:xfrm>
            <a:off x="3254797"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pic>
        <p:nvPicPr>
          <p:cNvPr id="6" name="Picture 3"/>
          <p:cNvPicPr>
            <a:picLocks noChangeAspect="1" noChangeArrowheads="1"/>
          </p:cNvPicPr>
          <p:nvPr/>
        </p:nvPicPr>
        <p:blipFill>
          <a:blip r:embed="rId3" cstate="print"/>
          <a:srcRect/>
          <a:stretch>
            <a:fillRect/>
          </a:stretch>
        </p:blipFill>
        <p:spPr bwMode="auto">
          <a:xfrm>
            <a:off x="8107616" y="1220755"/>
            <a:ext cx="1732800" cy="2179245"/>
          </a:xfrm>
          <a:prstGeom prst="rect">
            <a:avLst/>
          </a:prstGeom>
          <a:noFill/>
          <a:ln w="9525">
            <a:noFill/>
            <a:miter lim="800000"/>
            <a:headEnd/>
            <a:tailEnd/>
          </a:ln>
          <a:effectLst/>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8879" y="1152172"/>
            <a:ext cx="1697661" cy="2400000"/>
          </a:xfrm>
          <a:prstGeom prst="rect">
            <a:avLst/>
          </a:prstGeom>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5434" y="1085960"/>
            <a:ext cx="1616055" cy="228463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2096" y="1087627"/>
            <a:ext cx="1697661" cy="2400000"/>
          </a:xfrm>
          <a:prstGeom prst="rect">
            <a:avLst/>
          </a:prstGeom>
        </p:spPr>
      </p:pic>
      <p:pic>
        <p:nvPicPr>
          <p:cNvPr id="20" name="图片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0366" y="1126189"/>
            <a:ext cx="1697661" cy="2400000"/>
          </a:xfrm>
          <a:prstGeom prst="rect">
            <a:avLst/>
          </a:prstGeom>
        </p:spPr>
      </p:pic>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1886" y="3597432"/>
            <a:ext cx="1697661" cy="2400000"/>
          </a:xfrm>
          <a:prstGeom prst="rect">
            <a:avLst/>
          </a:prstGeom>
        </p:spPr>
      </p:pic>
      <p:pic>
        <p:nvPicPr>
          <p:cNvPr id="22" name="图片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57594" y="3581667"/>
            <a:ext cx="1697661" cy="2400000"/>
          </a:xfrm>
          <a:prstGeom prst="rect">
            <a:avLst/>
          </a:prstGeom>
        </p:spPr>
      </p:pic>
      <p:pic>
        <p:nvPicPr>
          <p:cNvPr id="23" name="图片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93302" y="3552172"/>
            <a:ext cx="1697661" cy="2400000"/>
          </a:xfrm>
          <a:prstGeom prst="rect">
            <a:avLst/>
          </a:prstGeom>
        </p:spPr>
      </p:pic>
      <p:pic>
        <p:nvPicPr>
          <p:cNvPr id="24" name="图片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99456" y="3552172"/>
            <a:ext cx="1697661" cy="2400000"/>
          </a:xfrm>
          <a:prstGeom prst="rect">
            <a:avLst/>
          </a:prstGeom>
        </p:spPr>
      </p:pic>
      <p:pic>
        <p:nvPicPr>
          <p:cNvPr id="25" name="图片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8635" y="1126189"/>
            <a:ext cx="1730519" cy="2400000"/>
          </a:xfrm>
          <a:prstGeom prst="rect">
            <a:avLst/>
          </a:prstGeom>
        </p:spPr>
      </p:pic>
      <p:pic>
        <p:nvPicPr>
          <p:cNvPr id="30" name="Picture 2"/>
          <p:cNvPicPr>
            <a:picLocks noChangeAspect="1" noChangeArrowheads="1"/>
          </p:cNvPicPr>
          <p:nvPr/>
        </p:nvPicPr>
        <p:blipFill>
          <a:blip r:embed="rId13" cstate="print"/>
          <a:srcRect/>
          <a:stretch>
            <a:fillRect/>
          </a:stretch>
        </p:blipFill>
        <p:spPr bwMode="auto">
          <a:xfrm>
            <a:off x="8322349" y="3610514"/>
            <a:ext cx="3513483" cy="2218753"/>
          </a:xfrm>
          <a:prstGeom prst="rect">
            <a:avLst/>
          </a:prstGeom>
          <a:noFill/>
          <a:ln w="9525">
            <a:solidFill>
              <a:srgbClr val="0070C0"/>
            </a:solid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0" y="256573"/>
            <a:ext cx="451250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dirty="0"/>
              <a:t>关于我们</a:t>
            </a:r>
          </a:p>
        </p:txBody>
      </p:sp>
      <p:cxnSp>
        <p:nvCxnSpPr>
          <p:cNvPr id="88" name="直接连接符​​ 14"/>
          <p:cNvCxnSpPr/>
          <p:nvPr/>
        </p:nvCxnSpPr>
        <p:spPr>
          <a:xfrm>
            <a:off x="3254797"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34" name="内容占位符 2"/>
          <p:cNvSpPr txBox="1"/>
          <p:nvPr/>
        </p:nvSpPr>
        <p:spPr>
          <a:xfrm>
            <a:off x="2424115" y="906428"/>
            <a:ext cx="8029575" cy="1982051"/>
          </a:xfrm>
          <a:prstGeom prst="rect">
            <a:avLst/>
          </a:prstGeom>
        </p:spPr>
        <p:txBody>
          <a:bodyPr/>
          <a:lstStyle>
            <a:lvl1pPr marL="457200" indent="-457200" algn="l" rtl="0" fontAlgn="base">
              <a:spcBef>
                <a:spcPct val="20000"/>
              </a:spcBef>
              <a:spcAft>
                <a:spcPct val="0"/>
              </a:spcAft>
              <a:buFont typeface="Arial" panose="020B0604020202020204" pitchFamily="34" charset="0"/>
              <a:buChar char="•"/>
              <a:defRPr sz="4300" kern="1200">
                <a:solidFill>
                  <a:schemeClr val="tx1"/>
                </a:solidFill>
                <a:latin typeface="+mn-lt"/>
                <a:ea typeface="微软雅黑" panose="020B0503020204020204" pitchFamily="34" charset="-122"/>
                <a:cs typeface="+mn-cs"/>
              </a:defRPr>
            </a:lvl1pPr>
            <a:lvl2pPr marL="990600" indent="-381000" algn="l" rtl="0" fontAlgn="base">
              <a:spcBef>
                <a:spcPct val="20000"/>
              </a:spcBef>
              <a:spcAft>
                <a:spcPct val="0"/>
              </a:spcAft>
              <a:buFont typeface="Arial" panose="020B0604020202020204" pitchFamily="34" charset="0"/>
              <a:buChar char="–"/>
              <a:defRPr sz="3700" kern="1200">
                <a:solidFill>
                  <a:schemeClr val="tx1"/>
                </a:solidFill>
                <a:latin typeface="+mn-lt"/>
                <a:ea typeface="微软雅黑" panose="020B0503020204020204" pitchFamily="34" charset="-122"/>
                <a:cs typeface="+mn-cs"/>
              </a:defRPr>
            </a:lvl2pPr>
            <a:lvl3pPr marL="1524000" indent="-3048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3pPr>
            <a:lvl4pPr marL="2133600" indent="-304800" algn="l" rtl="0" fontAlgn="base">
              <a:spcBef>
                <a:spcPct val="20000"/>
              </a:spcBef>
              <a:spcAft>
                <a:spcPct val="0"/>
              </a:spcAft>
              <a:buFont typeface="Arial" panose="020B0604020202020204" pitchFamily="34" charset="0"/>
              <a:buChar char="–"/>
              <a:defRPr sz="2700" kern="1200">
                <a:solidFill>
                  <a:schemeClr val="tx1"/>
                </a:solidFill>
                <a:latin typeface="+mn-lt"/>
                <a:ea typeface="微软雅黑" panose="020B0503020204020204" pitchFamily="34" charset="-122"/>
                <a:cs typeface="+mn-cs"/>
              </a:defRPr>
            </a:lvl4pPr>
            <a:lvl5pPr marL="2743200" indent="-304800" algn="l" rtl="0" fontAlgn="base">
              <a:spcBef>
                <a:spcPct val="20000"/>
              </a:spcBef>
              <a:spcAft>
                <a:spcPct val="0"/>
              </a:spcAft>
              <a:buFont typeface="Arial" panose="020B0604020202020204" pitchFamily="34" charset="0"/>
              <a:buChar char="»"/>
              <a:defRPr sz="2700" kern="1200">
                <a:solidFill>
                  <a:schemeClr val="tx1"/>
                </a:solidFill>
                <a:latin typeface="+mn-lt"/>
                <a:ea typeface="微软雅黑" panose="020B0503020204020204" pitchFamily="34" charset="-122"/>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zh-CN" altLang="en-US" sz="1800" dirty="0">
                <a:solidFill>
                  <a:srgbClr val="595959"/>
                </a:solidFill>
                <a:cs typeface="微软雅黑" panose="020B0503020204020204" pitchFamily="34" charset="-122"/>
              </a:rPr>
              <a:t>　　</a:t>
            </a:r>
            <a:r>
              <a:rPr lang="zh-CN" altLang="en-US" sz="1465" dirty="0">
                <a:latin typeface="宋体" panose="02010600030101010101" pitchFamily="2" charset="-122"/>
                <a:ea typeface="宋体" panose="02010600030101010101" pitchFamily="2" charset="-122"/>
              </a:rPr>
              <a:t>中新金桥是北京市认证的高新技术企业及双软企业</a:t>
            </a:r>
            <a:r>
              <a:rPr lang="en-US" altLang="zh-CN" sz="1465" dirty="0">
                <a:latin typeface="宋体" panose="02010600030101010101" pitchFamily="2" charset="-122"/>
                <a:ea typeface="宋体" panose="02010600030101010101" pitchFamily="2" charset="-122"/>
              </a:rPr>
              <a:t>,</a:t>
            </a:r>
            <a:r>
              <a:rPr lang="zh-CN" altLang="en-US" sz="1465" dirty="0">
                <a:latin typeface="宋体" panose="02010600030101010101" pitchFamily="2" charset="-122"/>
                <a:ea typeface="宋体" panose="02010600030101010101" pitchFamily="2" charset="-122"/>
              </a:rPr>
              <a:t>通过了 </a:t>
            </a:r>
            <a:r>
              <a:rPr lang="en-US" altLang="zh-CN" sz="1465" dirty="0">
                <a:latin typeface="宋体" panose="02010600030101010101" pitchFamily="2" charset="-122"/>
                <a:ea typeface="宋体" panose="02010600030101010101" pitchFamily="2" charset="-122"/>
              </a:rPr>
              <a:t>ISO9001</a:t>
            </a:r>
            <a:r>
              <a:rPr lang="zh-CN" altLang="en-US" sz="1465" dirty="0">
                <a:latin typeface="宋体" panose="02010600030101010101" pitchFamily="2" charset="-122"/>
                <a:ea typeface="宋体" panose="02010600030101010101" pitchFamily="2" charset="-122"/>
              </a:rPr>
              <a:t>质量体系认证。</a:t>
            </a:r>
            <a:r>
              <a:rPr lang="zh-CN" altLang="zh-CN" sz="1465" dirty="0">
                <a:latin typeface="宋体" panose="02010600030101010101" pitchFamily="2" charset="-122"/>
                <a:ea typeface="宋体" panose="02010600030101010101" pitchFamily="2" charset="-122"/>
              </a:rPr>
              <a:t>中新金桥致力于成为国内一流的数字内容产品及技术服务解决方案提供商。公司拥有一批行业资深专家及技术人员，在国内同类企业行列中占据着领军地位。</a:t>
            </a:r>
          </a:p>
          <a:p>
            <a:pPr marL="0" indent="0">
              <a:lnSpc>
                <a:spcPct val="150000"/>
              </a:lnSpc>
              <a:buNone/>
            </a:pPr>
            <a:r>
              <a:rPr lang="zh-CN" altLang="en-US" sz="1465" dirty="0">
                <a:latin typeface="宋体" panose="02010600030101010101" pitchFamily="2" charset="-122"/>
                <a:ea typeface="宋体" panose="02010600030101010101" pitchFamily="2" charset="-122"/>
              </a:rPr>
              <a:t>　　中新金桥将继续发扬与近千家客户多年的合作优势，引入全新的理念和技术，为广大客户提供更多优质的产品和更全面的服务。</a:t>
            </a:r>
          </a:p>
          <a:p>
            <a:pPr marL="0" indent="0">
              <a:buNone/>
            </a:pPr>
            <a:endParaRPr kumimoji="1" lang="zh-CN" altLang="en-US" sz="1800" dirty="0"/>
          </a:p>
        </p:txBody>
      </p:sp>
      <p:sp>
        <p:nvSpPr>
          <p:cNvPr id="35" name="矩形 34"/>
          <p:cNvSpPr/>
          <p:nvPr/>
        </p:nvSpPr>
        <p:spPr>
          <a:xfrm>
            <a:off x="2424112" y="2806779"/>
            <a:ext cx="9266757" cy="2512611"/>
          </a:xfrm>
          <a:prstGeom prst="rect">
            <a:avLst/>
          </a:prstGeom>
        </p:spPr>
        <p:txBody>
          <a:bodyPr wrap="square">
            <a:spAutoFit/>
          </a:bodyPr>
          <a:lstStyle/>
          <a:p>
            <a:pPr>
              <a:lnSpc>
                <a:spcPct val="150000"/>
              </a:lnSpc>
            </a:pPr>
            <a:r>
              <a:rPr lang="zh-CN" altLang="en-US" sz="2400" b="1" dirty="0">
                <a:solidFill>
                  <a:srgbClr val="EA5404"/>
                </a:solidFill>
                <a:latin typeface="+mj-ea"/>
                <a:ea typeface="+mj-ea"/>
              </a:rPr>
              <a:t>出版行业</a:t>
            </a:r>
            <a:endParaRPr lang="en-US" altLang="zh-CN" sz="2400" b="1" dirty="0">
              <a:solidFill>
                <a:srgbClr val="EA5404"/>
              </a:solidFill>
              <a:latin typeface="+mj-ea"/>
              <a:ea typeface="+mj-ea"/>
            </a:endParaRPr>
          </a:p>
          <a:p>
            <a:pPr>
              <a:lnSpc>
                <a:spcPct val="150000"/>
              </a:lnSpc>
              <a:spcBef>
                <a:spcPct val="20000"/>
              </a:spcBef>
            </a:pPr>
            <a:r>
              <a:rPr lang="zh-CN" altLang="en-US" sz="1465" dirty="0">
                <a:latin typeface="宋体" panose="02010600030101010101" pitchFamily="2" charset="-122"/>
                <a:ea typeface="宋体" panose="02010600030101010101" pitchFamily="2" charset="-122"/>
              </a:rPr>
              <a:t>参与“国家数字复合出版工程”、“中华字库工程”、“中国共产党思想理论资源数据库工程”等国家工程</a:t>
            </a:r>
            <a:endParaRPr lang="en-US" altLang="zh-CN" sz="1465" dirty="0">
              <a:latin typeface="宋体" panose="02010600030101010101" pitchFamily="2" charset="-122"/>
              <a:ea typeface="宋体" panose="02010600030101010101" pitchFamily="2" charset="-122"/>
            </a:endParaRPr>
          </a:p>
          <a:p>
            <a:pPr>
              <a:lnSpc>
                <a:spcPct val="150000"/>
              </a:lnSpc>
              <a:spcBef>
                <a:spcPct val="20000"/>
              </a:spcBef>
            </a:pPr>
            <a:r>
              <a:rPr lang="zh-CN" altLang="en-US" sz="1465" dirty="0">
                <a:latin typeface="宋体" panose="02010600030101010101" pitchFamily="2" charset="-122"/>
                <a:ea typeface="宋体" panose="02010600030101010101" pitchFamily="2" charset="-122"/>
              </a:rPr>
              <a:t>承担行业多项标准起草，如：数字内容资源加工和数据处理（</a:t>
            </a:r>
            <a:r>
              <a:rPr lang="en-US" altLang="zh-CN" sz="1465" dirty="0">
                <a:latin typeface="宋体" panose="02010600030101010101" pitchFamily="2" charset="-122"/>
                <a:ea typeface="宋体" panose="02010600030101010101" pitchFamily="2" charset="-122"/>
              </a:rPr>
              <a:t>10</a:t>
            </a:r>
            <a:r>
              <a:rPr lang="zh-CN" altLang="en-US" sz="1465" dirty="0">
                <a:latin typeface="宋体" panose="02010600030101010101" pitchFamily="2" charset="-122"/>
                <a:ea typeface="宋体" panose="02010600030101010101" pitchFamily="2" charset="-122"/>
              </a:rPr>
              <a:t>项），音视频数字化加工标准（</a:t>
            </a:r>
            <a:r>
              <a:rPr lang="en-US" altLang="zh-CN" sz="1465" dirty="0">
                <a:latin typeface="宋体" panose="02010600030101010101" pitchFamily="2" charset="-122"/>
                <a:ea typeface="宋体" panose="02010600030101010101" pitchFamily="2" charset="-122"/>
              </a:rPr>
              <a:t>2</a:t>
            </a:r>
            <a:r>
              <a:rPr lang="zh-CN" altLang="en-US" sz="1465" dirty="0">
                <a:latin typeface="宋体" panose="02010600030101010101" pitchFamily="2" charset="-122"/>
                <a:ea typeface="宋体" panose="02010600030101010101" pitchFamily="2" charset="-122"/>
              </a:rPr>
              <a:t>项）</a:t>
            </a:r>
            <a:endParaRPr lang="en-US" altLang="zh-CN" sz="1465" dirty="0">
              <a:latin typeface="宋体" panose="02010600030101010101" pitchFamily="2" charset="-122"/>
              <a:ea typeface="宋体" panose="02010600030101010101" pitchFamily="2" charset="-122"/>
            </a:endParaRPr>
          </a:p>
          <a:p>
            <a:pPr>
              <a:lnSpc>
                <a:spcPct val="150000"/>
              </a:lnSpc>
              <a:spcBef>
                <a:spcPct val="20000"/>
              </a:spcBef>
            </a:pPr>
            <a:r>
              <a:rPr lang="zh-CN" altLang="en-US" sz="1465" dirty="0">
                <a:latin typeface="宋体" panose="02010600030101010101" pitchFamily="2" charset="-122"/>
                <a:ea typeface="宋体" panose="02010600030101010101" pitchFamily="2" charset="-122"/>
              </a:rPr>
              <a:t>新闻出版行业“专业数字内容资源知识服务试点工作技术支持单位”</a:t>
            </a:r>
            <a:endParaRPr lang="en-US" altLang="zh-CN" sz="1465" dirty="0">
              <a:latin typeface="宋体" panose="02010600030101010101" pitchFamily="2" charset="-122"/>
              <a:ea typeface="宋体" panose="02010600030101010101" pitchFamily="2" charset="-122"/>
            </a:endParaRPr>
          </a:p>
          <a:p>
            <a:pPr>
              <a:lnSpc>
                <a:spcPct val="150000"/>
              </a:lnSpc>
              <a:spcBef>
                <a:spcPct val="20000"/>
              </a:spcBef>
            </a:pPr>
            <a:r>
              <a:rPr lang="zh-CN" altLang="en-US" sz="1465" dirty="0">
                <a:latin typeface="宋体" panose="02010600030101010101" pitchFamily="2" charset="-122"/>
                <a:ea typeface="宋体" panose="02010600030101010101" pitchFamily="2" charset="-122"/>
              </a:rPr>
              <a:t>承接超过</a:t>
            </a:r>
            <a:r>
              <a:rPr lang="en-US" altLang="zh-CN" sz="1465" dirty="0">
                <a:latin typeface="宋体" panose="02010600030101010101" pitchFamily="2" charset="-122"/>
                <a:ea typeface="宋体" panose="02010600030101010101" pitchFamily="2" charset="-122"/>
              </a:rPr>
              <a:t>70%</a:t>
            </a:r>
            <a:r>
              <a:rPr lang="zh-CN" altLang="en-US" sz="1465" dirty="0">
                <a:latin typeface="宋体" panose="02010600030101010101" pitchFamily="2" charset="-122"/>
                <a:ea typeface="宋体" panose="02010600030101010101" pitchFamily="2" charset="-122"/>
              </a:rPr>
              <a:t>的专业出版社数字内容资源建设</a:t>
            </a:r>
            <a:endParaRPr lang="en-US" altLang="zh-CN" sz="1465" dirty="0">
              <a:latin typeface="宋体" panose="02010600030101010101" pitchFamily="2" charset="-122"/>
              <a:ea typeface="宋体" panose="02010600030101010101" pitchFamily="2" charset="-122"/>
            </a:endParaRPr>
          </a:p>
          <a:p>
            <a:pPr>
              <a:lnSpc>
                <a:spcPct val="150000"/>
              </a:lnSpc>
              <a:spcBef>
                <a:spcPct val="20000"/>
              </a:spcBef>
            </a:pPr>
            <a:r>
              <a:rPr lang="zh-CN" altLang="en-US" sz="1465" dirty="0">
                <a:latin typeface="宋体" panose="02010600030101010101" pitchFamily="2" charset="-122"/>
                <a:ea typeface="宋体" panose="02010600030101010101" pitchFamily="2" charset="-122"/>
              </a:rPr>
              <a:t>国家新闻出版广电总局中央文化企业数字化转型推荐技术单位</a:t>
            </a:r>
            <a:endParaRPr lang="en-US" altLang="zh-CN" sz="1465" dirty="0">
              <a:latin typeface="宋体" panose="02010600030101010101" pitchFamily="2" charset="-122"/>
              <a:ea typeface="宋体" panose="02010600030101010101" pitchFamily="2" charset="-122"/>
            </a:endParaRPr>
          </a:p>
        </p:txBody>
      </p:sp>
      <p:sp>
        <p:nvSpPr>
          <p:cNvPr id="36" name="矩形 35"/>
          <p:cNvSpPr/>
          <p:nvPr/>
        </p:nvSpPr>
        <p:spPr>
          <a:xfrm>
            <a:off x="2377141" y="5253204"/>
            <a:ext cx="6264175" cy="1270861"/>
          </a:xfrm>
          <a:prstGeom prst="rect">
            <a:avLst/>
          </a:prstGeom>
        </p:spPr>
        <p:txBody>
          <a:bodyPr wrap="square">
            <a:spAutoFit/>
          </a:bodyPr>
          <a:lstStyle/>
          <a:p>
            <a:pPr>
              <a:lnSpc>
                <a:spcPct val="150000"/>
              </a:lnSpc>
            </a:pPr>
            <a:r>
              <a:rPr lang="zh-CN" altLang="en-US" sz="2400" b="1" dirty="0">
                <a:solidFill>
                  <a:srgbClr val="EA5404"/>
                </a:solidFill>
                <a:latin typeface="+mj-ea"/>
                <a:ea typeface="+mj-ea"/>
              </a:rPr>
              <a:t>教育行业</a:t>
            </a:r>
            <a:endParaRPr lang="en-US" altLang="zh-CN" sz="2400" b="1" dirty="0">
              <a:solidFill>
                <a:srgbClr val="EA5404"/>
              </a:solidFill>
              <a:latin typeface="+mj-ea"/>
              <a:ea typeface="+mj-ea"/>
            </a:endParaRPr>
          </a:p>
          <a:p>
            <a:pPr>
              <a:lnSpc>
                <a:spcPct val="150000"/>
              </a:lnSpc>
            </a:pPr>
            <a:r>
              <a:rPr lang="zh-CN" altLang="en-US" sz="1465" dirty="0">
                <a:latin typeface="宋体" panose="02010600030101010101" pitchFamily="2" charset="-122"/>
                <a:ea typeface="宋体" panose="02010600030101010101" pitchFamily="2" charset="-122"/>
              </a:rPr>
              <a:t>国内唯一一家集计算机教学微课程与教学管理为一体的公司</a:t>
            </a:r>
            <a:endParaRPr lang="en-US" altLang="zh-CN" sz="1465" dirty="0">
              <a:latin typeface="宋体" panose="02010600030101010101" pitchFamily="2" charset="-122"/>
              <a:ea typeface="宋体" panose="02010600030101010101" pitchFamily="2" charset="-122"/>
            </a:endParaRPr>
          </a:p>
          <a:p>
            <a:pPr>
              <a:lnSpc>
                <a:spcPct val="150000"/>
              </a:lnSpc>
            </a:pPr>
            <a:r>
              <a:rPr lang="zh-CN" altLang="en-US" sz="1465" dirty="0">
                <a:latin typeface="宋体" panose="02010600030101010101" pitchFamily="2" charset="-122"/>
                <a:ea typeface="宋体" panose="02010600030101010101" pitchFamily="2" charset="-122"/>
              </a:rPr>
              <a:t>计算机辅助教学系统全国超过</a:t>
            </a:r>
            <a:r>
              <a:rPr lang="en-US" altLang="zh-CN" sz="1465" dirty="0">
                <a:latin typeface="宋体" panose="02010600030101010101" pitchFamily="2" charset="-122"/>
                <a:ea typeface="宋体" panose="02010600030101010101" pitchFamily="2" charset="-122"/>
              </a:rPr>
              <a:t>1000</a:t>
            </a:r>
            <a:r>
              <a:rPr lang="zh-CN" altLang="en-US" sz="1465" dirty="0">
                <a:latin typeface="宋体" panose="02010600030101010101" pitchFamily="2" charset="-122"/>
                <a:ea typeface="宋体" panose="02010600030101010101" pitchFamily="2" charset="-122"/>
              </a:rPr>
              <a:t>家教育类使用单位</a:t>
            </a:r>
            <a:endParaRPr lang="en-US" altLang="zh-CN" sz="1465" dirty="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ïṩḷïḑé"/>
        <p:cNvGrpSpPr/>
        <p:nvPr/>
      </p:nvGrpSpPr>
      <p:grpSpPr>
        <a:xfrm>
          <a:off x="0" y="0"/>
          <a:ext cx="0" cy="0"/>
          <a:chOff x="0" y="0"/>
          <a:chExt cx="0" cy="0"/>
        </a:xfrm>
      </p:grpSpPr>
      <p:grpSp>
        <p:nvGrpSpPr>
          <p:cNvPr id="8" name="ïṧlîḍê"/>
          <p:cNvGrpSpPr/>
          <p:nvPr/>
        </p:nvGrpSpPr>
        <p:grpSpPr>
          <a:xfrm flipH="1">
            <a:off x="-42961" y="-53304"/>
            <a:ext cx="12289920" cy="7184452"/>
            <a:chOff x="-42961" y="-53304"/>
            <a:chExt cx="12289920" cy="7184452"/>
          </a:xfrm>
        </p:grpSpPr>
        <p:grpSp>
          <p:nvGrpSpPr>
            <p:cNvPr id="5" name="íṥliḋê"/>
            <p:cNvGrpSpPr/>
            <p:nvPr/>
          </p:nvGrpSpPr>
          <p:grpSpPr>
            <a:xfrm>
              <a:off x="-42961" y="-53304"/>
              <a:ext cx="12289920" cy="7184452"/>
              <a:chOff x="-42961" y="-53304"/>
              <a:chExt cx="12289920" cy="7184452"/>
            </a:xfrm>
          </p:grpSpPr>
          <p:sp>
            <p:nvSpPr>
              <p:cNvPr id="39" name="îṡlíḍé"/>
              <p:cNvSpPr/>
              <p:nvPr/>
            </p:nvSpPr>
            <p:spPr>
              <a:xfrm flipH="1">
                <a:off x="-42961" y="-53304"/>
                <a:ext cx="12289920" cy="6912768"/>
              </a:xfrm>
              <a:custGeom>
                <a:avLst/>
                <a:gdLst>
                  <a:gd name="connsiteX0" fmla="*/ 12289920 w 12289920"/>
                  <a:gd name="connsiteY0" fmla="*/ 0 h 6912768"/>
                  <a:gd name="connsiteX1" fmla="*/ 0 w 12289920"/>
                  <a:gd name="connsiteY1" fmla="*/ 0 h 6912768"/>
                  <a:gd name="connsiteX2" fmla="*/ 0 w 12289920"/>
                  <a:gd name="connsiteY2" fmla="*/ 6912768 h 6912768"/>
                  <a:gd name="connsiteX3" fmla="*/ 1784104 w 12289920"/>
                  <a:gd name="connsiteY3" fmla="*/ 6912768 h 6912768"/>
                  <a:gd name="connsiteX4" fmla="*/ 1805593 w 12289920"/>
                  <a:gd name="connsiteY4" fmla="*/ 6891125 h 6912768"/>
                  <a:gd name="connsiteX5" fmla="*/ 2790055 w 12289920"/>
                  <a:gd name="connsiteY5" fmla="*/ 6332184 h 6912768"/>
                  <a:gd name="connsiteX6" fmla="*/ 6379922 w 12289920"/>
                  <a:gd name="connsiteY6" fmla="*/ 6350246 h 6912768"/>
                  <a:gd name="connsiteX7" fmla="*/ 9632815 w 12289920"/>
                  <a:gd name="connsiteY7" fmla="*/ 4914864 h 6912768"/>
                  <a:gd name="connsiteX8" fmla="*/ 11354935 w 12289920"/>
                  <a:gd name="connsiteY8" fmla="*/ 4564344 h 6912768"/>
                  <a:gd name="connsiteX9" fmla="*/ 12097766 w 12289920"/>
                  <a:gd name="connsiteY9" fmla="*/ 4763059 h 6912768"/>
                  <a:gd name="connsiteX10" fmla="*/ 12289920 w 12289920"/>
                  <a:gd name="connsiteY10" fmla="*/ 4840949 h 6912768"/>
                  <a:gd name="connsiteX11" fmla="*/ 12289920 w 12289920"/>
                  <a:gd name="connsiteY11" fmla="*/ 0 h 691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89920" h="6912768">
                    <a:moveTo>
                      <a:pt x="12289920" y="0"/>
                    </a:moveTo>
                    <a:lnTo>
                      <a:pt x="0" y="0"/>
                    </a:lnTo>
                    <a:lnTo>
                      <a:pt x="0" y="6912768"/>
                    </a:lnTo>
                    <a:lnTo>
                      <a:pt x="1784104" y="6912768"/>
                    </a:lnTo>
                    <a:lnTo>
                      <a:pt x="1805593" y="6891125"/>
                    </a:lnTo>
                    <a:cubicBezTo>
                      <a:pt x="2056559" y="6650719"/>
                      <a:pt x="2346119" y="6437359"/>
                      <a:pt x="2790055" y="6332184"/>
                    </a:cubicBezTo>
                    <a:cubicBezTo>
                      <a:pt x="3677926" y="6121834"/>
                      <a:pt x="5503622" y="6555986"/>
                      <a:pt x="6379922" y="6350246"/>
                    </a:cubicBezTo>
                    <a:cubicBezTo>
                      <a:pt x="7127811" y="6068212"/>
                      <a:pt x="8590286" y="4709594"/>
                      <a:pt x="9632815" y="4914864"/>
                    </a:cubicBezTo>
                    <a:cubicBezTo>
                      <a:pt x="10675344" y="5120134"/>
                      <a:pt x="10570075" y="4564344"/>
                      <a:pt x="11354935" y="4564344"/>
                    </a:cubicBezTo>
                    <a:cubicBezTo>
                      <a:pt x="11551150" y="4564344"/>
                      <a:pt x="11811500" y="4650228"/>
                      <a:pt x="12097766" y="4763059"/>
                    </a:cubicBezTo>
                    <a:lnTo>
                      <a:pt x="12289920" y="4840949"/>
                    </a:lnTo>
                    <a:lnTo>
                      <a:pt x="12289920" y="0"/>
                    </a:ln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sng" strike="noStrike" kern="1200" cap="none" spc="0" normalizeH="0" baseline="0" noProof="0" dirty="0">
                  <a:ln>
                    <a:noFill/>
                  </a:ln>
                  <a:solidFill>
                    <a:prstClr val="white"/>
                  </a:solidFill>
                  <a:effectLst/>
                  <a:uLnTx/>
                  <a:uFillTx/>
                  <a:latin typeface="Impact" panose="020B0806030902050204"/>
                  <a:ea typeface="微软雅黑" panose="020B0503020204020204" pitchFamily="34" charset="-122"/>
                  <a:cs typeface="+mn-cs"/>
                </a:endParaRPr>
              </a:p>
            </p:txBody>
          </p:sp>
          <p:sp>
            <p:nvSpPr>
              <p:cNvPr id="25" name="iśḷïďê"/>
              <p:cNvSpPr/>
              <p:nvPr/>
            </p:nvSpPr>
            <p:spPr>
              <a:xfrm>
                <a:off x="3729095" y="273148"/>
                <a:ext cx="8462907" cy="4798087"/>
              </a:xfrm>
              <a:custGeom>
                <a:avLst/>
                <a:gdLst>
                  <a:gd name="connsiteX0" fmla="*/ 2602865 w 8462907"/>
                  <a:gd name="connsiteY0" fmla="*/ 4777978 h 4798087"/>
                  <a:gd name="connsiteX1" fmla="*/ 2603867 w 8462907"/>
                  <a:gd name="connsiteY1" fmla="*/ 4780012 h 4798087"/>
                  <a:gd name="connsiteX2" fmla="*/ 2606603 w 8462907"/>
                  <a:gd name="connsiteY2" fmla="*/ 4786415 h 4798087"/>
                  <a:gd name="connsiteX3" fmla="*/ 4987356 w 8462907"/>
                  <a:gd name="connsiteY3" fmla="*/ 2778621 h 4798087"/>
                  <a:gd name="connsiteX4" fmla="*/ 4852070 w 8462907"/>
                  <a:gd name="connsiteY4" fmla="*/ 2965939 h 4798087"/>
                  <a:gd name="connsiteX5" fmla="*/ 4987356 w 8462907"/>
                  <a:gd name="connsiteY5" fmla="*/ 3210493 h 4798087"/>
                  <a:gd name="connsiteX6" fmla="*/ 5148658 w 8462907"/>
                  <a:gd name="connsiteY6" fmla="*/ 3283339 h 4798087"/>
                  <a:gd name="connsiteX7" fmla="*/ 5328170 w 8462907"/>
                  <a:gd name="connsiteY7" fmla="*/ 3046591 h 4798087"/>
                  <a:gd name="connsiteX8" fmla="*/ 3227578 w 8462907"/>
                  <a:gd name="connsiteY8" fmla="*/ 632 h 4798087"/>
                  <a:gd name="connsiteX9" fmla="*/ 7066069 w 8462907"/>
                  <a:gd name="connsiteY9" fmla="*/ 1118771 h 4798087"/>
                  <a:gd name="connsiteX10" fmla="*/ 8380225 w 8462907"/>
                  <a:gd name="connsiteY10" fmla="*/ 1406578 h 4798087"/>
                  <a:gd name="connsiteX11" fmla="*/ 8462907 w 8462907"/>
                  <a:gd name="connsiteY11" fmla="*/ 1441979 h 4798087"/>
                  <a:gd name="connsiteX12" fmla="*/ 8462907 w 8462907"/>
                  <a:gd name="connsiteY12" fmla="*/ 4143341 h 4798087"/>
                  <a:gd name="connsiteX13" fmla="*/ 8169445 w 8462907"/>
                  <a:gd name="connsiteY13" fmla="*/ 4130341 h 4798087"/>
                  <a:gd name="connsiteX14" fmla="*/ 6228339 w 8462907"/>
                  <a:gd name="connsiteY14" fmla="*/ 3957167 h 4798087"/>
                  <a:gd name="connsiteX15" fmla="*/ 3855639 w 8462907"/>
                  <a:gd name="connsiteY15" fmla="*/ 3585130 h 4798087"/>
                  <a:gd name="connsiteX16" fmla="*/ 3850435 w 8462907"/>
                  <a:gd name="connsiteY16" fmla="*/ 2900899 h 4798087"/>
                  <a:gd name="connsiteX17" fmla="*/ 4347351 w 8462907"/>
                  <a:gd name="connsiteY17" fmla="*/ 2723987 h 4798087"/>
                  <a:gd name="connsiteX18" fmla="*/ 4813044 w 8462907"/>
                  <a:gd name="connsiteY18" fmla="*/ 2950329 h 4798087"/>
                  <a:gd name="connsiteX19" fmla="*/ 4943127 w 8462907"/>
                  <a:gd name="connsiteY19" fmla="*/ 2747401 h 4798087"/>
                  <a:gd name="connsiteX20" fmla="*/ 4935323 w 8462907"/>
                  <a:gd name="connsiteY20" fmla="*/ 2742197 h 4798087"/>
                  <a:gd name="connsiteX21" fmla="*/ 4362961 w 8462907"/>
                  <a:gd name="connsiteY21" fmla="*/ 2271301 h 4798087"/>
                  <a:gd name="connsiteX22" fmla="*/ 4313528 w 8462907"/>
                  <a:gd name="connsiteY22" fmla="*/ 2286911 h 4798087"/>
                  <a:gd name="connsiteX23" fmla="*/ 3587671 w 8462907"/>
                  <a:gd name="connsiteY23" fmla="*/ 2463823 h 4798087"/>
                  <a:gd name="connsiteX24" fmla="*/ 3332709 w 8462907"/>
                  <a:gd name="connsiteY24" fmla="*/ 2515856 h 4798087"/>
                  <a:gd name="connsiteX25" fmla="*/ 3244253 w 8462907"/>
                  <a:gd name="connsiteY25" fmla="*/ 2315528 h 4798087"/>
                  <a:gd name="connsiteX26" fmla="*/ 3473198 w 8462907"/>
                  <a:gd name="connsiteY26" fmla="*/ 2258291 h 4798087"/>
                  <a:gd name="connsiteX27" fmla="*/ 3470595 w 8462907"/>
                  <a:gd name="connsiteY27" fmla="*/ 2198455 h 4798087"/>
                  <a:gd name="connsiteX28" fmla="*/ 3205227 w 8462907"/>
                  <a:gd name="connsiteY28" fmla="*/ 2232275 h 4798087"/>
                  <a:gd name="connsiteX29" fmla="*/ 3176611 w 8462907"/>
                  <a:gd name="connsiteY29" fmla="*/ 2169835 h 4798087"/>
                  <a:gd name="connsiteX30" fmla="*/ 3546042 w 8462907"/>
                  <a:gd name="connsiteY30" fmla="*/ 2125609 h 4798087"/>
                  <a:gd name="connsiteX31" fmla="*/ 3546042 w 8462907"/>
                  <a:gd name="connsiteY31" fmla="*/ 2039753 h 4798087"/>
                  <a:gd name="connsiteX32" fmla="*/ 3132381 w 8462907"/>
                  <a:gd name="connsiteY32" fmla="*/ 2063169 h 4798087"/>
                  <a:gd name="connsiteX33" fmla="*/ 3101162 w 8462907"/>
                  <a:gd name="connsiteY33" fmla="*/ 1992924 h 4798087"/>
                  <a:gd name="connsiteX34" fmla="*/ 3564254 w 8462907"/>
                  <a:gd name="connsiteY34" fmla="*/ 1964307 h 4798087"/>
                  <a:gd name="connsiteX35" fmla="*/ 3569458 w 8462907"/>
                  <a:gd name="connsiteY35" fmla="*/ 1873248 h 4798087"/>
                  <a:gd name="connsiteX36" fmla="*/ 2523596 w 8462907"/>
                  <a:gd name="connsiteY36" fmla="*/ 1868045 h 4798087"/>
                  <a:gd name="connsiteX37" fmla="*/ 2502783 w 8462907"/>
                  <a:gd name="connsiteY37" fmla="*/ 2560082 h 4798087"/>
                  <a:gd name="connsiteX38" fmla="*/ 2906040 w 8462907"/>
                  <a:gd name="connsiteY38" fmla="*/ 2557482 h 4798087"/>
                  <a:gd name="connsiteX39" fmla="*/ 2960673 w 8462907"/>
                  <a:gd name="connsiteY39" fmla="*/ 2682361 h 4798087"/>
                  <a:gd name="connsiteX40" fmla="*/ 2589614 w 8462907"/>
                  <a:gd name="connsiteY40" fmla="*/ 4748067 h 4798087"/>
                  <a:gd name="connsiteX41" fmla="*/ 2602865 w 8462907"/>
                  <a:gd name="connsiteY41" fmla="*/ 4777978 h 4798087"/>
                  <a:gd name="connsiteX42" fmla="*/ 2593581 w 8462907"/>
                  <a:gd name="connsiteY42" fmla="*/ 4759139 h 4798087"/>
                  <a:gd name="connsiteX43" fmla="*/ 0 w 8462907"/>
                  <a:gd name="connsiteY43" fmla="*/ 640068 h 4798087"/>
                  <a:gd name="connsiteX44" fmla="*/ 3227578 w 8462907"/>
                  <a:gd name="connsiteY44" fmla="*/ 632 h 479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462907" h="4798087">
                    <a:moveTo>
                      <a:pt x="2602865" y="4777978"/>
                    </a:moveTo>
                    <a:lnTo>
                      <a:pt x="2603867" y="4780012"/>
                    </a:lnTo>
                    <a:cubicBezTo>
                      <a:pt x="2614723" y="4802404"/>
                      <a:pt x="2614445" y="4803344"/>
                      <a:pt x="2606603" y="4786415"/>
                    </a:cubicBezTo>
                    <a:close/>
                    <a:moveTo>
                      <a:pt x="4987356" y="2778621"/>
                    </a:moveTo>
                    <a:lnTo>
                      <a:pt x="4852070" y="2965939"/>
                    </a:lnTo>
                    <a:lnTo>
                      <a:pt x="4987356" y="3210493"/>
                    </a:lnTo>
                    <a:lnTo>
                      <a:pt x="5148658" y="3283339"/>
                    </a:lnTo>
                    <a:lnTo>
                      <a:pt x="5328170" y="3046591"/>
                    </a:lnTo>
                    <a:close/>
                    <a:moveTo>
                      <a:pt x="3227578" y="632"/>
                    </a:moveTo>
                    <a:cubicBezTo>
                      <a:pt x="5447680" y="-22099"/>
                      <a:pt x="7552659" y="572425"/>
                      <a:pt x="7066069" y="1118771"/>
                    </a:cubicBezTo>
                    <a:cubicBezTo>
                      <a:pt x="7490137" y="1151292"/>
                      <a:pt x="7990954" y="1252756"/>
                      <a:pt x="8380225" y="1406578"/>
                    </a:cubicBezTo>
                    <a:lnTo>
                      <a:pt x="8462907" y="1441979"/>
                    </a:lnTo>
                    <a:lnTo>
                      <a:pt x="8462907" y="4143341"/>
                    </a:lnTo>
                    <a:lnTo>
                      <a:pt x="8169445" y="4130341"/>
                    </a:lnTo>
                    <a:cubicBezTo>
                      <a:pt x="7476825" y="4091477"/>
                      <a:pt x="6796311" y="4000420"/>
                      <a:pt x="6228339" y="3957167"/>
                    </a:cubicBezTo>
                    <a:cubicBezTo>
                      <a:pt x="6740865" y="3197487"/>
                      <a:pt x="4326535" y="3418625"/>
                      <a:pt x="3855639" y="3585130"/>
                    </a:cubicBezTo>
                    <a:lnTo>
                      <a:pt x="3850435" y="2900899"/>
                    </a:lnTo>
                    <a:lnTo>
                      <a:pt x="4347351" y="2723987"/>
                    </a:lnTo>
                    <a:lnTo>
                      <a:pt x="4813044" y="2950329"/>
                    </a:lnTo>
                    <a:lnTo>
                      <a:pt x="4943127" y="2747401"/>
                    </a:lnTo>
                    <a:lnTo>
                      <a:pt x="4935323" y="2742197"/>
                    </a:lnTo>
                    <a:lnTo>
                      <a:pt x="4362961" y="2271301"/>
                    </a:lnTo>
                    <a:lnTo>
                      <a:pt x="4313528" y="2286911"/>
                    </a:lnTo>
                    <a:lnTo>
                      <a:pt x="3587671" y="2463823"/>
                    </a:lnTo>
                    <a:lnTo>
                      <a:pt x="3332709" y="2515856"/>
                    </a:lnTo>
                    <a:lnTo>
                      <a:pt x="3244253" y="2315528"/>
                    </a:lnTo>
                    <a:lnTo>
                      <a:pt x="3473198" y="2258291"/>
                    </a:lnTo>
                    <a:lnTo>
                      <a:pt x="3470595" y="2198455"/>
                    </a:lnTo>
                    <a:lnTo>
                      <a:pt x="3205227" y="2232275"/>
                    </a:lnTo>
                    <a:lnTo>
                      <a:pt x="3176611" y="2169835"/>
                    </a:lnTo>
                    <a:lnTo>
                      <a:pt x="3546042" y="2125609"/>
                    </a:lnTo>
                    <a:lnTo>
                      <a:pt x="3546042" y="2039753"/>
                    </a:lnTo>
                    <a:lnTo>
                      <a:pt x="3132381" y="2063169"/>
                    </a:lnTo>
                    <a:lnTo>
                      <a:pt x="3101162" y="1992924"/>
                    </a:lnTo>
                    <a:lnTo>
                      <a:pt x="3564254" y="1964307"/>
                    </a:lnTo>
                    <a:lnTo>
                      <a:pt x="3569458" y="1873248"/>
                    </a:lnTo>
                    <a:lnTo>
                      <a:pt x="2523596" y="1868045"/>
                    </a:lnTo>
                    <a:lnTo>
                      <a:pt x="2502783" y="2560082"/>
                    </a:lnTo>
                    <a:lnTo>
                      <a:pt x="2906040" y="2557482"/>
                    </a:lnTo>
                    <a:lnTo>
                      <a:pt x="2960673" y="2682361"/>
                    </a:lnTo>
                    <a:cubicBezTo>
                      <a:pt x="1987658" y="3176674"/>
                      <a:pt x="2473515" y="4476846"/>
                      <a:pt x="2589614" y="4748067"/>
                    </a:cubicBezTo>
                    <a:lnTo>
                      <a:pt x="2602865" y="4777978"/>
                    </a:lnTo>
                    <a:lnTo>
                      <a:pt x="2593581" y="4759139"/>
                    </a:lnTo>
                    <a:cubicBezTo>
                      <a:pt x="2489540" y="4550746"/>
                      <a:pt x="1915666" y="3469357"/>
                      <a:pt x="0" y="640068"/>
                    </a:cubicBezTo>
                    <a:cubicBezTo>
                      <a:pt x="870169" y="193805"/>
                      <a:pt x="2064667" y="12538"/>
                      <a:pt x="3227578" y="632"/>
                    </a:cubicBezTo>
                    <a:close/>
                  </a:path>
                </a:pathLst>
              </a:custGeom>
              <a:solidFill>
                <a:schemeClr val="bg1">
                  <a:alpha val="20000"/>
                </a:schemeClr>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Impact" panose="020B0806030902050204"/>
                  <a:ea typeface="微软雅黑" panose="020B0503020204020204" pitchFamily="34" charset="-122"/>
                  <a:cs typeface="+mn-cs"/>
                </a:endParaRPr>
              </a:p>
            </p:txBody>
          </p:sp>
          <p:sp>
            <p:nvSpPr>
              <p:cNvPr id="79" name="íSļïďe"/>
              <p:cNvSpPr/>
              <p:nvPr/>
            </p:nvSpPr>
            <p:spPr>
              <a:xfrm>
                <a:off x="5794799" y="3192256"/>
                <a:ext cx="4196453" cy="3938892"/>
              </a:xfrm>
              <a:custGeom>
                <a:avLst/>
                <a:gdLst>
                  <a:gd name="connsiteX0" fmla="*/ 342900 w 1536382"/>
                  <a:gd name="connsiteY0" fmla="*/ 289560 h 1442085"/>
                  <a:gd name="connsiteX1" fmla="*/ 133350 w 1536382"/>
                  <a:gd name="connsiteY1" fmla="*/ 374333 h 1442085"/>
                  <a:gd name="connsiteX2" fmla="*/ 105728 w 1536382"/>
                  <a:gd name="connsiteY2" fmla="*/ 316230 h 1442085"/>
                  <a:gd name="connsiteX3" fmla="*/ 0 w 1536382"/>
                  <a:gd name="connsiteY3" fmla="*/ 340995 h 1442085"/>
                  <a:gd name="connsiteX4" fmla="*/ 0 w 1536382"/>
                  <a:gd name="connsiteY4" fmla="*/ 405765 h 1442085"/>
                  <a:gd name="connsiteX5" fmla="*/ 67628 w 1536382"/>
                  <a:gd name="connsiteY5" fmla="*/ 495300 h 1442085"/>
                  <a:gd name="connsiteX6" fmla="*/ 149543 w 1536382"/>
                  <a:gd name="connsiteY6" fmla="*/ 493395 h 1442085"/>
                  <a:gd name="connsiteX7" fmla="*/ 148590 w 1536382"/>
                  <a:gd name="connsiteY7" fmla="*/ 450533 h 1442085"/>
                  <a:gd name="connsiteX8" fmla="*/ 422910 w 1536382"/>
                  <a:gd name="connsiteY8" fmla="*/ 397192 h 1442085"/>
                  <a:gd name="connsiteX9" fmla="*/ 518160 w 1536382"/>
                  <a:gd name="connsiteY9" fmla="*/ 491490 h 1442085"/>
                  <a:gd name="connsiteX10" fmla="*/ 192405 w 1536382"/>
                  <a:gd name="connsiteY10" fmla="*/ 741998 h 1442085"/>
                  <a:gd name="connsiteX11" fmla="*/ 165735 w 1536382"/>
                  <a:gd name="connsiteY11" fmla="*/ 817245 h 1442085"/>
                  <a:gd name="connsiteX12" fmla="*/ 260033 w 1536382"/>
                  <a:gd name="connsiteY12" fmla="*/ 1442085 h 1442085"/>
                  <a:gd name="connsiteX13" fmla="*/ 361950 w 1536382"/>
                  <a:gd name="connsiteY13" fmla="*/ 1238250 h 1442085"/>
                  <a:gd name="connsiteX14" fmla="*/ 343853 w 1536382"/>
                  <a:gd name="connsiteY14" fmla="*/ 839153 h 1442085"/>
                  <a:gd name="connsiteX15" fmla="*/ 709613 w 1536382"/>
                  <a:gd name="connsiteY15" fmla="*/ 663893 h 1442085"/>
                  <a:gd name="connsiteX16" fmla="*/ 944880 w 1536382"/>
                  <a:gd name="connsiteY16" fmla="*/ 839153 h 1442085"/>
                  <a:gd name="connsiteX17" fmla="*/ 1021080 w 1536382"/>
                  <a:gd name="connsiteY17" fmla="*/ 862013 h 1442085"/>
                  <a:gd name="connsiteX18" fmla="*/ 1536383 w 1536382"/>
                  <a:gd name="connsiteY18" fmla="*/ 786765 h 1442085"/>
                  <a:gd name="connsiteX19" fmla="*/ 1485900 w 1536382"/>
                  <a:gd name="connsiteY19" fmla="*/ 775335 h 1442085"/>
                  <a:gd name="connsiteX20" fmla="*/ 1412558 w 1536382"/>
                  <a:gd name="connsiteY20" fmla="*/ 704850 h 1442085"/>
                  <a:gd name="connsiteX21" fmla="*/ 1062038 w 1536382"/>
                  <a:gd name="connsiteY21" fmla="*/ 701993 h 1442085"/>
                  <a:gd name="connsiteX22" fmla="*/ 812483 w 1536382"/>
                  <a:gd name="connsiteY22" fmla="*/ 455295 h 1442085"/>
                  <a:gd name="connsiteX23" fmla="*/ 669608 w 1536382"/>
                  <a:gd name="connsiteY23" fmla="*/ 268605 h 1442085"/>
                  <a:gd name="connsiteX24" fmla="*/ 244793 w 1536382"/>
                  <a:gd name="connsiteY24" fmla="*/ 0 h 1442085"/>
                  <a:gd name="connsiteX25" fmla="*/ 231458 w 1536382"/>
                  <a:gd name="connsiteY25" fmla="*/ 129540 h 1442085"/>
                  <a:gd name="connsiteX26" fmla="*/ 342900 w 1536382"/>
                  <a:gd name="connsiteY26" fmla="*/ 289560 h 144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36382" h="1442085">
                    <a:moveTo>
                      <a:pt x="342900" y="289560"/>
                    </a:moveTo>
                    <a:lnTo>
                      <a:pt x="133350" y="374333"/>
                    </a:lnTo>
                    <a:lnTo>
                      <a:pt x="105728" y="316230"/>
                    </a:lnTo>
                    <a:lnTo>
                      <a:pt x="0" y="340995"/>
                    </a:lnTo>
                    <a:lnTo>
                      <a:pt x="0" y="405765"/>
                    </a:lnTo>
                    <a:lnTo>
                      <a:pt x="67628" y="495300"/>
                    </a:lnTo>
                    <a:lnTo>
                      <a:pt x="149543" y="493395"/>
                    </a:lnTo>
                    <a:lnTo>
                      <a:pt x="148590" y="450533"/>
                    </a:lnTo>
                    <a:lnTo>
                      <a:pt x="422910" y="397192"/>
                    </a:lnTo>
                    <a:lnTo>
                      <a:pt x="518160" y="491490"/>
                    </a:lnTo>
                    <a:cubicBezTo>
                      <a:pt x="409575" y="575310"/>
                      <a:pt x="300990" y="658178"/>
                      <a:pt x="192405" y="741998"/>
                    </a:cubicBezTo>
                    <a:cubicBezTo>
                      <a:pt x="166688" y="762953"/>
                      <a:pt x="163830" y="788670"/>
                      <a:pt x="165735" y="817245"/>
                    </a:cubicBezTo>
                    <a:lnTo>
                      <a:pt x="260033" y="1442085"/>
                    </a:lnTo>
                    <a:lnTo>
                      <a:pt x="361950" y="1238250"/>
                    </a:lnTo>
                    <a:lnTo>
                      <a:pt x="343853" y="839153"/>
                    </a:lnTo>
                    <a:cubicBezTo>
                      <a:pt x="492443" y="793433"/>
                      <a:pt x="580072" y="771525"/>
                      <a:pt x="709613" y="663893"/>
                    </a:cubicBezTo>
                    <a:cubicBezTo>
                      <a:pt x="787718" y="721995"/>
                      <a:pt x="866775" y="780098"/>
                      <a:pt x="944880" y="839153"/>
                    </a:cubicBezTo>
                    <a:cubicBezTo>
                      <a:pt x="970597" y="860108"/>
                      <a:pt x="995363" y="866775"/>
                      <a:pt x="1021080" y="862013"/>
                    </a:cubicBezTo>
                    <a:lnTo>
                      <a:pt x="1536383" y="786765"/>
                    </a:lnTo>
                    <a:lnTo>
                      <a:pt x="1485900" y="775335"/>
                    </a:lnTo>
                    <a:lnTo>
                      <a:pt x="1412558" y="704850"/>
                    </a:lnTo>
                    <a:lnTo>
                      <a:pt x="1062038" y="701993"/>
                    </a:lnTo>
                    <a:lnTo>
                      <a:pt x="812483" y="455295"/>
                    </a:lnTo>
                    <a:cubicBezTo>
                      <a:pt x="801053" y="343853"/>
                      <a:pt x="741997" y="300038"/>
                      <a:pt x="669608" y="268605"/>
                    </a:cubicBezTo>
                    <a:cubicBezTo>
                      <a:pt x="527685" y="206692"/>
                      <a:pt x="199072" y="224790"/>
                      <a:pt x="244793" y="0"/>
                    </a:cubicBezTo>
                    <a:cubicBezTo>
                      <a:pt x="224790" y="40005"/>
                      <a:pt x="219075" y="83820"/>
                      <a:pt x="231458" y="129540"/>
                    </a:cubicBezTo>
                    <a:cubicBezTo>
                      <a:pt x="249555" y="184785"/>
                      <a:pt x="308610" y="240983"/>
                      <a:pt x="342900" y="289560"/>
                    </a:cubicBezTo>
                    <a:close/>
                  </a:path>
                </a:pathLst>
              </a:custGeom>
              <a:solidFill>
                <a:schemeClr val="bg1">
                  <a:alpha val="2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mpact" panose="020B0806030902050204"/>
                  <a:ea typeface="微软雅黑" panose="020B0503020204020204" pitchFamily="34" charset="-122"/>
                  <a:cs typeface="+mn-cs"/>
                </a:endParaRPr>
              </a:p>
            </p:txBody>
          </p:sp>
        </p:grpSp>
        <p:pic>
          <p:nvPicPr>
            <p:cNvPr id="4" name="ïṡľídé" descr="图片包含 游戏, 文字, 游戏机&#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6582" y="5071235"/>
              <a:ext cx="1537521" cy="1537521"/>
            </a:xfrm>
            <a:prstGeom prst="rect">
              <a:avLst/>
            </a:prstGeom>
            <a:gradFill>
              <a:gsLst>
                <a:gs pos="0">
                  <a:srgbClr val="E83626"/>
                </a:gs>
                <a:gs pos="100000">
                  <a:srgbClr val="F4A109"/>
                </a:gs>
              </a:gsLst>
              <a:lin ang="2700000" scaled="1"/>
            </a:gradFill>
            <a:ln w="12700">
              <a:solidFill>
                <a:schemeClr val="accent1"/>
              </a:solidFill>
            </a:ln>
            <a:effectLst>
              <a:outerShdw blurRad="177800" dist="38100" dir="2700000" sx="101000" sy="101000" algn="tl" rotWithShape="0">
                <a:prstClr val="black">
                  <a:alpha val="30000"/>
                </a:prstClr>
              </a:outerShdw>
            </a:effectLst>
          </p:spPr>
        </p:pic>
      </p:grpSp>
      <p:sp>
        <p:nvSpPr>
          <p:cNvPr id="2" name="矩形 1"/>
          <p:cNvSpPr/>
          <p:nvPr/>
        </p:nvSpPr>
        <p:spPr>
          <a:xfrm>
            <a:off x="10056817" y="4976261"/>
            <a:ext cx="1623675" cy="1703671"/>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010093" y="196664"/>
            <a:ext cx="9548037" cy="5353811"/>
          </a:xfrm>
          <a:prstGeom prst="rect">
            <a:avLst/>
          </a:prstGeom>
        </p:spPr>
      </p:pic>
      <p:sp>
        <p:nvSpPr>
          <p:cNvPr id="4" name="文本框 3"/>
          <p:cNvSpPr txBox="1"/>
          <p:nvPr/>
        </p:nvSpPr>
        <p:spPr>
          <a:xfrm>
            <a:off x="660283" y="5816289"/>
            <a:ext cx="9649999" cy="700448"/>
          </a:xfrm>
          <a:prstGeom prst="rect">
            <a:avLst/>
          </a:prstGeom>
          <a:noFill/>
        </p:spPr>
        <p:txBody>
          <a:bodyPr wrap="square">
            <a:spAutoFit/>
          </a:bodyPr>
          <a:lstStyle/>
          <a:p>
            <a:pPr>
              <a:lnSpc>
                <a:spcPct val="150000"/>
              </a:lnSpc>
            </a:pPr>
            <a:r>
              <a:rPr lang="zh-CN" altLang="en-US" sz="1400" i="0" dirty="0">
                <a:solidFill>
                  <a:srgbClr val="ED5F25"/>
                </a:solidFill>
                <a:effectLst/>
                <a:latin typeface="-apple-system-font"/>
              </a:rPr>
              <a:t>电脑版同样是抖音官方出品，是一款轻而易剪的视频编辑工具，让你轻松对视频进行各种编辑，包括卡点、去水印，特效制作、倒放、变速等，还有专业风格滤镜，精选贴纸给你的视频加点乐趣。</a:t>
            </a:r>
            <a:endParaRPr lang="zh-CN" altLang="en-US" sz="1400" dirty="0">
              <a:solidFill>
                <a:srgbClr val="ED5F25"/>
              </a:solidFill>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íṣlîďè"/>
          <p:cNvCxnSpPr/>
          <p:nvPr/>
        </p:nvCxnSpPr>
        <p:spPr>
          <a:xfrm>
            <a:off x="647091" y="1015100"/>
            <a:ext cx="148859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514727" y="377581"/>
            <a:ext cx="1620957"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开始剪辑</a:t>
            </a:r>
          </a:p>
        </p:txBody>
      </p:sp>
      <p:pic>
        <p:nvPicPr>
          <p:cNvPr id="1026" name="Picture 2" descr="previe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077"/>
          <a:stretch>
            <a:fillRect/>
          </a:stretch>
        </p:blipFill>
        <p:spPr bwMode="auto">
          <a:xfrm>
            <a:off x="514727" y="1129401"/>
            <a:ext cx="6117110" cy="3506394"/>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647091" y="4951586"/>
            <a:ext cx="11207961" cy="1200329"/>
          </a:xfrm>
          <a:prstGeom prst="rect">
            <a:avLst/>
          </a:prstGeom>
          <a:noFill/>
        </p:spPr>
        <p:txBody>
          <a:bodyPr wrap="square">
            <a:spAutoFit/>
          </a:bodyPr>
          <a:lstStyle/>
          <a:p>
            <a:r>
              <a:rPr lang="zh-CN" altLang="en-US" b="1" i="0" dirty="0">
                <a:solidFill>
                  <a:srgbClr val="ED5F25"/>
                </a:solidFill>
                <a:effectLst/>
                <a:latin typeface="-apple-system"/>
              </a:rPr>
              <a:t>导入素材：</a:t>
            </a:r>
            <a:r>
              <a:rPr lang="zh-CN" altLang="en-US" b="1" dirty="0">
                <a:solidFill>
                  <a:schemeClr val="tx1">
                    <a:lumMod val="50000"/>
                    <a:lumOff val="50000"/>
                  </a:schemeClr>
                </a:solidFill>
                <a:latin typeface="-apple-system"/>
              </a:rPr>
              <a:t>单击导入素材或者直接将素材拖入到“导入素材”区域即可导入原始文件。</a:t>
            </a:r>
            <a:endParaRPr lang="en-US" altLang="zh-CN" b="1" dirty="0">
              <a:solidFill>
                <a:schemeClr val="tx1">
                  <a:lumMod val="50000"/>
                  <a:lumOff val="50000"/>
                </a:schemeClr>
              </a:solidFill>
              <a:latin typeface="-apple-system"/>
            </a:endParaRPr>
          </a:p>
          <a:p>
            <a:endParaRPr lang="en-US" altLang="zh-CN" b="1" dirty="0">
              <a:solidFill>
                <a:srgbClr val="ED5F25"/>
              </a:solidFill>
              <a:latin typeface="-apple-system"/>
            </a:endParaRPr>
          </a:p>
          <a:p>
            <a:pPr algn="l"/>
            <a:r>
              <a:rPr lang="zh-CN" altLang="en-US" b="1" dirty="0">
                <a:solidFill>
                  <a:srgbClr val="ED5F25"/>
                </a:solidFill>
                <a:latin typeface="-apple-system"/>
              </a:rPr>
              <a:t>将素材拖入时间轴：</a:t>
            </a:r>
            <a:r>
              <a:rPr lang="zh-CN" altLang="en-US" b="1" dirty="0">
                <a:solidFill>
                  <a:schemeClr val="tx1">
                    <a:lumMod val="50000"/>
                    <a:lumOff val="50000"/>
                  </a:schemeClr>
                </a:solidFill>
                <a:latin typeface="-apple-system"/>
              </a:rPr>
              <a:t>素材导入之后，拖拽视频素材至下方时间轴就可以</a:t>
            </a:r>
            <a:r>
              <a:rPr lang="zh-CN" altLang="en-US" b="1" i="0" dirty="0">
                <a:solidFill>
                  <a:schemeClr val="tx1">
                    <a:lumMod val="50000"/>
                    <a:lumOff val="50000"/>
                  </a:schemeClr>
                </a:solidFill>
                <a:effectLst/>
                <a:latin typeface="-apple-system"/>
              </a:rPr>
              <a:t>开始编辑素材了。</a:t>
            </a:r>
            <a:endParaRPr lang="zh-CN" altLang="en-US" b="0" i="0" dirty="0">
              <a:solidFill>
                <a:schemeClr val="tx1">
                  <a:lumMod val="50000"/>
                  <a:lumOff val="50000"/>
                </a:schemeClr>
              </a:solidFill>
              <a:effectLst/>
              <a:latin typeface="-apple-system"/>
            </a:endParaRPr>
          </a:p>
          <a:p>
            <a:endParaRPr lang="zh-CN" altLang="en-US" dirty="0">
              <a:solidFill>
                <a:srgbClr val="ED5F25"/>
              </a:solidFill>
            </a:endParaRPr>
          </a:p>
        </p:txBody>
      </p:sp>
      <p:pic>
        <p:nvPicPr>
          <p:cNvPr id="9" name="图片 8"/>
          <p:cNvPicPr>
            <a:picLocks noChangeAspect="1"/>
          </p:cNvPicPr>
          <p:nvPr/>
        </p:nvPicPr>
        <p:blipFill>
          <a:blip r:embed="rId4"/>
          <a:stretch>
            <a:fillRect/>
          </a:stretch>
        </p:blipFill>
        <p:spPr>
          <a:xfrm>
            <a:off x="4061659" y="1129401"/>
            <a:ext cx="7793393" cy="3506394"/>
          </a:xfrm>
          <a:prstGeom prst="rect">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正常&quot;,&quot;HeaderHeight&quot;:15.0,&quot;FooterHeight&quot;:9.0,&quot;SideMargin&quot;:5.5,&quot;TopMargin&quot;:0.0,&quot;BottomMargin&quot;:0.0,&quot;IntervalMargin&quot;:1.5,&quot;SettingType&quot;:&quot;System&quot;}"/>
  <p:tag name="ISLIDE.TEMPLATE" val="#472248"/>
  <p:tag name="COMMONDATA" val="eyJoZGlkIjoiYTEwZjdhNjE0Y2Y2YTUwNjZiNzhiM2I4NDUyMzc2ZjYifQ=="/>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368.0188976377955,&quot;left&quot;:298.02354330708664,&quot;top&quot;:110.12535433070862,&quot;width&quot;:407.85299212598426}"/>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368.0188976377955,&quot;left&quot;:298.02354330708664,&quot;top&quot;:110.12535433070862,&quot;width&quot;:407.85299212598426}"/>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368.0188976377955,&quot;left&quot;:298.02354330708664,&quot;top&quot;:110.12535433070862,&quot;width&quot;:407.85299212598426}"/>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368.0188976377955,&quot;left&quot;:298.02354330708664,&quot;top&quot;:110.12535433070862,&quot;width&quot;:407.85299212598426}"/>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368.0188976377955,&quot;left&quot;:298.02354330708664,&quot;top&quot;:110.12535433070862,&quot;width&quot;:407.85299212598426}"/>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368.0188976377955,&quot;left&quot;:298.02354330708664,&quot;top&quot;:110.12535433070862,&quot;width&quot;:407.85299212598426}"/>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368.0188976377955,&quot;left&quot;:298.02354330708664,&quot;top&quot;:110.12535433070862,&quot;width&quot;:407.85299212598426}"/>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368.0188976377955,&quot;left&quot;:298.02354330708664,&quot;top&quot;:110.12535433070862,&quot;width&quot;:407.85299212598426}"/>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368.0188976377955,&quot;left&quot;:298.02354330708664,&quot;top&quot;:110.12535433070862,&quot;width&quot;:407.85299212598426}"/>
</p:tagLst>
</file>

<file path=ppt/tags/tag19.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2.xml><?xml version="1.0" encoding="utf-8"?>
<p:tagLst xmlns:a="http://schemas.openxmlformats.org/drawingml/2006/main" xmlns:r="http://schemas.openxmlformats.org/officeDocument/2006/relationships" xmlns:p="http://schemas.openxmlformats.org/presentationml/2006/main">
  <p:tag name="ISLIDE.VECTOR" val="#294856;#257203;"/>
  <p:tag name="ISLIDE.TEMPLATE" val="https://www.islide.cc;"/>
</p:tagLst>
</file>

<file path=ppt/tags/tag20.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21.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22.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23.xml><?xml version="1.0" encoding="utf-8"?>
<p:tagLst xmlns:a="http://schemas.openxmlformats.org/drawingml/2006/main" xmlns:r="http://schemas.openxmlformats.org/officeDocument/2006/relationships" xmlns:p="http://schemas.openxmlformats.org/presentationml/2006/main">
  <p:tag name="ISLIDE.PICTURE" val="#683810;"/>
</p:tagLst>
</file>

<file path=ppt/tags/tag24.xml><?xml version="1.0" encoding="utf-8"?>
<p:tagLst xmlns:a="http://schemas.openxmlformats.org/drawingml/2006/main" xmlns:r="http://schemas.openxmlformats.org/officeDocument/2006/relationships" xmlns:p="http://schemas.openxmlformats.org/presentationml/2006/main">
  <p:tag name="ISLIDE.PICTURE" val="#683810;"/>
</p:tagLst>
</file>

<file path=ppt/tags/tag25.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26.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27.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28.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29.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3.xml><?xml version="1.0" encoding="utf-8"?>
<p:tagLst xmlns:a="http://schemas.openxmlformats.org/drawingml/2006/main" xmlns:r="http://schemas.openxmlformats.org/officeDocument/2006/relationships" xmlns:p="http://schemas.openxmlformats.org/presentationml/2006/main">
  <p:tag name="PA" val="v4.1.3"/>
</p:tagLst>
</file>

<file path=ppt/tags/tag30.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31.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32.xml><?xml version="1.0" encoding="utf-8"?>
<p:tagLst xmlns:a="http://schemas.openxmlformats.org/drawingml/2006/main" xmlns:r="http://schemas.openxmlformats.org/officeDocument/2006/relationships" xmlns:p="http://schemas.openxmlformats.org/presentationml/2006/main">
  <p:tag name="ISLIDE.TEMPLATE" val="https://www.islide.cc;"/>
  <p:tag name="ISLIDE.PICTURE" val="#747108;"/>
</p:tagLst>
</file>

<file path=ppt/tags/tag33.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34.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35.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36.xml><?xml version="1.0" encoding="utf-8"?>
<p:tagLst xmlns:a="http://schemas.openxmlformats.org/drawingml/2006/main" xmlns:r="http://schemas.openxmlformats.org/officeDocument/2006/relationships" xmlns:p="http://schemas.openxmlformats.org/presentationml/2006/main">
  <p:tag name="ISLIDE.VECTOR" val="#294856;#257203;"/>
  <p:tag name="ISLIDE.TEMPLATE" val="https://www.islide.cc;"/>
</p:tagLst>
</file>

<file path=ppt/tags/tag37.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38.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39.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4.xml><?xml version="1.0" encoding="utf-8"?>
<p:tagLst xmlns:a="http://schemas.openxmlformats.org/drawingml/2006/main" xmlns:r="http://schemas.openxmlformats.org/officeDocument/2006/relationships" xmlns:p="http://schemas.openxmlformats.org/presentationml/2006/main">
  <p:tag name="PA" val="v4.1.3"/>
</p:tagLst>
</file>

<file path=ppt/tags/tag40.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41.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42.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43.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44.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45.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46.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47.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48.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49.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5.xml><?xml version="1.0" encoding="utf-8"?>
<p:tagLst xmlns:a="http://schemas.openxmlformats.org/drawingml/2006/main" xmlns:r="http://schemas.openxmlformats.org/officeDocument/2006/relationships" xmlns:p="http://schemas.openxmlformats.org/presentationml/2006/main">
  <p:tag name="PA" val="v4.1.3"/>
</p:tagLst>
</file>

<file path=ppt/tags/tag50.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51.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52.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53.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54.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55.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56.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57.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58.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59.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6.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60.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61.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62.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63.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64.xml><?xml version="1.0" encoding="utf-8"?>
<p:tagLst xmlns:a="http://schemas.openxmlformats.org/drawingml/2006/main" xmlns:r="http://schemas.openxmlformats.org/officeDocument/2006/relationships" xmlns:p="http://schemas.openxmlformats.org/presentationml/2006/main">
  <p:tag name="KSO_WM_DIAGRAM_VIRTUALLY_FRAME" val="{&quot;height&quot;:332.60165354330707,&quot;left&quot;:52.42149606299213,&quot;top&quot;:214.01732283464565,&quot;width&quot;:849.3547244094489}"/>
</p:tagLst>
</file>

<file path=ppt/tags/tag65.xml><?xml version="1.0" encoding="utf-8"?>
<p:tagLst xmlns:a="http://schemas.openxmlformats.org/drawingml/2006/main" xmlns:r="http://schemas.openxmlformats.org/officeDocument/2006/relationships" xmlns:p="http://schemas.openxmlformats.org/presentationml/2006/main">
  <p:tag name="ISLIDE.VECTOR" val="#294856;#257203;"/>
  <p:tag name="ISLIDE.TEMPLATE" val="https://www.islide.cc;"/>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368.0188976377955,&quot;left&quot;:298.02354330708664,&quot;top&quot;:110.12535433070862,&quot;width&quot;:407.85299212598426}"/>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368.0188976377955,&quot;left&quot;:298.02354330708664,&quot;top&quot;:110.12535433070862,&quot;width&quot;:407.85299212598426}"/>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368.0188976377955,&quot;left&quot;:298.02354330708664,&quot;top&quot;:110.12535433070862,&quot;width&quot;:407.85299212598426}"/>
</p:tagLst>
</file>

<file path=ppt/theme/theme1.xml><?xml version="1.0" encoding="utf-8"?>
<a:theme xmlns:a="http://schemas.openxmlformats.org/drawingml/2006/main" name="Office 主题​​">
  <a:themeElements>
    <a:clrScheme name="麦田">
      <a:dk1>
        <a:srgbClr val="000000"/>
      </a:dk1>
      <a:lt1>
        <a:srgbClr val="FFFFFF"/>
      </a:lt1>
      <a:dk2>
        <a:srgbClr val="44546A"/>
      </a:dk2>
      <a:lt2>
        <a:srgbClr val="E7E6E6"/>
      </a:lt2>
      <a:accent1>
        <a:srgbClr val="E06321"/>
      </a:accent1>
      <a:accent2>
        <a:srgbClr val="D92430"/>
      </a:accent2>
      <a:accent3>
        <a:srgbClr val="F4A308"/>
      </a:accent3>
      <a:accent4>
        <a:srgbClr val="85909F"/>
      </a:accent4>
      <a:accent5>
        <a:srgbClr val="C3C3C3"/>
      </a:accent5>
      <a:accent6>
        <a:srgbClr val="CFBA58"/>
      </a:accent6>
      <a:hlink>
        <a:srgbClr val="E06321"/>
      </a:hlink>
      <a:folHlink>
        <a:srgbClr val="9499A0"/>
      </a:folHlink>
    </a:clrScheme>
    <a:fontScheme name="自定义 3">
      <a:majorFont>
        <a:latin typeface="Times New Roman"/>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麦田公寓02">
      <a:dk1>
        <a:sysClr val="windowText" lastClr="000000"/>
      </a:dk1>
      <a:lt1>
        <a:sysClr val="window" lastClr="FFFFFF"/>
      </a:lt1>
      <a:dk2>
        <a:srgbClr val="44546A"/>
      </a:dk2>
      <a:lt2>
        <a:srgbClr val="E7E6E6"/>
      </a:lt2>
      <a:accent1>
        <a:srgbClr val="F08300"/>
      </a:accent1>
      <a:accent2>
        <a:srgbClr val="F5A300"/>
      </a:accent2>
      <a:accent3>
        <a:srgbClr val="595757"/>
      </a:accent3>
      <a:accent4>
        <a:srgbClr val="E70C10"/>
      </a:accent4>
      <a:accent5>
        <a:srgbClr val="FFFFFF"/>
      </a:accent5>
      <a:accent6>
        <a:srgbClr val="FFFFFF"/>
      </a:accent6>
      <a:hlink>
        <a:srgbClr val="FFFFFF"/>
      </a:hlink>
      <a:folHlink>
        <a:srgbClr val="FFFFFF"/>
      </a:folHlink>
    </a:clrScheme>
    <a:fontScheme name="雅黑">
      <a:majorFont>
        <a:latin typeface="Impact"/>
        <a:ea typeface="微软雅黑"/>
        <a:cs typeface=""/>
      </a:majorFont>
      <a:minorFont>
        <a:latin typeface="Impact"/>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iSlide</Template>
  <TotalTime>234</TotalTime>
  <Words>6029</Words>
  <Application>Microsoft Office PowerPoint</Application>
  <PresentationFormat>宽屏</PresentationFormat>
  <Paragraphs>467</Paragraphs>
  <Slides>73</Slides>
  <Notes>35</Notes>
  <HiddenSlides>0</HiddenSlides>
  <MMClips>5</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73</vt:i4>
      </vt:variant>
    </vt:vector>
  </HeadingPairs>
  <TitlesOfParts>
    <vt:vector size="91" baseType="lpstr">
      <vt:lpstr>-apple-system</vt:lpstr>
      <vt:lpstr>-apple-system-font</vt:lpstr>
      <vt:lpstr>DIN-BoldItalic</vt:lpstr>
      <vt:lpstr>inherit</vt:lpstr>
      <vt:lpstr>PingFang SC</vt:lpstr>
      <vt:lpstr>Source Han Sans SC-Regular</vt:lpstr>
      <vt:lpstr>等线</vt:lpstr>
      <vt:lpstr>宋体</vt:lpstr>
      <vt:lpstr>微软雅黑</vt:lpstr>
      <vt:lpstr>Arial</vt:lpstr>
      <vt:lpstr>Calibri</vt:lpstr>
      <vt:lpstr>Century Gothic</vt:lpstr>
      <vt:lpstr>Impact</vt:lpstr>
      <vt:lpstr>Lato Regular</vt:lpstr>
      <vt:lpstr>Times New Roman</vt:lpstr>
      <vt:lpstr>Wingdings</vt:lpstr>
      <vt:lpstr>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AI大模型的比较与选择</vt:lpstr>
      <vt:lpstr>PowerPoint 演示文稿</vt:lpstr>
      <vt:lpstr>PowerPoint 演示文稿</vt:lpstr>
      <vt:lpstr>技术整合，让内容自动流水线生产</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iSlide</Manager>
  <Company>iSlide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iSlide</dc:creator>
  <cp:lastModifiedBy>lh h</cp:lastModifiedBy>
  <cp:revision>262</cp:revision>
  <cp:lastPrinted>2020-08-30T16:00:00Z</cp:lastPrinted>
  <dcterms:created xsi:type="dcterms:W3CDTF">2020-08-30T16:00:00Z</dcterms:created>
  <dcterms:modified xsi:type="dcterms:W3CDTF">2025-04-14T07:43:54Z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EMPLATE">
    <vt:lpwstr>0471f12f-b502-4731-8781-5c7abf8a0a9c</vt:lpwstr>
  </property>
  <property fmtid="{D5CDD505-2E9C-101B-9397-08002B2CF9AE}" pid="3" name="ICV">
    <vt:lpwstr>0875748B52FD48AC9EF756EC93C12EEF_12</vt:lpwstr>
  </property>
  <property fmtid="{D5CDD505-2E9C-101B-9397-08002B2CF9AE}" pid="4" name="KSOProductBuildVer">
    <vt:lpwstr>2052-12.1.0.16417</vt:lpwstr>
  </property>
</Properties>
</file>