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73"/>
  </p:handoutMasterIdLst>
  <p:sldIdLst>
    <p:sldId id="2891" r:id="rId3"/>
    <p:sldId id="2892" r:id="rId5"/>
    <p:sldId id="2895" r:id="rId6"/>
    <p:sldId id="2927" r:id="rId7"/>
    <p:sldId id="2953" r:id="rId8"/>
    <p:sldId id="2955" r:id="rId9"/>
    <p:sldId id="2956" r:id="rId10"/>
    <p:sldId id="2957" r:id="rId11"/>
    <p:sldId id="2907" r:id="rId12"/>
    <p:sldId id="2952" r:id="rId13"/>
    <p:sldId id="2958" r:id="rId14"/>
    <p:sldId id="3124" r:id="rId15"/>
    <p:sldId id="2961" r:id="rId16"/>
    <p:sldId id="2962" r:id="rId17"/>
    <p:sldId id="2963" r:id="rId18"/>
    <p:sldId id="2964" r:id="rId19"/>
    <p:sldId id="2965" r:id="rId20"/>
    <p:sldId id="2966" r:id="rId21"/>
    <p:sldId id="2967" r:id="rId22"/>
    <p:sldId id="2969" r:id="rId23"/>
    <p:sldId id="2970" r:id="rId24"/>
    <p:sldId id="2971" r:id="rId25"/>
    <p:sldId id="2972" r:id="rId26"/>
    <p:sldId id="2973" r:id="rId27"/>
    <p:sldId id="2974" r:id="rId28"/>
    <p:sldId id="2975" r:id="rId29"/>
    <p:sldId id="2976" r:id="rId30"/>
    <p:sldId id="2977" r:id="rId31"/>
    <p:sldId id="2978" r:id="rId32"/>
    <p:sldId id="2979" r:id="rId33"/>
    <p:sldId id="2991" r:id="rId34"/>
    <p:sldId id="2990" r:id="rId35"/>
    <p:sldId id="2989" r:id="rId36"/>
    <p:sldId id="2988" r:id="rId37"/>
    <p:sldId id="3016" r:id="rId38"/>
    <p:sldId id="2987" r:id="rId39"/>
    <p:sldId id="2986" r:id="rId40"/>
    <p:sldId id="2985" r:id="rId41"/>
    <p:sldId id="2984" r:id="rId42"/>
    <p:sldId id="2983" r:id="rId43"/>
    <p:sldId id="2982" r:id="rId44"/>
    <p:sldId id="3000" r:id="rId45"/>
    <p:sldId id="2999" r:id="rId46"/>
    <p:sldId id="2998" r:id="rId47"/>
    <p:sldId id="2997" r:id="rId48"/>
    <p:sldId id="2996" r:id="rId49"/>
    <p:sldId id="3065" r:id="rId50"/>
    <p:sldId id="3017" r:id="rId51"/>
    <p:sldId id="2994" r:id="rId52"/>
    <p:sldId id="2995" r:id="rId53"/>
    <p:sldId id="3087" r:id="rId54"/>
    <p:sldId id="2993" r:id="rId55"/>
    <p:sldId id="2981" r:id="rId56"/>
    <p:sldId id="3005" r:id="rId57"/>
    <p:sldId id="3004" r:id="rId58"/>
    <p:sldId id="3003" r:id="rId59"/>
    <p:sldId id="3002" r:id="rId60"/>
    <p:sldId id="3015" r:id="rId61"/>
    <p:sldId id="3014" r:id="rId62"/>
    <p:sldId id="3013" r:id="rId63"/>
    <p:sldId id="3018" r:id="rId64"/>
    <p:sldId id="3012" r:id="rId65"/>
    <p:sldId id="2909" r:id="rId66"/>
    <p:sldId id="3010" r:id="rId67"/>
    <p:sldId id="3119" r:id="rId68"/>
    <p:sldId id="3123" r:id="rId69"/>
    <p:sldId id="3184" r:id="rId70"/>
    <p:sldId id="3198" r:id="rId71"/>
    <p:sldId id="3019" r:id="rId72"/>
  </p:sldIdLst>
  <p:sldSz cx="12190095" cy="6859270"/>
  <p:notesSz cx="6858000" cy="9144000"/>
  <p:custDataLst>
    <p:tags r:id="rId7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541655" indent="-1549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085850" indent="-31178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630045" indent="-46926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174240" indent="-62611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934845" algn="l" defTabSz="77406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322195" algn="l" defTabSz="77406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708910" algn="l" defTabSz="77406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096260" algn="l" defTabSz="77406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8" orient="horz" pos="383" userDrawn="1">
          <p15:clr>
            <a:srgbClr val="A4A3A4"/>
          </p15:clr>
        </p15:guide>
        <p15:guide id="2" pos="4154" userDrawn="1">
          <p15:clr>
            <a:srgbClr val="A4A3A4"/>
          </p15:clr>
        </p15:guide>
        <p15:guide id="3" pos="605" userDrawn="1">
          <p15:clr>
            <a:srgbClr val="A4A3A4"/>
          </p15:clr>
        </p15:guide>
        <p15:guide id="5" orient="horz" pos="412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53" userDrawn="1">
          <p15:clr>
            <a:srgbClr val="A4A3A4"/>
          </p15:clr>
        </p15:guide>
        <p15:guide id="9" orient="horz" pos="4040" userDrawn="1">
          <p15:clr>
            <a:srgbClr val="A4A3A4"/>
          </p15:clr>
        </p15:guide>
        <p15:guide id="10" pos="3782" userDrawn="1">
          <p15:clr>
            <a:srgbClr val="A4A3A4"/>
          </p15:clr>
        </p15:guide>
        <p15:guide id="11" pos="458" userDrawn="1">
          <p15:clr>
            <a:srgbClr val="A4A3A4"/>
          </p15:clr>
        </p15:guide>
        <p15:guide id="12" pos="7029" userDrawn="1">
          <p15:clr>
            <a:srgbClr val="A4A3A4"/>
          </p15:clr>
        </p15:guide>
        <p15:guide id="13" pos="65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D8F6"/>
    <a:srgbClr val="008AD5"/>
    <a:srgbClr val="028AD4"/>
    <a:srgbClr val="0289D4"/>
    <a:srgbClr val="008CD8"/>
    <a:srgbClr val="018BD4"/>
    <a:srgbClr val="018BD3"/>
    <a:srgbClr val="004CA4"/>
    <a:srgbClr val="E0EEF0"/>
    <a:srgbClr val="034B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5317" autoAdjust="0"/>
  </p:normalViewPr>
  <p:slideViewPr>
    <p:cSldViewPr showGuides="1">
      <p:cViewPr>
        <p:scale>
          <a:sx n="100" d="100"/>
          <a:sy n="100" d="100"/>
        </p:scale>
        <p:origin x="-180" y="-282"/>
      </p:cViewPr>
      <p:guideLst>
        <p:guide orient="horz" pos="383"/>
        <p:guide pos="4154"/>
        <p:guide pos="605"/>
        <p:guide orient="horz" pos="4123"/>
        <p:guide pos="7497"/>
        <p:guide pos="6953"/>
        <p:guide orient="horz" pos="4040"/>
        <p:guide pos="3782"/>
        <p:guide pos="458"/>
        <p:guide pos="7029"/>
        <p:guide pos="6552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7" Type="http://schemas.openxmlformats.org/officeDocument/2006/relationships/tags" Target="tags/tag209.xml"/><Relationship Id="rId76" Type="http://schemas.openxmlformats.org/officeDocument/2006/relationships/tableStyles" Target="tableStyles.xml"/><Relationship Id="rId75" Type="http://schemas.openxmlformats.org/officeDocument/2006/relationships/viewProps" Target="viewProps.xml"/><Relationship Id="rId74" Type="http://schemas.openxmlformats.org/officeDocument/2006/relationships/presProps" Target="presProps.xml"/><Relationship Id="rId73" Type="http://schemas.openxmlformats.org/officeDocument/2006/relationships/handoutMaster" Target="handoutMasters/handoutMaster1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>
                <a:ea typeface="微软雅黑" panose="020B0503020204020204" pitchFamily="34" charset="-122"/>
                <a:cs typeface="微软雅黑" panose="020B0503020204020204" pitchFamily="34" charset="-122"/>
              </a:rPr>
            </a:fld>
            <a:endParaRPr lang="zh-CN" alt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>
                <a:ea typeface="微软雅黑" panose="020B0503020204020204" pitchFamily="34" charset="-122"/>
                <a:cs typeface="微软雅黑" panose="020B0503020204020204" pitchFamily="34" charset="-122"/>
              </a:rPr>
            </a:fld>
            <a:endParaRPr lang="zh-CN" alt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1pPr>
    <a:lvl2pPr marL="38608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2pPr>
    <a:lvl3pPr marL="77279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3pPr>
    <a:lvl4pPr marL="116014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4pPr>
    <a:lvl5pPr marL="154686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微软雅黑" panose="020B0503020204020204" pitchFamily="34" charset="-122"/>
        <a:cs typeface="微软雅黑" panose="020B0503020204020204" pitchFamily="34" charset="-122"/>
      </a:defRPr>
    </a:lvl5pPr>
    <a:lvl6pPr marL="1934845" algn="l" defTabSz="77406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321560" algn="l" defTabSz="77406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708275" algn="l" defTabSz="77406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095625" algn="l" defTabSz="774065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A25F2-EFCA-4C4C-A3CA-41293FEE57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FB68B-DF7F-4B00-8BDE-6B1BE52B7C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A25F2-EFCA-4C4C-A3CA-41293FEE57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3" y="1122623"/>
            <a:ext cx="9142810" cy="2388153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3" y="3602872"/>
            <a:ext cx="9142810" cy="1656146"/>
          </a:xfrm>
        </p:spPr>
        <p:txBody>
          <a:bodyPr/>
          <a:lstStyle>
            <a:lvl1pPr marL="0" indent="0" algn="ctr">
              <a:buNone/>
              <a:defRPr sz="2100"/>
            </a:lvl1pPr>
            <a:lvl2pPr marL="407670" indent="0" algn="ctr">
              <a:buNone/>
              <a:defRPr sz="1800"/>
            </a:lvl2pPr>
            <a:lvl3pPr marL="816610" indent="0" algn="ctr">
              <a:buNone/>
              <a:defRPr sz="1700"/>
            </a:lvl3pPr>
            <a:lvl4pPr marL="1224280" indent="0" algn="ctr">
              <a:buNone/>
              <a:defRPr sz="1400"/>
            </a:lvl4pPr>
            <a:lvl5pPr marL="1632585" indent="0" algn="ctr">
              <a:buNone/>
              <a:defRPr sz="1400"/>
            </a:lvl5pPr>
            <a:lvl6pPr marL="2040890" indent="0" algn="ctr">
              <a:buNone/>
              <a:defRPr sz="1400"/>
            </a:lvl6pPr>
            <a:lvl7pPr marL="2449195" indent="0" algn="ctr">
              <a:buNone/>
              <a:defRPr sz="1400"/>
            </a:lvl7pPr>
            <a:lvl8pPr marL="2856865" indent="0" algn="ctr">
              <a:buNone/>
              <a:defRPr sz="1400"/>
            </a:lvl8pPr>
            <a:lvl9pPr marL="3265170" indent="0" algn="ctr">
              <a:buNone/>
              <a:defRPr sz="14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e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80" y="365866"/>
            <a:ext cx="10513855" cy="1324943"/>
          </a:xfrm>
          <a:prstGeom prst="rect">
            <a:avLst/>
          </a:prstGeom>
        </p:spPr>
        <p:txBody>
          <a:bodyPr vert="horz" lIns="77403" tIns="38701" rIns="77403" bIns="38701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80" y="1826313"/>
            <a:ext cx="10513855" cy="4352737"/>
          </a:xfrm>
          <a:prstGeom prst="rect">
            <a:avLst/>
          </a:prstGeom>
        </p:spPr>
        <p:txBody>
          <a:bodyPr vert="horz" lIns="77403" tIns="38701" rIns="77403" bIns="38701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80" y="6358220"/>
            <a:ext cx="2742091" cy="364359"/>
          </a:xfrm>
          <a:prstGeom prst="rect">
            <a:avLst/>
          </a:prstGeom>
        </p:spPr>
        <p:txBody>
          <a:bodyPr vert="horz" lIns="77403" tIns="38701" rIns="77403" bIns="38701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7888" y="6358220"/>
            <a:ext cx="4114640" cy="364359"/>
          </a:xfrm>
          <a:prstGeom prst="rect">
            <a:avLst/>
          </a:prstGeom>
        </p:spPr>
        <p:txBody>
          <a:bodyPr vert="horz" lIns="77403" tIns="38701" rIns="77403" bIns="38701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044" y="6358220"/>
            <a:ext cx="2742091" cy="364359"/>
          </a:xfrm>
          <a:prstGeom prst="rect">
            <a:avLst/>
          </a:prstGeom>
        </p:spPr>
        <p:txBody>
          <a:bodyPr vert="horz" lIns="77403" tIns="38701" rIns="77403" bIns="38701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" y="0"/>
            <a:ext cx="12189745" cy="68595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l" defTabSz="774065" rtl="0" eaLnBrk="1" latinLnBrk="0" hangingPunct="1">
        <a:lnSpc>
          <a:spcPct val="90000"/>
        </a:lnSpc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微软雅黑" panose="020B0503020204020204" pitchFamily="34" charset="-122"/>
          <a:cs typeface="微软雅黑" panose="020B0503020204020204" pitchFamily="34" charset="-122"/>
        </a:defRPr>
      </a:lvl1pPr>
    </p:titleStyle>
    <p:bodyStyle>
      <a:lvl1pPr marL="193675" indent="-193675" algn="l" defTabSz="774065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1pPr>
      <a:lvl2pPr marL="580390" indent="-193675" algn="l" defTabSz="774065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2pPr>
      <a:lvl3pPr marL="967740" indent="-193675" algn="l" defTabSz="774065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3pPr>
      <a:lvl4pPr marL="1354455" indent="-193675" algn="l" defTabSz="774065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4pPr>
      <a:lvl5pPr marL="1741805" indent="-193675" algn="l" defTabSz="774065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微软雅黑" panose="020B0503020204020204" pitchFamily="34" charset="-122"/>
          <a:cs typeface="微软雅黑" panose="020B0503020204020204" pitchFamily="34" charset="-122"/>
        </a:defRPr>
      </a:lvl5pPr>
      <a:lvl6pPr marL="2128520" indent="-193675" algn="l" defTabSz="774065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15870" indent="-193675" algn="l" defTabSz="774065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02585" indent="-193675" algn="l" defTabSz="774065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89935" indent="-193675" algn="l" defTabSz="774065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740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6715" algn="l" defTabSz="7740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4065" algn="l" defTabSz="7740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0780" algn="l" defTabSz="7740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8130" algn="l" defTabSz="7740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34845" algn="l" defTabSz="7740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22195" algn="l" defTabSz="7740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08910" algn="l" defTabSz="7740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96260" algn="l" defTabSz="77406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image" Target="../media/image8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4" Type="http://schemas.openxmlformats.org/officeDocument/2006/relationships/notesSlide" Target="../notesSlides/notesSlide5.xml"/><Relationship Id="rId23" Type="http://schemas.openxmlformats.org/officeDocument/2006/relationships/slideLayout" Target="../slideLayouts/slideLayout4.xml"/><Relationship Id="rId22" Type="http://schemas.openxmlformats.org/officeDocument/2006/relationships/image" Target="../media/image14.png"/><Relationship Id="rId21" Type="http://schemas.openxmlformats.org/officeDocument/2006/relationships/image" Target="../media/image13.png"/><Relationship Id="rId20" Type="http://schemas.openxmlformats.org/officeDocument/2006/relationships/image" Target="../media/image12.png"/><Relationship Id="rId2" Type="http://schemas.openxmlformats.org/officeDocument/2006/relationships/tags" Target="../tags/tag15.xml"/><Relationship Id="rId19" Type="http://schemas.openxmlformats.org/officeDocument/2006/relationships/tags" Target="../tags/tag32.xml"/><Relationship Id="rId18" Type="http://schemas.openxmlformats.org/officeDocument/2006/relationships/tags" Target="../tags/tag31.xml"/><Relationship Id="rId17" Type="http://schemas.openxmlformats.org/officeDocument/2006/relationships/tags" Target="../tags/tag30.xml"/><Relationship Id="rId16" Type="http://schemas.openxmlformats.org/officeDocument/2006/relationships/tags" Target="../tags/tag29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6.png"/><Relationship Id="rId1" Type="http://schemas.openxmlformats.org/officeDocument/2006/relationships/tags" Target="../tags/tag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4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7.jpeg"/><Relationship Id="rId1" Type="http://schemas.openxmlformats.org/officeDocument/2006/relationships/tags" Target="../tags/tag3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image" Target="../media/image29.jpeg"/><Relationship Id="rId7" Type="http://schemas.openxmlformats.org/officeDocument/2006/relationships/tags" Target="../tags/tag41.xml"/><Relationship Id="rId6" Type="http://schemas.openxmlformats.org/officeDocument/2006/relationships/image" Target="../media/image28.jpeg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0" Type="http://schemas.openxmlformats.org/officeDocument/2006/relationships/notesSlide" Target="../notesSlides/notesSlide12.xml"/><Relationship Id="rId2" Type="http://schemas.openxmlformats.org/officeDocument/2006/relationships/tags" Target="../tags/tag37.xml"/><Relationship Id="rId19" Type="http://schemas.openxmlformats.org/officeDocument/2006/relationships/slideLayout" Target="../slideLayouts/slideLayout4.xml"/><Relationship Id="rId18" Type="http://schemas.openxmlformats.org/officeDocument/2006/relationships/tags" Target="../tags/tag47.xml"/><Relationship Id="rId17" Type="http://schemas.openxmlformats.org/officeDocument/2006/relationships/tags" Target="../tags/tag46.xml"/><Relationship Id="rId16" Type="http://schemas.openxmlformats.org/officeDocument/2006/relationships/image" Target="../media/image33.jpeg"/><Relationship Id="rId15" Type="http://schemas.openxmlformats.org/officeDocument/2006/relationships/tags" Target="../tags/tag45.xml"/><Relationship Id="rId14" Type="http://schemas.openxmlformats.org/officeDocument/2006/relationships/image" Target="../media/image32.jpeg"/><Relationship Id="rId13" Type="http://schemas.openxmlformats.org/officeDocument/2006/relationships/tags" Target="../tags/tag44.xml"/><Relationship Id="rId12" Type="http://schemas.openxmlformats.org/officeDocument/2006/relationships/image" Target="../media/image31.jpeg"/><Relationship Id="rId11" Type="http://schemas.openxmlformats.org/officeDocument/2006/relationships/tags" Target="../tags/tag43.xml"/><Relationship Id="rId10" Type="http://schemas.openxmlformats.org/officeDocument/2006/relationships/image" Target="../media/image30.jpeg"/><Relationship Id="rId1" Type="http://schemas.openxmlformats.org/officeDocument/2006/relationships/tags" Target="../tags/tag36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4.png"/><Relationship Id="rId1" Type="http://schemas.openxmlformats.org/officeDocument/2006/relationships/tags" Target="../tags/tag4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9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8.png"/><Relationship Id="rId1" Type="http://schemas.openxmlformats.org/officeDocument/2006/relationships/tags" Target="../tags/tag50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3" Type="http://schemas.openxmlformats.org/officeDocument/2006/relationships/notesSlide" Target="../notesSlides/notesSlide18.xml"/><Relationship Id="rId12" Type="http://schemas.openxmlformats.org/officeDocument/2006/relationships/slideLayout" Target="../slideLayouts/slideLayout4.xml"/><Relationship Id="rId11" Type="http://schemas.openxmlformats.org/officeDocument/2006/relationships/image" Target="../media/image39.png"/><Relationship Id="rId10" Type="http://schemas.openxmlformats.org/officeDocument/2006/relationships/tags" Target="../tags/tag60.xml"/><Relationship Id="rId1" Type="http://schemas.openxmlformats.org/officeDocument/2006/relationships/tags" Target="../tags/tag51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1.png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6.png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1.xml"/><Relationship Id="rId1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2.xml"/><Relationship Id="rId1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tags" Target="../tags/tag76.xml"/><Relationship Id="rId4" Type="http://schemas.openxmlformats.org/officeDocument/2006/relationships/image" Target="../media/image51.png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89.xml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tags" Target="../tags/tag7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5.png"/><Relationship Id="rId1" Type="http://schemas.openxmlformats.org/officeDocument/2006/relationships/tags" Target="../tags/tag9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60.jpeg"/><Relationship Id="rId3" Type="http://schemas.openxmlformats.org/officeDocument/2006/relationships/tags" Target="../tags/tag92.xml"/><Relationship Id="rId2" Type="http://schemas.openxmlformats.org/officeDocument/2006/relationships/image" Target="../media/image59.png"/><Relationship Id="rId1" Type="http://schemas.openxmlformats.org/officeDocument/2006/relationships/tags" Target="../tags/tag9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3.xml"/><Relationship Id="rId1" Type="http://schemas.openxmlformats.org/officeDocument/2006/relationships/image" Target="../media/image6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4.xml"/><Relationship Id="rId1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66.jpeg"/><Relationship Id="rId4" Type="http://schemas.openxmlformats.org/officeDocument/2006/relationships/image" Target="../media/image65.png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tags" Target="../tags/tag9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9.xml"/><Relationship Id="rId2" Type="http://schemas.openxmlformats.org/officeDocument/2006/relationships/image" Target="../media/image71.png"/><Relationship Id="rId1" Type="http://schemas.openxmlformats.org/officeDocument/2006/relationships/tags" Target="../tags/tag9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microsoft.com/office/2007/relationships/hdphoto" Target="../media/image80.wdp"/><Relationship Id="rId4" Type="http://schemas.openxmlformats.org/officeDocument/2006/relationships/image" Target="../media/image79.png"/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image" Target="../media/image7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2.png"/><Relationship Id="rId1" Type="http://schemas.openxmlformats.org/officeDocument/2006/relationships/image" Target="../media/image8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3.png"/><Relationship Id="rId1" Type="http://schemas.openxmlformats.org/officeDocument/2006/relationships/tags" Target="../tags/tag10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4.png"/></Relationships>
</file>

<file path=ppt/slides/_rels/slide5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8.png"/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image" Target="../media/image8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9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1.png"/><Relationship Id="rId1" Type="http://schemas.openxmlformats.org/officeDocument/2006/relationships/image" Target="../media/image72.png"/></Relationships>
</file>

<file path=ppt/slides/_rels/slide60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tags" Target="../tags/tag110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7" Type="http://schemas.openxmlformats.org/officeDocument/2006/relationships/slideLayout" Target="../slideLayouts/slideLayout4.xml"/><Relationship Id="rId16" Type="http://schemas.openxmlformats.org/officeDocument/2006/relationships/tags" Target="../tags/tag118.xml"/><Relationship Id="rId15" Type="http://schemas.openxmlformats.org/officeDocument/2006/relationships/tags" Target="../tags/tag117.xml"/><Relationship Id="rId14" Type="http://schemas.openxmlformats.org/officeDocument/2006/relationships/tags" Target="../tags/tag116.xml"/><Relationship Id="rId13" Type="http://schemas.openxmlformats.org/officeDocument/2006/relationships/tags" Target="../tags/tag115.xml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tags" Target="../tags/tag112.xml"/><Relationship Id="rId1" Type="http://schemas.openxmlformats.org/officeDocument/2006/relationships/tags" Target="../tags/tag103.xml"/></Relationships>
</file>

<file path=ppt/slides/_rels/slide61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7" Type="http://schemas.openxmlformats.org/officeDocument/2006/relationships/slideLayout" Target="../slideLayouts/slideLayout4.xml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tags" Target="../tags/tag132.xml"/><Relationship Id="rId13" Type="http://schemas.openxmlformats.org/officeDocument/2006/relationships/tags" Target="../tags/tag13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tags" Target="../tags/tag11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35.xml"/><Relationship Id="rId1" Type="http://schemas.openxmlformats.org/officeDocument/2006/relationships/image" Target="../media/image92.png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tags" Target="../tags/tag144.xml"/><Relationship Id="rId8" Type="http://schemas.openxmlformats.org/officeDocument/2006/relationships/tags" Target="../tags/tag143.xml"/><Relationship Id="rId76" Type="http://schemas.openxmlformats.org/officeDocument/2006/relationships/notesSlide" Target="../notesSlides/notesSlide23.xml"/><Relationship Id="rId75" Type="http://schemas.openxmlformats.org/officeDocument/2006/relationships/slideLayout" Target="../slideLayouts/slideLayout4.xml"/><Relationship Id="rId74" Type="http://schemas.openxmlformats.org/officeDocument/2006/relationships/image" Target="../media/image94.png"/><Relationship Id="rId73" Type="http://schemas.openxmlformats.org/officeDocument/2006/relationships/tags" Target="../tags/tag207.xml"/><Relationship Id="rId72" Type="http://schemas.openxmlformats.org/officeDocument/2006/relationships/image" Target="../media/image93.png"/><Relationship Id="rId71" Type="http://schemas.openxmlformats.org/officeDocument/2006/relationships/tags" Target="../tags/tag206.xml"/><Relationship Id="rId70" Type="http://schemas.openxmlformats.org/officeDocument/2006/relationships/tags" Target="../tags/tag205.xml"/><Relationship Id="rId7" Type="http://schemas.openxmlformats.org/officeDocument/2006/relationships/tags" Target="../tags/tag142.xml"/><Relationship Id="rId69" Type="http://schemas.openxmlformats.org/officeDocument/2006/relationships/tags" Target="../tags/tag204.xml"/><Relationship Id="rId68" Type="http://schemas.openxmlformats.org/officeDocument/2006/relationships/tags" Target="../tags/tag203.xml"/><Relationship Id="rId67" Type="http://schemas.openxmlformats.org/officeDocument/2006/relationships/tags" Target="../tags/tag202.xml"/><Relationship Id="rId66" Type="http://schemas.openxmlformats.org/officeDocument/2006/relationships/tags" Target="../tags/tag201.xml"/><Relationship Id="rId65" Type="http://schemas.openxmlformats.org/officeDocument/2006/relationships/tags" Target="../tags/tag200.xml"/><Relationship Id="rId64" Type="http://schemas.openxmlformats.org/officeDocument/2006/relationships/tags" Target="../tags/tag199.xml"/><Relationship Id="rId63" Type="http://schemas.openxmlformats.org/officeDocument/2006/relationships/tags" Target="../tags/tag198.xml"/><Relationship Id="rId62" Type="http://schemas.openxmlformats.org/officeDocument/2006/relationships/tags" Target="../tags/tag197.xml"/><Relationship Id="rId61" Type="http://schemas.openxmlformats.org/officeDocument/2006/relationships/tags" Target="../tags/tag196.xml"/><Relationship Id="rId60" Type="http://schemas.openxmlformats.org/officeDocument/2006/relationships/tags" Target="../tags/tag195.xml"/><Relationship Id="rId6" Type="http://schemas.openxmlformats.org/officeDocument/2006/relationships/tags" Target="../tags/tag141.xml"/><Relationship Id="rId59" Type="http://schemas.openxmlformats.org/officeDocument/2006/relationships/tags" Target="../tags/tag194.xml"/><Relationship Id="rId58" Type="http://schemas.openxmlformats.org/officeDocument/2006/relationships/tags" Target="../tags/tag193.xml"/><Relationship Id="rId57" Type="http://schemas.openxmlformats.org/officeDocument/2006/relationships/tags" Target="../tags/tag192.xml"/><Relationship Id="rId56" Type="http://schemas.openxmlformats.org/officeDocument/2006/relationships/tags" Target="../tags/tag191.xml"/><Relationship Id="rId55" Type="http://schemas.openxmlformats.org/officeDocument/2006/relationships/tags" Target="../tags/tag190.xml"/><Relationship Id="rId54" Type="http://schemas.openxmlformats.org/officeDocument/2006/relationships/tags" Target="../tags/tag189.xml"/><Relationship Id="rId53" Type="http://schemas.openxmlformats.org/officeDocument/2006/relationships/tags" Target="../tags/tag188.xml"/><Relationship Id="rId52" Type="http://schemas.openxmlformats.org/officeDocument/2006/relationships/tags" Target="../tags/tag187.xml"/><Relationship Id="rId51" Type="http://schemas.openxmlformats.org/officeDocument/2006/relationships/tags" Target="../tags/tag186.xml"/><Relationship Id="rId50" Type="http://schemas.openxmlformats.org/officeDocument/2006/relationships/tags" Target="../tags/tag185.xml"/><Relationship Id="rId5" Type="http://schemas.openxmlformats.org/officeDocument/2006/relationships/tags" Target="../tags/tag140.xml"/><Relationship Id="rId49" Type="http://schemas.openxmlformats.org/officeDocument/2006/relationships/tags" Target="../tags/tag184.xml"/><Relationship Id="rId48" Type="http://schemas.openxmlformats.org/officeDocument/2006/relationships/tags" Target="../tags/tag183.xml"/><Relationship Id="rId47" Type="http://schemas.openxmlformats.org/officeDocument/2006/relationships/tags" Target="../tags/tag182.xml"/><Relationship Id="rId46" Type="http://schemas.openxmlformats.org/officeDocument/2006/relationships/tags" Target="../tags/tag181.xml"/><Relationship Id="rId45" Type="http://schemas.openxmlformats.org/officeDocument/2006/relationships/tags" Target="../tags/tag180.xml"/><Relationship Id="rId44" Type="http://schemas.openxmlformats.org/officeDocument/2006/relationships/tags" Target="../tags/tag179.xml"/><Relationship Id="rId43" Type="http://schemas.openxmlformats.org/officeDocument/2006/relationships/tags" Target="../tags/tag178.xml"/><Relationship Id="rId42" Type="http://schemas.openxmlformats.org/officeDocument/2006/relationships/tags" Target="../tags/tag177.xml"/><Relationship Id="rId41" Type="http://schemas.openxmlformats.org/officeDocument/2006/relationships/tags" Target="../tags/tag176.xml"/><Relationship Id="rId40" Type="http://schemas.openxmlformats.org/officeDocument/2006/relationships/tags" Target="../tags/tag175.xml"/><Relationship Id="rId4" Type="http://schemas.openxmlformats.org/officeDocument/2006/relationships/tags" Target="../tags/tag139.xml"/><Relationship Id="rId39" Type="http://schemas.openxmlformats.org/officeDocument/2006/relationships/tags" Target="../tags/tag174.xml"/><Relationship Id="rId38" Type="http://schemas.openxmlformats.org/officeDocument/2006/relationships/tags" Target="../tags/tag173.xml"/><Relationship Id="rId37" Type="http://schemas.openxmlformats.org/officeDocument/2006/relationships/tags" Target="../tags/tag172.xml"/><Relationship Id="rId36" Type="http://schemas.openxmlformats.org/officeDocument/2006/relationships/tags" Target="../tags/tag171.xml"/><Relationship Id="rId35" Type="http://schemas.openxmlformats.org/officeDocument/2006/relationships/tags" Target="../tags/tag170.xml"/><Relationship Id="rId34" Type="http://schemas.openxmlformats.org/officeDocument/2006/relationships/tags" Target="../tags/tag169.xml"/><Relationship Id="rId33" Type="http://schemas.openxmlformats.org/officeDocument/2006/relationships/tags" Target="../tags/tag168.xml"/><Relationship Id="rId32" Type="http://schemas.openxmlformats.org/officeDocument/2006/relationships/tags" Target="../tags/tag167.xml"/><Relationship Id="rId31" Type="http://schemas.openxmlformats.org/officeDocument/2006/relationships/tags" Target="../tags/tag166.xml"/><Relationship Id="rId30" Type="http://schemas.openxmlformats.org/officeDocument/2006/relationships/tags" Target="../tags/tag165.xml"/><Relationship Id="rId3" Type="http://schemas.openxmlformats.org/officeDocument/2006/relationships/tags" Target="../tags/tag138.xml"/><Relationship Id="rId29" Type="http://schemas.openxmlformats.org/officeDocument/2006/relationships/tags" Target="../tags/tag164.xml"/><Relationship Id="rId28" Type="http://schemas.openxmlformats.org/officeDocument/2006/relationships/tags" Target="../tags/tag163.xml"/><Relationship Id="rId27" Type="http://schemas.openxmlformats.org/officeDocument/2006/relationships/tags" Target="../tags/tag162.xml"/><Relationship Id="rId26" Type="http://schemas.openxmlformats.org/officeDocument/2006/relationships/tags" Target="../tags/tag161.xml"/><Relationship Id="rId25" Type="http://schemas.openxmlformats.org/officeDocument/2006/relationships/tags" Target="../tags/tag160.xml"/><Relationship Id="rId24" Type="http://schemas.openxmlformats.org/officeDocument/2006/relationships/tags" Target="../tags/tag159.xml"/><Relationship Id="rId23" Type="http://schemas.openxmlformats.org/officeDocument/2006/relationships/tags" Target="../tags/tag158.xml"/><Relationship Id="rId22" Type="http://schemas.openxmlformats.org/officeDocument/2006/relationships/tags" Target="../tags/tag157.xml"/><Relationship Id="rId21" Type="http://schemas.openxmlformats.org/officeDocument/2006/relationships/tags" Target="../tags/tag156.xml"/><Relationship Id="rId20" Type="http://schemas.openxmlformats.org/officeDocument/2006/relationships/tags" Target="../tags/tag155.xml"/><Relationship Id="rId2" Type="http://schemas.openxmlformats.org/officeDocument/2006/relationships/tags" Target="../tags/tag137.xml"/><Relationship Id="rId19" Type="http://schemas.openxmlformats.org/officeDocument/2006/relationships/tags" Target="../tags/tag154.xml"/><Relationship Id="rId18" Type="http://schemas.openxmlformats.org/officeDocument/2006/relationships/tags" Target="../tags/tag153.xml"/><Relationship Id="rId17" Type="http://schemas.openxmlformats.org/officeDocument/2006/relationships/tags" Target="../tags/tag152.xml"/><Relationship Id="rId16" Type="http://schemas.openxmlformats.org/officeDocument/2006/relationships/tags" Target="../tags/tag151.xml"/><Relationship Id="rId15" Type="http://schemas.openxmlformats.org/officeDocument/2006/relationships/tags" Target="../tags/tag150.xml"/><Relationship Id="rId14" Type="http://schemas.openxmlformats.org/officeDocument/2006/relationships/tags" Target="../tags/tag149.xml"/><Relationship Id="rId13" Type="http://schemas.openxmlformats.org/officeDocument/2006/relationships/tags" Target="../tags/tag148.xml"/><Relationship Id="rId12" Type="http://schemas.openxmlformats.org/officeDocument/2006/relationships/tags" Target="../tags/tag147.xml"/><Relationship Id="rId11" Type="http://schemas.openxmlformats.org/officeDocument/2006/relationships/tags" Target="../tags/tag146.xml"/><Relationship Id="rId10" Type="http://schemas.openxmlformats.org/officeDocument/2006/relationships/tags" Target="../tags/tag145.xml"/><Relationship Id="rId1" Type="http://schemas.openxmlformats.org/officeDocument/2006/relationships/tags" Target="../tags/tag13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6.png"/><Relationship Id="rId1" Type="http://schemas.openxmlformats.org/officeDocument/2006/relationships/image" Target="../media/image95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7.png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105.png"/><Relationship Id="rId7" Type="http://schemas.openxmlformats.org/officeDocument/2006/relationships/image" Target="../media/image104.png"/><Relationship Id="rId6" Type="http://schemas.openxmlformats.org/officeDocument/2006/relationships/image" Target="../media/image103.pn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0" Type="http://schemas.openxmlformats.org/officeDocument/2006/relationships/notesSlide" Target="../notesSlides/notesSlide25.xml"/><Relationship Id="rId1" Type="http://schemas.openxmlformats.org/officeDocument/2006/relationships/image" Target="../media/image98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6.png"/></Relationships>
</file>

<file path=ppt/slides/_rels/slide6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06.png"/><Relationship Id="rId2" Type="http://schemas.openxmlformats.org/officeDocument/2006/relationships/image" Target="../media/image78.png"/><Relationship Id="rId1" Type="http://schemas.openxmlformats.org/officeDocument/2006/relationships/image" Target="../media/image72.png"/></Relationships>
</file>

<file path=ppt/slides/_rels/slide6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7.png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tags" Target="../tags/tag208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21671" y="3110002"/>
            <a:ext cx="12286732" cy="3921829"/>
            <a:chOff x="-28811" y="3278986"/>
            <a:chExt cx="13633653" cy="4134809"/>
          </a:xfrm>
        </p:grpSpPr>
        <p:pic>
          <p:nvPicPr>
            <p:cNvPr id="33" name="Picture 3" descr="C:\Users\Administrator\Desktop\PSD1875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-12858" y="3278986"/>
              <a:ext cx="13617700" cy="1788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矩形 38"/>
            <p:cNvSpPr/>
            <p:nvPr/>
          </p:nvSpPr>
          <p:spPr>
            <a:xfrm>
              <a:off x="-28811" y="4159864"/>
              <a:ext cx="13549044" cy="32539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40" name="Rectangle 5"/>
            <p:cNvSpPr>
              <a:spLocks noChangeArrowheads="1"/>
            </p:cNvSpPr>
            <p:nvPr/>
          </p:nvSpPr>
          <p:spPr bwMode="auto">
            <a:xfrm>
              <a:off x="-28810" y="4147807"/>
              <a:ext cx="8051585" cy="901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1" name="Rectangle 7"/>
            <p:cNvSpPr>
              <a:spLocks noChangeArrowheads="1"/>
            </p:cNvSpPr>
            <p:nvPr/>
          </p:nvSpPr>
          <p:spPr bwMode="auto">
            <a:xfrm>
              <a:off x="8879494" y="4147807"/>
              <a:ext cx="1399802" cy="901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2" name="Rectangle 8"/>
            <p:cNvSpPr>
              <a:spLocks noChangeArrowheads="1"/>
            </p:cNvSpPr>
            <p:nvPr/>
          </p:nvSpPr>
          <p:spPr bwMode="auto">
            <a:xfrm>
              <a:off x="10213478" y="4147807"/>
              <a:ext cx="1401535" cy="9019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3" name="Rectangle 9"/>
            <p:cNvSpPr>
              <a:spLocks noChangeArrowheads="1"/>
            </p:cNvSpPr>
            <p:nvPr/>
          </p:nvSpPr>
          <p:spPr bwMode="auto">
            <a:xfrm>
              <a:off x="11549115" y="4147807"/>
              <a:ext cx="1399802" cy="901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4" name="Rectangle 6"/>
            <p:cNvSpPr>
              <a:spLocks noChangeArrowheads="1"/>
            </p:cNvSpPr>
            <p:nvPr/>
          </p:nvSpPr>
          <p:spPr bwMode="auto">
            <a:xfrm>
              <a:off x="7599302" y="4147807"/>
              <a:ext cx="1401535" cy="9019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38" name="Picture 2" descr="C:\Users\Administrator\Desktop\SW (58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" y="968412"/>
            <a:ext cx="6619545" cy="296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标题 4"/>
          <p:cNvSpPr txBox="1"/>
          <p:nvPr/>
        </p:nvSpPr>
        <p:spPr>
          <a:xfrm>
            <a:off x="3288101" y="5541873"/>
            <a:ext cx="5815880" cy="413141"/>
          </a:xfrm>
          <a:prstGeom prst="rect">
            <a:avLst/>
          </a:prstGeom>
        </p:spPr>
        <p:txBody>
          <a:bodyPr vert="horz" lIns="81615" tIns="40808" rIns="81615" bIns="408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广东石油化工学院图书馆（档案馆）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学科服务部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6590" y="4149993"/>
            <a:ext cx="11027628" cy="753110"/>
          </a:xfrm>
          <a:prstGeom prst="rect">
            <a:avLst/>
          </a:prstGeom>
          <a:noFill/>
        </p:spPr>
        <p:txBody>
          <a:bodyPr wrap="square" lIns="77403" tIns="38701" rIns="77403" bIns="38701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2026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级新生入馆教育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391907" y="1592340"/>
            <a:ext cx="2428451" cy="242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" y="0"/>
            <a:ext cx="12201849" cy="681744"/>
            <a:chOff x="2" y="0"/>
            <a:chExt cx="12201849" cy="681744"/>
          </a:xfrm>
        </p:grpSpPr>
        <p:sp>
          <p:nvSpPr>
            <p:cNvPr id="5" name="矩形 4"/>
            <p:cNvSpPr/>
            <p:nvPr/>
          </p:nvSpPr>
          <p:spPr>
            <a:xfrm>
              <a:off x="2" y="1"/>
              <a:ext cx="12201849" cy="6817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lIns="77403" tIns="38701" rIns="77403" bIns="38701" rtlCol="0" anchor="ctr"/>
            <a:lstStyle/>
            <a:p>
              <a:pPr algn="l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广东石油化工学院</a:t>
              </a:r>
              <a:r>
                <a:rPr lang="zh-CN" altLang="en-US" sz="2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丨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图书馆（档案馆）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85079" y="0"/>
              <a:ext cx="703732" cy="681743"/>
            </a:xfrm>
            <a:prstGeom prst="rect">
              <a:avLst/>
            </a:prstGeom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/>
          <a:srcRect l="1375" t="6505" r="1087" b="9104"/>
          <a:stretch>
            <a:fillRect/>
          </a:stretch>
        </p:blipFill>
        <p:spPr bwMode="auto">
          <a:xfrm>
            <a:off x="-21670" y="5569527"/>
            <a:ext cx="4130515" cy="146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 flipH="1">
            <a:off x="7949460" y="1046042"/>
            <a:ext cx="31905" cy="539552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7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289096" y="1244210"/>
            <a:ext cx="3901317" cy="5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403" tIns="38701" rIns="77403" bIns="38701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图书馆（档案馆）概况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eaLnBrk="1" hangingPunct="1"/>
            <a:endParaRPr lang="zh-CN" altLang="en-US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272626" y="2128661"/>
            <a:ext cx="3917787" cy="50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403" tIns="38701" rIns="77403" bIns="3870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楼层功能布局</a:t>
            </a:r>
            <a:endParaRPr lang="zh-CN" altLang="en-US" sz="2800" b="1" dirty="0">
              <a:solidFill>
                <a:schemeClr val="accent4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文本框 7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270217" y="2992757"/>
            <a:ext cx="3920196" cy="50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403" tIns="38701" rIns="77403" bIns="3870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纸质资源借阅</a:t>
            </a:r>
            <a:endParaRPr lang="zh-CN" altLang="en-US" sz="28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文本框 7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279248" y="3928861"/>
            <a:ext cx="3911165" cy="50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403" tIns="38701" rIns="77403" bIns="3870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电子</a:t>
            </a:r>
            <a:r>
              <a:rPr lang="zh-CN" altLang="en-US" sz="2800" b="1" dirty="0" smtClean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资源使用</a:t>
            </a:r>
            <a:endParaRPr lang="zh-CN" altLang="en-US" sz="2800" b="1" dirty="0">
              <a:solidFill>
                <a:schemeClr val="accent4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等腰三角形 15"/>
          <p:cNvSpPr/>
          <p:nvPr>
            <p:custDataLst>
              <p:tags r:id="rId6"/>
            </p:custDataLst>
          </p:nvPr>
        </p:nvSpPr>
        <p:spPr>
          <a:xfrm>
            <a:off x="7741606" y="1244210"/>
            <a:ext cx="479518" cy="413551"/>
          </a:xfrm>
          <a:prstGeom prst="triangl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3" tIns="38701" rIns="77403" bIns="38701" rtlCol="0" anchor="ctr"/>
          <a:lstStyle/>
          <a:p>
            <a:pPr algn="ctr"/>
            <a:r>
              <a:rPr lang="en-US" altLang="zh-CN" dirty="0">
                <a:cs typeface="微软雅黑" panose="020B0503020204020204" pitchFamily="34" charset="-122"/>
              </a:rPr>
              <a:t>1</a:t>
            </a:r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7" name="等腰三角形 16"/>
          <p:cNvSpPr/>
          <p:nvPr>
            <p:custDataLst>
              <p:tags r:id="rId7"/>
            </p:custDataLst>
          </p:nvPr>
        </p:nvSpPr>
        <p:spPr>
          <a:xfrm>
            <a:off x="7734985" y="2146723"/>
            <a:ext cx="479518" cy="413551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3" tIns="38701" rIns="77403" bIns="38701" rtlCol="0" anchor="ctr"/>
          <a:lstStyle/>
          <a:p>
            <a:pPr algn="ctr"/>
            <a:r>
              <a:rPr lang="en-US" altLang="zh-CN" dirty="0">
                <a:cs typeface="微软雅黑" panose="020B0503020204020204" pitchFamily="34" charset="-122"/>
              </a:rPr>
              <a:t>2</a:t>
            </a:r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8" name="等腰三角形 17"/>
          <p:cNvSpPr/>
          <p:nvPr>
            <p:custDataLst>
              <p:tags r:id="rId8"/>
            </p:custDataLst>
          </p:nvPr>
        </p:nvSpPr>
        <p:spPr>
          <a:xfrm>
            <a:off x="7733782" y="2973954"/>
            <a:ext cx="479518" cy="413551"/>
          </a:xfrm>
          <a:prstGeom prst="triangl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3" tIns="38701" rIns="77403" bIns="38701" rtlCol="0" anchor="ctr"/>
          <a:lstStyle/>
          <a:p>
            <a:pPr algn="ctr"/>
            <a:r>
              <a:rPr lang="en-US" altLang="zh-CN" dirty="0">
                <a:cs typeface="微软雅黑" panose="020B0503020204020204" pitchFamily="34" charset="-122"/>
              </a:rPr>
              <a:t>3</a:t>
            </a:r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19" name="等腰三角形 18"/>
          <p:cNvSpPr/>
          <p:nvPr>
            <p:custDataLst>
              <p:tags r:id="rId9"/>
            </p:custDataLst>
          </p:nvPr>
        </p:nvSpPr>
        <p:spPr>
          <a:xfrm>
            <a:off x="7725653" y="3937291"/>
            <a:ext cx="479518" cy="413551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3" tIns="38701" rIns="77403" bIns="38701" rtlCol="0" anchor="ctr"/>
          <a:lstStyle/>
          <a:p>
            <a:pPr algn="ctr"/>
            <a:r>
              <a:rPr lang="en-US" altLang="zh-CN" dirty="0">
                <a:cs typeface="微软雅黑" panose="020B0503020204020204" pitchFamily="34" charset="-122"/>
              </a:rPr>
              <a:t>4</a:t>
            </a:r>
            <a:endParaRPr lang="zh-CN" altLang="en-US" dirty="0">
              <a:cs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999271" y="160728"/>
            <a:ext cx="3676635" cy="1415772"/>
            <a:chOff x="6059488" y="304764"/>
            <a:chExt cx="3678070" cy="1415735"/>
          </a:xfrm>
        </p:grpSpPr>
        <p:sp>
          <p:nvSpPr>
            <p:cNvPr id="23" name="文本框 22"/>
            <p:cNvSpPr txBox="1"/>
            <p:nvPr/>
          </p:nvSpPr>
          <p:spPr>
            <a:xfrm>
              <a:off x="6059488" y="304764"/>
              <a:ext cx="3678070" cy="14157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600" b="1" dirty="0">
                  <a:solidFill>
                    <a:schemeClr val="accent1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C</a:t>
              </a:r>
              <a:r>
                <a:rPr lang="en-US" altLang="zh-CN" sz="4800" dirty="0">
                  <a:solidFill>
                    <a:schemeClr val="accent1"/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ontent</a:t>
              </a:r>
              <a:endParaRPr lang="zh-CN" altLang="en-US" sz="4800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715519" y="383273"/>
              <a:ext cx="1831492" cy="646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b="1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429183" y="761685"/>
            <a:ext cx="6056640" cy="605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73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254565" y="4873388"/>
            <a:ext cx="3935847" cy="50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403" tIns="38701" rIns="77403" bIns="38701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 smtClean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相关服务</a:t>
            </a:r>
            <a:endParaRPr lang="zh-CN" altLang="en-US" sz="2800" b="1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等腰三角形 19"/>
          <p:cNvSpPr/>
          <p:nvPr>
            <p:custDataLst>
              <p:tags r:id="rId12"/>
            </p:custDataLst>
          </p:nvPr>
        </p:nvSpPr>
        <p:spPr>
          <a:xfrm>
            <a:off x="7727761" y="4867504"/>
            <a:ext cx="479518" cy="413551"/>
          </a:xfrm>
          <a:prstGeom prst="triangl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3" tIns="38701" rIns="77403" bIns="38701" rtlCol="0" anchor="ctr"/>
          <a:lstStyle/>
          <a:p>
            <a:pPr algn="ctr"/>
            <a:r>
              <a:rPr lang="en-US" altLang="zh-CN" dirty="0">
                <a:cs typeface="微软雅黑" panose="020B0503020204020204" pitchFamily="34" charset="-122"/>
              </a:rPr>
              <a:t>5</a:t>
            </a:r>
            <a:endParaRPr lang="zh-CN" altLang="en-US" dirty="0">
              <a:cs typeface="微软雅黑" panose="020B0503020204020204" pitchFamily="34" charset="-122"/>
            </a:endParaRPr>
          </a:p>
        </p:txBody>
      </p:sp>
      <p:sp>
        <p:nvSpPr>
          <p:cNvPr id="5" name="文本框 73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262738" y="5706226"/>
            <a:ext cx="3911165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403" tIns="38701" rIns="77403" bIns="3870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800" b="1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新生教育系列活动推介</a:t>
            </a:r>
            <a:endParaRPr lang="zh-CN" altLang="en-US" sz="2800" b="1" dirty="0">
              <a:solidFill>
                <a:schemeClr val="accent4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等腰三角形 5"/>
          <p:cNvSpPr/>
          <p:nvPr>
            <p:custDataLst>
              <p:tags r:id="rId14"/>
            </p:custDataLst>
          </p:nvPr>
        </p:nvSpPr>
        <p:spPr>
          <a:xfrm>
            <a:off x="7709143" y="5786411"/>
            <a:ext cx="479518" cy="413551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3" tIns="38701" rIns="77403" bIns="38701" rtlCol="0" anchor="ctr"/>
          <a:lstStyle/>
          <a:p>
            <a:pPr algn="ctr"/>
            <a:r>
              <a:rPr lang="en-US" altLang="zh-CN" dirty="0">
                <a:cs typeface="微软雅黑" panose="020B0503020204020204" pitchFamily="34" charset="-122"/>
              </a:rPr>
              <a:t>6</a:t>
            </a:r>
            <a:endParaRPr lang="zh-CN" altLang="en-US" dirty="0"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工作资料\library工作资料\1.1-图片（宣传部）20230908三校区图书馆外景和书架\常用图书馆正面照\春天-图书馆侧面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169490" y="1416778"/>
            <a:ext cx="6480719" cy="431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 rot="5400000">
            <a:off x="6760475" y="-664964"/>
            <a:ext cx="2589660" cy="8270217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0" tIns="40814" rIns="81630" bIns="40814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4608" y="2732962"/>
            <a:ext cx="1176350" cy="1405864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en-US" altLang="zh-CN" sz="8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01</a:t>
            </a:r>
            <a:endParaRPr lang="zh-CN" altLang="en-US" sz="8600" dirty="0">
              <a:solidFill>
                <a:prstClr val="white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02226" y="2884761"/>
            <a:ext cx="5657555" cy="636423"/>
          </a:xfrm>
          <a:prstGeom prst="rect">
            <a:avLst/>
          </a:prstGeom>
        </p:spPr>
        <p:txBody>
          <a:bodyPr wrap="square" lIns="81630" tIns="40814" rIns="81630" bIns="40814">
            <a:spAutoFit/>
          </a:bodyPr>
          <a:lstStyle/>
          <a:p>
            <a:r>
              <a:rPr lang="zh-CN" altLang="en-US" sz="3600" b="1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  <a:sym typeface="+mn-lt"/>
              </a:rPr>
              <a:t>图书馆（档案馆）概况</a:t>
            </a:r>
            <a:endParaRPr lang="zh-CN" altLang="en-US" sz="3600" b="1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pitchFamily="34" charset="-122"/>
              <a:cs typeface="Gisha" panose="020B0502040204020203" pitchFamily="34" charset="-79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690235" y="3340100"/>
            <a:ext cx="5437505" cy="262890"/>
            <a:chOff x="5444484" y="3347558"/>
            <a:chExt cx="4887760" cy="262538"/>
          </a:xfrm>
        </p:grpSpPr>
        <p:sp>
          <p:nvSpPr>
            <p:cNvPr id="9" name="任意多边形 8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bldLvl="0" animBg="1"/>
          <p:bldP spid="20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bldLvl="0" animBg="1"/>
          <p:bldP spid="20" grpId="0"/>
          <p:bldP spid="2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625" y="316180"/>
            <a:ext cx="4976096" cy="528701"/>
          </a:xfrm>
          <a:prstGeom prst="rect">
            <a:avLst/>
          </a:prstGeom>
        </p:spPr>
        <p:txBody>
          <a:bodyPr wrap="square" lIns="81630" tIns="40814" rIns="81630" bIns="40814">
            <a:spAutoFit/>
          </a:bodyPr>
          <a:lstStyle/>
          <a:p>
            <a:pPr algn="l"/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图书馆（档案馆）概况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" y="344128"/>
            <a:ext cx="529075" cy="529268"/>
            <a:chOff x="445380" y="344047"/>
            <a:chExt cx="529144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482663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1.1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64" name="Rectangle 12"/>
          <p:cNvSpPr/>
          <p:nvPr/>
        </p:nvSpPr>
        <p:spPr>
          <a:xfrm>
            <a:off x="622340" y="3357692"/>
            <a:ext cx="5112567" cy="3842942"/>
          </a:xfrm>
          <a:prstGeom prst="rect">
            <a:avLst/>
          </a:prstGeom>
        </p:spPr>
        <p:txBody>
          <a:bodyPr wrap="square" lIns="81619" tIns="40809" rIns="81619" bIns="40809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图书馆（档案馆）现有馆舍面积共计约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2.2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万平方米，分布在官渡、西城与光华校区，其中主馆位于官渡校区，建筑面积约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万平方米，于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2002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年起投入使用。馆内设有流通一库、流通二库、样本书库、工具书阅览室、特藏文库、多功能阅览室、自习室、档案室等，阅览座位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2184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个。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 descr="3.官渡校区-图书馆侧面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67214" y="1125538"/>
            <a:ext cx="5904656" cy="3456384"/>
          </a:xfrm>
          <a:prstGeom prst="rect">
            <a:avLst/>
          </a:prstGeom>
          <a:effectLst>
            <a:glow rad="101600">
              <a:schemeClr val="bg1">
                <a:lumMod val="75000"/>
                <a:alpha val="40000"/>
              </a:schemeClr>
            </a:glow>
            <a:reflection blurRad="6350" stA="50000" endA="300" endPos="55000" dir="5400000" sy="-100000" algn="bl" rotWithShape="0"/>
          </a:effec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2128" y="949092"/>
            <a:ext cx="4431087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>
            <p:custDataLst>
              <p:tags r:id="rId1"/>
            </p:custDataLst>
          </p:nvPr>
        </p:nvGrpSpPr>
        <p:grpSpPr>
          <a:xfrm>
            <a:off x="2899085" y="3801384"/>
            <a:ext cx="2177543" cy="708849"/>
            <a:chOff x="2475073" y="2472618"/>
            <a:chExt cx="2115031" cy="714923"/>
          </a:xfrm>
        </p:grpSpPr>
        <p:sp>
          <p:nvSpPr>
            <p:cNvPr id="41" name="Flowchart: Data 40"/>
            <p:cNvSpPr/>
            <p:nvPr>
              <p:custDataLst>
                <p:tags r:id="rId2"/>
              </p:custDataLst>
            </p:nvPr>
          </p:nvSpPr>
          <p:spPr>
            <a:xfrm rot="16200000" flipH="1" flipV="1">
              <a:off x="4152602" y="2705694"/>
              <a:ext cx="670578" cy="204426"/>
            </a:xfrm>
            <a:prstGeom prst="flowChartInputOutpu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5" name="Group 51"/>
            <p:cNvGrpSpPr/>
            <p:nvPr/>
          </p:nvGrpSpPr>
          <p:grpSpPr>
            <a:xfrm>
              <a:off x="2475073" y="2511765"/>
              <a:ext cx="2113863" cy="675776"/>
              <a:chOff x="2465548" y="2062754"/>
              <a:chExt cx="2113863" cy="675776"/>
            </a:xfrm>
          </p:grpSpPr>
          <p:sp>
            <p:nvSpPr>
              <p:cNvPr id="33" name="Flowchart: Data 32"/>
              <p:cNvSpPr/>
              <p:nvPr>
                <p:custDataLst>
                  <p:tags r:id="rId3"/>
                </p:custDataLst>
              </p:nvPr>
            </p:nvSpPr>
            <p:spPr>
              <a:xfrm rot="16200000" flipH="1" flipV="1">
                <a:off x="2246056" y="2282246"/>
                <a:ext cx="675776" cy="236791"/>
              </a:xfrm>
              <a:prstGeom prst="flowChartInputOutpu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00"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35" name="Rectangle 34"/>
              <p:cNvSpPr/>
              <p:nvPr>
                <p:custDataLst>
                  <p:tags r:id="rId4"/>
                </p:custDataLst>
              </p:nvPr>
            </p:nvSpPr>
            <p:spPr>
              <a:xfrm>
                <a:off x="2672075" y="2178800"/>
                <a:ext cx="1907336" cy="55973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700" b="1" dirty="0">
                    <a:solidFill>
                      <a:schemeClr val="bg1"/>
                    </a:solidFill>
                    <a:cs typeface="微软雅黑" panose="020B0503020204020204" pitchFamily="34" charset="-122"/>
                  </a:rPr>
                  <a:t>电子图书</a:t>
                </a:r>
                <a:endParaRPr lang="zh-CN" altLang="en-US" sz="1700" b="1" dirty="0">
                  <a:solidFill>
                    <a:schemeClr val="bg1"/>
                  </a:solidFill>
                  <a:cs typeface="微软雅黑" panose="020B0503020204020204" pitchFamily="34" charset="-122"/>
                </a:endParaRPr>
              </a:p>
              <a:p>
                <a:pPr algn="ctr"/>
                <a:r>
                  <a:rPr lang="en-US" altLang="zh-CN" sz="1700" b="1" dirty="0" smtClean="0">
                    <a:solidFill>
                      <a:schemeClr val="bg1"/>
                    </a:solidFill>
                    <a:cs typeface="微软雅黑" panose="020B0503020204020204" pitchFamily="34" charset="-122"/>
                  </a:rPr>
                  <a:t>108.36</a:t>
                </a:r>
                <a:r>
                  <a:rPr lang="zh-CN" altLang="en-US" sz="1700" b="1" dirty="0">
                    <a:solidFill>
                      <a:schemeClr val="bg1"/>
                    </a:solidFill>
                    <a:cs typeface="微软雅黑" panose="020B0503020204020204" pitchFamily="34" charset="-122"/>
                  </a:rPr>
                  <a:t>万册</a:t>
                </a:r>
                <a:endParaRPr lang="zh-CN" altLang="en-US" sz="1700" b="1" dirty="0">
                  <a:solidFill>
                    <a:schemeClr val="bg1"/>
                  </a:solidFill>
                  <a:cs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Group 28"/>
          <p:cNvGrpSpPr/>
          <p:nvPr>
            <p:custDataLst>
              <p:tags r:id="rId5"/>
            </p:custDataLst>
          </p:nvPr>
        </p:nvGrpSpPr>
        <p:grpSpPr>
          <a:xfrm>
            <a:off x="8620820" y="2097466"/>
            <a:ext cx="2361027" cy="698605"/>
            <a:chOff x="6278687" y="1151625"/>
            <a:chExt cx="2061907" cy="609878"/>
          </a:xfrm>
        </p:grpSpPr>
        <p:sp>
          <p:nvSpPr>
            <p:cNvPr id="38" name="Flowchart: Data 37"/>
            <p:cNvSpPr/>
            <p:nvPr>
              <p:custDataLst>
                <p:tags r:id="rId6"/>
              </p:custDataLst>
            </p:nvPr>
          </p:nvSpPr>
          <p:spPr>
            <a:xfrm rot="16200000" flipH="1" flipV="1">
              <a:off x="6080734" y="1349578"/>
              <a:ext cx="609878" cy="213972"/>
            </a:xfrm>
            <a:prstGeom prst="flowChartInputOutput">
              <a:avLst/>
            </a:prstGeom>
            <a:solidFill>
              <a:srgbClr val="1D7D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solidFill>
                  <a:srgbClr val="1D7D74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0" name="Pentagon 39"/>
            <p:cNvSpPr/>
            <p:nvPr>
              <p:custDataLst>
                <p:tags r:id="rId7"/>
              </p:custDataLst>
            </p:nvPr>
          </p:nvSpPr>
          <p:spPr>
            <a:xfrm>
              <a:off x="6489504" y="1273075"/>
              <a:ext cx="1851090" cy="468450"/>
            </a:xfrm>
            <a:prstGeom prst="homePlate">
              <a:avLst/>
            </a:prstGeom>
            <a:solidFill>
              <a:srgbClr val="26A6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700" b="1" dirty="0">
                  <a:solidFill>
                    <a:schemeClr val="bg1"/>
                  </a:solidFill>
                  <a:cs typeface="微软雅黑" panose="020B0503020204020204" pitchFamily="34" charset="-122"/>
                </a:rPr>
                <a:t>中外文数据库</a:t>
              </a:r>
              <a:endParaRPr lang="zh-CN" altLang="en-US" sz="1700" b="1" dirty="0">
                <a:solidFill>
                  <a:schemeClr val="bg1"/>
                </a:solidFill>
                <a:cs typeface="微软雅黑" panose="020B0503020204020204" pitchFamily="34" charset="-122"/>
              </a:endParaRPr>
            </a:p>
            <a:p>
              <a:pPr algn="ctr"/>
              <a:r>
                <a:rPr lang="en-US" altLang="zh-CN" sz="1700" b="1" dirty="0" smtClean="0">
                  <a:solidFill>
                    <a:schemeClr val="bg1"/>
                  </a:solidFill>
                  <a:cs typeface="微软雅黑" panose="020B0503020204020204" pitchFamily="34" charset="-122"/>
                </a:rPr>
                <a:t>28</a:t>
              </a:r>
              <a:r>
                <a:rPr lang="zh-CN" altLang="en-US" sz="1700" b="1" dirty="0" smtClean="0">
                  <a:solidFill>
                    <a:schemeClr val="bg1"/>
                  </a:solidFill>
                  <a:cs typeface="微软雅黑" panose="020B0503020204020204" pitchFamily="34" charset="-122"/>
                </a:rPr>
                <a:t>个</a:t>
              </a:r>
              <a:endParaRPr lang="zh-CN" altLang="en-US" sz="1700" b="1" dirty="0">
                <a:solidFill>
                  <a:schemeClr val="bg1"/>
                </a:solidFill>
                <a:cs typeface="微软雅黑" panose="020B0503020204020204" pitchFamily="34" charset="-122"/>
              </a:endParaRPr>
            </a:p>
          </p:txBody>
        </p:sp>
      </p:grpSp>
      <p:grpSp>
        <p:nvGrpSpPr>
          <p:cNvPr id="46" name="Group 45"/>
          <p:cNvGrpSpPr/>
          <p:nvPr>
            <p:custDataLst>
              <p:tags r:id="rId8"/>
            </p:custDataLst>
          </p:nvPr>
        </p:nvGrpSpPr>
        <p:grpSpPr>
          <a:xfrm>
            <a:off x="4866162" y="3223142"/>
            <a:ext cx="2154317" cy="745060"/>
            <a:chOff x="4402019" y="1908997"/>
            <a:chExt cx="2111698" cy="717181"/>
          </a:xfrm>
        </p:grpSpPr>
        <p:sp>
          <p:nvSpPr>
            <p:cNvPr id="43" name="Flowchart: Data 42"/>
            <p:cNvSpPr/>
            <p:nvPr>
              <p:custDataLst>
                <p:tags r:id="rId9"/>
              </p:custDataLst>
            </p:nvPr>
          </p:nvSpPr>
          <p:spPr>
            <a:xfrm rot="16200000" flipH="1" flipV="1">
              <a:off x="6070512" y="2122049"/>
              <a:ext cx="640080" cy="213975"/>
            </a:xfrm>
            <a:prstGeom prst="flowChartInputOutpu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8" name="Group 52"/>
            <p:cNvGrpSpPr/>
            <p:nvPr/>
          </p:nvGrpSpPr>
          <p:grpSpPr>
            <a:xfrm>
              <a:off x="4402019" y="1969657"/>
              <a:ext cx="2111698" cy="656521"/>
              <a:chOff x="4392494" y="1520646"/>
              <a:chExt cx="2111698" cy="656521"/>
            </a:xfrm>
          </p:grpSpPr>
          <p:sp>
            <p:nvSpPr>
              <p:cNvPr id="45" name="Rectangle 44"/>
              <p:cNvSpPr/>
              <p:nvPr>
                <p:custDataLst>
                  <p:tags r:id="rId10"/>
                </p:custDataLst>
              </p:nvPr>
            </p:nvSpPr>
            <p:spPr>
              <a:xfrm>
                <a:off x="4596442" y="1647891"/>
                <a:ext cx="1907750" cy="52927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700" b="1" dirty="0">
                    <a:solidFill>
                      <a:schemeClr val="bg1"/>
                    </a:solidFill>
                    <a:cs typeface="微软雅黑" panose="020B0503020204020204" pitchFamily="34" charset="-122"/>
                  </a:rPr>
                  <a:t>纸质期刊</a:t>
                </a:r>
                <a:endParaRPr lang="zh-CN" altLang="en-US" sz="1700" b="1" dirty="0">
                  <a:solidFill>
                    <a:schemeClr val="bg1"/>
                  </a:solidFill>
                  <a:cs typeface="微软雅黑" panose="020B0503020204020204" pitchFamily="34" charset="-122"/>
                </a:endParaRPr>
              </a:p>
              <a:p>
                <a:pPr algn="ctr"/>
                <a:r>
                  <a:rPr lang="en-US" altLang="zh-CN" sz="1700" b="1" dirty="0" smtClean="0">
                    <a:solidFill>
                      <a:schemeClr val="bg1"/>
                    </a:solidFill>
                    <a:cs typeface="微软雅黑" panose="020B0503020204020204" pitchFamily="34" charset="-122"/>
                  </a:rPr>
                  <a:t>160</a:t>
                </a:r>
                <a:r>
                  <a:rPr lang="zh-CN" altLang="en-US" sz="1700" b="1" dirty="0" smtClean="0">
                    <a:solidFill>
                      <a:schemeClr val="bg1"/>
                    </a:solidFill>
                    <a:cs typeface="微软雅黑" panose="020B0503020204020204" pitchFamily="34" charset="-122"/>
                  </a:rPr>
                  <a:t>份</a:t>
                </a:r>
                <a:endParaRPr lang="zh-CN" altLang="en-US" sz="1700" b="1" dirty="0">
                  <a:solidFill>
                    <a:schemeClr val="bg1"/>
                  </a:solidFill>
                  <a:cs typeface="微软雅黑" panose="020B0503020204020204" pitchFamily="34" charset="-122"/>
                </a:endParaRPr>
              </a:p>
            </p:txBody>
          </p:sp>
          <p:sp>
            <p:nvSpPr>
              <p:cNvPr id="42" name="Flowchart: Data 41"/>
              <p:cNvSpPr/>
              <p:nvPr>
                <p:custDataLst>
                  <p:tags r:id="rId11"/>
                </p:custDataLst>
              </p:nvPr>
            </p:nvSpPr>
            <p:spPr>
              <a:xfrm rot="16200000" flipH="1" flipV="1">
                <a:off x="4178745" y="1734395"/>
                <a:ext cx="644059" cy="216562"/>
              </a:xfrm>
              <a:prstGeom prst="flowChartInputOutpu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00">
                  <a:solidFill>
                    <a:srgbClr val="1D7D74"/>
                  </a:solidFill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1" name="Group 30"/>
          <p:cNvGrpSpPr/>
          <p:nvPr>
            <p:custDataLst>
              <p:tags r:id="rId12"/>
            </p:custDataLst>
          </p:nvPr>
        </p:nvGrpSpPr>
        <p:grpSpPr>
          <a:xfrm>
            <a:off x="1198662" y="4365900"/>
            <a:ext cx="1929998" cy="720080"/>
            <a:chOff x="794416" y="2780107"/>
            <a:chExt cx="1907466" cy="711416"/>
          </a:xfrm>
        </p:grpSpPr>
        <p:sp>
          <p:nvSpPr>
            <p:cNvPr id="27" name="Flowchart: Data 26"/>
            <p:cNvSpPr/>
            <p:nvPr>
              <p:custDataLst>
                <p:tags r:id="rId13"/>
              </p:custDataLst>
            </p:nvPr>
          </p:nvSpPr>
          <p:spPr>
            <a:xfrm rot="16200000" flipH="1" flipV="1">
              <a:off x="2256585" y="2993159"/>
              <a:ext cx="640080" cy="213975"/>
            </a:xfrm>
            <a:prstGeom prst="flowChartInputOutpu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0" name="Rectangle 29"/>
            <p:cNvSpPr/>
            <p:nvPr>
              <p:custDataLst>
                <p:tags r:id="rId14"/>
              </p:custDataLst>
            </p:nvPr>
          </p:nvSpPr>
          <p:spPr>
            <a:xfrm>
              <a:off x="794416" y="2904257"/>
              <a:ext cx="1907466" cy="58726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zh-CN" altLang="en-US" sz="1700" b="1" dirty="0">
                  <a:solidFill>
                    <a:schemeClr val="bg1"/>
                  </a:solidFill>
                  <a:cs typeface="微软雅黑" panose="020B0503020204020204" pitchFamily="34" charset="-122"/>
                </a:rPr>
                <a:t>纸质图书</a:t>
              </a:r>
              <a:endParaRPr lang="zh-CN" altLang="en-US" sz="1700" b="1" dirty="0">
                <a:solidFill>
                  <a:schemeClr val="bg1"/>
                </a:solidFill>
                <a:cs typeface="微软雅黑" panose="020B0503020204020204" pitchFamily="34" charset="-122"/>
              </a:endParaRPr>
            </a:p>
            <a:p>
              <a:pPr algn="ctr"/>
              <a:r>
                <a:rPr lang="en-US" altLang="zh-CN" sz="1700" b="1" dirty="0" smtClean="0">
                  <a:solidFill>
                    <a:schemeClr val="bg1"/>
                  </a:solidFill>
                  <a:cs typeface="微软雅黑" panose="020B0503020204020204" pitchFamily="34" charset="-122"/>
                </a:rPr>
                <a:t>185.77</a:t>
              </a:r>
              <a:r>
                <a:rPr lang="zh-CN" altLang="en-US" sz="1700" b="1" dirty="0" smtClean="0">
                  <a:solidFill>
                    <a:schemeClr val="bg1"/>
                  </a:solidFill>
                  <a:cs typeface="微软雅黑" panose="020B0503020204020204" pitchFamily="34" charset="-122"/>
                </a:rPr>
                <a:t>万</a:t>
              </a:r>
              <a:r>
                <a:rPr lang="zh-CN" altLang="en-US" sz="1700" b="1" dirty="0">
                  <a:solidFill>
                    <a:schemeClr val="bg1"/>
                  </a:solidFill>
                  <a:cs typeface="微软雅黑" panose="020B0503020204020204" pitchFamily="34" charset="-122"/>
                </a:rPr>
                <a:t>册</a:t>
              </a:r>
              <a:endParaRPr lang="zh-CN" altLang="en-US" sz="1700" b="1" dirty="0">
                <a:solidFill>
                  <a:schemeClr val="bg1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1664024" y="4387385"/>
            <a:ext cx="219850" cy="371501"/>
          </a:xfrm>
          <a:prstGeom prst="rect">
            <a:avLst/>
          </a:prstGeom>
        </p:spPr>
        <p:txBody>
          <a:bodyPr wrap="none" lIns="108830" tIns="54414" rIns="108830" bIns="54414">
            <a:spAutoFit/>
          </a:bodyPr>
          <a:lstStyle/>
          <a:p>
            <a:endParaRPr lang="en-US" sz="1700" dirty="0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2" name="Freeform 42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9551590" y="1587733"/>
            <a:ext cx="612076" cy="527041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08830" tIns="54414" rIns="108830" bIns="54414" numCol="1" anchor="t" anchorCtr="0" compatLnSpc="1"/>
          <a:lstStyle/>
          <a:p>
            <a:endParaRPr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Freeform 86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3814790" y="3223141"/>
            <a:ext cx="552224" cy="617053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08830" tIns="54414" rIns="108830" bIns="54414" numCol="1" anchor="t" anchorCtr="0" compatLnSpc="1"/>
          <a:lstStyle/>
          <a:p>
            <a:endParaRPr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37" name="任意多边形 36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26A6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A69A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1455807" y="316305"/>
            <a:ext cx="5371408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pPr algn="l"/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图书馆（档案馆）馆藏文献资源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344127"/>
            <a:ext cx="529265" cy="529267"/>
            <a:chOff x="445380" y="344047"/>
            <a:chExt cx="529333" cy="529144"/>
          </a:xfrm>
        </p:grpSpPr>
        <p:sp>
          <p:nvSpPr>
            <p:cNvPr id="51" name="矩形 50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53311" y="377787"/>
              <a:ext cx="521402" cy="475504"/>
            </a:xfrm>
            <a:prstGeom prst="rect">
              <a:avLst/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1.2</a:t>
              </a:r>
              <a:endParaRPr lang="zh-CN" altLang="en-US" sz="2500" dirty="0">
                <a:solidFill>
                  <a:schemeClr val="bg1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2" name="Flowchart: Data 26"/>
          <p:cNvSpPr/>
          <p:nvPr>
            <p:custDataLst>
              <p:tags r:id="rId17"/>
            </p:custDataLst>
          </p:nvPr>
        </p:nvSpPr>
        <p:spPr>
          <a:xfrm rot="16200000" flipH="1" flipV="1">
            <a:off x="8383096" y="2862983"/>
            <a:ext cx="712158" cy="245012"/>
          </a:xfrm>
          <a:prstGeom prst="flowChartInputOutpu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3" tIns="38701" rIns="77403" bIns="38701" rtlCol="0" anchor="ctr"/>
          <a:lstStyle/>
          <a:p>
            <a:pPr algn="ctr"/>
            <a:endParaRPr lang="en-US" sz="1300">
              <a:solidFill>
                <a:srgbClr val="FF5252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Rectangle 29"/>
          <p:cNvSpPr/>
          <p:nvPr>
            <p:custDataLst>
              <p:tags r:id="rId18"/>
            </p:custDataLst>
          </p:nvPr>
        </p:nvSpPr>
        <p:spPr>
          <a:xfrm>
            <a:off x="7012049" y="2776356"/>
            <a:ext cx="1870401" cy="653438"/>
          </a:xfrm>
          <a:prstGeom prst="rect">
            <a:avLst/>
          </a:prstGeom>
          <a:solidFill>
            <a:srgbClr val="FF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7403" tIns="38701" rIns="77403" bIns="38701" rtlCol="0" anchor="ctr"/>
          <a:lstStyle/>
          <a:p>
            <a:pPr algn="ctr"/>
            <a:r>
              <a:rPr lang="zh-CN" altLang="en-US" sz="1700" b="1" dirty="0">
                <a:solidFill>
                  <a:schemeClr val="bg1"/>
                </a:solidFill>
                <a:cs typeface="微软雅黑" panose="020B0503020204020204" pitchFamily="34" charset="-122"/>
              </a:rPr>
              <a:t>纸质报纸</a:t>
            </a:r>
            <a:endParaRPr lang="zh-CN" altLang="en-US" sz="1700" b="1" dirty="0">
              <a:solidFill>
                <a:schemeClr val="bg1"/>
              </a:solidFill>
              <a:cs typeface="微软雅黑" panose="020B0503020204020204" pitchFamily="34" charset="-122"/>
            </a:endParaRPr>
          </a:p>
          <a:p>
            <a:pPr algn="ctr"/>
            <a:r>
              <a:rPr lang="en-US" altLang="zh-CN" sz="1700" b="1" dirty="0" smtClean="0">
                <a:solidFill>
                  <a:schemeClr val="bg1"/>
                </a:solidFill>
                <a:cs typeface="微软雅黑" panose="020B0503020204020204" pitchFamily="34" charset="-122"/>
              </a:rPr>
              <a:t>35</a:t>
            </a:r>
            <a:r>
              <a:rPr lang="zh-CN" altLang="en-US" sz="1700" b="1" dirty="0" smtClean="0">
                <a:solidFill>
                  <a:schemeClr val="bg1"/>
                </a:solidFill>
                <a:cs typeface="微软雅黑" panose="020B0503020204020204" pitchFamily="34" charset="-122"/>
              </a:rPr>
              <a:t>份</a:t>
            </a:r>
            <a:endParaRPr lang="zh-CN" altLang="en-US" sz="1700" b="1" dirty="0">
              <a:solidFill>
                <a:schemeClr val="bg1"/>
              </a:solidFill>
              <a:cs typeface="微软雅黑" panose="020B0503020204020204" pitchFamily="34" charset="-122"/>
            </a:endParaRPr>
          </a:p>
        </p:txBody>
      </p:sp>
      <p:sp>
        <p:nvSpPr>
          <p:cNvPr id="4" name="Flowchart: Data 32"/>
          <p:cNvSpPr/>
          <p:nvPr>
            <p:custDataLst>
              <p:tags r:id="rId19"/>
            </p:custDataLst>
          </p:nvPr>
        </p:nvSpPr>
        <p:spPr>
          <a:xfrm rot="16200000" flipH="1" flipV="1">
            <a:off x="6503487" y="2911603"/>
            <a:ext cx="800385" cy="235998"/>
          </a:xfrm>
          <a:prstGeom prst="flowChartInputOutpu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3" tIns="38701" rIns="77403" bIns="38701" rtlCol="0" anchor="ctr"/>
          <a:lstStyle/>
          <a:p>
            <a:pPr algn="ctr"/>
            <a:endParaRPr lang="en-US" sz="1300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9795" y="1197610"/>
            <a:ext cx="5481955" cy="1844675"/>
          </a:xfrm>
          <a:prstGeom prst="rect">
            <a:avLst/>
          </a:prstGeom>
          <a:noFill/>
        </p:spPr>
        <p:txBody>
          <a:bodyPr wrap="square" lIns="77403" tIns="38701" rIns="77403" bIns="38701" rtlCol="0">
            <a:noAutofit/>
          </a:bodyPr>
          <a:lstStyle/>
          <a:p>
            <a:pPr marL="0" indent="0" algn="just" eaLnBrk="1" latinLnBrk="0" hangingPunct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图书馆（档案馆）根据学校专业设置的要求，建设以工为主，石油化工特色鲜明，理工结合、师范教育、经、管、文、法等多学科协调发展的文献保障体系。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marL="0" indent="0" algn="just" eaLnBrk="1" latinLnBrk="0" hangingPunct="1">
              <a:lnSpc>
                <a:spcPct val="150000"/>
              </a:lnSpc>
            </a:pPr>
            <a:endParaRPr lang="zh-CN" altLang="en-US" dirty="0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 descr="book_PNG210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86535" y="3862705"/>
            <a:ext cx="1049655" cy="611505"/>
          </a:xfrm>
          <a:prstGeom prst="rect">
            <a:avLst/>
          </a:prstGeom>
        </p:spPr>
      </p:pic>
      <p:pic>
        <p:nvPicPr>
          <p:cNvPr id="1026" name="Picture 2" descr="C:\Users\zxm\Desktop\2021061710531231496.png"/>
          <p:cNvPicPr>
            <a:picLocks noChangeAspect="1" noChangeArrowheads="1"/>
          </p:cNvPicPr>
          <p:nvPr/>
        </p:nvPicPr>
        <p:blipFill rotWithShape="1">
          <a:blip r:embed="rId21"/>
          <a:srcRect l="33634" t="9451" r="30953" b="15486"/>
          <a:stretch>
            <a:fillRect/>
          </a:stretch>
        </p:blipFill>
        <p:spPr bwMode="auto">
          <a:xfrm>
            <a:off x="5732531" y="2802301"/>
            <a:ext cx="485361" cy="5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2"/>
          <a:srcRect l="24958" t="1046" r="30023" b="5510"/>
          <a:stretch>
            <a:fillRect/>
          </a:stretch>
        </p:blipFill>
        <p:spPr>
          <a:xfrm rot="388055">
            <a:off x="7673227" y="1987369"/>
            <a:ext cx="422143" cy="6849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zxm\Desktop\图片去水印.png"/>
          <p:cNvPicPr>
            <a:picLocks noChangeAspect="1" noChangeArrowheads="1"/>
          </p:cNvPicPr>
          <p:nvPr/>
        </p:nvPicPr>
        <p:blipFill rotWithShape="1">
          <a:blip r:embed="rId1"/>
          <a:srcRect b="7144"/>
          <a:stretch>
            <a:fillRect/>
          </a:stretch>
        </p:blipFill>
        <p:spPr bwMode="auto">
          <a:xfrm>
            <a:off x="0" y="1623356"/>
            <a:ext cx="5856636" cy="3625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 rot="5400000">
            <a:off x="6760632" y="-664940"/>
            <a:ext cx="2589420" cy="8270145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0" tIns="40814" rIns="81630" bIns="40814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4608" y="2732961"/>
            <a:ext cx="1309398" cy="1405864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en-US" altLang="zh-CN" sz="8600" dirty="0" smtClean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02</a:t>
            </a:r>
            <a:endParaRPr lang="zh-CN" altLang="en-US" sz="8600" dirty="0">
              <a:solidFill>
                <a:prstClr val="white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02431" y="2884875"/>
            <a:ext cx="4273882" cy="636423"/>
          </a:xfrm>
          <a:prstGeom prst="rect">
            <a:avLst/>
          </a:prstGeom>
        </p:spPr>
        <p:txBody>
          <a:bodyPr wrap="square" lIns="81630" tIns="40814" rIns="81630" bIns="40814">
            <a:spAutoFit/>
          </a:bodyPr>
          <a:lstStyle/>
          <a:p>
            <a:r>
              <a:rPr lang="zh-CN" altLang="en-US" sz="3600" b="1" dirty="0" smtClean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楼层</a:t>
            </a:r>
            <a:r>
              <a:rPr lang="zh-CN" altLang="en-US" sz="3600" b="1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功能布局</a:t>
            </a:r>
            <a:endParaRPr lang="zh-CN" altLang="en-US" sz="3600" b="1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pitchFamily="34" charset="-122"/>
              <a:cs typeface="Gisha" panose="020B0502040204020203" pitchFamily="34" charset="-79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690406" y="3339804"/>
            <a:ext cx="4887124" cy="262598"/>
            <a:chOff x="5444484" y="3347558"/>
            <a:chExt cx="4887760" cy="262538"/>
          </a:xfrm>
        </p:grpSpPr>
        <p:sp>
          <p:nvSpPr>
            <p:cNvPr id="9" name="任意多边形 8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2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5333" y="1215703"/>
            <a:ext cx="3526366" cy="2338523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438" y="1201809"/>
            <a:ext cx="3526366" cy="235222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3213" y="3861824"/>
            <a:ext cx="3469082" cy="2352226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768" y="3834443"/>
            <a:ext cx="3469082" cy="2352225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2396234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官</a:t>
            </a:r>
            <a:r>
              <a:rPr lang="zh-CN" altLang="en-US" sz="29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渡校区主馆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344128"/>
            <a:ext cx="529265" cy="529268"/>
            <a:chOff x="445380" y="344047"/>
            <a:chExt cx="529334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21403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2.1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2051" name="Picture 3" descr="C:\Users\zxm\Desktop\tushugua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60669" y="3834443"/>
            <a:ext cx="3469082" cy="2338522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2052" name="Picture 4" descr="C:\Users\zxm\Desktop\guandu239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9704" y="1201809"/>
            <a:ext cx="3495211" cy="2338524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4151645"/>
            <a:ext cx="12190413" cy="14401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3140028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官</a:t>
            </a:r>
            <a:r>
              <a:rPr lang="zh-CN" altLang="en-US" sz="29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渡校区馆内风貌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344128"/>
            <a:ext cx="529265" cy="529268"/>
            <a:chOff x="445380" y="344047"/>
            <a:chExt cx="529334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21403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2.1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06827" y="4862433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中庭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71310" y="4872990"/>
            <a:ext cx="16560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新书展区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46626" y="4862377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专题书架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911630" y="4871725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多功能阅览区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AutoShape 2" descr="https://img.xiumi.us/xmi/ua/38Ywd/i/538a807155dca5e023a62dccfe29f382-sz_1456586.png?x-oss-process=style/xm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"/>
          <a:srcRect l="38555" t="27808" r="13717"/>
          <a:stretch>
            <a:fillRect/>
          </a:stretch>
        </p:blipFill>
        <p:spPr bwMode="auto">
          <a:xfrm>
            <a:off x="9106535" y="1810385"/>
            <a:ext cx="3543300" cy="2542540"/>
          </a:xfrm>
          <a:prstGeom prst="rect">
            <a:avLst/>
          </a:prstGeom>
          <a:noFill/>
          <a:ln w="28575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perspectiveRight" fov="4200000">
              <a:rot lat="0" lon="198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图片 2" descr="中厅"/>
          <p:cNvPicPr>
            <a:picLocks noChangeAspect="1"/>
          </p:cNvPicPr>
          <p:nvPr/>
        </p:nvPicPr>
        <p:blipFill>
          <a:blip r:embed="rId2"/>
          <a:srcRect l="18245" t="563" r="15051"/>
          <a:stretch>
            <a:fillRect/>
          </a:stretch>
        </p:blipFill>
        <p:spPr>
          <a:xfrm>
            <a:off x="-408940" y="1750060"/>
            <a:ext cx="3300730" cy="2602865"/>
          </a:xfrm>
          <a:prstGeom prst="rect">
            <a:avLst/>
          </a:prstGeom>
          <a:ln w="28575" cmpd="sng">
            <a:solidFill>
              <a:srgbClr val="FFFFFF"/>
            </a:solidFill>
            <a:prstDash val="solid"/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perspectiveLeft" fov="4200000">
              <a:rot lat="0" lon="1800000" rev="0"/>
            </a:camera>
            <a:lightRig rig="threePt" dir="t"/>
          </a:scene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5628" t="11915" r="15527" b="9130"/>
          <a:stretch>
            <a:fillRect/>
          </a:stretch>
        </p:blipFill>
        <p:spPr>
          <a:xfrm>
            <a:off x="2854325" y="1774190"/>
            <a:ext cx="3479800" cy="2579370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perspectiveRight" fov="4200000">
              <a:rot lat="0" lon="19800000" rev="0"/>
            </a:camera>
            <a:lightRig rig="threePt" dir="t"/>
          </a:scene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40" y="1810385"/>
            <a:ext cx="3495675" cy="2543175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perspectiveLeft" fov="4200000">
              <a:rot lat="0" lon="1800000" rev="0"/>
            </a:camera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2396234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pPr algn="l"/>
            <a:r>
              <a:rPr lang="zh-CN" altLang="en-US" sz="29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楼层功能布局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" y="344128"/>
            <a:ext cx="568000" cy="529268"/>
            <a:chOff x="445380" y="344047"/>
            <a:chExt cx="568074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60143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2.2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068917" y="5250112"/>
            <a:ext cx="10128182" cy="12947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403" tIns="38701" rIns="77403" bIns="38701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402291" y="4292777"/>
            <a:ext cx="635616" cy="632156"/>
          </a:xfrm>
          <a:prstGeom prst="rect">
            <a:avLst/>
          </a:prstGeom>
        </p:spPr>
        <p:txBody>
          <a:bodyPr wrap="none" lIns="77403" tIns="38701" rIns="77403" bIns="38701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02</a:t>
            </a:r>
            <a:endParaRPr lang="zh-CN" altLang="en-US" sz="3600" dirty="0">
              <a:solidFill>
                <a:prstClr val="white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t="4062" r="1474"/>
          <a:stretch>
            <a:fillRect/>
          </a:stretch>
        </p:blipFill>
        <p:spPr>
          <a:xfrm>
            <a:off x="6095365" y="909320"/>
            <a:ext cx="5063490" cy="4340860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3" name="剪去单角的矩形 22"/>
          <p:cNvSpPr/>
          <p:nvPr/>
        </p:nvSpPr>
        <p:spPr>
          <a:xfrm>
            <a:off x="6095206" y="4437670"/>
            <a:ext cx="2483919" cy="657322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官渡图书馆东门入口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1054735" y="911225"/>
          <a:ext cx="4949190" cy="4345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3020"/>
                <a:gridCol w="3646170"/>
              </a:tblGrid>
              <a:tr h="8197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800">
                          <a:solidFill>
                            <a:srgbClr val="E0EEF0"/>
                          </a:solidFill>
                        </a:rPr>
                        <a:t>图书馆（档案馆）楼层分布图</a:t>
                      </a:r>
                      <a:endParaRPr lang="zh-CN" altLang="en-US" sz="1800">
                        <a:solidFill>
                          <a:srgbClr val="E0EEF0"/>
                        </a:solidFill>
                      </a:endParaRPr>
                    </a:p>
                  </a:txBody>
                  <a:tcPr anchor="ctr">
                    <a:solidFill>
                      <a:srgbClr val="004CA4"/>
                    </a:solidFill>
                  </a:tcPr>
                </a:tc>
                <a:tc hMerge="1">
                  <a:tcPr/>
                </a:tc>
              </a:tr>
              <a:tr h="4749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七楼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18B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自习室一至三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自习室五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档案库房一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档案库房二</a:t>
                      </a:r>
                      <a:endParaRPr lang="zh-CN" altLang="en-US" sz="11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档案室</a:t>
                      </a:r>
                      <a:endParaRPr lang="zh-CN" altLang="en-US" sz="11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9FD8F6"/>
                    </a:solidFill>
                  </a:tcPr>
                </a:tc>
              </a:tr>
              <a:tr h="4375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六楼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18B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自习室六   样本书库   学科服务部</a:t>
                      </a:r>
                      <a:endParaRPr lang="zh-CN" altLang="en-US" sz="11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9FD8F6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五楼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08CD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流通二库   过报刊一库   二线书库   研讨室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资源建设部   </a:t>
                      </a:r>
                      <a:endParaRPr lang="zh-CN" altLang="en-US" sz="11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9FD8F6"/>
                    </a:solidFill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四楼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28AD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工具书阅览室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特藏文库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馆史展示室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信息技术部</a:t>
                      </a:r>
                      <a:endParaRPr lang="zh-CN" altLang="en-US" sz="11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9FD8F6"/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三楼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289D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流通一库（社科书室、自科书室、外文书室、捐赠书室）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二线书库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过报刊二库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读者服务部</a:t>
                      </a:r>
                      <a:endParaRPr lang="zh-CN" altLang="en-US" sz="11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solidFill>
                      <a:srgbClr val="9FD8F6"/>
                    </a:solidFill>
                  </a:tcPr>
                </a:tc>
              </a:tr>
              <a:tr h="5130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二楼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28AD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自习室七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多功能阅览室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208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会议室</a:t>
                      </a:r>
                      <a:endParaRPr lang="zh-CN" altLang="en-US" sz="11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9FD8F6"/>
                    </a:solidFill>
                  </a:tcPr>
                </a:tc>
              </a:tr>
              <a:tr h="4787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一楼</a:t>
                      </a:r>
                      <a:endParaRPr lang="zh-CN" altLang="en-US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08A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馆领导办公室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办公室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会议室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校史馆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endParaRPr lang="en-US" altLang="zh-CN" sz="11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学术报告一厅</a:t>
                      </a:r>
                      <a:r>
                        <a:rPr lang="en-US" altLang="zh-CN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  </a:t>
                      </a:r>
                      <a:r>
                        <a:rPr lang="zh-CN" altLang="en-US" sz="1100" b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学术报告二厅</a:t>
                      </a:r>
                      <a:endParaRPr lang="zh-CN" altLang="en-US" sz="1100" b="1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9FD8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2396234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楼层功能布局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" y="344128"/>
            <a:ext cx="529075" cy="529268"/>
            <a:chOff x="445380" y="344047"/>
            <a:chExt cx="529144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16555" cy="47694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02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aphicFrame>
        <p:nvGraphicFramePr>
          <p:cNvPr id="29" name="表格 2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50545" y="967105"/>
          <a:ext cx="11170285" cy="5732145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146175"/>
                <a:gridCol w="3260090"/>
                <a:gridCol w="6764020"/>
              </a:tblGrid>
              <a:tr h="5486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楼层</a:t>
                      </a:r>
                      <a:endParaRPr lang="zh-CN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2946" marR="52946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库室名称</a:t>
                      </a:r>
                      <a:endParaRPr lang="zh-CN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52946" marR="5294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服务内容</a:t>
                      </a:r>
                      <a:endParaRPr lang="zh-CN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52946" marR="52946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0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二楼</a:t>
                      </a:r>
                      <a:endParaRPr lang="zh-CN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52946" marR="52946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600" b="1" dirty="0" err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多功能阅览室</a:t>
                      </a: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</a:t>
                      </a:r>
                      <a:r>
                        <a:rPr 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211室）</a:t>
                      </a:r>
                      <a:endParaRPr lang="en-US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提供现刊、现报及过刊合订本</a:t>
                      </a:r>
                      <a:r>
                        <a:rPr lang="en-US" altLang="zh-CN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(2011</a:t>
                      </a: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年至今</a:t>
                      </a:r>
                      <a:r>
                        <a:rPr lang="en-US" altLang="zh-CN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)</a:t>
                      </a: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的阅览服务，提供电子资源阅览、读者自习等服务。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2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三楼</a:t>
                      </a:r>
                      <a:endParaRPr lang="zh-CN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52946" marR="52946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流通一库（301室）</a:t>
                      </a:r>
                      <a:endParaRPr lang="en-US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提供社会科学、自然科学、外文图书、赠送图书、捐赠教参图书的阅览及借还服务。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8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四楼</a:t>
                      </a:r>
                      <a:endParaRPr lang="zh-CN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52946" marR="52946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工具书阅览室</a:t>
                      </a:r>
                      <a:r>
                        <a:rPr lang="en-US" sz="1600" b="1" baseline="30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●</a:t>
                      </a:r>
                      <a:r>
                        <a:rPr 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特藏文库</a:t>
                      </a:r>
                      <a:endParaRPr 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zh-CN" altLang="en-US" sz="16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馆史展示室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（412室）</a:t>
                      </a:r>
                      <a:endParaRPr lang="en-US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600" b="1" dirty="0" err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提供工具书、学位论文、本校教职工著作阅览服务</a:t>
                      </a: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。</a:t>
                      </a:r>
                      <a:endParaRPr lang="zh-CN" altLang="en-US" sz="16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zh-CN" altLang="en-US" sz="16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馆史展示室</a:t>
                      </a:r>
                      <a:r>
                        <a:rPr lang="zh-CN" altLang="en-US" sz="16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展示关于图书馆的老物件，目录柜、卡片制作机、装订机、借阅证、袋书卡、办公印章、藏书章等物品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五楼</a:t>
                      </a:r>
                      <a:endParaRPr lang="zh-CN" altLang="en-US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流通二库（512室）</a:t>
                      </a:r>
                      <a:endParaRPr lang="zh-CN" altLang="en-US" sz="1600" b="1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提供</a:t>
                      </a:r>
                      <a:r>
                        <a:rPr lang="en-US" altLang="zh-CN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2021</a:t>
                      </a: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年及其后入藏的新书阅览及借还服务。</a:t>
                      </a:r>
                      <a:endParaRPr lang="zh-CN" altLang="en-US" sz="1600" b="1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五楼</a:t>
                      </a:r>
                      <a:endParaRPr lang="zh-CN" altLang="en-US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6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研讨室一（</a:t>
                      </a:r>
                      <a:r>
                        <a:rPr lang="en-US" altLang="zh-CN" sz="16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516</a:t>
                      </a:r>
                      <a:r>
                        <a:rPr lang="zh-CN" altLang="en-US" sz="16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室）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6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+mn-ea"/>
                        </a:rPr>
                        <a:t>提供预约研讨服务。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5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六楼</a:t>
                      </a:r>
                      <a:endParaRPr lang="zh-CN" altLang="en-US" sz="16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样本书库（601室）</a:t>
                      </a:r>
                      <a:endParaRPr lang="en-US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600" b="1" dirty="0" err="1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提供样本图书阅览及借还服务</a:t>
                      </a: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。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005">
                <a:tc vMerge="1">
                  <a:tcPr/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学科服务部（615室）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负责学科分析、参考咨询、信息素养教育、图书馆（档案馆）年报制作、代查收录、科技查新、文献传递、定题服务等服务。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七楼</a:t>
                      </a:r>
                      <a:endParaRPr lang="zh-CN" altLang="en-US" sz="1600" b="1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档案室（711室）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提供综合档案查阅服务。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70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二、六、七楼</a:t>
                      </a:r>
                      <a:endParaRPr lang="zh-CN" altLang="en-US" sz="1600" b="1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自习室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自习室1-7（</a:t>
                      </a:r>
                      <a:r>
                        <a:rPr lang="en-US" altLang="zh-CN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205</a:t>
                      </a: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；</a:t>
                      </a:r>
                      <a:r>
                        <a:rPr 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609-612</a:t>
                      </a: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；</a:t>
                      </a:r>
                      <a:r>
                        <a:rPr 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701-703；704-705；706；709-710；717-720</a:t>
                      </a:r>
                      <a:r>
                        <a:rPr 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）提供读者自习服务</a:t>
                      </a: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。</a:t>
                      </a:r>
                      <a:endParaRPr lang="zh-CN" altLang="en-US" sz="16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276813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西城校</a:t>
            </a:r>
            <a:r>
              <a:rPr lang="zh-CN" altLang="en-US" sz="29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区图书馆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344128"/>
            <a:ext cx="576890" cy="529268"/>
            <a:chOff x="445380" y="344047"/>
            <a:chExt cx="576965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69034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2.3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29" name="内容占位符 7" descr="微信图片_20210402114613.jpg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r="10614"/>
          <a:stretch>
            <a:fillRect/>
          </a:stretch>
        </p:blipFill>
        <p:spPr>
          <a:xfrm>
            <a:off x="1630680" y="981710"/>
            <a:ext cx="8903970" cy="5440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3511924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西城校区临时图书馆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" y="344128"/>
            <a:ext cx="576890" cy="529268"/>
            <a:chOff x="445380" y="344047"/>
            <a:chExt cx="576965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69034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2.3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>
            <p:custDataLst>
              <p:tags r:id="rId1"/>
            </p:custDataLst>
          </p:nvPr>
        </p:nvSpPr>
        <p:spPr>
          <a:xfrm>
            <a:off x="4487545" y="3361690"/>
            <a:ext cx="3103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人工服务台</a:t>
            </a:r>
            <a:endParaRPr lang="zh-CN" altLang="en-US" b="1" dirty="0" err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801688" y="3361690"/>
            <a:ext cx="3103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自助借还机</a:t>
            </a:r>
            <a:endParaRPr lang="zh-CN" altLang="en-US" b="1" dirty="0" err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"/>
            </p:custDataLst>
          </p:nvPr>
        </p:nvSpPr>
        <p:spPr>
          <a:xfrm>
            <a:off x="801688" y="6289040"/>
            <a:ext cx="3103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报刊</a:t>
            </a: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区</a:t>
            </a:r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8281353" y="3361690"/>
            <a:ext cx="3103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电子借阅机</a:t>
            </a:r>
            <a:endParaRPr lang="zh-CN" altLang="en-US" b="1" dirty="0" err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3" name="图片 32" descr="C:/Users/Administrator/Desktop/新生入馆培训PPT/图书馆照片202506/西城临时图书馆照片/微信图片_20250703094957.jpg微信图片_2025070309495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8358" b="23215"/>
          <a:stretch>
            <a:fillRect/>
          </a:stretch>
        </p:blipFill>
        <p:spPr>
          <a:xfrm>
            <a:off x="667385" y="952500"/>
            <a:ext cx="3430270" cy="2427605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4" name="Picture 7" descr="C:/Users/Administrator/Desktop/新生入馆培训PPT/图书馆照片202506/西城临时图书馆照片/微信图片_20250703082724.jpg微信图片_20250703082724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/>
          <a:stretch>
            <a:fillRect/>
          </a:stretch>
        </p:blipFill>
        <p:spPr bwMode="auto">
          <a:xfrm>
            <a:off x="4416425" y="920115"/>
            <a:ext cx="3373200" cy="24513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图片 9" descr="C:/Users/Administrator/Desktop/新生入馆培训PPT/图书馆照片202506/西城临时图书馆照片/微信图片_20250703095118.jpg微信图片_2025070309511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22278" b="22278"/>
          <a:stretch>
            <a:fillRect/>
          </a:stretch>
        </p:blipFill>
        <p:spPr>
          <a:xfrm>
            <a:off x="757555" y="3861435"/>
            <a:ext cx="3373120" cy="242697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6" name="图片 11" descr="C:/Users/Administrator/Desktop/新生入馆培训PPT/图书馆照片202506/西城临时图书馆照片/微信图片_20250703083111.jpg微信图片_202507030831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240" r="240"/>
          <a:stretch>
            <a:fillRect/>
          </a:stretch>
        </p:blipFill>
        <p:spPr>
          <a:xfrm>
            <a:off x="8241983" y="924600"/>
            <a:ext cx="3373200" cy="244240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7" name="图片 8" descr="C:/Users/Administrator/Desktop/新生入馆培训PPT/图书馆照片202506/西城临时图书馆照片/微信图片_20250703082751.jpg微信图片_2025070308275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rcRect l="33" r="33"/>
          <a:stretch>
            <a:fillRect/>
          </a:stretch>
        </p:blipFill>
        <p:spPr>
          <a:xfrm>
            <a:off x="8219123" y="3861435"/>
            <a:ext cx="3373200" cy="239720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8" name="Picture 2" descr="D:\工作资料\library工作资料\1.1-图片（宣传部）20230908三校区图书馆外景和书架\西城校区图书馆（何洪镔）\IMG_0938.jpg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 rotWithShape="1">
          <a:blip r:embed="rId16"/>
          <a:srcRect r="9045"/>
          <a:stretch>
            <a:fillRect/>
          </a:stretch>
        </p:blipFill>
        <p:spPr bwMode="auto">
          <a:xfrm>
            <a:off x="4446270" y="3861435"/>
            <a:ext cx="3373120" cy="242760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4487545" y="6289040"/>
            <a:ext cx="3103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阅览区</a:t>
            </a:r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18"/>
            </p:custDataLst>
          </p:nvPr>
        </p:nvSpPr>
        <p:spPr>
          <a:xfrm>
            <a:off x="8281353" y="6289040"/>
            <a:ext cx="31038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电子</a:t>
            </a: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阅览区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6574" y="1557586"/>
            <a:ext cx="5472608" cy="3924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4255718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一站式学生社区服务大厅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" y="344128"/>
            <a:ext cx="567365" cy="529268"/>
            <a:chOff x="445380" y="344047"/>
            <a:chExt cx="567439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59508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2.4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2" name="文本框 125"/>
          <p:cNvSpPr txBox="1"/>
          <p:nvPr/>
        </p:nvSpPr>
        <p:spPr>
          <a:xfrm>
            <a:off x="406574" y="1557586"/>
            <a:ext cx="5400600" cy="3924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一站式学生社区服务大厅位于西城校区北华苑，结合学生学习生活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实际，择优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调拨近 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1300 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优质馆藏图书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，同学们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可以在社区服务大厅也能够阅读到图书馆的书籍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进一步满足读者的学习需求，西城校区一站式学生社区服务大厅开通了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图书自助借还服务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，欢迎同学们来此借阅图书！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dirty="0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4724" r="4724"/>
          <a:stretch>
            <a:fillRect/>
          </a:stretch>
        </p:blipFill>
        <p:spPr>
          <a:xfrm>
            <a:off x="6096000" y="1557586"/>
            <a:ext cx="5275299" cy="3924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2740660" cy="527050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光华校</a:t>
            </a:r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区图书馆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344128"/>
            <a:ext cx="578795" cy="529268"/>
            <a:chOff x="445380" y="344047"/>
            <a:chExt cx="578870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70939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2.5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0" name="Picture 3"/>
          <p:cNvPicPr>
            <a:picLocks noChangeAspect="1"/>
          </p:cNvPicPr>
          <p:nvPr/>
        </p:nvPicPr>
        <p:blipFill>
          <a:blip r:embed="rId1"/>
          <a:srcRect l="5280" t="-1039" r="-919" b="4303"/>
          <a:stretch>
            <a:fillRect/>
          </a:stretch>
        </p:blipFill>
        <p:spPr>
          <a:xfrm>
            <a:off x="2460625" y="1194435"/>
            <a:ext cx="7270750" cy="5252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2396234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楼层功能布局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344128"/>
            <a:ext cx="578795" cy="529268"/>
            <a:chOff x="445380" y="344047"/>
            <a:chExt cx="578870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70939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2.5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1" name="图片 10" descr="C:/Users/Administrator/Desktop/新生入馆培训PPT/图书馆照片202506/光华图书馆/微信图片_20250703095301.jpg微信图片_20250703095301"/>
          <p:cNvPicPr>
            <a:picLocks noChangeAspect="1"/>
          </p:cNvPicPr>
          <p:nvPr/>
        </p:nvPicPr>
        <p:blipFill>
          <a:blip r:embed="rId1"/>
          <a:srcRect l="29" r="29"/>
          <a:stretch>
            <a:fillRect/>
          </a:stretch>
        </p:blipFill>
        <p:spPr>
          <a:xfrm>
            <a:off x="1270635" y="1522730"/>
            <a:ext cx="4128135" cy="3101340"/>
          </a:xfrm>
          <a:prstGeom prst="rect">
            <a:avLst/>
          </a:prstGeom>
          <a:effectLst/>
        </p:spPr>
      </p:pic>
      <p:pic>
        <p:nvPicPr>
          <p:cNvPr id="12" name="图片 11" descr="C:/Users/Administrator/Desktop/新生入馆培训PPT/图书馆照片202506/光华图书馆/微信图片_20250703095324.jpg微信图片_20250703095324"/>
          <p:cNvPicPr>
            <a:picLocks noChangeAspect="1"/>
          </p:cNvPicPr>
          <p:nvPr/>
        </p:nvPicPr>
        <p:blipFill>
          <a:blip r:embed="rId2"/>
          <a:srcRect l="31" r="31"/>
          <a:stretch>
            <a:fillRect/>
          </a:stretch>
        </p:blipFill>
        <p:spPr>
          <a:xfrm>
            <a:off x="6339205" y="1491615"/>
            <a:ext cx="4437380" cy="3132455"/>
          </a:xfrm>
          <a:prstGeom prst="rect">
            <a:avLst/>
          </a:prstGeom>
          <a:effectLst/>
        </p:spPr>
      </p:pic>
      <p:sp>
        <p:nvSpPr>
          <p:cNvPr id="13" name="文本框 9"/>
          <p:cNvSpPr txBox="1"/>
          <p:nvPr/>
        </p:nvSpPr>
        <p:spPr>
          <a:xfrm>
            <a:off x="1270635" y="4752975"/>
            <a:ext cx="4053205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社科书库、报刊阅览室（211室）</a:t>
            </a:r>
            <a:endParaRPr lang="en-US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文本框 10"/>
          <p:cNvSpPr txBox="1"/>
          <p:nvPr/>
        </p:nvSpPr>
        <p:spPr>
          <a:xfrm>
            <a:off x="6482918" y="4752975"/>
            <a:ext cx="4126865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ctr">
              <a:buNone/>
            </a:pPr>
            <a:r>
              <a:rPr 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自科书库（311室）</a:t>
            </a:r>
            <a:endParaRPr lang="en-US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1"/>
          <p:cNvSpPr txBox="1"/>
          <p:nvPr/>
        </p:nvSpPr>
        <p:spPr>
          <a:xfrm>
            <a:off x="6482918" y="5407025"/>
            <a:ext cx="429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提供自然科学类图书阅览及借还服务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3" name="文本框 3"/>
          <p:cNvSpPr txBox="1"/>
          <p:nvPr/>
        </p:nvSpPr>
        <p:spPr>
          <a:xfrm>
            <a:off x="1202690" y="5407025"/>
            <a:ext cx="386778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提供社会科学类图书阅览、借还以及当年报刊阅览服务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dirty="0">
              <a:solidFill>
                <a:srgbClr val="1F4E7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开放时间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344128"/>
            <a:ext cx="580700" cy="529268"/>
            <a:chOff x="445380" y="344047"/>
            <a:chExt cx="580776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72845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2.6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aphicFrame>
        <p:nvGraphicFramePr>
          <p:cNvPr id="24" name="表格 23"/>
          <p:cNvGraphicFramePr/>
          <p:nvPr>
            <p:custDataLst>
              <p:tags r:id="rId1"/>
            </p:custDataLst>
          </p:nvPr>
        </p:nvGraphicFramePr>
        <p:xfrm>
          <a:off x="882650" y="909955"/>
          <a:ext cx="10982325" cy="5829300"/>
        </p:xfrm>
        <a:graphic>
          <a:graphicData uri="http://schemas.openxmlformats.org/drawingml/2006/table">
            <a:tbl>
              <a:tblPr/>
              <a:tblGrid>
                <a:gridCol w="1308735"/>
                <a:gridCol w="4411345"/>
                <a:gridCol w="2823210"/>
                <a:gridCol w="2439035"/>
              </a:tblGrid>
              <a:tr h="391160">
                <a:tc>
                  <a:txBody>
                    <a:bodyPr/>
                    <a:lstStyle/>
                    <a:p>
                      <a:pPr marL="0" indent="0" algn="ctr" defTabSz="774065" rtl="0" eaLnBrk="1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校区</a:t>
                      </a:r>
                      <a:endParaRPr lang="zh-CN" altLang="en-US" sz="1600" b="1" kern="10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74065" rtl="0" eaLnBrk="1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库室名称</a:t>
                      </a:r>
                      <a:endParaRPr lang="zh-CN" altLang="en-US" sz="1600" b="1" kern="10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74065" rtl="0" eaLnBrk="1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周一至周五</a:t>
                      </a:r>
                      <a:endParaRPr lang="zh-CN" altLang="en-US" sz="1600" b="1" kern="10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774065" rtl="0" eaLnBrk="1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双休日</a:t>
                      </a:r>
                      <a:endParaRPr lang="zh-CN" altLang="en-US" sz="1600" b="1" kern="10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275590">
                <a:tc rowSpan="6">
                  <a:txBody>
                    <a:bodyPr/>
                    <a:lstStyle/>
                    <a:p>
                      <a:pPr marL="0" indent="0" algn="ctr" defTabSz="774065" rtl="0" eaLnBrk="1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官渡校区</a:t>
                      </a:r>
                      <a:endParaRPr lang="zh-CN" altLang="en-US" sz="1600" b="1" kern="10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66992" marR="66992" marT="0" marB="0" anchor="ctr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4065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b="1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多功能阅览室（211室）</a:t>
                      </a:r>
                      <a:endParaRPr lang="en-US" altLang="en-US" sz="1600" b="1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7:00—22:30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  <a:tc hMerge="1"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</a:tr>
              <a:tr h="971550">
                <a:tc vMerge="1">
                  <a:tcPr marL="66992" marR="66992" marT="0" marB="0" anchor="ctr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4065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流通一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库</a:t>
                      </a: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（301室）</a:t>
                      </a:r>
                      <a:endParaRPr lang="zh-CN" altLang="en-US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marR="0" indent="0" algn="ctr" defTabSz="774065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流通二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库</a:t>
                      </a: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（512室）</a:t>
                      </a:r>
                      <a:endParaRPr lang="en-US" altLang="zh-CN" sz="1600" b="1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marR="0" indent="0" algn="ctr" defTabSz="774065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研讨室一（</a:t>
                      </a:r>
                      <a:r>
                        <a:rPr lang="en-US" altLang="zh-CN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516</a:t>
                      </a: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室）</a:t>
                      </a:r>
                      <a:endParaRPr lang="en-US" altLang="en-US" sz="1600" b="1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8:00—11:40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14:30—22:00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8:00—11:40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14:30—17:30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（周六下午开放至</a:t>
                      </a: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16:30</a:t>
                      </a: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</a:t>
                      </a:r>
                      <a:endParaRPr lang="zh-CN" altLang="en-US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</a:tr>
              <a:tr h="394970">
                <a:tc vMerge="1">
                  <a:tcPr>
                    <a:lnL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774065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工具书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阅览室</a:t>
                      </a:r>
                      <a:r>
                        <a:rPr lang="en-US" altLang="zh-CN" sz="1600" b="1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.</a:t>
                      </a: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特藏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文库</a:t>
                      </a:r>
                      <a:r>
                        <a:rPr lang="en-US" altLang="zh-CN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.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馆史展示室</a:t>
                      </a: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（412室）</a:t>
                      </a:r>
                      <a:endParaRPr lang="en-US" altLang="en-US" sz="1600" b="1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E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8:00—11:40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14:30—17:30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E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不开放</a:t>
                      </a:r>
                      <a:endParaRPr lang="zh-CN" altLang="en-US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EF"/>
                    </a:solidFill>
                  </a:tcPr>
                </a:tc>
              </a:tr>
              <a:tr h="395605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ctr" defTabSz="774065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样本书库</a:t>
                      </a:r>
                      <a:r>
                        <a:rPr lang="en-US" altLang="zh-CN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（601室）</a:t>
                      </a:r>
                      <a:endParaRPr lang="en-US" altLang="en-US" sz="1600" b="1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  <a:tc vMerge="1"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  <a:tc vMerge="1"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</a:tr>
              <a:tr h="1564640">
                <a:tc vMerge="1">
                  <a:tcPr>
                    <a:lnL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图书馆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办公室</a:t>
                      </a:r>
                      <a:r>
                        <a:rPr lang="zh-CN" altLang="en-US" sz="1600" b="1" i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1600" b="1" i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114</a:t>
                      </a:r>
                      <a:r>
                        <a:rPr lang="zh-CN" altLang="en-US" sz="1600" b="1" i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室）</a:t>
                      </a:r>
                      <a:endParaRPr lang="zh-CN" altLang="en-US" sz="1600" b="1" i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信息技术部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办公室（</a:t>
                      </a:r>
                      <a:r>
                        <a:rPr lang="en-US" altLang="zh-CN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415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室）</a:t>
                      </a:r>
                      <a:endParaRPr lang="zh-CN" altLang="en-US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资源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建设部办公室（</a:t>
                      </a:r>
                      <a:r>
                        <a:rPr lang="en-US" altLang="zh-CN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503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室）</a:t>
                      </a:r>
                      <a:endParaRPr lang="zh-CN" altLang="en-US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读者服务部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办公室</a:t>
                      </a:r>
                      <a:r>
                        <a:rPr lang="zh-CN" altLang="en-US" sz="1600" b="1" i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1600" b="1" i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408</a:t>
                      </a:r>
                      <a:r>
                        <a:rPr lang="zh-CN" altLang="en-US" sz="1600" b="1" i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室）</a:t>
                      </a:r>
                      <a:endParaRPr lang="zh-CN" altLang="en-US" sz="1600" b="1" i="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学科服务部</a:t>
                      </a:r>
                      <a:r>
                        <a:rPr lang="zh-CN" altLang="en-US" sz="1600" b="1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办公室（</a:t>
                      </a:r>
                      <a:r>
                        <a:rPr lang="en-US" altLang="zh-CN" sz="1600" b="1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615</a:t>
                      </a:r>
                      <a:r>
                        <a:rPr lang="zh-CN" altLang="en-US" sz="1600" b="1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室）</a:t>
                      </a:r>
                      <a:endParaRPr lang="zh-CN" altLang="en-US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档案室（</a:t>
                      </a:r>
                      <a:r>
                        <a:rPr lang="en-US" altLang="zh-CN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711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室）</a:t>
                      </a:r>
                      <a:endParaRPr lang="zh-CN" altLang="en-US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EF"/>
                    </a:solidFill>
                  </a:tcPr>
                </a:tc>
                <a:tc vMerge="1"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EF"/>
                    </a:solidFill>
                  </a:tcPr>
                </a:tc>
                <a:tc vMerge="1"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F1EF"/>
                    </a:solidFill>
                  </a:tcPr>
                </a:tc>
              </a:tr>
              <a:tr h="532130">
                <a:tc vMerge="1">
                  <a:tcPr>
                    <a:lnL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自习室1-3,5-7（</a:t>
                      </a:r>
                      <a:r>
                        <a:rPr lang="en-US" altLang="zh-CN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205</a:t>
                      </a: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；</a:t>
                      </a:r>
                      <a:r>
                        <a:rPr 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609-612</a:t>
                      </a:r>
                      <a:r>
                        <a:rPr lang="zh-CN" alt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；</a:t>
                      </a:r>
                      <a:r>
                        <a:rPr lang="en-US" sz="16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701-703；704-705；706；717-720</a:t>
                      </a:r>
                      <a:r>
                        <a:rPr lang="en-US" sz="1600" b="1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微软雅黑" panose="020B0503020204020204" pitchFamily="34" charset="-122"/>
                        </a:rPr>
                        <a:t>）</a:t>
                      </a:r>
                      <a:endParaRPr lang="zh-CN" altLang="en-US" sz="1600" b="1" i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9842" marR="9842" marT="98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7:00—22:30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</a:tr>
              <a:tr h="521335">
                <a:tc>
                  <a:txBody>
                    <a:bodyPr/>
                    <a:lstStyle/>
                    <a:p>
                      <a:pPr marL="0" indent="0" algn="ctr" defTabSz="774065" rtl="0" eaLnBrk="1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光华校区</a:t>
                      </a:r>
                      <a:endParaRPr lang="zh-CN" altLang="en-US" sz="1600" b="1" kern="10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774065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社科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书库、报刊阅览室（</a:t>
                      </a:r>
                      <a:r>
                        <a:rPr lang="en-US" altLang="zh-CN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211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室）</a:t>
                      </a:r>
                      <a:endParaRPr lang="zh-CN" altLang="en-US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自科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书库（</a:t>
                      </a:r>
                      <a:r>
                        <a:rPr lang="en-US" altLang="zh-CN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311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室）</a:t>
                      </a:r>
                      <a:endParaRPr lang="zh-CN" altLang="en-US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8:00—11:40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14:30—17:30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不开放</a:t>
                      </a:r>
                      <a:endParaRPr lang="zh-CN" altLang="en-US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</a:tr>
              <a:tr h="260985">
                <a:tc rowSpan="2">
                  <a:txBody>
                    <a:bodyPr/>
                    <a:lstStyle/>
                    <a:p>
                      <a:pPr marL="0" indent="0" algn="ctr" defTabSz="774065" rtl="0" eaLnBrk="1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b="1" kern="10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西城校区</a:t>
                      </a:r>
                      <a:endParaRPr lang="zh-CN" altLang="en-US" sz="1600" b="1" kern="10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9525" cap="flat" cmpd="sng">
                      <a:noFill/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临时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图书馆（综合体东南角）</a:t>
                      </a:r>
                      <a:endParaRPr lang="zh-CN" altLang="en-US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9F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8:00—21:30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9F4"/>
                    </a:solidFill>
                  </a:tcPr>
                </a:tc>
                <a:tc hMerge="1">
                  <a:tcPr/>
                </a:tc>
              </a:tr>
              <a:tr h="521335">
                <a:tc vMerge="1">
                  <a:tcPr marL="66992" marR="66992" marT="0" marB="0" anchor="ctr">
                    <a:lnL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1600" b="1" i="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一站式学生社区服务</a:t>
                      </a:r>
                      <a:r>
                        <a:rPr lang="zh-CN" altLang="en-US" sz="1600" b="1" i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大厅（北华苑）</a:t>
                      </a:r>
                      <a:endParaRPr lang="zh-CN" altLang="en-US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9:00—11:30</a:t>
                      </a:r>
                      <a:endParaRPr lang="en-US" altLang="zh-CN" sz="1600" b="1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US" altLang="zh-CN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14:30—22:00</a:t>
                      </a:r>
                      <a:endParaRPr lang="en-US" altLang="zh-CN" sz="1600" b="1" i="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66992" marR="66992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noFill/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/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672" b="2775"/>
          <a:stretch>
            <a:fillRect/>
          </a:stretch>
        </p:blipFill>
        <p:spPr>
          <a:xfrm>
            <a:off x="0" y="1091565"/>
            <a:ext cx="5391150" cy="367347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19" name="矩形 18"/>
          <p:cNvSpPr/>
          <p:nvPr/>
        </p:nvSpPr>
        <p:spPr>
          <a:xfrm rot="5400000">
            <a:off x="6760632" y="-664940"/>
            <a:ext cx="2589420" cy="8270145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0" tIns="40814" rIns="81630" bIns="40814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4608" y="2732961"/>
            <a:ext cx="1341458" cy="1405864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en-US" altLang="zh-CN" sz="8600" dirty="0" smtClean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03</a:t>
            </a:r>
            <a:endParaRPr lang="zh-CN" altLang="en-US" sz="8600" dirty="0">
              <a:solidFill>
                <a:prstClr val="white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02431" y="2884875"/>
            <a:ext cx="4273882" cy="636423"/>
          </a:xfrm>
          <a:prstGeom prst="rect">
            <a:avLst/>
          </a:prstGeom>
        </p:spPr>
        <p:txBody>
          <a:bodyPr wrap="square" lIns="81630" tIns="40814" rIns="81630" bIns="40814">
            <a:spAutoFit/>
          </a:bodyPr>
          <a:lstStyle/>
          <a:p>
            <a:r>
              <a:rPr lang="zh-CN" altLang="en-US" sz="3600" b="1" dirty="0" smtClean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纸质资源借阅</a:t>
            </a:r>
            <a:endParaRPr lang="zh-CN" altLang="en-US" sz="3600" b="1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pitchFamily="34" charset="-122"/>
              <a:cs typeface="Gisha" panose="020B0502040204020203" pitchFamily="34" charset="-79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690406" y="3339804"/>
            <a:ext cx="4887124" cy="262598"/>
            <a:chOff x="5444484" y="3347558"/>
            <a:chExt cx="4887760" cy="262538"/>
          </a:xfrm>
        </p:grpSpPr>
        <p:sp>
          <p:nvSpPr>
            <p:cNvPr id="9" name="任意多边形 8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2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4537846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馆藏分类依据 </a:t>
            </a:r>
            <a:r>
              <a:rPr lang="en-US" altLang="zh-CN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 </a:t>
            </a:r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中图法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" y="344128"/>
            <a:ext cx="538155" cy="529268"/>
            <a:chOff x="445380" y="344047"/>
            <a:chExt cx="538226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30295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3.1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86" name="Rectangle 3"/>
          <p:cNvSpPr/>
          <p:nvPr>
            <p:custDataLst>
              <p:tags r:id="rId1"/>
            </p:custDataLst>
          </p:nvPr>
        </p:nvSpPr>
        <p:spPr>
          <a:xfrm>
            <a:off x="3869690" y="2039620"/>
            <a:ext cx="695325" cy="16363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36000" tIns="10800" rIns="36000" bIns="10800" anchor="ctr" anchorCtr="0"/>
          <a:lstStyle/>
          <a:p>
            <a:pPr marL="0" indent="0" algn="ctr" eaLnBrk="1" latinLnBrk="0" hangingPunct="1">
              <a:lnSpc>
                <a:spcPct val="80000"/>
              </a:lnSpc>
              <a:spcBef>
                <a:spcPts val="600"/>
              </a:spcBef>
            </a:pPr>
            <a:endParaRPr lang="zh-CN" altLang="en-US" sz="100" b="1" dirty="0">
              <a:solidFill>
                <a:schemeClr val="dk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ctr" eaLnBrk="1" latinLnBrk="0" hangingPunct="1">
              <a:lnSpc>
                <a:spcPct val="80000"/>
              </a:lnSpc>
              <a:spcBef>
                <a:spcPts val="600"/>
              </a:spcBef>
            </a:pPr>
            <a:r>
              <a:rPr lang="zh-CN" altLang="en-US" sz="2400" b="1" dirty="0">
                <a:solidFill>
                  <a:schemeClr val="dk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社</a:t>
            </a:r>
            <a:endParaRPr lang="zh-CN" altLang="en-US" sz="2400" b="1" dirty="0">
              <a:solidFill>
                <a:schemeClr val="dk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dk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会</a:t>
            </a:r>
            <a:endParaRPr lang="zh-CN" altLang="en-US" sz="2400" b="1" dirty="0">
              <a:solidFill>
                <a:schemeClr val="dk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dk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科</a:t>
            </a:r>
            <a:endParaRPr lang="zh-CN" altLang="en-US" sz="2400" b="1" dirty="0">
              <a:solidFill>
                <a:schemeClr val="dk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dk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</a:t>
            </a:r>
            <a:endParaRPr lang="zh-CN" altLang="en-US" sz="2400" b="1" dirty="0">
              <a:solidFill>
                <a:schemeClr val="dk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7" name="Rectangle 4"/>
          <p:cNvSpPr/>
          <p:nvPr>
            <p:custDataLst>
              <p:tags r:id="rId2"/>
            </p:custDataLst>
          </p:nvPr>
        </p:nvSpPr>
        <p:spPr>
          <a:xfrm>
            <a:off x="3862070" y="3760470"/>
            <a:ext cx="695325" cy="1835785"/>
          </a:xfrm>
          <a:prstGeom prst="rect">
            <a:avLst/>
          </a:prstGeom>
          <a:solidFill>
            <a:srgbClr val="66FFFF"/>
          </a:solidFill>
          <a:ln w="2857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36000" tIns="10800" rIns="36000" bIns="10800" anchor="ctr" anchorCtr="0"/>
          <a:lstStyle/>
          <a:p>
            <a:pPr algn="ctr">
              <a:spcBef>
                <a:spcPct val="20000"/>
              </a:spcBef>
            </a:pPr>
            <a:r>
              <a:rPr lang="zh-CN" altLang="en-US" sz="2400" b="1" dirty="0">
                <a:solidFill>
                  <a:schemeClr val="dk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</a:t>
            </a:r>
            <a:endParaRPr lang="zh-CN" altLang="en-US" sz="2400" b="1" dirty="0">
              <a:solidFill>
                <a:schemeClr val="dk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</a:pPr>
            <a:r>
              <a:rPr lang="zh-CN" altLang="en-US" sz="2400" b="1" dirty="0">
                <a:solidFill>
                  <a:schemeClr val="dk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然</a:t>
            </a:r>
            <a:endParaRPr lang="zh-CN" altLang="en-US" sz="2400" b="1" dirty="0">
              <a:solidFill>
                <a:schemeClr val="dk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</a:pPr>
            <a:r>
              <a:rPr lang="zh-CN" altLang="en-US" sz="2400" b="1" dirty="0">
                <a:solidFill>
                  <a:schemeClr val="dk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科</a:t>
            </a:r>
            <a:endParaRPr lang="zh-CN" altLang="en-US" sz="2400" b="1" dirty="0">
              <a:solidFill>
                <a:schemeClr val="dk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</a:pPr>
            <a:r>
              <a:rPr lang="zh-CN" altLang="en-US" sz="2400" b="1" dirty="0">
                <a:solidFill>
                  <a:schemeClr val="dk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</a:t>
            </a:r>
            <a:endParaRPr lang="zh-CN" altLang="en-US" sz="2400" b="1" dirty="0">
              <a:solidFill>
                <a:schemeClr val="dk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aphicFrame>
        <p:nvGraphicFramePr>
          <p:cNvPr id="88" name="表格 87"/>
          <p:cNvGraphicFramePr/>
          <p:nvPr>
            <p:custDataLst>
              <p:tags r:id="rId3"/>
            </p:custDataLst>
          </p:nvPr>
        </p:nvGraphicFramePr>
        <p:xfrm>
          <a:off x="4702810" y="3735070"/>
          <a:ext cx="6264910" cy="1864868"/>
        </p:xfrm>
        <a:graphic>
          <a:graphicData uri="http://schemas.openxmlformats.org/drawingml/2006/table">
            <a:tbl>
              <a:tblPr/>
              <a:tblGrid>
                <a:gridCol w="680720"/>
                <a:gridCol w="645795"/>
                <a:gridCol w="609600"/>
                <a:gridCol w="621030"/>
                <a:gridCol w="635635"/>
                <a:gridCol w="602615"/>
                <a:gridCol w="620395"/>
                <a:gridCol w="609600"/>
                <a:gridCol w="604520"/>
                <a:gridCol w="635000"/>
              </a:tblGrid>
              <a:tr h="396875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N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O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P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Q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R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S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T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U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V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X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</a:tr>
              <a:tr h="1334135">
                <a:tc>
                  <a:txBody>
                    <a:bodyPr/>
                    <a:lstStyle/>
                    <a:p>
                      <a:pPr lvl="0" algn="ctr">
                        <a:lnSpc>
                          <a:spcPct val="8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自科总论</a:t>
                      </a:r>
                      <a:endParaRPr lang="zh-CN" altLang="en-US" sz="2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数</a:t>
                      </a:r>
                      <a:endParaRPr lang="zh-CN" altLang="en-US" sz="2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lvl="0" algn="ctr">
                        <a:lnSpc>
                          <a:spcPct val="9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理</a:t>
                      </a:r>
                      <a:endParaRPr lang="zh-CN" altLang="en-US" sz="2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lvl="0" algn="ctr">
                        <a:lnSpc>
                          <a:spcPct val="9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化</a:t>
                      </a:r>
                      <a:endParaRPr lang="zh-CN" altLang="en-US" sz="2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b="0" i="0" u="none" kern="1200" baseline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天</a:t>
                      </a:r>
                      <a:endParaRPr lang="zh-CN" altLang="en-US" sz="2400" b="0" i="0" u="none" kern="1200" baseline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lvl="0" algn="ctr">
                        <a:lnSpc>
                          <a:spcPct val="6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文</a:t>
                      </a:r>
                      <a:endParaRPr lang="zh-CN" altLang="en-US" sz="2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lvl="0" algn="ctr">
                        <a:lnSpc>
                          <a:spcPct val="6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地</a:t>
                      </a:r>
                      <a:endParaRPr lang="zh-CN" altLang="en-US" sz="2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lvl="0" algn="ctr">
                        <a:lnSpc>
                          <a:spcPct val="6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球</a:t>
                      </a:r>
                      <a:endParaRPr lang="zh-CN" altLang="en-US" sz="2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生物科学</a:t>
                      </a:r>
                      <a:endPara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医药卫生</a:t>
                      </a:r>
                      <a:endPara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农业科学</a:t>
                      </a:r>
                      <a:endPara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工业技术</a:t>
                      </a:r>
                      <a:endPara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交通科学</a:t>
                      </a:r>
                      <a:endPara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航空航天</a:t>
                      </a:r>
                      <a:endPara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zh-CN" altLang="en-US" sz="2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环境科学</a:t>
                      </a:r>
                      <a:endPara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T="45593" marB="45593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9" name="Group 43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4707890" y="2088515"/>
          <a:ext cx="6249670" cy="1525905"/>
        </p:xfrm>
        <a:graphic>
          <a:graphicData uri="http://schemas.openxmlformats.org/drawingml/2006/table">
            <a:tbl>
              <a:tblPr/>
              <a:tblGrid>
                <a:gridCol w="824230"/>
                <a:gridCol w="630555"/>
                <a:gridCol w="627380"/>
                <a:gridCol w="596265"/>
                <a:gridCol w="582295"/>
                <a:gridCol w="804545"/>
                <a:gridCol w="654685"/>
                <a:gridCol w="648335"/>
                <a:gridCol w="881380"/>
              </a:tblGrid>
              <a:tr h="5480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C</a:t>
                      </a:r>
                      <a:endParaRPr kumimoji="0" lang="en-GB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D</a:t>
                      </a:r>
                      <a:endParaRPr kumimoji="0" lang="en-GB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E</a:t>
                      </a:r>
                      <a:endParaRPr kumimoji="0" lang="en-GB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F</a:t>
                      </a:r>
                      <a:endParaRPr kumimoji="0" lang="en-GB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G</a:t>
                      </a:r>
                      <a:endParaRPr kumimoji="0" lang="en-GB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H</a:t>
                      </a:r>
                      <a:endParaRPr kumimoji="0" lang="en-GB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I</a:t>
                      </a:r>
                      <a:endParaRPr kumimoji="0" lang="en-GB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J</a:t>
                      </a:r>
                      <a:endParaRPr kumimoji="0" lang="en-GB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K</a:t>
                      </a:r>
                      <a:endParaRPr kumimoji="0" lang="en-GB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779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社科总论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法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律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军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事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经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济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教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育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语言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文字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文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学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艺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术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历史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地理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T="45662" marB="4566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0" name="Rectangle 78"/>
          <p:cNvSpPr/>
          <p:nvPr>
            <p:custDataLst>
              <p:tags r:id="rId5"/>
            </p:custDataLst>
          </p:nvPr>
        </p:nvSpPr>
        <p:spPr>
          <a:xfrm>
            <a:off x="3869690" y="1617980"/>
            <a:ext cx="1723390" cy="376555"/>
          </a:xfrm>
          <a:prstGeom prst="rect">
            <a:avLst/>
          </a:prstGeom>
          <a:noFill/>
          <a:ln w="28575" cap="flat" cmpd="sng">
            <a:solidFill>
              <a:schemeClr val="accent1">
                <a:shade val="50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36000" tIns="10800" rIns="36000" bIns="10800" anchor="ctr" anchorCtr="0"/>
          <a:lstStyle/>
          <a:p>
            <a:pPr algn="ctr">
              <a:spcBef>
                <a:spcPct val="20000"/>
              </a:spcBef>
            </a:pPr>
            <a:r>
              <a:rPr lang="zh-CN" altLang="en-US" sz="2400" b="1" dirty="0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哲学</a:t>
            </a:r>
            <a:endParaRPr lang="zh-CN" altLang="en-US" sz="2400" b="1" dirty="0">
              <a:solidFill>
                <a:srgbClr val="3333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1" name="Rectangle 9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828030" y="1594485"/>
            <a:ext cx="1673860" cy="386715"/>
          </a:xfrm>
          <a:prstGeom prst="rect">
            <a:avLst/>
          </a:prstGeom>
          <a:noFill/>
          <a:ln w="28575">
            <a:solidFill>
              <a:schemeClr val="dk1"/>
            </a:solidFill>
            <a:miter lim="800000"/>
          </a:ln>
        </p:spPr>
        <p:txBody>
          <a:bodyPr wrap="none" lIns="36000" tIns="10800" rIns="36000" bIns="10800" anchor="ctr"/>
          <a:lstStyle/>
          <a:p>
            <a:pPr marL="0" marR="0" lvl="0" indent="0" algn="ctr" defTabSz="914400" eaLnBrk="1" latinLnBrk="0" hangingPunct="1">
              <a:lnSpc>
                <a:spcPct val="100000"/>
              </a:lnSpc>
              <a:spcBef>
                <a:spcPct val="20000"/>
              </a:spcBef>
              <a:buClrTx/>
              <a:buSzTx/>
              <a:buFont typeface="微软雅黑" panose="020B0503020204020204" pitchFamily="34" charset="-122"/>
              <a:buNone/>
              <a:defRPr/>
            </a:pPr>
            <a:r>
              <a:rPr lang="en-US" altLang="en-GB" sz="2400" b="1" dirty="0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endParaRPr lang="en-US" altLang="en-GB" sz="2400" b="1" dirty="0">
              <a:solidFill>
                <a:srgbClr val="3333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2" name="Rectangle 9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860800" y="5711825"/>
            <a:ext cx="1732280" cy="386715"/>
          </a:xfrm>
          <a:prstGeom prst="rect">
            <a:avLst/>
          </a:prstGeom>
          <a:noFill/>
          <a:ln w="28575">
            <a:solidFill>
              <a:schemeClr val="dk1"/>
            </a:solidFill>
            <a:miter lim="800000"/>
          </a:ln>
        </p:spPr>
        <p:txBody>
          <a:bodyPr wrap="none" lIns="36000" tIns="10800" rIns="36000" bIns="108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微软雅黑" panose="020B0503020204020204" pitchFamily="34" charset="-122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综合性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3" name="Rectangle 9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828030" y="5711825"/>
            <a:ext cx="1673860" cy="386715"/>
          </a:xfrm>
          <a:prstGeom prst="rect">
            <a:avLst/>
          </a:prstGeom>
          <a:noFill/>
          <a:ln w="28575">
            <a:solidFill>
              <a:schemeClr val="dk1"/>
            </a:solidFill>
            <a:miter lim="800000"/>
          </a:ln>
        </p:spPr>
        <p:txBody>
          <a:bodyPr wrap="none" lIns="36000" tIns="10800" rIns="36000" bIns="108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微软雅黑" panose="020B0503020204020204" pitchFamily="34" charset="-122"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4" name="Rectangle 9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828030" y="1100455"/>
            <a:ext cx="1673860" cy="386715"/>
          </a:xfrm>
          <a:prstGeom prst="rect">
            <a:avLst/>
          </a:prstGeom>
          <a:noFill/>
          <a:ln w="28575">
            <a:solidFill>
              <a:schemeClr val="dk1"/>
            </a:solidFill>
            <a:miter lim="800000"/>
          </a:ln>
        </p:spPr>
        <p:txBody>
          <a:bodyPr wrap="none" lIns="36000" tIns="10800" rIns="36000" bIns="108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微软雅黑" panose="020B0503020204020204" pitchFamily="34" charset="-122"/>
              <a:buNone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</a:t>
            </a:r>
            <a:endParaRPr kumimoji="0" lang="en-GB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5" name="Rectangle 7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883660" y="1097280"/>
            <a:ext cx="1709420" cy="40703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txBody>
          <a:bodyPr wrap="none" lIns="36000" tIns="10800" rIns="36000" bIns="108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微软雅黑" panose="020B0503020204020204" pitchFamily="34" charset="-122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马列毛邓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96" name="图片 95"/>
          <p:cNvPicPr>
            <a:picLocks noChangeAspect="1"/>
          </p:cNvPicPr>
          <p:nvPr/>
        </p:nvPicPr>
        <p:blipFill rotWithShape="1">
          <a:blip r:embed="rId11"/>
          <a:srcRect r="4169"/>
          <a:stretch>
            <a:fillRect/>
          </a:stretch>
        </p:blipFill>
        <p:spPr>
          <a:xfrm>
            <a:off x="430883" y="2224225"/>
            <a:ext cx="1920431" cy="2891529"/>
          </a:xfrm>
          <a:prstGeom prst="rect">
            <a:avLst/>
          </a:prstGeom>
          <a:ln w="3175">
            <a:solidFill>
              <a:schemeClr val="bg2">
                <a:lumMod val="90000"/>
              </a:schemeClr>
            </a:solidFill>
          </a:ln>
        </p:spPr>
      </p:pic>
      <p:sp>
        <p:nvSpPr>
          <p:cNvPr id="97" name="矩形 96"/>
          <p:cNvSpPr/>
          <p:nvPr/>
        </p:nvSpPr>
        <p:spPr>
          <a:xfrm>
            <a:off x="434340" y="6067425"/>
            <a:ext cx="1031684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kern="100" dirty="0">
                <a:solidFill>
                  <a:srgbClr val="CB2B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《中图法》根据学科性质将图书分为</a:t>
            </a:r>
            <a:r>
              <a:rPr lang="en-US" altLang="zh-CN" sz="2000" b="1" kern="100" dirty="0">
                <a:solidFill>
                  <a:srgbClr val="CB2B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 kern="100" dirty="0">
                <a:solidFill>
                  <a:srgbClr val="CB2B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大基本部类，</a:t>
            </a:r>
            <a:r>
              <a:rPr lang="en-US" altLang="zh-CN" sz="2000" b="1" kern="100" dirty="0">
                <a:solidFill>
                  <a:srgbClr val="CB2B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22</a:t>
            </a:r>
            <a:r>
              <a:rPr lang="zh-CN" altLang="en-US" sz="2000" b="1" kern="100" dirty="0">
                <a:solidFill>
                  <a:srgbClr val="CB2B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个大类，用英文字母标识（</a:t>
            </a:r>
            <a:r>
              <a:rPr lang="en-US" altLang="zh-CN" sz="2000" b="1" kern="100" dirty="0">
                <a:solidFill>
                  <a:srgbClr val="CB2B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en-US" altLang="en-US" sz="2000" b="1" kern="100" dirty="0">
                <a:solidFill>
                  <a:srgbClr val="CB2B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→</a:t>
            </a:r>
            <a:r>
              <a:rPr lang="en-US" altLang="zh-CN" sz="2000" b="1" kern="100" dirty="0">
                <a:solidFill>
                  <a:srgbClr val="CB2B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Z</a:t>
            </a:r>
            <a:r>
              <a:rPr lang="zh-CN" altLang="en-US" sz="2000" b="1" kern="100" dirty="0" smtClean="0">
                <a:solidFill>
                  <a:srgbClr val="CB2B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zh-CN" altLang="en-US" sz="2000" b="1" kern="100" dirty="0" smtClean="0">
              <a:solidFill>
                <a:srgbClr val="CB2B2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/>
          <p:nvPr/>
        </p:nvPicPr>
        <p:blipFill>
          <a:blip r:embed="rId1"/>
          <a:srcRect l="16138" r="18213" b="2948"/>
          <a:stretch>
            <a:fillRect/>
          </a:stretch>
        </p:blipFill>
        <p:spPr>
          <a:xfrm>
            <a:off x="370205" y="1116330"/>
            <a:ext cx="5934075" cy="479869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1391152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索书号 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344128"/>
            <a:ext cx="576890" cy="529268"/>
            <a:chOff x="445380" y="344047"/>
            <a:chExt cx="576966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69035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3.2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0" name="左大括号 23"/>
          <p:cNvSpPr/>
          <p:nvPr>
            <p:custDataLst>
              <p:tags r:id="rId2"/>
            </p:custDataLst>
          </p:nvPr>
        </p:nvSpPr>
        <p:spPr>
          <a:xfrm>
            <a:off x="2880995" y="4907280"/>
            <a:ext cx="222885" cy="897255"/>
          </a:xfrm>
          <a:prstGeom prst="leftBrace">
            <a:avLst>
              <a:gd name="adj1" fmla="val 0"/>
              <a:gd name="adj2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0000" tIns="46800" rIns="90000" bIns="46800" anchor="t" anchorCtr="0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zh-CN" altLang="en-US" sz="4400" b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矩形 6"/>
          <p:cNvSpPr/>
          <p:nvPr/>
        </p:nvSpPr>
        <p:spPr>
          <a:xfrm>
            <a:off x="6975475" y="2806219"/>
            <a:ext cx="42640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※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分类号：</a:t>
            </a:r>
            <a:r>
              <a:rPr lang="en-US" altLang="zh-CN" sz="2000" b="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I</a:t>
            </a:r>
            <a:r>
              <a:rPr lang="en-US" altLang="zh-CN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247.57</a:t>
            </a:r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为分类号，表示该书属于</a:t>
            </a:r>
            <a:r>
              <a:rPr lang="en-US" altLang="zh-CN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文学”类</a:t>
            </a:r>
            <a:r>
              <a:rPr lang="zh-CN" altLang="en-US" sz="2000" b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000" b="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矩形 33"/>
          <p:cNvSpPr/>
          <p:nvPr/>
        </p:nvSpPr>
        <p:spPr>
          <a:xfrm>
            <a:off x="6887294" y="3825503"/>
            <a:ext cx="4340860" cy="1260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※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种次号：</a:t>
            </a:r>
            <a:r>
              <a:rPr lang="en-US" altLang="zh-CN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4043</a:t>
            </a:r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为种次号，表示该书是图书馆收藏的该类中文图书中的第</a:t>
            </a:r>
            <a:r>
              <a:rPr lang="en-US" altLang="zh-CN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4043</a:t>
            </a:r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种。</a:t>
            </a:r>
            <a:endParaRPr lang="zh-CN" altLang="en-US" sz="2000" b="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矩形 6"/>
          <p:cNvSpPr/>
          <p:nvPr/>
        </p:nvSpPr>
        <p:spPr>
          <a:xfrm>
            <a:off x="6975475" y="939800"/>
            <a:ext cx="4264025" cy="15316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索书号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2000" b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由</a:t>
            </a:r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分类号，种次号和图书出版年份组成，同学们可以从书脊上的标签获取，索书号类似于</a:t>
            </a:r>
            <a:r>
              <a:rPr lang="en-US" altLang="zh-CN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门牌号</a:t>
            </a:r>
            <a:r>
              <a:rPr lang="en-US" altLang="zh-CN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，代表这本书在书架上的具体位置。</a:t>
            </a:r>
            <a:endParaRPr lang="zh-CN" altLang="en-US" sz="2000" b="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3136265" y="4907280"/>
            <a:ext cx="899160" cy="897255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</a:ln>
        </p:spPr>
        <p:txBody>
          <a:bodyPr>
            <a:noAutofit/>
          </a:bodyPr>
          <a:lstStyle>
            <a:lvl1pPr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  <a:lvl2pPr marL="742950" indent="-285750"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2pPr>
            <a:lvl3pPr marL="1143000" indent="-228600"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3pPr>
            <a:lvl4pPr marL="1600200" indent="-228600"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4pPr>
            <a:lvl5pPr marL="2057400" indent="-228600"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9pPr>
          </a:lstStyle>
          <a:p>
            <a:pPr indent="0" algn="ctr" fontAlgn="auto">
              <a:lnSpc>
                <a:spcPct val="150000"/>
              </a:lnSpc>
              <a:spcBef>
                <a:spcPct val="0"/>
              </a:spcBef>
            </a:pP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247.57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ctr" fontAlgn="auto"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4043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ctr" fontAlgn="auto"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2017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AutoShape 10"/>
          <p:cNvSpPr/>
          <p:nvPr>
            <p:custDataLst>
              <p:tags r:id="rId3"/>
            </p:custDataLst>
          </p:nvPr>
        </p:nvSpPr>
        <p:spPr>
          <a:xfrm>
            <a:off x="2083435" y="4008755"/>
            <a:ext cx="946785" cy="297815"/>
          </a:xfrm>
          <a:prstGeom prst="wedgeRectCallout">
            <a:avLst>
              <a:gd name="adj1" fmla="val -5063"/>
              <a:gd name="adj2" fmla="val 224840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/>
          <a:p>
            <a:pPr algn="ctr"/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索书号</a:t>
            </a:r>
            <a:endParaRPr lang="zh-CN" altLang="en-US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文本框 2"/>
          <p:cNvSpPr txBox="1"/>
          <p:nvPr/>
        </p:nvSpPr>
        <p:spPr>
          <a:xfrm>
            <a:off x="2069465" y="4846320"/>
            <a:ext cx="811530" cy="33718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分类号</a:t>
            </a:r>
            <a:endParaRPr lang="zh-CN" altLang="en-US" sz="1600" b="1" dirty="0">
              <a:solidFill>
                <a:schemeClr val="tx1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8" name="文本框 20"/>
          <p:cNvSpPr txBox="1"/>
          <p:nvPr/>
        </p:nvSpPr>
        <p:spPr>
          <a:xfrm>
            <a:off x="2069465" y="5156835"/>
            <a:ext cx="811530" cy="33718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种次号</a:t>
            </a:r>
            <a:endParaRPr lang="zh-CN" altLang="en-US" sz="1600" b="1" dirty="0">
              <a:solidFill>
                <a:schemeClr val="tx1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" name="文本框 4"/>
          <p:cNvSpPr txBox="1"/>
          <p:nvPr/>
        </p:nvSpPr>
        <p:spPr>
          <a:xfrm>
            <a:off x="2069465" y="5467350"/>
            <a:ext cx="811530" cy="33718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出版年</a:t>
            </a:r>
            <a:endParaRPr lang="zh-CN" altLang="en-US" sz="1600" b="1" dirty="0">
              <a:solidFill>
                <a:schemeClr val="tx1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0" name="图片 29"/>
          <p:cNvPicPr/>
          <p:nvPr/>
        </p:nvPicPr>
        <p:blipFill>
          <a:blip r:embed="rId4"/>
          <a:stretch>
            <a:fillRect/>
          </a:stretch>
        </p:blipFill>
        <p:spPr>
          <a:xfrm>
            <a:off x="10091420" y="4442460"/>
            <a:ext cx="1624965" cy="2171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书目检索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5780" cy="529268"/>
            <a:chOff x="445380" y="344047"/>
            <a:chExt cx="585857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792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629" y="896621"/>
            <a:ext cx="10359985" cy="58100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643" y="765498"/>
            <a:ext cx="11212195" cy="5793105"/>
          </a:xfrm>
          <a:prstGeom prst="rect">
            <a:avLst/>
          </a:prstGeom>
        </p:spPr>
      </p:pic>
      <p:sp>
        <p:nvSpPr>
          <p:cNvPr id="3" name="AutoShape 10"/>
          <p:cNvSpPr/>
          <p:nvPr>
            <p:custDataLst>
              <p:tags r:id="rId2"/>
            </p:custDataLst>
          </p:nvPr>
        </p:nvSpPr>
        <p:spPr>
          <a:xfrm>
            <a:off x="450993" y="6522408"/>
            <a:ext cx="946785" cy="297815"/>
          </a:xfrm>
          <a:prstGeom prst="wedgeRectCallout">
            <a:avLst>
              <a:gd name="adj1" fmla="val 11954"/>
              <a:gd name="adj2" fmla="val -100551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/>
          <a:p>
            <a:pPr algn="ctr"/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索书号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Rectangle 6"/>
          <p:cNvSpPr/>
          <p:nvPr>
            <p:custDataLst>
              <p:tags r:id="rId3"/>
            </p:custDataLst>
          </p:nvPr>
        </p:nvSpPr>
        <p:spPr>
          <a:xfrm>
            <a:off x="5035693" y="1629733"/>
            <a:ext cx="1772920" cy="4730115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000" tIns="46800" rIns="90000" bIns="46800" anchor="ctr" anchorCtr="0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zh-CN" altLang="en-US" sz="4400" b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AutoShape 10"/>
          <p:cNvSpPr/>
          <p:nvPr>
            <p:custDataLst>
              <p:tags r:id="rId4"/>
            </p:custDataLst>
          </p:nvPr>
        </p:nvSpPr>
        <p:spPr>
          <a:xfrm>
            <a:off x="5323348" y="6522408"/>
            <a:ext cx="1069975" cy="297815"/>
          </a:xfrm>
          <a:prstGeom prst="wedgeRectCallout">
            <a:avLst>
              <a:gd name="adj1" fmla="val 15977"/>
              <a:gd name="adj2" fmla="val -85690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/>
          <a:p>
            <a:pPr algn="ctr"/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馆藏地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Rectangle 6"/>
          <p:cNvSpPr/>
          <p:nvPr>
            <p:custDataLst>
              <p:tags r:id="rId5"/>
            </p:custDataLst>
          </p:nvPr>
        </p:nvSpPr>
        <p:spPr>
          <a:xfrm>
            <a:off x="7536958" y="1629733"/>
            <a:ext cx="1714500" cy="472948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000" tIns="46800" rIns="90000" bIns="46800" anchor="ctr" anchorCtr="0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zh-CN" altLang="en-US" sz="4400" b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687213" y="1629733"/>
            <a:ext cx="927735" cy="472948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000" tIns="46800" rIns="90000" bIns="46800" anchor="ctr" anchorCtr="0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zh-CN" altLang="en-US" sz="4400" b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711198" y="1747843"/>
            <a:ext cx="1209040" cy="829310"/>
            <a:chOff x="15084" y="2499"/>
            <a:chExt cx="1904" cy="1306"/>
          </a:xfrm>
        </p:grpSpPr>
        <p:sp>
          <p:nvSpPr>
            <p:cNvPr id="9" name="AutoShape 10"/>
            <p:cNvSpPr/>
            <p:nvPr>
              <p:custDataLst>
                <p:tags r:id="rId7"/>
              </p:custDataLst>
            </p:nvPr>
          </p:nvSpPr>
          <p:spPr>
            <a:xfrm rot="16200000">
              <a:off x="15383" y="2200"/>
              <a:ext cx="1307" cy="1904"/>
            </a:xfrm>
            <a:prstGeom prst="wedgeRectCallout">
              <a:avLst>
                <a:gd name="adj1" fmla="val 22035"/>
                <a:gd name="adj2" fmla="val -83009"/>
              </a:avLst>
            </a:prstGeom>
            <a:solidFill>
              <a:srgbClr val="FFFFFF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/>
            <a:lstStyle/>
            <a:p>
              <a:pPr algn="ctr"/>
              <a:endParaRPr lang="zh-CN" altLang="en-US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0" name="文本框 7"/>
            <p:cNvSpPr txBox="1"/>
            <p:nvPr/>
          </p:nvSpPr>
          <p:spPr>
            <a:xfrm>
              <a:off x="15280" y="2499"/>
              <a:ext cx="1709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FF0000"/>
                  </a:solidFill>
                  <a:ea typeface="微软雅黑" panose="020B0503020204020204" pitchFamily="34" charset="-122"/>
                  <a:cs typeface="微软雅黑" panose="020B0503020204020204" pitchFamily="34" charset="-122"/>
                </a:rPr>
                <a:t>书刊状态显示图书是否可借</a:t>
              </a:r>
              <a:endParaRPr lang="zh-CN" altLang="en-US" sz="1600" b="1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807" y="316305"/>
            <a:ext cx="4537846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馆藏分类依据 </a:t>
            </a:r>
            <a:r>
              <a:rPr lang="en-US" altLang="zh-CN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 </a:t>
            </a:r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中图法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" y="344128"/>
            <a:ext cx="585780" cy="529268"/>
            <a:chOff x="445380" y="344047"/>
            <a:chExt cx="585857" cy="529144"/>
          </a:xfrm>
          <a:solidFill>
            <a:schemeClr val="accent1"/>
          </a:solidFill>
        </p:grpSpPr>
        <p:sp>
          <p:nvSpPr>
            <p:cNvPr id="16" name="矩形 15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53311" y="377787"/>
              <a:ext cx="57792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280544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检索机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5780" cy="529268"/>
            <a:chOff x="445380" y="344047"/>
            <a:chExt cx="585857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792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0" name="图片 9" descr="C:/Users/Administrator/Desktop/新生入馆培训PPT/图书馆照片202506/微信图片_20250703111904.jpg微信图片_20250703111904"/>
          <p:cNvPicPr>
            <a:picLocks noChangeAspect="1"/>
          </p:cNvPicPr>
          <p:nvPr/>
        </p:nvPicPr>
        <p:blipFill>
          <a:blip r:embed="rId1"/>
          <a:srcRect t="15010" b="15010"/>
          <a:stretch>
            <a:fillRect/>
          </a:stretch>
        </p:blipFill>
        <p:spPr>
          <a:xfrm>
            <a:off x="1433195" y="873125"/>
            <a:ext cx="8916670" cy="46799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文本框 5"/>
          <p:cNvSpPr txBox="1"/>
          <p:nvPr/>
        </p:nvSpPr>
        <p:spPr>
          <a:xfrm>
            <a:off x="1433195" y="5552440"/>
            <a:ext cx="8916670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各书库配备书目检索机供读者使用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图书查找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5780" cy="529268"/>
            <a:chOff x="445380" y="344047"/>
            <a:chExt cx="585857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792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rcRect t="8800"/>
          <a:stretch>
            <a:fillRect/>
          </a:stretch>
        </p:blipFill>
        <p:spPr>
          <a:xfrm>
            <a:off x="370840" y="1254125"/>
            <a:ext cx="5497830" cy="4500880"/>
          </a:xfrm>
          <a:prstGeom prst="rect">
            <a:avLst/>
          </a:prstGeom>
        </p:spPr>
      </p:pic>
      <p:sp>
        <p:nvSpPr>
          <p:cNvPr id="14" name="TextBox 8"/>
          <p:cNvSpPr txBox="1"/>
          <p:nvPr>
            <p:custDataLst>
              <p:tags r:id="rId2"/>
            </p:custDataLst>
          </p:nvPr>
        </p:nvSpPr>
        <p:spPr>
          <a:xfrm>
            <a:off x="6041389" y="5838825"/>
            <a:ext cx="5601335" cy="7791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lstStyle/>
          <a:p>
            <a:pPr marL="342900"/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面对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书架，按照从左到右、从上到下的顺序，依次寻找与索书号一致的书刊。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5" name="TextBox 18"/>
          <p:cNvSpPr txBox="1"/>
          <p:nvPr>
            <p:custDataLst>
              <p:tags r:id="rId3"/>
            </p:custDataLst>
          </p:nvPr>
        </p:nvSpPr>
        <p:spPr>
          <a:xfrm>
            <a:off x="6152545" y="815091"/>
            <a:ext cx="633600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</a:t>
            </a:r>
            <a:r>
              <a:rPr lang="en-US" altLang="zh-CN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个书架       </a:t>
            </a:r>
            <a:r>
              <a:rPr lang="en-US" altLang="zh-CN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</a:t>
            </a:r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</a:t>
            </a:r>
            <a:r>
              <a:rPr lang="en-US" altLang="zh-CN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个书架    </a:t>
            </a:r>
            <a:r>
              <a:rPr lang="en-US" altLang="zh-CN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endParaRPr lang="en-US" altLang="zh-CN" sz="20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6" name="内容占位符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665" y="1254125"/>
            <a:ext cx="5687060" cy="4500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图书查找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5780" cy="529268"/>
            <a:chOff x="445380" y="344047"/>
            <a:chExt cx="585857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792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rcRect l="10391" r="10443"/>
          <a:stretch>
            <a:fillRect/>
          </a:stretch>
        </p:blipFill>
        <p:spPr>
          <a:xfrm>
            <a:off x="1569085" y="1052830"/>
            <a:ext cx="8968105" cy="545465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Rectangle 6"/>
          <p:cNvSpPr/>
          <p:nvPr>
            <p:custDataLst>
              <p:tags r:id="rId2"/>
            </p:custDataLst>
          </p:nvPr>
        </p:nvSpPr>
        <p:spPr>
          <a:xfrm>
            <a:off x="3566795" y="5417185"/>
            <a:ext cx="1300480" cy="69596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000" tIns="46800" rIns="90000" bIns="46800" anchor="ctr" anchorCtr="0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zh-CN" altLang="en-US" sz="4400" b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AutoShape 10"/>
          <p:cNvSpPr/>
          <p:nvPr/>
        </p:nvSpPr>
        <p:spPr>
          <a:xfrm>
            <a:off x="5344160" y="5250180"/>
            <a:ext cx="1368425" cy="539750"/>
          </a:xfrm>
          <a:prstGeom prst="wedgeRectCallout">
            <a:avLst>
              <a:gd name="adj1" fmla="val -76728"/>
              <a:gd name="adj2" fmla="val 51529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/>
          <a:p>
            <a:pPr algn="ctr"/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索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书号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图书定位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5780" cy="529268"/>
            <a:chOff x="445380" y="344047"/>
            <a:chExt cx="585857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792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885" y="815340"/>
            <a:ext cx="9796780" cy="5026025"/>
          </a:xfrm>
          <a:prstGeom prst="rect">
            <a:avLst/>
          </a:prstGeom>
        </p:spPr>
      </p:pic>
      <p:sp>
        <p:nvSpPr>
          <p:cNvPr id="14" name="Rectangle 6"/>
          <p:cNvSpPr/>
          <p:nvPr>
            <p:custDataLst>
              <p:tags r:id="rId2"/>
            </p:custDataLst>
          </p:nvPr>
        </p:nvSpPr>
        <p:spPr>
          <a:xfrm>
            <a:off x="5685790" y="1557655"/>
            <a:ext cx="830580" cy="1510665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000" tIns="46800" rIns="90000" bIns="46800" anchor="ctr" anchorCtr="0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zh-CN" altLang="en-US" sz="4400" b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5" name="AutoShape 10"/>
          <p:cNvSpPr/>
          <p:nvPr/>
        </p:nvSpPr>
        <p:spPr>
          <a:xfrm>
            <a:off x="6974205" y="1757680"/>
            <a:ext cx="1026160" cy="1186180"/>
          </a:xfrm>
          <a:prstGeom prst="wedgeRectCallout">
            <a:avLst>
              <a:gd name="adj1" fmla="val -89480"/>
              <a:gd name="adj2" fmla="val 15524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/>
          <a:p>
            <a:pPr algn="ctr"/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图书定位锁定所需图书精确位置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图书定位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5780" cy="529268"/>
            <a:chOff x="445380" y="344047"/>
            <a:chExt cx="585857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792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0829" y="1142335"/>
            <a:ext cx="7207235" cy="49949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图书定位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5780" cy="529268"/>
            <a:chOff x="445380" y="344047"/>
            <a:chExt cx="585857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792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948815" y="986790"/>
            <a:ext cx="7826375" cy="5130800"/>
            <a:chOff x="3069" y="1554"/>
            <a:chExt cx="12325" cy="8080"/>
          </a:xfrm>
        </p:grpSpPr>
        <p:grpSp>
          <p:nvGrpSpPr>
            <p:cNvPr id="11" name="组合 10"/>
            <p:cNvGrpSpPr/>
            <p:nvPr/>
          </p:nvGrpSpPr>
          <p:grpSpPr>
            <a:xfrm>
              <a:off x="3069" y="1554"/>
              <a:ext cx="12325" cy="8080"/>
              <a:chOff x="3069" y="1554"/>
              <a:chExt cx="12325" cy="8080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069" y="1554"/>
                <a:ext cx="12325" cy="808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5" name="矩形 14"/>
              <p:cNvSpPr/>
              <p:nvPr/>
            </p:nvSpPr>
            <p:spPr>
              <a:xfrm>
                <a:off x="5691" y="5399"/>
                <a:ext cx="7818" cy="877"/>
              </a:xfrm>
              <a:prstGeom prst="rect">
                <a:avLst/>
              </a:prstGeom>
              <a:noFill/>
              <a:ln w="38100" cmpd="sng">
                <a:solidFill>
                  <a:srgbClr val="CB2B2B"/>
                </a:solidFill>
                <a:prstDash val="solid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微软雅黑" panose="020B0503020204020204" pitchFamily="34" charset="-122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10876" y="2337"/>
              <a:ext cx="4353" cy="2229"/>
            </a:xfrm>
            <a:prstGeom prst="rect">
              <a:avLst/>
            </a:prstGeom>
            <a:noFill/>
            <a:ln w="38100" cmpd="sng">
              <a:solidFill>
                <a:srgbClr val="CB2B2B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0425" y="809625"/>
            <a:ext cx="7931150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AutoShape 10"/>
          <p:cNvSpPr/>
          <p:nvPr/>
        </p:nvSpPr>
        <p:spPr>
          <a:xfrm>
            <a:off x="9058275" y="3078480"/>
            <a:ext cx="1368425" cy="539750"/>
          </a:xfrm>
          <a:prstGeom prst="wedgeRectCallout">
            <a:avLst>
              <a:gd name="adj1" fmla="val -76728"/>
              <a:gd name="adj2" fmla="val 51529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/>
          <a:p>
            <a:pPr algn="ctr"/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层架标</a:t>
            </a:r>
            <a:endParaRPr lang="zh-CN" altLang="en-US" sz="2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AutoShape 10"/>
          <p:cNvSpPr/>
          <p:nvPr/>
        </p:nvSpPr>
        <p:spPr>
          <a:xfrm>
            <a:off x="10112375" y="1049655"/>
            <a:ext cx="1368425" cy="539750"/>
          </a:xfrm>
          <a:prstGeom prst="wedgeRectCallout">
            <a:avLst>
              <a:gd name="adj1" fmla="val -76728"/>
              <a:gd name="adj2" fmla="val 51529"/>
            </a:avLst>
          </a:prstGeom>
          <a:solidFill>
            <a:srgbClr val="FFFFFF"/>
          </a:solidFill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/>
          <a:p>
            <a:pPr algn="ctr"/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索</a:t>
            </a:r>
            <a:r>
              <a:rPr lang="zh-CN" altLang="en-US" sz="22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书号</a:t>
            </a:r>
            <a:endParaRPr lang="en-US" altLang="zh-CN" sz="2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5401865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图书借阅</a:t>
            </a:r>
            <a:r>
              <a:rPr lang="en-US" altLang="zh-CN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—</a:t>
            </a:r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借阅权限如何开通？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76254" cy="529268"/>
            <a:chOff x="445380" y="344047"/>
            <a:chExt cx="576330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68399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3.4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87705" y="2940050"/>
            <a:ext cx="10341610" cy="2592705"/>
          </a:xfrm>
          <a:prstGeom prst="rect">
            <a:avLst/>
          </a:prstGeom>
          <a:noFill/>
          <a:ln w="28575" cmpd="sng">
            <a:solidFill>
              <a:schemeClr val="accent1"/>
            </a:solidFill>
            <a:prstDash val="solid"/>
          </a:ln>
        </p:spPr>
        <p:txBody>
          <a:bodyPr wrap="square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dirty="0" smtClean="0">
                <a:ea typeface="微软雅黑" panose="020B0503020204020204" pitchFamily="34" charset="-122"/>
                <a:cs typeface="微软雅黑" panose="020B0503020204020204" pitchFamily="34" charset="-122"/>
              </a:rPr>
              <a:t>为</a:t>
            </a:r>
            <a:r>
              <a:rPr lang="zh-CN" altLang="en-US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保障账户安全，建议您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修改初始密码</a:t>
            </a:r>
            <a:r>
              <a:rPr lang="zh-CN" altLang="en-US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。修改方式如下：</a:t>
            </a:r>
            <a:endParaRPr lang="zh-CN" altLang="en-US" sz="2000" dirty="0"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方法一</a:t>
            </a:r>
            <a:r>
              <a:rPr lang="zh-CN" altLang="en-US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：进入图书馆主页登录</a:t>
            </a:r>
            <a:r>
              <a:rPr lang="en-US" altLang="zh-CN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我的图书馆</a:t>
            </a:r>
            <a:r>
              <a:rPr lang="en-US" altLang="zh-CN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修改密码，同时绑定手机号和邮箱。</a:t>
            </a:r>
            <a:endParaRPr lang="zh-CN" altLang="en-US" sz="2000" dirty="0"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方法二</a:t>
            </a:r>
            <a:r>
              <a:rPr lang="zh-CN" altLang="en-US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：携带一卡通到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自助借还机</a:t>
            </a:r>
            <a:r>
              <a:rPr lang="zh-CN" altLang="en-US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登录修改密码。</a:t>
            </a:r>
            <a:endParaRPr lang="zh-CN" altLang="en-US" sz="2000" dirty="0"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方法三</a:t>
            </a:r>
            <a:r>
              <a:rPr lang="zh-CN" altLang="en-US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：携带一卡通到书库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人工服务台</a:t>
            </a:r>
            <a:r>
              <a:rPr lang="zh-CN" altLang="en-US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修改密码。</a:t>
            </a:r>
            <a:endParaRPr lang="zh-CN" altLang="en-US" sz="2000" dirty="0"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密码要求：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必须包含大写字母、小写字母、数字三项，且长度不少于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8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位。</a:t>
            </a:r>
            <a:endParaRPr lang="zh-CN" altLang="en-US" sz="2000" dirty="0">
              <a:solidFill>
                <a:srgbClr val="FF0000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687705" y="1070610"/>
            <a:ext cx="10340975" cy="1614170"/>
          </a:xfrm>
          <a:prstGeom prst="rect">
            <a:avLst/>
          </a:prstGeom>
          <a:noFill/>
          <a:ln w="12700" cmpd="sng">
            <a:noFill/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自动开通借阅权限，读者直接拿校园一卡通去书库借书即可。</a:t>
            </a:r>
            <a:endParaRPr lang="zh-CN" altLang="en-US" sz="2000" dirty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账号：一卡通号</a:t>
            </a:r>
            <a:endParaRPr lang="zh-CN" altLang="en-US" sz="20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初始密码：身份证后六位</a:t>
            </a:r>
            <a:endParaRPr lang="zh-CN" altLang="en-US" sz="200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7705" y="5518150"/>
            <a:ext cx="10340975" cy="70675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登录</a:t>
            </a:r>
            <a:r>
              <a:rPr lang="en-US" altLang="zh-CN" sz="20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我的图书馆</a:t>
            </a:r>
            <a:r>
              <a:rPr lang="en-US" altLang="zh-CN" sz="20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点击个人信息填写手机号，</a:t>
            </a: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绑定手机号和邮箱（建议</a:t>
            </a: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QQ邮箱</a:t>
            </a: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），</a:t>
            </a:r>
            <a:r>
              <a:rPr lang="zh-CN" altLang="en-US" sz="20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可自动接收还书提醒，避免图书超期。</a:t>
            </a:r>
            <a:endParaRPr lang="zh-CN" altLang="en-US" sz="2000" dirty="0">
              <a:solidFill>
                <a:schemeClr val="bg1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图书借阅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7685" cy="529268"/>
            <a:chOff x="445380" y="344047"/>
            <a:chExt cx="587762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9831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3.5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0" name="矩形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015990" y="4554855"/>
            <a:ext cx="473773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  <a:lvl2pPr marL="742950" indent="-285750"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2pPr>
            <a:lvl3pPr marL="1143000" indent="-228600"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3pPr>
            <a:lvl4pPr marL="1600200" indent="-228600"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4pPr>
            <a:lvl5pPr marL="2057400" indent="-228600"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微软雅黑" panose="020B0503020204020204" pitchFamily="34" charset="-122"/>
              </a:rPr>
              <a:t>方法二：人工借还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服务台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矩形 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1860" y="4554855"/>
            <a:ext cx="4643438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  <a:lvl2pPr marL="742950" indent="-285750"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2pPr>
            <a:lvl3pPr marL="1143000" indent="-228600"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3pPr>
            <a:lvl4pPr marL="1600200" indent="-228600"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4pPr>
            <a:lvl5pPr marL="2057400" indent="-228600" eaLnBrk="0" hangingPunct="0"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4400" b="1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微软雅黑" panose="020B0503020204020204" pitchFamily="34" charset="-122"/>
              </a:rPr>
              <a:t>方法一：自助借还机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1047115" y="5331460"/>
            <a:ext cx="9706610" cy="105854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读者可根据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提示</a:t>
            </a: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自助借还图书，也可以去人工服务台借还图书，借书要使用校园一卡通，还书不用</a:t>
            </a:r>
            <a:r>
              <a:rPr lang="en-US" altLang="zh-CN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注意：官渡样本书库和光华图书馆的图书必须到人工服务台借还。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55690" y="1171575"/>
            <a:ext cx="4598035" cy="338328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23950" y="1171575"/>
            <a:ext cx="4587875" cy="3383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3542382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学生读者</a:t>
            </a:r>
            <a:r>
              <a:rPr lang="en-US" altLang="zh-CN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—</a:t>
            </a:r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借阅权限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9590" cy="529268"/>
            <a:chOff x="445380" y="344047"/>
            <a:chExt cx="589667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8173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3.6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aphicFrame>
        <p:nvGraphicFramePr>
          <p:cNvPr id="16" name="表格 1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482090" y="1685925"/>
          <a:ext cx="8671560" cy="150876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896110"/>
                <a:gridCol w="1613535"/>
                <a:gridCol w="1525905"/>
                <a:gridCol w="1592580"/>
                <a:gridCol w="2043430"/>
              </a:tblGrid>
              <a:tr h="5492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读者类型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B w="254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0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可借册数</a:t>
                      </a:r>
                      <a:endParaRPr lang="zh-CN" altLang="en-US" sz="2000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B w="254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借期期限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B w="254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外文图书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B w="254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续借次数</a:t>
                      </a:r>
                      <a:endParaRPr lang="zh-CN" sz="2000" kern="1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0" marR="68580" marT="0" marB="0" anchor="ctr">
                    <a:lnB w="25400" cmpd="sng"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959485">
                <a:tc>
                  <a:txBody>
                    <a:bodyPr/>
                    <a:lstStyle/>
                    <a:p>
                      <a:pPr marL="0" algn="ctr" defTabSz="774065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学生</a:t>
                      </a:r>
                      <a:endParaRPr lang="zh-CN" sz="2000" b="1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74065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15</a:t>
                      </a:r>
                      <a:r>
                        <a:rPr lang="zh-CN" altLang="en-US" sz="2000" b="1" kern="1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册</a:t>
                      </a:r>
                      <a:endParaRPr lang="zh-CN" altLang="en-US" sz="2000" b="1" kern="100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74065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31</a:t>
                      </a:r>
                      <a:r>
                        <a:rPr lang="zh-CN" altLang="en-US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天</a:t>
                      </a:r>
                      <a:endParaRPr lang="zh-CN" altLang="en-US" sz="2000" b="1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74065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册</a:t>
                      </a:r>
                      <a:endParaRPr lang="zh-CN" altLang="en-US" sz="2000" b="1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774065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</a:t>
                      </a:r>
                      <a:endParaRPr lang="en-US" sz="2000" b="1" kern="1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54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E1DE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7" name="文本框 1"/>
          <p:cNvSpPr txBox="1"/>
          <p:nvPr/>
        </p:nvSpPr>
        <p:spPr>
          <a:xfrm>
            <a:off x="1455804" y="3823970"/>
            <a:ext cx="8743857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 eaLnBrk="1" latinLnBrk="0" hangingPunct="1"/>
            <a:r>
              <a:rPr lang="zh-CN" altLang="en-US" sz="2000" b="1" i="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</a:t>
            </a:r>
            <a:r>
              <a:rPr lang="zh-CN" altLang="en-US" sz="2000" b="1" i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：可借册数包含中文图书、外文图书及随书光盘数量，其中外文图书最多可借</a:t>
            </a:r>
            <a:r>
              <a:rPr lang="en-US" altLang="zh-CN" sz="2000" b="1" i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2000" b="1" i="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册，光盘</a:t>
            </a:r>
            <a:r>
              <a:rPr lang="zh-CN" altLang="en-US" sz="2000" b="1" i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一张算一</a:t>
            </a:r>
            <a:r>
              <a:rPr lang="zh-CN" altLang="en-US" sz="2000" b="1" i="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册。</a:t>
            </a:r>
            <a:endParaRPr lang="zh-CN" altLang="en-US" sz="2000" b="1" i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611520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怎样查阅个人借书情况和还书期限？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41965" cy="529268"/>
            <a:chOff x="445380" y="344047"/>
            <a:chExt cx="542036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34105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3.7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0" name="图片 9" descr="微信截图_202205071704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6615" y="1017412"/>
            <a:ext cx="8517720" cy="4356598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887220" y="857250"/>
            <a:ext cx="9213215" cy="3796680"/>
            <a:chOff x="3258" y="2438"/>
            <a:chExt cx="13761" cy="4337"/>
          </a:xfrm>
        </p:grpSpPr>
        <p:pic>
          <p:nvPicPr>
            <p:cNvPr id="12" name="图片 11" descr="微信截图_2022050717053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58" y="2438"/>
              <a:ext cx="13761" cy="4337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4823" y="6241"/>
              <a:ext cx="12196" cy="534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4" name="TextBox 5"/>
          <p:cNvSpPr txBox="1"/>
          <p:nvPr/>
        </p:nvSpPr>
        <p:spPr>
          <a:xfrm>
            <a:off x="1120775" y="5515610"/>
            <a:ext cx="8839835" cy="113220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读者可在图书馆主页点击进入</a:t>
            </a:r>
            <a:r>
              <a:rPr lang="en-US" altLang="zh-CN" sz="20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“</a:t>
            </a:r>
            <a:r>
              <a:rPr lang="zh-CN" altLang="en-US" sz="20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我的图书馆</a:t>
            </a:r>
            <a:r>
              <a:rPr lang="en-US" altLang="zh-CN" sz="20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”</a:t>
            </a:r>
            <a:r>
              <a:rPr lang="zh-CN" altLang="en-US" sz="20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，进入读者个人图书馆后，点击左侧</a:t>
            </a:r>
            <a:r>
              <a:rPr lang="en-US" altLang="zh-CN" sz="20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“</a:t>
            </a:r>
            <a:r>
              <a:rPr lang="zh-CN" altLang="en-US" sz="20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当前借阅</a:t>
            </a:r>
            <a:r>
              <a:rPr lang="en-US" altLang="zh-CN" sz="2000" b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”</a:t>
            </a:r>
            <a:r>
              <a:rPr lang="zh-CN" altLang="en-US" sz="20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lt"/>
                <a:sym typeface="+mn-ea"/>
              </a:rPr>
              <a:t>，即可以看到本人所借图书的书名、还书日期等信息。</a:t>
            </a:r>
            <a:endParaRPr lang="zh-CN" altLang="en-US" sz="2000" b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000" b="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endParaRPr lang="en-US" altLang="zh-CN" sz="2000" b="0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委托借还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7050" cy="529268"/>
            <a:chOff x="445380" y="344047"/>
            <a:chExt cx="587127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919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3.8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cxnSp>
        <p:nvCxnSpPr>
          <p:cNvPr id="10" name="直接连接符 4"/>
          <p:cNvCxnSpPr/>
          <p:nvPr>
            <p:custDataLst>
              <p:tags r:id="rId1"/>
            </p:custDataLst>
          </p:nvPr>
        </p:nvCxnSpPr>
        <p:spPr>
          <a:xfrm>
            <a:off x="915404" y="1729565"/>
            <a:ext cx="8970911" cy="0"/>
          </a:xfrm>
          <a:prstGeom prst="line">
            <a:avLst/>
          </a:prstGeom>
          <a:ln w="381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直接连接符 5"/>
          <p:cNvCxnSpPr/>
          <p:nvPr>
            <p:custDataLst>
              <p:tags r:id="rId2"/>
            </p:custDataLst>
          </p:nvPr>
        </p:nvCxnSpPr>
        <p:spPr>
          <a:xfrm flipV="1">
            <a:off x="915404" y="1682377"/>
            <a:ext cx="3525972" cy="0"/>
          </a:xfrm>
          <a:prstGeom prst="line">
            <a:avLst/>
          </a:prstGeom>
          <a:ln w="1016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直接连接符 4"/>
          <p:cNvCxnSpPr/>
          <p:nvPr>
            <p:custDataLst>
              <p:tags r:id="rId3"/>
            </p:custDataLst>
          </p:nvPr>
        </p:nvCxnSpPr>
        <p:spPr>
          <a:xfrm>
            <a:off x="915404" y="3233673"/>
            <a:ext cx="8970911" cy="0"/>
          </a:xfrm>
          <a:prstGeom prst="line">
            <a:avLst/>
          </a:prstGeom>
          <a:ln w="381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直接连接符 5"/>
          <p:cNvCxnSpPr/>
          <p:nvPr>
            <p:custDataLst>
              <p:tags r:id="rId4"/>
            </p:custDataLst>
          </p:nvPr>
        </p:nvCxnSpPr>
        <p:spPr>
          <a:xfrm flipV="1">
            <a:off x="915404" y="3141762"/>
            <a:ext cx="3451610" cy="44724"/>
          </a:xfrm>
          <a:prstGeom prst="line">
            <a:avLst/>
          </a:prstGeom>
          <a:ln w="1016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4"/>
          <p:cNvCxnSpPr/>
          <p:nvPr>
            <p:custDataLst>
              <p:tags r:id="rId5"/>
            </p:custDataLst>
          </p:nvPr>
        </p:nvCxnSpPr>
        <p:spPr>
          <a:xfrm>
            <a:off x="915404" y="5100210"/>
            <a:ext cx="8970911" cy="0"/>
          </a:xfrm>
          <a:prstGeom prst="line">
            <a:avLst/>
          </a:prstGeom>
          <a:ln w="381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" name="直接连接符 5"/>
          <p:cNvCxnSpPr/>
          <p:nvPr>
            <p:custDataLst>
              <p:tags r:id="rId6"/>
            </p:custDataLst>
          </p:nvPr>
        </p:nvCxnSpPr>
        <p:spPr>
          <a:xfrm>
            <a:off x="915404" y="5026152"/>
            <a:ext cx="3451610" cy="0"/>
          </a:xfrm>
          <a:prstGeom prst="line">
            <a:avLst/>
          </a:prstGeom>
          <a:ln w="1016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Rectangle 2"/>
          <p:cNvSpPr txBox="1"/>
          <p:nvPr>
            <p:custDataLst>
              <p:tags r:id="rId7"/>
            </p:custDataLst>
          </p:nvPr>
        </p:nvSpPr>
        <p:spPr>
          <a:xfrm>
            <a:off x="781050" y="1123315"/>
            <a:ext cx="9078595" cy="606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、委托借阅图书要求</a:t>
            </a:r>
            <a:endParaRPr lang="zh-CN" altLang="en-US" sz="2000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7" name="Rectangle 2"/>
          <p:cNvSpPr txBox="1"/>
          <p:nvPr>
            <p:custDataLst>
              <p:tags r:id="rId8"/>
            </p:custDataLst>
          </p:nvPr>
        </p:nvSpPr>
        <p:spPr>
          <a:xfrm>
            <a:off x="781050" y="2492375"/>
            <a:ext cx="5242147" cy="9461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2、提交委托申请</a:t>
            </a:r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Rectangle 2"/>
          <p:cNvSpPr txBox="1"/>
          <p:nvPr>
            <p:custDataLst>
              <p:tags r:id="rId9"/>
            </p:custDataLst>
          </p:nvPr>
        </p:nvSpPr>
        <p:spPr>
          <a:xfrm>
            <a:off x="781050" y="4598670"/>
            <a:ext cx="2865884" cy="58483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3、办理借阅手续</a:t>
            </a:r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矩形 3"/>
          <p:cNvSpPr/>
          <p:nvPr>
            <p:custDataLst>
              <p:tags r:id="rId10"/>
            </p:custDataLst>
          </p:nvPr>
        </p:nvSpPr>
        <p:spPr>
          <a:xfrm>
            <a:off x="895985" y="5088890"/>
            <a:ext cx="8545830" cy="13366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lstStyle/>
          <a:p>
            <a:pPr indent="539750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读者提交委托申请后从次日起至申请有效期内可登录“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我的图书馆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”查看“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委托信息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”， 如已到本馆，在有效期内凭本人一卡通到委托借还处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办理借阅手续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矩形 5"/>
          <p:cNvSpPr/>
          <p:nvPr>
            <p:custDataLst>
              <p:tags r:id="rId11"/>
            </p:custDataLst>
          </p:nvPr>
        </p:nvSpPr>
        <p:spPr>
          <a:xfrm>
            <a:off x="897381" y="3259889"/>
            <a:ext cx="8775606" cy="133794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indent="539750">
              <a:lnSpc>
                <a:spcPct val="150000"/>
              </a:lnSpc>
              <a:spcBef>
                <a:spcPts val="1200"/>
              </a:spcBef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读者在所在校区图书馆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委托借还服务窗口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提交委托申请。读者需提供本人联系信息及委托借阅图书的基本信息。读者每次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最多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委托借阅</a:t>
            </a:r>
            <a:r>
              <a:rPr 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15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册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，且总借阅册数不能超出规定可借图书册数。</a:t>
            </a:r>
            <a:endParaRPr lang="zh-CN" altLang="en-US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矩形 7"/>
          <p:cNvSpPr/>
          <p:nvPr>
            <p:custDataLst>
              <p:tags r:id="rId12"/>
            </p:custDataLst>
          </p:nvPr>
        </p:nvSpPr>
        <p:spPr>
          <a:xfrm>
            <a:off x="897381" y="1742672"/>
            <a:ext cx="8777244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indent="539750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委托借阅的图书必须是读者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所在校区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图书馆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缺藏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或馆藏图书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已借完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，且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其它校区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馆藏信息显示“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可借</a:t>
            </a:r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”状态的图书</a:t>
            </a: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2396234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委托借还窗口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7050" cy="529268"/>
            <a:chOff x="445380" y="344047"/>
            <a:chExt cx="587127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919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3.8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942340" y="1421130"/>
          <a:ext cx="4146550" cy="24295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46550"/>
              </a:tblGrid>
              <a:tr h="242951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 dirty="0">
                        <a:solidFill>
                          <a:srgbClr val="FF0000"/>
                        </a:solidFill>
                        <a:cs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buFont typeface="Wingdings" panose="05000000000000000000" charset="0"/>
                      </a:pP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各校区委托借还窗口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官渡校区：流通一库（301室）</a:t>
                      </a:r>
                      <a:endParaRPr lang="en-US" altLang="zh-CN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西城校区：西城临时馆服务台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光华校区：社科书库（211室）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rcRect l="1482" t="5892"/>
          <a:stretch>
            <a:fillRect/>
          </a:stretch>
        </p:blipFill>
        <p:spPr>
          <a:xfrm>
            <a:off x="5959475" y="1334135"/>
            <a:ext cx="5065395" cy="3742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2396234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纸质报刊阅览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9590" cy="529268"/>
            <a:chOff x="445380" y="344047"/>
            <a:chExt cx="589667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8173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3.9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0" name="文本框 3"/>
          <p:cNvSpPr txBox="1"/>
          <p:nvPr/>
        </p:nvSpPr>
        <p:spPr>
          <a:xfrm>
            <a:off x="795020" y="1163955"/>
            <a:ext cx="10219690" cy="7327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algn="l" fontAlgn="auto">
              <a:spcBef>
                <a:spcPts val="1200"/>
              </a:spcBef>
              <a:buClrTx/>
              <a:buSzTx/>
              <a:buFont typeface="Wingdings" panose="05000000000000000000" charset="0"/>
              <a:buNone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所有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期刊、报纸概不外借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同学们可以直接</a:t>
            </a:r>
            <a:r>
              <a:rPr 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阅览室进行阅览，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阅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读完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后须放回原位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solidFill>
                <a:srgbClr val="8E6D4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1" name="Text Box 8"/>
          <p:cNvSpPr txBox="1"/>
          <p:nvPr/>
        </p:nvSpPr>
        <p:spPr>
          <a:xfrm>
            <a:off x="894080" y="5772785"/>
            <a:ext cx="4766945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期刊架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Text Box 14"/>
          <p:cNvSpPr txBox="1"/>
          <p:nvPr/>
        </p:nvSpPr>
        <p:spPr>
          <a:xfrm>
            <a:off x="6085205" y="5772785"/>
            <a:ext cx="470154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lIns="91440" tIns="45720" rIns="91440" bIns="45720" rtlCol="0" anchor="t" anchorCtr="0">
            <a:no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报架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lum bright="18000" contrast="12000"/>
          </a:blip>
          <a:stretch>
            <a:fillRect/>
          </a:stretch>
        </p:blipFill>
        <p:spPr>
          <a:xfrm>
            <a:off x="894080" y="2245360"/>
            <a:ext cx="4766945" cy="33623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410" y="2225040"/>
            <a:ext cx="4755515" cy="3394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rcRect l="188" t="12457" r="20" b="23370"/>
          <a:stretch>
            <a:fillRect/>
          </a:stretch>
        </p:blipFill>
        <p:spPr>
          <a:xfrm>
            <a:off x="-793" y="1485577"/>
            <a:ext cx="5857429" cy="4032449"/>
          </a:xfrm>
          <a:custGeom>
            <a:avLst/>
            <a:gdLst>
              <a:gd name="connsiteX0" fmla="*/ 0 w 12192000"/>
              <a:gd name="connsiteY0" fmla="*/ 0 h 4384843"/>
              <a:gd name="connsiteX1" fmla="*/ 12192000 w 12192000"/>
              <a:gd name="connsiteY1" fmla="*/ 0 h 4384843"/>
              <a:gd name="connsiteX2" fmla="*/ 12192000 w 12192000"/>
              <a:gd name="connsiteY2" fmla="*/ 4384843 h 4384843"/>
              <a:gd name="connsiteX3" fmla="*/ 0 w 12192000"/>
              <a:gd name="connsiteY3" fmla="*/ 4384843 h 438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384843">
                <a:moveTo>
                  <a:pt x="0" y="0"/>
                </a:moveTo>
                <a:lnTo>
                  <a:pt x="12192000" y="0"/>
                </a:lnTo>
                <a:lnTo>
                  <a:pt x="12192000" y="4384843"/>
                </a:lnTo>
                <a:lnTo>
                  <a:pt x="0" y="4384843"/>
                </a:lnTo>
                <a:close/>
              </a:path>
            </a:pathLst>
          </a:custGeom>
        </p:spPr>
      </p:pic>
      <p:sp>
        <p:nvSpPr>
          <p:cNvPr id="19" name="矩形 18"/>
          <p:cNvSpPr/>
          <p:nvPr/>
        </p:nvSpPr>
        <p:spPr>
          <a:xfrm rot="5400000">
            <a:off x="6760632" y="-664940"/>
            <a:ext cx="2589420" cy="8270145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0" tIns="40814" rIns="81630" bIns="40814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4609" y="2732961"/>
            <a:ext cx="1307796" cy="1405864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en-US" altLang="zh-CN" sz="8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04</a:t>
            </a:r>
            <a:endParaRPr lang="zh-CN" altLang="en-US" sz="8600" dirty="0">
              <a:solidFill>
                <a:prstClr val="white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02431" y="2884875"/>
            <a:ext cx="4273882" cy="636423"/>
          </a:xfrm>
          <a:prstGeom prst="rect">
            <a:avLst/>
          </a:prstGeom>
        </p:spPr>
        <p:txBody>
          <a:bodyPr wrap="square" lIns="81630" tIns="40814" rIns="81630" bIns="40814">
            <a:spAutoFit/>
          </a:bodyPr>
          <a:lstStyle/>
          <a:p>
            <a:r>
              <a:rPr lang="zh-CN" altLang="en-US" sz="3600" b="1" dirty="0" smtClean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电子资源</a:t>
            </a:r>
            <a:endParaRPr lang="en-US" altLang="zh-CN" sz="3600" b="1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pitchFamily="34" charset="-122"/>
              <a:cs typeface="Gisha" panose="020B0502040204020203" pitchFamily="34" charset="-79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690406" y="3339804"/>
            <a:ext cx="4887124" cy="262598"/>
            <a:chOff x="5444484" y="3347558"/>
            <a:chExt cx="4887760" cy="262538"/>
          </a:xfrm>
        </p:grpSpPr>
        <p:sp>
          <p:nvSpPr>
            <p:cNvPr id="9" name="任意多边形 8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2" grpId="0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电子资源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29075" cy="529268"/>
            <a:chOff x="445380" y="344047"/>
            <a:chExt cx="529144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20768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4.1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0" name="图片 9" descr="C:/Users/zxm/Desktop/图片1.png图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0353" b="10353"/>
          <a:stretch>
            <a:fillRect/>
          </a:stretch>
        </p:blipFill>
        <p:spPr>
          <a:xfrm>
            <a:off x="1702435" y="1053465"/>
            <a:ext cx="3224530" cy="45110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1" name="图片 11" descr="C:/Users/Administrator/Desktop/新生入馆培训PPT/图书馆照片202506/西城临时图书馆照片/微信图片_20250703083102.jpg微信图片_2025070308310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254" r="254"/>
          <a:stretch>
            <a:fillRect/>
          </a:stretch>
        </p:blipFill>
        <p:spPr>
          <a:xfrm>
            <a:off x="6223635" y="1052195"/>
            <a:ext cx="5160645" cy="38900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矩形 6"/>
          <p:cNvSpPr/>
          <p:nvPr/>
        </p:nvSpPr>
        <p:spPr>
          <a:xfrm>
            <a:off x="6200775" y="5570220"/>
            <a:ext cx="4324350" cy="541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lstStyle/>
          <a:p>
            <a:pPr marL="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“畅想之星”电子书借阅机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西城校区-临时馆 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zh-CN" altLang="en-US" sz="1600" b="1" u="sng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矩形 5"/>
          <p:cNvSpPr>
            <a:spLocks noChangeArrowheads="1"/>
          </p:cNvSpPr>
          <p:nvPr/>
        </p:nvSpPr>
        <p:spPr bwMode="auto">
          <a:xfrm>
            <a:off x="1588770" y="5608955"/>
            <a:ext cx="3786505" cy="533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歌德电子书借阅机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微软雅黑" panose="020B0503020204020204" pitchFamily="34" charset="-122"/>
              <a:buNone/>
              <a:defRPr/>
            </a:pPr>
            <a:r>
              <a:rPr kumimoji="0" lang="zh-CN" altLang="en-US" sz="2000" b="1" i="0" strike="noStrike" kern="1200" cap="none" spc="0" normalizeH="0" baseline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官渡校区-东门大厅</a:t>
            </a:r>
            <a:endParaRPr kumimoji="0" lang="zh-CN" altLang="en-US" sz="20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电子资源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67365" cy="529268"/>
            <a:chOff x="445380" y="344047"/>
            <a:chExt cx="567439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59508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4.2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1" name="文本框 3"/>
          <p:cNvSpPr txBox="1"/>
          <p:nvPr/>
        </p:nvSpPr>
        <p:spPr>
          <a:xfrm>
            <a:off x="3430910" y="296545"/>
            <a:ext cx="7560840" cy="6254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图书馆主页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电子资源，根据需要选择“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中文数据库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”、 “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外文数据库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”或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试用数据库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62191" y="1025377"/>
            <a:ext cx="9929559" cy="5716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2024338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中文数据库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67365" cy="529268"/>
            <a:chOff x="445380" y="344047"/>
            <a:chExt cx="567439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59508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4.2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1"/>
          <a:srcRect b="2775"/>
          <a:stretch>
            <a:fillRect/>
          </a:stretch>
        </p:blipFill>
        <p:spPr bwMode="auto">
          <a:xfrm>
            <a:off x="910590" y="981710"/>
            <a:ext cx="9966325" cy="382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9983638" y="2266315"/>
            <a:ext cx="1131570" cy="674370"/>
            <a:chOff x="15085" y="2499"/>
            <a:chExt cx="1904" cy="1307"/>
          </a:xfrm>
        </p:grpSpPr>
        <p:sp>
          <p:nvSpPr>
            <p:cNvPr id="12" name="AutoShape 10"/>
            <p:cNvSpPr/>
            <p:nvPr>
              <p:custDataLst>
                <p:tags r:id="rId2"/>
              </p:custDataLst>
            </p:nvPr>
          </p:nvSpPr>
          <p:spPr>
            <a:xfrm rot="16200000">
              <a:off x="15383" y="2200"/>
              <a:ext cx="1307" cy="1904"/>
            </a:xfrm>
            <a:prstGeom prst="wedgeRectCallout">
              <a:avLst>
                <a:gd name="adj1" fmla="val 22035"/>
                <a:gd name="adj2" fmla="val -83009"/>
              </a:avLst>
            </a:prstGeom>
            <a:solidFill>
              <a:srgbClr val="FFFFFF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/>
            <a:lstStyle/>
            <a:p>
              <a:pPr algn="ctr"/>
              <a:endParaRPr lang="zh-CN" altLang="en-US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3" name="文本框 7"/>
            <p:cNvSpPr txBox="1"/>
            <p:nvPr/>
          </p:nvSpPr>
          <p:spPr>
            <a:xfrm>
              <a:off x="15280" y="2499"/>
              <a:ext cx="1709" cy="1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FF0000"/>
                  </a:solidFill>
                  <a:ea typeface="微软雅黑" panose="020B0503020204020204" pitchFamily="34" charset="-122"/>
                  <a:cs typeface="微软雅黑" panose="020B0503020204020204" pitchFamily="34" charset="-122"/>
                </a:rPr>
                <a:t>中文数据库</a:t>
              </a:r>
              <a:r>
                <a:rPr lang="en-US" altLang="zh-CN" sz="1600" b="1" dirty="0" smtClean="0">
                  <a:solidFill>
                    <a:srgbClr val="FF0000"/>
                  </a:solidFill>
                  <a:ea typeface="微软雅黑" panose="020B0503020204020204" pitchFamily="34" charset="-122"/>
                  <a:cs typeface="微软雅黑" panose="020B0503020204020204" pitchFamily="34" charset="-122"/>
                </a:rPr>
                <a:t>15</a:t>
              </a:r>
              <a:r>
                <a:rPr lang="zh-CN" altLang="en-US" sz="1600" b="1" dirty="0" smtClean="0">
                  <a:solidFill>
                    <a:srgbClr val="FF0000"/>
                  </a:solidFill>
                  <a:ea typeface="微软雅黑" panose="020B0503020204020204" pitchFamily="34" charset="-122"/>
                  <a:cs typeface="微软雅黑" panose="020B0503020204020204" pitchFamily="34" charset="-122"/>
                </a:rPr>
                <a:t>个</a:t>
              </a:r>
              <a:endParaRPr lang="zh-CN" altLang="en-US" sz="1600" b="1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566507"/>
            <a:ext cx="12207478" cy="381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2024338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外文数据库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67365" cy="529268"/>
            <a:chOff x="445380" y="344047"/>
            <a:chExt cx="567439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59508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4.2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50990" y="2615881"/>
            <a:ext cx="1209040" cy="829945"/>
            <a:chOff x="15085" y="2499"/>
            <a:chExt cx="1904" cy="1307"/>
          </a:xfrm>
        </p:grpSpPr>
        <p:sp>
          <p:nvSpPr>
            <p:cNvPr id="12" name="AutoShape 10"/>
            <p:cNvSpPr/>
            <p:nvPr>
              <p:custDataLst>
                <p:tags r:id="rId2"/>
              </p:custDataLst>
            </p:nvPr>
          </p:nvSpPr>
          <p:spPr>
            <a:xfrm rot="16200000">
              <a:off x="15383" y="2200"/>
              <a:ext cx="1307" cy="1904"/>
            </a:xfrm>
            <a:prstGeom prst="wedgeRectCallout">
              <a:avLst>
                <a:gd name="adj1" fmla="val 22035"/>
                <a:gd name="adj2" fmla="val -83009"/>
              </a:avLst>
            </a:prstGeom>
            <a:solidFill>
              <a:srgbClr val="FFFFFF"/>
            </a:solidFill>
            <a:ln w="381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 anchorCtr="0"/>
            <a:lstStyle/>
            <a:p>
              <a:pPr algn="ctr"/>
              <a:endParaRPr lang="zh-CN" altLang="en-US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3" name="文本框 7"/>
            <p:cNvSpPr txBox="1"/>
            <p:nvPr/>
          </p:nvSpPr>
          <p:spPr>
            <a:xfrm>
              <a:off x="15280" y="2499"/>
              <a:ext cx="170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>
                  <a:solidFill>
                    <a:srgbClr val="FF0000"/>
                  </a:solidFill>
                  <a:ea typeface="微软雅黑" panose="020B0503020204020204" pitchFamily="34" charset="-122"/>
                  <a:cs typeface="微软雅黑" panose="020B0503020204020204" pitchFamily="34" charset="-122"/>
                </a:rPr>
                <a:t>外文数据库</a:t>
              </a:r>
              <a:r>
                <a:rPr lang="en-US" altLang="zh-CN" sz="1600" b="1">
                  <a:solidFill>
                    <a:srgbClr val="FF0000"/>
                  </a:solidFill>
                  <a:ea typeface="微软雅黑" panose="020B0503020204020204" pitchFamily="34" charset="-122"/>
                  <a:cs typeface="微软雅黑" panose="020B0503020204020204" pitchFamily="34" charset="-122"/>
                </a:rPr>
                <a:t>9</a:t>
              </a:r>
              <a:r>
                <a:rPr lang="zh-CN" altLang="en-US" sz="1600" b="1">
                  <a:solidFill>
                    <a:srgbClr val="FF0000"/>
                  </a:solidFill>
                  <a:ea typeface="微软雅黑" panose="020B0503020204020204" pitchFamily="34" charset="-122"/>
                  <a:cs typeface="微软雅黑" panose="020B0503020204020204" pitchFamily="34" charset="-122"/>
                </a:rPr>
                <a:t>个</a:t>
              </a:r>
              <a:endParaRPr lang="zh-CN" altLang="en-US" sz="1600" b="1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2024338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试用数据库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67365" cy="529268"/>
            <a:chOff x="445380" y="344047"/>
            <a:chExt cx="567439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59508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4.2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0456" y="1615530"/>
            <a:ext cx="12103422" cy="375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6434199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最常用的数据库</a:t>
            </a:r>
            <a:r>
              <a:rPr lang="en-US" altLang="zh-CN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---</a:t>
            </a:r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中国知网（</a:t>
            </a:r>
            <a:r>
              <a:rPr lang="en-US" altLang="zh-CN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CNKI</a:t>
            </a:r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76255" cy="529268"/>
            <a:chOff x="445380" y="344047"/>
            <a:chExt cx="576330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68399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4.3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0" name="TextBox 9"/>
          <p:cNvSpPr txBox="1"/>
          <p:nvPr>
            <p:custDataLst>
              <p:tags r:id="rId1"/>
            </p:custDataLst>
          </p:nvPr>
        </p:nvSpPr>
        <p:spPr>
          <a:xfrm>
            <a:off x="501650" y="1224915"/>
            <a:ext cx="10418092" cy="5854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algn="l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zh-CN" alt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接下来将是你们与知网最亲近的几年</a:t>
            </a:r>
            <a:endParaRPr lang="zh-CN" altLang="en-US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流程图: 资料带 10"/>
          <p:cNvSpPr/>
          <p:nvPr>
            <p:custDataLst>
              <p:tags r:id="rId2"/>
            </p:custDataLst>
          </p:nvPr>
        </p:nvSpPr>
        <p:spPr>
          <a:xfrm>
            <a:off x="678255" y="1818809"/>
            <a:ext cx="11188700" cy="4225290"/>
          </a:xfrm>
          <a:prstGeom prst="flowChartPunchedTape">
            <a:avLst/>
          </a:prstGeom>
          <a:solidFill>
            <a:schemeClr val="accent1">
              <a:lumMod val="40000"/>
              <a:lumOff val="60000"/>
              <a:alpha val="5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微软雅黑" panose="020B0503020204020204" pitchFamily="34" charset="-122"/>
              <a:buNone/>
            </a:pPr>
            <a:endParaRPr kumimoji="0" lang="zh-CN" altLang="en-US" sz="1800" b="0" i="0" u="none" strike="noStrike" cap="none" normalizeH="0" baseline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文本框 3"/>
          <p:cNvSpPr txBox="1"/>
          <p:nvPr>
            <p:custDataLst>
              <p:tags r:id="rId3"/>
            </p:custDataLst>
          </p:nvPr>
        </p:nvSpPr>
        <p:spPr>
          <a:xfrm>
            <a:off x="1276624" y="2324306"/>
            <a:ext cx="4481830" cy="220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伴你论文创作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陪你苦熬通宵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 algn="l">
              <a:lnSpc>
                <a:spcPct val="200000"/>
              </a:lnSpc>
              <a:buFont typeface="Wingdings" panose="05000000000000000000" charset="0"/>
              <a:buChar char="ü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送你顺利毕业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7936865" y="1296035"/>
            <a:ext cx="34207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x-none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http://www.cnki.net</a:t>
            </a:r>
            <a:endParaRPr lang="zh-CN" altLang="en-US" sz="2000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835" y="2316480"/>
            <a:ext cx="5633085" cy="2308225"/>
          </a:xfrm>
          <a:prstGeom prst="rect">
            <a:avLst/>
          </a:prstGeom>
        </p:spPr>
      </p:pic>
      <p:pic>
        <p:nvPicPr>
          <p:cNvPr id="15" name="图片 14" descr="6ebde5761e05474d90cc67422dc362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6960" y="4333240"/>
            <a:ext cx="2623820" cy="25247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2024338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一框式</a:t>
            </a:r>
            <a:r>
              <a:rPr lang="zh-CN" altLang="en-US" sz="29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检索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76255" cy="529268"/>
            <a:chOff x="445380" y="344047"/>
            <a:chExt cx="576330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68399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4.3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l="12695" t="-1106" r="9643" b="1106"/>
          <a:stretch>
            <a:fillRect/>
          </a:stretch>
        </p:blipFill>
        <p:spPr>
          <a:xfrm>
            <a:off x="1050925" y="883285"/>
            <a:ext cx="9914890" cy="5488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3542382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检索结果及文献类型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76255" cy="529268"/>
            <a:chOff x="445380" y="344047"/>
            <a:chExt cx="576330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68399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4.3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3715" y="1056640"/>
            <a:ext cx="10649585" cy="580136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513330" y="1089660"/>
            <a:ext cx="8058150" cy="69151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微软雅黑" panose="020B0503020204020204" pitchFamily="34" charset="-122"/>
              <a:buNone/>
              <a:defRPr/>
            </a:pPr>
            <a:endParaRPr lang="zh-CN" altLang="en-US" noProof="1">
              <a:solidFill>
                <a:prstClr val="white"/>
              </a:solidFill>
              <a:cs typeface="微软雅黑" panose="020B0503020204020204" pitchFamily="34" charset="-122"/>
            </a:endParaRPr>
          </a:p>
        </p:txBody>
      </p:sp>
      <p:sp>
        <p:nvSpPr>
          <p:cNvPr id="12" name="圆角矩形标注 11"/>
          <p:cNvSpPr/>
          <p:nvPr/>
        </p:nvSpPr>
        <p:spPr>
          <a:xfrm>
            <a:off x="3561715" y="2466340"/>
            <a:ext cx="5434330" cy="1179477"/>
          </a:xfrm>
          <a:prstGeom prst="wedgeRoundRectCallout">
            <a:avLst>
              <a:gd name="adj1" fmla="val -16137"/>
              <a:gd name="adj2" fmla="val -99068"/>
              <a:gd name="adj3" fmla="val 16667"/>
            </a:avLst>
          </a:prstGeom>
          <a:solidFill>
            <a:schemeClr val="bg1"/>
          </a:solidFill>
          <a:ln w="254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微软雅黑" panose="020B0503020204020204" pitchFamily="34" charset="-122"/>
              <a:buNone/>
              <a:defRPr/>
            </a:pPr>
            <a:r>
              <a:rPr lang="zh-CN" altLang="en-US" sz="1600" b="1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Verdana" panose="020B0604030504040204" pitchFamily="34" charset="0"/>
              </a:rPr>
              <a:t>横向展示所有资源类型文献，各资源类型下显示符合检索条件的文献量，突显总库各资源的文献分布情况，可点击切换查看不同资源类型下的文献</a:t>
            </a:r>
            <a:r>
              <a:rPr lang="zh-CN" altLang="en-US" sz="1600" b="1" noProof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Verdana" panose="020B0604030504040204" pitchFamily="34" charset="0"/>
              </a:rPr>
              <a:t>。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2396234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检索结果筛选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76255" cy="529268"/>
            <a:chOff x="445380" y="344047"/>
            <a:chExt cx="576330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68399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4.3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205" y="1011555"/>
            <a:ext cx="10436225" cy="5548630"/>
          </a:xfrm>
          <a:prstGeom prst="rect">
            <a:avLst/>
          </a:prstGeom>
        </p:spPr>
      </p:pic>
      <p:sp>
        <p:nvSpPr>
          <p:cNvPr id="11" name="圆角矩形 5"/>
          <p:cNvSpPr/>
          <p:nvPr/>
        </p:nvSpPr>
        <p:spPr>
          <a:xfrm>
            <a:off x="3738880" y="2105025"/>
            <a:ext cx="7180862" cy="758190"/>
          </a:xfrm>
          <a:prstGeom prst="wedgeRoundRectCallout">
            <a:avLst>
              <a:gd name="adj1" fmla="val -60514"/>
              <a:gd name="adj2" fmla="val 121278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  <a:prstDash val="solid"/>
          </a:ln>
        </p:spPr>
        <p:txBody>
          <a:bodyPr wrap="none" anchor="ctr"/>
          <a:lstStyle/>
          <a:p>
            <a:pPr eaLnBrk="0" hangingPunct="0">
              <a:lnSpc>
                <a:spcPct val="130000"/>
              </a:lnSpc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左侧分组筛选区，提供多层面的筛选角度，并支持多个条件的组合</a:t>
            </a: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eaLnBrk="0" hangingPunct="0">
              <a:lnSpc>
                <a:spcPct val="130000"/>
              </a:lnSpc>
            </a:pP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筛选，快速、精准地从检索结果中筛选出所需的优质文献。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3140028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检索结果默认排序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76255" cy="529268"/>
            <a:chOff x="445380" y="344047"/>
            <a:chExt cx="576330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68399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4.3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1152525"/>
            <a:ext cx="9961245" cy="5041265"/>
          </a:xfrm>
          <a:prstGeom prst="rect">
            <a:avLst/>
          </a:prstGeom>
        </p:spPr>
      </p:pic>
      <p:sp>
        <p:nvSpPr>
          <p:cNvPr id="11" name="圆角矩形标注 10"/>
          <p:cNvSpPr/>
          <p:nvPr/>
        </p:nvSpPr>
        <p:spPr>
          <a:xfrm flipH="1">
            <a:off x="8128000" y="4182110"/>
            <a:ext cx="2404110" cy="1336675"/>
          </a:xfrm>
          <a:prstGeom prst="wedgeRoundRectCallout">
            <a:avLst>
              <a:gd name="adj1" fmla="val 58292"/>
              <a:gd name="adj2" fmla="val -7142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CB2B2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微软雅黑" panose="020B0503020204020204" pitchFamily="34" charset="-122"/>
              <a:buNone/>
              <a:defRPr/>
            </a:pPr>
            <a:r>
              <a:rPr lang="zh-CN" altLang="en-US" sz="1600" b="1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系统默认按发表时间降序排列，可以帮助读者找到最新出版的文献</a:t>
            </a:r>
            <a:endParaRPr lang="zh-CN" altLang="en-US" sz="1600" b="1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2024338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阅读和下载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76255" cy="529268"/>
            <a:chOff x="445380" y="344047"/>
            <a:chExt cx="576330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68399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4.3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81000" y="1165860"/>
            <a:ext cx="11430635" cy="564705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360420" y="5259705"/>
            <a:ext cx="4473575" cy="58102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微软雅黑" panose="020B0503020204020204" pitchFamily="34" charset="-122"/>
              <a:buNone/>
              <a:defRPr/>
            </a:pPr>
            <a:endParaRPr lang="zh-CN" altLang="en-US" noProof="1">
              <a:solidFill>
                <a:prstClr val="white"/>
              </a:solidFill>
              <a:cs typeface="微软雅黑" panose="020B0503020204020204" pitchFamily="34" charset="-122"/>
            </a:endParaRPr>
          </a:p>
        </p:txBody>
      </p:sp>
      <p:sp>
        <p:nvSpPr>
          <p:cNvPr id="12" name="圆角矩形 6"/>
          <p:cNvSpPr/>
          <p:nvPr>
            <p:custDataLst>
              <p:tags r:id="rId3"/>
            </p:custDataLst>
          </p:nvPr>
        </p:nvSpPr>
        <p:spPr>
          <a:xfrm>
            <a:off x="6182995" y="4121785"/>
            <a:ext cx="2317750" cy="659765"/>
          </a:xfrm>
          <a:prstGeom prst="wedgeRoundRectCallout">
            <a:avLst>
              <a:gd name="adj1" fmla="val -39486"/>
              <a:gd name="adj2" fmla="val 124590"/>
              <a:gd name="adj3" fmla="val 16667"/>
            </a:avLst>
          </a:prstGeom>
          <a:solidFill>
            <a:srgbClr val="C92A0D">
              <a:alpha val="92998"/>
            </a:srgbClr>
          </a:solidFill>
          <a:ln w="25400">
            <a:noFill/>
          </a:ln>
        </p:spPr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阅读和下载方式，常用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PDF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下载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3108960" cy="527050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手机访问电子资源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66730" cy="529268"/>
            <a:chOff x="445380" y="344047"/>
            <a:chExt cx="566804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58873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4.4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9453" y="525562"/>
            <a:ext cx="2906170" cy="58959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300" y="981710"/>
            <a:ext cx="2387600" cy="476313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79475" y="1711960"/>
            <a:ext cx="6151880" cy="13577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  <a:ea typeface="+mn-ea"/>
                <a:cs typeface="+mn-ea"/>
              </a:rPr>
              <a:t>微信搜索并关注</a:t>
            </a:r>
            <a:r>
              <a:rPr lang="en-US" altLang="zh-CN" sz="2000" dirty="0">
                <a:latin typeface="+mn-ea"/>
                <a:ea typeface="+mn-ea"/>
                <a:cs typeface="+mn-ea"/>
              </a:rPr>
              <a:t>“</a:t>
            </a:r>
            <a:r>
              <a:rPr lang="zh-CN" altLang="en-US" sz="2000" dirty="0">
                <a:solidFill>
                  <a:srgbClr val="FF0000"/>
                </a:solidFill>
                <a:latin typeface="+mn-ea"/>
                <a:ea typeface="+mn-ea"/>
                <a:cs typeface="+mn-ea"/>
              </a:rPr>
              <a:t>广东石油化工学院图书馆</a:t>
            </a:r>
            <a:r>
              <a:rPr lang="en-US" altLang="zh-CN" sz="2000" dirty="0">
                <a:latin typeface="+mn-ea"/>
                <a:ea typeface="+mn-ea"/>
                <a:cs typeface="+mn-ea"/>
              </a:rPr>
              <a:t>”</a:t>
            </a:r>
            <a:r>
              <a:rPr lang="zh-CN" altLang="en-US" sz="2000" dirty="0">
                <a:latin typeface="+mn-ea"/>
                <a:ea typeface="+mn-ea"/>
                <a:cs typeface="+mn-ea"/>
              </a:rPr>
              <a:t>微信公众</a:t>
            </a:r>
            <a:r>
              <a:rPr lang="zh-CN" altLang="en-US" sz="2000" dirty="0" smtClean="0">
                <a:latin typeface="+mn-ea"/>
                <a:ea typeface="+mn-ea"/>
                <a:cs typeface="+mn-ea"/>
              </a:rPr>
              <a:t>号</a:t>
            </a:r>
            <a:endParaRPr lang="en-US" altLang="zh-CN" sz="2000" dirty="0" smtClean="0">
              <a:latin typeface="+mn-ea"/>
              <a:ea typeface="+mn-ea"/>
              <a:cs typeface="+mn-ea"/>
            </a:endParaRPr>
          </a:p>
          <a:p>
            <a:endParaRPr lang="zh-CN" altLang="en-US" sz="2000" dirty="0">
              <a:latin typeface="+mn-ea"/>
              <a:ea typeface="+mn-ea"/>
              <a:cs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+mn-ea"/>
                <a:ea typeface="+mn-ea"/>
                <a:cs typeface="+mn-ea"/>
              </a:rPr>
              <a:t>访问公众号下方</a:t>
            </a:r>
            <a:r>
              <a:rPr lang="en-US" altLang="zh-CN" sz="2000" dirty="0">
                <a:latin typeface="+mn-ea"/>
                <a:ea typeface="+mn-ea"/>
                <a:cs typeface="+mn-ea"/>
              </a:rPr>
              <a:t>“</a:t>
            </a:r>
            <a:r>
              <a:rPr lang="zh-CN" altLang="en-US" sz="2000" dirty="0">
                <a:latin typeface="+mn-ea"/>
                <a:ea typeface="+mn-ea"/>
                <a:cs typeface="+mn-ea"/>
              </a:rPr>
              <a:t>电子资源</a:t>
            </a:r>
            <a:r>
              <a:rPr lang="en-US" altLang="zh-CN" sz="2000" dirty="0">
                <a:latin typeface="+mn-ea"/>
                <a:ea typeface="+mn-ea"/>
                <a:cs typeface="+mn-ea"/>
              </a:rPr>
              <a:t>”</a:t>
            </a:r>
            <a:r>
              <a:rPr lang="zh-CN" altLang="en-US" sz="2000" dirty="0">
                <a:latin typeface="+mn-ea"/>
                <a:ea typeface="+mn-ea"/>
                <a:cs typeface="+mn-ea"/>
              </a:rPr>
              <a:t>栏目</a:t>
            </a:r>
            <a:endParaRPr lang="zh-CN" altLang="en-US" sz="2000" dirty="0">
              <a:latin typeface="+mn-ea"/>
              <a:ea typeface="+mn-ea"/>
              <a:cs typeface="+mn-ea"/>
            </a:endParaRPr>
          </a:p>
          <a:p>
            <a:endParaRPr lang="zh-CN" altLang="en-US" sz="2000" dirty="0">
              <a:latin typeface="+mn-ea"/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/Users/zxm/Desktop/图片1.png图片1"/>
          <p:cNvPicPr>
            <a:picLocks noChangeAspect="1"/>
          </p:cNvPicPr>
          <p:nvPr/>
        </p:nvPicPr>
        <p:blipFill rotWithShape="1">
          <a:blip r:embed="rId1"/>
          <a:srcRect t="4127" b="4127"/>
          <a:stretch>
            <a:fillRect/>
          </a:stretch>
        </p:blipFill>
        <p:spPr>
          <a:xfrm>
            <a:off x="-6894" y="1722450"/>
            <a:ext cx="5777211" cy="3553148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9" name="矩形 18"/>
          <p:cNvSpPr/>
          <p:nvPr/>
        </p:nvSpPr>
        <p:spPr>
          <a:xfrm rot="5400000">
            <a:off x="6760632" y="-664940"/>
            <a:ext cx="2589420" cy="8270145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0" tIns="40814" rIns="81630" bIns="40814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4609" y="2732961"/>
            <a:ext cx="1347870" cy="1405864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en-US" altLang="zh-CN" sz="8600" dirty="0" smtClean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05</a:t>
            </a:r>
            <a:endParaRPr lang="zh-CN" altLang="en-US" sz="8600" dirty="0">
              <a:solidFill>
                <a:prstClr val="white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02431" y="2884875"/>
            <a:ext cx="4273882" cy="636423"/>
          </a:xfrm>
          <a:prstGeom prst="rect">
            <a:avLst/>
          </a:prstGeom>
        </p:spPr>
        <p:txBody>
          <a:bodyPr wrap="square" lIns="81630" tIns="40814" rIns="81630" bIns="40814">
            <a:spAutoFit/>
          </a:bodyPr>
          <a:lstStyle/>
          <a:p>
            <a:r>
              <a:rPr lang="zh-CN" altLang="en-US" sz="3600" b="1" dirty="0" smtClean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相关服务</a:t>
            </a:r>
            <a:endParaRPr lang="en-US" altLang="zh-CN" sz="3600" b="1" dirty="0">
              <a:solidFill>
                <a:prstClr val="white"/>
              </a:solidFill>
              <a:latin typeface="Impact" panose="020B0806030902050204" pitchFamily="34" charset="0"/>
              <a:ea typeface="微软雅黑" panose="020B0503020204020204" pitchFamily="34" charset="-122"/>
              <a:cs typeface="Gisha" panose="020B0502040204020203" pitchFamily="34" charset="-79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690406" y="3339804"/>
            <a:ext cx="4887124" cy="262598"/>
            <a:chOff x="5444484" y="3347558"/>
            <a:chExt cx="4887760" cy="262538"/>
          </a:xfrm>
        </p:grpSpPr>
        <p:sp>
          <p:nvSpPr>
            <p:cNvPr id="9" name="任意多边形 8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2" grpId="0"/>
        </p:bldLst>
      </p:timing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2740660" cy="527050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pPr algn="l"/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数据库培训讲座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40060" cy="529268"/>
            <a:chOff x="445380" y="344047"/>
            <a:chExt cx="540131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32200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5.1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1" name="文本框 4"/>
          <p:cNvSpPr txBox="1"/>
          <p:nvPr/>
        </p:nvSpPr>
        <p:spPr>
          <a:xfrm>
            <a:off x="831850" y="4826000"/>
            <a:ext cx="9429750" cy="11036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为了帮助全校师生了解图书馆的各类资源，更好地检索、使用各种电子文献，图书馆每学期都会推出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电子资源讲座</a:t>
            </a:r>
            <a:r>
              <a:rPr lang="zh-CN" altLang="en-US" sz="20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0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74726" y="895150"/>
            <a:ext cx="7854957" cy="393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375" y="895350"/>
            <a:ext cx="10191750" cy="5095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2396234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文献传递服务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78795" cy="529268"/>
            <a:chOff x="445380" y="344047"/>
            <a:chExt cx="578871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0940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5.2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65785" y="973455"/>
            <a:ext cx="11096625" cy="10934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为了更好地为学校教学、科研提供服务，我馆已面向全校师生开通了文献传递服务。当通过我馆馆藏资源无法找到所需文献全文时，可以通过以下方式获取本馆缺藏的文献。</a:t>
            </a:r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1" name="Rectangle 2"/>
          <p:cNvSpPr txBox="1"/>
          <p:nvPr/>
        </p:nvSpPr>
        <p:spPr>
          <a:xfrm>
            <a:off x="654051" y="2548890"/>
            <a:ext cx="5336540" cy="145696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endParaRPr lang="zh-CN" altLang="en-US" sz="2000" b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2000" b="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百</a:t>
            </a:r>
            <a:r>
              <a:rPr lang="zh-CN" altLang="en-US" sz="2000" b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链云图书馆http://www.blyun.com</a:t>
            </a:r>
            <a:endParaRPr lang="zh-CN" altLang="en-US" sz="2000" b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spcBef>
                <a:spcPts val="1200"/>
              </a:spcBef>
            </a:pPr>
            <a:r>
              <a:rPr lang="zh-CN" altLang="en-US" sz="2000" b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纬度学术资源在线http://spis.hnlat.com/</a:t>
            </a:r>
            <a:endParaRPr lang="zh-CN" altLang="en-US" sz="2000" b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spcBef>
                <a:spcPts val="1200"/>
              </a:spcBef>
            </a:pPr>
            <a:endParaRPr lang="en-US" altLang="zh-CN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54685" y="2193290"/>
          <a:ext cx="5179060" cy="355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79060"/>
              </a:tblGrid>
              <a:tr h="322580">
                <a:tc>
                  <a:txBody>
                    <a:bodyPr/>
                    <a:lstStyle/>
                    <a:p>
                      <a:pPr indent="0" algn="ctr"/>
                      <a:r>
                        <a:rPr lang="zh-CN" altLang="en-US" sz="2000" dirty="0" smtClean="0">
                          <a:cs typeface="微软雅黑" panose="020B0503020204020204" pitchFamily="34" charset="-122"/>
                        </a:rPr>
                        <a:t>免费文献传递</a:t>
                      </a:r>
                      <a:endParaRPr lang="zh-CN" altLang="en-US" sz="2000" dirty="0" smtClean="0">
                        <a:cs typeface="微软雅黑" panose="020B0503020204020204" pitchFamily="34" charset="-122"/>
                      </a:endParaRPr>
                    </a:p>
                  </a:txBody>
                  <a:tcPr marL="51430" marR="51430" marT="25572" marB="25572"/>
                </a:tc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097270" y="2188210"/>
          <a:ext cx="5281930" cy="365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1930"/>
              </a:tblGrid>
              <a:tr h="365125">
                <a:tc>
                  <a:txBody>
                    <a:bodyPr/>
                    <a:lstStyle/>
                    <a:p>
                      <a:pPr indent="0" algn="ctr"/>
                      <a:r>
                        <a:rPr lang="zh-CN" altLang="en-US" sz="2000" dirty="0" smtClean="0">
                          <a:cs typeface="微软雅黑" panose="020B0503020204020204" pitchFamily="34" charset="-122"/>
                        </a:rPr>
                        <a:t>付费文献传递</a:t>
                      </a:r>
                      <a:endParaRPr lang="zh-CN" altLang="en-US" sz="2000" dirty="0" smtClean="0">
                        <a:cs typeface="微软雅黑" panose="020B0503020204020204" pitchFamily="34" charset="-122"/>
                      </a:endParaRPr>
                    </a:p>
                  </a:txBody>
                  <a:tcPr marL="51430" marR="51430" marT="25572" marB="25572"/>
                </a:tc>
              </a:tr>
            </a:tbl>
          </a:graphicData>
        </a:graphic>
      </p:graphicFrame>
      <p:sp>
        <p:nvSpPr>
          <p:cNvPr id="14" name="Rectangle 2"/>
          <p:cNvSpPr txBox="1"/>
          <p:nvPr/>
        </p:nvSpPr>
        <p:spPr>
          <a:xfrm>
            <a:off x="6164580" y="2591435"/>
            <a:ext cx="5146675" cy="149479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1" i="0" u="none" kern="1200" baseline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zh-CN" altLang="en-US" sz="2000" b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中国高等教育文献保障系统（CALIS）</a:t>
            </a:r>
            <a:endParaRPr lang="zh-CN" altLang="en-US" sz="2000" b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2000" b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中国高校人文社会科学文献中心（CASHL）</a:t>
            </a:r>
            <a:endParaRPr lang="zh-CN" altLang="en-US" sz="2000" b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spcBef>
                <a:spcPts val="1200"/>
              </a:spcBef>
            </a:pPr>
            <a:r>
              <a:rPr lang="zh-CN" altLang="en-US" sz="2000" b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国家科技图书文献中心（NSTL）</a:t>
            </a:r>
            <a:endParaRPr lang="zh-CN" altLang="en-US" sz="2000" b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5" name="文本框 10"/>
          <p:cNvSpPr txBox="1"/>
          <p:nvPr/>
        </p:nvSpPr>
        <p:spPr>
          <a:xfrm>
            <a:off x="654050" y="5377180"/>
            <a:ext cx="10201275" cy="10947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l" fontAlgn="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0" i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更多详情请登录图书馆（档案馆）主页</a:t>
            </a:r>
            <a:r>
              <a:rPr lang="en-US" altLang="zh-CN" sz="2000" b="0" i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000" b="0" i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0" i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学科服务</a:t>
            </a:r>
            <a:r>
              <a:rPr lang="en-US" altLang="zh-CN" sz="2000" b="0" i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000" b="0" i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文献传递</a:t>
            </a:r>
            <a:r>
              <a:rPr lang="zh-CN" altLang="en-US" sz="2000" b="0" i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】栏目查看</a:t>
            </a:r>
            <a:endParaRPr lang="zh-CN" altLang="en-US" sz="2000" b="0" i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 fontAlgn="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i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访问地址：</a:t>
            </a:r>
            <a:r>
              <a:rPr lang="en-US" altLang="zh-CN" sz="2000" b="0" i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https://lib.gdupt.edu.cn/xkfw/wxcd.htm</a:t>
            </a:r>
            <a:endParaRPr lang="en-US" altLang="zh-CN" sz="2000" b="0" i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文本框 4"/>
          <p:cNvSpPr txBox="1"/>
          <p:nvPr/>
        </p:nvSpPr>
        <p:spPr>
          <a:xfrm>
            <a:off x="2942590" y="461073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人工服务：广油学生文献互助QQ群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457600392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9113" y="908467"/>
            <a:ext cx="2906170" cy="58959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453" y="908467"/>
            <a:ext cx="2906170" cy="589592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4213860" cy="527050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微信公众号</a:t>
            </a:r>
            <a:r>
              <a:rPr lang="en-US" altLang="zh-CN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“</a:t>
            </a:r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新生专栏</a:t>
            </a:r>
            <a:r>
              <a:rPr lang="en-US" altLang="zh-CN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”</a:t>
            </a:r>
            <a:endParaRPr lang="en-US" altLang="zh-CN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7685" cy="529268"/>
            <a:chOff x="445380" y="344047"/>
            <a:chExt cx="587762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9831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5.3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rcRect t="4044" b="5411"/>
          <a:stretch>
            <a:fillRect/>
          </a:stretch>
        </p:blipFill>
        <p:spPr>
          <a:xfrm>
            <a:off x="3527425" y="1341120"/>
            <a:ext cx="2561590" cy="477139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454775" y="1783080"/>
            <a:ext cx="5549265" cy="20218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eaLnBrk="1" latinLnBrk="0" hangingPunct="1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图书借还和电子资源等入馆教育微视频</a:t>
            </a:r>
            <a:r>
              <a:rPr lang="zh-CN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eaLnBrk="1" latinLnBrk="0" hangingPunct="1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悠悠：</a:t>
            </a: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入馆教育课件、新生常见问题、读者手册、新生素养培训和数据库讲座安排等</a:t>
            </a:r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eaLnBrk="1" latinLnBrk="0" hangingPunct="1">
              <a:lnSpc>
                <a:spcPct val="150000"/>
              </a:lnSpc>
              <a:buFont typeface="Wingdings" panose="05000000000000000000" charset="0"/>
              <a:buChar char="l"/>
            </a:pPr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-2147482572" descr="5129e4e6a05e9ad90740fa777e9c2b33"/>
          <p:cNvPicPr>
            <a:picLocks noChangeAspect="1"/>
          </p:cNvPicPr>
          <p:nvPr/>
        </p:nvPicPr>
        <p:blipFill>
          <a:blip r:embed="rId3"/>
          <a:srcRect l="4807" t="3444" r="8105" b="4137"/>
          <a:stretch>
            <a:fillRect/>
          </a:stretch>
        </p:blipFill>
        <p:spPr>
          <a:xfrm>
            <a:off x="478790" y="1341120"/>
            <a:ext cx="2630170" cy="4771390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883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87305" y="4869815"/>
            <a:ext cx="1714500" cy="17049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835" y="909320"/>
            <a:ext cx="9366250" cy="58801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2740660" cy="527050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网页版新生专栏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7685" cy="529268"/>
            <a:chOff x="445380" y="344047"/>
            <a:chExt cx="587762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9831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5.3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98830" y="1630045"/>
            <a:ext cx="9455785" cy="5028565"/>
            <a:chOff x="1744980" y="1125855"/>
            <a:chExt cx="9747250" cy="5443855"/>
          </a:xfrm>
        </p:grpSpPr>
        <p:pic>
          <p:nvPicPr>
            <p:cNvPr id="11" name="内容占位符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44980" y="1125855"/>
              <a:ext cx="9747250" cy="5443855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1893570" y="4866640"/>
              <a:ext cx="9078595" cy="1300480"/>
            </a:xfrm>
            <a:prstGeom prst="rect">
              <a:avLst/>
            </a:pr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微软雅黑" panose="020B0503020204020204" pitchFamily="34" charset="-122"/>
                <a:buNone/>
                <a:defRPr/>
              </a:pPr>
              <a:endParaRPr lang="zh-CN" altLang="en-US" noProof="1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 txBox="1"/>
          <p:nvPr/>
        </p:nvSpPr>
        <p:spPr>
          <a:xfrm>
            <a:off x="377190" y="45418"/>
            <a:ext cx="11813223" cy="145508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7740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7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认识图书馆</a:t>
            </a:r>
            <a:br>
              <a:rPr lang="zh-CN" altLang="en-US" sz="2700" b="1" dirty="0" smtClean="0">
                <a:solidFill>
                  <a:srgbClr val="1F4E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zh-CN" altLang="en-US" sz="2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提供图书馆（档案馆）的概况、平面示意图、馆藏分布、开放时间、相关账号密码、活动剪影等栏目</a:t>
            </a:r>
            <a:endParaRPr lang="zh-CN" altLang="en-US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1" name="内容占位符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85775" y="1614805"/>
            <a:ext cx="10854690" cy="4848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 txBox="1"/>
          <p:nvPr/>
        </p:nvSpPr>
        <p:spPr>
          <a:xfrm>
            <a:off x="406575" y="117426"/>
            <a:ext cx="8027814" cy="131640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7740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zh-CN" altLang="en-US" sz="2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服务指南</a:t>
            </a:r>
            <a:br>
              <a:rPr lang="zh-CN" altLang="en-US" sz="3110" b="1" dirty="0" smtClean="0">
                <a:solidFill>
                  <a:srgbClr val="1F4E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zh-CN" altLang="en-US" sz="21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提供</a:t>
            </a:r>
            <a:r>
              <a:rPr lang="en-US" altLang="zh-CN" sz="21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13</a:t>
            </a:r>
            <a:r>
              <a:rPr lang="zh-CN" altLang="en-US" sz="21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项图书馆（档案馆）常用服务的业务流程图</a:t>
            </a:r>
            <a:endParaRPr lang="zh-CN" altLang="en-US" sz="21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Rectangle 3"/>
          <p:cNvSpPr txBox="1"/>
          <p:nvPr/>
        </p:nvSpPr>
        <p:spPr>
          <a:xfrm>
            <a:off x="8434388" y="1786255"/>
            <a:ext cx="2928937" cy="32861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marL="342900" indent="-342900">
              <a:spcBef>
                <a:spcPct val="20000"/>
              </a:spcBef>
              <a:buClrTx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参考咨询流程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ClrTx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借书流程</a:t>
            </a: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ClrTx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还书流程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ClrTx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续借流程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ClrTx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图书赔偿流程</a:t>
            </a: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ClrTx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委托借还流程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ClrTx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自助借还机使用流程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ClrTx/>
              <a:buFont typeface="Wingdings" panose="05000000000000000000" pitchFamily="2" charset="2"/>
              <a:buChar char="l"/>
            </a:pP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电子阅览室使用流程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ClrTx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图书荐购流程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>
              <a:spcBef>
                <a:spcPct val="20000"/>
              </a:spcBef>
              <a:buClrTx/>
              <a:buFont typeface="Wingdings" panose="05000000000000000000" pitchFamily="2" charset="2"/>
              <a:buChar char="l"/>
            </a:pP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50590" y="1434996"/>
            <a:ext cx="7704856" cy="4604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 txBox="1"/>
          <p:nvPr/>
        </p:nvSpPr>
        <p:spPr>
          <a:xfrm>
            <a:off x="661035" y="0"/>
            <a:ext cx="9106579" cy="128142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7740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zh-CN" altLang="en-US" sz="2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新手课堂</a:t>
            </a:r>
            <a:br>
              <a:rPr lang="zh-CN" altLang="en-US" sz="3555" b="1" dirty="0" smtClean="0">
                <a:solidFill>
                  <a:srgbClr val="1F4E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提供图书馆（档案馆）基础功能使用的讲解</a:t>
            </a:r>
            <a:r>
              <a:rPr lang="zh-CN" altLang="en-US" sz="2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视频</a:t>
            </a:r>
            <a:endParaRPr lang="zh-CN" altLang="en-US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r="21409"/>
          <a:stretch>
            <a:fillRect/>
          </a:stretch>
        </p:blipFill>
        <p:spPr>
          <a:xfrm>
            <a:off x="6323965" y="2780665"/>
            <a:ext cx="3873500" cy="244094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r="16980"/>
          <a:stretch>
            <a:fillRect/>
          </a:stretch>
        </p:blipFill>
        <p:spPr>
          <a:xfrm>
            <a:off x="2014855" y="2780030"/>
            <a:ext cx="3499485" cy="244665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11230" r="6790"/>
          <a:stretch>
            <a:fillRect/>
          </a:stretch>
        </p:blipFill>
        <p:spPr>
          <a:xfrm>
            <a:off x="11022965" y="2799080"/>
            <a:ext cx="4004310" cy="242951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835" y="1341755"/>
            <a:ext cx="9286875" cy="1129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 txBox="1"/>
          <p:nvPr/>
        </p:nvSpPr>
        <p:spPr>
          <a:xfrm>
            <a:off x="622598" y="117426"/>
            <a:ext cx="10973137" cy="1042719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7740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555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图书推荐</a:t>
            </a:r>
            <a:br>
              <a:rPr lang="zh-CN" altLang="en-US" sz="3555" b="1" dirty="0" smtClean="0">
                <a:solidFill>
                  <a:srgbClr val="1F4E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zh-CN" altLang="en-US" sz="3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这里提供了新生专题书目、专业经典必读书目和经典著作书目，新生可以根据推荐开展</a:t>
            </a:r>
            <a:r>
              <a:rPr lang="zh-CN" altLang="en-US" sz="3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阅读</a:t>
            </a:r>
            <a:endParaRPr lang="zh-CN" altLang="en-US" sz="3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rcRect t="2024"/>
          <a:stretch>
            <a:fillRect/>
          </a:stretch>
        </p:blipFill>
        <p:spPr>
          <a:xfrm>
            <a:off x="1565275" y="1276350"/>
            <a:ext cx="8785860" cy="5521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745491" y="205699"/>
            <a:ext cx="36935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阅读之星评定标准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836930" y="1363345"/>
            <a:ext cx="9938796" cy="466153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dirty="0" smtClean="0"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2000" dirty="0" smtClean="0">
                <a:ea typeface="微软雅黑" panose="020B0503020204020204" pitchFamily="34" charset="-122"/>
                <a:cs typeface="微软雅黑" panose="020B0503020204020204" pitchFamily="34" charset="-122"/>
              </a:rPr>
              <a:t>     </a:t>
            </a:r>
            <a:r>
              <a:rPr lang="zh-CN" altLang="en-US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在校期间积极参与学校各级阅读推广活动及比赛，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认真阅读图书馆推荐的经典著作书目（含专业经典）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10 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本以上（含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10 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本）</a:t>
            </a:r>
            <a:r>
              <a:rPr lang="zh-CN" altLang="en-US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，并具有相应篇数的真情实感读后感（每篇</a:t>
            </a:r>
            <a:r>
              <a:rPr lang="en-US" altLang="zh-CN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800 </a:t>
            </a:r>
            <a:r>
              <a:rPr lang="zh-CN" altLang="en-US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字以上，若查重率</a:t>
            </a:r>
            <a:r>
              <a:rPr lang="en-US" altLang="zh-CN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≥20%</a:t>
            </a:r>
            <a:r>
              <a:rPr lang="zh-CN" altLang="en-US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的，取消该奖项评审资格）。具备上述基本条件并符合下列条件之一，可申报此奖。</a:t>
            </a:r>
            <a:endParaRPr lang="zh-CN" altLang="en-US" sz="2000" dirty="0">
              <a:solidFill>
                <a:schemeClr val="tx1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      1.</a:t>
            </a:r>
            <a:r>
              <a:rPr lang="zh-CN" altLang="en-US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理工类学生借阅至少</a:t>
            </a:r>
            <a:r>
              <a:rPr lang="en-US" altLang="zh-CN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20 </a:t>
            </a:r>
            <a:r>
              <a:rPr lang="zh-CN" altLang="en-US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本图书，文科、经管类学生借阅至少</a:t>
            </a:r>
            <a:r>
              <a:rPr lang="en-US" altLang="zh-CN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30 </a:t>
            </a:r>
            <a:r>
              <a:rPr lang="zh-CN" altLang="en-US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本图书，需提供图书馆有效借阅记录截图。积极参加学校图书馆组织的各类阅读推广活动及比赛三项以上（含三项），并获三等奖以上奖励一项，需提供佐证材料。</a:t>
            </a:r>
            <a:endParaRPr lang="zh-CN" altLang="en-US" sz="2000" dirty="0">
              <a:solidFill>
                <a:schemeClr val="tx1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      2.</a:t>
            </a:r>
            <a:r>
              <a:rPr lang="zh-CN" altLang="en-US" sz="2000" dirty="0">
                <a:solidFill>
                  <a:schemeClr val="tx1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广泛阅读各类书籍，有较深厚的文学功底，写作能力较强，以第一作者在市厅级及以上的报纸、杂志、网络媒体等正式公开发表作品（文章、小说、散文、诗歌、书评等），内容积极健康，传递正能量，产生积极的社会效应。</a:t>
            </a:r>
            <a:endParaRPr lang="zh-CN" altLang="en-US" sz="2000" dirty="0">
              <a:solidFill>
                <a:schemeClr val="tx1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745490" y="835660"/>
            <a:ext cx="50723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阅读之星</a:t>
            </a:r>
            <a:r>
              <a:rPr lang="zh-CN" altLang="en-US" sz="2400" dirty="0">
                <a:ea typeface="微软雅黑" panose="020B0503020204020204" pitchFamily="34" charset="-122"/>
                <a:cs typeface="微软雅黑" panose="020B0503020204020204" pitchFamily="34" charset="-122"/>
              </a:rPr>
              <a:t>（含提名奖、仅限个人参评）</a:t>
            </a:r>
            <a:endParaRPr lang="zh-CN" altLang="en-US" sz="2400" dirty="0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文本框 8"/>
          <p:cNvSpPr txBox="1"/>
          <p:nvPr/>
        </p:nvSpPr>
        <p:spPr>
          <a:xfrm>
            <a:off x="836930" y="6197600"/>
            <a:ext cx="9866788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评定时间为每年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9-11 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月，名额为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0-1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名，奖金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5000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元，提名奖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0-10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名，奖金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1000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元</a:t>
            </a:r>
            <a:endParaRPr lang="zh-CN" altLang="en-US" sz="2000" dirty="0">
              <a:solidFill>
                <a:srgbClr val="FF0000"/>
              </a:solidFill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 txBox="1"/>
          <p:nvPr/>
        </p:nvSpPr>
        <p:spPr>
          <a:xfrm>
            <a:off x="661035" y="228600"/>
            <a:ext cx="9236710" cy="1214755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7740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7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常见问题</a:t>
            </a:r>
            <a:br>
              <a:rPr lang="zh-CN" altLang="en-US" sz="3555" b="1" dirty="0" smtClean="0">
                <a:solidFill>
                  <a:srgbClr val="1F4E7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对同学们</a:t>
            </a:r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在使用图书馆（档案馆）各项资源与服务的过程中遇到的问题进行</a:t>
            </a:r>
            <a:r>
              <a:rPr lang="zh-CN" altLang="en-US" sz="2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解答</a:t>
            </a:r>
            <a:endParaRPr lang="zh-CN" altLang="en-US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5030" y="1350010"/>
            <a:ext cx="10127615" cy="533082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超期考试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78160" cy="529268"/>
            <a:chOff x="445380" y="344047"/>
            <a:chExt cx="578236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0305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5.4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0" name="TextBox 1"/>
          <p:cNvSpPr txBox="1"/>
          <p:nvPr/>
        </p:nvSpPr>
        <p:spPr>
          <a:xfrm>
            <a:off x="855980" y="868680"/>
            <a:ext cx="10746740" cy="20396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eaLnBrk="1" latinLnBrk="0" hangingPunct="1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000" dirty="0" smtClean="0">
                <a:ea typeface="微软雅黑" panose="020B0503020204020204" pitchFamily="34" charset="-122"/>
                <a:cs typeface="微软雅黑" panose="020B0503020204020204" pitchFamily="34" charset="-122"/>
              </a:rPr>
              <a:t>逾期还书者被暂停借阅权限后，需参加“超期考试”，成绩合格才能再次入馆借书。</a:t>
            </a:r>
            <a:endParaRPr lang="zh-CN" altLang="en-US" sz="2000" dirty="0" smtClean="0"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eaLnBrk="1" latinLnBrk="0" hangingPunct="1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考试入口：手机关注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广东石油化工学院图书馆</a:t>
            </a:r>
            <a:r>
              <a:rPr lang="en-US" altLang="zh-CN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公众号</a:t>
            </a:r>
            <a:r>
              <a:rPr lang="en-US" altLang="zh-CN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→</a:t>
            </a:r>
            <a:r>
              <a:rPr lang="zh-CN" altLang="en-US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线上服务</a:t>
            </a:r>
            <a:r>
              <a:rPr lang="en-US" altLang="zh-CN" sz="2000" dirty="0"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lang="zh-CN" altLang="en-US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超期考试</a:t>
            </a:r>
            <a:r>
              <a:rPr lang="en-US" altLang="zh-CN" sz="2000" dirty="0"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lang="zh-CN" altLang="en-US" sz="2000" dirty="0">
                <a:ea typeface="微软雅黑" panose="020B0503020204020204" pitchFamily="34" charset="-122"/>
                <a:cs typeface="微软雅黑" panose="020B0503020204020204" pitchFamily="34" charset="-122"/>
              </a:rPr>
              <a:t>入馆考试系统</a:t>
            </a:r>
            <a:endParaRPr lang="zh-CN" altLang="en-US" sz="2000" dirty="0"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eaLnBrk="1" latinLnBrk="0" hangingPunct="1">
              <a:lnSpc>
                <a:spcPct val="150000"/>
              </a:lnSpc>
              <a:buFont typeface="Wingdings" panose="05000000000000000000" charset="0"/>
              <a:buChar char="u"/>
            </a:pPr>
            <a:endParaRPr lang="en-US" altLang="zh-CN" sz="2000" dirty="0">
              <a:solidFill>
                <a:srgbClr val="FF0000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eaLnBrk="1" latinLnBrk="0" hangingPunct="1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账号为一卡通卡号</a:t>
            </a:r>
            <a:endParaRPr lang="zh-CN" altLang="en-US" sz="2000" dirty="0">
              <a:solidFill>
                <a:srgbClr val="FF0000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42900" indent="-342900" eaLnBrk="1" latinLnBrk="0" hangingPunct="1">
              <a:lnSpc>
                <a:spcPct val="150000"/>
              </a:lnSpc>
              <a:buFont typeface="Wingdings" panose="05000000000000000000" charset="0"/>
              <a:buChar char="ü"/>
            </a:pPr>
            <a:r>
              <a:rPr lang="zh-CN" altLang="en-US" sz="2000" dirty="0">
                <a:solidFill>
                  <a:srgbClr val="FF0000"/>
                </a:solidFill>
                <a:ea typeface="微软雅黑" panose="020B0503020204020204" pitchFamily="34" charset="-122"/>
                <a:cs typeface="微软雅黑" panose="020B0503020204020204" pitchFamily="34" charset="-122"/>
              </a:rPr>
              <a:t>密码为借书密码</a:t>
            </a:r>
            <a:endParaRPr lang="zh-CN" altLang="en-US" sz="2000" dirty="0">
              <a:solidFill>
                <a:srgbClr val="FF0000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8920" y="2030730"/>
            <a:ext cx="2311400" cy="46894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3814" b="12754"/>
          <a:stretch>
            <a:fillRect/>
          </a:stretch>
        </p:blipFill>
        <p:spPr>
          <a:xfrm>
            <a:off x="4150995" y="2419350"/>
            <a:ext cx="2148205" cy="3811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4627614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图书馆（档案馆）读者守则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9590" cy="529268"/>
            <a:chOff x="445380" y="344047"/>
            <a:chExt cx="589667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81736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5.5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cxnSp>
        <p:nvCxnSpPr>
          <p:cNvPr id="10" name="直接连接符 4"/>
          <p:cNvCxnSpPr/>
          <p:nvPr>
            <p:custDataLst>
              <p:tags r:id="rId1"/>
            </p:custDataLst>
          </p:nvPr>
        </p:nvCxnSpPr>
        <p:spPr>
          <a:xfrm flipV="1">
            <a:off x="612775" y="1673985"/>
            <a:ext cx="8691880" cy="0"/>
          </a:xfrm>
          <a:prstGeom prst="line">
            <a:avLst/>
          </a:prstGeom>
          <a:ln w="381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直接连接符 5"/>
          <p:cNvCxnSpPr/>
          <p:nvPr>
            <p:custDataLst>
              <p:tags r:id="rId2"/>
            </p:custDataLst>
          </p:nvPr>
        </p:nvCxnSpPr>
        <p:spPr>
          <a:xfrm flipV="1">
            <a:off x="612775" y="1567898"/>
            <a:ext cx="2081530" cy="0"/>
          </a:xfrm>
          <a:prstGeom prst="line">
            <a:avLst/>
          </a:prstGeom>
          <a:ln w="1016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直接连接符 4"/>
          <p:cNvCxnSpPr/>
          <p:nvPr>
            <p:custDataLst>
              <p:tags r:id="rId3"/>
            </p:custDataLst>
          </p:nvPr>
        </p:nvCxnSpPr>
        <p:spPr>
          <a:xfrm flipV="1">
            <a:off x="623570" y="2681985"/>
            <a:ext cx="8691880" cy="0"/>
          </a:xfrm>
          <a:prstGeom prst="line">
            <a:avLst/>
          </a:prstGeom>
          <a:ln w="381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直接连接符 5"/>
          <p:cNvCxnSpPr/>
          <p:nvPr>
            <p:custDataLst>
              <p:tags r:id="rId4"/>
            </p:custDataLst>
          </p:nvPr>
        </p:nvCxnSpPr>
        <p:spPr>
          <a:xfrm flipV="1">
            <a:off x="623570" y="2584095"/>
            <a:ext cx="2081530" cy="0"/>
          </a:xfrm>
          <a:prstGeom prst="line">
            <a:avLst/>
          </a:prstGeom>
          <a:ln w="1016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4"/>
          <p:cNvCxnSpPr/>
          <p:nvPr>
            <p:custDataLst>
              <p:tags r:id="rId5"/>
            </p:custDataLst>
          </p:nvPr>
        </p:nvCxnSpPr>
        <p:spPr>
          <a:xfrm flipV="1">
            <a:off x="612775" y="4121985"/>
            <a:ext cx="8691880" cy="0"/>
          </a:xfrm>
          <a:prstGeom prst="line">
            <a:avLst/>
          </a:prstGeom>
          <a:ln w="381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" name="直接连接符 5"/>
          <p:cNvCxnSpPr/>
          <p:nvPr>
            <p:custDataLst>
              <p:tags r:id="rId6"/>
            </p:custDataLst>
          </p:nvPr>
        </p:nvCxnSpPr>
        <p:spPr>
          <a:xfrm flipV="1">
            <a:off x="623570" y="4049985"/>
            <a:ext cx="2081530" cy="0"/>
          </a:xfrm>
          <a:prstGeom prst="line">
            <a:avLst/>
          </a:prstGeom>
          <a:ln w="1016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直接连接符 4"/>
          <p:cNvCxnSpPr/>
          <p:nvPr>
            <p:custDataLst>
              <p:tags r:id="rId7"/>
            </p:custDataLst>
          </p:nvPr>
        </p:nvCxnSpPr>
        <p:spPr>
          <a:xfrm flipV="1">
            <a:off x="612775" y="5561985"/>
            <a:ext cx="8691880" cy="0"/>
          </a:xfrm>
          <a:prstGeom prst="line">
            <a:avLst/>
          </a:prstGeom>
          <a:ln w="381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直接连接符 5"/>
          <p:cNvCxnSpPr/>
          <p:nvPr>
            <p:custDataLst>
              <p:tags r:id="rId8"/>
            </p:custDataLst>
          </p:nvPr>
        </p:nvCxnSpPr>
        <p:spPr>
          <a:xfrm flipV="1">
            <a:off x="623570" y="5489985"/>
            <a:ext cx="2081530" cy="0"/>
          </a:xfrm>
          <a:prstGeom prst="line">
            <a:avLst/>
          </a:prstGeom>
          <a:ln w="1016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Rectangle 2"/>
          <p:cNvSpPr txBox="1"/>
          <p:nvPr>
            <p:custDataLst>
              <p:tags r:id="rId9"/>
            </p:custDataLst>
          </p:nvPr>
        </p:nvSpPr>
        <p:spPr>
          <a:xfrm>
            <a:off x="550590" y="2072765"/>
            <a:ext cx="8796338" cy="4905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>
              <a:lnSpc>
                <a:spcPct val="90000"/>
              </a:lnSpc>
            </a:pPr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、保持馆内肃静</a:t>
            </a:r>
            <a:endParaRPr lang="zh-CN" altLang="en-US" sz="2000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Rectangle 2"/>
          <p:cNvSpPr txBox="1"/>
          <p:nvPr>
            <p:custDataLst>
              <p:tags r:id="rId10"/>
            </p:custDataLst>
          </p:nvPr>
        </p:nvSpPr>
        <p:spPr>
          <a:xfrm>
            <a:off x="518795" y="918928"/>
            <a:ext cx="2974975" cy="64897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、讲究文明礼貌</a:t>
            </a:r>
            <a:endParaRPr lang="zh-CN" altLang="en-US" sz="2000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Rectangle 2"/>
          <p:cNvSpPr txBox="1"/>
          <p:nvPr>
            <p:custDataLst>
              <p:tags r:id="rId11"/>
            </p:custDataLst>
          </p:nvPr>
        </p:nvSpPr>
        <p:spPr>
          <a:xfrm>
            <a:off x="511175" y="3535444"/>
            <a:ext cx="2127647" cy="7556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、维护馆内秩序</a:t>
            </a:r>
            <a:endParaRPr lang="zh-CN" altLang="en-US" sz="2000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矩形 3"/>
          <p:cNvSpPr/>
          <p:nvPr>
            <p:custDataLst>
              <p:tags r:id="rId12"/>
            </p:custDataLst>
          </p:nvPr>
        </p:nvSpPr>
        <p:spPr>
          <a:xfrm>
            <a:off x="528955" y="4259580"/>
            <a:ext cx="827341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14605"/>
            <a:r>
              <a:rPr lang="zh-CN" altLang="en-US" sz="20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</a:t>
            </a: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随地吐痰和乱抛纸屑、杂物，不在馆内吸烟、用火、进食。离开自习室时请携带好个人书物，严禁占座。</a:t>
            </a:r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5"/>
          <p:cNvSpPr/>
          <p:nvPr>
            <p:custDataLst>
              <p:tags r:id="rId13"/>
            </p:custDataLst>
          </p:nvPr>
        </p:nvSpPr>
        <p:spPr>
          <a:xfrm>
            <a:off x="510540" y="1673860"/>
            <a:ext cx="829119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穿着整洁得体，不穿背心、高跟鞋、拖鞋等到图书馆。</a:t>
            </a: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矩形 7"/>
          <p:cNvSpPr/>
          <p:nvPr>
            <p:custDataLst>
              <p:tags r:id="rId14"/>
            </p:custDataLst>
          </p:nvPr>
        </p:nvSpPr>
        <p:spPr>
          <a:xfrm>
            <a:off x="550545" y="2828925"/>
            <a:ext cx="825182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不在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馆内奔跑、高声朗读、大声喧哗。进入书库、阅览室、自习室时请把通信工具调为静音或振动。</a:t>
            </a: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矩形 5"/>
          <p:cNvSpPr/>
          <p:nvPr>
            <p:custDataLst>
              <p:tags r:id="rId15"/>
            </p:custDataLst>
          </p:nvPr>
        </p:nvSpPr>
        <p:spPr>
          <a:xfrm>
            <a:off x="549910" y="5633720"/>
            <a:ext cx="839279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爱护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图书、报刊、资料，不得涂污、折叠、撕剪、盗窃图书文献资料和其他物品。</a:t>
            </a: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Rectangle 2"/>
          <p:cNvSpPr txBox="1"/>
          <p:nvPr>
            <p:custDataLst>
              <p:tags r:id="rId16"/>
            </p:custDataLst>
          </p:nvPr>
        </p:nvSpPr>
        <p:spPr>
          <a:xfrm>
            <a:off x="590803" y="5007610"/>
            <a:ext cx="2120027" cy="7556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、爱护馆藏文献</a:t>
            </a:r>
            <a:endParaRPr lang="zh-CN" altLang="en-US" sz="2000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614770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405458"/>
            <a:ext cx="2396234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书刊赔偿处理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433281"/>
            <a:ext cx="591495" cy="529268"/>
            <a:chOff x="445380" y="344047"/>
            <a:chExt cx="591572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83641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5.6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cxnSp>
        <p:nvCxnSpPr>
          <p:cNvPr id="10" name="直接连接符 4"/>
          <p:cNvCxnSpPr/>
          <p:nvPr>
            <p:custDataLst>
              <p:tags r:id="rId1"/>
            </p:custDataLst>
          </p:nvPr>
        </p:nvCxnSpPr>
        <p:spPr>
          <a:xfrm flipV="1">
            <a:off x="612775" y="1940590"/>
            <a:ext cx="8691880" cy="0"/>
          </a:xfrm>
          <a:prstGeom prst="line">
            <a:avLst/>
          </a:prstGeom>
          <a:ln w="381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直接连接符 5"/>
          <p:cNvCxnSpPr/>
          <p:nvPr>
            <p:custDataLst>
              <p:tags r:id="rId2"/>
            </p:custDataLst>
          </p:nvPr>
        </p:nvCxnSpPr>
        <p:spPr>
          <a:xfrm flipV="1">
            <a:off x="612775" y="1834503"/>
            <a:ext cx="2081530" cy="0"/>
          </a:xfrm>
          <a:prstGeom prst="line">
            <a:avLst/>
          </a:prstGeom>
          <a:ln w="1016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直接连接符 4"/>
          <p:cNvCxnSpPr/>
          <p:nvPr>
            <p:custDataLst>
              <p:tags r:id="rId3"/>
            </p:custDataLst>
          </p:nvPr>
        </p:nvCxnSpPr>
        <p:spPr>
          <a:xfrm flipV="1">
            <a:off x="623570" y="3174028"/>
            <a:ext cx="8691880" cy="0"/>
          </a:xfrm>
          <a:prstGeom prst="line">
            <a:avLst/>
          </a:prstGeom>
          <a:ln w="381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直接连接符 5"/>
          <p:cNvCxnSpPr/>
          <p:nvPr>
            <p:custDataLst>
              <p:tags r:id="rId4"/>
            </p:custDataLst>
          </p:nvPr>
        </p:nvCxnSpPr>
        <p:spPr>
          <a:xfrm flipV="1">
            <a:off x="623570" y="3076138"/>
            <a:ext cx="2081530" cy="0"/>
          </a:xfrm>
          <a:prstGeom prst="line">
            <a:avLst/>
          </a:prstGeom>
          <a:ln w="1016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4"/>
          <p:cNvCxnSpPr/>
          <p:nvPr>
            <p:custDataLst>
              <p:tags r:id="rId5"/>
            </p:custDataLst>
          </p:nvPr>
        </p:nvCxnSpPr>
        <p:spPr>
          <a:xfrm flipV="1">
            <a:off x="612775" y="4614028"/>
            <a:ext cx="8691880" cy="0"/>
          </a:xfrm>
          <a:prstGeom prst="line">
            <a:avLst/>
          </a:prstGeom>
          <a:ln w="381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" name="直接连接符 5"/>
          <p:cNvCxnSpPr/>
          <p:nvPr>
            <p:custDataLst>
              <p:tags r:id="rId6"/>
            </p:custDataLst>
          </p:nvPr>
        </p:nvCxnSpPr>
        <p:spPr>
          <a:xfrm flipV="1">
            <a:off x="623570" y="4542028"/>
            <a:ext cx="2081530" cy="0"/>
          </a:xfrm>
          <a:prstGeom prst="line">
            <a:avLst/>
          </a:prstGeom>
          <a:ln w="1016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直接连接符 4"/>
          <p:cNvCxnSpPr/>
          <p:nvPr>
            <p:custDataLst>
              <p:tags r:id="rId7"/>
            </p:custDataLst>
          </p:nvPr>
        </p:nvCxnSpPr>
        <p:spPr>
          <a:xfrm flipV="1">
            <a:off x="612775" y="6054028"/>
            <a:ext cx="8691880" cy="0"/>
          </a:xfrm>
          <a:prstGeom prst="line">
            <a:avLst/>
          </a:prstGeom>
          <a:ln w="381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" name="直接连接符 5"/>
          <p:cNvCxnSpPr/>
          <p:nvPr>
            <p:custDataLst>
              <p:tags r:id="rId8"/>
            </p:custDataLst>
          </p:nvPr>
        </p:nvCxnSpPr>
        <p:spPr>
          <a:xfrm flipV="1">
            <a:off x="623570" y="5982028"/>
            <a:ext cx="2081530" cy="0"/>
          </a:xfrm>
          <a:prstGeom prst="line">
            <a:avLst/>
          </a:prstGeom>
          <a:ln w="101600" cap="flat" cmpd="thinThick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Rectangle 2"/>
          <p:cNvSpPr txBox="1"/>
          <p:nvPr>
            <p:custDataLst>
              <p:tags r:id="rId9"/>
            </p:custDataLst>
          </p:nvPr>
        </p:nvSpPr>
        <p:spPr>
          <a:xfrm>
            <a:off x="612775" y="2612433"/>
            <a:ext cx="8796338" cy="4905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2、等价赔偿</a:t>
            </a:r>
            <a:endParaRPr lang="en-US" altLang="zh-CN" sz="2000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Rectangle 2"/>
          <p:cNvSpPr txBox="1"/>
          <p:nvPr>
            <p:custDataLst>
              <p:tags r:id="rId10"/>
            </p:custDataLst>
          </p:nvPr>
        </p:nvSpPr>
        <p:spPr>
          <a:xfrm>
            <a:off x="599951" y="1257288"/>
            <a:ext cx="2974975" cy="64897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、购买书刊赔偿</a:t>
            </a:r>
            <a:endParaRPr lang="zh-CN" altLang="en-US" sz="2000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Rectangle 2"/>
          <p:cNvSpPr txBox="1"/>
          <p:nvPr>
            <p:custDataLst>
              <p:tags r:id="rId11"/>
            </p:custDataLst>
          </p:nvPr>
        </p:nvSpPr>
        <p:spPr>
          <a:xfrm>
            <a:off x="583183" y="4087177"/>
            <a:ext cx="2055639" cy="7556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3、绝版书赔偿</a:t>
            </a:r>
            <a:endParaRPr lang="en-US" altLang="zh-CN" sz="2000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矩形 3"/>
          <p:cNvSpPr/>
          <p:nvPr>
            <p:custDataLst>
              <p:tags r:id="rId12"/>
            </p:custDataLst>
          </p:nvPr>
        </p:nvSpPr>
        <p:spPr>
          <a:xfrm>
            <a:off x="528955" y="4751070"/>
            <a:ext cx="869950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遗失进口原版本、孤本书、工具书、进口影印本等不易补充的书刊，且又无法买到相同书刊，按原价的</a:t>
            </a:r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</a:t>
            </a:r>
            <a:r>
              <a:rPr lang="zh-CN" altLang="en-US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倍</a:t>
            </a: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赔偿。</a:t>
            </a:r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5"/>
          <p:cNvSpPr/>
          <p:nvPr>
            <p:custDataLst>
              <p:tags r:id="rId13"/>
            </p:custDataLst>
          </p:nvPr>
        </p:nvSpPr>
        <p:spPr>
          <a:xfrm>
            <a:off x="528955" y="1940560"/>
            <a:ext cx="871283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外借的书刊若有遗失和污损的，购买相同书刊名、著者、出版社、卷期号的书刊（或购买最新版本的书刊）归还，交加工费</a:t>
            </a:r>
            <a:r>
              <a:rPr lang="en-US" altLang="zh-CN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元。</a:t>
            </a:r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矩形 7"/>
          <p:cNvSpPr/>
          <p:nvPr>
            <p:custDataLst>
              <p:tags r:id="rId14"/>
            </p:custDataLst>
          </p:nvPr>
        </p:nvSpPr>
        <p:spPr>
          <a:xfrm>
            <a:off x="513080" y="3320415"/>
            <a:ext cx="88963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marL="10795">
              <a:spcBef>
                <a:spcPct val="20000"/>
              </a:spcBef>
            </a:pP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遗失或污损且又无法买到相同书刊，一般中文书刊1990年(含1990年)以前出版的按原价的</a:t>
            </a:r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</a:t>
            </a:r>
            <a:r>
              <a:rPr lang="zh-CN" altLang="en-US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倍</a:t>
            </a: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赔偿，1990年以后出版的按原价的</a:t>
            </a:r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倍</a:t>
            </a: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赔偿。</a:t>
            </a:r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矩形 5"/>
          <p:cNvSpPr/>
          <p:nvPr>
            <p:custDataLst>
              <p:tags r:id="rId15"/>
            </p:custDataLst>
          </p:nvPr>
        </p:nvSpPr>
        <p:spPr>
          <a:xfrm>
            <a:off x="528955" y="6125845"/>
            <a:ext cx="877506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20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多卷书刊丢失其中一册（卷），原价按整套书的价格计算。</a:t>
            </a:r>
            <a:endParaRPr lang="zh-CN" altLang="en-US" sz="20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Rectangle 2"/>
          <p:cNvSpPr txBox="1"/>
          <p:nvPr>
            <p:custDataLst>
              <p:tags r:id="rId16"/>
            </p:custDataLst>
          </p:nvPr>
        </p:nvSpPr>
        <p:spPr>
          <a:xfrm>
            <a:off x="575701" y="5499653"/>
            <a:ext cx="2135129" cy="7556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r>
              <a:rPr lang="en-US" altLang="zh-CN" sz="20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4、整套丛书赔偿</a:t>
            </a:r>
            <a:endParaRPr lang="en-US" altLang="zh-CN" sz="2000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读者手册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43870" cy="529268"/>
            <a:chOff x="445380" y="344047"/>
            <a:chExt cx="543941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36010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5.7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7975" y="836295"/>
            <a:ext cx="8538210" cy="6022975"/>
          </a:xfrm>
          <a:prstGeom prst="rect">
            <a:avLst/>
          </a:prstGeom>
        </p:spPr>
      </p:pic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3910330" y="323850"/>
            <a:ext cx="406590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u"/>
              <a:defRPr sz="2800" b="1">
                <a:solidFill>
                  <a:schemeClr val="hlink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n"/>
              <a:defRPr sz="2400" b="1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400" b="1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楷体_GB2312" panose="02010609030101010101" charset="-122"/>
                <a:cs typeface="楷体_GB2312" panose="02010609030101010101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图书馆主页</a:t>
            </a:r>
            <a:r>
              <a:rPr 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规章制度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读者手册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Rectangle 6"/>
          <p:cNvSpPr/>
          <p:nvPr>
            <p:custDataLst>
              <p:tags r:id="rId2"/>
            </p:custDataLst>
          </p:nvPr>
        </p:nvSpPr>
        <p:spPr>
          <a:xfrm>
            <a:off x="1361440" y="2770505"/>
            <a:ext cx="1827530" cy="356235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000" tIns="46800" rIns="90000" bIns="46800" anchor="ctr" anchorCtr="0"/>
          <a:lstStyle/>
          <a:p>
            <a:pPr>
              <a:lnSpc>
                <a:spcPct val="90000"/>
              </a:lnSpc>
              <a:spcBef>
                <a:spcPct val="20000"/>
              </a:spcBef>
            </a:pPr>
            <a:endParaRPr lang="zh-CN" altLang="en-US" sz="4400" b="0" dirty="0">
              <a:ln>
                <a:solidFill>
                  <a:srgbClr val="FF0000"/>
                </a:solidFill>
              </a:ln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圆角矩形标注 12"/>
          <p:cNvSpPr/>
          <p:nvPr/>
        </p:nvSpPr>
        <p:spPr>
          <a:xfrm flipH="1">
            <a:off x="1496694" y="3634105"/>
            <a:ext cx="1502167" cy="793750"/>
          </a:xfrm>
          <a:prstGeom prst="wedgeRoundRectCallout">
            <a:avLst>
              <a:gd name="adj1" fmla="val 25046"/>
              <a:gd name="adj2" fmla="val -113040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CB2B2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微软雅黑" panose="020B0503020204020204" pitchFamily="34" charset="-122"/>
              <a:buNone/>
              <a:defRPr/>
            </a:pPr>
            <a:r>
              <a:rPr lang="zh-CN" altLang="en-US" noProof="1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点击可进行下载学习</a:t>
            </a:r>
            <a:endParaRPr lang="zh-CN" altLang="en-US" noProof="1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55807" y="316305"/>
            <a:ext cx="165244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咨询服务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" y="344128"/>
            <a:ext cx="588955" cy="529268"/>
            <a:chOff x="445380" y="344047"/>
            <a:chExt cx="589032" cy="529144"/>
          </a:xfrm>
          <a:solidFill>
            <a:schemeClr val="accent1"/>
          </a:solidFill>
        </p:grpSpPr>
        <p:sp>
          <p:nvSpPr>
            <p:cNvPr id="19" name="矩形 18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53311" y="377787"/>
              <a:ext cx="581101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5.8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1" name="Oval 1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045817" y="4468060"/>
            <a:ext cx="1949754" cy="51247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81630" tIns="40814" rIns="81630" bIns="40814" numCol="1" anchor="t" anchorCtr="0" compatLnSpc="1"/>
          <a:lstStyle/>
          <a:p>
            <a:endParaRPr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2" name="Group 5"/>
          <p:cNvGrpSpPr/>
          <p:nvPr>
            <p:custDataLst>
              <p:tags r:id="rId2"/>
            </p:custDataLst>
          </p:nvPr>
        </p:nvGrpSpPr>
        <p:grpSpPr>
          <a:xfrm>
            <a:off x="5291864" y="1993149"/>
            <a:ext cx="1711143" cy="2494577"/>
            <a:chOff x="5292553" y="3355717"/>
            <a:chExt cx="1711365" cy="2494000"/>
          </a:xfrm>
        </p:grpSpPr>
        <p:sp>
          <p:nvSpPr>
            <p:cNvPr id="23" name="Rectangle 5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292553" y="3573075"/>
              <a:ext cx="992082" cy="19018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4" name="Rectangle 6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402008" y="4624848"/>
              <a:ext cx="804223" cy="2911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5" name="Rectangle 7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471873" y="3355717"/>
              <a:ext cx="1124825" cy="2196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6" name="Rectangle 8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382601" y="3902993"/>
              <a:ext cx="1127154" cy="784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7" name="Rectangle 9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592196" y="3981397"/>
              <a:ext cx="1004502" cy="11411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8" name="Rectangle 10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5471873" y="4093379"/>
              <a:ext cx="874864" cy="737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9" name="Rectangle 11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592196" y="4166845"/>
              <a:ext cx="1026238" cy="2546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0" name="Rectangle 1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5570460" y="4915952"/>
              <a:ext cx="902034" cy="520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1" name="Rectangle 13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5690783" y="4967962"/>
              <a:ext cx="693215" cy="14128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2" name="Rectangle 1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409771" y="5109245"/>
              <a:ext cx="936966" cy="2344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3" name="Rectangle 1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632562" y="5343680"/>
              <a:ext cx="877193" cy="11411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4" name="Rectangle 17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340682" y="5458288"/>
              <a:ext cx="823630" cy="1669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5" name="Rectangle 18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536304" y="5625188"/>
              <a:ext cx="1110076" cy="2243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6" name="Rectangle 19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411944" y="3355717"/>
              <a:ext cx="24841" cy="21968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7" name="Rectangle 20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6436785" y="3575404"/>
              <a:ext cx="776" cy="776"/>
            </a:xfrm>
            <a:prstGeom prst="rect">
              <a:avLst/>
            </a:prstGeom>
            <a:solidFill>
              <a:srgbClr val="5CCB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8" name="Rectangle 21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592196" y="3355717"/>
              <a:ext cx="40366" cy="21968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9" name="Rectangle 22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509755" y="4166845"/>
              <a:ext cx="16302" cy="25461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0" name="Rectangle 23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676034" y="4166845"/>
              <a:ext cx="158360" cy="25461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1" name="Freeform 24"/>
            <p:cNvSpPr/>
            <p:nvPr>
              <p:custDataLst>
                <p:tags r:id="rId21"/>
              </p:custDataLst>
            </p:nvPr>
          </p:nvSpPr>
          <p:spPr bwMode="auto">
            <a:xfrm>
              <a:off x="6455866" y="4793204"/>
              <a:ext cx="548052" cy="1056513"/>
            </a:xfrm>
            <a:custGeom>
              <a:avLst/>
              <a:gdLst>
                <a:gd name="T0" fmla="*/ 393 w 706"/>
                <a:gd name="T1" fmla="*/ 1361 h 1361"/>
                <a:gd name="T2" fmla="*/ 0 w 706"/>
                <a:gd name="T3" fmla="*/ 98 h 1361"/>
                <a:gd name="T4" fmla="*/ 314 w 706"/>
                <a:gd name="T5" fmla="*/ 0 h 1361"/>
                <a:gd name="T6" fmla="*/ 706 w 706"/>
                <a:gd name="T7" fmla="*/ 1263 h 1361"/>
                <a:gd name="T8" fmla="*/ 393 w 706"/>
                <a:gd name="T9" fmla="*/ 1361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6" h="1361">
                  <a:moveTo>
                    <a:pt x="393" y="1361"/>
                  </a:moveTo>
                  <a:lnTo>
                    <a:pt x="0" y="98"/>
                  </a:lnTo>
                  <a:lnTo>
                    <a:pt x="314" y="0"/>
                  </a:lnTo>
                  <a:lnTo>
                    <a:pt x="706" y="1263"/>
                  </a:lnTo>
                  <a:lnTo>
                    <a:pt x="393" y="136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2" name="Freeform 25"/>
            <p:cNvSpPr/>
            <p:nvPr>
              <p:custDataLst>
                <p:tags r:id="rId22"/>
              </p:custDataLst>
            </p:nvPr>
          </p:nvSpPr>
          <p:spPr bwMode="auto">
            <a:xfrm>
              <a:off x="6731444" y="5683594"/>
              <a:ext cx="248409" cy="91601"/>
            </a:xfrm>
            <a:custGeom>
              <a:avLst/>
              <a:gdLst>
                <a:gd name="T0" fmla="*/ 7 w 320"/>
                <a:gd name="T1" fmla="*/ 118 h 118"/>
                <a:gd name="T2" fmla="*/ 0 w 320"/>
                <a:gd name="T3" fmla="*/ 97 h 118"/>
                <a:gd name="T4" fmla="*/ 314 w 320"/>
                <a:gd name="T5" fmla="*/ 0 h 118"/>
                <a:gd name="T6" fmla="*/ 320 w 320"/>
                <a:gd name="T7" fmla="*/ 21 h 118"/>
                <a:gd name="T8" fmla="*/ 7 w 320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118">
                  <a:moveTo>
                    <a:pt x="7" y="118"/>
                  </a:moveTo>
                  <a:lnTo>
                    <a:pt x="0" y="97"/>
                  </a:lnTo>
                  <a:lnTo>
                    <a:pt x="314" y="0"/>
                  </a:lnTo>
                  <a:lnTo>
                    <a:pt x="320" y="21"/>
                  </a:lnTo>
                  <a:lnTo>
                    <a:pt x="7" y="118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3" name="Freeform 26"/>
            <p:cNvSpPr/>
            <p:nvPr>
              <p:custDataLst>
                <p:tags r:id="rId23"/>
              </p:custDataLst>
            </p:nvPr>
          </p:nvSpPr>
          <p:spPr bwMode="auto">
            <a:xfrm>
              <a:off x="6481483" y="4874713"/>
              <a:ext cx="290328" cy="226673"/>
            </a:xfrm>
            <a:custGeom>
              <a:avLst/>
              <a:gdLst>
                <a:gd name="T0" fmla="*/ 61 w 374"/>
                <a:gd name="T1" fmla="*/ 292 h 292"/>
                <a:gd name="T2" fmla="*/ 0 w 374"/>
                <a:gd name="T3" fmla="*/ 98 h 292"/>
                <a:gd name="T4" fmla="*/ 314 w 374"/>
                <a:gd name="T5" fmla="*/ 0 h 292"/>
                <a:gd name="T6" fmla="*/ 374 w 374"/>
                <a:gd name="T7" fmla="*/ 194 h 292"/>
                <a:gd name="T8" fmla="*/ 61 w 374"/>
                <a:gd name="T9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292">
                  <a:moveTo>
                    <a:pt x="61" y="292"/>
                  </a:moveTo>
                  <a:lnTo>
                    <a:pt x="0" y="98"/>
                  </a:lnTo>
                  <a:lnTo>
                    <a:pt x="314" y="0"/>
                  </a:lnTo>
                  <a:lnTo>
                    <a:pt x="374" y="194"/>
                  </a:lnTo>
                  <a:lnTo>
                    <a:pt x="61" y="292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4" name="Rectangle 27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5306526" y="4421463"/>
              <a:ext cx="817420" cy="20338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5" name="Rectangle 28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5808001" y="4421463"/>
              <a:ext cx="60550" cy="20338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6" name="Rectangle 29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5652745" y="4421463"/>
              <a:ext cx="62102" cy="20338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7" name="Rectangle 30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5738136" y="4624848"/>
              <a:ext cx="126533" cy="29110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8" name="Rectangle 3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5738136" y="4967962"/>
              <a:ext cx="16302" cy="14128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9" name="Rectangle 32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772292" y="4967962"/>
              <a:ext cx="16302" cy="14128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0" name="Rectangle 33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6264452" y="4967962"/>
              <a:ext cx="19407" cy="14128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1" name="Rectangle 34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6311804" y="4967962"/>
              <a:ext cx="14749" cy="14128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2" name="Rectangle 35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5690783" y="3761710"/>
              <a:ext cx="693215" cy="14128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3" name="Rectangle 36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5738136" y="3761710"/>
              <a:ext cx="16302" cy="14128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4" name="Rectangle 37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5772292" y="3761710"/>
              <a:ext cx="16302" cy="14128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5" name="Rectangle 38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6264452" y="3761710"/>
              <a:ext cx="19407" cy="14128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6" name="Rectangle 39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6311804" y="3761710"/>
              <a:ext cx="14749" cy="14128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7" name="Freeform 40"/>
            <p:cNvSpPr/>
            <p:nvPr>
              <p:custDataLst>
                <p:tags r:id="rId37"/>
              </p:custDataLst>
            </p:nvPr>
          </p:nvSpPr>
          <p:spPr bwMode="auto">
            <a:xfrm>
              <a:off x="5604616" y="5664002"/>
              <a:ext cx="416084" cy="148269"/>
            </a:xfrm>
            <a:custGeom>
              <a:avLst/>
              <a:gdLst>
                <a:gd name="T0" fmla="*/ 328 w 328"/>
                <a:gd name="T1" fmla="*/ 90 h 117"/>
                <a:gd name="T2" fmla="*/ 301 w 328"/>
                <a:gd name="T3" fmla="*/ 117 h 117"/>
                <a:gd name="T4" fmla="*/ 27 w 328"/>
                <a:gd name="T5" fmla="*/ 117 h 117"/>
                <a:gd name="T6" fmla="*/ 0 w 328"/>
                <a:gd name="T7" fmla="*/ 90 h 117"/>
                <a:gd name="T8" fmla="*/ 0 w 328"/>
                <a:gd name="T9" fmla="*/ 27 h 117"/>
                <a:gd name="T10" fmla="*/ 27 w 328"/>
                <a:gd name="T11" fmla="*/ 0 h 117"/>
                <a:gd name="T12" fmla="*/ 301 w 328"/>
                <a:gd name="T13" fmla="*/ 0 h 117"/>
                <a:gd name="T14" fmla="*/ 328 w 328"/>
                <a:gd name="T15" fmla="*/ 27 h 117"/>
                <a:gd name="T16" fmla="*/ 328 w 328"/>
                <a:gd name="T17" fmla="*/ 9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117">
                  <a:moveTo>
                    <a:pt x="328" y="90"/>
                  </a:moveTo>
                  <a:cubicBezTo>
                    <a:pt x="328" y="105"/>
                    <a:pt x="316" y="117"/>
                    <a:pt x="301" y="117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12" y="117"/>
                    <a:pt x="0" y="105"/>
                    <a:pt x="0" y="9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16" y="0"/>
                    <a:pt x="328" y="12"/>
                    <a:pt x="328" y="27"/>
                  </a:cubicBezTo>
                  <a:lnTo>
                    <a:pt x="328" y="9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8" name="Freeform 41"/>
            <p:cNvSpPr/>
            <p:nvPr>
              <p:custDataLst>
                <p:tags r:id="rId38"/>
              </p:custDataLst>
            </p:nvPr>
          </p:nvSpPr>
          <p:spPr bwMode="auto">
            <a:xfrm>
              <a:off x="6547793" y="5664002"/>
              <a:ext cx="40366" cy="167676"/>
            </a:xfrm>
            <a:custGeom>
              <a:avLst/>
              <a:gdLst>
                <a:gd name="T0" fmla="*/ 32 w 32"/>
                <a:gd name="T1" fmla="*/ 116 h 132"/>
                <a:gd name="T2" fmla="*/ 16 w 32"/>
                <a:gd name="T3" fmla="*/ 132 h 132"/>
                <a:gd name="T4" fmla="*/ 16 w 32"/>
                <a:gd name="T5" fmla="*/ 132 h 132"/>
                <a:gd name="T6" fmla="*/ 0 w 32"/>
                <a:gd name="T7" fmla="*/ 116 h 132"/>
                <a:gd name="T8" fmla="*/ 0 w 32"/>
                <a:gd name="T9" fmla="*/ 16 h 132"/>
                <a:gd name="T10" fmla="*/ 16 w 32"/>
                <a:gd name="T11" fmla="*/ 0 h 132"/>
                <a:gd name="T12" fmla="*/ 16 w 32"/>
                <a:gd name="T13" fmla="*/ 0 h 132"/>
                <a:gd name="T14" fmla="*/ 32 w 32"/>
                <a:gd name="T15" fmla="*/ 16 h 132"/>
                <a:gd name="T16" fmla="*/ 32 w 32"/>
                <a:gd name="T17" fmla="*/ 11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32">
                  <a:moveTo>
                    <a:pt x="32" y="116"/>
                  </a:moveTo>
                  <a:cubicBezTo>
                    <a:pt x="32" y="125"/>
                    <a:pt x="25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7" y="132"/>
                    <a:pt x="0" y="125"/>
                    <a:pt x="0" y="1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lnTo>
                    <a:pt x="32" y="11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9" name="Freeform 42"/>
            <p:cNvSpPr/>
            <p:nvPr>
              <p:custDataLst>
                <p:tags r:id="rId39"/>
              </p:custDataLst>
            </p:nvPr>
          </p:nvSpPr>
          <p:spPr bwMode="auto">
            <a:xfrm>
              <a:off x="5409771" y="5514180"/>
              <a:ext cx="70641" cy="72194"/>
            </a:xfrm>
            <a:custGeom>
              <a:avLst/>
              <a:gdLst>
                <a:gd name="T0" fmla="*/ 56 w 56"/>
                <a:gd name="T1" fmla="*/ 29 h 57"/>
                <a:gd name="T2" fmla="*/ 28 w 56"/>
                <a:gd name="T3" fmla="*/ 57 h 57"/>
                <a:gd name="T4" fmla="*/ 27 w 56"/>
                <a:gd name="T5" fmla="*/ 57 h 57"/>
                <a:gd name="T6" fmla="*/ 0 w 56"/>
                <a:gd name="T7" fmla="*/ 29 h 57"/>
                <a:gd name="T8" fmla="*/ 0 w 56"/>
                <a:gd name="T9" fmla="*/ 28 h 57"/>
                <a:gd name="T10" fmla="*/ 27 w 56"/>
                <a:gd name="T11" fmla="*/ 0 h 57"/>
                <a:gd name="T12" fmla="*/ 28 w 56"/>
                <a:gd name="T13" fmla="*/ 0 h 57"/>
                <a:gd name="T14" fmla="*/ 56 w 56"/>
                <a:gd name="T15" fmla="*/ 28 h 57"/>
                <a:gd name="T16" fmla="*/ 56 w 56"/>
                <a:gd name="T17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7">
                  <a:moveTo>
                    <a:pt x="56" y="29"/>
                  </a:moveTo>
                  <a:cubicBezTo>
                    <a:pt x="56" y="44"/>
                    <a:pt x="44" y="57"/>
                    <a:pt x="28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12" y="57"/>
                    <a:pt x="0" y="44"/>
                    <a:pt x="0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44" y="0"/>
                    <a:pt x="56" y="13"/>
                    <a:pt x="56" y="28"/>
                  </a:cubicBezTo>
                  <a:lnTo>
                    <a:pt x="56" y="2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60" name="Freeform 43"/>
            <p:cNvSpPr/>
            <p:nvPr>
              <p:custDataLst>
                <p:tags r:id="rId40"/>
              </p:custDataLst>
            </p:nvPr>
          </p:nvSpPr>
          <p:spPr bwMode="auto">
            <a:xfrm>
              <a:off x="6062620" y="5514180"/>
              <a:ext cx="71417" cy="72194"/>
            </a:xfrm>
            <a:custGeom>
              <a:avLst/>
              <a:gdLst>
                <a:gd name="T0" fmla="*/ 56 w 56"/>
                <a:gd name="T1" fmla="*/ 29 h 57"/>
                <a:gd name="T2" fmla="*/ 29 w 56"/>
                <a:gd name="T3" fmla="*/ 57 h 57"/>
                <a:gd name="T4" fmla="*/ 28 w 56"/>
                <a:gd name="T5" fmla="*/ 57 h 57"/>
                <a:gd name="T6" fmla="*/ 0 w 56"/>
                <a:gd name="T7" fmla="*/ 29 h 57"/>
                <a:gd name="T8" fmla="*/ 0 w 56"/>
                <a:gd name="T9" fmla="*/ 28 h 57"/>
                <a:gd name="T10" fmla="*/ 28 w 56"/>
                <a:gd name="T11" fmla="*/ 0 h 57"/>
                <a:gd name="T12" fmla="*/ 29 w 56"/>
                <a:gd name="T13" fmla="*/ 0 h 57"/>
                <a:gd name="T14" fmla="*/ 56 w 56"/>
                <a:gd name="T15" fmla="*/ 28 h 57"/>
                <a:gd name="T16" fmla="*/ 56 w 56"/>
                <a:gd name="T17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57">
                  <a:moveTo>
                    <a:pt x="56" y="29"/>
                  </a:moveTo>
                  <a:cubicBezTo>
                    <a:pt x="56" y="44"/>
                    <a:pt x="44" y="57"/>
                    <a:pt x="29" y="57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4" y="0"/>
                    <a:pt x="56" y="13"/>
                    <a:pt x="56" y="28"/>
                  </a:cubicBezTo>
                  <a:lnTo>
                    <a:pt x="56" y="2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61" name="Freeform 44"/>
            <p:cNvSpPr/>
            <p:nvPr>
              <p:custDataLst>
                <p:tags r:id="rId41"/>
              </p:custDataLst>
            </p:nvPr>
          </p:nvSpPr>
          <p:spPr bwMode="auto">
            <a:xfrm>
              <a:off x="5576670" y="5179886"/>
              <a:ext cx="665269" cy="93153"/>
            </a:xfrm>
            <a:custGeom>
              <a:avLst/>
              <a:gdLst>
                <a:gd name="T0" fmla="*/ 524 w 524"/>
                <a:gd name="T1" fmla="*/ 45 h 73"/>
                <a:gd name="T2" fmla="*/ 497 w 524"/>
                <a:gd name="T3" fmla="*/ 73 h 73"/>
                <a:gd name="T4" fmla="*/ 28 w 524"/>
                <a:gd name="T5" fmla="*/ 73 h 73"/>
                <a:gd name="T6" fmla="*/ 0 w 524"/>
                <a:gd name="T7" fmla="*/ 45 h 73"/>
                <a:gd name="T8" fmla="*/ 0 w 524"/>
                <a:gd name="T9" fmla="*/ 27 h 73"/>
                <a:gd name="T10" fmla="*/ 28 w 524"/>
                <a:gd name="T11" fmla="*/ 0 h 73"/>
                <a:gd name="T12" fmla="*/ 497 w 524"/>
                <a:gd name="T13" fmla="*/ 0 h 73"/>
                <a:gd name="T14" fmla="*/ 524 w 524"/>
                <a:gd name="T15" fmla="*/ 27 h 73"/>
                <a:gd name="T16" fmla="*/ 524 w 524"/>
                <a:gd name="T17" fmla="*/ 4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4" h="73">
                  <a:moveTo>
                    <a:pt x="524" y="45"/>
                  </a:moveTo>
                  <a:cubicBezTo>
                    <a:pt x="524" y="61"/>
                    <a:pt x="512" y="73"/>
                    <a:pt x="497" y="73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12" y="73"/>
                    <a:pt x="0" y="61"/>
                    <a:pt x="0" y="4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8" y="0"/>
                  </a:cubicBezTo>
                  <a:cubicBezTo>
                    <a:pt x="497" y="0"/>
                    <a:pt x="497" y="0"/>
                    <a:pt x="497" y="0"/>
                  </a:cubicBezTo>
                  <a:cubicBezTo>
                    <a:pt x="512" y="0"/>
                    <a:pt x="524" y="12"/>
                    <a:pt x="524" y="27"/>
                  </a:cubicBezTo>
                  <a:lnTo>
                    <a:pt x="524" y="45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62" name="Oval 45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6128603" y="3612665"/>
              <a:ext cx="111784" cy="11100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63" name="Oval 46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5325933" y="3617323"/>
              <a:ext cx="111784" cy="11178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68" name="Oval 144"/>
          <p:cNvSpPr/>
          <p:nvPr>
            <p:custDataLst>
              <p:tags r:id="rId44"/>
            </p:custDataLst>
          </p:nvPr>
        </p:nvSpPr>
        <p:spPr>
          <a:xfrm>
            <a:off x="8222101" y="3159201"/>
            <a:ext cx="403248" cy="403390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0" tIns="40814" rIns="81630" bIns="40814" rtlCol="0" anchor="ctr"/>
          <a:lstStyle/>
          <a:p>
            <a:pPr algn="ctr"/>
            <a:endParaRPr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1" name="Oval 148"/>
          <p:cNvSpPr/>
          <p:nvPr>
            <p:custDataLst>
              <p:tags r:id="rId45"/>
            </p:custDataLst>
          </p:nvPr>
        </p:nvSpPr>
        <p:spPr>
          <a:xfrm>
            <a:off x="7970006" y="1632262"/>
            <a:ext cx="403248" cy="40339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0" tIns="40814" rIns="81630" bIns="40814" rtlCol="0" anchor="ctr"/>
          <a:lstStyle/>
          <a:p>
            <a:pPr algn="ctr"/>
            <a:endParaRPr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0" name="Oval 163"/>
          <p:cNvSpPr/>
          <p:nvPr>
            <p:custDataLst>
              <p:tags r:id="rId46"/>
            </p:custDataLst>
          </p:nvPr>
        </p:nvSpPr>
        <p:spPr>
          <a:xfrm flipH="1">
            <a:off x="3646934" y="3334651"/>
            <a:ext cx="403248" cy="4033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0" tIns="40814" rIns="81630" bIns="40814" rtlCol="0" anchor="ctr"/>
          <a:lstStyle/>
          <a:p>
            <a:pPr algn="ctr"/>
            <a:endParaRPr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83" name="Group 172"/>
          <p:cNvGrpSpPr/>
          <p:nvPr>
            <p:custDataLst>
              <p:tags r:id="rId47"/>
            </p:custDataLst>
          </p:nvPr>
        </p:nvGrpSpPr>
        <p:grpSpPr>
          <a:xfrm>
            <a:off x="4164637" y="3536346"/>
            <a:ext cx="1034859" cy="437137"/>
            <a:chOff x="3873774" y="3408303"/>
            <a:chExt cx="843439" cy="307583"/>
          </a:xfrm>
        </p:grpSpPr>
        <p:cxnSp>
          <p:nvCxnSpPr>
            <p:cNvPr id="84" name="Straight Connector 162"/>
            <p:cNvCxnSpPr/>
            <p:nvPr>
              <p:custDataLst>
                <p:tags r:id="rId48"/>
              </p:custDataLst>
            </p:nvPr>
          </p:nvCxnSpPr>
          <p:spPr>
            <a:xfrm flipH="1">
              <a:off x="3873774" y="3408303"/>
              <a:ext cx="535858" cy="0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70"/>
            <p:cNvCxnSpPr/>
            <p:nvPr>
              <p:custDataLst>
                <p:tags r:id="rId49"/>
              </p:custDataLst>
            </p:nvPr>
          </p:nvCxnSpPr>
          <p:spPr>
            <a:xfrm>
              <a:off x="4409630" y="3408303"/>
              <a:ext cx="307583" cy="307583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Oval 173"/>
          <p:cNvSpPr/>
          <p:nvPr>
            <p:custDataLst>
              <p:tags r:id="rId50"/>
            </p:custDataLst>
          </p:nvPr>
        </p:nvSpPr>
        <p:spPr>
          <a:xfrm flipH="1">
            <a:off x="3675734" y="1310103"/>
            <a:ext cx="403248" cy="403390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0" tIns="40814" rIns="81630" bIns="40814" rtlCol="0" anchor="ctr"/>
          <a:lstStyle/>
          <a:p>
            <a:pPr algn="ctr"/>
            <a:endParaRPr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87" name="Group 174"/>
          <p:cNvGrpSpPr/>
          <p:nvPr>
            <p:custDataLst>
              <p:tags r:id="rId51"/>
            </p:custDataLst>
          </p:nvPr>
        </p:nvGrpSpPr>
        <p:grpSpPr>
          <a:xfrm>
            <a:off x="4164979" y="1635025"/>
            <a:ext cx="1036069" cy="366500"/>
            <a:chOff x="3873774" y="3408303"/>
            <a:chExt cx="843439" cy="307583"/>
          </a:xfrm>
        </p:grpSpPr>
        <p:cxnSp>
          <p:nvCxnSpPr>
            <p:cNvPr id="88" name="Straight Connector 175"/>
            <p:cNvCxnSpPr/>
            <p:nvPr>
              <p:custDataLst>
                <p:tags r:id="rId52"/>
              </p:custDataLst>
            </p:nvPr>
          </p:nvCxnSpPr>
          <p:spPr>
            <a:xfrm flipH="1">
              <a:off x="3873774" y="3408303"/>
              <a:ext cx="535858" cy="0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76"/>
            <p:cNvCxnSpPr/>
            <p:nvPr>
              <p:custDataLst>
                <p:tags r:id="rId53"/>
              </p:custDataLst>
            </p:nvPr>
          </p:nvCxnSpPr>
          <p:spPr>
            <a:xfrm>
              <a:off x="4409630" y="3408303"/>
              <a:ext cx="307583" cy="307583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182"/>
          <p:cNvGrpSpPr/>
          <p:nvPr>
            <p:custDataLst>
              <p:tags r:id="rId54"/>
            </p:custDataLst>
          </p:nvPr>
        </p:nvGrpSpPr>
        <p:grpSpPr>
          <a:xfrm flipH="1">
            <a:off x="6659303" y="1823515"/>
            <a:ext cx="1230337" cy="804075"/>
            <a:chOff x="3873774" y="3408303"/>
            <a:chExt cx="843439" cy="307583"/>
          </a:xfrm>
        </p:grpSpPr>
        <p:cxnSp>
          <p:nvCxnSpPr>
            <p:cNvPr id="91" name="Straight Connector 183"/>
            <p:cNvCxnSpPr/>
            <p:nvPr>
              <p:custDataLst>
                <p:tags r:id="rId55"/>
              </p:custDataLst>
            </p:nvPr>
          </p:nvCxnSpPr>
          <p:spPr>
            <a:xfrm flipH="1">
              <a:off x="3873774" y="3408303"/>
              <a:ext cx="535858" cy="0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84"/>
            <p:cNvCxnSpPr/>
            <p:nvPr>
              <p:custDataLst>
                <p:tags r:id="rId56"/>
              </p:custDataLst>
            </p:nvPr>
          </p:nvCxnSpPr>
          <p:spPr>
            <a:xfrm>
              <a:off x="4409630" y="3408303"/>
              <a:ext cx="307583" cy="307583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185"/>
          <p:cNvGrpSpPr/>
          <p:nvPr>
            <p:custDataLst>
              <p:tags r:id="rId57"/>
            </p:custDataLst>
          </p:nvPr>
        </p:nvGrpSpPr>
        <p:grpSpPr>
          <a:xfrm flipH="1">
            <a:off x="6874565" y="3361082"/>
            <a:ext cx="1230338" cy="504049"/>
            <a:chOff x="3873774" y="3408303"/>
            <a:chExt cx="843439" cy="307583"/>
          </a:xfrm>
        </p:grpSpPr>
        <p:cxnSp>
          <p:nvCxnSpPr>
            <p:cNvPr id="94" name="Straight Connector 186"/>
            <p:cNvCxnSpPr/>
            <p:nvPr>
              <p:custDataLst>
                <p:tags r:id="rId58"/>
              </p:custDataLst>
            </p:nvPr>
          </p:nvCxnSpPr>
          <p:spPr>
            <a:xfrm flipH="1">
              <a:off x="3873774" y="3408303"/>
              <a:ext cx="535858" cy="0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187"/>
            <p:cNvCxnSpPr/>
            <p:nvPr>
              <p:custDataLst>
                <p:tags r:id="rId59"/>
              </p:custDataLst>
            </p:nvPr>
          </p:nvCxnSpPr>
          <p:spPr>
            <a:xfrm>
              <a:off x="4409630" y="3408303"/>
              <a:ext cx="307583" cy="307583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Freeform 76"/>
          <p:cNvSpPr>
            <a:spLocks noChangeArrowheads="1"/>
          </p:cNvSpPr>
          <p:nvPr>
            <p:custDataLst>
              <p:tags r:id="rId60"/>
            </p:custDataLst>
          </p:nvPr>
        </p:nvSpPr>
        <p:spPr bwMode="auto">
          <a:xfrm>
            <a:off x="3806056" y="1388755"/>
            <a:ext cx="142607" cy="246085"/>
          </a:xfrm>
          <a:custGeom>
            <a:avLst/>
            <a:gdLst>
              <a:gd name="T0" fmla="*/ 106806 w 283"/>
              <a:gd name="T1" fmla="*/ 0 h 489"/>
              <a:gd name="T2" fmla="*/ 106806 w 283"/>
              <a:gd name="T3" fmla="*/ 0 h 489"/>
              <a:gd name="T4" fmla="*/ 19746 w 283"/>
              <a:gd name="T5" fmla="*/ 0 h 489"/>
              <a:gd name="T6" fmla="*/ 0 w 283"/>
              <a:gd name="T7" fmla="*/ 19712 h 489"/>
              <a:gd name="T8" fmla="*/ 0 w 283"/>
              <a:gd name="T9" fmla="*/ 194435 h 489"/>
              <a:gd name="T10" fmla="*/ 19746 w 283"/>
              <a:gd name="T11" fmla="*/ 218627 h 489"/>
              <a:gd name="T12" fmla="*/ 106806 w 283"/>
              <a:gd name="T13" fmla="*/ 218627 h 489"/>
              <a:gd name="T14" fmla="*/ 126551 w 283"/>
              <a:gd name="T15" fmla="*/ 194435 h 489"/>
              <a:gd name="T16" fmla="*/ 126551 w 283"/>
              <a:gd name="T17" fmla="*/ 19712 h 489"/>
              <a:gd name="T18" fmla="*/ 106806 w 283"/>
              <a:gd name="T19" fmla="*/ 0 h 489"/>
              <a:gd name="T20" fmla="*/ 63276 w 283"/>
              <a:gd name="T21" fmla="*/ 206083 h 489"/>
              <a:gd name="T22" fmla="*/ 63276 w 283"/>
              <a:gd name="T23" fmla="*/ 206083 h 489"/>
              <a:gd name="T24" fmla="*/ 47569 w 283"/>
              <a:gd name="T25" fmla="*/ 198467 h 489"/>
              <a:gd name="T26" fmla="*/ 63276 w 283"/>
              <a:gd name="T27" fmla="*/ 186371 h 489"/>
              <a:gd name="T28" fmla="*/ 78982 w 283"/>
              <a:gd name="T29" fmla="*/ 198467 h 489"/>
              <a:gd name="T30" fmla="*/ 63276 w 283"/>
              <a:gd name="T31" fmla="*/ 206083 h 489"/>
              <a:gd name="T32" fmla="*/ 110845 w 283"/>
              <a:gd name="T33" fmla="*/ 174722 h 489"/>
              <a:gd name="T34" fmla="*/ 110845 w 283"/>
              <a:gd name="T35" fmla="*/ 174722 h 489"/>
              <a:gd name="T36" fmla="*/ 15707 w 283"/>
              <a:gd name="T37" fmla="*/ 174722 h 489"/>
              <a:gd name="T38" fmla="*/ 15707 w 283"/>
              <a:gd name="T39" fmla="*/ 27776 h 489"/>
              <a:gd name="T40" fmla="*/ 110845 w 283"/>
              <a:gd name="T41" fmla="*/ 27776 h 489"/>
              <a:gd name="T42" fmla="*/ 110845 w 283"/>
              <a:gd name="T43" fmla="*/ 174722 h 48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3" h="489">
                <a:moveTo>
                  <a:pt x="238" y="0"/>
                </a:moveTo>
                <a:lnTo>
                  <a:pt x="238" y="0"/>
                </a:lnTo>
                <a:cubicBezTo>
                  <a:pt x="44" y="0"/>
                  <a:pt x="44" y="0"/>
                  <a:pt x="44" y="0"/>
                </a:cubicBezTo>
                <a:cubicBezTo>
                  <a:pt x="17" y="0"/>
                  <a:pt x="0" y="18"/>
                  <a:pt x="0" y="44"/>
                </a:cubicBezTo>
                <a:cubicBezTo>
                  <a:pt x="0" y="434"/>
                  <a:pt x="0" y="434"/>
                  <a:pt x="0" y="434"/>
                </a:cubicBezTo>
                <a:cubicBezTo>
                  <a:pt x="0" y="460"/>
                  <a:pt x="17" y="488"/>
                  <a:pt x="44" y="488"/>
                </a:cubicBezTo>
                <a:cubicBezTo>
                  <a:pt x="238" y="488"/>
                  <a:pt x="238" y="488"/>
                  <a:pt x="238" y="488"/>
                </a:cubicBezTo>
                <a:cubicBezTo>
                  <a:pt x="265" y="488"/>
                  <a:pt x="282" y="460"/>
                  <a:pt x="282" y="434"/>
                </a:cubicBezTo>
                <a:cubicBezTo>
                  <a:pt x="282" y="44"/>
                  <a:pt x="282" y="44"/>
                  <a:pt x="282" y="44"/>
                </a:cubicBezTo>
                <a:cubicBezTo>
                  <a:pt x="282" y="18"/>
                  <a:pt x="265" y="0"/>
                  <a:pt x="238" y="0"/>
                </a:cubicBezTo>
                <a:close/>
                <a:moveTo>
                  <a:pt x="141" y="460"/>
                </a:moveTo>
                <a:lnTo>
                  <a:pt x="141" y="460"/>
                </a:lnTo>
                <a:cubicBezTo>
                  <a:pt x="123" y="460"/>
                  <a:pt x="106" y="451"/>
                  <a:pt x="106" y="443"/>
                </a:cubicBezTo>
                <a:cubicBezTo>
                  <a:pt x="106" y="425"/>
                  <a:pt x="123" y="416"/>
                  <a:pt x="141" y="416"/>
                </a:cubicBezTo>
                <a:cubicBezTo>
                  <a:pt x="159" y="416"/>
                  <a:pt x="176" y="425"/>
                  <a:pt x="176" y="443"/>
                </a:cubicBezTo>
                <a:cubicBezTo>
                  <a:pt x="176" y="451"/>
                  <a:pt x="159" y="460"/>
                  <a:pt x="141" y="460"/>
                </a:cubicBezTo>
                <a:close/>
                <a:moveTo>
                  <a:pt x="247" y="390"/>
                </a:moveTo>
                <a:lnTo>
                  <a:pt x="247" y="390"/>
                </a:lnTo>
                <a:cubicBezTo>
                  <a:pt x="35" y="390"/>
                  <a:pt x="35" y="390"/>
                  <a:pt x="35" y="390"/>
                </a:cubicBezTo>
                <a:cubicBezTo>
                  <a:pt x="35" y="62"/>
                  <a:pt x="35" y="62"/>
                  <a:pt x="35" y="62"/>
                </a:cubicBezTo>
                <a:cubicBezTo>
                  <a:pt x="247" y="62"/>
                  <a:pt x="247" y="62"/>
                  <a:pt x="247" y="62"/>
                </a:cubicBezTo>
                <a:lnTo>
                  <a:pt x="247" y="39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lIns="30611" tIns="15305" rIns="30611" bIns="15305" anchor="ctr"/>
          <a:lstStyle/>
          <a:p>
            <a:endParaRPr lang="en-US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3" name="TextBox 198"/>
          <p:cNvSpPr txBox="1"/>
          <p:nvPr>
            <p:custDataLst>
              <p:tags r:id="rId61"/>
            </p:custDataLst>
          </p:nvPr>
        </p:nvSpPr>
        <p:spPr>
          <a:xfrm>
            <a:off x="1144270" y="3241675"/>
            <a:ext cx="2421890" cy="10502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81630" tIns="40814" rIns="81630" bIns="40814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登录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网上办事大厅</a:t>
            </a:r>
            <a:r>
              <a:rPr lang="en-US" altLang="zh-CN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检索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“图书馆线上咨询服务”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，点击</a:t>
            </a: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“发起”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进行咨询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17" name="剪去单角的矩形 22"/>
          <p:cNvSpPr/>
          <p:nvPr>
            <p:custDataLst>
              <p:tags r:id="rId62"/>
            </p:custDataLst>
          </p:nvPr>
        </p:nvSpPr>
        <p:spPr>
          <a:xfrm>
            <a:off x="1129030" y="2778760"/>
            <a:ext cx="2608580" cy="504825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线上咨询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8" name="TextBox 198"/>
          <p:cNvSpPr txBox="1"/>
          <p:nvPr>
            <p:custDataLst>
              <p:tags r:id="rId63"/>
            </p:custDataLst>
          </p:nvPr>
        </p:nvSpPr>
        <p:spPr>
          <a:xfrm>
            <a:off x="972185" y="1453515"/>
            <a:ext cx="2372995" cy="7270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lIns="81630" tIns="40814" rIns="81630" bIns="40814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广东石油化工学院图书馆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微信公众号，键盘输入问题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19" name="剪去单角的矩形 22"/>
          <p:cNvSpPr/>
          <p:nvPr>
            <p:custDataLst>
              <p:tags r:id="rId64"/>
            </p:custDataLst>
          </p:nvPr>
        </p:nvSpPr>
        <p:spPr>
          <a:xfrm>
            <a:off x="972185" y="990600"/>
            <a:ext cx="2532380" cy="504825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微信咨询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0" name="TextBox 198"/>
          <p:cNvSpPr txBox="1"/>
          <p:nvPr>
            <p:custDataLst>
              <p:tags r:id="rId65"/>
            </p:custDataLst>
          </p:nvPr>
        </p:nvSpPr>
        <p:spPr>
          <a:xfrm>
            <a:off x="8562340" y="1951990"/>
            <a:ext cx="2449195" cy="4038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lIns="81630" tIns="40814" rIns="81630" bIns="40814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（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0668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2923760-760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121" name="剪去单角的矩形 22"/>
          <p:cNvSpPr/>
          <p:nvPr>
            <p:custDataLst>
              <p:tags r:id="rId66"/>
            </p:custDataLst>
          </p:nvPr>
        </p:nvSpPr>
        <p:spPr>
          <a:xfrm>
            <a:off x="8562340" y="1489075"/>
            <a:ext cx="2608580" cy="504825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电话咨询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2" name="TextBox 198"/>
          <p:cNvSpPr txBox="1"/>
          <p:nvPr>
            <p:custDataLst>
              <p:tags r:id="rId67"/>
            </p:custDataLst>
          </p:nvPr>
        </p:nvSpPr>
        <p:spPr>
          <a:xfrm>
            <a:off x="8800465" y="3821430"/>
            <a:ext cx="2397125" cy="7270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81630" tIns="40814" rIns="81630" bIns="40814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各校区图书馆书库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工作人员</a:t>
            </a:r>
            <a:endParaRPr lang="en-US" altLang="zh-CN" sz="1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官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渡主馆学科服务部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615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室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3" name="剪去单角的矩形 22"/>
          <p:cNvSpPr/>
          <p:nvPr>
            <p:custDataLst>
              <p:tags r:id="rId68"/>
            </p:custDataLst>
          </p:nvPr>
        </p:nvSpPr>
        <p:spPr>
          <a:xfrm>
            <a:off x="8800465" y="3358515"/>
            <a:ext cx="2569210" cy="504825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当面咨询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笑脸 3"/>
          <p:cNvSpPr/>
          <p:nvPr>
            <p:custDataLst>
              <p:tags r:id="rId69"/>
            </p:custDataLst>
          </p:nvPr>
        </p:nvSpPr>
        <p:spPr>
          <a:xfrm>
            <a:off x="8295740" y="3245083"/>
            <a:ext cx="266953" cy="244590"/>
          </a:xfrm>
          <a:prstGeom prst="smileyF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sp>
        <p:nvSpPr>
          <p:cNvPr id="5" name="线形标注 3 4"/>
          <p:cNvSpPr/>
          <p:nvPr>
            <p:custDataLst>
              <p:tags r:id="rId70"/>
            </p:custDataLst>
          </p:nvPr>
        </p:nvSpPr>
        <p:spPr>
          <a:xfrm>
            <a:off x="3773001" y="3457625"/>
            <a:ext cx="196924" cy="148908"/>
          </a:xfrm>
          <a:prstGeom prst="borderCallout3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pitchFamily="34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>
            <p:custDataLst>
              <p:tags r:id="rId71"/>
            </p:custDataLst>
          </p:nvPr>
        </p:nvPicPr>
        <p:blipFill>
          <a:blip r:embed="rId72"/>
          <a:srcRect/>
          <a:stretch>
            <a:fillRect/>
          </a:stretch>
        </p:blipFill>
        <p:spPr bwMode="auto">
          <a:xfrm>
            <a:off x="8041640" y="1710690"/>
            <a:ext cx="2540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custDataLst>
              <p:tags r:id="rId73"/>
            </p:custDataLst>
          </p:nvPr>
        </p:nvPicPr>
        <p:blipFill>
          <a:blip r:embed="rId74"/>
          <a:srcRect/>
          <a:stretch>
            <a:fillRect/>
          </a:stretch>
        </p:blipFill>
        <p:spPr bwMode="auto">
          <a:xfrm>
            <a:off x="5401310" y="958215"/>
            <a:ext cx="1193165" cy="119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651510" y="4799330"/>
            <a:ext cx="11073765" cy="1833880"/>
          </a:xfrm>
          <a:prstGeom prst="rect">
            <a:avLst/>
          </a:prstGeom>
          <a:gradFill>
            <a:gsLst>
              <a:gs pos="0">
                <a:schemeClr val="accent1">
                  <a:lumMod val="110000"/>
                  <a:satMod val="105000"/>
                  <a:tint val="67000"/>
                  <a:alpha val="46000"/>
                </a:schemeClr>
              </a:gs>
              <a:gs pos="28000">
                <a:schemeClr val="accent1">
                  <a:lumMod val="105000"/>
                  <a:satMod val="103000"/>
                  <a:tint val="73000"/>
                </a:schemeClr>
              </a:gs>
              <a:gs pos="0">
                <a:schemeClr val="accent1">
                  <a:lumMod val="105000"/>
                  <a:satMod val="109000"/>
                  <a:tint val="81000"/>
                  <a:alpha val="100000"/>
                </a:schemeClr>
              </a:gs>
            </a:gsLst>
          </a:gradFill>
          <a:effectLst/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marL="0" indent="0" algn="l" eaLnBrk="1" fontAlgn="auto" latinLnBrk="0" hangingPunct="1">
              <a:lnSpc>
                <a:spcPct val="100000"/>
              </a:lnSpc>
              <a:buClrTx/>
              <a:buSzTx/>
              <a:buFont typeface="Wingdings" panose="05000000000000000000" charset="0"/>
              <a:buNone/>
            </a:pPr>
            <a:r>
              <a:rPr lang="zh-CN" altLang="en-US" sz="1700" b="1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当面咨询</a:t>
            </a:r>
            <a:endParaRPr lang="zh-CN" altLang="en-US" sz="1700" b="1" dirty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 marL="285750" indent="-285750" algn="l" eaLnBrk="1" fontAlgn="auto" latinLnBrk="0" hangingPunct="1">
              <a:lnSpc>
                <a:spcPct val="10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1700" b="1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读者服务咨询：</a:t>
            </a:r>
            <a:r>
              <a:rPr lang="zh-CN" altLang="en-US" sz="1700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借还书、续借、找回密码、委托借还等问题，请到各校区图书馆库室前台咨询工作人员。</a:t>
            </a:r>
            <a:endParaRPr lang="zh-CN" altLang="en-US" sz="1700" dirty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 marL="285750" indent="-285750" algn="l" eaLnBrk="1" fontAlgn="auto" latinLnBrk="0" hangingPunct="1">
              <a:lnSpc>
                <a:spcPct val="10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1700" b="1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学科服务咨询：</a:t>
            </a:r>
            <a:r>
              <a:rPr lang="zh-CN" altLang="en-US" sz="1700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代查收录、科技查新、信息素养培训、文献传递、学科支持等问题，请到官渡校区图书馆6楼615室咨询。</a:t>
            </a:r>
            <a:endParaRPr lang="zh-CN" altLang="en-US" sz="1700" dirty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  <a:p>
            <a:pPr marL="285750" indent="-285750" algn="l" eaLnBrk="1" fontAlgn="auto" latinLnBrk="0" hangingPunct="1">
              <a:lnSpc>
                <a:spcPct val="10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1700" b="1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档案咨询：</a:t>
            </a:r>
            <a:r>
              <a:rPr lang="zh-CN" altLang="en-US" sz="1700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毕业生档案检索、复印等问题，请到官渡校区图书馆7楼711室咨询。</a:t>
            </a:r>
            <a:endParaRPr lang="zh-CN" altLang="en-US" sz="1700" dirty="0">
              <a:solidFill>
                <a:schemeClr val="tx1"/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0755" y="6205855"/>
            <a:ext cx="100723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fontAlgn="auto" latinLnBrk="0" hangingPunct="1">
              <a:lnSpc>
                <a:spcPct val="100000"/>
              </a:lnSpc>
              <a:buNone/>
            </a:pPr>
            <a:r>
              <a:rPr lang="zh-CN" altLang="en-US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ea"/>
              </a:rPr>
              <a:t>电话咨询时间：周一至周五(法定节假日除外)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ea"/>
              </a:rPr>
              <a:t>               8:00</a:t>
            </a:r>
            <a:r>
              <a:rPr lang="zh-CN" altLang="en-US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ea"/>
              </a:rPr>
              <a:t>－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ea"/>
              </a:rPr>
              <a:t>11:40    14:30</a:t>
            </a:r>
            <a:r>
              <a:rPr lang="zh-CN" altLang="en-US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ea"/>
              </a:rPr>
              <a:t>－</a:t>
            </a:r>
            <a:r>
              <a:rPr lang="en-US" altLang="zh-CN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ea"/>
              </a:rPr>
              <a:t>17:30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6858995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广东石油化工学院图书馆微信公众号咨询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8955" cy="529268"/>
            <a:chOff x="445380" y="344047"/>
            <a:chExt cx="589032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81101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5.8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10" name="图片 9" descr="微信图片_202509050834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90180" y="930910"/>
            <a:ext cx="2966085" cy="525208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0660031" y="4260215"/>
            <a:ext cx="1212564" cy="388620"/>
            <a:chOff x="16286" y="7180"/>
            <a:chExt cx="2014" cy="612"/>
          </a:xfrm>
        </p:grpSpPr>
        <p:sp>
          <p:nvSpPr>
            <p:cNvPr id="12" name="圆角矩形标注 11"/>
            <p:cNvSpPr/>
            <p:nvPr/>
          </p:nvSpPr>
          <p:spPr>
            <a:xfrm>
              <a:off x="16318" y="7180"/>
              <a:ext cx="1982" cy="612"/>
            </a:xfrm>
            <a:prstGeom prst="wedgeRoundRectCallout">
              <a:avLst>
                <a:gd name="adj1" fmla="val -63295"/>
                <a:gd name="adj2" fmla="val 103431"/>
                <a:gd name="adj3" fmla="val 16667"/>
              </a:avLst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13" name="文本框 38"/>
            <p:cNvSpPr txBox="1"/>
            <p:nvPr/>
          </p:nvSpPr>
          <p:spPr>
            <a:xfrm>
              <a:off x="16286" y="7188"/>
              <a:ext cx="2014" cy="5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③输入问题</a:t>
              </a:r>
              <a:endPara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93459" y="4971361"/>
            <a:ext cx="1555102" cy="591043"/>
            <a:chOff x="8081" y="7988"/>
            <a:chExt cx="2399" cy="1114"/>
          </a:xfrm>
        </p:grpSpPr>
        <p:sp>
          <p:nvSpPr>
            <p:cNvPr id="16" name="文本框 10"/>
            <p:cNvSpPr txBox="1"/>
            <p:nvPr/>
          </p:nvSpPr>
          <p:spPr>
            <a:xfrm>
              <a:off x="8081" y="7988"/>
              <a:ext cx="2399" cy="9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②在公众号主页点击键盘</a:t>
              </a:r>
              <a:endPara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7" name="圆角矩形标注 16"/>
            <p:cNvSpPr/>
            <p:nvPr/>
          </p:nvSpPr>
          <p:spPr>
            <a:xfrm>
              <a:off x="8081" y="7988"/>
              <a:ext cx="2258" cy="1114"/>
            </a:xfrm>
            <a:prstGeom prst="wedgeRoundRectCallout">
              <a:avLst>
                <a:gd name="adj1" fmla="val 57114"/>
                <a:gd name="adj2" fmla="val 106867"/>
                <a:gd name="adj3" fmla="val 16667"/>
              </a:avLst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72761" y="1604645"/>
            <a:ext cx="1636395" cy="707390"/>
            <a:chOff x="8081" y="7799"/>
            <a:chExt cx="2258" cy="1114"/>
          </a:xfrm>
        </p:grpSpPr>
        <p:sp>
          <p:nvSpPr>
            <p:cNvPr id="19" name="文本框 11"/>
            <p:cNvSpPr txBox="1"/>
            <p:nvPr/>
          </p:nvSpPr>
          <p:spPr>
            <a:xfrm>
              <a:off x="8189" y="7839"/>
              <a:ext cx="1938" cy="9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①扫码关注</a:t>
              </a:r>
              <a:endPara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图书馆公众号</a:t>
              </a:r>
              <a:endPara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圆角矩形标注 19"/>
            <p:cNvSpPr/>
            <p:nvPr/>
          </p:nvSpPr>
          <p:spPr>
            <a:xfrm>
              <a:off x="8081" y="7799"/>
              <a:ext cx="2258" cy="1114"/>
            </a:xfrm>
            <a:prstGeom prst="wedgeRoundRectCallout">
              <a:avLst>
                <a:gd name="adj1" fmla="val -60326"/>
                <a:gd name="adj2" fmla="val 103590"/>
                <a:gd name="adj3" fmla="val 16667"/>
              </a:avLst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3301" y="1125538"/>
            <a:ext cx="3643753" cy="3643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/Users/zxm/Desktop/图片2.png图片2"/>
          <p:cNvPicPr>
            <a:picLocks noChangeAspect="1"/>
          </p:cNvPicPr>
          <p:nvPr/>
        </p:nvPicPr>
        <p:blipFill rotWithShape="1">
          <a:blip r:embed="rId1"/>
          <a:srcRect t="3896" b="3896"/>
          <a:stretch>
            <a:fillRect/>
          </a:stretch>
        </p:blipFill>
        <p:spPr>
          <a:xfrm>
            <a:off x="-6894" y="1722450"/>
            <a:ext cx="5777211" cy="355314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5400000">
            <a:off x="6760632" y="-664940"/>
            <a:ext cx="2589420" cy="8270145"/>
          </a:xfrm>
          <a:prstGeom prst="rect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630" tIns="40814" rIns="81630" bIns="40814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4609" y="2732961"/>
            <a:ext cx="1339215" cy="1404620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en-US" altLang="zh-CN" sz="8600" dirty="0" smtClean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06</a:t>
            </a:r>
            <a:endParaRPr lang="zh-CN" altLang="en-US" sz="8600" dirty="0">
              <a:solidFill>
                <a:prstClr val="white"/>
              </a:solidFill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05830" y="2884805"/>
            <a:ext cx="6144895" cy="635000"/>
          </a:xfrm>
          <a:prstGeom prst="rect">
            <a:avLst/>
          </a:prstGeom>
        </p:spPr>
        <p:txBody>
          <a:bodyPr wrap="square" lIns="81630" tIns="40814" rIns="81630" bIns="40814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新生季阅读文化系列活动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690235" y="3340100"/>
            <a:ext cx="5447030" cy="262890"/>
            <a:chOff x="5444484" y="3347558"/>
            <a:chExt cx="4887760" cy="262538"/>
          </a:xfrm>
        </p:grpSpPr>
        <p:sp>
          <p:nvSpPr>
            <p:cNvPr id="9" name="任意多边形 8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bldLvl="0" animBg="1"/>
          <p:bldP spid="20" grpId="0"/>
          <p:bldP spid="2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bldLvl="0" animBg="1"/>
          <p:bldP spid="20" grpId="0"/>
          <p:bldP spid="22" grpId="0"/>
        </p:bldLst>
      </p:timing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矩形 64"/>
          <p:cNvSpPr/>
          <p:nvPr/>
        </p:nvSpPr>
        <p:spPr>
          <a:xfrm>
            <a:off x="12666317" y="-760763"/>
            <a:ext cx="190471" cy="7618862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3618675" y="-760763"/>
            <a:ext cx="285707" cy="7618862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4285325" y="-760763"/>
            <a:ext cx="95236" cy="7618862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2190095" y="-760763"/>
            <a:ext cx="190471" cy="7618862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3047260" y="-760763"/>
            <a:ext cx="285707" cy="7618862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3999617" y="-760763"/>
            <a:ext cx="95236" cy="7618862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1809479" y="-760763"/>
            <a:ext cx="190471" cy="7618862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-1047636" y="-760763"/>
            <a:ext cx="285707" cy="7618862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-190472" y="-760763"/>
            <a:ext cx="95236" cy="7618862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-2285701" y="-760763"/>
            <a:ext cx="190471" cy="7618862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-1523815" y="-760763"/>
            <a:ext cx="285707" cy="7618862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-666694" y="-760763"/>
            <a:ext cx="95236" cy="7618862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388382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新生教育系列活动推介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41965" cy="529268"/>
            <a:chOff x="445380" y="344047"/>
            <a:chExt cx="542036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34105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6.1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pic>
        <p:nvPicPr>
          <p:cNvPr id="2" name="图片 -2147482607" descr="57fb08156401a7ddb4b1c9c17f4a86c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86443" y="873125"/>
            <a:ext cx="2886710" cy="15582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-2147482609" descr="微信图片_20251223164941_650_2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735" y="116840"/>
            <a:ext cx="2929255" cy="1952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35" descr="10月新生信息素养活动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750" y="2637155"/>
            <a:ext cx="2707005" cy="20307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0志远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318260"/>
            <a:ext cx="2798445" cy="2098675"/>
          </a:xfrm>
          <a:prstGeom prst="rect">
            <a:avLst/>
          </a:prstGeom>
        </p:spPr>
      </p:pic>
      <p:pic>
        <p:nvPicPr>
          <p:cNvPr id="13" name="图片 12" descr="微信图片_202411081657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690" y="4005580"/>
            <a:ext cx="3035300" cy="22764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rcRect l="14159" t="18508"/>
          <a:stretch>
            <a:fillRect/>
          </a:stretch>
        </p:blipFill>
        <p:spPr>
          <a:xfrm>
            <a:off x="7452995" y="2205355"/>
            <a:ext cx="3035935" cy="1854835"/>
          </a:xfrm>
          <a:prstGeom prst="rect">
            <a:avLst/>
          </a:prstGeom>
        </p:spPr>
      </p:pic>
      <p:pic>
        <p:nvPicPr>
          <p:cNvPr id="15" name="图片 58" descr="C:/Users/Administrator/Desktop/广油2025年读书节启动仪式.png广油2025年读书节启动仪式"/>
          <p:cNvPicPr>
            <a:picLocks noChangeArrowheads="1"/>
          </p:cNvPicPr>
          <p:nvPr/>
        </p:nvPicPr>
        <p:blipFill>
          <a:blip r:embed="rId7"/>
          <a:srcRect l="2539" r="2539"/>
          <a:stretch>
            <a:fillRect/>
          </a:stretch>
        </p:blipFill>
        <p:spPr>
          <a:xfrm>
            <a:off x="8656320" y="4199255"/>
            <a:ext cx="3038475" cy="2343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图片 68" descr="C:/Users/Administrator/Desktop/5、第二届超星杯“书海寻综迹”找书大赛.png5、第二届超星杯“书海寻综迹”找书大赛"/>
          <p:cNvPicPr/>
          <p:nvPr/>
        </p:nvPicPr>
        <p:blipFill>
          <a:blip r:embed="rId8"/>
          <a:srcRect t="9302" b="9302"/>
          <a:stretch>
            <a:fillRect/>
          </a:stretch>
        </p:blipFill>
        <p:spPr>
          <a:xfrm>
            <a:off x="4744720" y="4873625"/>
            <a:ext cx="2840990" cy="1838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74" grpId="0" bldLvl="0" animBg="1"/>
      <p:bldP spid="75" grpId="0" bldLvl="0" animBg="1"/>
      <p:bldP spid="76" grpId="0" bldLvl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3883821" cy="528701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新生教育系列活动推介</a:t>
            </a:r>
            <a:endParaRPr lang="zh-CN" altLang="en-US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41965" cy="529268"/>
            <a:chOff x="445380" y="344047"/>
            <a:chExt cx="542036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34105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6.1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30" name="圆角矩形标注 29"/>
          <p:cNvSpPr/>
          <p:nvPr/>
        </p:nvSpPr>
        <p:spPr>
          <a:xfrm rot="10800000" flipV="1">
            <a:off x="5663565" y="53340"/>
            <a:ext cx="5146675" cy="819785"/>
          </a:xfrm>
          <a:prstGeom prst="wedgeRoundRectCallout">
            <a:avLst>
              <a:gd name="adj1" fmla="val 20944"/>
              <a:gd name="adj2" fmla="val 85954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1">
                <a:ln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提升信息素养；</a:t>
            </a:r>
            <a:endParaRPr lang="zh-CN" altLang="en-US" b="1">
              <a:ln>
                <a:noFill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zh-CN" altLang="en-US" b="1">
                <a:ln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素拓分、综合分、证书、礼品等你来拿！</a:t>
            </a:r>
            <a:endParaRPr lang="zh-CN" altLang="en-US" b="1">
              <a:ln>
                <a:noFill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Bullet5" descr="879ad880-44f6-4fb1-abf9-42d8c6f68e52"/>
          <p:cNvSpPr/>
          <p:nvPr/>
        </p:nvSpPr>
        <p:spPr>
          <a:xfrm>
            <a:off x="6549390" y="4882515"/>
            <a:ext cx="5360035" cy="48450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rm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）预约参观图书馆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2" name="Shape5" descr="612d10a5-c4cc-428d-8f96-b3d38f2621ca"/>
          <p:cNvSpPr/>
          <p:nvPr/>
        </p:nvSpPr>
        <p:spPr>
          <a:xfrm>
            <a:off x="6235040" y="1630370"/>
            <a:ext cx="205063" cy="218041"/>
          </a:xfrm>
          <a:prstGeom prst="plaque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2"/>
              </a:solidFill>
              <a:cs typeface="微软雅黑" panose="020B0503020204020204" pitchFamily="34" charset="-122"/>
            </a:endParaRPr>
          </a:p>
        </p:txBody>
      </p:sp>
      <p:sp>
        <p:nvSpPr>
          <p:cNvPr id="2" name="Bullet1" descr="487cb333-906a-4262-b494-bcb34bf2bdc0"/>
          <p:cNvSpPr/>
          <p:nvPr/>
        </p:nvSpPr>
        <p:spPr>
          <a:xfrm>
            <a:off x="6527800" y="1407795"/>
            <a:ext cx="5382260" cy="587375"/>
          </a:xfrm>
          <a:prstGeom prst="roundRect">
            <a:avLst/>
          </a:prstGeom>
          <a:solidFill>
            <a:srgbClr val="26A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）“相约图书馆”打卡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“我在广油图书馆的第一本书”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6" name="Shape3" descr="72784293-f398-407c-9b10-044b08286e7d"/>
          <p:cNvSpPr/>
          <p:nvPr/>
        </p:nvSpPr>
        <p:spPr>
          <a:xfrm>
            <a:off x="6235065" y="2318385"/>
            <a:ext cx="205105" cy="145415"/>
          </a:xfrm>
          <a:prstGeom prst="plaque">
            <a:avLst>
              <a:gd name="adj" fmla="val 50000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rmAutofit fontScale="25000" lnSpcReduction="20000"/>
          </a:bodyPr>
          <a:lstStyle/>
          <a:p>
            <a:pPr algn="ctr"/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" name="Bullet2" descr="9ccb0d84-8f12-4881-8084-3cefde59938e"/>
          <p:cNvSpPr/>
          <p:nvPr/>
        </p:nvSpPr>
        <p:spPr>
          <a:xfrm>
            <a:off x="6519545" y="2150745"/>
            <a:ext cx="5389880" cy="53086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/>
          <a:lstStyle/>
          <a:p>
            <a:pPr algn="l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）新生专题书展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3" name="Bullet3" descr="042ab622-6234-4f5a-8fc4-8ccfcd620ceb"/>
          <p:cNvSpPr/>
          <p:nvPr/>
        </p:nvSpPr>
        <p:spPr>
          <a:xfrm>
            <a:off x="6510020" y="2844165"/>
            <a:ext cx="5398770" cy="51562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rmAutofit/>
          </a:bodyPr>
          <a:lstStyle/>
          <a:p>
            <a:pPr algn="l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摘星之我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•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真人书屋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Bullet4" descr="68acc1da-0504-4b86-b132-9fb5bdaaabf5"/>
          <p:cNvSpPr/>
          <p:nvPr/>
        </p:nvSpPr>
        <p:spPr>
          <a:xfrm>
            <a:off x="6519545" y="3549015"/>
            <a:ext cx="5389880" cy="5372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/>
          <a:lstStyle/>
          <a:p>
            <a:pPr algn="l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4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）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“先行者说”阅读分享会</a:t>
            </a:r>
            <a:endParaRPr kumimoji="1"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5" name="Bullet5" descr="879ad880-44f6-4fb1-abf9-42d8c6f68e52"/>
          <p:cNvSpPr/>
          <p:nvPr/>
        </p:nvSpPr>
        <p:spPr>
          <a:xfrm>
            <a:off x="6519545" y="4221480"/>
            <a:ext cx="5389880" cy="51371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rm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）新生图书馆资源与服务系列讲座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6" name="Shape5" descr="612d10a5-c4cc-428d-8f96-b3d38f2621ca"/>
          <p:cNvSpPr/>
          <p:nvPr/>
        </p:nvSpPr>
        <p:spPr>
          <a:xfrm>
            <a:off x="6240120" y="3033720"/>
            <a:ext cx="205063" cy="218041"/>
          </a:xfrm>
          <a:prstGeom prst="plaque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2"/>
              </a:solidFill>
              <a:cs typeface="微软雅黑" panose="020B0503020204020204" pitchFamily="34" charset="-122"/>
            </a:endParaRPr>
          </a:p>
        </p:txBody>
      </p:sp>
      <p:sp>
        <p:nvSpPr>
          <p:cNvPr id="37" name="Shape5" descr="612d10a5-c4cc-428d-8f96-b3d38f2621ca"/>
          <p:cNvSpPr/>
          <p:nvPr/>
        </p:nvSpPr>
        <p:spPr>
          <a:xfrm>
            <a:off x="6235040" y="4310070"/>
            <a:ext cx="205063" cy="218041"/>
          </a:xfrm>
          <a:prstGeom prst="plaque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2"/>
              </a:solidFill>
              <a:cs typeface="微软雅黑" panose="020B0503020204020204" pitchFamily="34" charset="-122"/>
            </a:endParaRPr>
          </a:p>
        </p:txBody>
      </p:sp>
      <p:sp>
        <p:nvSpPr>
          <p:cNvPr id="38" name="Shape3" descr="72784293-f398-407c-9b10-044b08286e7d"/>
          <p:cNvSpPr/>
          <p:nvPr/>
        </p:nvSpPr>
        <p:spPr>
          <a:xfrm>
            <a:off x="6240145" y="3731260"/>
            <a:ext cx="205105" cy="128905"/>
          </a:xfrm>
          <a:prstGeom prst="plaque">
            <a:avLst>
              <a:gd name="adj" fmla="val 50000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rmAutofit fontScale="25000" lnSpcReduction="20000"/>
          </a:bodyPr>
          <a:lstStyle/>
          <a:p>
            <a:pPr algn="ctr"/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9" name="Shape3" descr="72784293-f398-407c-9b10-044b08286e7d"/>
          <p:cNvSpPr/>
          <p:nvPr/>
        </p:nvSpPr>
        <p:spPr>
          <a:xfrm>
            <a:off x="6240145" y="4978400"/>
            <a:ext cx="205105" cy="147320"/>
          </a:xfrm>
          <a:prstGeom prst="plaque">
            <a:avLst>
              <a:gd name="adj" fmla="val 50000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rmAutofit fontScale="25000" lnSpcReduction="20000"/>
          </a:bodyPr>
          <a:lstStyle/>
          <a:p>
            <a:pPr algn="ctr"/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50035" y="2352040"/>
            <a:ext cx="3396615" cy="34194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剪去单角的矩形 22"/>
          <p:cNvSpPr/>
          <p:nvPr/>
        </p:nvSpPr>
        <p:spPr>
          <a:xfrm>
            <a:off x="1527175" y="5636895"/>
            <a:ext cx="3672205" cy="504825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关注图书馆微信公众号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Bullet5" descr="879ad880-44f6-4fb1-abf9-42d8c6f68e52"/>
          <p:cNvSpPr/>
          <p:nvPr/>
        </p:nvSpPr>
        <p:spPr>
          <a:xfrm>
            <a:off x="6574790" y="5496560"/>
            <a:ext cx="5335270" cy="51371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rm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）知网杯“图书馆达人”知识竞赛活动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4" name="Shape5" descr="612d10a5-c4cc-428d-8f96-b3d38f2621ca"/>
          <p:cNvSpPr/>
          <p:nvPr/>
        </p:nvSpPr>
        <p:spPr>
          <a:xfrm>
            <a:off x="6290285" y="5585150"/>
            <a:ext cx="205063" cy="218041"/>
          </a:xfrm>
          <a:prstGeom prst="plaque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2"/>
              </a:solidFill>
              <a:cs typeface="微软雅黑" panose="020B0503020204020204" pitchFamily="34" charset="-122"/>
            </a:endParaRPr>
          </a:p>
        </p:txBody>
      </p:sp>
      <p:sp>
        <p:nvSpPr>
          <p:cNvPr id="15" name="Bullet5" descr="879ad880-44f6-4fb1-abf9-42d8c6f68e52"/>
          <p:cNvSpPr/>
          <p:nvPr/>
        </p:nvSpPr>
        <p:spPr>
          <a:xfrm>
            <a:off x="6532880" y="6157595"/>
            <a:ext cx="5376545" cy="48450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rmAutofit fontScale="70000"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）指尖传非遗・剪艺润初心——图书馆非遗剪纸体验活动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......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" name="Shape3" descr="72784293-f398-407c-9b10-044b08286e7d"/>
          <p:cNvSpPr/>
          <p:nvPr/>
        </p:nvSpPr>
        <p:spPr>
          <a:xfrm>
            <a:off x="6223635" y="6253480"/>
            <a:ext cx="205105" cy="147320"/>
          </a:xfrm>
          <a:prstGeom prst="plaque">
            <a:avLst>
              <a:gd name="adj" fmla="val 50000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rmAutofit fontScale="25000" lnSpcReduction="20000"/>
          </a:bodyPr>
          <a:lstStyle/>
          <a:p>
            <a:pPr algn="ctr"/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453" y="908467"/>
            <a:ext cx="2906170" cy="589592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 rot="10800000">
            <a:off x="0" y="525617"/>
            <a:ext cx="1455805" cy="166290"/>
            <a:chOff x="5444484" y="3443844"/>
            <a:chExt cx="1455995" cy="16625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55807" y="316305"/>
            <a:ext cx="3477260" cy="527050"/>
          </a:xfrm>
          <a:prstGeom prst="rect">
            <a:avLst/>
          </a:prstGeom>
        </p:spPr>
        <p:txBody>
          <a:bodyPr wrap="none" lIns="81630" tIns="40814" rIns="81630" bIns="40814">
            <a:spAutoFit/>
          </a:bodyPr>
          <a:lstStyle/>
          <a:p>
            <a:r>
              <a:rPr lang="zh-CN" altLang="en-US" sz="2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新生预约参观图书馆</a:t>
            </a:r>
            <a:endParaRPr lang="en-US" altLang="zh-CN" sz="2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" y="344128"/>
            <a:ext cx="580700" cy="529268"/>
            <a:chOff x="445380" y="344047"/>
            <a:chExt cx="580776" cy="529144"/>
          </a:xfrm>
          <a:solidFill>
            <a:schemeClr val="accent1"/>
          </a:solidFill>
        </p:grpSpPr>
        <p:sp>
          <p:nvSpPr>
            <p:cNvPr id="8" name="矩形 7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3311" y="377787"/>
              <a:ext cx="572845" cy="47550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25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6.2</a:t>
              </a:r>
              <a:endParaRPr lang="zh-CN" altLang="en-US" sz="25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369945" y="843915"/>
            <a:ext cx="8634095" cy="60153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algn="l" eaLnBrk="1" latinLnBrk="0" hangingPunct="1">
              <a:lnSpc>
                <a:spcPct val="150000"/>
              </a:lnSpc>
              <a:buClrTx/>
              <a:buSzTx/>
              <a:buFont typeface="Wingdings" panose="05000000000000000000" charset="0"/>
              <a:buNone/>
            </a:pP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marL="0" indent="0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marL="0" indent="0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2.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微信公众号预约：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marL="0" indent="0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广东石油化工学院图书馆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”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微信公众号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-“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新生专栏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”- 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预约参观图书馆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marL="0" indent="0" eaLnBrk="1" latinLnBrk="0" hangingPunct="1">
              <a:lnSpc>
                <a:spcPct val="150000"/>
              </a:lnSpc>
              <a:buFont typeface="Wingdings" panose="05000000000000000000" charset="0"/>
              <a:buNone/>
            </a:pPr>
            <a:endParaRPr lang="zh-CN" altLang="en-US" sz="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marL="0" indent="0" eaLnBrk="1" latinLnBrk="0" hangingPunct="1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2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内容：</a:t>
            </a:r>
            <a:r>
              <a:rPr 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组织新生实地参观图书馆，引导其熟悉馆内空间布局、功能分区及各类服务设施，帮助读者直观了解图书馆的整体概况。</a:t>
            </a:r>
            <a:endParaRPr 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eaLnBrk="1" latinLnBrk="0" hangingPunct="1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2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时间：</a:t>
            </a:r>
            <a:r>
              <a:rPr 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10月8日-10月31日（工作日）（待定）</a:t>
            </a:r>
            <a:endParaRPr 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eaLnBrk="1" latinLnBrk="0" hangingPunct="1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2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预约：</a:t>
            </a:r>
            <a:r>
              <a:rPr 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扫码预约（10人以上成团），至少提前1个工作日预约。</a:t>
            </a:r>
            <a:endParaRPr 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eaLnBrk="1" latinLnBrk="0" hangingPunct="1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2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场次：</a:t>
            </a:r>
            <a:r>
              <a:rPr 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第一场9:00--9:40；第二场10:00-10:40；第三场15:00--15:40</a:t>
            </a:r>
            <a:endParaRPr 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eaLnBrk="1" latinLnBrk="0" hangingPunct="1">
              <a:lnSpc>
                <a:spcPct val="100000"/>
              </a:lnSpc>
              <a:buFont typeface="Wingdings" panose="05000000000000000000" charset="0"/>
              <a:buChar char="l"/>
            </a:pPr>
            <a:r>
              <a:rPr lang="zh-CN" altLang="en-US" sz="2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地点：</a:t>
            </a:r>
            <a:r>
              <a:rPr 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1）官渡校区图书馆参观：一楼东门大厅（集合）——（南梯上）二楼多功能阅览室——三楼流通部·流通一库（内部楼梯可上四楼的自科书库）——四楼工具书阅览室、特藏文库——回到南梯——五楼学科服务部——六楼样本书库——六楼、七楼自习室</a:t>
            </a:r>
            <a:endParaRPr 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eaLnBrk="1" latinLnBrk="0" hangingPunct="1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（2）西城临时图书馆参观</a:t>
            </a:r>
            <a:endParaRPr 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eaLnBrk="1" latinLnBrk="0" hangingPunct="1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（3）光华图书馆参观：社科书库、自科书库</a:t>
            </a:r>
            <a:endParaRPr 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-2147482572" descr="5129e4e6a05e9ad90740fa777e9c2b33"/>
          <p:cNvPicPr>
            <a:picLocks noChangeAspect="1"/>
          </p:cNvPicPr>
          <p:nvPr/>
        </p:nvPicPr>
        <p:blipFill>
          <a:blip r:embed="rId2"/>
          <a:srcRect l="4807" t="8807" r="8105" b="4137"/>
          <a:stretch>
            <a:fillRect/>
          </a:stretch>
        </p:blipFill>
        <p:spPr>
          <a:xfrm>
            <a:off x="478790" y="1700530"/>
            <a:ext cx="2630170" cy="4171315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</p:pic>
      <p:sp>
        <p:nvSpPr>
          <p:cNvPr id="30" name="圆角矩形标注 29"/>
          <p:cNvSpPr/>
          <p:nvPr/>
        </p:nvSpPr>
        <p:spPr>
          <a:xfrm rot="10800000" flipV="1">
            <a:off x="5986780" y="621665"/>
            <a:ext cx="1743710" cy="509905"/>
          </a:xfrm>
          <a:prstGeom prst="wedgeRoundRectCallout">
            <a:avLst>
              <a:gd name="adj1" fmla="val -98047"/>
              <a:gd name="adj2" fmla="val 57929"/>
              <a:gd name="adj3" fmla="val 16667"/>
            </a:avLst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altLang="zh-CN" sz="2000" b="1">
                <a:ln w="28575">
                  <a:noFill/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lang="zh-CN" altLang="en-US" sz="2000" b="1">
                <a:ln w="28575">
                  <a:noFill/>
                </a:ln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扫码预约</a:t>
            </a:r>
            <a:endParaRPr lang="zh-CN" altLang="en-US" sz="2000" b="1">
              <a:ln w="28575">
                <a:noFill/>
              </a:ln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rcRect l="15474" t="9903" r="21812" b="39965"/>
          <a:stretch>
            <a:fillRect/>
          </a:stretch>
        </p:blipFill>
        <p:spPr>
          <a:xfrm>
            <a:off x="9135745" y="116840"/>
            <a:ext cx="2170430" cy="2181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27305" y="4172585"/>
            <a:ext cx="12924790" cy="2858770"/>
            <a:chOff x="-28811" y="3278986"/>
            <a:chExt cx="13633653" cy="4134809"/>
          </a:xfrm>
        </p:grpSpPr>
        <p:pic>
          <p:nvPicPr>
            <p:cNvPr id="33" name="Picture 3" descr="C:\Users\Administrator\Desktop\PSD1875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-12858" y="3278986"/>
              <a:ext cx="13617700" cy="1788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矩形 38"/>
            <p:cNvSpPr/>
            <p:nvPr/>
          </p:nvSpPr>
          <p:spPr>
            <a:xfrm>
              <a:off x="-28811" y="4159864"/>
              <a:ext cx="13549044" cy="32539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pitchFamily="34" charset="-122"/>
              </a:endParaRPr>
            </a:p>
          </p:txBody>
        </p:sp>
        <p:sp>
          <p:nvSpPr>
            <p:cNvPr id="40" name="Rectangle 5"/>
            <p:cNvSpPr>
              <a:spLocks noChangeArrowheads="1"/>
            </p:cNvSpPr>
            <p:nvPr/>
          </p:nvSpPr>
          <p:spPr bwMode="auto">
            <a:xfrm>
              <a:off x="-28810" y="4147807"/>
              <a:ext cx="8051585" cy="901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1" name="Rectangle 7"/>
            <p:cNvSpPr>
              <a:spLocks noChangeArrowheads="1"/>
            </p:cNvSpPr>
            <p:nvPr/>
          </p:nvSpPr>
          <p:spPr bwMode="auto">
            <a:xfrm>
              <a:off x="8879494" y="4147807"/>
              <a:ext cx="1399802" cy="901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2" name="Rectangle 8"/>
            <p:cNvSpPr>
              <a:spLocks noChangeArrowheads="1"/>
            </p:cNvSpPr>
            <p:nvPr/>
          </p:nvSpPr>
          <p:spPr bwMode="auto">
            <a:xfrm>
              <a:off x="10213478" y="4147807"/>
              <a:ext cx="1401535" cy="90197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3" name="Rectangle 9"/>
            <p:cNvSpPr>
              <a:spLocks noChangeArrowheads="1"/>
            </p:cNvSpPr>
            <p:nvPr/>
          </p:nvSpPr>
          <p:spPr bwMode="auto">
            <a:xfrm>
              <a:off x="11549115" y="4147807"/>
              <a:ext cx="1399802" cy="9019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4" name="Rectangle 6"/>
            <p:cNvSpPr>
              <a:spLocks noChangeArrowheads="1"/>
            </p:cNvSpPr>
            <p:nvPr/>
          </p:nvSpPr>
          <p:spPr bwMode="auto">
            <a:xfrm>
              <a:off x="7599302" y="4147807"/>
              <a:ext cx="1401535" cy="9019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6416" tIns="48208" rIns="96416" bIns="48208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912495" y="5046980"/>
            <a:ext cx="11027410" cy="795655"/>
          </a:xfrm>
          <a:prstGeom prst="rect">
            <a:avLst/>
          </a:prstGeom>
          <a:noFill/>
        </p:spPr>
        <p:txBody>
          <a:bodyPr wrap="square" lIns="77403" tIns="38701" rIns="77403" bIns="38701" rtlCol="0">
            <a:no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谢谢！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 bwMode="auto">
          <a:xfrm>
            <a:off x="8759190" y="1593850"/>
            <a:ext cx="3311525" cy="331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/>
          <a:srcRect l="1375" t="6505" r="1087" b="9104"/>
          <a:stretch>
            <a:fillRect/>
          </a:stretch>
        </p:blipFill>
        <p:spPr bwMode="auto">
          <a:xfrm>
            <a:off x="-21670" y="5569527"/>
            <a:ext cx="4130515" cy="146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剪去单角的矩形 22"/>
          <p:cNvSpPr/>
          <p:nvPr/>
        </p:nvSpPr>
        <p:spPr>
          <a:xfrm>
            <a:off x="2286635" y="3865245"/>
            <a:ext cx="3616325" cy="485775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-1" fmla="*/ 0 w 4772025"/>
              <a:gd name="connsiteY0-2" fmla="*/ 0 h 476250"/>
              <a:gd name="connsiteX1-3" fmla="*/ 4568823 w 4772025"/>
              <a:gd name="connsiteY1-4" fmla="*/ 0 h 476250"/>
              <a:gd name="connsiteX2-5" fmla="*/ 4772025 w 4772025"/>
              <a:gd name="connsiteY2-6" fmla="*/ 241302 h 476250"/>
              <a:gd name="connsiteX3-7" fmla="*/ 4648200 w 4772025"/>
              <a:gd name="connsiteY3-8" fmla="*/ 476250 h 476250"/>
              <a:gd name="connsiteX4-9" fmla="*/ 0 w 4772025"/>
              <a:gd name="connsiteY4-10" fmla="*/ 476250 h 476250"/>
              <a:gd name="connsiteX5-11" fmla="*/ 0 w 4772025"/>
              <a:gd name="connsiteY5-12" fmla="*/ 0 h 476250"/>
              <a:gd name="connsiteX0-13" fmla="*/ 0 w 4767262"/>
              <a:gd name="connsiteY0-14" fmla="*/ 0 h 476250"/>
              <a:gd name="connsiteX1-15" fmla="*/ 4568823 w 4767262"/>
              <a:gd name="connsiteY1-16" fmla="*/ 0 h 476250"/>
              <a:gd name="connsiteX2-17" fmla="*/ 4767262 w 4767262"/>
              <a:gd name="connsiteY2-18" fmla="*/ 207964 h 476250"/>
              <a:gd name="connsiteX3-19" fmla="*/ 4648200 w 4767262"/>
              <a:gd name="connsiteY3-20" fmla="*/ 476250 h 476250"/>
              <a:gd name="connsiteX4-21" fmla="*/ 0 w 4767262"/>
              <a:gd name="connsiteY4-22" fmla="*/ 476250 h 476250"/>
              <a:gd name="connsiteX5-23" fmla="*/ 0 w 4767262"/>
              <a:gd name="connsiteY5-24" fmla="*/ 0 h 476250"/>
              <a:gd name="connsiteX0-25" fmla="*/ 0 w 4872037"/>
              <a:gd name="connsiteY0-26" fmla="*/ 0 h 476250"/>
              <a:gd name="connsiteX1-27" fmla="*/ 4568823 w 4872037"/>
              <a:gd name="connsiteY1-28" fmla="*/ 0 h 476250"/>
              <a:gd name="connsiteX2-29" fmla="*/ 4872037 w 4872037"/>
              <a:gd name="connsiteY2-30" fmla="*/ 231777 h 476250"/>
              <a:gd name="connsiteX3-31" fmla="*/ 4648200 w 4872037"/>
              <a:gd name="connsiteY3-32" fmla="*/ 476250 h 476250"/>
              <a:gd name="connsiteX4-33" fmla="*/ 0 w 4872037"/>
              <a:gd name="connsiteY4-34" fmla="*/ 476250 h 476250"/>
              <a:gd name="connsiteX5-35" fmla="*/ 0 w 4872037"/>
              <a:gd name="connsiteY5-36" fmla="*/ 0 h 476250"/>
              <a:gd name="connsiteX0-37" fmla="*/ 0 w 4872037"/>
              <a:gd name="connsiteY0-38" fmla="*/ 0 h 481012"/>
              <a:gd name="connsiteX1-39" fmla="*/ 4568823 w 4872037"/>
              <a:gd name="connsiteY1-40" fmla="*/ 0 h 481012"/>
              <a:gd name="connsiteX2-41" fmla="*/ 4872037 w 4872037"/>
              <a:gd name="connsiteY2-42" fmla="*/ 231777 h 481012"/>
              <a:gd name="connsiteX3-43" fmla="*/ 4586288 w 4872037"/>
              <a:gd name="connsiteY3-44" fmla="*/ 481012 h 481012"/>
              <a:gd name="connsiteX4-45" fmla="*/ 0 w 4872037"/>
              <a:gd name="connsiteY4-46" fmla="*/ 476250 h 481012"/>
              <a:gd name="connsiteX5-47" fmla="*/ 0 w 4872037"/>
              <a:gd name="connsiteY5-48" fmla="*/ 0 h 481012"/>
              <a:gd name="connsiteX0-49" fmla="*/ 0 w 4872037"/>
              <a:gd name="connsiteY0-50" fmla="*/ 0 h 485775"/>
              <a:gd name="connsiteX1-51" fmla="*/ 4568823 w 4872037"/>
              <a:gd name="connsiteY1-52" fmla="*/ 0 h 485775"/>
              <a:gd name="connsiteX2-53" fmla="*/ 4872037 w 4872037"/>
              <a:gd name="connsiteY2-54" fmla="*/ 231777 h 485775"/>
              <a:gd name="connsiteX3-55" fmla="*/ 4581525 w 4872037"/>
              <a:gd name="connsiteY3-56" fmla="*/ 485775 h 485775"/>
              <a:gd name="connsiteX4-57" fmla="*/ 0 w 4872037"/>
              <a:gd name="connsiteY4-58" fmla="*/ 476250 h 485775"/>
              <a:gd name="connsiteX5-59" fmla="*/ 0 w 4872037"/>
              <a:gd name="connsiteY5-60" fmla="*/ 0 h 485775"/>
              <a:gd name="connsiteX0-61" fmla="*/ 0 w 4872037"/>
              <a:gd name="connsiteY0-62" fmla="*/ 0 h 490538"/>
              <a:gd name="connsiteX1-63" fmla="*/ 4568823 w 4872037"/>
              <a:gd name="connsiteY1-64" fmla="*/ 0 h 490538"/>
              <a:gd name="connsiteX2-65" fmla="*/ 4872037 w 4872037"/>
              <a:gd name="connsiteY2-66" fmla="*/ 231777 h 490538"/>
              <a:gd name="connsiteX3-67" fmla="*/ 4567237 w 4872037"/>
              <a:gd name="connsiteY3-68" fmla="*/ 490538 h 490538"/>
              <a:gd name="connsiteX4-69" fmla="*/ 0 w 4872037"/>
              <a:gd name="connsiteY4-70" fmla="*/ 476250 h 490538"/>
              <a:gd name="connsiteX5-71" fmla="*/ 0 w 4872037"/>
              <a:gd name="connsiteY5-72" fmla="*/ 0 h 490538"/>
              <a:gd name="connsiteX0-73" fmla="*/ 0 w 4876800"/>
              <a:gd name="connsiteY0-74" fmla="*/ 0 h 490538"/>
              <a:gd name="connsiteX1-75" fmla="*/ 4568823 w 4876800"/>
              <a:gd name="connsiteY1-76" fmla="*/ 0 h 490538"/>
              <a:gd name="connsiteX2-77" fmla="*/ 4876800 w 4876800"/>
              <a:gd name="connsiteY2-78" fmla="*/ 236540 h 490538"/>
              <a:gd name="connsiteX3-79" fmla="*/ 4567237 w 4876800"/>
              <a:gd name="connsiteY3-80" fmla="*/ 490538 h 490538"/>
              <a:gd name="connsiteX4-81" fmla="*/ 0 w 4876800"/>
              <a:gd name="connsiteY4-82" fmla="*/ 476250 h 490538"/>
              <a:gd name="connsiteX5-83" fmla="*/ 0 w 4876800"/>
              <a:gd name="connsiteY5-84" fmla="*/ 0 h 4905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40080" indent="-18288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955" indent="-55435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问卷反馈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rcRect l="19391" t="45360" r="18145" b="26586"/>
          <a:stretch>
            <a:fillRect/>
          </a:stretch>
        </p:blipFill>
        <p:spPr>
          <a:xfrm>
            <a:off x="2286000" y="608330"/>
            <a:ext cx="3361690" cy="32531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tags/tag1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2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3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4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5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6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7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8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9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10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11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12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13.xml><?xml version="1.0" encoding="utf-8"?>
<p:tagLst xmlns:p="http://schemas.openxmlformats.org/presentationml/2006/main">
  <p:tag name="KSO_WM_DIAGRAM_VIRTUALLY_FRAME" val="{&quot;height&quot;:512.5062992125984,&quot;left&quot;:647.4950393700788,&quot;top&quot;:46.58039370078741,&quot;width&quot;:336.6549606299212}"/>
</p:tagLst>
</file>

<file path=ppt/tags/tag14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15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16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17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18.xml><?xml version="1.0" encoding="utf-8"?>
<p:tagLst xmlns:p="http://schemas.openxmlformats.org/presentationml/2006/main">
  <p:tag name="KSO_WM_DIAGRAM_VIRTUALLY_FRAME" val="{&quot;height&quot;:385.86954053794904,&quot;left&quot;:58.1040157480315,&quot;top&quot;:117.23660119433448,&quot;width&quot;:934.724881889767}"/>
</p:tagLst>
</file>

<file path=ppt/tags/tag19.xml><?xml version="1.0" encoding="utf-8"?>
<p:tagLst xmlns:p="http://schemas.openxmlformats.org/presentationml/2006/main">
  <p:tag name="KSO_WM_DIAGRAM_VIRTUALLY_FRAME" val="{&quot;height&quot;:385.86954053794904,&quot;left&quot;:58.1040157480315,&quot;top&quot;:117.23660119433448,&quot;width&quot;:934.724881889767}"/>
</p:tagLst>
</file>

<file path=ppt/tags/tag20.xml><?xml version="1.0" encoding="utf-8"?>
<p:tagLst xmlns:p="http://schemas.openxmlformats.org/presentationml/2006/main">
  <p:tag name="KSO_WM_DIAGRAM_VIRTUALLY_FRAME" val="{&quot;height&quot;:385.86954053794904,&quot;left&quot;:58.1040157480315,&quot;top&quot;:117.23660119433448,&quot;width&quot;:934.724881889767}"/>
</p:tagLst>
</file>

<file path=ppt/tags/tag21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22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23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24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25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26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27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28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29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30.xml><?xml version="1.0" encoding="utf-8"?>
<p:tagLst xmlns:p="http://schemas.openxmlformats.org/presentationml/2006/main">
  <p:tag name="KSO_WM_DIAGRAM_VIRTUALLY_FRAME" val="{&quot;height&quot;:337.4786614173229,&quot;left&quot;:58.1040157480315,&quot;top&quot;:165.62748031496062,&quot;width&quot;:934.724881889767}"/>
</p:tagLst>
</file>

<file path=ppt/tags/tag31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32.xml><?xml version="1.0" encoding="utf-8"?>
<p:tagLst xmlns:p="http://schemas.openxmlformats.org/presentationml/2006/main">
  <p:tag name="KSO_WM_DIAGRAM_VIRTUALLY_FRAME" val="{&quot;height&quot;:332.18589750966896,&quot;left&quot;:57.35401574803145,&quot;top&quot;:235.77748031496063,&quot;width&quot;:933.974881889767}"/>
</p:tagLst>
</file>

<file path=ppt/tags/tag33.xml><?xml version="1.0" encoding="utf-8"?>
<p:tagLst xmlns:p="http://schemas.openxmlformats.org/presentationml/2006/main">
  <p:tag name="KSO_WM_DIAGRAM_VIRTUALLY_FRAME" val="{&quot;height&quot;:357.1,&quot;left&quot;:84.25,&quot;top&quot;:90.85,&quot;width&quot;:770.4}"/>
</p:tagLst>
</file>

<file path=ppt/tags/tag34.xml><?xml version="1.0" encoding="utf-8"?>
<p:tagLst xmlns:p="http://schemas.openxmlformats.org/presentationml/2006/main">
  <p:tag name="TABLE_ENDDRAG_ORIGIN_RECT" val="879*444"/>
  <p:tag name="TABLE_ENDDRAG_RECT" val="43*76*879*444"/>
</p:tagLst>
</file>

<file path=ppt/tags/tag35.xml><?xml version="1.0" encoding="utf-8"?>
<p:tagLst xmlns:p="http://schemas.openxmlformats.org/presentationml/2006/main">
  <p:tag name="picid" val="{ce11f448-98ed-4a89-bfec-197963d22f80}"/>
</p:tagLst>
</file>

<file path=ppt/tags/tag36.xml><?xml version="1.0" encoding="utf-8"?>
<p:tagLst xmlns:p="http://schemas.openxmlformats.org/presentationml/2006/main">
  <p:tag name="KSO_WM_DIAGRAM_VIRTUALLY_FRAME" val="{&quot;height&quot;:531.15,&quot;left&quot;:-30.325,&quot;top&quot;:72.45,&quot;width&quot;:944.9062927246093}"/>
</p:tagLst>
</file>

<file path=ppt/tags/tag37.xml><?xml version="1.0" encoding="utf-8"?>
<p:tagLst xmlns:p="http://schemas.openxmlformats.org/presentationml/2006/main">
  <p:tag name="KSO_WM_DIAGRAM_VIRTUALLY_FRAME" val="{&quot;height&quot;:531.15,&quot;left&quot;:-30.325,&quot;top&quot;:72.45,&quot;width&quot;:944.9062927246093}"/>
</p:tagLst>
</file>

<file path=ppt/tags/tag38.xml><?xml version="1.0" encoding="utf-8"?>
<p:tagLst xmlns:p="http://schemas.openxmlformats.org/presentationml/2006/main">
  <p:tag name="KSO_WM_DIAGRAM_VIRTUALLY_FRAME" val="{&quot;height&quot;:531.15,&quot;left&quot;:-30.325,&quot;top&quot;:72.45,&quot;width&quot;:944.9062927246093}"/>
</p:tagLst>
</file>

<file path=ppt/tags/tag39.xml><?xml version="1.0" encoding="utf-8"?>
<p:tagLst xmlns:p="http://schemas.openxmlformats.org/presentationml/2006/main">
  <p:tag name="KSO_WM_DIAGRAM_VIRTUALLY_FRAME" val="{&quot;height&quot;:531.15,&quot;left&quot;:-30.325,&quot;top&quot;:72.45,&quot;width&quot;:944.9062927246093}"/>
</p:tagLst>
</file>

<file path=ppt/tags/tag40.xml><?xml version="1.0" encoding="utf-8"?>
<p:tagLst xmlns:p="http://schemas.openxmlformats.org/presentationml/2006/main">
  <p:tag name="KSO_WM_UNIT_LINE_FORE_SCHEMECOLOR_INDEX_BRIGHTNESS" val="0"/>
  <p:tag name="KSO_WM_UNIT_LINE_FORE_SCHEMECOLOR_INDEX" val="13"/>
  <p:tag name="KSO_WM_UNIT_LINE_FILL_TYPE" val="2"/>
  <p:tag name="KSO_WM_DIAGRAM_VIRTUALLY_FRAME" val="{&quot;height&quot;:531.15,&quot;left&quot;:-30.325,&quot;top&quot;:72.45,&quot;width&quot;:944.9062927246093}"/>
</p:tagLst>
</file>

<file path=ppt/tags/tag41.xml><?xml version="1.0" encoding="utf-8"?>
<p:tagLst xmlns:p="http://schemas.openxmlformats.org/presentationml/2006/main">
  <p:tag name="KSO_WM_UNIT_LINE_FORE_SCHEMECOLOR_INDEX_BRIGHTNESS" val="0"/>
  <p:tag name="KSO_WM_UNIT_LINE_FORE_SCHEMECOLOR_INDEX" val="13"/>
  <p:tag name="KSO_WM_UNIT_LINE_FILL_TYPE" val="2"/>
  <p:tag name="KSO_WM_DIAGRAM_VIRTUALLY_FRAME" val="{&quot;height&quot;:531.15,&quot;left&quot;:-30.325,&quot;top&quot;:72.45,&quot;width&quot;:944.9062927246093}"/>
</p:tagLst>
</file>

<file path=ppt/tags/tag42.xml><?xml version="1.0" encoding="utf-8"?>
<p:tagLst xmlns:p="http://schemas.openxmlformats.org/presentationml/2006/main">
  <p:tag name="KSO_WM_UNIT_LINE_FORE_SCHEMECOLOR_INDEX_BRIGHTNESS" val="0"/>
  <p:tag name="KSO_WM_UNIT_LINE_FORE_SCHEMECOLOR_INDEX" val="13"/>
  <p:tag name="KSO_WM_UNIT_LINE_FILL_TYPE" val="2"/>
  <p:tag name="KSO_WM_DIAGRAM_VIRTUALLY_FRAME" val="{&quot;height&quot;:531.15,&quot;left&quot;:-30.325,&quot;top&quot;:72.45,&quot;width&quot;:944.9062927246093}"/>
</p:tagLst>
</file>

<file path=ppt/tags/tag43.xml><?xml version="1.0" encoding="utf-8"?>
<p:tagLst xmlns:p="http://schemas.openxmlformats.org/presentationml/2006/main">
  <p:tag name="KSO_WM_UNIT_LINE_FORE_SCHEMECOLOR_INDEX_BRIGHTNESS" val="0"/>
  <p:tag name="KSO_WM_UNIT_LINE_FORE_SCHEMECOLOR_INDEX" val="13"/>
  <p:tag name="KSO_WM_UNIT_LINE_FILL_TYPE" val="2"/>
  <p:tag name="picid" val="{396df0dc-561b-439c-9d1f-4fd5c39588be}"/>
  <p:tag name="KSO_WM_DIAGRAM_VIRTUALLY_FRAME" val="{&quot;height&quot;:531.15,&quot;left&quot;:-30.325,&quot;top&quot;:72.45,&quot;width&quot;:944.9062927246093}"/>
</p:tagLst>
</file>

<file path=ppt/tags/tag44.xml><?xml version="1.0" encoding="utf-8"?>
<p:tagLst xmlns:p="http://schemas.openxmlformats.org/presentationml/2006/main">
  <p:tag name="KSO_WM_UNIT_LINE_FORE_SCHEMECOLOR_INDEX_BRIGHTNESS" val="0"/>
  <p:tag name="KSO_WM_UNIT_LINE_FORE_SCHEMECOLOR_INDEX" val="13"/>
  <p:tag name="KSO_WM_UNIT_LINE_FILL_TYPE" val="2"/>
  <p:tag name="KSO_WM_DIAGRAM_VIRTUALLY_FRAME" val="{&quot;height&quot;:531.15,&quot;left&quot;:-30.325,&quot;top&quot;:72.45,&quot;width&quot;:944.9062927246093}"/>
</p:tagLst>
</file>

<file path=ppt/tags/tag45.xml><?xml version="1.0" encoding="utf-8"?>
<p:tagLst xmlns:p="http://schemas.openxmlformats.org/presentationml/2006/main">
  <p:tag name="KSO_WM_DIAGRAM_VIRTUALLY_FRAME" val="{&quot;height&quot;:531.15,&quot;left&quot;:-30.325,&quot;top&quot;:72.45,&quot;width&quot;:944.9062927246093}"/>
</p:tagLst>
</file>

<file path=ppt/tags/tag46.xml><?xml version="1.0" encoding="utf-8"?>
<p:tagLst xmlns:p="http://schemas.openxmlformats.org/presentationml/2006/main">
  <p:tag name="KSO_WM_DIAGRAM_VIRTUALLY_FRAME" val="{&quot;height&quot;:531.15,&quot;left&quot;:-30.325,&quot;top&quot;:72.45,&quot;width&quot;:944.9062927246093}"/>
</p:tagLst>
</file>

<file path=ppt/tags/tag47.xml><?xml version="1.0" encoding="utf-8"?>
<p:tagLst xmlns:p="http://schemas.openxmlformats.org/presentationml/2006/main">
  <p:tag name="KSO_WM_DIAGRAM_VIRTUALLY_FRAME" val="{&quot;height&quot;:531.15,&quot;left&quot;:-30.325,&quot;top&quot;:72.45,&quot;width&quot;:944.9062927246093}"/>
</p:tagLst>
</file>

<file path=ppt/tags/tag48.xml><?xml version="1.0" encoding="utf-8"?>
<p:tagLst xmlns:p="http://schemas.openxmlformats.org/presentationml/2006/main">
  <p:tag name="picid" val="{8edf33c6-e208-4b7b-a9ef-edfe545a12a8}"/>
  <p:tag name="KSO_WM_UNIT_PLACING_PICTURE_USER_VIEWPORT" val="{&quot;height&quot;:4265,&quot;width&quot;:6307}"/>
  <p:tag name="KSO_WM_UNIT_PLACING_PICTURE_USER_RELATIVERECTANGLE" val="{&quot;bottom&quot;:0,&quot;left&quot;:0,&quot;right&quot;:0,&quot;top&quot;:0}"/>
  <p:tag name="KSO_WM_UNIT_PLACING_PICTURE_COLLAGE_RELATIVERECTANGLE" val="{&quot;bottom&quot;:0,&quot;left&quot;:0.04723630346512043,&quot;right&quot;:0.04723630346512043,&quot;top&quot;:0}"/>
  <p:tag name="KSO_WM_UNIT_PLACING_PICTURE_COLLAGE_VIEWPORT" val="{&quot;height&quot;:4353,&quot;width&quot;:5828.999999999998}"/>
  <p:tag name="KSO_WM_UNIT_PLACING_PICTURE_INFO" val="{&quot;code&quot;:&quot;bA[1]&quot;,&quot;full_picture&quot;:false,&quot;last_crop_picture&quot;:&quot;bA[1]&quot;,&quot;scheme&quot;:&quot;3-7&quot;,&quot;spacing&quot;:5}"/>
  <p:tag name="KSO_WM_UNIT_PLACING_PICTURE" val="103443.048"/>
  <p:tag name="KSO_WM_BEAUTIFY_FLAG" val=""/>
  <p:tag name="KSO_WM_UNIT_INDEX" val=""/>
  <p:tag name="KSO_WM_UNIT_ID" val=""/>
</p:tagLst>
</file>

<file path=ppt/tags/tag49.xml><?xml version="1.0" encoding="utf-8"?>
<p:tagLst xmlns:p="http://schemas.openxmlformats.org/presentationml/2006/main">
  <p:tag name="TABLE_ENDDRAG_ORIGIN_RECT" val="864*459"/>
  <p:tag name="TABLE_ENDDRAG_RECT" val="69*71*864*459"/>
</p:tagLst>
</file>

<file path=ppt/tags/tag50.xml><?xml version="1.0" encoding="utf-8"?>
<p:tagLst xmlns:p="http://schemas.openxmlformats.org/presentationml/2006/main">
  <p:tag name="KSO_WM_UNIT_PLACING_PICTURE_USER_VIEWPORT" val="{&quot;height&quot;:5785,&quot;width&quot;:8490}"/>
</p:tagLst>
</file>

<file path=ppt/tags/tag51.xml><?xml version="1.0" encoding="utf-8"?>
<p:tagLst xmlns:p="http://schemas.openxmlformats.org/presentationml/2006/main">
  <p:tag name="KSO_WM_UNIT_TEXT_FILL_FORE_SCHEMECOLOR_INDEX_BRIGHTNESS" val="0"/>
  <p:tag name="KSO_WM_UNIT_TEXT_FILL_FORE_SCHEMECOLOR_INDEX" val="15"/>
  <p:tag name="KSO_WM_UNIT_TEXT_FILL_TYPE" val="1"/>
  <p:tag name="KSO_WM_DIAGRAM_VIRTUALLY_FRAME" val="{&quot;height&quot;:354.65,&quot;left&quot;:304,&quot;top&quot;:125.55,&quot;width&quot;:286.7}"/>
</p:tagLst>
</file>

<file path=ppt/tags/tag52.xml><?xml version="1.0" encoding="utf-8"?>
<p:tagLst xmlns:p="http://schemas.openxmlformats.org/presentationml/2006/main">
  <p:tag name="KSO_WM_UNIT_TEXT_FILL_FORE_SCHEMECOLOR_INDEX_BRIGHTNESS" val="0"/>
  <p:tag name="KSO_WM_UNIT_TEXT_FILL_FORE_SCHEMECOLOR_INDEX" val="15"/>
  <p:tag name="KSO_WM_UNIT_TEXT_FILL_TYPE" val="1"/>
  <p:tag name="KSO_WM_DIAGRAM_VIRTUALLY_FRAME" val="{&quot;height&quot;:354.65,&quot;left&quot;:304,&quot;top&quot;:125.55,&quot;width&quot;:286.7}"/>
</p:tagLst>
</file>

<file path=ppt/tags/tag53.xml><?xml version="1.0" encoding="utf-8"?>
<p:tagLst xmlns:p="http://schemas.openxmlformats.org/presentationml/2006/main">
  <p:tag name="TABLE_ENDDRAG_ORIGIN_RECT" val="493*146"/>
  <p:tag name="TABLE_ENDDRAG_RECT" val="370*282*493*146"/>
  <p:tag name="KSO_WM_UNIT_TABLE_BEAUTIFY" val="smartTable{b72c3aef-0108-4b5a-9ac2-eddedde7c297}"/>
</p:tagLst>
</file>

<file path=ppt/tags/tag54.xml><?xml version="1.0" encoding="utf-8"?>
<p:tagLst xmlns:p="http://schemas.openxmlformats.org/presentationml/2006/main">
  <p:tag name="KSO_WM_UNIT_TABLE_BEAUTIFY" val="smartTable{7ce98a94-31f8-444f-b2bc-42ed14a2dc05}"/>
  <p:tag name="TABLE_ENDDRAG_ORIGIN_RECT" val="492*120"/>
  <p:tag name="TABLE_ENDDRAG_RECT" val="370*164*492*120"/>
</p:tagLst>
</file>

<file path=ppt/tags/tag55.xml><?xml version="1.0" encoding="utf-8"?>
<p:tagLst xmlns:p="http://schemas.openxmlformats.org/presentationml/2006/main">
  <p:tag name="KSO_WM_DIAGRAM_VIRTUALLY_FRAME" val="{&quot;height&quot;:354.65,&quot;left&quot;:304,&quot;top&quot;:125.55,&quot;width&quot;:286.7}"/>
</p:tagLst>
</file>

<file path=ppt/tags/tag56.xml><?xml version="1.0" encoding="utf-8"?>
<p:tagLst xmlns:p="http://schemas.openxmlformats.org/presentationml/2006/main">
  <p:tag name="KSO_WM_UNIT_FILL_FORE_SCHEMECOLOR_INDEX_BRIGHTNESS" val="0.6"/>
  <p:tag name="KSO_WM_UNIT_FILL_FORE_SCHEMECOLOR_INDEX" val="10"/>
  <p:tag name="KSO_WM_UNIT_FILL_TYPE" val="1"/>
  <p:tag name="KSO_WM_UNIT_LINE_FORE_SCHEMECOLOR_INDEX_BRIGHTNESS" val="0"/>
  <p:tag name="KSO_WM_UNIT_LINE_FORE_SCHEMECOLOR_INDEX" val="13"/>
  <p:tag name="KSO_WM_UNIT_LINE_FILL_TYPE" val="2"/>
  <p:tag name="KSO_WM_DIAGRAM_VIRTUALLY_FRAME" val="{&quot;height&quot;:354.65,&quot;left&quot;:304,&quot;top&quot;:125.55,&quot;width&quot;:286.7}"/>
</p:tagLst>
</file>

<file path=ppt/tags/tag57.xml><?xml version="1.0" encoding="utf-8"?>
<p:tagLst xmlns:p="http://schemas.openxmlformats.org/presentationml/2006/main">
  <p:tag name="KSO_WM_UNIT_FILL_FORE_SCHEMECOLOR_INDEX_BRIGHTNESS" val="0.6"/>
  <p:tag name="KSO_WM_UNIT_FILL_FORE_SCHEMECOLOR_INDEX" val="10"/>
  <p:tag name="KSO_WM_UNIT_FILL_TYPE" val="1"/>
  <p:tag name="KSO_WM_UNIT_LINE_FORE_SCHEMECOLOR_INDEX_BRIGHTNESS" val="0"/>
  <p:tag name="KSO_WM_UNIT_LINE_FORE_SCHEMECOLOR_INDEX" val="13"/>
  <p:tag name="KSO_WM_UNIT_LINE_FILL_TYPE" val="2"/>
  <p:tag name="KSO_WM_DIAGRAM_VIRTUALLY_FRAME" val="{&quot;height&quot;:354.65,&quot;left&quot;:304,&quot;top&quot;:125.55,&quot;width&quot;:286.7}"/>
</p:tagLst>
</file>

<file path=ppt/tags/tag58.xml><?xml version="1.0" encoding="utf-8"?>
<p:tagLst xmlns:p="http://schemas.openxmlformats.org/presentationml/2006/main">
  <p:tag name="KSO_WM_UNIT_FILL_FORE_SCHEMECOLOR_INDEX_BRIGHTNESS" val="0.6"/>
  <p:tag name="KSO_WM_UNIT_FILL_FORE_SCHEMECOLOR_INDEX" val="10"/>
  <p:tag name="KSO_WM_UNIT_FILL_TYPE" val="1"/>
  <p:tag name="KSO_WM_UNIT_LINE_FORE_SCHEMECOLOR_INDEX_BRIGHTNESS" val="0"/>
  <p:tag name="KSO_WM_UNIT_LINE_FORE_SCHEMECOLOR_INDEX" val="13"/>
  <p:tag name="KSO_WM_UNIT_LINE_FILL_TYPE" val="2"/>
  <p:tag name="KSO_WM_DIAGRAM_VIRTUALLY_FRAME" val="{&quot;height&quot;:354.65,&quot;left&quot;:304,&quot;top&quot;:125.55,&quot;width&quot;:286.7}"/>
</p:tagLst>
</file>

<file path=ppt/tags/tag59.xml><?xml version="1.0" encoding="utf-8"?>
<p:tagLst xmlns:p="http://schemas.openxmlformats.org/presentationml/2006/main">
  <p:tag name="KSO_WM_UNIT_FILL_FORE_SCHEMECOLOR_INDEX_BRIGHTNESS" val="0.6"/>
  <p:tag name="KSO_WM_UNIT_FILL_FORE_SCHEMECOLOR_INDEX" val="10"/>
  <p:tag name="KSO_WM_UNIT_FILL_TYPE" val="1"/>
  <p:tag name="KSO_WM_UNIT_LINE_FORE_SCHEMECOLOR_INDEX_BRIGHTNESS" val="0"/>
  <p:tag name="KSO_WM_UNIT_LINE_FORE_SCHEMECOLOR_INDEX" val="13"/>
  <p:tag name="KSO_WM_UNIT_LINE_FILL_TYPE" val="2"/>
</p:tagLst>
</file>

<file path=ppt/tags/tag60.xml><?xml version="1.0" encoding="utf-8"?>
<p:tagLst xmlns:p="http://schemas.openxmlformats.org/presentationml/2006/main">
  <p:tag name="KSO_WM_UNIT_FILL_FORE_SCHEMECOLOR_INDEX_BRIGHTNESS" val="0.6"/>
  <p:tag name="KSO_WM_UNIT_FILL_FORE_SCHEMECOLOR_INDEX" val="10"/>
  <p:tag name="KSO_WM_UNIT_FILL_TYPE" val="1"/>
</p:tagLst>
</file>

<file path=ppt/tags/tag6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3.xml><?xml version="1.0" encoding="utf-8"?>
<p:tagLst xmlns:p="http://schemas.openxmlformats.org/presentationml/2006/main">
  <p:tag name="KSO_WM_DIAGRAM_VIRTUALLY_FRAME" val="{&quot;height&quot;:447.05,&quot;left&quot;:0,&quot;top&quot;:31.35,&quot;width&quot;:988.1}"/>
</p:tagLst>
</file>

<file path=ppt/tags/tag74.xml><?xml version="1.0" encoding="utf-8"?>
<p:tagLst xmlns:p="http://schemas.openxmlformats.org/presentationml/2006/main">
  <p:tag name="KSO_WM_DIAGRAM_VIRTUALLY_FRAME" val="{&quot;height&quot;:447.05,&quot;left&quot;:0,&quot;top&quot;:31.35,&quot;width&quot;:988.1}"/>
</p:tagLst>
</file>

<file path=ppt/tags/tag75.xml><?xml version="1.0" encoding="utf-8"?>
<p:tagLst xmlns:p="http://schemas.openxmlformats.org/presentationml/2006/main">
  <p:tag name="KSO_WM_DIAGRAM_VIRTUALLY_FRAME" val="{&quot;height&quot;:447.05,&quot;left&quot;:0,&quot;top&quot;:31.35,&quot;width&quot;:988.1}"/>
</p:tagLst>
</file>

<file path=ppt/tags/tag76.xml><?xml version="1.0" encoding="utf-8"?>
<p:tagLst xmlns:p="http://schemas.openxmlformats.org/presentationml/2006/main">
  <p:tag name="KSO_WM_DIAGRAM_VIRTUALLY_FRAME" val="{&quot;height&quot;:447.05,&quot;left&quot;:0,&quot;top&quot;:31.35,&quot;width&quot;:988.1}"/>
  <p:tag name="picid" val="{4d5cd896-ae67-41ca-a30f-a23004f5f85d}"/>
  <p:tag name="KSO_WM_UNIT_PLACING_PICTURE_USER_VIEWPORT" val="{&quot;height&quot;:5328,&quot;width&quot;:7225}"/>
  <p:tag name="KSO_WM_UNIT_PLACING_PICTURE_USER_RELATIVERECTANGLE" val="{&quot;bottom&quot;:0,&quot;left&quot;:0,&quot;right&quot;:0,&quot;top&quot;:0}"/>
  <p:tag name="KSO_WM_UNIT_PLACING_PICTURE_COLLAGE_RELATIVERECTANGLE" val="{&quot;bottom&quot;:0.33718289075209085,&quot;left&quot;:0,&quot;right&quot;:0,&quot;top&quot;:0.33718289075209085}"/>
  <p:tag name="KSO_WM_UNIT_PLACING_PICTURE_COLLAGE_VIEWPORT" val="{&quot;height&quot;:2434.344885764366,&quot;width&quot;:10137.379543057466}"/>
</p:tagLst>
</file>

<file path=ppt/tags/tag77.xml><?xml version="1.0" encoding="utf-8"?>
<p:tagLst xmlns:p="http://schemas.openxmlformats.org/presentationml/2006/main">
  <p:tag name="TABLE_ENDDRAG_ORIGIN_RECT" val="682*145"/>
  <p:tag name="TABLE_ENDDRAG_RECT" val="116*118*682*145"/>
</p:tagLst>
</file>

<file path=ppt/tags/tag78.xml><?xml version="1.0" encoding="utf-8"?>
<p:tagLst xmlns:p="http://schemas.openxmlformats.org/presentationml/2006/main">
  <p:tag name="KSO_WM_DIAGRAM_VIRTUALLY_FRAME" val="{&quot;height&quot;:429.99267716535434,&quot;left&quot;:38.4,&quot;top&quot;:69.87409448818897,&quot;width&quot;:796.5}"/>
</p:tagLst>
</file>

<file path=ppt/tags/tag79.xml><?xml version="1.0" encoding="utf-8"?>
<p:tagLst xmlns:p="http://schemas.openxmlformats.org/presentationml/2006/main">
  <p:tag name="KSO_WM_DIAGRAM_VIRTUALLY_FRAME" val="{&quot;height&quot;:429.99267716535434,&quot;left&quot;:38.4,&quot;top&quot;:69.87409448818897,&quot;width&quot;:796.5}"/>
</p:tagLst>
</file>

<file path=ppt/tags/tag80.xml><?xml version="1.0" encoding="utf-8"?>
<p:tagLst xmlns:p="http://schemas.openxmlformats.org/presentationml/2006/main">
  <p:tag name="KSO_WM_DIAGRAM_VIRTUALLY_FRAME" val="{&quot;height&quot;:429.99267716535434,&quot;left&quot;:38.4,&quot;top&quot;:69.87409448818897,&quot;width&quot;:796.5}"/>
</p:tagLst>
</file>

<file path=ppt/tags/tag81.xml><?xml version="1.0" encoding="utf-8"?>
<p:tagLst xmlns:p="http://schemas.openxmlformats.org/presentationml/2006/main">
  <p:tag name="KSO_WM_DIAGRAM_VIRTUALLY_FRAME" val="{&quot;height&quot;:429.99267716535434,&quot;left&quot;:38.4,&quot;top&quot;:69.87409448818897,&quot;width&quot;:796.5}"/>
</p:tagLst>
</file>

<file path=ppt/tags/tag82.xml><?xml version="1.0" encoding="utf-8"?>
<p:tagLst xmlns:p="http://schemas.openxmlformats.org/presentationml/2006/main">
  <p:tag name="KSO_WM_DIAGRAM_VIRTUALLY_FRAME" val="{&quot;height&quot;:429.99267716535434,&quot;left&quot;:38.4,&quot;top&quot;:69.87409448818897,&quot;width&quot;:796.5}"/>
</p:tagLst>
</file>

<file path=ppt/tags/tag83.xml><?xml version="1.0" encoding="utf-8"?>
<p:tagLst xmlns:p="http://schemas.openxmlformats.org/presentationml/2006/main">
  <p:tag name="KSO_WM_DIAGRAM_VIRTUALLY_FRAME" val="{&quot;height&quot;:429.99267716535434,&quot;left&quot;:38.4,&quot;top&quot;:69.87409448818897,&quot;width&quot;:796.5}"/>
</p:tagLst>
</file>

<file path=ppt/tags/tag8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29.99267716535434,&quot;left&quot;:38.4,&quot;top&quot;:69.87409448818897,&quot;width&quot;:796.5}"/>
</p:tagLst>
</file>

<file path=ppt/tags/tag8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29.99267716535434,&quot;left&quot;:38.4,&quot;top&quot;:69.87409448818897,&quot;width&quot;:796.5}"/>
</p:tagLst>
</file>

<file path=ppt/tags/tag8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29.99267716535434,&quot;left&quot;:38.4,&quot;top&quot;:69.87409448818897,&quot;width&quot;:796.5}"/>
</p:tagLst>
</file>

<file path=ppt/tags/tag87.xml><?xml version="1.0" encoding="utf-8"?>
<p:tagLst xmlns:p="http://schemas.openxmlformats.org/presentationml/2006/main">
  <p:tag name="KSO_WM_DIAGRAM_VIRTUALLY_FRAME" val="{&quot;height&quot;:429.99267716535434,&quot;left&quot;:38.4,&quot;top&quot;:69.87409448818897,&quot;width&quot;:796.5}"/>
</p:tagLst>
</file>

<file path=ppt/tags/tag88.xml><?xml version="1.0" encoding="utf-8"?>
<p:tagLst xmlns:p="http://schemas.openxmlformats.org/presentationml/2006/main">
  <p:tag name="KSO_WM_DIAGRAM_VIRTUALLY_FRAME" val="{&quot;height&quot;:429.99267716535434,&quot;left&quot;:38.4,&quot;top&quot;:69.87409448818897,&quot;width&quot;:796.5}"/>
</p:tagLst>
</file>

<file path=ppt/tags/tag89.xml><?xml version="1.0" encoding="utf-8"?>
<p:tagLst xmlns:p="http://schemas.openxmlformats.org/presentationml/2006/main">
  <p:tag name="KSO_WM_DIAGRAM_VIRTUALLY_FRAME" val="{&quot;height&quot;:429.99267716535434,&quot;left&quot;:38.4,&quot;top&quot;:69.87409448818897,&quot;width&quot;:796.5}"/>
</p:tagLst>
</file>

<file path=ppt/tags/tag90.xml><?xml version="1.0" encoding="utf-8"?>
<p:tagLst xmlns:p="http://schemas.openxmlformats.org/presentationml/2006/main">
  <p:tag name="TABLE_ENDDRAG_ORIGIN_RECT" val="326*192"/>
  <p:tag name="TABLE_ENDDRAG_RECT" val="18*125*326*192"/>
</p:tagLst>
</file>

<file path=ppt/tags/tag91.xml><?xml version="1.0" encoding="utf-8"?>
<p:tagLst xmlns:p="http://schemas.openxmlformats.org/presentationml/2006/main">
  <p:tag name="picid" val="{9e947096-f371-45da-9d99-219e50cc79ce}"/>
  <p:tag name="KSO_WM_UNIT_PLACING_PICTURE_USER_VIEWPORT" val="{&quot;height&quot;:6777,&quot;width&quot;:4844}"/>
</p:tagLst>
</file>

<file path=ppt/tags/tag92.xml><?xml version="1.0" encoding="utf-8"?>
<p:tagLst xmlns:p="http://schemas.openxmlformats.org/presentationml/2006/main">
  <p:tag name="KSO_WM_UNIT_LINE_FORE_SCHEMECOLOR_INDEX_BRIGHTNESS" val="0"/>
  <p:tag name="KSO_WM_UNIT_LINE_FORE_SCHEMECOLOR_INDEX" val="13"/>
  <p:tag name="KSO_WM_UNIT_LINE_FILL_TYPE" val="2"/>
  <p:tag name="picid" val="{396df0dc-561b-439c-9d1f-4fd5c39588be}"/>
  <p:tag name="KSO_WM_UNIT_PLACING_PICTURE_USER_VIEWPORT" val="{&quot;height&quot;:6126,&quot;width&quot;:8127}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5.xml><?xml version="1.0" encoding="utf-8"?>
<p:tagLst xmlns:p="http://schemas.openxmlformats.org/presentationml/2006/main">
  <p:tag name="KSO_WM_FULL_TEXT_BEAUTIFY_COPY_ID" val="8"/>
</p:tagLst>
</file>

<file path=ppt/tags/tag96.xml><?xml version="1.0" encoding="utf-8"?>
<p:tagLst xmlns:p="http://schemas.openxmlformats.org/presentationml/2006/main">
  <p:tag name="KSO_WM_FULL_TEXT_BEAUTIFY_COPY_ID" val="3"/>
</p:tagLst>
</file>

<file path=ppt/tags/tag97.xml><?xml version="1.0" encoding="utf-8"?>
<p:tagLst xmlns:p="http://schemas.openxmlformats.org/presentationml/2006/main">
  <p:tag name="KSO_WM_FULL_TEXT_BEAUTIFY_COPY_ID" val="4"/>
</p:tagLst>
</file>

<file path=ppt/tags/tag98.xml><?xml version="1.0" encoding="utf-8"?>
<p:tagLst xmlns:p="http://schemas.openxmlformats.org/presentationml/2006/main">
  <p:tag name="picid" val="{fee60a01-d177-4732-a675-edbc77307637}"/>
</p:tagLst>
</file>

<file path=ppt/tags/tag99.xml><?xml version="1.0" encoding="utf-8"?>
<p:tagLst xmlns:p="http://schemas.openxmlformats.org/presentationml/2006/main">
  <p:tag name="KSO_WM_FULL_TEXT_BEAUTIFY_COPY_ID" val="14347"/>
</p:tagLst>
</file>

<file path=ppt/tags/tag100.xml><?xml version="1.0" encoding="utf-8"?>
<p:tagLst xmlns:p="http://schemas.openxmlformats.org/presentationml/2006/main">
  <p:tag name="KSO_WM_UNIT_TABLE_BEAUTIFY" val="smartTable{a8b4e81c-75b6-4eae-ba4e-24ba5d14f9e7}"/>
  <p:tag name="TABLE_ENDDRAG_ORIGIN_RECT" val="407*28"/>
  <p:tag name="TABLE_ENDDRAG_RECT" val="51*172*407*28"/>
</p:tagLst>
</file>

<file path=ppt/tags/tag101.xml><?xml version="1.0" encoding="utf-8"?>
<p:tagLst xmlns:p="http://schemas.openxmlformats.org/presentationml/2006/main">
  <p:tag name="KSO_WM_UNIT_TABLE_BEAUTIFY" val="smartTable{a8b4e81c-75b6-4eae-ba4e-24ba5d14f9e7}"/>
  <p:tag name="TABLE_ENDDRAG_ORIGIN_RECT" val="415*28"/>
  <p:tag name="TABLE_ENDDRAG_RECT" val="502*172*415*28"/>
</p:tagLst>
</file>

<file path=ppt/tags/tag102.xml><?xml version="1.0" encoding="utf-8"?>
<p:tagLst xmlns:p="http://schemas.openxmlformats.org/presentationml/2006/main">
  <p:tag name="picid" val="{c44a467a-cf88-4e2a-a138-bbfdefb59904}"/>
</p:tagLst>
</file>

<file path=ppt/tags/tag103.xml><?xml version="1.0" encoding="utf-8"?>
<p:tagLst xmlns:p="http://schemas.openxmlformats.org/presentationml/2006/main">
  <p:tag name="KSO_WM_DIAGRAM_VIRTUALLY_FRAME" val="{&quot;height&quot;:447.4643307086614,&quot;left&quot;:19.25,&quot;top&quot;:51.80653543307086,&quot;width&quot;:716.7285826771654}"/>
</p:tagLst>
</file>

<file path=ppt/tags/tag104.xml><?xml version="1.0" encoding="utf-8"?>
<p:tagLst xmlns:p="http://schemas.openxmlformats.org/presentationml/2006/main">
  <p:tag name="KSO_WM_DIAGRAM_VIRTUALLY_FRAME" val="{&quot;height&quot;:447.4643307086614,&quot;left&quot;:19.25,&quot;top&quot;:51.80653543307086,&quot;width&quot;:716.7285826771654}"/>
</p:tagLst>
</file>

<file path=ppt/tags/tag105.xml><?xml version="1.0" encoding="utf-8"?>
<p:tagLst xmlns:p="http://schemas.openxmlformats.org/presentationml/2006/main">
  <p:tag name="KSO_WM_DIAGRAM_VIRTUALLY_FRAME" val="{&quot;height&quot;:447.4643307086614,&quot;left&quot;:19.25,&quot;top&quot;:51.80653543307086,&quot;width&quot;:716.7285826771654}"/>
</p:tagLst>
</file>

<file path=ppt/tags/tag106.xml><?xml version="1.0" encoding="utf-8"?>
<p:tagLst xmlns:p="http://schemas.openxmlformats.org/presentationml/2006/main">
  <p:tag name="KSO_WM_DIAGRAM_VIRTUALLY_FRAME" val="{&quot;height&quot;:447.4643307086614,&quot;left&quot;:19.25,&quot;top&quot;:51.80653543307086,&quot;width&quot;:716.7285826771654}"/>
</p:tagLst>
</file>

<file path=ppt/tags/tag107.xml><?xml version="1.0" encoding="utf-8"?>
<p:tagLst xmlns:p="http://schemas.openxmlformats.org/presentationml/2006/main">
  <p:tag name="KSO_WM_DIAGRAM_VIRTUALLY_FRAME" val="{&quot;height&quot;:447.4643307086614,&quot;left&quot;:19.25,&quot;top&quot;:51.80653543307086,&quot;width&quot;:716.7285826771654}"/>
</p:tagLst>
</file>

<file path=ppt/tags/tag108.xml><?xml version="1.0" encoding="utf-8"?>
<p:tagLst xmlns:p="http://schemas.openxmlformats.org/presentationml/2006/main">
  <p:tag name="KSO_WM_DIAGRAM_VIRTUALLY_FRAME" val="{&quot;height&quot;:447.4643307086614,&quot;left&quot;:19.25,&quot;top&quot;:51.80653543307086,&quot;width&quot;:716.7285826771654}"/>
</p:tagLst>
</file>

<file path=ppt/tags/tag109.xml><?xml version="1.0" encoding="utf-8"?>
<p:tagLst xmlns:p="http://schemas.openxmlformats.org/presentationml/2006/main">
  <p:tag name="KSO_WM_DIAGRAM_VIRTUALLY_FRAME" val="{&quot;height&quot;:447.4643307086614,&quot;left&quot;:19.25,&quot;top&quot;:51.80653543307086,&quot;width&quot;:716.7285826771654}"/>
</p:tagLst>
</file>

<file path=ppt/tags/tag110.xml><?xml version="1.0" encoding="utf-8"?>
<p:tagLst xmlns:p="http://schemas.openxmlformats.org/presentationml/2006/main">
  <p:tag name="KSO_WM_DIAGRAM_VIRTUALLY_FRAME" val="{&quot;height&quot;:447.4643307086614,&quot;left&quot;:19.25,&quot;top&quot;:51.80653543307086,&quot;width&quot;:716.7285826771654}"/>
</p:tagLst>
</file>

<file path=ppt/tags/tag11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47.4643307086614,&quot;left&quot;:19.25,&quot;top&quot;:51.80653543307086,&quot;width&quot;:716.7285826771654}"/>
</p:tagLst>
</file>

<file path=ppt/tags/tag11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47.4643307086614,&quot;left&quot;:19.25,&quot;top&quot;:51.80653543307086,&quot;width&quot;:716.7285826771654}"/>
</p:tagLst>
</file>

<file path=ppt/tags/tag11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47.4643307086614,&quot;left&quot;:19.25,&quot;top&quot;:51.80653543307086,&quot;width&quot;:716.7285826771654}"/>
</p:tagLst>
</file>

<file path=ppt/tags/tag1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47.4643307086614,&quot;left&quot;:19.25,&quot;top&quot;:51.80653543307086,&quot;width&quot;:716.7285826771654}"/>
</p:tagLst>
</file>

<file path=ppt/tags/tag115.xml><?xml version="1.0" encoding="utf-8"?>
<p:tagLst xmlns:p="http://schemas.openxmlformats.org/presentationml/2006/main">
  <p:tag name="KSO_WM_DIAGRAM_VIRTUALLY_FRAME" val="{&quot;height&quot;:447.4643307086614,&quot;left&quot;:19.25,&quot;top&quot;:51.80653543307086,&quot;width&quot;:716.7285826771654}"/>
</p:tagLst>
</file>

<file path=ppt/tags/tag116.xml><?xml version="1.0" encoding="utf-8"?>
<p:tagLst xmlns:p="http://schemas.openxmlformats.org/presentationml/2006/main">
  <p:tag name="KSO_WM_DIAGRAM_VIRTUALLY_FRAME" val="{&quot;height&quot;:447.4643307086614,&quot;left&quot;:19.25,&quot;top&quot;:51.80653543307086,&quot;width&quot;:716.7285826771654}"/>
</p:tagLst>
</file>

<file path=ppt/tags/tag117.xml><?xml version="1.0" encoding="utf-8"?>
<p:tagLst xmlns:p="http://schemas.openxmlformats.org/presentationml/2006/main">
  <p:tag name="KSO_WM_DIAGRAM_VIRTUALLY_FRAME" val="{&quot;height&quot;:447.4643307086614,&quot;left&quot;:19.25,&quot;top&quot;:51.80653543307086,&quot;width&quot;:716.7285826771654}"/>
</p:tagLst>
</file>

<file path=ppt/tags/tag1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47.4643307086614,&quot;left&quot;:19.25,&quot;top&quot;:51.80653543307086,&quot;width&quot;:716.7285826771654}"/>
</p:tagLst>
</file>

<file path=ppt/tags/tag119.xml><?xml version="1.0" encoding="utf-8"?>
<p:tagLst xmlns:p="http://schemas.openxmlformats.org/presentationml/2006/main">
  <p:tag name="KSO_WM_DIAGRAM_VIRTUALLY_FRAME" val="{&quot;height&quot;:462.0625984251968,&quot;left&quot;:19.25,&quot;top&quot;:51.80653543307086,&quot;width&quot;:790.8284251968504}"/>
</p:tagLst>
</file>

<file path=ppt/tags/tag120.xml><?xml version="1.0" encoding="utf-8"?>
<p:tagLst xmlns:p="http://schemas.openxmlformats.org/presentationml/2006/main">
  <p:tag name="KSO_WM_DIAGRAM_VIRTUALLY_FRAME" val="{&quot;height&quot;:462.0625984251968,&quot;left&quot;:19.25,&quot;top&quot;:51.80653543307086,&quot;width&quot;:790.8284251968504}"/>
</p:tagLst>
</file>

<file path=ppt/tags/tag121.xml><?xml version="1.0" encoding="utf-8"?>
<p:tagLst xmlns:p="http://schemas.openxmlformats.org/presentationml/2006/main">
  <p:tag name="KSO_WM_DIAGRAM_VIRTUALLY_FRAME" val="{&quot;height&quot;:462.0625984251968,&quot;left&quot;:19.25,&quot;top&quot;:51.80653543307086,&quot;width&quot;:790.8284251968504}"/>
</p:tagLst>
</file>

<file path=ppt/tags/tag122.xml><?xml version="1.0" encoding="utf-8"?>
<p:tagLst xmlns:p="http://schemas.openxmlformats.org/presentationml/2006/main">
  <p:tag name="KSO_WM_DIAGRAM_VIRTUALLY_FRAME" val="{&quot;height&quot;:462.0625984251968,&quot;left&quot;:19.25,&quot;top&quot;:51.80653543307086,&quot;width&quot;:790.8284251968504}"/>
</p:tagLst>
</file>

<file path=ppt/tags/tag123.xml><?xml version="1.0" encoding="utf-8"?>
<p:tagLst xmlns:p="http://schemas.openxmlformats.org/presentationml/2006/main">
  <p:tag name="KSO_WM_DIAGRAM_VIRTUALLY_FRAME" val="{&quot;height&quot;:462.0625984251968,&quot;left&quot;:19.25,&quot;top&quot;:51.80653543307086,&quot;width&quot;:790.8284251968504}"/>
</p:tagLst>
</file>

<file path=ppt/tags/tag124.xml><?xml version="1.0" encoding="utf-8"?>
<p:tagLst xmlns:p="http://schemas.openxmlformats.org/presentationml/2006/main">
  <p:tag name="KSO_WM_DIAGRAM_VIRTUALLY_FRAME" val="{&quot;height&quot;:462.0625984251968,&quot;left&quot;:19.25,&quot;top&quot;:51.80653543307086,&quot;width&quot;:790.8284251968504}"/>
</p:tagLst>
</file>

<file path=ppt/tags/tag125.xml><?xml version="1.0" encoding="utf-8"?>
<p:tagLst xmlns:p="http://schemas.openxmlformats.org/presentationml/2006/main">
  <p:tag name="KSO_WM_DIAGRAM_VIRTUALLY_FRAME" val="{&quot;height&quot;:462.0625984251968,&quot;left&quot;:19.25,&quot;top&quot;:51.80653543307086,&quot;width&quot;:790.8284251968504}"/>
</p:tagLst>
</file>

<file path=ppt/tags/tag126.xml><?xml version="1.0" encoding="utf-8"?>
<p:tagLst xmlns:p="http://schemas.openxmlformats.org/presentationml/2006/main">
  <p:tag name="KSO_WM_DIAGRAM_VIRTUALLY_FRAME" val="{&quot;height&quot;:462.0625984251968,&quot;left&quot;:19.25,&quot;top&quot;:51.80653543307086,&quot;width&quot;:790.8284251968504}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62.0625984251968,&quot;left&quot;:19.25,&quot;top&quot;:51.80653543307086,&quot;width&quot;:790.8284251968504}"/>
</p:tagLst>
</file>

<file path=ppt/tags/tag12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62.0625984251968,&quot;left&quot;:19.25,&quot;top&quot;:51.80653543307086,&quot;width&quot;:790.8284251968504}"/>
</p:tagLst>
</file>

<file path=ppt/tags/tag12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62.0625984251968,&quot;left&quot;:19.25,&quot;top&quot;:51.80653543307086,&quot;width&quot;:790.8284251968504}"/>
</p:tagLst>
</file>

<file path=ppt/tags/tag1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62.0625984251968,&quot;left&quot;:19.25,&quot;top&quot;:51.80653543307086,&quot;width&quot;:790.8284251968504}"/>
</p:tagLst>
</file>

<file path=ppt/tags/tag131.xml><?xml version="1.0" encoding="utf-8"?>
<p:tagLst xmlns:p="http://schemas.openxmlformats.org/presentationml/2006/main">
  <p:tag name="KSO_WM_DIAGRAM_VIRTUALLY_FRAME" val="{&quot;height&quot;:462.0625984251968,&quot;left&quot;:19.25,&quot;top&quot;:51.80653543307086,&quot;width&quot;:790.8284251968504}"/>
</p:tagLst>
</file>

<file path=ppt/tags/tag132.xml><?xml version="1.0" encoding="utf-8"?>
<p:tagLst xmlns:p="http://schemas.openxmlformats.org/presentationml/2006/main">
  <p:tag name="KSO_WM_DIAGRAM_VIRTUALLY_FRAME" val="{&quot;height&quot;:462.0625984251968,&quot;left&quot;:19.25,&quot;top&quot;:51.80653543307086,&quot;width&quot;:790.8284251968504}"/>
</p:tagLst>
</file>

<file path=ppt/tags/tag133.xml><?xml version="1.0" encoding="utf-8"?>
<p:tagLst xmlns:p="http://schemas.openxmlformats.org/presentationml/2006/main">
  <p:tag name="KSO_WM_DIAGRAM_VIRTUALLY_FRAME" val="{&quot;height&quot;:462.0625984251968,&quot;left&quot;:19.25,&quot;top&quot;:51.80653543307086,&quot;width&quot;:790.8284251968504}"/>
</p:tagLst>
</file>

<file path=ppt/tags/tag13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DIAGRAM_VIRTUALLY_FRAME" val="{&quot;height&quot;:462.0625984251968,&quot;left&quot;:19.25,&quot;top&quot;:51.80653543307086,&quot;width&quot;:790.8284251968504}"/>
</p:tagLst>
</file>

<file path=ppt/tags/tag13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6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37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38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39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40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41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42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43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44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45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46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47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48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49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50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51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52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53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54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55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56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57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58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59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60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61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62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63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64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65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66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67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68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69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70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71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72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73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74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75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76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77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78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79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80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81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82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83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84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85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86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87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88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89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90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91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92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93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94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95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96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97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98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199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200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201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202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203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204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205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206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207.xml><?xml version="1.0" encoding="utf-8"?>
<p:tagLst xmlns:p="http://schemas.openxmlformats.org/presentationml/2006/main">
  <p:tag name="KSO_WM_DIAGRAM_VIRTUALLY_FRAME" val="{&quot;height&quot;:477.35157480314956,&quot;left&quot;:74.05,&quot;top&quot;:75.45,&quot;width&quot;:890.30937007874}"/>
</p:tagLst>
</file>

<file path=ppt/tags/tag208.xml><?xml version="1.0" encoding="utf-8"?>
<p:tagLst xmlns:p="http://schemas.openxmlformats.org/presentationml/2006/main">
  <p:tag name="KSO_WM_UNIT_PLACING_PICTURE_USER_VIEWPORT" val="{&quot;height&quot;:6463.877165354331,&quot;width&quot;:6461.185826771653}"/>
</p:tagLst>
</file>

<file path=ppt/tags/tag209.xml><?xml version="1.0" encoding="utf-8"?>
<p:tagLst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263"/>
  <p:tag name="commondata" val="eyJoZGlkIjoiNDY1Yjg2NzdhNjA0YTZjMTg0MzRlYTYwNjJkNTZlNTMifQ=="/>
</p:tagLst>
</file>

<file path=ppt/theme/theme1.xml><?xml version="1.0" encoding="utf-8"?>
<a:theme xmlns:a="http://schemas.openxmlformats.org/drawingml/2006/main" name="自定义设计方案">
  <a:themeElements>
    <a:clrScheme name="自定义 18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6A69A"/>
      </a:accent1>
      <a:accent2>
        <a:srgbClr val="FF5252"/>
      </a:accent2>
      <a:accent3>
        <a:srgbClr val="26A69A"/>
      </a:accent3>
      <a:accent4>
        <a:srgbClr val="FF5252"/>
      </a:accent4>
      <a:accent5>
        <a:srgbClr val="26A69A"/>
      </a:accent5>
      <a:accent6>
        <a:srgbClr val="FF5252"/>
      </a:accent6>
      <a:hlink>
        <a:srgbClr val="26A69A"/>
      </a:hlink>
      <a:folHlink>
        <a:srgbClr val="FF525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6614</Words>
  <Application>WPS 演示</Application>
  <PresentationFormat>自定义</PresentationFormat>
  <Paragraphs>951</Paragraphs>
  <Slides>69</Slides>
  <Notes>26</Notes>
  <HiddenSlides>0</HiddenSlides>
  <MMClips>3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69</vt:i4>
      </vt:variant>
    </vt:vector>
  </HeadingPairs>
  <TitlesOfParts>
    <vt:vector size="86" baseType="lpstr">
      <vt:lpstr>Arial</vt:lpstr>
      <vt:lpstr>宋体</vt:lpstr>
      <vt:lpstr>Wingdings</vt:lpstr>
      <vt:lpstr>Calibri</vt:lpstr>
      <vt:lpstr>微软雅黑</vt:lpstr>
      <vt:lpstr>Impact</vt:lpstr>
      <vt:lpstr>Gisha</vt:lpstr>
      <vt:lpstr>Segoe UI Symbol</vt:lpstr>
      <vt:lpstr>Times New Roman</vt:lpstr>
      <vt:lpstr>Times New Roman</vt:lpstr>
      <vt:lpstr>Arial Unicode MS</vt:lpstr>
      <vt:lpstr>Calibri Light</vt:lpstr>
      <vt:lpstr>华文新魏</vt:lpstr>
      <vt:lpstr>Wingdings</vt:lpstr>
      <vt:lpstr>Verdana</vt:lpstr>
      <vt:lpstr>楷体_GB2312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</dc:title>
  <dc:creator/>
  <cp:lastModifiedBy>张小密</cp:lastModifiedBy>
  <cp:revision>237</cp:revision>
  <dcterms:created xsi:type="dcterms:W3CDTF">2026-03-26T01:16:00Z</dcterms:created>
  <dcterms:modified xsi:type="dcterms:W3CDTF">2026-09-29T03:18:02Z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CB08F75C60A049A2AC3E93C6464803C6_12</vt:lpwstr>
  </property>
  <property fmtid="{D5CDD505-2E9C-101B-9397-08002B2CF9AE}" pid="3" name="KSOProductBuildVer">
    <vt:lpwstr>2052-12.1.0.28043</vt:lpwstr>
  </property>
</Properties>
</file>