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 id="2147483747" r:id="rId2"/>
  </p:sldMasterIdLst>
  <p:notesMasterIdLst>
    <p:notesMasterId r:id="rId82"/>
  </p:notesMasterIdLst>
  <p:sldIdLst>
    <p:sldId id="1785" r:id="rId3"/>
    <p:sldId id="2457" r:id="rId4"/>
    <p:sldId id="500" r:id="rId5"/>
    <p:sldId id="501" r:id="rId6"/>
    <p:sldId id="502" r:id="rId7"/>
    <p:sldId id="1781" r:id="rId8"/>
    <p:sldId id="1784" r:id="rId9"/>
    <p:sldId id="1790" r:id="rId10"/>
    <p:sldId id="1791" r:id="rId11"/>
    <p:sldId id="1792" r:id="rId12"/>
    <p:sldId id="1793" r:id="rId13"/>
    <p:sldId id="1794" r:id="rId14"/>
    <p:sldId id="2456" r:id="rId15"/>
    <p:sldId id="1795" r:id="rId16"/>
    <p:sldId id="1796" r:id="rId17"/>
    <p:sldId id="2371" r:id="rId18"/>
    <p:sldId id="2368" r:id="rId19"/>
    <p:sldId id="2372" r:id="rId20"/>
    <p:sldId id="2373" r:id="rId21"/>
    <p:sldId id="2374" r:id="rId22"/>
    <p:sldId id="1776" r:id="rId23"/>
    <p:sldId id="2316" r:id="rId24"/>
    <p:sldId id="2235" r:id="rId25"/>
    <p:sldId id="2043" r:id="rId26"/>
    <p:sldId id="2044" r:id="rId27"/>
    <p:sldId id="2236" r:id="rId28"/>
    <p:sldId id="2244" r:id="rId29"/>
    <p:sldId id="2247" r:id="rId30"/>
    <p:sldId id="2238" r:id="rId31"/>
    <p:sldId id="2242" r:id="rId32"/>
    <p:sldId id="2243" r:id="rId33"/>
    <p:sldId id="2375" r:id="rId34"/>
    <p:sldId id="2357" r:id="rId35"/>
    <p:sldId id="1274" r:id="rId36"/>
    <p:sldId id="1275" r:id="rId37"/>
    <p:sldId id="1276" r:id="rId38"/>
    <p:sldId id="1282" r:id="rId39"/>
    <p:sldId id="1291" r:id="rId40"/>
    <p:sldId id="1293" r:id="rId41"/>
    <p:sldId id="1296" r:id="rId42"/>
    <p:sldId id="1295" r:id="rId43"/>
    <p:sldId id="1294" r:id="rId44"/>
    <p:sldId id="1292" r:id="rId45"/>
    <p:sldId id="1284" r:id="rId46"/>
    <p:sldId id="1702" r:id="rId47"/>
    <p:sldId id="2446" r:id="rId48"/>
    <p:sldId id="2447" r:id="rId49"/>
    <p:sldId id="2449" r:id="rId50"/>
    <p:sldId id="2451" r:id="rId51"/>
    <p:sldId id="2455" r:id="rId52"/>
    <p:sldId id="1880" r:id="rId53"/>
    <p:sldId id="1871" r:id="rId54"/>
    <p:sldId id="2105" r:id="rId55"/>
    <p:sldId id="1625" r:id="rId56"/>
    <p:sldId id="2055" r:id="rId57"/>
    <p:sldId id="1627" r:id="rId58"/>
    <p:sldId id="1882" r:id="rId59"/>
    <p:sldId id="1710" r:id="rId60"/>
    <p:sldId id="2156" r:id="rId61"/>
    <p:sldId id="2096" r:id="rId62"/>
    <p:sldId id="1887" r:id="rId63"/>
    <p:sldId id="1877" r:id="rId64"/>
    <p:sldId id="1885" r:id="rId65"/>
    <p:sldId id="1886" r:id="rId66"/>
    <p:sldId id="1892" r:id="rId67"/>
    <p:sldId id="1878" r:id="rId68"/>
    <p:sldId id="2115" r:id="rId69"/>
    <p:sldId id="1945" r:id="rId70"/>
    <p:sldId id="2117" r:id="rId71"/>
    <p:sldId id="2118" r:id="rId72"/>
    <p:sldId id="2119" r:id="rId73"/>
    <p:sldId id="1896" r:id="rId74"/>
    <p:sldId id="1760" r:id="rId75"/>
    <p:sldId id="1761" r:id="rId76"/>
    <p:sldId id="2102" r:id="rId77"/>
    <p:sldId id="2154" r:id="rId78"/>
    <p:sldId id="2103" r:id="rId79"/>
    <p:sldId id="2152" r:id="rId80"/>
    <p:sldId id="1895" r:id="rId81"/>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2A0"/>
    <a:srgbClr val="00A4DF"/>
    <a:srgbClr val="2CB4E5"/>
    <a:srgbClr val="3A8CA9"/>
    <a:srgbClr val="6699FF"/>
    <a:srgbClr val="C0504D"/>
    <a:srgbClr val="588ED0"/>
    <a:srgbClr val="0B5145"/>
    <a:srgbClr val="117A68"/>
    <a:srgbClr val="1AB8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847" autoAdjust="0"/>
    <p:restoredTop sz="92984" autoAdjust="0"/>
  </p:normalViewPr>
  <p:slideViewPr>
    <p:cSldViewPr>
      <p:cViewPr>
        <p:scale>
          <a:sx n="100" d="100"/>
          <a:sy n="100" d="100"/>
        </p:scale>
        <p:origin x="957" y="189"/>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7809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viewProps" Target="view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61" Type="http://schemas.openxmlformats.org/officeDocument/2006/relationships/slide" Target="slides/slide59.xml"/><Relationship Id="rId8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31BB52-65A8-45F2-9850-B85583432212}" type="doc">
      <dgm:prSet loTypeId="urn:microsoft.com/office/officeart/2005/8/layout/target3" loCatId="list" qsTypeId="urn:microsoft.com/office/officeart/2005/8/quickstyle/simple1" qsCatId="simple" csTypeId="urn:microsoft.com/office/officeart/2005/8/colors/accent1_3" csCatId="accent1" phldr="1"/>
      <dgm:spPr/>
      <dgm:t>
        <a:bodyPr/>
        <a:lstStyle/>
        <a:p>
          <a:endParaRPr lang="en-US"/>
        </a:p>
      </dgm:t>
    </dgm:pt>
    <dgm:pt modelId="{19736075-798C-4AF9-B47B-E1D0940D6B6E}">
      <dgm:prSet phldrT="[Text]" custT="1"/>
      <dgm:spPr>
        <a:noFill/>
        <a:ln>
          <a:solidFill>
            <a:srgbClr val="1BA4DE"/>
          </a:solidFill>
        </a:ln>
      </dgm:spPr>
      <dgm:t>
        <a:bodyPr/>
        <a:lstStyle/>
        <a:p>
          <a:r>
            <a:rPr lang="zh-CN" altLang="en-US" sz="1400" b="1" dirty="0">
              <a:solidFill>
                <a:schemeClr val="bg1"/>
              </a:solidFill>
              <a:latin typeface="Calibri" panose="020F0502020204030204" pitchFamily="34" charset="0"/>
              <a:cs typeface="Calibri" panose="020F0502020204030204" pitchFamily="34" charset="0"/>
            </a:rPr>
            <a:t>接收</a:t>
          </a:r>
          <a:endParaRPr lang="en-US" sz="1400" b="1" dirty="0">
            <a:solidFill>
              <a:schemeClr val="bg1"/>
            </a:solidFill>
            <a:latin typeface="Calibri" panose="020F0502020204030204" pitchFamily="34" charset="0"/>
            <a:cs typeface="Calibri" panose="020F0502020204030204" pitchFamily="34" charset="0"/>
          </a:endParaRPr>
        </a:p>
      </dgm:t>
    </dgm:pt>
    <dgm:pt modelId="{EF22BC94-428F-4D97-B4A3-253D0EF81CBF}" type="parTrans" cxnId="{27E2785C-9AE4-4F8C-B049-AF737165DAB3}">
      <dgm:prSet/>
      <dgm:spPr/>
      <dgm:t>
        <a:bodyPr/>
        <a:lstStyle/>
        <a:p>
          <a:endParaRPr lang="en-US"/>
        </a:p>
      </dgm:t>
    </dgm:pt>
    <dgm:pt modelId="{02D87630-9CEE-4B5E-8AA4-9236A2F47422}" type="sibTrans" cxnId="{27E2785C-9AE4-4F8C-B049-AF737165DAB3}">
      <dgm:prSet/>
      <dgm:spPr/>
      <dgm:t>
        <a:bodyPr/>
        <a:lstStyle/>
        <a:p>
          <a:endParaRPr lang="en-US"/>
        </a:p>
      </dgm:t>
    </dgm:pt>
    <dgm:pt modelId="{DB6F72EF-C629-4A06-A54E-65C4F4253CFA}">
      <dgm:prSet phldrT="[Text]" custT="1"/>
      <dgm:spPr>
        <a:noFill/>
        <a:ln>
          <a:solidFill>
            <a:srgbClr val="1BA4DE"/>
          </a:solidFill>
        </a:ln>
      </dgm:spPr>
      <dgm:t>
        <a:bodyPr/>
        <a:lstStyle/>
        <a:p>
          <a:r>
            <a:rPr lang="zh-CN" altLang="en-US" sz="1400" b="1" dirty="0">
              <a:solidFill>
                <a:schemeClr val="bg1"/>
              </a:solidFill>
              <a:latin typeface="Calibri" panose="020F0502020204030204" pitchFamily="34" charset="0"/>
              <a:cs typeface="Calibri" panose="020F0502020204030204" pitchFamily="34" charset="0"/>
            </a:rPr>
            <a:t>拒稿</a:t>
          </a:r>
          <a:endParaRPr lang="en-US" sz="1400" b="1" dirty="0">
            <a:solidFill>
              <a:schemeClr val="bg1"/>
            </a:solidFill>
            <a:latin typeface="Calibri" panose="020F0502020204030204" pitchFamily="34" charset="0"/>
            <a:cs typeface="Calibri" panose="020F0502020204030204" pitchFamily="34" charset="0"/>
          </a:endParaRPr>
        </a:p>
      </dgm:t>
    </dgm:pt>
    <dgm:pt modelId="{8FC17796-C6DB-4C35-A768-0D6E4509BECB}" type="parTrans" cxnId="{6513449C-20E5-4E6F-AAF4-53958A4D9F41}">
      <dgm:prSet/>
      <dgm:spPr/>
      <dgm:t>
        <a:bodyPr/>
        <a:lstStyle/>
        <a:p>
          <a:endParaRPr lang="en-US"/>
        </a:p>
      </dgm:t>
    </dgm:pt>
    <dgm:pt modelId="{F0F1C50D-B267-49E7-B40B-F65BFD70221E}" type="sibTrans" cxnId="{6513449C-20E5-4E6F-AAF4-53958A4D9F41}">
      <dgm:prSet/>
      <dgm:spPr/>
      <dgm:t>
        <a:bodyPr/>
        <a:lstStyle/>
        <a:p>
          <a:endParaRPr lang="en-US"/>
        </a:p>
      </dgm:t>
    </dgm:pt>
    <dgm:pt modelId="{50B8DAE0-CB14-43F9-8FF8-E82D16BB8437}">
      <dgm:prSet custT="1"/>
      <dgm:spPr>
        <a:noFill/>
        <a:ln>
          <a:solidFill>
            <a:srgbClr val="1BA4DE"/>
          </a:solidFill>
        </a:ln>
      </dgm:spPr>
      <dgm:t>
        <a:bodyPr/>
        <a:lstStyle/>
        <a:p>
          <a:r>
            <a:rPr lang="zh-CN" altLang="en-US" sz="1400" b="1" dirty="0">
              <a:solidFill>
                <a:schemeClr val="bg1"/>
              </a:solidFill>
              <a:latin typeface="Calibri" panose="020F0502020204030204" pitchFamily="34" charset="0"/>
              <a:cs typeface="Calibri" panose="020F0502020204030204" pitchFamily="34" charset="0"/>
            </a:rPr>
            <a:t>稿件转交</a:t>
          </a:r>
          <a:endParaRPr lang="en-US" sz="1400" b="1" dirty="0">
            <a:solidFill>
              <a:schemeClr val="bg1"/>
            </a:solidFill>
            <a:latin typeface="Calibri" panose="020F0502020204030204" pitchFamily="34" charset="0"/>
            <a:cs typeface="Calibri" panose="020F0502020204030204" pitchFamily="34" charset="0"/>
          </a:endParaRPr>
        </a:p>
      </dgm:t>
    </dgm:pt>
    <dgm:pt modelId="{50539C4B-C907-42C7-B4E9-CF4DA36D12AA}" type="parTrans" cxnId="{6176BC6A-F4E5-4FD3-88AB-523C0DA582A6}">
      <dgm:prSet/>
      <dgm:spPr/>
      <dgm:t>
        <a:bodyPr/>
        <a:lstStyle/>
        <a:p>
          <a:endParaRPr lang="en-US"/>
        </a:p>
      </dgm:t>
    </dgm:pt>
    <dgm:pt modelId="{6373EF07-C0D3-4080-AC9F-C22AEA84C35C}" type="sibTrans" cxnId="{6176BC6A-F4E5-4FD3-88AB-523C0DA582A6}">
      <dgm:prSet/>
      <dgm:spPr/>
      <dgm:t>
        <a:bodyPr/>
        <a:lstStyle/>
        <a:p>
          <a:endParaRPr lang="en-US"/>
        </a:p>
      </dgm:t>
    </dgm:pt>
    <dgm:pt modelId="{3F817152-9AD5-4C1B-9403-349137B17D82}">
      <dgm:prSet phldrT="[Text]" custT="1"/>
      <dgm:spPr>
        <a:noFill/>
        <a:ln>
          <a:solidFill>
            <a:srgbClr val="1BA4DE"/>
          </a:solidFill>
        </a:ln>
      </dgm:spPr>
      <dgm:t>
        <a:bodyPr/>
        <a:lstStyle/>
        <a:p>
          <a:r>
            <a:rPr lang="zh-CN" altLang="en-US" sz="1400" b="1" dirty="0">
              <a:solidFill>
                <a:schemeClr val="bg1"/>
              </a:solidFill>
              <a:latin typeface="Calibri" panose="020F0502020204030204" pitchFamily="34" charset="0"/>
              <a:cs typeface="Calibri" panose="020F0502020204030204" pitchFamily="34" charset="0"/>
            </a:rPr>
            <a:t>修改</a:t>
          </a:r>
          <a:endParaRPr lang="en-US" sz="1400" b="1" dirty="0">
            <a:solidFill>
              <a:schemeClr val="bg1"/>
            </a:solidFill>
            <a:latin typeface="Calibri" panose="020F0502020204030204" pitchFamily="34" charset="0"/>
            <a:cs typeface="Calibri" panose="020F0502020204030204" pitchFamily="34" charset="0"/>
          </a:endParaRPr>
        </a:p>
      </dgm:t>
    </dgm:pt>
    <dgm:pt modelId="{462CD04E-38C3-48DF-A503-F793C23E3D36}" type="sibTrans" cxnId="{3FD6CE43-F118-439F-962F-CF8802E66825}">
      <dgm:prSet/>
      <dgm:spPr/>
      <dgm:t>
        <a:bodyPr/>
        <a:lstStyle/>
        <a:p>
          <a:endParaRPr lang="en-US"/>
        </a:p>
      </dgm:t>
    </dgm:pt>
    <dgm:pt modelId="{B4D6CD31-0563-4969-8E79-3BAC348D71C0}" type="parTrans" cxnId="{3FD6CE43-F118-439F-962F-CF8802E66825}">
      <dgm:prSet/>
      <dgm:spPr/>
      <dgm:t>
        <a:bodyPr/>
        <a:lstStyle/>
        <a:p>
          <a:endParaRPr lang="en-US"/>
        </a:p>
      </dgm:t>
    </dgm:pt>
    <dgm:pt modelId="{E1AA0959-7332-4E61-B1AF-0909787936E6}" type="pres">
      <dgm:prSet presAssocID="{6331BB52-65A8-45F2-9850-B85583432212}" presName="Name0" presStyleCnt="0">
        <dgm:presLayoutVars>
          <dgm:chMax val="7"/>
          <dgm:dir/>
          <dgm:animLvl val="lvl"/>
          <dgm:resizeHandles val="exact"/>
        </dgm:presLayoutVars>
      </dgm:prSet>
      <dgm:spPr/>
    </dgm:pt>
    <dgm:pt modelId="{3382DA03-4DC9-40C8-8812-71F1E60B5EED}" type="pres">
      <dgm:prSet presAssocID="{19736075-798C-4AF9-B47B-E1D0940D6B6E}" presName="circle1" presStyleLbl="node1" presStyleIdx="0" presStyleCnt="4"/>
      <dgm:spPr>
        <a:solidFill>
          <a:srgbClr val="1BA4DE"/>
        </a:solidFill>
      </dgm:spPr>
    </dgm:pt>
    <dgm:pt modelId="{A1F0DCBB-A2E8-4049-9507-A7B3EC4D94B2}" type="pres">
      <dgm:prSet presAssocID="{19736075-798C-4AF9-B47B-E1D0940D6B6E}" presName="space" presStyleCnt="0"/>
      <dgm:spPr/>
    </dgm:pt>
    <dgm:pt modelId="{46620192-4A23-42E7-9E06-42FBB2A8202F}" type="pres">
      <dgm:prSet presAssocID="{19736075-798C-4AF9-B47B-E1D0940D6B6E}" presName="rect1" presStyleLbl="alignAcc1" presStyleIdx="0" presStyleCnt="4" custLinFactNeighborY="1245"/>
      <dgm:spPr/>
    </dgm:pt>
    <dgm:pt modelId="{CA54E26D-ADF3-41A0-99F5-C7A2BB67C565}" type="pres">
      <dgm:prSet presAssocID="{3F817152-9AD5-4C1B-9403-349137B17D82}" presName="vertSpace2" presStyleLbl="node1" presStyleIdx="0" presStyleCnt="4"/>
      <dgm:spPr/>
    </dgm:pt>
    <dgm:pt modelId="{14E0BB6D-409D-4F82-B73C-ACD3D3F2405A}" type="pres">
      <dgm:prSet presAssocID="{3F817152-9AD5-4C1B-9403-349137B17D82}" presName="circle2" presStyleLbl="node1" presStyleIdx="1" presStyleCnt="4"/>
      <dgm:spPr>
        <a:solidFill>
          <a:srgbClr val="1BA4DE"/>
        </a:solidFill>
      </dgm:spPr>
    </dgm:pt>
    <dgm:pt modelId="{603BE370-9EA4-4DE4-9770-19D56381C0F4}" type="pres">
      <dgm:prSet presAssocID="{3F817152-9AD5-4C1B-9403-349137B17D82}" presName="rect2" presStyleLbl="alignAcc1" presStyleIdx="1" presStyleCnt="4"/>
      <dgm:spPr/>
    </dgm:pt>
    <dgm:pt modelId="{7FFC7741-C81E-4ED2-93EB-F4F6CE2905A1}" type="pres">
      <dgm:prSet presAssocID="{DB6F72EF-C629-4A06-A54E-65C4F4253CFA}" presName="vertSpace3" presStyleLbl="node1" presStyleIdx="1" presStyleCnt="4"/>
      <dgm:spPr/>
    </dgm:pt>
    <dgm:pt modelId="{57019AE5-9AB0-45B9-B915-ADC2373C71A6}" type="pres">
      <dgm:prSet presAssocID="{DB6F72EF-C629-4A06-A54E-65C4F4253CFA}" presName="circle3" presStyleLbl="node1" presStyleIdx="2" presStyleCnt="4"/>
      <dgm:spPr>
        <a:solidFill>
          <a:srgbClr val="1BA4DE"/>
        </a:solidFill>
      </dgm:spPr>
    </dgm:pt>
    <dgm:pt modelId="{D46C5307-6587-47B8-B1FD-00C719797652}" type="pres">
      <dgm:prSet presAssocID="{DB6F72EF-C629-4A06-A54E-65C4F4253CFA}" presName="rect3" presStyleLbl="alignAcc1" presStyleIdx="2" presStyleCnt="4"/>
      <dgm:spPr/>
    </dgm:pt>
    <dgm:pt modelId="{55AE66AF-D7BD-4E40-A208-B2FC1394A2F6}" type="pres">
      <dgm:prSet presAssocID="{50B8DAE0-CB14-43F9-8FF8-E82D16BB8437}" presName="vertSpace4" presStyleLbl="node1" presStyleIdx="2" presStyleCnt="4"/>
      <dgm:spPr/>
    </dgm:pt>
    <dgm:pt modelId="{0868D286-7E87-43C6-A575-AC6B376E44BC}" type="pres">
      <dgm:prSet presAssocID="{50B8DAE0-CB14-43F9-8FF8-E82D16BB8437}" presName="circle4" presStyleLbl="node1" presStyleIdx="3" presStyleCnt="4"/>
      <dgm:spPr>
        <a:solidFill>
          <a:srgbClr val="1BA4DE"/>
        </a:solidFill>
      </dgm:spPr>
    </dgm:pt>
    <dgm:pt modelId="{059F28F0-4D83-40DA-9B1A-18F46A5FF9BD}" type="pres">
      <dgm:prSet presAssocID="{50B8DAE0-CB14-43F9-8FF8-E82D16BB8437}" presName="rect4" presStyleLbl="alignAcc1" presStyleIdx="3" presStyleCnt="4"/>
      <dgm:spPr/>
    </dgm:pt>
    <dgm:pt modelId="{901D0140-B527-4351-9281-1AF961D74089}" type="pres">
      <dgm:prSet presAssocID="{19736075-798C-4AF9-B47B-E1D0940D6B6E}" presName="rect1ParTxNoCh" presStyleLbl="alignAcc1" presStyleIdx="3" presStyleCnt="4">
        <dgm:presLayoutVars>
          <dgm:chMax val="1"/>
          <dgm:bulletEnabled val="1"/>
        </dgm:presLayoutVars>
      </dgm:prSet>
      <dgm:spPr/>
    </dgm:pt>
    <dgm:pt modelId="{68DD3347-87DC-4337-9D38-2F23DE4E0923}" type="pres">
      <dgm:prSet presAssocID="{3F817152-9AD5-4C1B-9403-349137B17D82}" presName="rect2ParTxNoCh" presStyleLbl="alignAcc1" presStyleIdx="3" presStyleCnt="4">
        <dgm:presLayoutVars>
          <dgm:chMax val="1"/>
          <dgm:bulletEnabled val="1"/>
        </dgm:presLayoutVars>
      </dgm:prSet>
      <dgm:spPr/>
    </dgm:pt>
    <dgm:pt modelId="{E5AA3491-E469-4AF0-8A2A-14BAFC9C025D}" type="pres">
      <dgm:prSet presAssocID="{DB6F72EF-C629-4A06-A54E-65C4F4253CFA}" presName="rect3ParTxNoCh" presStyleLbl="alignAcc1" presStyleIdx="3" presStyleCnt="4">
        <dgm:presLayoutVars>
          <dgm:chMax val="1"/>
          <dgm:bulletEnabled val="1"/>
        </dgm:presLayoutVars>
      </dgm:prSet>
      <dgm:spPr/>
    </dgm:pt>
    <dgm:pt modelId="{9AEF848F-6E65-46B4-9F45-11DDCF27EC7C}" type="pres">
      <dgm:prSet presAssocID="{50B8DAE0-CB14-43F9-8FF8-E82D16BB8437}" presName="rect4ParTxNoCh" presStyleLbl="alignAcc1" presStyleIdx="3" presStyleCnt="4">
        <dgm:presLayoutVars>
          <dgm:chMax val="1"/>
          <dgm:bulletEnabled val="1"/>
        </dgm:presLayoutVars>
      </dgm:prSet>
      <dgm:spPr/>
    </dgm:pt>
  </dgm:ptLst>
  <dgm:cxnLst>
    <dgm:cxn modelId="{4D04122A-B12B-4C4E-8FFC-2AC7C8D92934}" type="presOf" srcId="{50B8DAE0-CB14-43F9-8FF8-E82D16BB8437}" destId="{059F28F0-4D83-40DA-9B1A-18F46A5FF9BD}" srcOrd="0" destOrd="0" presId="urn:microsoft.com/office/officeart/2005/8/layout/target3"/>
    <dgm:cxn modelId="{CDEA8232-4DF4-4482-BA92-570E5C98EB24}" type="presOf" srcId="{DB6F72EF-C629-4A06-A54E-65C4F4253CFA}" destId="{E5AA3491-E469-4AF0-8A2A-14BAFC9C025D}" srcOrd="1" destOrd="0" presId="urn:microsoft.com/office/officeart/2005/8/layout/target3"/>
    <dgm:cxn modelId="{27E2785C-9AE4-4F8C-B049-AF737165DAB3}" srcId="{6331BB52-65A8-45F2-9850-B85583432212}" destId="{19736075-798C-4AF9-B47B-E1D0940D6B6E}" srcOrd="0" destOrd="0" parTransId="{EF22BC94-428F-4D97-B4A3-253D0EF81CBF}" sibTransId="{02D87630-9CEE-4B5E-8AA4-9236A2F47422}"/>
    <dgm:cxn modelId="{3FD6CE43-F118-439F-962F-CF8802E66825}" srcId="{6331BB52-65A8-45F2-9850-B85583432212}" destId="{3F817152-9AD5-4C1B-9403-349137B17D82}" srcOrd="1" destOrd="0" parTransId="{B4D6CD31-0563-4969-8E79-3BAC348D71C0}" sibTransId="{462CD04E-38C3-48DF-A503-F793C23E3D36}"/>
    <dgm:cxn modelId="{6B0EA344-D370-411E-9B6D-1C65DCF14956}" type="presOf" srcId="{19736075-798C-4AF9-B47B-E1D0940D6B6E}" destId="{901D0140-B527-4351-9281-1AF961D74089}" srcOrd="1" destOrd="0" presId="urn:microsoft.com/office/officeart/2005/8/layout/target3"/>
    <dgm:cxn modelId="{86850045-3AC2-4769-8A24-7691EA2C677B}" type="presOf" srcId="{6331BB52-65A8-45F2-9850-B85583432212}" destId="{E1AA0959-7332-4E61-B1AF-0909787936E6}" srcOrd="0" destOrd="0" presId="urn:microsoft.com/office/officeart/2005/8/layout/target3"/>
    <dgm:cxn modelId="{6176BC6A-F4E5-4FD3-88AB-523C0DA582A6}" srcId="{6331BB52-65A8-45F2-9850-B85583432212}" destId="{50B8DAE0-CB14-43F9-8FF8-E82D16BB8437}" srcOrd="3" destOrd="0" parTransId="{50539C4B-C907-42C7-B4E9-CF4DA36D12AA}" sibTransId="{6373EF07-C0D3-4080-AC9F-C22AEA84C35C}"/>
    <dgm:cxn modelId="{255AFB52-C934-42A8-8A99-8F9D608D650F}" type="presOf" srcId="{DB6F72EF-C629-4A06-A54E-65C4F4253CFA}" destId="{D46C5307-6587-47B8-B1FD-00C719797652}" srcOrd="0" destOrd="0" presId="urn:microsoft.com/office/officeart/2005/8/layout/target3"/>
    <dgm:cxn modelId="{1DA07357-7039-4BBF-BD69-F40267AF8213}" type="presOf" srcId="{3F817152-9AD5-4C1B-9403-349137B17D82}" destId="{68DD3347-87DC-4337-9D38-2F23DE4E0923}" srcOrd="1" destOrd="0" presId="urn:microsoft.com/office/officeart/2005/8/layout/target3"/>
    <dgm:cxn modelId="{DFB1B478-2386-40EB-BA4F-9EEDD0D71E52}" type="presOf" srcId="{19736075-798C-4AF9-B47B-E1D0940D6B6E}" destId="{46620192-4A23-42E7-9E06-42FBB2A8202F}" srcOrd="0" destOrd="0" presId="urn:microsoft.com/office/officeart/2005/8/layout/target3"/>
    <dgm:cxn modelId="{6513449C-20E5-4E6F-AAF4-53958A4D9F41}" srcId="{6331BB52-65A8-45F2-9850-B85583432212}" destId="{DB6F72EF-C629-4A06-A54E-65C4F4253CFA}" srcOrd="2" destOrd="0" parTransId="{8FC17796-C6DB-4C35-A768-0D6E4509BECB}" sibTransId="{F0F1C50D-B267-49E7-B40B-F65BFD70221E}"/>
    <dgm:cxn modelId="{F2BAA2AC-AC9A-4292-AE19-6CB0BBBB0939}" type="presOf" srcId="{50B8DAE0-CB14-43F9-8FF8-E82D16BB8437}" destId="{9AEF848F-6E65-46B4-9F45-11DDCF27EC7C}" srcOrd="1" destOrd="0" presId="urn:microsoft.com/office/officeart/2005/8/layout/target3"/>
    <dgm:cxn modelId="{FE55FEC9-499B-489D-81C4-7A7ED2C81091}" type="presOf" srcId="{3F817152-9AD5-4C1B-9403-349137B17D82}" destId="{603BE370-9EA4-4DE4-9770-19D56381C0F4}" srcOrd="0" destOrd="0" presId="urn:microsoft.com/office/officeart/2005/8/layout/target3"/>
    <dgm:cxn modelId="{7C7EF8B6-5048-451E-A278-438B402ED36C}" type="presParOf" srcId="{E1AA0959-7332-4E61-B1AF-0909787936E6}" destId="{3382DA03-4DC9-40C8-8812-71F1E60B5EED}" srcOrd="0" destOrd="0" presId="urn:microsoft.com/office/officeart/2005/8/layout/target3"/>
    <dgm:cxn modelId="{47B1483A-11C4-4164-8835-6B49652AC533}" type="presParOf" srcId="{E1AA0959-7332-4E61-B1AF-0909787936E6}" destId="{A1F0DCBB-A2E8-4049-9507-A7B3EC4D94B2}" srcOrd="1" destOrd="0" presId="urn:microsoft.com/office/officeart/2005/8/layout/target3"/>
    <dgm:cxn modelId="{78C044E5-2AC9-4CAA-93AE-A77C15A89363}" type="presParOf" srcId="{E1AA0959-7332-4E61-B1AF-0909787936E6}" destId="{46620192-4A23-42E7-9E06-42FBB2A8202F}" srcOrd="2" destOrd="0" presId="urn:microsoft.com/office/officeart/2005/8/layout/target3"/>
    <dgm:cxn modelId="{7317126A-7CFE-4B22-B33C-44821F387EB0}" type="presParOf" srcId="{E1AA0959-7332-4E61-B1AF-0909787936E6}" destId="{CA54E26D-ADF3-41A0-99F5-C7A2BB67C565}" srcOrd="3" destOrd="0" presId="urn:microsoft.com/office/officeart/2005/8/layout/target3"/>
    <dgm:cxn modelId="{2B33017F-E301-434A-BD25-F54F9EAA431C}" type="presParOf" srcId="{E1AA0959-7332-4E61-B1AF-0909787936E6}" destId="{14E0BB6D-409D-4F82-B73C-ACD3D3F2405A}" srcOrd="4" destOrd="0" presId="urn:microsoft.com/office/officeart/2005/8/layout/target3"/>
    <dgm:cxn modelId="{BB4F73D0-95DB-4D71-BC24-960DF64CF6C2}" type="presParOf" srcId="{E1AA0959-7332-4E61-B1AF-0909787936E6}" destId="{603BE370-9EA4-4DE4-9770-19D56381C0F4}" srcOrd="5" destOrd="0" presId="urn:microsoft.com/office/officeart/2005/8/layout/target3"/>
    <dgm:cxn modelId="{79D98074-C23E-4021-9BCD-8D3BA15E35BF}" type="presParOf" srcId="{E1AA0959-7332-4E61-B1AF-0909787936E6}" destId="{7FFC7741-C81E-4ED2-93EB-F4F6CE2905A1}" srcOrd="6" destOrd="0" presId="urn:microsoft.com/office/officeart/2005/8/layout/target3"/>
    <dgm:cxn modelId="{3DCF9845-5811-4AB3-9232-5237DDBA7133}" type="presParOf" srcId="{E1AA0959-7332-4E61-B1AF-0909787936E6}" destId="{57019AE5-9AB0-45B9-B915-ADC2373C71A6}" srcOrd="7" destOrd="0" presId="urn:microsoft.com/office/officeart/2005/8/layout/target3"/>
    <dgm:cxn modelId="{859476EB-B4B4-4AAD-90EB-443897226060}" type="presParOf" srcId="{E1AA0959-7332-4E61-B1AF-0909787936E6}" destId="{D46C5307-6587-47B8-B1FD-00C719797652}" srcOrd="8" destOrd="0" presId="urn:microsoft.com/office/officeart/2005/8/layout/target3"/>
    <dgm:cxn modelId="{1F197404-3534-4F65-92F6-D1B69C450217}" type="presParOf" srcId="{E1AA0959-7332-4E61-B1AF-0909787936E6}" destId="{55AE66AF-D7BD-4E40-A208-B2FC1394A2F6}" srcOrd="9" destOrd="0" presId="urn:microsoft.com/office/officeart/2005/8/layout/target3"/>
    <dgm:cxn modelId="{A45121BC-D3E8-45FA-9E4C-EDBCCE4BB50C}" type="presParOf" srcId="{E1AA0959-7332-4E61-B1AF-0909787936E6}" destId="{0868D286-7E87-43C6-A575-AC6B376E44BC}" srcOrd="10" destOrd="0" presId="urn:microsoft.com/office/officeart/2005/8/layout/target3"/>
    <dgm:cxn modelId="{6D707322-35B7-4305-9AB0-B9F14905914E}" type="presParOf" srcId="{E1AA0959-7332-4E61-B1AF-0909787936E6}" destId="{059F28F0-4D83-40DA-9B1A-18F46A5FF9BD}" srcOrd="11" destOrd="0" presId="urn:microsoft.com/office/officeart/2005/8/layout/target3"/>
    <dgm:cxn modelId="{C09E0952-5AD8-442B-A9FB-2B6622506E09}" type="presParOf" srcId="{E1AA0959-7332-4E61-B1AF-0909787936E6}" destId="{901D0140-B527-4351-9281-1AF961D74089}" srcOrd="12" destOrd="0" presId="urn:microsoft.com/office/officeart/2005/8/layout/target3"/>
    <dgm:cxn modelId="{981C8109-D05D-4AD2-9036-3AF6900E227D}" type="presParOf" srcId="{E1AA0959-7332-4E61-B1AF-0909787936E6}" destId="{68DD3347-87DC-4337-9D38-2F23DE4E0923}" srcOrd="13" destOrd="0" presId="urn:microsoft.com/office/officeart/2005/8/layout/target3"/>
    <dgm:cxn modelId="{3465ED0C-AD8C-4931-AF6C-A5CEB3EC41EC}" type="presParOf" srcId="{E1AA0959-7332-4E61-B1AF-0909787936E6}" destId="{E5AA3491-E469-4AF0-8A2A-14BAFC9C025D}" srcOrd="14" destOrd="0" presId="urn:microsoft.com/office/officeart/2005/8/layout/target3"/>
    <dgm:cxn modelId="{3AA76A67-C58D-4949-AA92-EC8020552C9F}" type="presParOf" srcId="{E1AA0959-7332-4E61-B1AF-0909787936E6}" destId="{9AEF848F-6E65-46B4-9F45-11DDCF27EC7C}" srcOrd="15" destOrd="0" presId="urn:microsoft.com/office/officeart/2005/8/layout/target3"/>
  </dgm:cxnLst>
  <dgm:bg>
    <a:solidFill>
      <a:schemeClr val="tx1"/>
    </a:solidFill>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82DA03-4DC9-40C8-8812-71F1E60B5EED}">
      <dsp:nvSpPr>
        <dsp:cNvPr id="0" name=""/>
        <dsp:cNvSpPr/>
      </dsp:nvSpPr>
      <dsp:spPr>
        <a:xfrm>
          <a:off x="0" y="178286"/>
          <a:ext cx="1363303" cy="1363303"/>
        </a:xfrm>
        <a:prstGeom prst="pie">
          <a:avLst>
            <a:gd name="adj1" fmla="val 5400000"/>
            <a:gd name="adj2" fmla="val 16200000"/>
          </a:avLst>
        </a:prstGeom>
        <a:solidFill>
          <a:srgbClr val="1BA4D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6620192-4A23-42E7-9E06-42FBB2A8202F}">
      <dsp:nvSpPr>
        <dsp:cNvPr id="0" name=""/>
        <dsp:cNvSpPr/>
      </dsp:nvSpPr>
      <dsp:spPr>
        <a:xfrm>
          <a:off x="681651" y="195260"/>
          <a:ext cx="1590520" cy="1363303"/>
        </a:xfrm>
        <a:prstGeom prst="rect">
          <a:avLst/>
        </a:prstGeom>
        <a:noFill/>
        <a:ln w="25400" cap="flat" cmpd="sng" algn="ctr">
          <a:solidFill>
            <a:srgbClr val="1BA4DE"/>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zh-CN" altLang="en-US" sz="1400" b="1" kern="1200" dirty="0">
              <a:solidFill>
                <a:schemeClr val="bg1"/>
              </a:solidFill>
              <a:latin typeface="Calibri" panose="020F0502020204030204" pitchFamily="34" charset="0"/>
              <a:cs typeface="Calibri" panose="020F0502020204030204" pitchFamily="34" charset="0"/>
            </a:rPr>
            <a:t>接收</a:t>
          </a:r>
          <a:endParaRPr lang="en-US" sz="1400" b="1" kern="1200" dirty="0">
            <a:solidFill>
              <a:schemeClr val="bg1"/>
            </a:solidFill>
            <a:latin typeface="Calibri" panose="020F0502020204030204" pitchFamily="34" charset="0"/>
            <a:cs typeface="Calibri" panose="020F0502020204030204" pitchFamily="34" charset="0"/>
          </a:endParaRPr>
        </a:p>
      </dsp:txBody>
      <dsp:txXfrm>
        <a:off x="681651" y="195260"/>
        <a:ext cx="1590520" cy="289701"/>
      </dsp:txXfrm>
    </dsp:sp>
    <dsp:sp modelId="{14E0BB6D-409D-4F82-B73C-ACD3D3F2405A}">
      <dsp:nvSpPr>
        <dsp:cNvPr id="0" name=""/>
        <dsp:cNvSpPr/>
      </dsp:nvSpPr>
      <dsp:spPr>
        <a:xfrm>
          <a:off x="178933" y="467988"/>
          <a:ext cx="1005436" cy="1005436"/>
        </a:xfrm>
        <a:prstGeom prst="pie">
          <a:avLst>
            <a:gd name="adj1" fmla="val 5400000"/>
            <a:gd name="adj2" fmla="val 16200000"/>
          </a:avLst>
        </a:prstGeom>
        <a:solidFill>
          <a:srgbClr val="1BA4D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3BE370-9EA4-4DE4-9770-19D56381C0F4}">
      <dsp:nvSpPr>
        <dsp:cNvPr id="0" name=""/>
        <dsp:cNvSpPr/>
      </dsp:nvSpPr>
      <dsp:spPr>
        <a:xfrm>
          <a:off x="681651" y="467988"/>
          <a:ext cx="1590520" cy="1005436"/>
        </a:xfrm>
        <a:prstGeom prst="rect">
          <a:avLst/>
        </a:prstGeom>
        <a:noFill/>
        <a:ln w="25400" cap="flat" cmpd="sng" algn="ctr">
          <a:solidFill>
            <a:srgbClr val="1BA4DE"/>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zh-CN" altLang="en-US" sz="1400" b="1" kern="1200" dirty="0">
              <a:solidFill>
                <a:schemeClr val="bg1"/>
              </a:solidFill>
              <a:latin typeface="Calibri" panose="020F0502020204030204" pitchFamily="34" charset="0"/>
              <a:cs typeface="Calibri" panose="020F0502020204030204" pitchFamily="34" charset="0"/>
            </a:rPr>
            <a:t>修改</a:t>
          </a:r>
          <a:endParaRPr lang="en-US" sz="1400" b="1" kern="1200" dirty="0">
            <a:solidFill>
              <a:schemeClr val="bg1"/>
            </a:solidFill>
            <a:latin typeface="Calibri" panose="020F0502020204030204" pitchFamily="34" charset="0"/>
            <a:cs typeface="Calibri" panose="020F0502020204030204" pitchFamily="34" charset="0"/>
          </a:endParaRPr>
        </a:p>
      </dsp:txBody>
      <dsp:txXfrm>
        <a:off x="681651" y="467988"/>
        <a:ext cx="1590520" cy="289701"/>
      </dsp:txXfrm>
    </dsp:sp>
    <dsp:sp modelId="{57019AE5-9AB0-45B9-B915-ADC2373C71A6}">
      <dsp:nvSpPr>
        <dsp:cNvPr id="0" name=""/>
        <dsp:cNvSpPr/>
      </dsp:nvSpPr>
      <dsp:spPr>
        <a:xfrm>
          <a:off x="357867" y="757690"/>
          <a:ext cx="647569" cy="647569"/>
        </a:xfrm>
        <a:prstGeom prst="pie">
          <a:avLst>
            <a:gd name="adj1" fmla="val 5400000"/>
            <a:gd name="adj2" fmla="val 16200000"/>
          </a:avLst>
        </a:prstGeom>
        <a:solidFill>
          <a:srgbClr val="1BA4D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6C5307-6587-47B8-B1FD-00C719797652}">
      <dsp:nvSpPr>
        <dsp:cNvPr id="0" name=""/>
        <dsp:cNvSpPr/>
      </dsp:nvSpPr>
      <dsp:spPr>
        <a:xfrm>
          <a:off x="681651" y="757690"/>
          <a:ext cx="1590520" cy="647569"/>
        </a:xfrm>
        <a:prstGeom prst="rect">
          <a:avLst/>
        </a:prstGeom>
        <a:noFill/>
        <a:ln w="25400" cap="flat" cmpd="sng" algn="ctr">
          <a:solidFill>
            <a:srgbClr val="1BA4DE"/>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zh-CN" altLang="en-US" sz="1400" b="1" kern="1200" dirty="0">
              <a:solidFill>
                <a:schemeClr val="bg1"/>
              </a:solidFill>
              <a:latin typeface="Calibri" panose="020F0502020204030204" pitchFamily="34" charset="0"/>
              <a:cs typeface="Calibri" panose="020F0502020204030204" pitchFamily="34" charset="0"/>
            </a:rPr>
            <a:t>拒稿</a:t>
          </a:r>
          <a:endParaRPr lang="en-US" sz="1400" b="1" kern="1200" dirty="0">
            <a:solidFill>
              <a:schemeClr val="bg1"/>
            </a:solidFill>
            <a:latin typeface="Calibri" panose="020F0502020204030204" pitchFamily="34" charset="0"/>
            <a:cs typeface="Calibri" panose="020F0502020204030204" pitchFamily="34" charset="0"/>
          </a:endParaRPr>
        </a:p>
      </dsp:txBody>
      <dsp:txXfrm>
        <a:off x="681651" y="757690"/>
        <a:ext cx="1590520" cy="289701"/>
      </dsp:txXfrm>
    </dsp:sp>
    <dsp:sp modelId="{0868D286-7E87-43C6-A575-AC6B376E44BC}">
      <dsp:nvSpPr>
        <dsp:cNvPr id="0" name=""/>
        <dsp:cNvSpPr/>
      </dsp:nvSpPr>
      <dsp:spPr>
        <a:xfrm>
          <a:off x="536800" y="1047392"/>
          <a:ext cx="289701" cy="289701"/>
        </a:xfrm>
        <a:prstGeom prst="pie">
          <a:avLst>
            <a:gd name="adj1" fmla="val 5400000"/>
            <a:gd name="adj2" fmla="val 16200000"/>
          </a:avLst>
        </a:prstGeom>
        <a:solidFill>
          <a:srgbClr val="1BA4D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9F28F0-4D83-40DA-9B1A-18F46A5FF9BD}">
      <dsp:nvSpPr>
        <dsp:cNvPr id="0" name=""/>
        <dsp:cNvSpPr/>
      </dsp:nvSpPr>
      <dsp:spPr>
        <a:xfrm>
          <a:off x="681651" y="1047392"/>
          <a:ext cx="1590520" cy="289701"/>
        </a:xfrm>
        <a:prstGeom prst="rect">
          <a:avLst/>
        </a:prstGeom>
        <a:noFill/>
        <a:ln w="25400" cap="flat" cmpd="sng" algn="ctr">
          <a:solidFill>
            <a:srgbClr val="1BA4DE"/>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zh-CN" altLang="en-US" sz="1400" b="1" kern="1200" dirty="0">
              <a:solidFill>
                <a:schemeClr val="bg1"/>
              </a:solidFill>
              <a:latin typeface="Calibri" panose="020F0502020204030204" pitchFamily="34" charset="0"/>
              <a:cs typeface="Calibri" panose="020F0502020204030204" pitchFamily="34" charset="0"/>
            </a:rPr>
            <a:t>稿件转交</a:t>
          </a:r>
          <a:endParaRPr lang="en-US" sz="1400" b="1" kern="1200" dirty="0">
            <a:solidFill>
              <a:schemeClr val="bg1"/>
            </a:solidFill>
            <a:latin typeface="Calibri" panose="020F0502020204030204" pitchFamily="34" charset="0"/>
            <a:cs typeface="Calibri" panose="020F0502020204030204" pitchFamily="34" charset="0"/>
          </a:endParaRPr>
        </a:p>
      </dsp:txBody>
      <dsp:txXfrm>
        <a:off x="681651" y="1047392"/>
        <a:ext cx="1590520" cy="289701"/>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DEF62C-302D-4ACB-A899-1F2DB4246F62}" type="datetimeFigureOut">
              <a:rPr lang="zh-CN" altLang="en-US" smtClean="0"/>
              <a:pPr/>
              <a:t>2026/10/15</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28BC72-D3E6-47C6-BEDC-2A5D09DAB54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D28BC72-D3E6-47C6-BEDC-2A5D09DAB549}" type="slidenum">
              <a:rPr lang="zh-CN" altLang="en-US" smtClean="0"/>
              <a:pPr/>
              <a:t>22</a:t>
            </a:fld>
            <a:endParaRPr lang="zh-CN" altLang="en-US"/>
          </a:p>
        </p:txBody>
      </p:sp>
    </p:spTree>
    <p:extLst>
      <p:ext uri="{BB962C8B-B14F-4D97-AF65-F5344CB8AC3E}">
        <p14:creationId xmlns:p14="http://schemas.microsoft.com/office/powerpoint/2010/main" val="5526980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D28BC72-D3E6-47C6-BEDC-2A5D09DAB549}" type="slidenum">
              <a:rPr lang="zh-CN" altLang="en-US" smtClean="0"/>
              <a:pPr/>
              <a:t>24</a:t>
            </a:fld>
            <a:endParaRPr lang="zh-CN" altLang="en-US"/>
          </a:p>
        </p:txBody>
      </p:sp>
    </p:spTree>
    <p:extLst>
      <p:ext uri="{BB962C8B-B14F-4D97-AF65-F5344CB8AC3E}">
        <p14:creationId xmlns:p14="http://schemas.microsoft.com/office/powerpoint/2010/main" val="12896932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D28BC72-D3E6-47C6-BEDC-2A5D09DAB549}" type="slidenum">
              <a:rPr lang="zh-CN" altLang="en-US" smtClean="0"/>
              <a:pPr/>
              <a:t>50</a:t>
            </a:fld>
            <a:endParaRPr lang="zh-CN" altLang="en-US"/>
          </a:p>
        </p:txBody>
      </p:sp>
    </p:spTree>
    <p:extLst>
      <p:ext uri="{BB962C8B-B14F-4D97-AF65-F5344CB8AC3E}">
        <p14:creationId xmlns:p14="http://schemas.microsoft.com/office/powerpoint/2010/main" val="1294067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D28BC72-D3E6-47C6-BEDC-2A5D09DAB549}" type="slidenum">
              <a:rPr lang="zh-CN" altLang="en-US" smtClean="0"/>
              <a:pPr/>
              <a:t>54</a:t>
            </a:fld>
            <a:endParaRPr lang="zh-CN" altLang="en-US"/>
          </a:p>
        </p:txBody>
      </p:sp>
    </p:spTree>
    <p:extLst>
      <p:ext uri="{BB962C8B-B14F-4D97-AF65-F5344CB8AC3E}">
        <p14:creationId xmlns:p14="http://schemas.microsoft.com/office/powerpoint/2010/main" val="463823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D28BC72-D3E6-47C6-BEDC-2A5D09DAB549}" type="slidenum">
              <a:rPr lang="zh-CN" altLang="en-US" smtClean="0"/>
              <a:pPr/>
              <a:t>56</a:t>
            </a:fld>
            <a:endParaRPr lang="zh-CN" altLang="en-US"/>
          </a:p>
        </p:txBody>
      </p:sp>
    </p:spTree>
    <p:extLst>
      <p:ext uri="{BB962C8B-B14F-4D97-AF65-F5344CB8AC3E}">
        <p14:creationId xmlns:p14="http://schemas.microsoft.com/office/powerpoint/2010/main" val="1687483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D28BC72-D3E6-47C6-BEDC-2A5D09DAB549}" type="slidenum">
              <a:rPr lang="zh-CN" altLang="en-US" smtClean="0"/>
              <a:pPr/>
              <a:t>57</a:t>
            </a:fld>
            <a:endParaRPr lang="zh-CN" altLang="en-US"/>
          </a:p>
        </p:txBody>
      </p:sp>
    </p:spTree>
    <p:extLst>
      <p:ext uri="{BB962C8B-B14F-4D97-AF65-F5344CB8AC3E}">
        <p14:creationId xmlns:p14="http://schemas.microsoft.com/office/powerpoint/2010/main" val="1027520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 Cover letter </a:t>
            </a:r>
            <a:r>
              <a:rPr lang="zh-CN" altLang="en-US" dirty="0"/>
              <a:t>应该与 </a:t>
            </a:r>
            <a:r>
              <a:rPr lang="en-US" altLang="zh-CN" dirty="0"/>
              <a:t>abstract </a:t>
            </a:r>
            <a:r>
              <a:rPr lang="zh-CN" altLang="en-US" dirty="0"/>
              <a:t>和 </a:t>
            </a:r>
            <a:r>
              <a:rPr lang="en-US" altLang="zh-CN" dirty="0"/>
              <a:t>introduction </a:t>
            </a:r>
            <a:r>
              <a:rPr lang="zh-CN" altLang="en-US" dirty="0"/>
              <a:t>互为补充，而不是直接重复</a:t>
            </a:r>
          </a:p>
          <a:p>
            <a:endParaRPr lang="zh-CN" altLang="en-US" dirty="0"/>
          </a:p>
          <a:p>
            <a:r>
              <a:rPr lang="en-US" altLang="zh-CN" dirty="0"/>
              <a:t>2. </a:t>
            </a:r>
            <a:r>
              <a:rPr lang="zh-CN" altLang="en-US" dirty="0"/>
              <a:t>建议投稿前仔细阅读相关期刊的投稿指南，</a:t>
            </a:r>
            <a:r>
              <a:rPr lang="en-US" altLang="zh-CN" dirty="0"/>
              <a:t>ACS AMI</a:t>
            </a:r>
            <a:r>
              <a:rPr lang="zh-CN" altLang="en-US" dirty="0"/>
              <a:t>明确表明不接受</a:t>
            </a:r>
            <a:r>
              <a:rPr lang="en-US" altLang="zh-CN" dirty="0"/>
              <a:t>Letters</a:t>
            </a:r>
            <a:r>
              <a:rPr lang="zh-CN" altLang="en-US" dirty="0"/>
              <a:t>论文，也不接受未经邀请的综述投稿，但是</a:t>
            </a:r>
            <a:r>
              <a:rPr lang="en-US" altLang="zh-CN" dirty="0"/>
              <a:t>AMI</a:t>
            </a:r>
            <a:r>
              <a:rPr lang="zh-CN" altLang="en-US" dirty="0"/>
              <a:t>的七本子刊 （</a:t>
            </a:r>
            <a:r>
              <a:rPr lang="en-US" altLang="zh-CN" dirty="0"/>
              <a:t>Applied Bio Materials, Applied Electronic Materials, Applied Energy Materials, Applied Nano Materials, Applied Optical Materials, Applied Polymer Materials</a:t>
            </a:r>
            <a:r>
              <a:rPr lang="zh-CN" altLang="en-US" dirty="0"/>
              <a:t>）接受</a:t>
            </a:r>
            <a:r>
              <a:rPr lang="en-US" altLang="zh-CN" dirty="0"/>
              <a:t>Letters</a:t>
            </a:r>
            <a:r>
              <a:rPr lang="zh-CN" altLang="en-US" dirty="0"/>
              <a:t>投稿</a:t>
            </a:r>
          </a:p>
          <a:p>
            <a:endParaRPr lang="zh-CN" altLang="en-US" dirty="0"/>
          </a:p>
          <a:p>
            <a:r>
              <a:rPr lang="en-US" altLang="zh-CN" dirty="0"/>
              <a:t>3. </a:t>
            </a:r>
            <a:r>
              <a:rPr lang="zh-CN" altLang="en-US" dirty="0"/>
              <a:t>了解期刊主题范围，以</a:t>
            </a:r>
            <a:r>
              <a:rPr lang="en-US" altLang="zh-CN" dirty="0"/>
              <a:t>AMI</a:t>
            </a:r>
            <a:r>
              <a:rPr lang="zh-CN" altLang="en-US" dirty="0"/>
              <a:t>为例，要求必须明确应用材料与材料的界面性能，因此没有实际应用的基础研究或没有深刻新颖的界面研究的文章往往会不经同行评议而拒稿</a:t>
            </a:r>
            <a:r>
              <a:rPr lang="en-US" altLang="zh-CN" dirty="0"/>
              <a:t>/</a:t>
            </a:r>
            <a:r>
              <a:rPr lang="zh-CN" altLang="en-US" dirty="0"/>
              <a:t>转投；同时研究主体必须是材料，</a:t>
            </a:r>
            <a:r>
              <a:rPr lang="en-US" altLang="zh-CN" dirty="0"/>
              <a:t>Probe</a:t>
            </a:r>
            <a:r>
              <a:rPr lang="zh-CN" altLang="en-US" dirty="0"/>
              <a:t>类型的文章往往也会不经同行评议而拒稿</a:t>
            </a:r>
            <a:r>
              <a:rPr lang="en-US" altLang="zh-CN" dirty="0"/>
              <a:t>/</a:t>
            </a:r>
            <a:r>
              <a:rPr lang="zh-CN" altLang="en-US" dirty="0"/>
              <a:t>转投</a:t>
            </a:r>
          </a:p>
        </p:txBody>
      </p:sp>
      <p:sp>
        <p:nvSpPr>
          <p:cNvPr id="4" name="灯片编号占位符 3"/>
          <p:cNvSpPr>
            <a:spLocks noGrp="1"/>
          </p:cNvSpPr>
          <p:nvPr>
            <p:ph type="sldNum" sz="quarter" idx="5"/>
          </p:nvPr>
        </p:nvSpPr>
        <p:spPr/>
        <p:txBody>
          <a:bodyPr/>
          <a:lstStyle/>
          <a:p>
            <a:fld id="{8D28BC72-D3E6-47C6-BEDC-2A5D09DAB549}" type="slidenum">
              <a:rPr lang="zh-CN" altLang="en-US" smtClean="0"/>
              <a:pPr/>
              <a:t>61</a:t>
            </a:fld>
            <a:endParaRPr lang="zh-CN" altLang="en-US"/>
          </a:p>
        </p:txBody>
      </p:sp>
    </p:spTree>
    <p:extLst>
      <p:ext uri="{BB962C8B-B14F-4D97-AF65-F5344CB8AC3E}">
        <p14:creationId xmlns:p14="http://schemas.microsoft.com/office/powerpoint/2010/main" val="23827214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Case 1</a:t>
            </a:r>
            <a:r>
              <a:rPr lang="zh-CN" altLang="en-US" dirty="0"/>
              <a:t>是一篇未经过</a:t>
            </a:r>
            <a:r>
              <a:rPr lang="en-US" altLang="zh-CN" dirty="0"/>
              <a:t>peer review</a:t>
            </a:r>
            <a:r>
              <a:rPr lang="zh-CN" altLang="en-US" dirty="0"/>
              <a:t>就被拒稿建议转投的稿件（编辑初审拒稿）。编辑给出的拒稿原因是</a:t>
            </a:r>
            <a:r>
              <a:rPr lang="en-US" altLang="zh-CN" dirty="0"/>
              <a:t>out of scope(</a:t>
            </a:r>
            <a:r>
              <a:rPr lang="zh-CN" altLang="en-US" dirty="0"/>
              <a:t>不符合期刊范围</a:t>
            </a:r>
            <a:r>
              <a:rPr lang="en-US" altLang="zh-CN" dirty="0"/>
              <a:t>)</a:t>
            </a:r>
            <a:r>
              <a:rPr lang="zh-CN" altLang="en-US" dirty="0"/>
              <a:t>。由于这篇文章属于</a:t>
            </a:r>
            <a:r>
              <a:rPr lang="en-US" altLang="zh-CN" dirty="0"/>
              <a:t>Desk reject, </a:t>
            </a:r>
            <a:r>
              <a:rPr lang="zh-CN" altLang="en-US" dirty="0"/>
              <a:t>作者可能还未发表，所以进行了打码处理。</a:t>
            </a:r>
          </a:p>
          <a:p>
            <a:endParaRPr lang="zh-CN" altLang="en-US" dirty="0"/>
          </a:p>
          <a:p>
            <a:r>
              <a:rPr lang="zh-CN" altLang="en-US" dirty="0"/>
              <a:t>首先，从题目可以看出这是一篇荧光标记蛋白用于成像的方法学文章，方法学研究本身就是应用领域的一部分，但是研究对象是蛋白质分子而不是材料，不符合“应用材料”的期刊主题，强烈建议作者在投稿之前，一定先在期刊官网查询期刊的</a:t>
            </a:r>
            <a:r>
              <a:rPr lang="en-US" altLang="zh-CN" dirty="0"/>
              <a:t>scope</a:t>
            </a:r>
            <a:r>
              <a:rPr lang="zh-CN" altLang="en-US" dirty="0"/>
              <a:t>。最好的办法是查阅类似的工作是否在这个期刊上有发表，并且有一定的数量基础。</a:t>
            </a:r>
          </a:p>
          <a:p>
            <a:endParaRPr lang="zh-CN" altLang="en-US" dirty="0"/>
          </a:p>
          <a:p>
            <a:r>
              <a:rPr lang="zh-CN" altLang="en-US" dirty="0"/>
              <a:t>其次，在看完</a:t>
            </a:r>
            <a:r>
              <a:rPr lang="en-US" altLang="zh-CN" dirty="0"/>
              <a:t>Abstract</a:t>
            </a:r>
            <a:r>
              <a:rPr lang="zh-CN" altLang="en-US" dirty="0"/>
              <a:t>之后，编辑更确定这篇文章更适合聚焦于“生物分析”方面的期刊。因此给出转投建议。</a:t>
            </a:r>
          </a:p>
        </p:txBody>
      </p:sp>
      <p:sp>
        <p:nvSpPr>
          <p:cNvPr id="4" name="灯片编号占位符 3"/>
          <p:cNvSpPr>
            <a:spLocks noGrp="1"/>
          </p:cNvSpPr>
          <p:nvPr>
            <p:ph type="sldNum" sz="quarter" idx="5"/>
          </p:nvPr>
        </p:nvSpPr>
        <p:spPr/>
        <p:txBody>
          <a:bodyPr/>
          <a:lstStyle/>
          <a:p>
            <a:fld id="{8D28BC72-D3E6-47C6-BEDC-2A5D09DAB549}" type="slidenum">
              <a:rPr lang="zh-CN" altLang="en-US" smtClean="0"/>
              <a:pPr/>
              <a:t>62</a:t>
            </a:fld>
            <a:endParaRPr lang="zh-CN" altLang="en-US"/>
          </a:p>
        </p:txBody>
      </p:sp>
    </p:spTree>
    <p:extLst>
      <p:ext uri="{BB962C8B-B14F-4D97-AF65-F5344CB8AC3E}">
        <p14:creationId xmlns:p14="http://schemas.microsoft.com/office/powerpoint/2010/main" val="3495694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Case 2: </a:t>
            </a:r>
            <a:r>
              <a:rPr lang="zh-CN" altLang="en-US" dirty="0"/>
              <a:t>研究团队开发了一种新型的硅基弱溶剂化电解液，调控得到了具有高稳定性和高锂离子传导能力的</a:t>
            </a:r>
            <a:r>
              <a:rPr lang="en-US" altLang="zh-CN" dirty="0"/>
              <a:t>SEI</a:t>
            </a:r>
            <a:r>
              <a:rPr lang="zh-CN" altLang="en-US" dirty="0"/>
              <a:t>，从而实现的稳定而无枝晶的锂沉积以及长寿命的电池循环。</a:t>
            </a:r>
          </a:p>
          <a:p>
            <a:r>
              <a:rPr lang="zh-CN" altLang="en-US" dirty="0"/>
              <a:t>初审：</a:t>
            </a:r>
            <a:r>
              <a:rPr lang="en-US" altLang="zh-CN" dirty="0"/>
              <a:t>1</a:t>
            </a:r>
            <a:r>
              <a:rPr lang="zh-CN" altLang="en-US" dirty="0"/>
              <a:t>）范围符合  </a:t>
            </a:r>
            <a:r>
              <a:rPr lang="en-US" altLang="zh-CN" dirty="0"/>
              <a:t>2</a:t>
            </a:r>
            <a:r>
              <a:rPr lang="zh-CN" altLang="en-US" dirty="0"/>
              <a:t>）表征完善，分析充分  </a:t>
            </a:r>
            <a:r>
              <a:rPr lang="en-US" altLang="zh-CN" dirty="0"/>
              <a:t>3</a:t>
            </a:r>
            <a:r>
              <a:rPr lang="zh-CN" altLang="en-US" dirty="0"/>
              <a:t>）</a:t>
            </a:r>
            <a:r>
              <a:rPr lang="en-US" altLang="zh-CN" dirty="0"/>
              <a:t>broad interest: </a:t>
            </a:r>
            <a:r>
              <a:rPr lang="zh-CN" altLang="en-US" dirty="0"/>
              <a:t>锂电本身就是一个热门领域，且具有商业价值，本文的解决方案对该领域具有一定的普适意义。</a:t>
            </a:r>
          </a:p>
          <a:p>
            <a:r>
              <a:rPr lang="zh-CN" altLang="en-US" dirty="0"/>
              <a:t>审稿人</a:t>
            </a:r>
            <a:r>
              <a:rPr lang="en-US" altLang="zh-CN" dirty="0"/>
              <a:t>1</a:t>
            </a:r>
            <a:r>
              <a:rPr lang="zh-CN" altLang="en-US" dirty="0"/>
              <a:t>（</a:t>
            </a:r>
            <a:r>
              <a:rPr lang="en-US" altLang="zh-CN" dirty="0"/>
              <a:t>peer review</a:t>
            </a:r>
            <a:r>
              <a:rPr lang="zh-CN" altLang="en-US" dirty="0"/>
              <a:t>）：工作有新意，结果可靠。 </a:t>
            </a:r>
          </a:p>
          <a:p>
            <a:r>
              <a:rPr lang="zh-CN" altLang="en-US" dirty="0"/>
              <a:t>审稿人</a:t>
            </a:r>
            <a:r>
              <a:rPr lang="en-US" altLang="zh-CN" dirty="0"/>
              <a:t>2</a:t>
            </a:r>
            <a:r>
              <a:rPr lang="zh-CN" altLang="en-US" dirty="0"/>
              <a:t>（</a:t>
            </a:r>
            <a:r>
              <a:rPr lang="en-US" altLang="zh-CN" dirty="0"/>
              <a:t>peer review</a:t>
            </a:r>
            <a:r>
              <a:rPr lang="zh-CN" altLang="en-US" dirty="0"/>
              <a:t>）：工作对</a:t>
            </a:r>
            <a:r>
              <a:rPr lang="en-US" altLang="zh-CN" dirty="0"/>
              <a:t>Li</a:t>
            </a:r>
            <a:r>
              <a:rPr lang="zh-CN" altLang="en-US" dirty="0"/>
              <a:t>电池的长时间循环有明显改善，建议补充实验</a:t>
            </a:r>
            <a:r>
              <a:rPr lang="en-US" altLang="zh-CN" dirty="0"/>
              <a:t>/</a:t>
            </a:r>
            <a:r>
              <a:rPr lang="zh-CN" altLang="en-US" dirty="0"/>
              <a:t>理论计算详细解释文章的深层机理</a:t>
            </a:r>
          </a:p>
          <a:p>
            <a:r>
              <a:rPr lang="zh-CN" altLang="en-US" dirty="0"/>
              <a:t>审稿人</a:t>
            </a:r>
            <a:r>
              <a:rPr lang="en-US" altLang="zh-CN" dirty="0"/>
              <a:t>3</a:t>
            </a:r>
            <a:r>
              <a:rPr lang="zh-CN" altLang="en-US" dirty="0"/>
              <a:t>（</a:t>
            </a:r>
            <a:r>
              <a:rPr lang="en-US" altLang="zh-CN" dirty="0"/>
              <a:t>peer review</a:t>
            </a:r>
            <a:r>
              <a:rPr lang="zh-CN" altLang="en-US" dirty="0"/>
              <a:t>）：文章提出的弱相互作用策略新颖，稳定性改善明显。</a:t>
            </a:r>
          </a:p>
          <a:p>
            <a:r>
              <a:rPr lang="zh-CN" altLang="en-US" dirty="0"/>
              <a:t>最终，作者根据审稿人的具体意见，补充了相关机理的表征与分析讨论，最终发表。</a:t>
            </a:r>
          </a:p>
        </p:txBody>
      </p:sp>
      <p:sp>
        <p:nvSpPr>
          <p:cNvPr id="4" name="灯片编号占位符 3"/>
          <p:cNvSpPr>
            <a:spLocks noGrp="1"/>
          </p:cNvSpPr>
          <p:nvPr>
            <p:ph type="sldNum" sz="quarter" idx="5"/>
          </p:nvPr>
        </p:nvSpPr>
        <p:spPr/>
        <p:txBody>
          <a:bodyPr/>
          <a:lstStyle/>
          <a:p>
            <a:fld id="{8D28BC72-D3E6-47C6-BEDC-2A5D09DAB549}" type="slidenum">
              <a:rPr lang="zh-CN" altLang="en-US" smtClean="0"/>
              <a:pPr/>
              <a:t>63</a:t>
            </a:fld>
            <a:endParaRPr lang="zh-CN" altLang="en-US"/>
          </a:p>
        </p:txBody>
      </p:sp>
    </p:spTree>
    <p:extLst>
      <p:ext uri="{BB962C8B-B14F-4D97-AF65-F5344CB8AC3E}">
        <p14:creationId xmlns:p14="http://schemas.microsoft.com/office/powerpoint/2010/main" val="9454550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Case 2: </a:t>
            </a:r>
            <a:r>
              <a:rPr lang="zh-CN" altLang="en-US" dirty="0"/>
              <a:t>研究团队开发了一种新型的硅基弱溶剂化电解液，调控得到了具有高稳定性和高锂离子传导能力的</a:t>
            </a:r>
            <a:r>
              <a:rPr lang="en-US" altLang="zh-CN" dirty="0"/>
              <a:t>SEI</a:t>
            </a:r>
            <a:r>
              <a:rPr lang="zh-CN" altLang="en-US" dirty="0"/>
              <a:t>，从而实现的稳定而无枝晶的锂沉积以及长寿命的电池循环。</a:t>
            </a:r>
          </a:p>
          <a:p>
            <a:r>
              <a:rPr lang="zh-CN" altLang="en-US" dirty="0"/>
              <a:t>初审：</a:t>
            </a:r>
            <a:r>
              <a:rPr lang="en-US" altLang="zh-CN" dirty="0"/>
              <a:t>1</a:t>
            </a:r>
            <a:r>
              <a:rPr lang="zh-CN" altLang="en-US" dirty="0"/>
              <a:t>）范围符合  </a:t>
            </a:r>
            <a:r>
              <a:rPr lang="en-US" altLang="zh-CN" dirty="0"/>
              <a:t>2</a:t>
            </a:r>
            <a:r>
              <a:rPr lang="zh-CN" altLang="en-US" dirty="0"/>
              <a:t>）表征完善，分析充分  </a:t>
            </a:r>
            <a:r>
              <a:rPr lang="en-US" altLang="zh-CN" dirty="0"/>
              <a:t>3</a:t>
            </a:r>
            <a:r>
              <a:rPr lang="zh-CN" altLang="en-US" dirty="0"/>
              <a:t>）</a:t>
            </a:r>
            <a:r>
              <a:rPr lang="en-US" altLang="zh-CN" dirty="0"/>
              <a:t>broad interest: </a:t>
            </a:r>
            <a:r>
              <a:rPr lang="zh-CN" altLang="en-US" dirty="0"/>
              <a:t>锂电本身就是一个热门领域，且具有商业价值，本文的解决方案对该领域具有一定的普适意义。</a:t>
            </a:r>
          </a:p>
          <a:p>
            <a:r>
              <a:rPr lang="zh-CN" altLang="en-US" dirty="0"/>
              <a:t>审稿人</a:t>
            </a:r>
            <a:r>
              <a:rPr lang="en-US" altLang="zh-CN" dirty="0"/>
              <a:t>1</a:t>
            </a:r>
            <a:r>
              <a:rPr lang="zh-CN" altLang="en-US" dirty="0"/>
              <a:t>（</a:t>
            </a:r>
            <a:r>
              <a:rPr lang="en-US" altLang="zh-CN" dirty="0"/>
              <a:t>peer review</a:t>
            </a:r>
            <a:r>
              <a:rPr lang="zh-CN" altLang="en-US" dirty="0"/>
              <a:t>）：工作有新意，结果可靠。 </a:t>
            </a:r>
          </a:p>
          <a:p>
            <a:r>
              <a:rPr lang="zh-CN" altLang="en-US" dirty="0"/>
              <a:t>审稿人</a:t>
            </a:r>
            <a:r>
              <a:rPr lang="en-US" altLang="zh-CN" dirty="0"/>
              <a:t>2</a:t>
            </a:r>
            <a:r>
              <a:rPr lang="zh-CN" altLang="en-US" dirty="0"/>
              <a:t>（</a:t>
            </a:r>
            <a:r>
              <a:rPr lang="en-US" altLang="zh-CN" dirty="0"/>
              <a:t>peer review</a:t>
            </a:r>
            <a:r>
              <a:rPr lang="zh-CN" altLang="en-US" dirty="0"/>
              <a:t>）：工作对</a:t>
            </a:r>
            <a:r>
              <a:rPr lang="en-US" altLang="zh-CN" dirty="0"/>
              <a:t>Li</a:t>
            </a:r>
            <a:r>
              <a:rPr lang="zh-CN" altLang="en-US" dirty="0"/>
              <a:t>电池的长时间循环有明显改善，建议补充实验</a:t>
            </a:r>
            <a:r>
              <a:rPr lang="en-US" altLang="zh-CN" dirty="0"/>
              <a:t>/</a:t>
            </a:r>
            <a:r>
              <a:rPr lang="zh-CN" altLang="en-US" dirty="0"/>
              <a:t>理论计算详细解释文章的深层机理</a:t>
            </a:r>
          </a:p>
          <a:p>
            <a:r>
              <a:rPr lang="zh-CN" altLang="en-US" dirty="0"/>
              <a:t>审稿人</a:t>
            </a:r>
            <a:r>
              <a:rPr lang="en-US" altLang="zh-CN" dirty="0"/>
              <a:t>3</a:t>
            </a:r>
            <a:r>
              <a:rPr lang="zh-CN" altLang="en-US" dirty="0"/>
              <a:t>（</a:t>
            </a:r>
            <a:r>
              <a:rPr lang="en-US" altLang="zh-CN" dirty="0"/>
              <a:t>peer review</a:t>
            </a:r>
            <a:r>
              <a:rPr lang="zh-CN" altLang="en-US" dirty="0"/>
              <a:t>）：文章提出的弱相互作用策略新颖，稳定性改善明显。</a:t>
            </a:r>
          </a:p>
          <a:p>
            <a:r>
              <a:rPr lang="zh-CN" altLang="en-US" dirty="0"/>
              <a:t>最终，作者根据审稿人的具体意见，补充了相关机理的表征与分析讨论，最终发表。</a:t>
            </a:r>
          </a:p>
        </p:txBody>
      </p:sp>
      <p:sp>
        <p:nvSpPr>
          <p:cNvPr id="4" name="灯片编号占位符 3"/>
          <p:cNvSpPr>
            <a:spLocks noGrp="1"/>
          </p:cNvSpPr>
          <p:nvPr>
            <p:ph type="sldNum" sz="quarter" idx="5"/>
          </p:nvPr>
        </p:nvSpPr>
        <p:spPr/>
        <p:txBody>
          <a:bodyPr/>
          <a:lstStyle/>
          <a:p>
            <a:fld id="{8D28BC72-D3E6-47C6-BEDC-2A5D09DAB549}" type="slidenum">
              <a:rPr lang="zh-CN" altLang="en-US" smtClean="0"/>
              <a:pPr/>
              <a:t>64</a:t>
            </a:fld>
            <a:endParaRPr lang="zh-CN" altLang="en-US"/>
          </a:p>
        </p:txBody>
      </p:sp>
    </p:spTree>
    <p:extLst>
      <p:ext uri="{BB962C8B-B14F-4D97-AF65-F5344CB8AC3E}">
        <p14:creationId xmlns:p14="http://schemas.microsoft.com/office/powerpoint/2010/main" val="39130698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Case 3</a:t>
            </a:r>
            <a:r>
              <a:rPr lang="zh-CN" altLang="en-US" dirty="0"/>
              <a:t>是一篇未经过</a:t>
            </a:r>
            <a:r>
              <a:rPr lang="en-US" altLang="zh-CN" dirty="0"/>
              <a:t>peer review</a:t>
            </a:r>
            <a:r>
              <a:rPr lang="zh-CN" altLang="en-US" dirty="0"/>
              <a:t>就被拒稿的稿件（编辑初审拒稿）。编辑给出的拒稿原因是</a:t>
            </a:r>
            <a:r>
              <a:rPr lang="en-US" altLang="zh-CN" dirty="0"/>
              <a:t>out of scope(</a:t>
            </a:r>
            <a:r>
              <a:rPr lang="zh-CN" altLang="en-US" dirty="0"/>
              <a:t>不符合期刊范围</a:t>
            </a:r>
            <a:r>
              <a:rPr lang="en-US" altLang="zh-CN" dirty="0"/>
              <a:t>)</a:t>
            </a:r>
            <a:r>
              <a:rPr lang="zh-CN" altLang="en-US" dirty="0"/>
              <a:t>。由于这篇文章属于</a:t>
            </a:r>
            <a:r>
              <a:rPr lang="en-US" altLang="zh-CN" dirty="0"/>
              <a:t>Desk reject (immediately reject), </a:t>
            </a:r>
            <a:r>
              <a:rPr lang="zh-CN" altLang="en-US" dirty="0"/>
              <a:t>作者可能还未发表，所以进行了打码处理。</a:t>
            </a:r>
          </a:p>
          <a:p>
            <a:endParaRPr lang="zh-CN" altLang="en-US" dirty="0"/>
          </a:p>
          <a:p>
            <a:r>
              <a:rPr lang="zh-CN" altLang="en-US" dirty="0"/>
              <a:t>首先，从题目可以看出这是一篇技术经济评价的文章，而缺少实验分析的经济评价文章并不在</a:t>
            </a:r>
            <a:r>
              <a:rPr lang="en-US" altLang="zh-CN" dirty="0"/>
              <a:t>Energy &amp; Fuels </a:t>
            </a:r>
            <a:r>
              <a:rPr lang="zh-CN" altLang="en-US" dirty="0"/>
              <a:t>的发表范围内。所以在投稿之前，一定先在期刊官网查询期刊的</a:t>
            </a:r>
            <a:r>
              <a:rPr lang="en-US" altLang="zh-CN" dirty="0"/>
              <a:t>scope</a:t>
            </a:r>
            <a:r>
              <a:rPr lang="zh-CN" altLang="en-US" dirty="0"/>
              <a:t>。</a:t>
            </a:r>
          </a:p>
          <a:p>
            <a:r>
              <a:rPr lang="zh-CN" altLang="en-US" dirty="0"/>
              <a:t>其次，在看完</a:t>
            </a:r>
            <a:r>
              <a:rPr lang="en-US" altLang="zh-CN" dirty="0"/>
              <a:t>Abstract</a:t>
            </a:r>
            <a:r>
              <a:rPr lang="zh-CN" altLang="en-US" dirty="0"/>
              <a:t>之后，编辑确定了自己的想法，这篇文章修改了制甲醇的工艺模型，侧重于案例的技术和经济分析。</a:t>
            </a:r>
          </a:p>
          <a:p>
            <a:r>
              <a:rPr lang="zh-CN" altLang="en-US" dirty="0"/>
              <a:t>最后，编辑从</a:t>
            </a:r>
            <a:r>
              <a:rPr lang="en-US" altLang="zh-CN" dirty="0"/>
              <a:t>Reference</a:t>
            </a:r>
            <a:r>
              <a:rPr lang="zh-CN" altLang="en-US" dirty="0"/>
              <a:t>看到，本文引用的文章没有一篇来自</a:t>
            </a:r>
            <a:r>
              <a:rPr lang="en-US" altLang="zh-CN" dirty="0" err="1"/>
              <a:t>Energy&amp;Fuels</a:t>
            </a:r>
            <a:r>
              <a:rPr lang="en-US" altLang="zh-CN" dirty="0"/>
              <a:t>, </a:t>
            </a:r>
            <a:r>
              <a:rPr lang="zh-CN" altLang="en-US" dirty="0"/>
              <a:t>编辑并非鼓励作者引用本期刊，而是引用能证明相关话题符合期刊范围，已经发表，读者对这个话题是感兴趣的。</a:t>
            </a:r>
            <a:r>
              <a:rPr lang="en-US" altLang="zh-CN" dirty="0"/>
              <a:t>Reference</a:t>
            </a:r>
            <a:r>
              <a:rPr lang="zh-CN" altLang="en-US" dirty="0"/>
              <a:t>的引用不会成为决定性因素，但却是一个重要的参考。比如，有一篇文章引用了许多非常专业的（</a:t>
            </a:r>
            <a:r>
              <a:rPr lang="en-US" altLang="zh-CN" dirty="0"/>
              <a:t>specialized, focused</a:t>
            </a:r>
            <a:r>
              <a:rPr lang="zh-CN" altLang="en-US" dirty="0"/>
              <a:t>）期刊，可能这篇文章更适合专业期刊，而不是拥有</a:t>
            </a:r>
            <a:r>
              <a:rPr lang="en-US" altLang="zh-CN" dirty="0"/>
              <a:t>broad topic</a:t>
            </a:r>
            <a:r>
              <a:rPr lang="zh-CN" altLang="en-US" dirty="0"/>
              <a:t>的综合性期刊。</a:t>
            </a:r>
          </a:p>
        </p:txBody>
      </p:sp>
      <p:sp>
        <p:nvSpPr>
          <p:cNvPr id="4" name="灯片编号占位符 3"/>
          <p:cNvSpPr>
            <a:spLocks noGrp="1"/>
          </p:cNvSpPr>
          <p:nvPr>
            <p:ph type="sldNum" sz="quarter" idx="5"/>
          </p:nvPr>
        </p:nvSpPr>
        <p:spPr/>
        <p:txBody>
          <a:bodyPr/>
          <a:lstStyle/>
          <a:p>
            <a:fld id="{8D28BC72-D3E6-47C6-BEDC-2A5D09DAB549}" type="slidenum">
              <a:rPr lang="zh-CN" altLang="en-US" smtClean="0"/>
              <a:pPr/>
              <a:t>65</a:t>
            </a:fld>
            <a:endParaRPr lang="zh-CN" altLang="en-US"/>
          </a:p>
        </p:txBody>
      </p:sp>
    </p:spTree>
    <p:extLst>
      <p:ext uri="{BB962C8B-B14F-4D97-AF65-F5344CB8AC3E}">
        <p14:creationId xmlns:p14="http://schemas.microsoft.com/office/powerpoint/2010/main" val="40781651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Case 4: </a:t>
            </a:r>
            <a:r>
              <a:rPr lang="zh-CN" altLang="en-US" dirty="0"/>
              <a:t>重质原油及其馏分含硫化合物类型的定性和定量评价。文章报道了液相色谱分离、超高分辨质谱和</a:t>
            </a:r>
            <a:r>
              <a:rPr lang="en-US" altLang="zh-CN" dirty="0"/>
              <a:t>ICP</a:t>
            </a:r>
            <a:r>
              <a:rPr lang="zh-CN" altLang="en-US" dirty="0"/>
              <a:t>技术相结合对重质原油中含硫化合物进行表征和定量。 </a:t>
            </a:r>
          </a:p>
          <a:p>
            <a:r>
              <a:rPr lang="zh-CN" altLang="en-US" dirty="0"/>
              <a:t>初审：</a:t>
            </a:r>
            <a:r>
              <a:rPr lang="en-US" altLang="zh-CN" dirty="0"/>
              <a:t>1</a:t>
            </a:r>
            <a:r>
              <a:rPr lang="zh-CN" altLang="en-US" dirty="0"/>
              <a:t>）范围符合  </a:t>
            </a:r>
            <a:r>
              <a:rPr lang="en-US" altLang="zh-CN" dirty="0"/>
              <a:t>2</a:t>
            </a:r>
            <a:r>
              <a:rPr lang="zh-CN" altLang="en-US" dirty="0"/>
              <a:t>）表征完善，分析充分  </a:t>
            </a:r>
            <a:r>
              <a:rPr lang="en-US" altLang="zh-CN" dirty="0"/>
              <a:t>3</a:t>
            </a:r>
            <a:r>
              <a:rPr lang="zh-CN" altLang="en-US" dirty="0"/>
              <a:t>）</a:t>
            </a:r>
            <a:r>
              <a:rPr lang="en-US" altLang="zh-CN" dirty="0"/>
              <a:t>transferrable, </a:t>
            </a:r>
            <a:r>
              <a:rPr lang="zh-CN" altLang="en-US" dirty="0"/>
              <a:t>无论是文章的表征体系还是结论，都对本领域有很好的借鉴意义。</a:t>
            </a:r>
          </a:p>
          <a:p>
            <a:r>
              <a:rPr lang="zh-CN" altLang="en-US" dirty="0"/>
              <a:t>审稿人</a:t>
            </a:r>
            <a:r>
              <a:rPr lang="en-US" altLang="zh-CN" dirty="0"/>
              <a:t>1</a:t>
            </a:r>
            <a:r>
              <a:rPr lang="zh-CN" altLang="en-US" dirty="0"/>
              <a:t>（</a:t>
            </a:r>
            <a:r>
              <a:rPr lang="en-US" altLang="zh-CN" dirty="0"/>
              <a:t>peer review</a:t>
            </a:r>
            <a:r>
              <a:rPr lang="zh-CN" altLang="en-US" dirty="0"/>
              <a:t>）：该研究结论有趣，提供了基于硫成分存在的样品的化学特征的信息，表征非常详细充分，对该领域读者非常有用。 </a:t>
            </a:r>
          </a:p>
          <a:p>
            <a:r>
              <a:rPr lang="zh-CN" altLang="en-US" dirty="0"/>
              <a:t>审稿人</a:t>
            </a:r>
            <a:r>
              <a:rPr lang="en-US" altLang="zh-CN" dirty="0"/>
              <a:t>2</a:t>
            </a:r>
            <a:r>
              <a:rPr lang="zh-CN" altLang="en-US" dirty="0"/>
              <a:t>（</a:t>
            </a:r>
            <a:r>
              <a:rPr lang="en-US" altLang="zh-CN" dirty="0"/>
              <a:t>peer review</a:t>
            </a:r>
            <a:r>
              <a:rPr lang="zh-CN" altLang="en-US" dirty="0"/>
              <a:t>）：对原油等复杂混合物的定量分析是一个重要而又困难的课题。文章采用的三种分析表征方法能够充分表征原油中的化合物。</a:t>
            </a:r>
          </a:p>
          <a:p>
            <a:r>
              <a:rPr lang="zh-CN" altLang="en-US" dirty="0"/>
              <a:t>审稿人</a:t>
            </a:r>
            <a:r>
              <a:rPr lang="en-US" altLang="zh-CN" dirty="0"/>
              <a:t>3</a:t>
            </a:r>
            <a:r>
              <a:rPr lang="zh-CN" altLang="en-US" dirty="0"/>
              <a:t>（</a:t>
            </a:r>
            <a:r>
              <a:rPr lang="en-US" altLang="zh-CN" dirty="0"/>
              <a:t>peer review</a:t>
            </a:r>
            <a:r>
              <a:rPr lang="zh-CN" altLang="en-US" dirty="0"/>
              <a:t>）：文章分析详尽，并将为重油</a:t>
            </a:r>
            <a:r>
              <a:rPr lang="en-US" altLang="zh-CN" dirty="0"/>
              <a:t>/</a:t>
            </a:r>
            <a:r>
              <a:rPr lang="zh-CN" altLang="en-US" dirty="0"/>
              <a:t>原油的硫表征文献添加新的内容。</a:t>
            </a:r>
          </a:p>
          <a:p>
            <a:r>
              <a:rPr lang="zh-CN" altLang="en-US" dirty="0"/>
              <a:t>最终，作者根据审稿人的具体意见，改掉了冗长的</a:t>
            </a:r>
            <a:r>
              <a:rPr lang="en-US" altLang="zh-CN" dirty="0"/>
              <a:t>Introduction</a:t>
            </a:r>
            <a:r>
              <a:rPr lang="zh-CN" altLang="en-US" dirty="0"/>
              <a:t>部分，进一步完善数据后发表。</a:t>
            </a:r>
          </a:p>
          <a:p>
            <a:r>
              <a:rPr lang="zh-CN" altLang="en-US" dirty="0"/>
              <a:t>红圈为引用本期刊的文献，引用了十几年内相关课题的成果，说明本文话题是重要且有研究价值的，是</a:t>
            </a:r>
            <a:r>
              <a:rPr lang="en-US" altLang="zh-CN" dirty="0"/>
              <a:t>Energy &amp; Fuels</a:t>
            </a:r>
            <a:r>
              <a:rPr lang="zh-CN" altLang="en-US" dirty="0"/>
              <a:t>读者会感兴趣的话题。</a:t>
            </a:r>
          </a:p>
        </p:txBody>
      </p:sp>
      <p:sp>
        <p:nvSpPr>
          <p:cNvPr id="4" name="灯片编号占位符 3"/>
          <p:cNvSpPr>
            <a:spLocks noGrp="1"/>
          </p:cNvSpPr>
          <p:nvPr>
            <p:ph type="sldNum" sz="quarter" idx="5"/>
          </p:nvPr>
        </p:nvSpPr>
        <p:spPr/>
        <p:txBody>
          <a:bodyPr/>
          <a:lstStyle/>
          <a:p>
            <a:fld id="{8D28BC72-D3E6-47C6-BEDC-2A5D09DAB549}" type="slidenum">
              <a:rPr lang="zh-CN" altLang="en-US" smtClean="0"/>
              <a:pPr/>
              <a:t>66</a:t>
            </a:fld>
            <a:endParaRPr lang="zh-CN" altLang="en-US"/>
          </a:p>
        </p:txBody>
      </p:sp>
    </p:spTree>
    <p:extLst>
      <p:ext uri="{BB962C8B-B14F-4D97-AF65-F5344CB8AC3E}">
        <p14:creationId xmlns:p14="http://schemas.microsoft.com/office/powerpoint/2010/main" val="4381215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1"/>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2026/10/15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2026/10/15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2026/10/15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5"/>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5"/>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2026/10/15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2026/10/15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2026/10/15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2026/10/15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5"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2026/10/15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2026/10/15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2026/10/15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3"/>
            <a:ext cx="2057400" cy="329088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3"/>
            <a:ext cx="6019800" cy="329088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2026/10/15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ACS Pubs — 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ED4DF3A-5DE6-7F46-B59D-563DB91D5B42}"/>
              </a:ext>
            </a:extLst>
          </p:cNvPr>
          <p:cNvSpPr/>
          <p:nvPr userDrawn="1"/>
        </p:nvSpPr>
        <p:spPr>
          <a:xfrm flipH="1" flipV="1">
            <a:off x="0" y="0"/>
            <a:ext cx="9144000" cy="4476750"/>
          </a:xfrm>
          <a:prstGeom prst="rect">
            <a:avLst/>
          </a:prstGeom>
          <a:solidFill>
            <a:srgbClr val="F7F7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070C0"/>
              </a:solidFill>
            </a:endParaRPr>
          </a:p>
        </p:txBody>
      </p:sp>
      <p:sp>
        <p:nvSpPr>
          <p:cNvPr id="6" name="Footer Placeholder 4">
            <a:extLst>
              <a:ext uri="{FF2B5EF4-FFF2-40B4-BE49-F238E27FC236}">
                <a16:creationId xmlns:a16="http://schemas.microsoft.com/office/drawing/2014/main" id="{CA3ABDA9-84DF-4840-B7AE-5A7D3C777509}"/>
              </a:ext>
            </a:extLst>
          </p:cNvPr>
          <p:cNvSpPr>
            <a:spLocks noGrp="1"/>
          </p:cNvSpPr>
          <p:nvPr>
            <p:ph type="ftr" sz="quarter" idx="11"/>
          </p:nvPr>
        </p:nvSpPr>
        <p:spPr/>
        <p:txBody>
          <a:bodyPr/>
          <a:lstStyle>
            <a:lvl1pPr>
              <a:defRPr/>
            </a:lvl1pPr>
          </a:lstStyle>
          <a:p>
            <a:r>
              <a:rPr lang="en-US"/>
              <a:t>Value Added Services from ACS at Institute Name </a:t>
            </a:r>
          </a:p>
        </p:txBody>
      </p:sp>
      <p:sp>
        <p:nvSpPr>
          <p:cNvPr id="7" name="Slide Number Placeholder 5">
            <a:extLst>
              <a:ext uri="{FF2B5EF4-FFF2-40B4-BE49-F238E27FC236}">
                <a16:creationId xmlns:a16="http://schemas.microsoft.com/office/drawing/2014/main" id="{CAC4AABD-91BE-E144-9EC0-96265B96F0D7}"/>
              </a:ext>
            </a:extLst>
          </p:cNvPr>
          <p:cNvSpPr>
            <a:spLocks noGrp="1"/>
          </p:cNvSpPr>
          <p:nvPr>
            <p:ph type="sldNum" sz="quarter" idx="12"/>
          </p:nvPr>
        </p:nvSpPr>
        <p:spPr/>
        <p:txBody>
          <a:bodyPr/>
          <a:lstStyle>
            <a:lvl1pPr>
              <a:defRPr/>
            </a:lvl1pPr>
          </a:lstStyle>
          <a:p>
            <a:fld id="{DF0D8B84-1A4B-414C-B2D5-20F7DD95F941}" type="slidenum">
              <a:rPr lang="en-US" smtClean="0"/>
              <a:pPr/>
              <a:t>‹#›</a:t>
            </a:fld>
            <a:endParaRPr lang="en-US"/>
          </a:p>
        </p:txBody>
      </p:sp>
      <p:sp>
        <p:nvSpPr>
          <p:cNvPr id="13" name="Date Placeholder 3">
            <a:extLst>
              <a:ext uri="{FF2B5EF4-FFF2-40B4-BE49-F238E27FC236}">
                <a16:creationId xmlns:a16="http://schemas.microsoft.com/office/drawing/2014/main" id="{CC50BCCF-D826-9947-B461-37C1F6D210F0}"/>
              </a:ext>
            </a:extLst>
          </p:cNvPr>
          <p:cNvSpPr>
            <a:spLocks noGrp="1"/>
          </p:cNvSpPr>
          <p:nvPr>
            <p:ph type="dt" sz="half" idx="13"/>
          </p:nvPr>
        </p:nvSpPr>
        <p:spPr>
          <a:xfrm>
            <a:off x="7924800" y="4767263"/>
            <a:ext cx="761999" cy="261937"/>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750">
                <a:solidFill>
                  <a:srgbClr val="898989"/>
                </a:solidFill>
              </a:defRPr>
            </a:lvl1pPr>
          </a:lstStyle>
          <a:p>
            <a:pPr>
              <a:defRPr/>
            </a:pPr>
            <a:fld id="{982BFB99-6EF6-6E4E-A264-E551B441CDE6}" type="datetime1">
              <a:rPr lang="en-US" altLang="en-US" smtClean="0"/>
              <a:pPr>
                <a:defRPr/>
              </a:pPr>
              <a:t>10/15/2026</a:t>
            </a:fld>
            <a:endParaRPr lang="en-US" altLang="en-US" dirty="0"/>
          </a:p>
        </p:txBody>
      </p:sp>
    </p:spTree>
    <p:extLst>
      <p:ext uri="{BB962C8B-B14F-4D97-AF65-F5344CB8AC3E}">
        <p14:creationId xmlns:p14="http://schemas.microsoft.com/office/powerpoint/2010/main" val="2611002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ACS Pubs —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02308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标题和内容">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CC67F-E3BA-FB64-CB71-711CA0614612}"/>
              </a:ext>
              <a:ext uri="{C183D7F6-B498-43B3-948B-1728B52AA6E4}">
                <adec:decorative xmlns:adec="http://schemas.microsoft.com/office/drawing/2017/decorative" val="1"/>
              </a:ext>
            </a:extLst>
          </p:cNvPr>
          <p:cNvSpPr>
            <a:spLocks noGrp="1"/>
          </p:cNvSpPr>
          <p:nvPr>
            <p:ph type="sldNum" sz="quarter" idx="12"/>
          </p:nvPr>
        </p:nvSpPr>
        <p:spPr/>
        <p:txBody>
          <a:bodyPr/>
          <a:lstStyle/>
          <a:p>
            <a:fld id="{1D43D921-F237-4139-86D7-2CCBC6A217AA}" type="slidenum">
              <a:rPr/>
              <a:t>‹#›</a:t>
            </a:fld>
            <a:endParaRPr/>
          </a:p>
        </p:txBody>
      </p:sp>
      <p:sp>
        <p:nvSpPr>
          <p:cNvPr id="2" name="Title 1">
            <a:extLst>
              <a:ext uri="{FF2B5EF4-FFF2-40B4-BE49-F238E27FC236}">
                <a16:creationId xmlns:a16="http://schemas.microsoft.com/office/drawing/2014/main" id="{BF07230A-DED0-64A3-DDE6-EAABD4F63E7C}"/>
              </a:ext>
            </a:extLst>
          </p:cNvPr>
          <p:cNvSpPr>
            <a:spLocks noGrp="1"/>
          </p:cNvSpPr>
          <p:nvPr>
            <p:ph type="title"/>
          </p:nvPr>
        </p:nvSpPr>
        <p:spPr/>
        <p:txBody>
          <a:bodyPr/>
          <a:lstStyle/>
          <a:p>
            <a:r>
              <a:rPr lang="zh-CN" altLang="en-US"/>
              <a:t>单击此处编辑母版标题样式</a:t>
            </a:r>
            <a:endParaRPr/>
          </a:p>
        </p:txBody>
      </p:sp>
      <p:sp>
        <p:nvSpPr>
          <p:cNvPr id="3" name="Content Placeholder 2">
            <a:extLst>
              <a:ext uri="{FF2B5EF4-FFF2-40B4-BE49-F238E27FC236}">
                <a16:creationId xmlns:a16="http://schemas.microsoft.com/office/drawing/2014/main" id="{D7F2D2CC-02BC-17EA-3DA6-51CFA2D557AB}"/>
              </a:ext>
            </a:extLst>
          </p:cNvPr>
          <p:cNvSpPr>
            <a:spLocks noGrp="1"/>
          </p:cNvSpPr>
          <p:nvPr>
            <p:ph idx="1" hasCustomPrompt="1"/>
          </p:nvPr>
        </p:nvSpPr>
        <p:spPr/>
        <p:txBody>
          <a:bodyPr/>
          <a:lstStyle/>
          <a:p>
            <a:pPr lvl="0"/>
            <a:r>
              <a:t>Click to add text or choose an icon below to insert other content</a:t>
            </a:r>
          </a:p>
          <a:p>
            <a:pPr lvl="1"/>
            <a:r>
              <a:t>Second level</a:t>
            </a:r>
          </a:p>
          <a:p>
            <a:pPr lvl="2"/>
            <a:r>
              <a:t>Third level</a:t>
            </a:r>
          </a:p>
          <a:p>
            <a:pPr lvl="3"/>
            <a:r>
              <a:t>Fourth level</a:t>
            </a:r>
          </a:p>
          <a:p>
            <a:pPr lvl="4"/>
            <a:r>
              <a:t>Fifth level</a:t>
            </a:r>
          </a:p>
        </p:txBody>
      </p:sp>
      <p:sp>
        <p:nvSpPr>
          <p:cNvPr id="7" name="Footer Placeholder 6">
            <a:extLst>
              <a:ext uri="{FF2B5EF4-FFF2-40B4-BE49-F238E27FC236}">
                <a16:creationId xmlns:a16="http://schemas.microsoft.com/office/drawing/2014/main" id="{E99B2ECD-9DC2-63E0-EFAC-F3E81BF30E0D}"/>
              </a:ext>
              <a:ext uri="{C183D7F6-B498-43B3-948B-1728B52AA6E4}">
                <adec:decorative xmlns:adec="http://schemas.microsoft.com/office/drawing/2017/decorative" val="1"/>
              </a:ext>
            </a:extLst>
          </p:cNvPr>
          <p:cNvSpPr>
            <a:spLocks noGrp="1"/>
          </p:cNvSpPr>
          <p:nvPr>
            <p:ph type="ftr" sz="quarter" idx="13"/>
          </p:nvPr>
        </p:nvSpPr>
        <p:spPr/>
        <p:txBody>
          <a:bodyPr/>
          <a:lstStyle/>
          <a:p>
            <a:endParaRPr/>
          </a:p>
        </p:txBody>
      </p:sp>
    </p:spTree>
    <p:extLst>
      <p:ext uri="{BB962C8B-B14F-4D97-AF65-F5344CB8AC3E}">
        <p14:creationId xmlns:p14="http://schemas.microsoft.com/office/powerpoint/2010/main" val="40966096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cSld name="Cover 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4667BE2-6FC7-4F36-8C5F-4164DDE80A28}"/>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noFill/>
              </a:defRPr>
            </a:lvl1pPr>
          </a:lstStyle>
          <a:p>
            <a:fld id="{1D43D921-F237-4139-86D7-2CCBC6A217AA}" type="slidenum">
              <a:rPr/>
              <a:pPr/>
              <a:t>‹#›</a:t>
            </a:fld>
            <a:endParaRPr/>
          </a:p>
        </p:txBody>
      </p:sp>
      <p:sp>
        <p:nvSpPr>
          <p:cNvPr id="2" name="Title 1">
            <a:extLst>
              <a:ext uri="{FF2B5EF4-FFF2-40B4-BE49-F238E27FC236}">
                <a16:creationId xmlns:a16="http://schemas.microsoft.com/office/drawing/2014/main" id="{3BB3AE58-0A1E-0647-EB54-E2E27709D51C}"/>
              </a:ext>
            </a:extLst>
          </p:cNvPr>
          <p:cNvSpPr>
            <a:spLocks noGrp="1"/>
          </p:cNvSpPr>
          <p:nvPr>
            <p:ph type="ctrTitle"/>
          </p:nvPr>
        </p:nvSpPr>
        <p:spPr>
          <a:xfrm>
            <a:off x="1724025" y="2049265"/>
            <a:ext cx="5695950" cy="1396671"/>
          </a:xfrm>
        </p:spPr>
        <p:txBody>
          <a:bodyPr anchor="t"/>
          <a:lstStyle>
            <a:lvl1pPr algn="l">
              <a:defRPr sz="4050">
                <a:solidFill>
                  <a:schemeClr val="tx1"/>
                </a:solidFill>
              </a:defRPr>
            </a:lvl1pPr>
          </a:lstStyle>
          <a:p>
            <a:r>
              <a:rPr lang="zh-CN" altLang="en-US"/>
              <a:t>单击此处编辑母版标题样式</a:t>
            </a:r>
            <a:endParaRPr/>
          </a:p>
        </p:txBody>
      </p:sp>
      <p:sp>
        <p:nvSpPr>
          <p:cNvPr id="3" name="Subtitle 2">
            <a:extLst>
              <a:ext uri="{FF2B5EF4-FFF2-40B4-BE49-F238E27FC236}">
                <a16:creationId xmlns:a16="http://schemas.microsoft.com/office/drawing/2014/main" id="{F63F7366-F30E-C6FC-1079-AA816AE8CC5F}"/>
              </a:ext>
            </a:extLst>
          </p:cNvPr>
          <p:cNvSpPr>
            <a:spLocks noGrp="1"/>
          </p:cNvSpPr>
          <p:nvPr>
            <p:ph type="subTitle" idx="1" hasCustomPrompt="1"/>
          </p:nvPr>
        </p:nvSpPr>
        <p:spPr>
          <a:xfrm>
            <a:off x="1724025" y="3452645"/>
            <a:ext cx="5698998" cy="369191"/>
          </a:xfrm>
        </p:spPr>
        <p:txBody>
          <a:bodyPr/>
          <a:lstStyle>
            <a:lvl1pPr marL="0" indent="0" algn="l">
              <a:spcBef>
                <a:spcPts val="0"/>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t>Optional subtitle</a:t>
            </a:r>
          </a:p>
        </p:txBody>
      </p:sp>
      <p:sp>
        <p:nvSpPr>
          <p:cNvPr id="10" name="Footer Placeholder 9">
            <a:extLst>
              <a:ext uri="{FF2B5EF4-FFF2-40B4-BE49-F238E27FC236}">
                <a16:creationId xmlns:a16="http://schemas.microsoft.com/office/drawing/2014/main" id="{A75A69E5-9D9D-D5D6-1A73-08A7F4CB2F89}"/>
              </a:ext>
              <a:ext uri="{C183D7F6-B498-43B3-948B-1728B52AA6E4}">
                <adec:decorative xmlns:adec="http://schemas.microsoft.com/office/drawing/2017/decorative" val="1"/>
              </a:ext>
            </a:extLst>
          </p:cNvPr>
          <p:cNvSpPr>
            <a:spLocks noGrp="1"/>
          </p:cNvSpPr>
          <p:nvPr>
            <p:ph type="ftr" sz="quarter" idx="13"/>
          </p:nvPr>
        </p:nvSpPr>
        <p:spPr/>
        <p:txBody>
          <a:bodyPr/>
          <a:lstStyle>
            <a:lvl1pPr>
              <a:defRPr>
                <a:solidFill>
                  <a:schemeClr val="tx1"/>
                </a:solidFill>
              </a:defRPr>
            </a:lvl1pPr>
          </a:lstStyle>
          <a:p>
            <a:endParaRPr/>
          </a:p>
        </p:txBody>
      </p:sp>
      <p:pic>
        <p:nvPicPr>
          <p:cNvPr id="7" name="Picture 6" descr="ACS Publications logo">
            <a:extLst>
              <a:ext uri="{FF2B5EF4-FFF2-40B4-BE49-F238E27FC236}">
                <a16:creationId xmlns:a16="http://schemas.microsoft.com/office/drawing/2014/main" id="{52D741DD-A4E8-B5E3-DDAA-43B6EA599BC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726600" y="991328"/>
            <a:ext cx="2907125" cy="377190"/>
          </a:xfrm>
          <a:prstGeom prst="rect">
            <a:avLst/>
          </a:prstGeom>
        </p:spPr>
      </p:pic>
    </p:spTree>
    <p:extLst>
      <p:ext uri="{BB962C8B-B14F-4D97-AF65-F5344CB8AC3E}">
        <p14:creationId xmlns:p14="http://schemas.microsoft.com/office/powerpoint/2010/main" val="149129605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2026/10/15</a:t>
            </a:fld>
            <a:endParaRPr lang="zh-CN" altLang="en-US"/>
          </a:p>
        </p:txBody>
      </p:sp>
      <p:sp>
        <p:nvSpPr>
          <p:cNvPr id="5" name="页脚占位符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5" r:id="rId12"/>
    <p:sldLayoutId id="2147483746"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937B9A4-32A2-788C-E79D-4B0EA1564948}"/>
              </a:ext>
              <a:ext uri="{C183D7F6-B498-43B3-948B-1728B52AA6E4}">
                <adec:decorative xmlns:adec="http://schemas.microsoft.com/office/drawing/2017/decorative" val="1"/>
              </a:ext>
            </a:extLst>
          </p:cNvPr>
          <p:cNvSpPr>
            <a:spLocks noGrp="1"/>
          </p:cNvSpPr>
          <p:nvPr>
            <p:ph type="sldNum" sz="quarter" idx="4"/>
          </p:nvPr>
        </p:nvSpPr>
        <p:spPr>
          <a:xfrm>
            <a:off x="8567421" y="4792297"/>
            <a:ext cx="319405" cy="116450"/>
          </a:xfrm>
          <a:prstGeom prst="rect">
            <a:avLst/>
          </a:prstGeom>
        </p:spPr>
        <p:txBody>
          <a:bodyPr vert="horz" lIns="0" tIns="0" rIns="0" bIns="0" rtlCol="0" anchor="ctr">
            <a:noAutofit/>
          </a:bodyPr>
          <a:lstStyle>
            <a:lvl1pPr algn="r">
              <a:defRPr sz="750">
                <a:solidFill>
                  <a:schemeClr val="accent3"/>
                </a:solidFill>
              </a:defRPr>
            </a:lvl1pPr>
          </a:lstStyle>
          <a:p>
            <a:fld id="{1D43D921-F237-4139-86D7-2CCBC6A217AA}" type="slidenum">
              <a:rPr/>
              <a:pPr/>
              <a:t>‹#›</a:t>
            </a:fld>
            <a:endParaRPr/>
          </a:p>
        </p:txBody>
      </p:sp>
      <p:sp>
        <p:nvSpPr>
          <p:cNvPr id="11" name="Copyright">
            <a:extLst>
              <a:ext uri="{FF2B5EF4-FFF2-40B4-BE49-F238E27FC236}">
                <a16:creationId xmlns:a16="http://schemas.microsoft.com/office/drawing/2014/main" id="{3ECB3FA5-DA1F-DE9F-BD6E-D9C2646F1041}"/>
              </a:ext>
              <a:ext uri="{C183D7F6-B498-43B3-948B-1728B52AA6E4}">
                <adec:decorative xmlns:adec="http://schemas.microsoft.com/office/drawing/2017/decorative" val="1"/>
              </a:ext>
            </a:extLst>
          </p:cNvPr>
          <p:cNvSpPr txBox="1"/>
          <p:nvPr/>
        </p:nvSpPr>
        <p:spPr>
          <a:xfrm>
            <a:off x="1837944" y="4820845"/>
            <a:ext cx="3354426" cy="80792"/>
          </a:xfrm>
          <a:prstGeom prst="rect">
            <a:avLst/>
          </a:prstGeom>
        </p:spPr>
        <p:txBody>
          <a:bodyPr vert="horz" lIns="0" tIns="0" rIns="0" bIns="0" rtlCol="0" anchor="ctr">
            <a:noAutofit/>
          </a:bodyPr>
          <a:lstStyle>
            <a:defPPr>
              <a:defRPr/>
            </a:defPPr>
            <a:lvl1pPr algn="r">
              <a:defRPr sz="700">
                <a:solidFill>
                  <a:schemeClr val="accent3"/>
                </a:solidFill>
              </a:defRPr>
            </a:lvl1pPr>
          </a:lstStyle>
          <a:p>
            <a:pPr lvl="0" algn="l"/>
            <a:r>
              <a:rPr sz="525"/>
              <a:t>© </a:t>
            </a:r>
            <a:fld id="{6D9B1288-B02B-42F4-8D92-B83BBA66944A}" type="datetimeyyyy">
              <a:rPr lang="zh-CN" altLang="en-US" sz="525"/>
              <a:pPr lvl="0" algn="l"/>
              <a:t>2026年</a:t>
            </a:fld>
            <a:r>
              <a:rPr sz="525"/>
              <a:t> American Chemical Society. All rights reserved. Confidential and Proprietary.</a:t>
            </a:r>
          </a:p>
        </p:txBody>
      </p:sp>
      <p:sp>
        <p:nvSpPr>
          <p:cNvPr id="2" name="Title Placeholder 1">
            <a:extLst>
              <a:ext uri="{FF2B5EF4-FFF2-40B4-BE49-F238E27FC236}">
                <a16:creationId xmlns:a16="http://schemas.microsoft.com/office/drawing/2014/main" id="{2D8C88BC-1095-6D2A-D55F-5157FBEE91C0}"/>
              </a:ext>
            </a:extLst>
          </p:cNvPr>
          <p:cNvSpPr>
            <a:spLocks noGrp="1"/>
          </p:cNvSpPr>
          <p:nvPr>
            <p:ph type="title"/>
          </p:nvPr>
        </p:nvSpPr>
        <p:spPr>
          <a:xfrm>
            <a:off x="259556" y="257176"/>
            <a:ext cx="8627267" cy="364334"/>
          </a:xfrm>
          <a:prstGeom prst="rect">
            <a:avLst/>
          </a:prstGeom>
        </p:spPr>
        <p:txBody>
          <a:bodyPr vert="horz" lIns="0" tIns="0" rIns="0" bIns="0" rtlCol="0" anchor="t">
            <a:noAutofit/>
          </a:bodyPr>
          <a:lstStyle/>
          <a:p>
            <a:r>
              <a:rPr lang="zh-CN" altLang="en-US"/>
              <a:t>单击此处编辑母版标题样式</a:t>
            </a:r>
            <a:endParaRPr/>
          </a:p>
        </p:txBody>
      </p:sp>
      <p:sp>
        <p:nvSpPr>
          <p:cNvPr id="3" name="Text Placeholder 2">
            <a:extLst>
              <a:ext uri="{FF2B5EF4-FFF2-40B4-BE49-F238E27FC236}">
                <a16:creationId xmlns:a16="http://schemas.microsoft.com/office/drawing/2014/main" id="{6A380D71-AAAE-3A28-1706-92E4D92D67E2}"/>
              </a:ext>
            </a:extLst>
          </p:cNvPr>
          <p:cNvSpPr>
            <a:spLocks noGrp="1"/>
          </p:cNvSpPr>
          <p:nvPr>
            <p:ph type="body" idx="1"/>
          </p:nvPr>
        </p:nvSpPr>
        <p:spPr>
          <a:xfrm>
            <a:off x="259556" y="1369219"/>
            <a:ext cx="8627364" cy="2974181"/>
          </a:xfrm>
          <a:prstGeom prst="rect">
            <a:avLst/>
          </a:prstGeom>
        </p:spPr>
        <p:txBody>
          <a:bodyPr vert="horz" lIns="0" tIns="0" rIns="0" bIns="0" rtlCol="0">
            <a:no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a:p>
        </p:txBody>
      </p:sp>
      <p:sp>
        <p:nvSpPr>
          <p:cNvPr id="5" name="Footer Placeholder 4">
            <a:extLst>
              <a:ext uri="{FF2B5EF4-FFF2-40B4-BE49-F238E27FC236}">
                <a16:creationId xmlns:a16="http://schemas.microsoft.com/office/drawing/2014/main" id="{7D1B280D-41CA-C6A9-F799-9BFB60833E8A}"/>
              </a:ext>
              <a:ext uri="{C183D7F6-B498-43B3-948B-1728B52AA6E4}">
                <adec:decorative xmlns:adec="http://schemas.microsoft.com/office/drawing/2017/decorative" val="1"/>
              </a:ext>
            </a:extLst>
          </p:cNvPr>
          <p:cNvSpPr>
            <a:spLocks noGrp="1"/>
          </p:cNvSpPr>
          <p:nvPr>
            <p:ph type="ftr" sz="quarter" idx="3"/>
          </p:nvPr>
        </p:nvSpPr>
        <p:spPr>
          <a:xfrm>
            <a:off x="5129072" y="4827955"/>
            <a:ext cx="3354426" cy="80792"/>
          </a:xfrm>
          <a:prstGeom prst="rect">
            <a:avLst/>
          </a:prstGeom>
        </p:spPr>
        <p:txBody>
          <a:bodyPr vert="horz" lIns="0" tIns="0" rIns="0" bIns="0" rtlCol="0" anchor="ctr">
            <a:noAutofit/>
          </a:bodyPr>
          <a:lstStyle>
            <a:lvl1pPr algn="r">
              <a:defRPr sz="525">
                <a:solidFill>
                  <a:schemeClr val="accent3"/>
                </a:solidFill>
              </a:defRPr>
            </a:lvl1pPr>
          </a:lstStyle>
          <a:p>
            <a:endParaRPr/>
          </a:p>
        </p:txBody>
      </p:sp>
      <p:pic>
        <p:nvPicPr>
          <p:cNvPr id="31" name="Picture 30">
            <a:extLst>
              <a:ext uri="{FF2B5EF4-FFF2-40B4-BE49-F238E27FC236}">
                <a16:creationId xmlns:a16="http://schemas.microsoft.com/office/drawing/2014/main" id="{F8585F88-F41C-6AEA-88AF-1DED0DA43771}"/>
              </a:ext>
              <a:ext uri="{C183D7F6-B498-43B3-948B-1728B52AA6E4}">
                <adec:decorative xmlns:adec="http://schemas.microsoft.com/office/drawing/2017/decorative" val="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55238" y="4777065"/>
            <a:ext cx="1111010" cy="144150"/>
          </a:xfrm>
          <a:prstGeom prst="rect">
            <a:avLst/>
          </a:prstGeom>
        </p:spPr>
      </p:pic>
    </p:spTree>
    <p:extLst>
      <p:ext uri="{BB962C8B-B14F-4D97-AF65-F5344CB8AC3E}">
        <p14:creationId xmlns:p14="http://schemas.microsoft.com/office/powerpoint/2010/main" val="766573343"/>
      </p:ext>
    </p:extLst>
  </p:cSld>
  <p:clrMap bg1="lt1" tx1="dk1" bg2="lt2" tx2="dk2" accent1="accent1" accent2="accent2" accent3="accent3" accent4="accent4" accent5="accent5" accent6="accent6" hlink="hlink" folHlink="folHlink"/>
  <p:sldLayoutIdLst>
    <p:sldLayoutId id="2147483749" r:id="rId1"/>
    <p:sldLayoutId id="2147483750" r:id="rId2"/>
  </p:sldLayoutIdLst>
  <p:hf hdr="0" ftr="0" dt="0"/>
  <p:txStyles>
    <p:titleStyle>
      <a:lvl1pPr algn="l" defTabSz="685800" rtl="0" eaLnBrk="1" latinLnBrk="0" hangingPunct="1">
        <a:lnSpc>
          <a:spcPct val="100000"/>
        </a:lnSpc>
        <a:spcBef>
          <a:spcPct val="0"/>
        </a:spcBef>
        <a:buNone/>
        <a:defRPr sz="2100" kern="1200">
          <a:solidFill>
            <a:schemeClr val="accent1"/>
          </a:solidFill>
          <a:latin typeface="+mj-lt"/>
          <a:ea typeface="+mj-ea"/>
          <a:cs typeface="+mj-cs"/>
        </a:defRPr>
      </a:lvl1pPr>
    </p:titleStyle>
    <p:bodyStyle>
      <a:lvl1pPr marL="171450" indent="-171450" algn="l" defTabSz="685800" rtl="0" eaLnBrk="1" latinLnBrk="0" hangingPunct="1">
        <a:lnSpc>
          <a:spcPct val="100000"/>
        </a:lnSpc>
        <a:spcBef>
          <a:spcPts val="900"/>
        </a:spcBef>
        <a:buFont typeface="Arial" panose="020B0604020202020204" pitchFamily="34" charset="0"/>
        <a:buChar char="•"/>
        <a:defRPr sz="1350" kern="1200">
          <a:solidFill>
            <a:schemeClr val="tx1"/>
          </a:solidFill>
          <a:latin typeface="+mn-lt"/>
          <a:ea typeface="+mn-ea"/>
          <a:cs typeface="+mn-cs"/>
        </a:defRPr>
      </a:lvl1pPr>
      <a:lvl2pPr marL="514350" indent="-171450" algn="l" defTabSz="685800"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2pPr>
      <a:lvl3pPr marL="857250" indent="-171450" algn="l" defTabSz="685800" rtl="0" eaLnBrk="1" latinLnBrk="0" hangingPunct="1">
        <a:lnSpc>
          <a:spcPct val="100000"/>
        </a:lnSpc>
        <a:spcBef>
          <a:spcPts val="450"/>
        </a:spcBef>
        <a:buFont typeface="Arial" panose="020B0604020202020204" pitchFamily="34" charset="0"/>
        <a:buChar char="•"/>
        <a:defRPr sz="1050" kern="1200">
          <a:solidFill>
            <a:schemeClr val="tx1"/>
          </a:solidFill>
          <a:latin typeface="+mn-lt"/>
          <a:ea typeface="+mn-ea"/>
          <a:cs typeface="+mn-cs"/>
        </a:defRPr>
      </a:lvl3pPr>
      <a:lvl4pPr marL="857250" indent="-171450" algn="l" defTabSz="685800" rtl="0" eaLnBrk="1" latinLnBrk="0" hangingPunct="1">
        <a:lnSpc>
          <a:spcPct val="100000"/>
        </a:lnSpc>
        <a:spcBef>
          <a:spcPts val="450"/>
        </a:spcBef>
        <a:buFont typeface="Arial" panose="020B0604020202020204" pitchFamily="34" charset="0"/>
        <a:buChar char="•"/>
        <a:defRPr sz="1050" kern="1200">
          <a:solidFill>
            <a:schemeClr val="tx1"/>
          </a:solidFill>
          <a:latin typeface="+mn-lt"/>
          <a:ea typeface="+mn-ea"/>
          <a:cs typeface="+mn-cs"/>
        </a:defRPr>
      </a:lvl4pPr>
      <a:lvl5pPr marL="857250" indent="-171450" algn="l" defTabSz="685800" rtl="0" eaLnBrk="1" latinLnBrk="0" hangingPunct="1">
        <a:lnSpc>
          <a:spcPct val="100000"/>
        </a:lnSpc>
        <a:spcBef>
          <a:spcPts val="450"/>
        </a:spcBef>
        <a:buFont typeface="Arial" panose="020B0604020202020204" pitchFamily="34" charset="0"/>
        <a:buChar char="•"/>
        <a:defRPr sz="1050" kern="1200">
          <a:solidFill>
            <a:schemeClr val="tx1"/>
          </a:solidFill>
          <a:latin typeface="+mn-lt"/>
          <a:ea typeface="+mn-ea"/>
          <a:cs typeface="+mn-cs"/>
        </a:defRPr>
      </a:lvl5pPr>
      <a:lvl6pPr marL="857250" indent="-171450" algn="l" defTabSz="685800" rtl="0" eaLnBrk="1" latinLnBrk="0" hangingPunct="1">
        <a:lnSpc>
          <a:spcPct val="100000"/>
        </a:lnSpc>
        <a:spcBef>
          <a:spcPts val="450"/>
        </a:spcBef>
        <a:buFont typeface="Arial" panose="020B0604020202020204" pitchFamily="34" charset="0"/>
        <a:buChar char="•"/>
        <a:defRPr sz="1050" kern="1200">
          <a:solidFill>
            <a:schemeClr val="tx1"/>
          </a:solidFill>
          <a:latin typeface="+mn-lt"/>
          <a:ea typeface="+mn-ea"/>
          <a:cs typeface="+mn-cs"/>
        </a:defRPr>
      </a:lvl6pPr>
      <a:lvl7pPr marL="857250" indent="-171450" algn="l" defTabSz="685800" rtl="0" eaLnBrk="1" latinLnBrk="0" hangingPunct="1">
        <a:lnSpc>
          <a:spcPct val="100000"/>
        </a:lnSpc>
        <a:spcBef>
          <a:spcPts val="450"/>
        </a:spcBef>
        <a:buFont typeface="Arial" panose="020B0604020202020204" pitchFamily="34" charset="0"/>
        <a:buChar char="•"/>
        <a:defRPr sz="1050" kern="1200">
          <a:solidFill>
            <a:schemeClr val="tx1"/>
          </a:solidFill>
          <a:latin typeface="+mn-lt"/>
          <a:ea typeface="+mn-ea"/>
          <a:cs typeface="+mn-cs"/>
        </a:defRPr>
      </a:lvl7pPr>
      <a:lvl8pPr marL="857250" indent="-171450" algn="l" defTabSz="685800" rtl="0" eaLnBrk="1" latinLnBrk="0" hangingPunct="1">
        <a:lnSpc>
          <a:spcPct val="100000"/>
        </a:lnSpc>
        <a:spcBef>
          <a:spcPts val="450"/>
        </a:spcBef>
        <a:buFont typeface="Arial" panose="020B0604020202020204" pitchFamily="34" charset="0"/>
        <a:buChar char="•"/>
        <a:defRPr sz="1050" kern="1200">
          <a:solidFill>
            <a:schemeClr val="tx1"/>
          </a:solidFill>
          <a:latin typeface="+mn-lt"/>
          <a:ea typeface="+mn-ea"/>
          <a:cs typeface="+mn-cs"/>
        </a:defRPr>
      </a:lvl8pPr>
      <a:lvl9pPr marL="857250" indent="-171450" algn="l" defTabSz="685800" rtl="0" eaLnBrk="1" latinLnBrk="0" hangingPunct="1">
        <a:lnSpc>
          <a:spcPct val="100000"/>
        </a:lnSpc>
        <a:spcBef>
          <a:spcPts val="450"/>
        </a:spcBef>
        <a:buFont typeface="Arial" panose="020B0604020202020204" pitchFamily="34" charset="0"/>
        <a:buChar char="•"/>
        <a:defRPr sz="1050" kern="1200">
          <a:solidFill>
            <a:schemeClr val="tx1"/>
          </a:solidFill>
          <a:latin typeface="+mn-lt"/>
          <a:ea typeface="+mn-ea"/>
          <a:cs typeface="+mn-cs"/>
        </a:defRPr>
      </a:lvl9pPr>
    </p:bodyStyle>
    <p:otherStyle>
      <a:defPPr>
        <a:defRP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1304">
          <p15:clr>
            <a:srgbClr val="F26B43"/>
          </p15:clr>
        </p15:guide>
        <p15:guide id="4" pos="1448">
          <p15:clr>
            <a:srgbClr val="F26B43"/>
          </p15:clr>
        </p15:guide>
        <p15:guide id="5" pos="2536">
          <p15:clr>
            <a:srgbClr val="F26B43"/>
          </p15:clr>
        </p15:guide>
        <p15:guide id="6" pos="2680">
          <p15:clr>
            <a:srgbClr val="F26B43"/>
          </p15:clr>
        </p15:guide>
        <p15:guide id="7" pos="3768">
          <p15:clr>
            <a:srgbClr val="F26B43"/>
          </p15:clr>
        </p15:guide>
        <p15:guide id="8" pos="3912">
          <p15:clr>
            <a:srgbClr val="F26B43"/>
          </p15:clr>
        </p15:guide>
        <p15:guide id="9" pos="5000">
          <p15:clr>
            <a:srgbClr val="F26B43"/>
          </p15:clr>
        </p15:guide>
        <p15:guide id="10" pos="5144">
          <p15:clr>
            <a:srgbClr val="F26B43"/>
          </p15:clr>
        </p15:guide>
        <p15:guide id="11" pos="6232">
          <p15:clr>
            <a:srgbClr val="F26B43"/>
          </p15:clr>
        </p15:guide>
        <p15:guide id="12" pos="6376">
          <p15:clr>
            <a:srgbClr val="F26B43"/>
          </p15:clr>
        </p15:guide>
        <p15:guide id="13" pos="7464">
          <p15:clr>
            <a:srgbClr val="F26B43"/>
          </p15:clr>
        </p15:guide>
        <p15:guide id="14" orient="horz">
          <p15:clr>
            <a:srgbClr val="F26B43"/>
          </p15:clr>
        </p15:guide>
        <p15:guide id="15" orient="horz" pos="4320">
          <p15:clr>
            <a:srgbClr val="F26B43"/>
          </p15:clr>
        </p15:guide>
        <p15:guide id="16" orient="horz" pos="216">
          <p15:clr>
            <a:srgbClr val="F26B43"/>
          </p15:clr>
        </p15:guide>
        <p15:guide id="17" orient="horz" pos="4104">
          <p15:clr>
            <a:srgbClr val="F26B43"/>
          </p15:clr>
        </p15:guide>
        <p15:guide id="18" orient="horz" pos="584">
          <p15:clr>
            <a:srgbClr val="F26B43"/>
          </p15:clr>
        </p15:guide>
        <p15:guide id="19" orient="horz" pos="896">
          <p15:clr>
            <a:srgbClr val="F26B43"/>
          </p15:clr>
        </p15:guide>
        <p15:guide id="21" orient="horz" pos="1150">
          <p15:clr>
            <a:srgbClr val="F26B43"/>
          </p15:clr>
        </p15:guide>
        <p15:guide id="22" orient="horz" pos="3648">
          <p15:clr>
            <a:srgbClr val="F26B43"/>
          </p15:clr>
        </p15:guide>
        <p15:guide id="23" pos="21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14.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4.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4.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 Id="rId5" Type="http://schemas.openxmlformats.org/officeDocument/2006/relationships/image" Target="../media/image29.jpe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9.jpeg"/><Relationship Id="rId4" Type="http://schemas.openxmlformats.org/officeDocument/2006/relationships/image" Target="../media/image38.jpeg"/></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26.png"/><Relationship Id="rId1" Type="http://schemas.openxmlformats.org/officeDocument/2006/relationships/slideLayout" Target="../slideLayouts/slideLayout1.xml"/><Relationship Id="rId5" Type="http://schemas.openxmlformats.org/officeDocument/2006/relationships/image" Target="../media/image45.png"/><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26.png"/><Relationship Id="rId1" Type="http://schemas.openxmlformats.org/officeDocument/2006/relationships/slideLayout" Target="../slideLayouts/slideLayout1.xml"/><Relationship Id="rId5" Type="http://schemas.openxmlformats.org/officeDocument/2006/relationships/image" Target="../media/image49.png"/><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26.png"/><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3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3.png"/><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3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3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4.png"/><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63.png"/></Relationships>
</file>

<file path=ppt/slides/_rels/slide4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4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4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54.png"/><Relationship Id="rId1"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image" Target="../media/image71.png"/></Relationships>
</file>

<file path=ppt/slides/_rels/slide4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26.png"/><Relationship Id="rId1" Type="http://schemas.openxmlformats.org/officeDocument/2006/relationships/slideLayout" Target="../slideLayouts/slideLayout1.xml"/><Relationship Id="rId4" Type="http://schemas.openxmlformats.org/officeDocument/2006/relationships/image" Target="../media/image74.jpeg"/></Relationships>
</file>

<file path=ppt/slides/_rels/slide4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26.png"/><Relationship Id="rId1" Type="http://schemas.openxmlformats.org/officeDocument/2006/relationships/slideLayout" Target="../slideLayouts/slideLayout1.xml"/><Relationship Id="rId4" Type="http://schemas.openxmlformats.org/officeDocument/2006/relationships/image" Target="../media/image76.jpg"/></Relationships>
</file>

<file path=ppt/slides/_rels/slide5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83.png"/><Relationship Id="rId3" Type="http://schemas.openxmlformats.org/officeDocument/2006/relationships/image" Target="../media/image78.png"/><Relationship Id="rId7" Type="http://schemas.openxmlformats.org/officeDocument/2006/relationships/diagramColors" Target="../diagrams/colors1.xml"/><Relationship Id="rId12" Type="http://schemas.openxmlformats.org/officeDocument/2006/relationships/image" Target="../media/image82.png"/><Relationship Id="rId17" Type="http://schemas.openxmlformats.org/officeDocument/2006/relationships/image" Target="../media/image87.png"/><Relationship Id="rId2" Type="http://schemas.openxmlformats.org/officeDocument/2006/relationships/image" Target="../media/image26.png"/><Relationship Id="rId16" Type="http://schemas.openxmlformats.org/officeDocument/2006/relationships/image" Target="../media/image86.png"/><Relationship Id="rId1" Type="http://schemas.openxmlformats.org/officeDocument/2006/relationships/slideLayout" Target="../slideLayouts/slideLayout1.xml"/><Relationship Id="rId6" Type="http://schemas.openxmlformats.org/officeDocument/2006/relationships/diagramQuickStyle" Target="../diagrams/quickStyle1.xml"/><Relationship Id="rId11" Type="http://schemas.openxmlformats.org/officeDocument/2006/relationships/image" Target="../media/image81.png"/><Relationship Id="rId5" Type="http://schemas.openxmlformats.org/officeDocument/2006/relationships/diagramLayout" Target="../diagrams/layout1.xml"/><Relationship Id="rId15" Type="http://schemas.openxmlformats.org/officeDocument/2006/relationships/image" Target="../media/image85.png"/><Relationship Id="rId10" Type="http://schemas.openxmlformats.org/officeDocument/2006/relationships/image" Target="../media/image80.png"/><Relationship Id="rId4" Type="http://schemas.openxmlformats.org/officeDocument/2006/relationships/diagramData" Target="../diagrams/data1.xml"/><Relationship Id="rId9" Type="http://schemas.openxmlformats.org/officeDocument/2006/relationships/image" Target="../media/image79.png"/><Relationship Id="rId14" Type="http://schemas.openxmlformats.org/officeDocument/2006/relationships/image" Target="../media/image84.png"/></Relationships>
</file>

<file path=ppt/slides/_rels/slide5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89.png"/><Relationship Id="rId4" Type="http://schemas.openxmlformats.org/officeDocument/2006/relationships/image" Target="../media/image88.png"/></Relationships>
</file>

<file path=ppt/slides/_rels/slide5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26.png"/><Relationship Id="rId1" Type="http://schemas.openxmlformats.org/officeDocument/2006/relationships/slideLayout" Target="../slideLayouts/slideLayout1.xml"/><Relationship Id="rId4" Type="http://schemas.openxmlformats.org/officeDocument/2006/relationships/image" Target="../media/image92.png"/></Relationships>
</file>

<file path=ppt/slides/_rels/slide6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93.png"/></Relationships>
</file>

<file path=ppt/slides/_rels/slide6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94.png"/></Relationships>
</file>

<file path=ppt/slides/_rels/slide6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95.png"/></Relationships>
</file>

<file path=ppt/slides/_rels/slide6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66.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102.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s>
</file>

<file path=ppt/slides/_rels/slide67.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104.png"/><Relationship Id="rId7" Type="http://schemas.openxmlformats.org/officeDocument/2006/relationships/image" Target="../media/image108.png"/><Relationship Id="rId2" Type="http://schemas.openxmlformats.org/officeDocument/2006/relationships/image" Target="../media/image103.png"/><Relationship Id="rId1" Type="http://schemas.openxmlformats.org/officeDocument/2006/relationships/slideLayout" Target="../slideLayouts/slideLayout1.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s>
</file>

<file path=ppt/slides/_rels/slide69.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3.png"/><Relationship Id="rId1" Type="http://schemas.openxmlformats.org/officeDocument/2006/relationships/slideLayout" Target="../slideLayouts/slideLayout1.xml"/><Relationship Id="rId5" Type="http://schemas.openxmlformats.org/officeDocument/2006/relationships/image" Target="../media/image111.png"/><Relationship Id="rId4" Type="http://schemas.openxmlformats.org/officeDocument/2006/relationships/image" Target="../media/image110.png"/></Relationships>
</file>

<file path=ppt/slides/_rels/slide70.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112.jpg"/><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26.png"/><Relationship Id="rId1" Type="http://schemas.openxmlformats.org/officeDocument/2006/relationships/slideLayout" Target="../slideLayouts/slideLayout1.xml"/><Relationship Id="rId4" Type="http://schemas.openxmlformats.org/officeDocument/2006/relationships/image" Target="../media/image1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65894-8A56-C40F-5E58-195D10FF835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AE88106-2080-96C9-BE0B-D5EEDF3A2B77}"/>
              </a:ext>
            </a:extLst>
          </p:cNvPr>
          <p:cNvSpPr>
            <a:spLocks noGrp="1"/>
          </p:cNvSpPr>
          <p:nvPr>
            <p:ph type="sldNum" sz="quarter" idx="12"/>
          </p:nvPr>
        </p:nvSpPr>
        <p:spPr/>
        <p:txBody>
          <a:bodyPr/>
          <a:lstStyle/>
          <a:p>
            <a:pPr defTabSz="685800"/>
            <a:fld id="{1D43D921-F237-4139-86D7-2CCBC6A217AA}" type="slidenum">
              <a:rPr lang="en-US">
                <a:latin typeface="Arial" panose="020B0604020202020204"/>
              </a:rPr>
              <a:pPr defTabSz="685800"/>
              <a:t>1</a:t>
            </a:fld>
            <a:endParaRPr lang="en-US">
              <a:latin typeface="Arial" panose="020B0604020202020204"/>
            </a:endParaRPr>
          </a:p>
        </p:txBody>
      </p:sp>
      <p:sp>
        <p:nvSpPr>
          <p:cNvPr id="5" name="Title 1">
            <a:extLst>
              <a:ext uri="{FF2B5EF4-FFF2-40B4-BE49-F238E27FC236}">
                <a16:creationId xmlns:a16="http://schemas.microsoft.com/office/drawing/2014/main" id="{2D63BC2F-D536-8375-3175-5C55DA609BE3}"/>
              </a:ext>
            </a:extLst>
          </p:cNvPr>
          <p:cNvSpPr>
            <a:spLocks noGrp="1"/>
          </p:cNvSpPr>
          <p:nvPr>
            <p:ph type="ctrTitle"/>
          </p:nvPr>
        </p:nvSpPr>
        <p:spPr>
          <a:xfrm>
            <a:off x="1728214" y="1873414"/>
            <a:ext cx="5695950" cy="1396671"/>
          </a:xfrm>
        </p:spPr>
        <p:txBody>
          <a:bodyPr/>
          <a:lstStyle/>
          <a:p>
            <a:r>
              <a:rPr lang="en-US" altLang="zh-CN" dirty="0">
                <a:latin typeface="+mn-lt"/>
                <a:ea typeface="宋体" panose="02010600030101010101" pitchFamily="2" charset="-122"/>
              </a:rPr>
              <a:t>ACS</a:t>
            </a:r>
            <a:r>
              <a:rPr lang="zh-CN" altLang="en-US" dirty="0">
                <a:latin typeface="+mn-lt"/>
                <a:ea typeface="宋体" panose="02010600030101010101" pitchFamily="2" charset="-122"/>
              </a:rPr>
              <a:t>美国化学会数据库</a:t>
            </a:r>
            <a:br>
              <a:rPr lang="en-US" altLang="zh-CN" dirty="0">
                <a:latin typeface="+mn-lt"/>
                <a:ea typeface="宋体" panose="02010600030101010101" pitchFamily="2" charset="-122"/>
              </a:rPr>
            </a:br>
            <a:r>
              <a:rPr lang="zh-CN" altLang="en-US" dirty="0">
                <a:latin typeface="+mn-lt"/>
                <a:ea typeface="宋体" panose="02010600030101010101" pitchFamily="2" charset="-122"/>
              </a:rPr>
              <a:t>文献调研与科研案例</a:t>
            </a:r>
            <a:endParaRPr lang="en-US" dirty="0">
              <a:latin typeface="+mn-lt"/>
              <a:ea typeface="宋体" panose="02010600030101010101" pitchFamily="2" charset="-122"/>
            </a:endParaRPr>
          </a:p>
        </p:txBody>
      </p:sp>
      <p:sp>
        <p:nvSpPr>
          <p:cNvPr id="6" name="Subtitle 2">
            <a:extLst>
              <a:ext uri="{FF2B5EF4-FFF2-40B4-BE49-F238E27FC236}">
                <a16:creationId xmlns:a16="http://schemas.microsoft.com/office/drawing/2014/main" id="{6C28730E-E519-86E9-254C-75772B16058A}"/>
              </a:ext>
            </a:extLst>
          </p:cNvPr>
          <p:cNvSpPr>
            <a:spLocks noGrp="1"/>
          </p:cNvSpPr>
          <p:nvPr>
            <p:ph type="subTitle" idx="1"/>
          </p:nvPr>
        </p:nvSpPr>
        <p:spPr>
          <a:xfrm>
            <a:off x="1724025" y="3723878"/>
            <a:ext cx="5698998" cy="369191"/>
          </a:xfrm>
        </p:spPr>
        <p:txBody>
          <a:bodyPr/>
          <a:lstStyle/>
          <a:p>
            <a:r>
              <a:rPr lang="en-US" sz="2000" dirty="0"/>
              <a:t>15 Oct 2026  </a:t>
            </a:r>
            <a:r>
              <a:rPr lang="zh-CN" altLang="en-US" sz="2000" dirty="0">
                <a:latin typeface="宋体" panose="02010600030101010101" pitchFamily="2" charset="-122"/>
                <a:ea typeface="宋体" panose="02010600030101010101" pitchFamily="2" charset="-122"/>
              </a:rPr>
              <a:t>赵璟</a:t>
            </a:r>
            <a:endParaRPr lang="en-US" sz="2000"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1586930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342CD-EB1C-8E99-DC71-22193D75DDE2}"/>
            </a:ext>
          </a:extLst>
        </p:cNvPr>
        <p:cNvGrpSpPr/>
        <p:nvPr/>
      </p:nvGrpSpPr>
      <p:grpSpPr>
        <a:xfrm>
          <a:off x="0" y="0"/>
          <a:ext cx="0" cy="0"/>
          <a:chOff x="0" y="0"/>
          <a:chExt cx="0" cy="0"/>
        </a:xfrm>
      </p:grpSpPr>
      <p:sp>
        <p:nvSpPr>
          <p:cNvPr id="14" name="Rectangle 15">
            <a:extLst>
              <a:ext uri="{FF2B5EF4-FFF2-40B4-BE49-F238E27FC236}">
                <a16:creationId xmlns:a16="http://schemas.microsoft.com/office/drawing/2014/main" id="{FE620513-DC95-F016-D0B6-1A323A0C21D5}"/>
              </a:ext>
            </a:extLst>
          </p:cNvPr>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4" name="Picture 26">
            <a:extLst>
              <a:ext uri="{FF2B5EF4-FFF2-40B4-BE49-F238E27FC236}">
                <a16:creationId xmlns:a16="http://schemas.microsoft.com/office/drawing/2014/main" id="{E4E14A2F-7BA7-007D-5C99-9408AAC9B53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3" name="TextBox 1">
            <a:extLst>
              <a:ext uri="{FF2B5EF4-FFF2-40B4-BE49-F238E27FC236}">
                <a16:creationId xmlns:a16="http://schemas.microsoft.com/office/drawing/2014/main" id="{709A569B-A299-3E03-97A4-4C09DA1B41EA}"/>
              </a:ext>
            </a:extLst>
          </p:cNvPr>
          <p:cNvSpPr txBox="1"/>
          <p:nvPr/>
        </p:nvSpPr>
        <p:spPr>
          <a:xfrm>
            <a:off x="539552" y="1827191"/>
            <a:ext cx="5317976" cy="1077218"/>
          </a:xfrm>
          <a:prstGeom prst="rect">
            <a:avLst/>
          </a:prstGeom>
          <a:noFill/>
        </p:spPr>
        <p:txBody>
          <a:bodyPr wrap="square" rtlCol="0">
            <a:spAutoFit/>
          </a:bodyPr>
          <a:lstStyle/>
          <a:p>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ACS Publications</a:t>
            </a:r>
          </a:p>
          <a:p>
            <a:r>
              <a:rPr lang="zh-CN" alt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数据库文献资源的介绍</a:t>
            </a:r>
            <a:endPar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9864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38F55-8131-D930-F351-3968E386C36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A82905-BCB5-5B63-2269-1A5A7700A95F}"/>
              </a:ext>
            </a:extLst>
          </p:cNvPr>
          <p:cNvSpPr>
            <a:spLocks noGrp="1"/>
          </p:cNvSpPr>
          <p:nvPr>
            <p:ph type="sldNum" sz="quarter" idx="12"/>
          </p:nvPr>
        </p:nvSpPr>
        <p:spPr/>
        <p:txBody>
          <a:bodyPr/>
          <a:lstStyle/>
          <a:p>
            <a:pPr defTabSz="685800"/>
            <a:fld id="{1D43D921-F237-4139-86D7-2CCBC6A217AA}" type="slidenum">
              <a:rPr lang="en-US">
                <a:solidFill>
                  <a:srgbClr val="716D6E"/>
                </a:solidFill>
                <a:latin typeface="Arial" panose="020B0604020202020204"/>
              </a:rPr>
              <a:pPr defTabSz="685800"/>
              <a:t>3</a:t>
            </a:fld>
            <a:endParaRPr lang="en-US">
              <a:solidFill>
                <a:srgbClr val="716D6E"/>
              </a:solidFill>
              <a:latin typeface="Arial" panose="020B0604020202020204"/>
            </a:endParaRPr>
          </a:p>
        </p:txBody>
      </p:sp>
      <p:sp>
        <p:nvSpPr>
          <p:cNvPr id="6" name="Title 1">
            <a:extLst>
              <a:ext uri="{FF2B5EF4-FFF2-40B4-BE49-F238E27FC236}">
                <a16:creationId xmlns:a16="http://schemas.microsoft.com/office/drawing/2014/main" id="{97E72714-D489-FBDF-C03F-99C98C60C072}"/>
              </a:ext>
            </a:extLst>
          </p:cNvPr>
          <p:cNvSpPr txBox="1">
            <a:spLocks/>
          </p:cNvSpPr>
          <p:nvPr/>
        </p:nvSpPr>
        <p:spPr>
          <a:xfrm>
            <a:off x="791135" y="344274"/>
            <a:ext cx="7561730" cy="723318"/>
          </a:xfrm>
          <a:prstGeom prst="rect">
            <a:avLst/>
          </a:prstGeom>
        </p:spPr>
        <p:txBody>
          <a:bodyPr lIns="0" tIns="0" rIns="0" bIns="0"/>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algn="ctr" defTabSz="685800"/>
            <a:r>
              <a:rPr lang="en-US" sz="2400" dirty="0">
                <a:solidFill>
                  <a:srgbClr val="7030A0"/>
                </a:solidFill>
                <a:latin typeface="Arial Black" panose="020B0A04020102020204" pitchFamily="34" charset="0"/>
                <a:cs typeface="Arial" panose="020B0604020202020204" pitchFamily="34" charset="0"/>
              </a:rPr>
              <a:t>ACS Publications</a:t>
            </a:r>
            <a:endParaRPr lang="en-US" sz="2400" b="0" dirty="0">
              <a:solidFill>
                <a:srgbClr val="7030A0"/>
              </a:solidFill>
              <a:latin typeface="Arial Black" panose="020B0A04020102020204" pitchFamily="34" charset="0"/>
              <a:cs typeface="Arial" panose="020B0604020202020204" pitchFamily="34" charset="0"/>
            </a:endParaRPr>
          </a:p>
          <a:p>
            <a:pPr algn="ctr" defTabSz="685800"/>
            <a:r>
              <a:rPr lang="en-US" sz="2400" dirty="0">
                <a:solidFill>
                  <a:srgbClr val="7030A0"/>
                </a:solidFill>
                <a:latin typeface="Arial Black" panose="020B0A04020102020204" pitchFamily="34" charset="0"/>
                <a:cs typeface="Arial" panose="020B0604020202020204" pitchFamily="34" charset="0"/>
              </a:rPr>
              <a:t>Most Trusted, Most Cited, Most Read</a:t>
            </a:r>
          </a:p>
        </p:txBody>
      </p:sp>
      <p:pic>
        <p:nvPicPr>
          <p:cNvPr id="8" name="图片 7" descr="图片包含 图形用户界面&#10;&#10;描述已自动生成">
            <a:extLst>
              <a:ext uri="{FF2B5EF4-FFF2-40B4-BE49-F238E27FC236}">
                <a16:creationId xmlns:a16="http://schemas.microsoft.com/office/drawing/2014/main" id="{22FEE9D1-CE16-55E4-9352-23612EF5AEB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8260" y="1350601"/>
            <a:ext cx="1249456" cy="1657521"/>
          </a:xfrm>
          <a:prstGeom prst="rect">
            <a:avLst/>
          </a:prstGeom>
          <a:ln w="6350">
            <a:solidFill>
              <a:schemeClr val="tx1">
                <a:lumMod val="50000"/>
                <a:lumOff val="50000"/>
              </a:schemeClr>
            </a:solidFill>
          </a:ln>
        </p:spPr>
      </p:pic>
      <p:pic>
        <p:nvPicPr>
          <p:cNvPr id="10" name="图片 9">
            <a:extLst>
              <a:ext uri="{FF2B5EF4-FFF2-40B4-BE49-F238E27FC236}">
                <a16:creationId xmlns:a16="http://schemas.microsoft.com/office/drawing/2014/main" id="{408D44C6-B68B-5239-D08A-BA4255786C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25239" y="1350602"/>
            <a:ext cx="1239926" cy="1654422"/>
          </a:xfrm>
          <a:prstGeom prst="rect">
            <a:avLst/>
          </a:prstGeom>
          <a:ln w="6350">
            <a:solidFill>
              <a:schemeClr val="tx1">
                <a:lumMod val="50000"/>
                <a:lumOff val="50000"/>
              </a:schemeClr>
            </a:solidFill>
          </a:ln>
        </p:spPr>
      </p:pic>
      <p:pic>
        <p:nvPicPr>
          <p:cNvPr id="12" name="图片 11">
            <a:extLst>
              <a:ext uri="{FF2B5EF4-FFF2-40B4-BE49-F238E27FC236}">
                <a16:creationId xmlns:a16="http://schemas.microsoft.com/office/drawing/2014/main" id="{930183DB-B2D4-A051-74A9-54789ADBBB49}"/>
              </a:ext>
            </a:extLst>
          </p:cNvPr>
          <p:cNvPicPr>
            <a:picLocks noChangeAspect="1"/>
          </p:cNvPicPr>
          <p:nvPr/>
        </p:nvPicPr>
        <p:blipFill>
          <a:blip r:embed="rId4"/>
          <a:stretch>
            <a:fillRect/>
          </a:stretch>
        </p:blipFill>
        <p:spPr>
          <a:xfrm>
            <a:off x="3240755" y="1350601"/>
            <a:ext cx="1236336" cy="1657521"/>
          </a:xfrm>
          <a:prstGeom prst="rect">
            <a:avLst/>
          </a:prstGeom>
          <a:ln w="3175">
            <a:solidFill>
              <a:schemeClr val="tx1">
                <a:lumMod val="50000"/>
                <a:lumOff val="50000"/>
              </a:schemeClr>
            </a:solidFill>
          </a:ln>
        </p:spPr>
      </p:pic>
      <p:pic>
        <p:nvPicPr>
          <p:cNvPr id="14" name="图片 13">
            <a:extLst>
              <a:ext uri="{FF2B5EF4-FFF2-40B4-BE49-F238E27FC236}">
                <a16:creationId xmlns:a16="http://schemas.microsoft.com/office/drawing/2014/main" id="{CE05AE51-F3CD-575B-4957-A602379F12B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70131" y="1345782"/>
            <a:ext cx="1236298" cy="1654422"/>
          </a:xfrm>
          <a:prstGeom prst="rect">
            <a:avLst/>
          </a:prstGeom>
          <a:ln w="3175">
            <a:solidFill>
              <a:schemeClr val="tx1">
                <a:lumMod val="50000"/>
                <a:lumOff val="50000"/>
              </a:schemeClr>
            </a:solidFill>
          </a:ln>
        </p:spPr>
      </p:pic>
      <p:pic>
        <p:nvPicPr>
          <p:cNvPr id="16" name="图片 15">
            <a:extLst>
              <a:ext uri="{FF2B5EF4-FFF2-40B4-BE49-F238E27FC236}">
                <a16:creationId xmlns:a16="http://schemas.microsoft.com/office/drawing/2014/main" id="{86AB8A24-AE3C-2847-820C-6C72C22C6CD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79792" y="1350601"/>
            <a:ext cx="1244873" cy="1654423"/>
          </a:xfrm>
          <a:prstGeom prst="rect">
            <a:avLst/>
          </a:prstGeom>
          <a:ln w="3175">
            <a:solidFill>
              <a:schemeClr val="tx1">
                <a:lumMod val="50000"/>
                <a:lumOff val="50000"/>
              </a:schemeClr>
            </a:solidFill>
          </a:ln>
        </p:spPr>
      </p:pic>
      <p:pic>
        <p:nvPicPr>
          <p:cNvPr id="18" name="图片 17">
            <a:extLst>
              <a:ext uri="{FF2B5EF4-FFF2-40B4-BE49-F238E27FC236}">
                <a16:creationId xmlns:a16="http://schemas.microsoft.com/office/drawing/2014/main" id="{FCFE5690-3761-C801-9BAE-150DADBA516E}"/>
              </a:ext>
            </a:extLst>
          </p:cNvPr>
          <p:cNvPicPr>
            <a:picLocks noChangeAspect="1"/>
          </p:cNvPicPr>
          <p:nvPr/>
        </p:nvPicPr>
        <p:blipFill>
          <a:blip r:embed="rId7"/>
          <a:stretch>
            <a:fillRect/>
          </a:stretch>
        </p:blipFill>
        <p:spPr>
          <a:xfrm>
            <a:off x="4652683" y="1345782"/>
            <a:ext cx="1241858" cy="1654423"/>
          </a:xfrm>
          <a:prstGeom prst="rect">
            <a:avLst/>
          </a:prstGeom>
          <a:ln w="3175">
            <a:solidFill>
              <a:schemeClr val="tx1">
                <a:lumMod val="50000"/>
                <a:lumOff val="50000"/>
              </a:schemeClr>
            </a:solidFill>
          </a:ln>
        </p:spPr>
      </p:pic>
      <p:sp>
        <p:nvSpPr>
          <p:cNvPr id="20" name="Title 2">
            <a:extLst>
              <a:ext uri="{FF2B5EF4-FFF2-40B4-BE49-F238E27FC236}">
                <a16:creationId xmlns:a16="http://schemas.microsoft.com/office/drawing/2014/main" id="{EB766DD1-A00C-A67A-3985-A1F8119EEA7C}"/>
              </a:ext>
            </a:extLst>
          </p:cNvPr>
          <p:cNvSpPr>
            <a:spLocks noGrp="1"/>
          </p:cNvSpPr>
          <p:nvPr/>
        </p:nvSpPr>
        <p:spPr bwMode="auto">
          <a:xfrm>
            <a:off x="398260" y="3147360"/>
            <a:ext cx="8326405" cy="1254311"/>
          </a:xfrm>
          <a:prstGeom prst="rect">
            <a:avLst/>
          </a:prstGeom>
          <a:noFill/>
          <a:ln w="9525">
            <a:noFill/>
            <a:miter lim="800000"/>
            <a:headEnd/>
            <a:tailEnd/>
          </a:ln>
        </p:spPr>
        <p:txBody>
          <a:bodyPr anchor="ctr"/>
          <a:lstStyle/>
          <a:p>
            <a:pPr defTabSz="342900" eaLnBrk="0" hangingPunct="0">
              <a:lnSpc>
                <a:spcPct val="150000"/>
              </a:lnSpc>
            </a:pPr>
            <a:r>
              <a:rPr lang="en-US" altLang="zh-CN" b="1" dirty="0">
                <a:solidFill>
                  <a:srgbClr val="000000"/>
                </a:solidFill>
                <a:latin typeface="Arial" panose="020B0604020202020204"/>
                <a:ea typeface="宋体" panose="02010600030101010101" pitchFamily="2" charset="-122"/>
              </a:rPr>
              <a:t>ACS </a:t>
            </a:r>
            <a:r>
              <a:rPr lang="zh-CN" altLang="en-US" b="1" dirty="0">
                <a:solidFill>
                  <a:srgbClr val="000000"/>
                </a:solidFill>
                <a:latin typeface="Arial" panose="020B0604020202020204"/>
                <a:ea typeface="宋体" panose="02010600030101010101" pitchFamily="2" charset="-122"/>
              </a:rPr>
              <a:t>美国化学会出版 </a:t>
            </a:r>
            <a:r>
              <a:rPr lang="en-US" altLang="zh-CN" b="1" dirty="0">
                <a:solidFill>
                  <a:srgbClr val="000000"/>
                </a:solidFill>
                <a:latin typeface="Arial" panose="020B0604020202020204"/>
                <a:ea typeface="宋体" panose="02010600030101010101" pitchFamily="2" charset="-122"/>
              </a:rPr>
              <a:t>90 </a:t>
            </a:r>
            <a:r>
              <a:rPr lang="zh-CN" altLang="en-US" b="1" dirty="0">
                <a:solidFill>
                  <a:srgbClr val="000000"/>
                </a:solidFill>
                <a:latin typeface="Arial" panose="020B0604020202020204"/>
                <a:ea typeface="宋体" panose="02010600030101010101" pitchFamily="2" charset="-122"/>
              </a:rPr>
              <a:t>多种高品质的学术期刊，共包含 </a:t>
            </a:r>
            <a:r>
              <a:rPr lang="en-US" altLang="zh-CN" b="1" dirty="0">
                <a:solidFill>
                  <a:srgbClr val="000000"/>
                </a:solidFill>
                <a:latin typeface="Arial" panose="020B0604020202020204"/>
                <a:ea typeface="宋体" panose="02010600030101010101" pitchFamily="2" charset="-122"/>
              </a:rPr>
              <a:t>170 </a:t>
            </a:r>
            <a:r>
              <a:rPr lang="zh-CN" altLang="en-US" b="1" dirty="0">
                <a:solidFill>
                  <a:srgbClr val="000000"/>
                </a:solidFill>
                <a:latin typeface="Arial" panose="020B0604020202020204"/>
                <a:ea typeface="宋体" panose="02010600030101010101" pitchFamily="2" charset="-122"/>
              </a:rPr>
              <a:t>多万篇期刊文章，</a:t>
            </a:r>
            <a:r>
              <a:rPr lang="en-US" altLang="zh-CN" b="1" dirty="0">
                <a:solidFill>
                  <a:srgbClr val="000000"/>
                </a:solidFill>
                <a:latin typeface="Arial" panose="020B0604020202020204"/>
                <a:ea typeface="宋体" panose="02010600030101010101" pitchFamily="2" charset="-122"/>
              </a:rPr>
              <a:t>2025 </a:t>
            </a:r>
            <a:r>
              <a:rPr lang="zh-CN" altLang="en-US" b="1" dirty="0">
                <a:solidFill>
                  <a:srgbClr val="000000"/>
                </a:solidFill>
                <a:latin typeface="Arial" panose="020B0604020202020204"/>
                <a:ea typeface="宋体" panose="02010600030101010101" pitchFamily="2" charset="-122"/>
              </a:rPr>
              <a:t>年的总引用超过 </a:t>
            </a:r>
            <a:r>
              <a:rPr lang="en-US" altLang="zh-CN" b="1" dirty="0">
                <a:solidFill>
                  <a:srgbClr val="000000"/>
                </a:solidFill>
                <a:latin typeface="Arial" panose="020B0604020202020204"/>
                <a:ea typeface="宋体" panose="02010600030101010101" pitchFamily="2" charset="-122"/>
              </a:rPr>
              <a:t>510 </a:t>
            </a:r>
            <a:r>
              <a:rPr lang="zh-CN" altLang="en-US" b="1" dirty="0">
                <a:solidFill>
                  <a:srgbClr val="000000"/>
                </a:solidFill>
                <a:latin typeface="Arial" panose="020B0604020202020204"/>
                <a:ea typeface="宋体" panose="02010600030101010101" pitchFamily="2" charset="-122"/>
              </a:rPr>
              <a:t>万，是化学领域里被引用次数最多的期刊。</a:t>
            </a:r>
            <a:endParaRPr lang="en-US" altLang="zh-CN" b="1" dirty="0">
              <a:solidFill>
                <a:srgbClr val="000000"/>
              </a:solidFill>
              <a:latin typeface="Arial" panose="020B0604020202020204"/>
              <a:ea typeface="宋体" panose="02010600030101010101" pitchFamily="2" charset="-122"/>
            </a:endParaRPr>
          </a:p>
          <a:p>
            <a:pPr defTabSz="342900" eaLnBrk="0" hangingPunct="0">
              <a:lnSpc>
                <a:spcPct val="150000"/>
              </a:lnSpc>
            </a:pPr>
            <a:r>
              <a:rPr lang="en-US" altLang="zh-CN" b="1" dirty="0">
                <a:solidFill>
                  <a:srgbClr val="000000"/>
                </a:solidFill>
                <a:latin typeface="Arial" panose="020B0604020202020204"/>
                <a:ea typeface="宋体" panose="02010600030101010101" pitchFamily="2" charset="-122"/>
              </a:rPr>
              <a:t>												                          ----  JCR </a:t>
            </a:r>
            <a:r>
              <a:rPr lang="zh-CN" altLang="en-US" b="1" dirty="0">
                <a:solidFill>
                  <a:srgbClr val="000000"/>
                </a:solidFill>
                <a:latin typeface="Arial" panose="020B0604020202020204"/>
                <a:ea typeface="宋体" panose="02010600030101010101" pitchFamily="2" charset="-122"/>
              </a:rPr>
              <a:t>期刊引证报告</a:t>
            </a:r>
            <a:endParaRPr lang="en-US" altLang="zh-CN" b="1" dirty="0">
              <a:solidFill>
                <a:srgbClr val="000000"/>
              </a:solidFill>
              <a:latin typeface="Arial" panose="020B0604020202020204"/>
              <a:ea typeface="宋体" panose="02010600030101010101" pitchFamily="2" charset="-122"/>
            </a:endParaRPr>
          </a:p>
        </p:txBody>
      </p:sp>
    </p:spTree>
    <p:extLst>
      <p:ext uri="{BB962C8B-B14F-4D97-AF65-F5344CB8AC3E}">
        <p14:creationId xmlns:p14="http://schemas.microsoft.com/office/powerpoint/2010/main" val="1949494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54BD2-53BB-C5B6-F809-4654C448456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5974877-231B-E99F-C2E1-419DD3210D19}"/>
              </a:ext>
            </a:extLst>
          </p:cNvPr>
          <p:cNvSpPr>
            <a:spLocks noGrp="1"/>
          </p:cNvSpPr>
          <p:nvPr>
            <p:ph type="sldNum" sz="quarter" idx="12"/>
          </p:nvPr>
        </p:nvSpPr>
        <p:spPr/>
        <p:txBody>
          <a:bodyPr/>
          <a:lstStyle/>
          <a:p>
            <a:pPr defTabSz="685800"/>
            <a:fld id="{1D43D921-F237-4139-86D7-2CCBC6A217AA}" type="slidenum">
              <a:rPr lang="en-US">
                <a:solidFill>
                  <a:srgbClr val="716D6E"/>
                </a:solidFill>
                <a:latin typeface="Arial" panose="020B0604020202020204"/>
              </a:rPr>
              <a:pPr defTabSz="685800"/>
              <a:t>4</a:t>
            </a:fld>
            <a:endParaRPr lang="en-US">
              <a:solidFill>
                <a:srgbClr val="716D6E"/>
              </a:solidFill>
              <a:latin typeface="Arial" panose="020B0604020202020204"/>
            </a:endParaRPr>
          </a:p>
        </p:txBody>
      </p:sp>
      <p:sp>
        <p:nvSpPr>
          <p:cNvPr id="7" name="Title 1">
            <a:extLst>
              <a:ext uri="{FF2B5EF4-FFF2-40B4-BE49-F238E27FC236}">
                <a16:creationId xmlns:a16="http://schemas.microsoft.com/office/drawing/2014/main" id="{F857A7E4-2CDD-EA0C-C2C9-D8A84B863D33}"/>
              </a:ext>
            </a:extLst>
          </p:cNvPr>
          <p:cNvSpPr txBox="1">
            <a:spLocks/>
          </p:cNvSpPr>
          <p:nvPr/>
        </p:nvSpPr>
        <p:spPr>
          <a:xfrm>
            <a:off x="791135" y="344274"/>
            <a:ext cx="7561730" cy="723318"/>
          </a:xfrm>
          <a:prstGeom prst="rect">
            <a:avLst/>
          </a:prstGeom>
        </p:spPr>
        <p:txBody>
          <a:bodyPr lIns="0" tIns="0" rIns="0" bIns="0"/>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algn="ctr" defTabSz="685800"/>
            <a:r>
              <a:rPr lang="en-US" altLang="zh-CN" sz="2400" dirty="0">
                <a:solidFill>
                  <a:srgbClr val="7030A0"/>
                </a:solidFill>
                <a:latin typeface="Arial Black" panose="020B0A04020102020204" pitchFamily="34" charset="0"/>
                <a:cs typeface="Arial" panose="020B0604020202020204" pitchFamily="34" charset="0"/>
              </a:rPr>
              <a:t>WE COVER EVERY </a:t>
            </a:r>
          </a:p>
          <a:p>
            <a:pPr algn="ctr" defTabSz="685800"/>
            <a:r>
              <a:rPr lang="en-US" altLang="zh-CN" sz="2400" dirty="0">
                <a:solidFill>
                  <a:srgbClr val="7030A0"/>
                </a:solidFill>
                <a:latin typeface="Arial Black" panose="020B0A04020102020204" pitchFamily="34" charset="0"/>
                <a:cs typeface="Arial" panose="020B0604020202020204" pitchFamily="34" charset="0"/>
              </a:rPr>
              <a:t>ASPECT OF CHEMISTRY</a:t>
            </a:r>
          </a:p>
        </p:txBody>
      </p:sp>
      <p:sp>
        <p:nvSpPr>
          <p:cNvPr id="15" name="Title 2">
            <a:extLst>
              <a:ext uri="{FF2B5EF4-FFF2-40B4-BE49-F238E27FC236}">
                <a16:creationId xmlns:a16="http://schemas.microsoft.com/office/drawing/2014/main" id="{8110FE94-234C-9F78-11E2-76F5F7128D32}"/>
              </a:ext>
            </a:extLst>
          </p:cNvPr>
          <p:cNvSpPr>
            <a:spLocks noGrp="1"/>
          </p:cNvSpPr>
          <p:nvPr/>
        </p:nvSpPr>
        <p:spPr bwMode="auto">
          <a:xfrm>
            <a:off x="645003" y="2602865"/>
            <a:ext cx="1826960" cy="1692711"/>
          </a:xfrm>
          <a:prstGeom prst="rect">
            <a:avLst/>
          </a:prstGeom>
          <a:noFill/>
          <a:ln w="9525">
            <a:noFill/>
            <a:miter lim="800000"/>
            <a:headEnd/>
            <a:tailEnd/>
          </a:ln>
        </p:spPr>
        <p:txBody>
          <a:bodyPr anchor="ctr"/>
          <a:lstStyle/>
          <a:p>
            <a:pPr defTabSz="342900" eaLnBrk="0" hangingPunct="0">
              <a:lnSpc>
                <a:spcPct val="150000"/>
              </a:lnSpc>
            </a:pPr>
            <a:r>
              <a:rPr lang="zh-CN" altLang="en-US" b="1" dirty="0">
                <a:solidFill>
                  <a:srgbClr val="000000"/>
                </a:solidFill>
                <a:latin typeface="Arial" panose="020B0604020202020204"/>
                <a:ea typeface="宋体" panose="02010600030101010101" pitchFamily="2" charset="-122"/>
                <a:cs typeface="Arial" panose="020B0604020202020204" pitchFamily="34" charset="0"/>
              </a:rPr>
              <a:t>无机化学</a:t>
            </a:r>
            <a:endParaRPr lang="en-US" altLang="zh-CN" b="1" dirty="0">
              <a:solidFill>
                <a:srgbClr val="000000"/>
              </a:solidFill>
              <a:latin typeface="Arial" panose="020B0604020202020204"/>
              <a:ea typeface="宋体" panose="02010600030101010101" pitchFamily="2" charset="-122"/>
              <a:cs typeface="Arial" panose="020B0604020202020204" pitchFamily="34" charset="0"/>
            </a:endParaRPr>
          </a:p>
          <a:p>
            <a:pPr defTabSz="342900" eaLnBrk="0" hangingPunct="0">
              <a:lnSpc>
                <a:spcPct val="150000"/>
              </a:lnSpc>
            </a:pPr>
            <a:r>
              <a:rPr lang="zh-CN" altLang="en-US" b="1" dirty="0">
                <a:solidFill>
                  <a:srgbClr val="000000"/>
                </a:solidFill>
                <a:latin typeface="Arial" panose="020B0604020202020204"/>
                <a:ea typeface="宋体" panose="02010600030101010101" pitchFamily="2" charset="-122"/>
                <a:cs typeface="Arial" panose="020B0604020202020204" pitchFamily="34" charset="0"/>
              </a:rPr>
              <a:t>有机化学</a:t>
            </a:r>
            <a:endParaRPr lang="en-US" altLang="zh-CN" b="1" dirty="0">
              <a:solidFill>
                <a:srgbClr val="000000"/>
              </a:solidFill>
              <a:latin typeface="Arial" panose="020B0604020202020204"/>
              <a:ea typeface="宋体" panose="02010600030101010101" pitchFamily="2" charset="-122"/>
              <a:cs typeface="Arial" panose="020B0604020202020204" pitchFamily="34" charset="0"/>
            </a:endParaRPr>
          </a:p>
          <a:p>
            <a:pPr defTabSz="342900" eaLnBrk="0" hangingPunct="0">
              <a:lnSpc>
                <a:spcPct val="150000"/>
              </a:lnSpc>
            </a:pPr>
            <a:r>
              <a:rPr lang="zh-CN" altLang="en-US" b="1" dirty="0">
                <a:solidFill>
                  <a:srgbClr val="000000"/>
                </a:solidFill>
                <a:latin typeface="Arial" panose="020B0604020202020204"/>
                <a:ea typeface="宋体" panose="02010600030101010101" pitchFamily="2" charset="-122"/>
                <a:cs typeface="Arial" panose="020B0604020202020204" pitchFamily="34" charset="0"/>
              </a:rPr>
              <a:t>有机金属化学</a:t>
            </a:r>
            <a:endParaRPr lang="en-US" altLang="zh-CN" b="1" dirty="0">
              <a:solidFill>
                <a:srgbClr val="000000"/>
              </a:solidFill>
              <a:latin typeface="Arial" panose="020B0604020202020204"/>
              <a:ea typeface="宋体" panose="02010600030101010101" pitchFamily="2" charset="-122"/>
              <a:cs typeface="Arial" panose="020B0604020202020204" pitchFamily="34" charset="0"/>
            </a:endParaRPr>
          </a:p>
          <a:p>
            <a:pPr defTabSz="342900" eaLnBrk="0" hangingPunct="0">
              <a:lnSpc>
                <a:spcPct val="150000"/>
              </a:lnSpc>
            </a:pPr>
            <a:r>
              <a:rPr lang="zh-CN" altLang="en-US" b="1" dirty="0">
                <a:solidFill>
                  <a:srgbClr val="000000"/>
                </a:solidFill>
                <a:latin typeface="Arial" panose="020B0604020202020204"/>
                <a:ea typeface="宋体" panose="02010600030101010101" pitchFamily="2" charset="-122"/>
                <a:cs typeface="Arial" panose="020B0604020202020204" pitchFamily="34" charset="0"/>
              </a:rPr>
              <a:t>分析化学</a:t>
            </a:r>
            <a:endParaRPr lang="en-US" altLang="zh-CN" b="1" dirty="0">
              <a:solidFill>
                <a:srgbClr val="000000"/>
              </a:solidFill>
              <a:latin typeface="Arial" panose="020B0604020202020204"/>
              <a:ea typeface="宋体" panose="02010600030101010101" pitchFamily="2" charset="-122"/>
              <a:cs typeface="Arial" panose="020B0604020202020204" pitchFamily="34" charset="0"/>
            </a:endParaRPr>
          </a:p>
        </p:txBody>
      </p:sp>
      <p:sp>
        <p:nvSpPr>
          <p:cNvPr id="19" name="Title 2">
            <a:extLst>
              <a:ext uri="{FF2B5EF4-FFF2-40B4-BE49-F238E27FC236}">
                <a16:creationId xmlns:a16="http://schemas.microsoft.com/office/drawing/2014/main" id="{20E49515-48A8-DEAA-FFA1-2ED1EC53F4A0}"/>
              </a:ext>
            </a:extLst>
          </p:cNvPr>
          <p:cNvSpPr>
            <a:spLocks noGrp="1"/>
          </p:cNvSpPr>
          <p:nvPr/>
        </p:nvSpPr>
        <p:spPr bwMode="auto">
          <a:xfrm>
            <a:off x="2471963" y="2602865"/>
            <a:ext cx="1879159" cy="1692711"/>
          </a:xfrm>
          <a:prstGeom prst="rect">
            <a:avLst/>
          </a:prstGeom>
          <a:noFill/>
          <a:ln w="9525">
            <a:noFill/>
            <a:miter lim="800000"/>
            <a:headEnd/>
            <a:tailEnd/>
          </a:ln>
        </p:spPr>
        <p:txBody>
          <a:bodyPr anchor="ctr"/>
          <a:lstStyle/>
          <a:p>
            <a:pPr defTabSz="342900" eaLnBrk="0" hangingPunct="0">
              <a:lnSpc>
                <a:spcPct val="150000"/>
              </a:lnSpc>
            </a:pPr>
            <a:r>
              <a:rPr lang="zh-CN" altLang="en-US" b="1" dirty="0">
                <a:solidFill>
                  <a:srgbClr val="000000"/>
                </a:solidFill>
                <a:latin typeface="Arial" panose="020B0604020202020204"/>
                <a:ea typeface="宋体" panose="02010600030101010101" pitchFamily="2" charset="-122"/>
                <a:cs typeface="Arial" panose="020B0604020202020204" pitchFamily="34" charset="0"/>
              </a:rPr>
              <a:t>物理化学</a:t>
            </a:r>
          </a:p>
          <a:p>
            <a:pPr defTabSz="342900" eaLnBrk="0" hangingPunct="0">
              <a:lnSpc>
                <a:spcPct val="150000"/>
              </a:lnSpc>
            </a:pPr>
            <a:r>
              <a:rPr lang="zh-CN" altLang="en-US" b="1" dirty="0">
                <a:solidFill>
                  <a:srgbClr val="000000"/>
                </a:solidFill>
                <a:latin typeface="Arial" panose="020B0604020202020204"/>
                <a:ea typeface="宋体" panose="02010600030101010101" pitchFamily="2" charset="-122"/>
                <a:cs typeface="Arial" panose="020B0604020202020204" pitchFamily="34" charset="0"/>
              </a:rPr>
              <a:t>理论与计算化学</a:t>
            </a:r>
          </a:p>
          <a:p>
            <a:pPr defTabSz="342900" eaLnBrk="0" hangingPunct="0">
              <a:lnSpc>
                <a:spcPct val="150000"/>
              </a:lnSpc>
            </a:pPr>
            <a:r>
              <a:rPr lang="zh-CN" altLang="en-US" b="1" dirty="0">
                <a:solidFill>
                  <a:srgbClr val="000000"/>
                </a:solidFill>
                <a:latin typeface="Arial" panose="020B0604020202020204"/>
                <a:ea typeface="宋体" panose="02010600030101010101" pitchFamily="2" charset="-122"/>
                <a:cs typeface="Arial" panose="020B0604020202020204" pitchFamily="34" charset="0"/>
              </a:rPr>
              <a:t>高分子科学</a:t>
            </a:r>
          </a:p>
          <a:p>
            <a:pPr defTabSz="342900" eaLnBrk="0" hangingPunct="0">
              <a:lnSpc>
                <a:spcPct val="150000"/>
              </a:lnSpc>
            </a:pPr>
            <a:r>
              <a:rPr lang="zh-CN" altLang="en-US" b="1" dirty="0">
                <a:solidFill>
                  <a:srgbClr val="000000"/>
                </a:solidFill>
                <a:latin typeface="Arial" panose="020B0604020202020204"/>
                <a:ea typeface="宋体" panose="02010600030101010101" pitchFamily="2" charset="-122"/>
                <a:cs typeface="Arial" panose="020B0604020202020204" pitchFamily="34" charset="0"/>
              </a:rPr>
              <a:t>化学教育</a:t>
            </a:r>
            <a:endParaRPr lang="en-US" altLang="zh-CN" b="1" dirty="0">
              <a:solidFill>
                <a:srgbClr val="000000"/>
              </a:solidFill>
              <a:latin typeface="Arial" panose="020B0604020202020204"/>
              <a:ea typeface="宋体" panose="02010600030101010101" pitchFamily="2" charset="-122"/>
              <a:cs typeface="Arial" panose="020B0604020202020204" pitchFamily="34" charset="0"/>
            </a:endParaRPr>
          </a:p>
        </p:txBody>
      </p:sp>
      <p:sp>
        <p:nvSpPr>
          <p:cNvPr id="22" name="Title 2">
            <a:extLst>
              <a:ext uri="{FF2B5EF4-FFF2-40B4-BE49-F238E27FC236}">
                <a16:creationId xmlns:a16="http://schemas.microsoft.com/office/drawing/2014/main" id="{C3E68097-1777-35D0-969E-3526AA026E27}"/>
              </a:ext>
            </a:extLst>
          </p:cNvPr>
          <p:cNvSpPr>
            <a:spLocks noGrp="1"/>
          </p:cNvSpPr>
          <p:nvPr/>
        </p:nvSpPr>
        <p:spPr bwMode="auto">
          <a:xfrm>
            <a:off x="4508273" y="2602865"/>
            <a:ext cx="1531166" cy="1692711"/>
          </a:xfrm>
          <a:prstGeom prst="rect">
            <a:avLst/>
          </a:prstGeom>
          <a:noFill/>
          <a:ln w="9525">
            <a:noFill/>
            <a:miter lim="800000"/>
            <a:headEnd/>
            <a:tailEnd/>
          </a:ln>
        </p:spPr>
        <p:txBody>
          <a:bodyPr anchor="ctr"/>
          <a:lstStyle/>
          <a:p>
            <a:pPr defTabSz="342900" eaLnBrk="0" hangingPunct="0">
              <a:lnSpc>
                <a:spcPct val="150000"/>
              </a:lnSpc>
            </a:pPr>
            <a:r>
              <a:rPr lang="zh-CN" altLang="en-US" b="1" dirty="0">
                <a:solidFill>
                  <a:srgbClr val="000000"/>
                </a:solidFill>
                <a:latin typeface="Arial" panose="020B0604020202020204"/>
                <a:ea typeface="宋体" panose="02010600030101010101" pitchFamily="2" charset="-122"/>
                <a:cs typeface="Arial" panose="020B0604020202020204" pitchFamily="34" charset="0"/>
              </a:rPr>
              <a:t>能源</a:t>
            </a:r>
          </a:p>
          <a:p>
            <a:pPr defTabSz="342900" eaLnBrk="0" hangingPunct="0">
              <a:lnSpc>
                <a:spcPct val="150000"/>
              </a:lnSpc>
            </a:pPr>
            <a:r>
              <a:rPr lang="zh-CN" altLang="en-US" b="1" dirty="0">
                <a:solidFill>
                  <a:srgbClr val="000000"/>
                </a:solidFill>
                <a:latin typeface="Arial" panose="020B0604020202020204"/>
                <a:ea typeface="宋体" panose="02010600030101010101" pitchFamily="2" charset="-122"/>
                <a:cs typeface="Arial" panose="020B0604020202020204" pitchFamily="34" charset="0"/>
              </a:rPr>
              <a:t>催化</a:t>
            </a:r>
          </a:p>
          <a:p>
            <a:pPr defTabSz="342900" eaLnBrk="0" hangingPunct="0">
              <a:lnSpc>
                <a:spcPct val="150000"/>
              </a:lnSpc>
            </a:pPr>
            <a:r>
              <a:rPr lang="zh-CN" altLang="en-US" b="1" dirty="0">
                <a:solidFill>
                  <a:srgbClr val="000000"/>
                </a:solidFill>
                <a:latin typeface="Arial" panose="020B0604020202020204"/>
                <a:ea typeface="宋体" panose="02010600030101010101" pitchFamily="2" charset="-122"/>
                <a:cs typeface="Arial" panose="020B0604020202020204" pitchFamily="34" charset="0"/>
              </a:rPr>
              <a:t>材料科学</a:t>
            </a:r>
          </a:p>
          <a:p>
            <a:pPr defTabSz="342900" eaLnBrk="0" hangingPunct="0">
              <a:lnSpc>
                <a:spcPct val="150000"/>
              </a:lnSpc>
            </a:pPr>
            <a:r>
              <a:rPr lang="zh-CN" altLang="en-US" b="1" dirty="0">
                <a:solidFill>
                  <a:srgbClr val="000000"/>
                </a:solidFill>
                <a:latin typeface="Arial" panose="020B0604020202020204"/>
                <a:ea typeface="宋体" panose="02010600030101010101" pitchFamily="2" charset="-122"/>
                <a:cs typeface="Arial" panose="020B0604020202020204" pitchFamily="34" charset="0"/>
              </a:rPr>
              <a:t>纳米科学</a:t>
            </a:r>
            <a:endParaRPr lang="en-US" altLang="zh-CN" b="1" dirty="0">
              <a:solidFill>
                <a:srgbClr val="000000"/>
              </a:solidFill>
              <a:latin typeface="Arial" panose="020B0604020202020204"/>
              <a:ea typeface="宋体" panose="02010600030101010101" pitchFamily="2" charset="-122"/>
              <a:cs typeface="Arial" panose="020B0604020202020204" pitchFamily="34" charset="0"/>
            </a:endParaRPr>
          </a:p>
        </p:txBody>
      </p:sp>
      <p:sp>
        <p:nvSpPr>
          <p:cNvPr id="24" name="Title 2">
            <a:extLst>
              <a:ext uri="{FF2B5EF4-FFF2-40B4-BE49-F238E27FC236}">
                <a16:creationId xmlns:a16="http://schemas.microsoft.com/office/drawing/2014/main" id="{2BD84A6D-EC12-DFF0-C68D-E2697A328C98}"/>
              </a:ext>
            </a:extLst>
          </p:cNvPr>
          <p:cNvSpPr>
            <a:spLocks noGrp="1"/>
          </p:cNvSpPr>
          <p:nvPr/>
        </p:nvSpPr>
        <p:spPr bwMode="auto">
          <a:xfrm>
            <a:off x="5991637" y="2602865"/>
            <a:ext cx="2505545" cy="1692711"/>
          </a:xfrm>
          <a:prstGeom prst="rect">
            <a:avLst/>
          </a:prstGeom>
          <a:noFill/>
          <a:ln w="9525">
            <a:noFill/>
            <a:miter lim="800000"/>
            <a:headEnd/>
            <a:tailEnd/>
          </a:ln>
        </p:spPr>
        <p:txBody>
          <a:bodyPr anchor="ctr"/>
          <a:lstStyle/>
          <a:p>
            <a:pPr defTabSz="342900" eaLnBrk="0" hangingPunct="0">
              <a:lnSpc>
                <a:spcPct val="150000"/>
              </a:lnSpc>
            </a:pPr>
            <a:r>
              <a:rPr lang="zh-CN" altLang="en-US" b="1" dirty="0">
                <a:solidFill>
                  <a:srgbClr val="000000"/>
                </a:solidFill>
                <a:latin typeface="Arial" panose="020B0604020202020204"/>
                <a:ea typeface="宋体" panose="02010600030101010101" pitchFamily="2" charset="-122"/>
                <a:cs typeface="Arial" panose="020B0604020202020204" pitchFamily="34" charset="0"/>
              </a:rPr>
              <a:t>农业与食品化学</a:t>
            </a:r>
          </a:p>
          <a:p>
            <a:pPr defTabSz="342900" eaLnBrk="0" hangingPunct="0">
              <a:lnSpc>
                <a:spcPct val="150000"/>
              </a:lnSpc>
            </a:pPr>
            <a:r>
              <a:rPr lang="zh-CN" altLang="en-US" b="1" dirty="0">
                <a:solidFill>
                  <a:srgbClr val="000000"/>
                </a:solidFill>
                <a:latin typeface="Arial" panose="020B0604020202020204"/>
                <a:ea typeface="宋体" panose="02010600030101010101" pitchFamily="2" charset="-122"/>
                <a:cs typeface="Arial" panose="020B0604020202020204" pitchFamily="34" charset="0"/>
              </a:rPr>
              <a:t>生物与药物化学</a:t>
            </a:r>
          </a:p>
          <a:p>
            <a:pPr defTabSz="342900" eaLnBrk="0" hangingPunct="0">
              <a:lnSpc>
                <a:spcPct val="150000"/>
              </a:lnSpc>
            </a:pPr>
            <a:r>
              <a:rPr lang="zh-CN" altLang="en-US" b="1" dirty="0">
                <a:solidFill>
                  <a:srgbClr val="000000"/>
                </a:solidFill>
                <a:latin typeface="Arial" panose="020B0604020202020204"/>
                <a:ea typeface="宋体" panose="02010600030101010101" pitchFamily="2" charset="-122"/>
                <a:cs typeface="Arial" panose="020B0604020202020204" pitchFamily="34" charset="0"/>
              </a:rPr>
              <a:t>化学工程与工业化学</a:t>
            </a:r>
          </a:p>
          <a:p>
            <a:pPr defTabSz="342900" eaLnBrk="0" hangingPunct="0">
              <a:lnSpc>
                <a:spcPct val="150000"/>
              </a:lnSpc>
            </a:pPr>
            <a:r>
              <a:rPr lang="zh-CN" altLang="en-US" b="1" dirty="0">
                <a:solidFill>
                  <a:srgbClr val="000000"/>
                </a:solidFill>
                <a:latin typeface="Arial" panose="020B0604020202020204"/>
                <a:ea typeface="宋体" panose="02010600030101010101" pitchFamily="2" charset="-122"/>
                <a:cs typeface="Arial" panose="020B0604020202020204" pitchFamily="34" charset="0"/>
              </a:rPr>
              <a:t>地球、空间与环境化学</a:t>
            </a:r>
            <a:endParaRPr lang="en-US" altLang="zh-CN" b="1" dirty="0">
              <a:solidFill>
                <a:srgbClr val="000000"/>
              </a:solidFill>
              <a:latin typeface="Arial" panose="020B0604020202020204"/>
              <a:ea typeface="宋体" panose="02010600030101010101" pitchFamily="2" charset="-122"/>
              <a:cs typeface="Arial" panose="020B0604020202020204" pitchFamily="34" charset="0"/>
            </a:endParaRPr>
          </a:p>
        </p:txBody>
      </p:sp>
      <p:sp>
        <p:nvSpPr>
          <p:cNvPr id="26" name="Title 2">
            <a:extLst>
              <a:ext uri="{FF2B5EF4-FFF2-40B4-BE49-F238E27FC236}">
                <a16:creationId xmlns:a16="http://schemas.microsoft.com/office/drawing/2014/main" id="{43D6DACC-C1D7-65FB-11C9-0173CED801BA}"/>
              </a:ext>
            </a:extLst>
          </p:cNvPr>
          <p:cNvSpPr>
            <a:spLocks noGrp="1"/>
          </p:cNvSpPr>
          <p:nvPr/>
        </p:nvSpPr>
        <p:spPr bwMode="auto">
          <a:xfrm>
            <a:off x="645002" y="1183042"/>
            <a:ext cx="7852179" cy="1304372"/>
          </a:xfrm>
          <a:prstGeom prst="rect">
            <a:avLst/>
          </a:prstGeom>
          <a:noFill/>
          <a:ln w="9525">
            <a:noFill/>
            <a:miter lim="800000"/>
            <a:headEnd/>
            <a:tailEnd/>
          </a:ln>
        </p:spPr>
        <p:txBody>
          <a:bodyPr anchor="ctr"/>
          <a:lstStyle/>
          <a:p>
            <a:pPr defTabSz="342900" eaLnBrk="0" hangingPunct="0"/>
            <a:r>
              <a:rPr lang="en-US" altLang="zh-CN" b="1" dirty="0">
                <a:solidFill>
                  <a:srgbClr val="000000"/>
                </a:solidFill>
                <a:latin typeface="Arial" panose="020B0604020202020204"/>
                <a:ea typeface="宋体" panose="02010600030101010101" pitchFamily="2" charset="-122"/>
                <a:cs typeface="Arial" panose="020B0604020202020204" pitchFamily="34" charset="0"/>
              </a:rPr>
              <a:t>ACS </a:t>
            </a:r>
            <a:r>
              <a:rPr lang="zh-CN" altLang="en-US" b="1" dirty="0">
                <a:solidFill>
                  <a:srgbClr val="000000"/>
                </a:solidFill>
                <a:latin typeface="Arial" panose="020B0604020202020204"/>
                <a:ea typeface="宋体" panose="02010600030101010101" pitchFamily="2" charset="-122"/>
                <a:cs typeface="Arial" panose="020B0604020202020204" pitchFamily="34" charset="0"/>
              </a:rPr>
              <a:t>的很多期刊是跨学科的，涵盖了广泛的研究领域课题的前沿研究成果。</a:t>
            </a:r>
            <a:endParaRPr lang="en-US" altLang="zh-CN" b="1" dirty="0">
              <a:solidFill>
                <a:srgbClr val="000000"/>
              </a:solidFill>
              <a:latin typeface="Arial" panose="020B0604020202020204"/>
              <a:ea typeface="宋体" panose="02010600030101010101" pitchFamily="2" charset="-122"/>
              <a:cs typeface="Arial" panose="020B0604020202020204" pitchFamily="34" charset="0"/>
            </a:endParaRPr>
          </a:p>
          <a:p>
            <a:pPr defTabSz="342900" eaLnBrk="0" hangingPunct="0"/>
            <a:r>
              <a:rPr lang="zh-CN" altLang="en-US" b="1" dirty="0">
                <a:solidFill>
                  <a:srgbClr val="000000"/>
                </a:solidFill>
                <a:latin typeface="Arial" panose="020B0604020202020204"/>
                <a:ea typeface="宋体" panose="02010600030101010101" pitchFamily="2" charset="-122"/>
                <a:cs typeface="Arial" panose="020B0604020202020204" pitchFamily="34" charset="0"/>
              </a:rPr>
              <a:t>研究需要寻求的答案可能不仅限于一种 </a:t>
            </a:r>
            <a:r>
              <a:rPr lang="en-US" altLang="zh-CN" b="1" dirty="0">
                <a:solidFill>
                  <a:srgbClr val="000000"/>
                </a:solidFill>
                <a:latin typeface="Arial" panose="020B0604020202020204"/>
                <a:ea typeface="宋体" panose="02010600030101010101" pitchFamily="2" charset="-122"/>
                <a:cs typeface="Arial" panose="020B0604020202020204" pitchFamily="34" charset="0"/>
              </a:rPr>
              <a:t>ACS </a:t>
            </a:r>
            <a:r>
              <a:rPr lang="zh-CN" altLang="en-US" b="1" dirty="0">
                <a:solidFill>
                  <a:srgbClr val="000000"/>
                </a:solidFill>
                <a:latin typeface="Arial" panose="020B0604020202020204"/>
                <a:ea typeface="宋体" panose="02010600030101010101" pitchFamily="2" charset="-122"/>
                <a:cs typeface="Arial" panose="020B0604020202020204" pitchFamily="34" charset="0"/>
              </a:rPr>
              <a:t>期刊。</a:t>
            </a:r>
            <a:endParaRPr lang="en-US" altLang="zh-CN" b="1" dirty="0">
              <a:solidFill>
                <a:srgbClr val="000000"/>
              </a:solidFill>
              <a:latin typeface="Arial" panose="020B0604020202020204"/>
              <a:ea typeface="宋体" panose="02010600030101010101" pitchFamily="2" charset="-122"/>
              <a:cs typeface="Arial" panose="020B0604020202020204" pitchFamily="34" charset="0"/>
            </a:endParaRPr>
          </a:p>
          <a:p>
            <a:pPr defTabSz="342900" eaLnBrk="0" hangingPunct="0"/>
            <a:endParaRPr lang="zh-CN" altLang="en-US" b="1" dirty="0">
              <a:solidFill>
                <a:srgbClr val="000000"/>
              </a:solidFill>
              <a:latin typeface="Arial" panose="020B0604020202020204"/>
              <a:ea typeface="宋体" panose="02010600030101010101" pitchFamily="2" charset="-122"/>
              <a:cs typeface="Arial" panose="020B0604020202020204" pitchFamily="34" charset="0"/>
            </a:endParaRPr>
          </a:p>
          <a:p>
            <a:pPr defTabSz="342900" eaLnBrk="0" hangingPunct="0"/>
            <a:r>
              <a:rPr lang="en-US" altLang="zh-CN" b="1" dirty="0">
                <a:solidFill>
                  <a:srgbClr val="7030A0"/>
                </a:solidFill>
                <a:latin typeface="Arial" panose="020B0604020202020204"/>
                <a:ea typeface="宋体" panose="02010600030101010101" pitchFamily="2" charset="-122"/>
                <a:cs typeface="Arial" panose="020B0604020202020204" pitchFamily="34" charset="0"/>
              </a:rPr>
              <a:t>ACS </a:t>
            </a:r>
            <a:r>
              <a:rPr lang="zh-CN" altLang="en-US" b="1" dirty="0">
                <a:solidFill>
                  <a:srgbClr val="7030A0"/>
                </a:solidFill>
                <a:latin typeface="Arial" panose="020B0604020202020204"/>
                <a:ea typeface="宋体" panose="02010600030101010101" pitchFamily="2" charset="-122"/>
                <a:cs typeface="Arial" panose="020B0604020202020204" pitchFamily="34" charset="0"/>
              </a:rPr>
              <a:t>期刊涵盖的学科领域包括但不限于：</a:t>
            </a:r>
            <a:endParaRPr lang="en-US" altLang="zh-CN" b="1" dirty="0">
              <a:solidFill>
                <a:srgbClr val="7030A0"/>
              </a:solidFill>
              <a:latin typeface="Arial" panose="020B0604020202020204"/>
              <a:ea typeface="宋体" panose="02010600030101010101" pitchFamily="2" charset="-122"/>
              <a:cs typeface="Arial" panose="020B0604020202020204" pitchFamily="34" charset="0"/>
            </a:endParaRPr>
          </a:p>
        </p:txBody>
      </p:sp>
    </p:spTree>
    <p:extLst>
      <p:ext uri="{BB962C8B-B14F-4D97-AF65-F5344CB8AC3E}">
        <p14:creationId xmlns:p14="http://schemas.microsoft.com/office/powerpoint/2010/main" val="4203497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1484B-6AB7-3209-D0B3-64DEADD1621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2018C02-6F30-CCB9-B0AC-C6993CA0FC2B}"/>
              </a:ext>
            </a:extLst>
          </p:cNvPr>
          <p:cNvSpPr>
            <a:spLocks noGrp="1"/>
          </p:cNvSpPr>
          <p:nvPr>
            <p:ph type="sldNum" sz="quarter" idx="12"/>
          </p:nvPr>
        </p:nvSpPr>
        <p:spPr/>
        <p:txBody>
          <a:bodyPr/>
          <a:lstStyle/>
          <a:p>
            <a:pPr defTabSz="685800"/>
            <a:fld id="{1D43D921-F237-4139-86D7-2CCBC6A217AA}" type="slidenum">
              <a:rPr lang="en-US">
                <a:solidFill>
                  <a:srgbClr val="716D6E"/>
                </a:solidFill>
                <a:latin typeface="Arial" panose="020B0604020202020204"/>
              </a:rPr>
              <a:pPr defTabSz="685800"/>
              <a:t>5</a:t>
            </a:fld>
            <a:endParaRPr lang="en-US">
              <a:solidFill>
                <a:srgbClr val="716D6E"/>
              </a:solidFill>
              <a:latin typeface="Arial" panose="020B0604020202020204"/>
            </a:endParaRPr>
          </a:p>
        </p:txBody>
      </p:sp>
      <p:pic>
        <p:nvPicPr>
          <p:cNvPr id="4" name="Picture 2" descr="C:\Users\Administrator\Desktop\PPT用图\无标题302.jpg">
            <a:extLst>
              <a:ext uri="{FF2B5EF4-FFF2-40B4-BE49-F238E27FC236}">
                <a16:creationId xmlns:a16="http://schemas.microsoft.com/office/drawing/2014/main" id="{5131BBA0-C360-8A75-B8E9-5AC8C4EDEEEC}"/>
              </a:ext>
            </a:extLst>
          </p:cNvPr>
          <p:cNvPicPr>
            <a:picLocks noChangeAspect="1" noChangeArrowheads="1"/>
          </p:cNvPicPr>
          <p:nvPr/>
        </p:nvPicPr>
        <p:blipFill>
          <a:blip r:embed="rId2"/>
          <a:srcRect/>
          <a:stretch>
            <a:fillRect/>
          </a:stretch>
        </p:blipFill>
        <p:spPr bwMode="auto">
          <a:xfrm>
            <a:off x="0" y="-15689"/>
            <a:ext cx="9144000" cy="5159189"/>
          </a:xfrm>
          <a:prstGeom prst="rect">
            <a:avLst/>
          </a:prstGeom>
          <a:noFill/>
        </p:spPr>
      </p:pic>
      <p:pic>
        <p:nvPicPr>
          <p:cNvPr id="6" name="图片 5">
            <a:extLst>
              <a:ext uri="{FF2B5EF4-FFF2-40B4-BE49-F238E27FC236}">
                <a16:creationId xmlns:a16="http://schemas.microsoft.com/office/drawing/2014/main" id="{DC82F05E-0EA8-9BBB-03A9-82B7CA893D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7300" y="1811619"/>
            <a:ext cx="1752782" cy="2333174"/>
          </a:xfrm>
          <a:prstGeom prst="rect">
            <a:avLst/>
          </a:prstGeom>
        </p:spPr>
      </p:pic>
      <p:sp>
        <p:nvSpPr>
          <p:cNvPr id="8" name="Oval 9">
            <a:extLst>
              <a:ext uri="{FF2B5EF4-FFF2-40B4-BE49-F238E27FC236}">
                <a16:creationId xmlns:a16="http://schemas.microsoft.com/office/drawing/2014/main" id="{624D62AD-90F3-1D80-492B-A49F8B5FD60B}"/>
              </a:ext>
            </a:extLst>
          </p:cNvPr>
          <p:cNvSpPr>
            <a:spLocks noChangeArrowheads="1"/>
          </p:cNvSpPr>
          <p:nvPr/>
        </p:nvSpPr>
        <p:spPr bwMode="auto">
          <a:xfrm>
            <a:off x="2165443" y="3196200"/>
            <a:ext cx="1052888" cy="1035141"/>
          </a:xfrm>
          <a:prstGeom prst="ellipse">
            <a:avLst/>
          </a:prstGeom>
          <a:solidFill>
            <a:srgbClr val="148FD4"/>
          </a:solidFill>
          <a:ln w="9525">
            <a:solidFill>
              <a:schemeClr val="bg1"/>
            </a:solidFill>
            <a:round/>
            <a:headEnd/>
            <a:tailEnd/>
          </a:ln>
          <a:effectLst>
            <a:outerShdw dist="23000" dir="5400000" rotWithShape="0">
              <a:srgbClr val="808080">
                <a:alpha val="34999"/>
              </a:srgbClr>
            </a:outerShdw>
          </a:effectLst>
        </p:spPr>
        <p:txBody>
          <a:bodyPr lIns="0" tIns="0" rIns="0" bIns="0" anchor="ctr"/>
          <a:lstStyle/>
          <a:p>
            <a:pPr algn="ctr" defTabSz="307181">
              <a:defRPr/>
            </a:pPr>
            <a:r>
              <a:rPr lang="en-US" altLang="zh-CN" sz="2100" b="1" dirty="0">
                <a:solidFill>
                  <a:srgbClr val="FFFFFF"/>
                </a:solidFill>
                <a:effectLst>
                  <a:outerShdw blurRad="38100" dist="38100" dir="2700000" algn="tl">
                    <a:srgbClr val="000000">
                      <a:alpha val="43137"/>
                    </a:srgbClr>
                  </a:outerShdw>
                </a:effectLst>
                <a:latin typeface="Arial" panose="020B0604020202020204"/>
                <a:ea typeface="黑体" panose="02010609060101010101" pitchFamily="49" charset="-122"/>
                <a:cs typeface="Arial" pitchFamily="34" charset="0"/>
                <a:sym typeface="Helvetica Light" charset="0"/>
              </a:rPr>
              <a:t>16.6</a:t>
            </a:r>
            <a:br>
              <a:rPr lang="en-US" altLang="zh-CN" sz="1350" dirty="0">
                <a:solidFill>
                  <a:srgbClr val="FFFFFF"/>
                </a:solidFill>
                <a:effectLst>
                  <a:outerShdw blurRad="38100" dist="38100" dir="2700000" algn="tl">
                    <a:srgbClr val="000000">
                      <a:alpha val="43137"/>
                    </a:srgbClr>
                  </a:outerShdw>
                </a:effectLst>
                <a:latin typeface="Arial" panose="020B0604020202020204"/>
                <a:ea typeface="黑体" panose="02010609060101010101" pitchFamily="49" charset="-122"/>
                <a:cs typeface="Arial" pitchFamily="34" charset="0"/>
                <a:sym typeface="Helvetica Light" charset="0"/>
              </a:rPr>
            </a:br>
            <a:r>
              <a:rPr lang="en-US" altLang="zh-CN" sz="900" dirty="0">
                <a:solidFill>
                  <a:srgbClr val="FFFFFF"/>
                </a:solidFill>
                <a:effectLst>
                  <a:outerShdw blurRad="38100" dist="38100" dir="2700000" algn="tl">
                    <a:srgbClr val="000000">
                      <a:alpha val="43137"/>
                    </a:srgbClr>
                  </a:outerShdw>
                </a:effectLst>
                <a:latin typeface="Arial" panose="020B0604020202020204"/>
                <a:ea typeface="黑体" panose="02010609060101010101" pitchFamily="49" charset="-122"/>
                <a:cs typeface="Arial" pitchFamily="34" charset="0"/>
                <a:sym typeface="Helvetica Light" charset="0"/>
              </a:rPr>
              <a:t>Impact</a:t>
            </a:r>
          </a:p>
          <a:p>
            <a:pPr algn="ctr" defTabSz="307181">
              <a:defRPr/>
            </a:pPr>
            <a:r>
              <a:rPr lang="en-US" altLang="zh-CN" sz="900" dirty="0">
                <a:solidFill>
                  <a:srgbClr val="FFFFFF"/>
                </a:solidFill>
                <a:effectLst>
                  <a:outerShdw blurRad="38100" dist="38100" dir="2700000" algn="tl">
                    <a:srgbClr val="000000">
                      <a:alpha val="43137"/>
                    </a:srgbClr>
                  </a:outerShdw>
                </a:effectLst>
                <a:latin typeface="Arial" panose="020B0604020202020204"/>
                <a:ea typeface="黑体" panose="02010609060101010101" pitchFamily="49" charset="-122"/>
                <a:cs typeface="Arial" pitchFamily="34" charset="0"/>
                <a:sym typeface="Helvetica Light" charset="0"/>
              </a:rPr>
              <a:t>Factor</a:t>
            </a:r>
            <a:endParaRPr lang="en-US" altLang="zh-CN" sz="900" dirty="0">
              <a:solidFill>
                <a:srgbClr val="FFFFFF"/>
              </a:solidFill>
              <a:effectLst>
                <a:outerShdw blurRad="38100" dist="38100" dir="2700000" algn="tl">
                  <a:srgbClr val="000000">
                    <a:alpha val="43137"/>
                  </a:srgbClr>
                </a:outerShdw>
              </a:effectLst>
              <a:latin typeface="Arial" panose="020B0604020202020204"/>
              <a:ea typeface="黑体" panose="02010609060101010101" pitchFamily="49" charset="-122"/>
              <a:sym typeface="Helvetica Light" charset="0"/>
            </a:endParaRPr>
          </a:p>
        </p:txBody>
      </p:sp>
    </p:spTree>
    <p:extLst>
      <p:ext uri="{BB962C8B-B14F-4D97-AF65-F5344CB8AC3E}">
        <p14:creationId xmlns:p14="http://schemas.microsoft.com/office/powerpoint/2010/main" val="1347338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91635-8C46-198F-9005-F3A3D91CE6B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DCB457-C829-C883-9019-62568E0A4B68}"/>
              </a:ext>
            </a:extLst>
          </p:cNvPr>
          <p:cNvSpPr>
            <a:spLocks noGrp="1"/>
          </p:cNvSpPr>
          <p:nvPr>
            <p:ph type="sldNum" sz="quarter" idx="12"/>
          </p:nvPr>
        </p:nvSpPr>
        <p:spPr/>
        <p:txBody>
          <a:bodyPr/>
          <a:lstStyle/>
          <a:p>
            <a:pPr defTabSz="685800"/>
            <a:fld id="{1D43D921-F237-4139-86D7-2CCBC6A217AA}" type="slidenum">
              <a:rPr lang="en-US">
                <a:solidFill>
                  <a:srgbClr val="716D6E"/>
                </a:solidFill>
                <a:latin typeface="Arial" panose="020B0604020202020204"/>
              </a:rPr>
              <a:pPr defTabSz="685800"/>
              <a:t>6</a:t>
            </a:fld>
            <a:endParaRPr lang="en-US">
              <a:solidFill>
                <a:srgbClr val="716D6E"/>
              </a:solidFill>
              <a:latin typeface="Arial" panose="020B0604020202020204"/>
            </a:endParaRPr>
          </a:p>
        </p:txBody>
      </p:sp>
      <p:sp>
        <p:nvSpPr>
          <p:cNvPr id="3" name="Title 2">
            <a:extLst>
              <a:ext uri="{FF2B5EF4-FFF2-40B4-BE49-F238E27FC236}">
                <a16:creationId xmlns:a16="http://schemas.microsoft.com/office/drawing/2014/main" id="{91105C39-181B-4E49-7F7B-CCD751839C50}"/>
              </a:ext>
            </a:extLst>
          </p:cNvPr>
          <p:cNvSpPr>
            <a:spLocks noGrp="1"/>
          </p:cNvSpPr>
          <p:nvPr>
            <p:ph type="title"/>
          </p:nvPr>
        </p:nvSpPr>
        <p:spPr>
          <a:xfrm>
            <a:off x="627529" y="257176"/>
            <a:ext cx="7812742" cy="769284"/>
          </a:xfrm>
        </p:spPr>
        <p:txBody>
          <a:bodyPr/>
          <a:lstStyle/>
          <a:p>
            <a:pPr>
              <a:lnSpc>
                <a:spcPts val="2600"/>
              </a:lnSpc>
            </a:pPr>
            <a:r>
              <a:rPr lang="en-US" altLang="zh-CN" sz="2400" b="1" dirty="0">
                <a:solidFill>
                  <a:schemeClr val="tx1"/>
                </a:solidFill>
              </a:rPr>
              <a:t>Journal of the American Chemical Society </a:t>
            </a:r>
            <a:br>
              <a:rPr lang="zh-CN" altLang="en-US" sz="1500" b="1" dirty="0">
                <a:solidFill>
                  <a:schemeClr val="tx1"/>
                </a:solidFill>
              </a:rPr>
            </a:br>
            <a:r>
              <a:rPr lang="en-US" altLang="zh-CN" sz="1500" b="1" dirty="0">
                <a:solidFill>
                  <a:srgbClr val="7030A0"/>
                </a:solidFill>
              </a:rPr>
              <a:t>2 Year Impact Factor: 16.6</a:t>
            </a:r>
          </a:p>
        </p:txBody>
      </p:sp>
      <p:sp>
        <p:nvSpPr>
          <p:cNvPr id="4" name="Content Placeholder 3">
            <a:extLst>
              <a:ext uri="{FF2B5EF4-FFF2-40B4-BE49-F238E27FC236}">
                <a16:creationId xmlns:a16="http://schemas.microsoft.com/office/drawing/2014/main" id="{3C0A5678-85ED-C4F5-0EE2-82AE1E95A5FA}"/>
              </a:ext>
            </a:extLst>
          </p:cNvPr>
          <p:cNvSpPr>
            <a:spLocks noGrp="1"/>
          </p:cNvSpPr>
          <p:nvPr>
            <p:ph idx="1"/>
          </p:nvPr>
        </p:nvSpPr>
        <p:spPr>
          <a:xfrm>
            <a:off x="2680447" y="1293019"/>
            <a:ext cx="6006353" cy="3148992"/>
          </a:xfrm>
        </p:spPr>
        <p:txBody>
          <a:bodyPr/>
          <a:lstStyle/>
          <a:p>
            <a:pPr marL="0" indent="0" defTabSz="342900" eaLnBrk="0" hangingPunct="0">
              <a:buNone/>
            </a:pPr>
            <a:r>
              <a:rPr lang="zh-CN" altLang="en-US" sz="1800" b="1" dirty="0">
                <a:solidFill>
                  <a:srgbClr val="7030A0"/>
                </a:solidFill>
                <a:ea typeface="宋体" panose="02010600030101010101" pitchFamily="2" charset="-122"/>
              </a:rPr>
              <a:t>美国化学会志  </a:t>
            </a:r>
            <a:r>
              <a:rPr lang="en-US" altLang="zh-CN" sz="1800" b="1" dirty="0">
                <a:solidFill>
                  <a:srgbClr val="7030A0"/>
                </a:solidFill>
                <a:ea typeface="宋体" panose="02010600030101010101" pitchFamily="2" charset="-122"/>
              </a:rPr>
              <a:t>JACS </a:t>
            </a:r>
            <a:r>
              <a:rPr lang="zh-CN" altLang="en-US" sz="1800" b="1" dirty="0">
                <a:solidFill>
                  <a:srgbClr val="7030A0"/>
                </a:solidFill>
                <a:ea typeface="宋体" panose="02010600030101010101" pitchFamily="2" charset="-122"/>
              </a:rPr>
              <a:t>是化学领域被引最多的期刊</a:t>
            </a:r>
            <a:endParaRPr lang="en-US" altLang="zh-CN" sz="1800" b="1" dirty="0">
              <a:solidFill>
                <a:srgbClr val="7030A0"/>
              </a:solidFill>
              <a:ea typeface="宋体" panose="02010600030101010101" pitchFamily="2" charset="-122"/>
            </a:endParaRPr>
          </a:p>
          <a:p>
            <a:pPr marL="0" indent="0" defTabSz="342900" eaLnBrk="0" hangingPunct="0">
              <a:buNone/>
            </a:pPr>
            <a:endParaRPr lang="en-US" altLang="zh-CN" sz="600" dirty="0">
              <a:ea typeface="宋体" panose="02010600030101010101" pitchFamily="2" charset="-122"/>
            </a:endParaRPr>
          </a:p>
          <a:p>
            <a:pPr marL="0" indent="0" defTabSz="342900" eaLnBrk="0" hangingPunct="0">
              <a:buNone/>
            </a:pPr>
            <a:r>
              <a:rPr lang="en-US" altLang="zh-CN" sz="1800" dirty="0">
                <a:ea typeface="宋体" panose="02010600030101010101" pitchFamily="2" charset="-122"/>
              </a:rPr>
              <a:t>1.  ACS </a:t>
            </a:r>
            <a:r>
              <a:rPr lang="zh-CN" altLang="en-US" sz="1800" dirty="0">
                <a:ea typeface="宋体" panose="02010600030101010101" pitchFamily="2" charset="-122"/>
              </a:rPr>
              <a:t>的旗舰期刊，创刊于 </a:t>
            </a:r>
            <a:r>
              <a:rPr lang="en-US" altLang="zh-CN" sz="1800" dirty="0">
                <a:ea typeface="宋体" panose="02010600030101010101" pitchFamily="2" charset="-122"/>
              </a:rPr>
              <a:t>1879 </a:t>
            </a:r>
            <a:r>
              <a:rPr lang="zh-CN" altLang="en-US" sz="1800" dirty="0">
                <a:ea typeface="宋体" panose="02010600030101010101" pitchFamily="2" charset="-122"/>
              </a:rPr>
              <a:t>年</a:t>
            </a:r>
            <a:endParaRPr lang="en-US" altLang="zh-CN" sz="750" dirty="0">
              <a:ea typeface="宋体" panose="02010600030101010101" pitchFamily="2" charset="-122"/>
            </a:endParaRPr>
          </a:p>
          <a:p>
            <a:pPr marL="0" indent="0">
              <a:buNone/>
            </a:pPr>
            <a:r>
              <a:rPr lang="en-US" altLang="zh-CN" sz="1800" dirty="0">
                <a:ea typeface="宋体" panose="02010600030101010101" pitchFamily="2" charset="-122"/>
              </a:rPr>
              <a:t>2.  </a:t>
            </a:r>
            <a:r>
              <a:rPr lang="zh-CN" altLang="en-US" sz="1800" dirty="0">
                <a:ea typeface="宋体" panose="02010600030101010101" pitchFamily="2" charset="-122"/>
              </a:rPr>
              <a:t>每年出版 </a:t>
            </a:r>
            <a:r>
              <a:rPr lang="en-US" altLang="zh-CN" sz="1800" dirty="0">
                <a:ea typeface="宋体" panose="02010600030101010101" pitchFamily="2" charset="-122"/>
              </a:rPr>
              <a:t>2500 </a:t>
            </a:r>
            <a:r>
              <a:rPr lang="zh-CN" altLang="en-US" sz="1800" dirty="0">
                <a:ea typeface="宋体" panose="02010600030101010101" pitchFamily="2" charset="-122"/>
              </a:rPr>
              <a:t>多篇科研文章，每周出版一期</a:t>
            </a:r>
            <a:endParaRPr lang="en-US" altLang="zh-CN" sz="750" dirty="0">
              <a:ea typeface="宋体" panose="02010600030101010101" pitchFamily="2" charset="-122"/>
            </a:endParaRPr>
          </a:p>
          <a:p>
            <a:pPr marL="0" indent="0">
              <a:buNone/>
            </a:pPr>
            <a:r>
              <a:rPr lang="en-US" altLang="zh-CN" sz="1800" dirty="0">
                <a:ea typeface="宋体" panose="02010600030101010101" pitchFamily="2" charset="-122"/>
              </a:rPr>
              <a:t>3.  </a:t>
            </a:r>
            <a:r>
              <a:rPr lang="zh-CN" altLang="en-US" sz="1800" dirty="0">
                <a:ea typeface="宋体" panose="02010600030101010101" pitchFamily="2" charset="-122"/>
              </a:rPr>
              <a:t>发表化学各个领域里顶尖的基础和应用研究成果</a:t>
            </a:r>
            <a:endParaRPr lang="en-US" altLang="zh-CN" sz="750" dirty="0">
              <a:ea typeface="宋体" panose="02010600030101010101" pitchFamily="2" charset="-122"/>
            </a:endParaRPr>
          </a:p>
          <a:p>
            <a:pPr marL="342900" indent="-342900">
              <a:buAutoNum type="arabicPeriod" startAt="4"/>
            </a:pPr>
            <a:r>
              <a:rPr lang="zh-CN" altLang="en-US" sz="1800" dirty="0">
                <a:ea typeface="宋体" panose="02010600030101010101" pitchFamily="2" charset="-122"/>
              </a:rPr>
              <a:t>化学领域里被引用次数最多的跨学科化学期刊</a:t>
            </a:r>
            <a:endParaRPr lang="en-US" altLang="zh-CN" sz="1800" dirty="0">
              <a:ea typeface="宋体" panose="02010600030101010101" pitchFamily="2" charset="-122"/>
            </a:endParaRPr>
          </a:p>
          <a:p>
            <a:pPr marL="0" indent="0">
              <a:buNone/>
            </a:pPr>
            <a:endParaRPr lang="en-US" altLang="zh-CN" sz="600" dirty="0">
              <a:ea typeface="宋体" panose="02010600030101010101" pitchFamily="2" charset="-122"/>
            </a:endParaRPr>
          </a:p>
          <a:p>
            <a:pPr marL="0" indent="0">
              <a:buNone/>
            </a:pPr>
            <a:r>
              <a:rPr lang="zh-CN" altLang="en-US" sz="1800" b="1" dirty="0">
                <a:solidFill>
                  <a:srgbClr val="7030A0"/>
                </a:solidFill>
                <a:ea typeface="宋体" panose="02010600030101010101" pitchFamily="2" charset="-122"/>
              </a:rPr>
              <a:t>期刊收录研究方向：化学 </a:t>
            </a:r>
            <a:r>
              <a:rPr lang="en-US" altLang="zh-CN" sz="1800" b="1" dirty="0">
                <a:solidFill>
                  <a:srgbClr val="7030A0"/>
                </a:solidFill>
                <a:ea typeface="宋体" panose="02010600030101010101" pitchFamily="2" charset="-122"/>
              </a:rPr>
              <a:t>&amp; </a:t>
            </a:r>
            <a:r>
              <a:rPr lang="zh-CN" altLang="en-US" sz="1800" b="1" dirty="0">
                <a:solidFill>
                  <a:srgbClr val="7030A0"/>
                </a:solidFill>
                <a:ea typeface="宋体" panose="02010600030101010101" pitchFamily="2" charset="-122"/>
              </a:rPr>
              <a:t>跨学科化学 </a:t>
            </a:r>
            <a:r>
              <a:rPr lang="en-US" altLang="zh-CN" sz="1800" b="1" dirty="0">
                <a:solidFill>
                  <a:srgbClr val="7030A0"/>
                </a:solidFill>
                <a:ea typeface="宋体" panose="02010600030101010101" pitchFamily="2" charset="-122"/>
              </a:rPr>
              <a:t>(JCR - Q1)</a:t>
            </a:r>
          </a:p>
          <a:p>
            <a:pPr marL="0" indent="0">
              <a:buNone/>
            </a:pPr>
            <a:r>
              <a:rPr lang="fr-FR" altLang="zh-CN" sz="1800" b="1" dirty="0">
                <a:solidFill>
                  <a:srgbClr val="7030A0"/>
                </a:solidFill>
                <a:ea typeface="宋体" panose="02010600030101010101" pitchFamily="2" charset="-122"/>
              </a:rPr>
              <a:t>Indexed in: CAS, SCIE, Scopus, PubMed, etc.</a:t>
            </a:r>
            <a:endParaRPr lang="en-US" altLang="zh-CN" sz="1800" b="1" dirty="0">
              <a:solidFill>
                <a:srgbClr val="7030A0"/>
              </a:solidFill>
              <a:ea typeface="宋体" panose="02010600030101010101" pitchFamily="2" charset="-122"/>
            </a:endParaRPr>
          </a:p>
        </p:txBody>
      </p:sp>
      <p:pic>
        <p:nvPicPr>
          <p:cNvPr id="6" name="图片 5" descr="图片包含 图形用户界面&#10;&#10;描述已自动生成">
            <a:extLst>
              <a:ext uri="{FF2B5EF4-FFF2-40B4-BE49-F238E27FC236}">
                <a16:creationId xmlns:a16="http://schemas.microsoft.com/office/drawing/2014/main" id="{4CABBA92-26AC-885E-641F-0B1965E4D2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529" y="1293019"/>
            <a:ext cx="1639289" cy="2174673"/>
          </a:xfrm>
          <a:prstGeom prst="rect">
            <a:avLst/>
          </a:prstGeom>
          <a:ln w="6350">
            <a:solidFill>
              <a:schemeClr val="tx1">
                <a:lumMod val="50000"/>
                <a:lumOff val="50000"/>
              </a:schemeClr>
            </a:solidFill>
          </a:ln>
        </p:spPr>
      </p:pic>
      <p:sp>
        <p:nvSpPr>
          <p:cNvPr id="8" name="TextBox 4">
            <a:extLst>
              <a:ext uri="{FF2B5EF4-FFF2-40B4-BE49-F238E27FC236}">
                <a16:creationId xmlns:a16="http://schemas.microsoft.com/office/drawing/2014/main" id="{EB2A5F69-BE55-9E7A-7187-26EFC4C0A82A}"/>
              </a:ext>
            </a:extLst>
          </p:cNvPr>
          <p:cNvSpPr txBox="1"/>
          <p:nvPr/>
        </p:nvSpPr>
        <p:spPr>
          <a:xfrm>
            <a:off x="870894" y="3649125"/>
            <a:ext cx="1152560" cy="646331"/>
          </a:xfrm>
          <a:prstGeom prst="rect">
            <a:avLst/>
          </a:prstGeom>
          <a:noFill/>
        </p:spPr>
        <p:txBody>
          <a:bodyPr wrap="none" lIns="0" rIns="0" rtlCol="0" anchor="t">
            <a:spAutoFit/>
          </a:bodyPr>
          <a:lstStyle/>
          <a:p>
            <a:pPr algn="ctr" defTabSz="685800"/>
            <a:r>
              <a:rPr lang="en-US" altLang="zh-CN" sz="1200" b="1" dirty="0">
                <a:solidFill>
                  <a:srgbClr val="000000"/>
                </a:solidFill>
                <a:latin typeface="Arial" panose="020B0604020202020204"/>
                <a:ea typeface="黑体" panose="02010609060101010101" pitchFamily="49" charset="-122"/>
              </a:rPr>
              <a:t>Editor-in-Chief</a:t>
            </a:r>
          </a:p>
          <a:p>
            <a:pPr algn="ctr" defTabSz="685800"/>
            <a:r>
              <a:rPr lang="en-US" altLang="zh-CN" sz="1200" dirty="0">
                <a:solidFill>
                  <a:srgbClr val="000000"/>
                </a:solidFill>
                <a:latin typeface="Arial" panose="020B0604020202020204"/>
                <a:ea typeface="黑体" panose="02010609060101010101" pitchFamily="49" charset="-122"/>
              </a:rPr>
              <a:t>Erick M. </a:t>
            </a:r>
            <a:r>
              <a:rPr lang="en-US" altLang="zh-CN" sz="1200" dirty="0" err="1">
                <a:solidFill>
                  <a:srgbClr val="000000"/>
                </a:solidFill>
                <a:latin typeface="Arial" panose="020B0604020202020204"/>
                <a:ea typeface="黑体" panose="02010609060101010101" pitchFamily="49" charset="-122"/>
              </a:rPr>
              <a:t>Carreira</a:t>
            </a:r>
            <a:endParaRPr lang="en-US" altLang="zh-CN" sz="1200" dirty="0">
              <a:solidFill>
                <a:srgbClr val="000000"/>
              </a:solidFill>
              <a:latin typeface="Arial" panose="020B0604020202020204"/>
              <a:ea typeface="黑体" panose="02010609060101010101" pitchFamily="49" charset="-122"/>
            </a:endParaRPr>
          </a:p>
          <a:p>
            <a:pPr algn="ctr" defTabSz="685800"/>
            <a:r>
              <a:rPr lang="en-US" altLang="zh-CN" sz="1200" dirty="0">
                <a:solidFill>
                  <a:srgbClr val="000000"/>
                </a:solidFill>
                <a:latin typeface="Arial" panose="020B0604020202020204"/>
                <a:ea typeface="黑体" panose="02010609060101010101" pitchFamily="49" charset="-122"/>
              </a:rPr>
              <a:t>from ETH Zürich</a:t>
            </a:r>
            <a:endParaRPr lang="en-US" sz="1200" dirty="0">
              <a:solidFill>
                <a:srgbClr val="000000"/>
              </a:solidFill>
              <a:latin typeface="Arial" panose="020B0604020202020204"/>
            </a:endParaRPr>
          </a:p>
        </p:txBody>
      </p:sp>
    </p:spTree>
    <p:extLst>
      <p:ext uri="{BB962C8B-B14F-4D97-AF65-F5344CB8AC3E}">
        <p14:creationId xmlns:p14="http://schemas.microsoft.com/office/powerpoint/2010/main" val="3514108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FB25C-C831-7959-DEBA-513BEF2687E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25F7160-8378-8E8E-5C3C-6A5F12F9E9FF}"/>
              </a:ext>
            </a:extLst>
          </p:cNvPr>
          <p:cNvSpPr>
            <a:spLocks noGrp="1"/>
          </p:cNvSpPr>
          <p:nvPr>
            <p:ph type="sldNum" sz="quarter" idx="12"/>
          </p:nvPr>
        </p:nvSpPr>
        <p:spPr/>
        <p:txBody>
          <a:bodyPr/>
          <a:lstStyle/>
          <a:p>
            <a:pPr defTabSz="685800"/>
            <a:fld id="{1D43D921-F237-4139-86D7-2CCBC6A217AA}" type="slidenum">
              <a:rPr lang="en-US">
                <a:solidFill>
                  <a:srgbClr val="716D6E"/>
                </a:solidFill>
                <a:latin typeface="Arial" panose="020B0604020202020204"/>
              </a:rPr>
              <a:pPr defTabSz="685800"/>
              <a:t>7</a:t>
            </a:fld>
            <a:endParaRPr lang="en-US">
              <a:solidFill>
                <a:srgbClr val="716D6E"/>
              </a:solidFill>
              <a:latin typeface="Arial" panose="020B0604020202020204"/>
            </a:endParaRPr>
          </a:p>
        </p:txBody>
      </p:sp>
      <p:sp>
        <p:nvSpPr>
          <p:cNvPr id="7" name="Title 12">
            <a:extLst>
              <a:ext uri="{FF2B5EF4-FFF2-40B4-BE49-F238E27FC236}">
                <a16:creationId xmlns:a16="http://schemas.microsoft.com/office/drawing/2014/main" id="{2CEAB775-70E7-B52E-BB76-CE1595CE75DA}"/>
              </a:ext>
            </a:extLst>
          </p:cNvPr>
          <p:cNvSpPr txBox="1">
            <a:spLocks/>
          </p:cNvSpPr>
          <p:nvPr/>
        </p:nvSpPr>
        <p:spPr>
          <a:xfrm>
            <a:off x="2833882" y="1211408"/>
            <a:ext cx="6399175" cy="713702"/>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defTabSz="685800">
              <a:lnSpc>
                <a:spcPts val="1950"/>
              </a:lnSpc>
            </a:pPr>
            <a:endParaRPr lang="en-US" altLang="zh-CN" sz="1350" b="0" dirty="0">
              <a:solidFill>
                <a:srgbClr val="000000"/>
              </a:solidFill>
              <a:latin typeface="Arial" panose="020B0604020202020204"/>
            </a:endParaRPr>
          </a:p>
        </p:txBody>
      </p:sp>
      <p:sp>
        <p:nvSpPr>
          <p:cNvPr id="17" name="Title 2">
            <a:extLst>
              <a:ext uri="{FF2B5EF4-FFF2-40B4-BE49-F238E27FC236}">
                <a16:creationId xmlns:a16="http://schemas.microsoft.com/office/drawing/2014/main" id="{4D6997C6-F911-AB22-F27E-62353E01CCEA}"/>
              </a:ext>
            </a:extLst>
          </p:cNvPr>
          <p:cNvSpPr>
            <a:spLocks noGrp="1"/>
          </p:cNvSpPr>
          <p:nvPr>
            <p:ph type="title"/>
          </p:nvPr>
        </p:nvSpPr>
        <p:spPr>
          <a:xfrm>
            <a:off x="627529" y="257176"/>
            <a:ext cx="7812742" cy="769284"/>
          </a:xfrm>
        </p:spPr>
        <p:txBody>
          <a:bodyPr/>
          <a:lstStyle/>
          <a:p>
            <a:pPr>
              <a:lnSpc>
                <a:spcPts val="2600"/>
              </a:lnSpc>
            </a:pPr>
            <a:r>
              <a:rPr lang="en-US" altLang="zh-CN" sz="2400" b="1" dirty="0">
                <a:solidFill>
                  <a:schemeClr val="tx1"/>
                </a:solidFill>
              </a:rPr>
              <a:t>Chemical Reviews  </a:t>
            </a:r>
            <a:br>
              <a:rPr lang="zh-CN" altLang="en-US" sz="1500" b="1" dirty="0">
                <a:solidFill>
                  <a:schemeClr val="tx1"/>
                </a:solidFill>
              </a:rPr>
            </a:br>
            <a:r>
              <a:rPr lang="en-US" altLang="zh-CN" sz="1500" b="1" dirty="0">
                <a:solidFill>
                  <a:srgbClr val="7030A0"/>
                </a:solidFill>
              </a:rPr>
              <a:t>2 Year Impact Factor: 64.2</a:t>
            </a:r>
          </a:p>
        </p:txBody>
      </p:sp>
      <p:sp>
        <p:nvSpPr>
          <p:cNvPr id="3" name="Content Placeholder 3">
            <a:extLst>
              <a:ext uri="{FF2B5EF4-FFF2-40B4-BE49-F238E27FC236}">
                <a16:creationId xmlns:a16="http://schemas.microsoft.com/office/drawing/2014/main" id="{03D01DB7-69E1-41A5-96D7-A90D1B109FDA}"/>
              </a:ext>
            </a:extLst>
          </p:cNvPr>
          <p:cNvSpPr>
            <a:spLocks noGrp="1"/>
          </p:cNvSpPr>
          <p:nvPr>
            <p:ph idx="1"/>
          </p:nvPr>
        </p:nvSpPr>
        <p:spPr>
          <a:xfrm>
            <a:off x="2680448" y="1293019"/>
            <a:ext cx="6248399" cy="3081758"/>
          </a:xfrm>
        </p:spPr>
        <p:txBody>
          <a:bodyPr/>
          <a:lstStyle/>
          <a:p>
            <a:pPr marL="0" indent="0" defTabSz="342900" eaLnBrk="0" hangingPunct="0">
              <a:buNone/>
            </a:pPr>
            <a:r>
              <a:rPr lang="en-US" altLang="zh-CN" sz="1800" b="1" dirty="0">
                <a:solidFill>
                  <a:srgbClr val="7030A0"/>
                </a:solidFill>
                <a:ea typeface="宋体" panose="02010600030101010101" pitchFamily="2" charset="-122"/>
              </a:rPr>
              <a:t>Chemical Reviews </a:t>
            </a:r>
            <a:r>
              <a:rPr lang="zh-CN" altLang="en-US" sz="1800" b="1" dirty="0">
                <a:solidFill>
                  <a:srgbClr val="7030A0"/>
                </a:solidFill>
                <a:ea typeface="宋体" panose="02010600030101010101" pitchFamily="2" charset="-122"/>
              </a:rPr>
              <a:t>是化学领域影响因子最高的期刊</a:t>
            </a:r>
            <a:endParaRPr lang="en-US" altLang="zh-CN" sz="1800" b="1" dirty="0">
              <a:solidFill>
                <a:srgbClr val="7030A0"/>
              </a:solidFill>
              <a:ea typeface="宋体" panose="02010600030101010101" pitchFamily="2" charset="-122"/>
            </a:endParaRPr>
          </a:p>
          <a:p>
            <a:pPr marL="0" indent="0" defTabSz="342900" eaLnBrk="0" hangingPunct="0">
              <a:buNone/>
            </a:pPr>
            <a:endParaRPr lang="en-US" altLang="zh-CN" sz="600" b="1" dirty="0">
              <a:ea typeface="宋体" panose="02010600030101010101" pitchFamily="2" charset="-122"/>
            </a:endParaRPr>
          </a:p>
          <a:p>
            <a:pPr marL="0" indent="0" defTabSz="342900" eaLnBrk="0" hangingPunct="0">
              <a:buNone/>
            </a:pPr>
            <a:r>
              <a:rPr lang="en-US" altLang="zh-CN" sz="1800" dirty="0">
                <a:ea typeface="宋体" panose="02010600030101010101" pitchFamily="2" charset="-122"/>
              </a:rPr>
              <a:t>Chemical Reviews </a:t>
            </a:r>
            <a:r>
              <a:rPr lang="zh-CN" altLang="en-US" sz="1800" dirty="0">
                <a:ea typeface="宋体" panose="02010600030101010101" pitchFamily="2" charset="-122"/>
              </a:rPr>
              <a:t>是世界著名的化学期刊，涵盖了化学学科</a:t>
            </a:r>
            <a:endParaRPr lang="en-US" altLang="zh-CN" sz="1800" dirty="0">
              <a:ea typeface="宋体" panose="02010600030101010101" pitchFamily="2" charset="-122"/>
            </a:endParaRPr>
          </a:p>
          <a:p>
            <a:pPr marL="0" indent="0" defTabSz="342900" eaLnBrk="0" hangingPunct="0">
              <a:buNone/>
            </a:pPr>
            <a:r>
              <a:rPr lang="zh-CN" altLang="en-US" sz="1800" dirty="0">
                <a:ea typeface="宋体" panose="02010600030101010101" pitchFamily="2" charset="-122"/>
              </a:rPr>
              <a:t>所有的研究领域，它为有机化学，无机化学，物理化学，分析</a:t>
            </a:r>
            <a:endParaRPr lang="en-US" altLang="zh-CN" sz="1800" dirty="0">
              <a:ea typeface="宋体" panose="02010600030101010101" pitchFamily="2" charset="-122"/>
            </a:endParaRPr>
          </a:p>
          <a:p>
            <a:pPr marL="0" indent="0" defTabSz="342900" eaLnBrk="0" hangingPunct="0">
              <a:buNone/>
            </a:pPr>
            <a:r>
              <a:rPr lang="zh-CN" altLang="en-US" sz="1800" dirty="0">
                <a:ea typeface="宋体" panose="02010600030101010101" pitchFamily="2" charset="-122"/>
              </a:rPr>
              <a:t>化学，理论化学和生物化学各领域的重要研究提供全面权威和</a:t>
            </a:r>
            <a:endParaRPr lang="en-US" altLang="zh-CN" sz="1800" dirty="0">
              <a:ea typeface="宋体" panose="02010600030101010101" pitchFamily="2" charset="-122"/>
            </a:endParaRPr>
          </a:p>
          <a:p>
            <a:pPr marL="0" indent="0" defTabSz="342900" eaLnBrk="0" hangingPunct="0">
              <a:buNone/>
            </a:pPr>
            <a:r>
              <a:rPr lang="zh-CN" altLang="en-US" sz="1800" dirty="0">
                <a:ea typeface="宋体" panose="02010600030101010101" pitchFamily="2" charset="-122"/>
              </a:rPr>
              <a:t>可读性强的综述文章。</a:t>
            </a:r>
            <a:endParaRPr lang="zh-CN" altLang="en-US" sz="600" dirty="0">
              <a:ea typeface="宋体" panose="02010600030101010101" pitchFamily="2" charset="-122"/>
            </a:endParaRPr>
          </a:p>
          <a:p>
            <a:pPr marL="0" indent="0" defTabSz="342900" eaLnBrk="0" hangingPunct="0">
              <a:buNone/>
            </a:pPr>
            <a:endParaRPr lang="en-US" altLang="zh-CN" sz="600" dirty="0">
              <a:ea typeface="宋体" panose="02010600030101010101" pitchFamily="2" charset="-122"/>
            </a:endParaRPr>
          </a:p>
          <a:p>
            <a:pPr marL="0" indent="0">
              <a:buNone/>
            </a:pPr>
            <a:r>
              <a:rPr lang="zh-CN" altLang="en-US" sz="1800" b="1" dirty="0">
                <a:solidFill>
                  <a:srgbClr val="7030A0"/>
                </a:solidFill>
                <a:ea typeface="宋体" panose="02010600030101010101" pitchFamily="2" charset="-122"/>
              </a:rPr>
              <a:t>期刊收录研究方向：化学 </a:t>
            </a:r>
            <a:r>
              <a:rPr lang="en-US" altLang="zh-CN" sz="1800" b="1" dirty="0">
                <a:solidFill>
                  <a:srgbClr val="7030A0"/>
                </a:solidFill>
                <a:ea typeface="宋体" panose="02010600030101010101" pitchFamily="2" charset="-122"/>
              </a:rPr>
              <a:t>&amp; </a:t>
            </a:r>
            <a:r>
              <a:rPr lang="zh-CN" altLang="en-US" sz="1800" b="1" dirty="0">
                <a:solidFill>
                  <a:srgbClr val="7030A0"/>
                </a:solidFill>
                <a:ea typeface="宋体" panose="02010600030101010101" pitchFamily="2" charset="-122"/>
              </a:rPr>
              <a:t>跨学科化学 </a:t>
            </a:r>
            <a:r>
              <a:rPr lang="en-US" altLang="zh-CN" sz="1800" b="1" dirty="0">
                <a:solidFill>
                  <a:srgbClr val="7030A0"/>
                </a:solidFill>
                <a:ea typeface="宋体" panose="02010600030101010101" pitchFamily="2" charset="-122"/>
              </a:rPr>
              <a:t>(JCR - Q1)</a:t>
            </a:r>
          </a:p>
          <a:p>
            <a:pPr marL="0" indent="0">
              <a:buNone/>
            </a:pPr>
            <a:r>
              <a:rPr lang="fr-FR" altLang="zh-CN" sz="1800" b="1" dirty="0">
                <a:solidFill>
                  <a:srgbClr val="7030A0"/>
                </a:solidFill>
                <a:ea typeface="宋体" panose="02010600030101010101" pitchFamily="2" charset="-122"/>
              </a:rPr>
              <a:t>Indexed in: CAS, SCIE, Scopus, PubMed, etc.</a:t>
            </a:r>
            <a:endParaRPr lang="en-US" altLang="zh-CN" sz="1800" b="1" dirty="0">
              <a:solidFill>
                <a:srgbClr val="7030A0"/>
              </a:solidFill>
              <a:ea typeface="宋体" panose="02010600030101010101" pitchFamily="2" charset="-122"/>
            </a:endParaRPr>
          </a:p>
        </p:txBody>
      </p:sp>
      <p:pic>
        <p:nvPicPr>
          <p:cNvPr id="5" name="图片 4">
            <a:extLst>
              <a:ext uri="{FF2B5EF4-FFF2-40B4-BE49-F238E27FC236}">
                <a16:creationId xmlns:a16="http://schemas.microsoft.com/office/drawing/2014/main" id="{4E3F06BF-34BF-EA45-57F2-41F0F8B73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529" y="1293019"/>
            <a:ext cx="1639289" cy="2174672"/>
          </a:xfrm>
          <a:prstGeom prst="rect">
            <a:avLst/>
          </a:prstGeom>
          <a:ln w="6350">
            <a:solidFill>
              <a:schemeClr val="tx1">
                <a:lumMod val="50000"/>
                <a:lumOff val="50000"/>
              </a:schemeClr>
            </a:solidFill>
          </a:ln>
        </p:spPr>
      </p:pic>
      <p:sp>
        <p:nvSpPr>
          <p:cNvPr id="10" name="TextBox 4">
            <a:extLst>
              <a:ext uri="{FF2B5EF4-FFF2-40B4-BE49-F238E27FC236}">
                <a16:creationId xmlns:a16="http://schemas.microsoft.com/office/drawing/2014/main" id="{DA6ADC25-F445-EDFA-316B-3EDB2362581F}"/>
              </a:ext>
            </a:extLst>
          </p:cNvPr>
          <p:cNvSpPr txBox="1"/>
          <p:nvPr/>
        </p:nvSpPr>
        <p:spPr>
          <a:xfrm>
            <a:off x="799473" y="3649124"/>
            <a:ext cx="1295400" cy="553998"/>
          </a:xfrm>
          <a:prstGeom prst="rect">
            <a:avLst/>
          </a:prstGeom>
          <a:noFill/>
        </p:spPr>
        <p:txBody>
          <a:bodyPr wrap="square" lIns="0" rIns="0" rtlCol="0" anchor="t">
            <a:spAutoFit/>
          </a:bodyPr>
          <a:lstStyle/>
          <a:p>
            <a:pPr algn="ctr" defTabSz="685800"/>
            <a:r>
              <a:rPr lang="en-US" sz="900" b="1" dirty="0">
                <a:solidFill>
                  <a:srgbClr val="000000"/>
                </a:solidFill>
                <a:latin typeface="Arial" panose="020B0604020202020204"/>
              </a:rPr>
              <a:t>2025 IMPACT FACTOR</a:t>
            </a:r>
          </a:p>
          <a:p>
            <a:pPr algn="ctr" defTabSz="685800"/>
            <a:r>
              <a:rPr lang="en-US" sz="2100" b="1" dirty="0">
                <a:solidFill>
                  <a:srgbClr val="000000"/>
                </a:solidFill>
                <a:latin typeface="Arial" panose="020B0604020202020204"/>
              </a:rPr>
              <a:t>64.2</a:t>
            </a:r>
          </a:p>
        </p:txBody>
      </p:sp>
    </p:spTree>
    <p:extLst>
      <p:ext uri="{BB962C8B-B14F-4D97-AF65-F5344CB8AC3E}">
        <p14:creationId xmlns:p14="http://schemas.microsoft.com/office/powerpoint/2010/main" val="3361503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74D40-DF73-EFA0-18C1-BE627DD2939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E6695FD-C90A-F826-86A3-0B372CF359F9}"/>
              </a:ext>
            </a:extLst>
          </p:cNvPr>
          <p:cNvSpPr>
            <a:spLocks noGrp="1"/>
          </p:cNvSpPr>
          <p:nvPr>
            <p:ph type="sldNum" sz="quarter" idx="12"/>
          </p:nvPr>
        </p:nvSpPr>
        <p:spPr/>
        <p:txBody>
          <a:bodyPr/>
          <a:lstStyle/>
          <a:p>
            <a:pPr defTabSz="685800"/>
            <a:fld id="{1D43D921-F237-4139-86D7-2CCBC6A217AA}" type="slidenum">
              <a:rPr lang="en-US">
                <a:solidFill>
                  <a:srgbClr val="716D6E"/>
                </a:solidFill>
                <a:latin typeface="Arial" panose="020B0604020202020204"/>
              </a:rPr>
              <a:pPr defTabSz="685800"/>
              <a:t>8</a:t>
            </a:fld>
            <a:endParaRPr lang="en-US">
              <a:solidFill>
                <a:srgbClr val="716D6E"/>
              </a:solidFill>
              <a:latin typeface="Arial" panose="020B0604020202020204"/>
            </a:endParaRPr>
          </a:p>
        </p:txBody>
      </p:sp>
      <p:sp>
        <p:nvSpPr>
          <p:cNvPr id="3" name="Title 2">
            <a:extLst>
              <a:ext uri="{FF2B5EF4-FFF2-40B4-BE49-F238E27FC236}">
                <a16:creationId xmlns:a16="http://schemas.microsoft.com/office/drawing/2014/main" id="{65AFB517-53EE-7699-EA7B-ABDA9644AC84}"/>
              </a:ext>
            </a:extLst>
          </p:cNvPr>
          <p:cNvSpPr>
            <a:spLocks noGrp="1"/>
          </p:cNvSpPr>
          <p:nvPr>
            <p:ph type="title"/>
          </p:nvPr>
        </p:nvSpPr>
        <p:spPr>
          <a:xfrm>
            <a:off x="259556" y="257176"/>
            <a:ext cx="8627267" cy="364334"/>
          </a:xfrm>
        </p:spPr>
        <p:txBody>
          <a:bodyPr/>
          <a:lstStyle/>
          <a:p>
            <a:r>
              <a:rPr lang="en-US" altLang="zh-CN" b="1" dirty="0">
                <a:solidFill>
                  <a:srgbClr val="7030A0"/>
                </a:solidFill>
                <a:latin typeface="+mn-lt"/>
                <a:ea typeface="宋体" panose="02010600030101010101" pitchFamily="2" charset="-122"/>
              </a:rPr>
              <a:t>ACS </a:t>
            </a:r>
            <a:r>
              <a:rPr lang="zh-CN" altLang="en-US" b="1" dirty="0">
                <a:solidFill>
                  <a:srgbClr val="7030A0"/>
                </a:solidFill>
                <a:latin typeface="+mn-lt"/>
                <a:ea typeface="宋体" panose="02010600030101010101" pitchFamily="2" charset="-122"/>
              </a:rPr>
              <a:t>数据库主页 </a:t>
            </a:r>
            <a:r>
              <a:rPr lang="en-US" altLang="zh-CN" b="1" dirty="0">
                <a:solidFill>
                  <a:srgbClr val="7030A0"/>
                </a:solidFill>
                <a:latin typeface="+mn-lt"/>
                <a:ea typeface="宋体" panose="02010600030101010101" pitchFamily="2" charset="-122"/>
              </a:rPr>
              <a:t>pubs.acs.org </a:t>
            </a:r>
            <a:endParaRPr lang="en-US" b="1" dirty="0">
              <a:solidFill>
                <a:srgbClr val="7030A0"/>
              </a:solidFill>
              <a:latin typeface="+mn-lt"/>
              <a:ea typeface="宋体" panose="02010600030101010101" pitchFamily="2" charset="-122"/>
            </a:endParaRPr>
          </a:p>
        </p:txBody>
      </p:sp>
      <p:sp>
        <p:nvSpPr>
          <p:cNvPr id="5" name="Title 2">
            <a:extLst>
              <a:ext uri="{FF2B5EF4-FFF2-40B4-BE49-F238E27FC236}">
                <a16:creationId xmlns:a16="http://schemas.microsoft.com/office/drawing/2014/main" id="{6B0C387B-EB41-CD81-6E14-1333727D097F}"/>
              </a:ext>
            </a:extLst>
          </p:cNvPr>
          <p:cNvSpPr>
            <a:spLocks noGrp="1"/>
          </p:cNvSpPr>
          <p:nvPr/>
        </p:nvSpPr>
        <p:spPr bwMode="auto">
          <a:xfrm>
            <a:off x="1862826" y="1118723"/>
            <a:ext cx="5546504" cy="1944216"/>
          </a:xfrm>
          <a:prstGeom prst="rect">
            <a:avLst/>
          </a:prstGeom>
          <a:noFill/>
          <a:ln w="9525">
            <a:noFill/>
            <a:miter lim="800000"/>
            <a:headEnd/>
            <a:tailEnd/>
          </a:ln>
        </p:spPr>
        <p:txBody>
          <a:bodyPr anchor="ctr"/>
          <a:lstStyle/>
          <a:p>
            <a:pPr defTabSz="342900" eaLnBrk="0" hangingPunct="0"/>
            <a:endParaRPr lang="en-US" altLang="zh-CN" sz="1350" dirty="0">
              <a:solidFill>
                <a:srgbClr val="000000"/>
              </a:solidFill>
              <a:latin typeface="Arial" panose="020B0604020202020204"/>
              <a:ea typeface="黑体" panose="02010609060101010101" pitchFamily="49" charset="-122"/>
            </a:endParaRPr>
          </a:p>
        </p:txBody>
      </p:sp>
      <p:pic>
        <p:nvPicPr>
          <p:cNvPr id="12" name="图片 11">
            <a:extLst>
              <a:ext uri="{FF2B5EF4-FFF2-40B4-BE49-F238E27FC236}">
                <a16:creationId xmlns:a16="http://schemas.microsoft.com/office/drawing/2014/main" id="{FA91127F-D1AF-AA4E-8EF1-5CA33A26609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474" y="777966"/>
            <a:ext cx="7633052" cy="3798516"/>
          </a:xfrm>
          <a:prstGeom prst="rect">
            <a:avLst/>
          </a:prstGeom>
          <a:ln w="6350">
            <a:solidFill>
              <a:schemeClr val="tx1">
                <a:lumMod val="75000"/>
                <a:lumOff val="25000"/>
              </a:schemeClr>
            </a:solidFill>
          </a:ln>
        </p:spPr>
      </p:pic>
    </p:spTree>
    <p:extLst>
      <p:ext uri="{BB962C8B-B14F-4D97-AF65-F5344CB8AC3E}">
        <p14:creationId xmlns:p14="http://schemas.microsoft.com/office/powerpoint/2010/main" val="1002235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3BBB0-ACF3-FE07-1069-99140AB8FEF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3AF250A-16AC-3880-5109-50A5DA614378}"/>
              </a:ext>
            </a:extLst>
          </p:cNvPr>
          <p:cNvSpPr>
            <a:spLocks noGrp="1"/>
          </p:cNvSpPr>
          <p:nvPr>
            <p:ph type="sldNum" sz="quarter" idx="12"/>
          </p:nvPr>
        </p:nvSpPr>
        <p:spPr/>
        <p:txBody>
          <a:bodyPr/>
          <a:lstStyle/>
          <a:p>
            <a:pPr defTabSz="685800"/>
            <a:fld id="{1D43D921-F237-4139-86D7-2CCBC6A217AA}" type="slidenum">
              <a:rPr lang="en-US">
                <a:solidFill>
                  <a:srgbClr val="716D6E"/>
                </a:solidFill>
                <a:latin typeface="Arial" panose="020B0604020202020204"/>
              </a:rPr>
              <a:pPr defTabSz="685800"/>
              <a:t>9</a:t>
            </a:fld>
            <a:endParaRPr lang="en-US">
              <a:solidFill>
                <a:srgbClr val="716D6E"/>
              </a:solidFill>
              <a:latin typeface="Arial" panose="020B0604020202020204"/>
            </a:endParaRPr>
          </a:p>
        </p:txBody>
      </p:sp>
      <p:pic>
        <p:nvPicPr>
          <p:cNvPr id="4" name="图片 3">
            <a:extLst>
              <a:ext uri="{FF2B5EF4-FFF2-40B4-BE49-F238E27FC236}">
                <a16:creationId xmlns:a16="http://schemas.microsoft.com/office/drawing/2014/main" id="{DD842B1C-D6D9-E332-657A-BDBEB67EE2C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474" y="777966"/>
            <a:ext cx="7633052" cy="3794412"/>
          </a:xfrm>
          <a:prstGeom prst="rect">
            <a:avLst/>
          </a:prstGeom>
          <a:ln w="6350">
            <a:solidFill>
              <a:schemeClr val="tx1">
                <a:lumMod val="75000"/>
                <a:lumOff val="25000"/>
              </a:schemeClr>
            </a:solidFill>
          </a:ln>
        </p:spPr>
      </p:pic>
      <p:sp>
        <p:nvSpPr>
          <p:cNvPr id="5" name="Title 2">
            <a:extLst>
              <a:ext uri="{FF2B5EF4-FFF2-40B4-BE49-F238E27FC236}">
                <a16:creationId xmlns:a16="http://schemas.microsoft.com/office/drawing/2014/main" id="{D2DBE1EB-8AAE-8201-C93E-4C2136550661}"/>
              </a:ext>
            </a:extLst>
          </p:cNvPr>
          <p:cNvSpPr>
            <a:spLocks noGrp="1"/>
          </p:cNvSpPr>
          <p:nvPr>
            <p:ph type="title"/>
          </p:nvPr>
        </p:nvSpPr>
        <p:spPr>
          <a:xfrm>
            <a:off x="259556" y="257176"/>
            <a:ext cx="8627267" cy="364334"/>
          </a:xfrm>
        </p:spPr>
        <p:txBody>
          <a:bodyPr/>
          <a:lstStyle/>
          <a:p>
            <a:r>
              <a:rPr lang="zh-CN" altLang="en-US" b="1" dirty="0">
                <a:solidFill>
                  <a:srgbClr val="7030A0"/>
                </a:solidFill>
                <a:latin typeface="+mn-lt"/>
                <a:ea typeface="宋体" panose="02010600030101010101" pitchFamily="2" charset="-122"/>
              </a:rPr>
              <a:t>期刊页面 </a:t>
            </a:r>
            <a:r>
              <a:rPr lang="en-US" altLang="zh-CN" b="1" dirty="0">
                <a:solidFill>
                  <a:srgbClr val="7030A0"/>
                </a:solidFill>
                <a:latin typeface="+mn-lt"/>
                <a:ea typeface="宋体" panose="02010600030101010101" pitchFamily="2" charset="-122"/>
              </a:rPr>
              <a:t>Journal of the American Chemical Society</a:t>
            </a:r>
            <a:endParaRPr lang="en-US" b="1" dirty="0">
              <a:solidFill>
                <a:srgbClr val="7030A0"/>
              </a:solidFill>
              <a:latin typeface="+mn-lt"/>
              <a:ea typeface="宋体" panose="02010600030101010101" pitchFamily="2" charset="-122"/>
            </a:endParaRPr>
          </a:p>
        </p:txBody>
      </p:sp>
      <p:sp>
        <p:nvSpPr>
          <p:cNvPr id="7" name="Speech Bubble: Rectangle 10">
            <a:extLst>
              <a:ext uri="{FF2B5EF4-FFF2-40B4-BE49-F238E27FC236}">
                <a16:creationId xmlns:a16="http://schemas.microsoft.com/office/drawing/2014/main" id="{096323CE-B7C4-8BCB-2E7D-0E9CF38F7E95}"/>
              </a:ext>
            </a:extLst>
          </p:cNvPr>
          <p:cNvSpPr/>
          <p:nvPr/>
        </p:nvSpPr>
        <p:spPr>
          <a:xfrm>
            <a:off x="259556" y="1053611"/>
            <a:ext cx="1124952" cy="577965"/>
          </a:xfrm>
          <a:prstGeom prst="wedgeRectCallout">
            <a:avLst>
              <a:gd name="adj1" fmla="val 63498"/>
              <a:gd name="adj2" fmla="val -21840"/>
            </a:avLst>
          </a:prstGeom>
          <a:ln>
            <a:solidFill>
              <a:srgbClr val="FFC000"/>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r>
              <a:rPr lang="en-US" altLang="zh-CN" sz="1200" b="1" dirty="0">
                <a:solidFill>
                  <a:srgbClr val="000000"/>
                </a:solidFill>
                <a:latin typeface="Arial" panose="020B0604020202020204"/>
                <a:ea typeface="宋体" panose="02010600030101010101" pitchFamily="2" charset="-122"/>
              </a:rPr>
              <a:t>List of issues</a:t>
            </a:r>
          </a:p>
          <a:p>
            <a:pPr algn="ctr" defTabSz="685800"/>
            <a:r>
              <a:rPr lang="zh-CN" altLang="en-US" sz="1200" b="1" dirty="0">
                <a:solidFill>
                  <a:srgbClr val="000000"/>
                </a:solidFill>
                <a:latin typeface="Arial" panose="020B0604020202020204"/>
                <a:ea typeface="宋体" panose="02010600030101010101" pitchFamily="2" charset="-122"/>
              </a:rPr>
              <a:t>卷期列表</a:t>
            </a:r>
            <a:endParaRPr lang="en-US" sz="1200" b="1" dirty="0">
              <a:solidFill>
                <a:srgbClr val="000000"/>
              </a:solidFill>
              <a:latin typeface="Arial" panose="020B0604020202020204"/>
              <a:ea typeface="宋体" panose="02010600030101010101" pitchFamily="2" charset="-122"/>
            </a:endParaRPr>
          </a:p>
        </p:txBody>
      </p:sp>
      <p:sp>
        <p:nvSpPr>
          <p:cNvPr id="11" name="Speech Bubble: Rectangle 11">
            <a:extLst>
              <a:ext uri="{FF2B5EF4-FFF2-40B4-BE49-F238E27FC236}">
                <a16:creationId xmlns:a16="http://schemas.microsoft.com/office/drawing/2014/main" id="{B596ED83-8F67-3106-BDA2-1FA6DF882784}"/>
              </a:ext>
            </a:extLst>
          </p:cNvPr>
          <p:cNvSpPr/>
          <p:nvPr/>
        </p:nvSpPr>
        <p:spPr>
          <a:xfrm>
            <a:off x="259556" y="2063678"/>
            <a:ext cx="1124952" cy="577964"/>
          </a:xfrm>
          <a:prstGeom prst="wedgeRectCallout">
            <a:avLst>
              <a:gd name="adj1" fmla="val 62952"/>
              <a:gd name="adj2" fmla="val -20415"/>
            </a:avLst>
          </a:prstGeom>
          <a:ln>
            <a:solidFill>
              <a:srgbClr val="FFC000"/>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r>
              <a:rPr lang="zh-CN" altLang="en-US" sz="1200" b="1" dirty="0">
                <a:solidFill>
                  <a:srgbClr val="000000"/>
                </a:solidFill>
                <a:latin typeface="Arial" panose="020B0604020202020204"/>
                <a:ea typeface="宋体" panose="02010600030101010101" pitchFamily="2" charset="-122"/>
              </a:rPr>
              <a:t>期刊影响因子 </a:t>
            </a:r>
            <a:r>
              <a:rPr lang="en-US" altLang="zh-CN" sz="1200" b="1" dirty="0">
                <a:solidFill>
                  <a:srgbClr val="000000"/>
                </a:solidFill>
                <a:latin typeface="Arial" panose="020B0604020202020204"/>
                <a:ea typeface="宋体" panose="02010600030101010101" pitchFamily="2" charset="-122"/>
              </a:rPr>
              <a:t>&amp; </a:t>
            </a:r>
            <a:r>
              <a:rPr lang="zh-CN" altLang="en-US" sz="1200" b="1" dirty="0">
                <a:solidFill>
                  <a:srgbClr val="000000"/>
                </a:solidFill>
                <a:latin typeface="Arial" panose="020B0604020202020204"/>
                <a:ea typeface="宋体" panose="02010600030101010101" pitchFamily="2" charset="-122"/>
              </a:rPr>
              <a:t>被引用次数</a:t>
            </a:r>
            <a:endParaRPr lang="en-US" altLang="zh-CN" sz="1200" b="1" dirty="0">
              <a:solidFill>
                <a:srgbClr val="000000"/>
              </a:solidFill>
              <a:latin typeface="Arial" panose="020B0604020202020204"/>
              <a:ea typeface="宋体" panose="02010600030101010101" pitchFamily="2" charset="-122"/>
            </a:endParaRPr>
          </a:p>
        </p:txBody>
      </p:sp>
      <p:sp>
        <p:nvSpPr>
          <p:cNvPr id="13" name="Speech Bubble: Rectangle 10">
            <a:extLst>
              <a:ext uri="{FF2B5EF4-FFF2-40B4-BE49-F238E27FC236}">
                <a16:creationId xmlns:a16="http://schemas.microsoft.com/office/drawing/2014/main" id="{A6F60442-E943-66FA-79FF-13207E3BFCDD}"/>
              </a:ext>
            </a:extLst>
          </p:cNvPr>
          <p:cNvSpPr/>
          <p:nvPr/>
        </p:nvSpPr>
        <p:spPr>
          <a:xfrm>
            <a:off x="259556" y="3073743"/>
            <a:ext cx="1124952" cy="713846"/>
          </a:xfrm>
          <a:prstGeom prst="wedgeRectCallout">
            <a:avLst>
              <a:gd name="adj1" fmla="val 63498"/>
              <a:gd name="adj2" fmla="val -21840"/>
            </a:avLst>
          </a:prstGeom>
          <a:ln>
            <a:solidFill>
              <a:srgbClr val="FFC000"/>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r>
              <a:rPr lang="en-US" altLang="zh-CN" sz="1200" b="1" dirty="0">
                <a:solidFill>
                  <a:srgbClr val="000000"/>
                </a:solidFill>
                <a:latin typeface="Arial" panose="020B0604020202020204"/>
                <a:ea typeface="宋体" panose="02010600030101010101" pitchFamily="2" charset="-122"/>
              </a:rPr>
              <a:t>ASAP</a:t>
            </a:r>
          </a:p>
          <a:p>
            <a:pPr algn="ctr" defTabSz="685800"/>
            <a:r>
              <a:rPr lang="en-US" altLang="zh-CN" sz="1200" b="1" dirty="0">
                <a:solidFill>
                  <a:srgbClr val="000000"/>
                </a:solidFill>
                <a:latin typeface="Arial" panose="020B0604020202020204"/>
                <a:ea typeface="宋体" panose="02010600030101010101" pitchFamily="2" charset="-122"/>
              </a:rPr>
              <a:t>Articles</a:t>
            </a:r>
          </a:p>
          <a:p>
            <a:pPr algn="ctr" defTabSz="685800"/>
            <a:r>
              <a:rPr lang="zh-CN" altLang="en-US" sz="1200" b="1" dirty="0">
                <a:solidFill>
                  <a:srgbClr val="000000"/>
                </a:solidFill>
                <a:latin typeface="Arial" panose="020B0604020202020204"/>
                <a:ea typeface="宋体" panose="02010600030101010101" pitchFamily="2" charset="-122"/>
              </a:rPr>
              <a:t>最新出版</a:t>
            </a:r>
            <a:endParaRPr lang="en-US" sz="1200" b="1" dirty="0">
              <a:solidFill>
                <a:srgbClr val="000000"/>
              </a:solidFill>
              <a:latin typeface="Arial" panose="020B0604020202020204"/>
              <a:ea typeface="宋体" panose="02010600030101010101" pitchFamily="2" charset="-122"/>
            </a:endParaRPr>
          </a:p>
        </p:txBody>
      </p:sp>
    </p:spTree>
    <p:extLst>
      <p:ext uri="{BB962C8B-B14F-4D97-AF65-F5344CB8AC3E}">
        <p14:creationId xmlns:p14="http://schemas.microsoft.com/office/powerpoint/2010/main" val="3703816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6C71A-EB7E-7244-D17E-1C359A9D349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180805-A7E4-0AF3-B7E2-6AF39B63E119}"/>
              </a:ext>
            </a:extLst>
          </p:cNvPr>
          <p:cNvSpPr>
            <a:spLocks noGrp="1"/>
          </p:cNvSpPr>
          <p:nvPr>
            <p:ph type="sldNum" sz="quarter" idx="12"/>
          </p:nvPr>
        </p:nvSpPr>
        <p:spPr/>
        <p:txBody>
          <a:bodyPr/>
          <a:lstStyle/>
          <a:p>
            <a:pPr defTabSz="685800"/>
            <a:fld id="{1D43D921-F237-4139-86D7-2CCBC6A217AA}" type="slidenum">
              <a:rPr lang="en-US">
                <a:solidFill>
                  <a:srgbClr val="716D6E"/>
                </a:solidFill>
                <a:latin typeface="Arial" panose="020B0604020202020204"/>
              </a:rPr>
              <a:pPr defTabSz="685800"/>
              <a:t>10</a:t>
            </a:fld>
            <a:endParaRPr lang="en-US">
              <a:solidFill>
                <a:srgbClr val="716D6E"/>
              </a:solidFill>
              <a:latin typeface="Arial" panose="020B0604020202020204"/>
            </a:endParaRPr>
          </a:p>
        </p:txBody>
      </p:sp>
      <p:pic>
        <p:nvPicPr>
          <p:cNvPr id="6" name="图片 5">
            <a:extLst>
              <a:ext uri="{FF2B5EF4-FFF2-40B4-BE49-F238E27FC236}">
                <a16:creationId xmlns:a16="http://schemas.microsoft.com/office/drawing/2014/main" id="{497F733B-1F73-0CAE-D248-B7FAB24498C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474" y="777966"/>
            <a:ext cx="7633052" cy="3794412"/>
          </a:xfrm>
          <a:prstGeom prst="rect">
            <a:avLst/>
          </a:prstGeom>
          <a:ln w="6350">
            <a:solidFill>
              <a:schemeClr val="tx1">
                <a:lumMod val="75000"/>
                <a:lumOff val="25000"/>
              </a:schemeClr>
            </a:solidFill>
          </a:ln>
        </p:spPr>
      </p:pic>
      <p:sp>
        <p:nvSpPr>
          <p:cNvPr id="4" name="Speech Bubble: Rectangle 10">
            <a:extLst>
              <a:ext uri="{FF2B5EF4-FFF2-40B4-BE49-F238E27FC236}">
                <a16:creationId xmlns:a16="http://schemas.microsoft.com/office/drawing/2014/main" id="{45C40598-B13C-67C4-2DB3-F05D433D6360}"/>
              </a:ext>
            </a:extLst>
          </p:cNvPr>
          <p:cNvSpPr/>
          <p:nvPr/>
        </p:nvSpPr>
        <p:spPr>
          <a:xfrm>
            <a:off x="259556" y="1053610"/>
            <a:ext cx="1124952" cy="733529"/>
          </a:xfrm>
          <a:prstGeom prst="wedgeRectCallout">
            <a:avLst>
              <a:gd name="adj1" fmla="val 63498"/>
              <a:gd name="adj2" fmla="val -21840"/>
            </a:avLst>
          </a:prstGeom>
          <a:ln>
            <a:solidFill>
              <a:srgbClr val="FFC000"/>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r>
              <a:rPr lang="zh-CN" altLang="en-US" sz="1200" b="1" dirty="0">
                <a:solidFill>
                  <a:srgbClr val="000000"/>
                </a:solidFill>
                <a:latin typeface="Arial" panose="020B0604020202020204"/>
                <a:ea typeface="宋体" panose="02010600030101010101" pitchFamily="2" charset="-122"/>
              </a:rPr>
              <a:t>标题 </a:t>
            </a:r>
            <a:r>
              <a:rPr lang="en-US" altLang="zh-CN" sz="1200" b="1" dirty="0">
                <a:solidFill>
                  <a:srgbClr val="000000"/>
                </a:solidFill>
                <a:latin typeface="Arial" panose="020B0604020202020204"/>
                <a:ea typeface="宋体" panose="02010600030101010101" pitchFamily="2" charset="-122"/>
              </a:rPr>
              <a:t>&amp; </a:t>
            </a:r>
            <a:r>
              <a:rPr lang="zh-CN" altLang="en-US" sz="1200" b="1" dirty="0">
                <a:solidFill>
                  <a:srgbClr val="000000"/>
                </a:solidFill>
                <a:latin typeface="Arial" panose="020B0604020202020204"/>
                <a:ea typeface="宋体" panose="02010600030101010101" pitchFamily="2" charset="-122"/>
              </a:rPr>
              <a:t>作者</a:t>
            </a:r>
            <a:endParaRPr lang="en-US" altLang="zh-CN" sz="1200" b="1" dirty="0">
              <a:solidFill>
                <a:srgbClr val="000000"/>
              </a:solidFill>
              <a:latin typeface="Arial" panose="020B0604020202020204"/>
              <a:ea typeface="宋体" panose="02010600030101010101" pitchFamily="2" charset="-122"/>
            </a:endParaRPr>
          </a:p>
          <a:p>
            <a:pPr algn="ctr" defTabSz="685800"/>
            <a:r>
              <a:rPr lang="zh-CN" altLang="en-US" sz="1200" b="1" dirty="0">
                <a:solidFill>
                  <a:srgbClr val="000000"/>
                </a:solidFill>
                <a:latin typeface="Arial" panose="020B0604020202020204"/>
                <a:ea typeface="宋体" panose="02010600030101010101" pitchFamily="2" charset="-122"/>
              </a:rPr>
              <a:t>引文信息</a:t>
            </a:r>
            <a:r>
              <a:rPr lang="en-US" altLang="zh-CN" sz="1200" b="1" dirty="0">
                <a:solidFill>
                  <a:srgbClr val="000000"/>
                </a:solidFill>
                <a:latin typeface="Arial" panose="020B0604020202020204"/>
                <a:ea typeface="宋体" panose="02010600030101010101" pitchFamily="2" charset="-122"/>
              </a:rPr>
              <a:t> </a:t>
            </a:r>
          </a:p>
          <a:p>
            <a:pPr algn="ctr" defTabSz="685800"/>
            <a:r>
              <a:rPr lang="en-US" altLang="zh-CN" sz="1200" b="1" dirty="0">
                <a:solidFill>
                  <a:srgbClr val="000000"/>
                </a:solidFill>
                <a:latin typeface="Arial" panose="020B0604020202020204"/>
                <a:ea typeface="宋体" panose="02010600030101010101" pitchFamily="2" charset="-122"/>
              </a:rPr>
              <a:t>&amp; DOI </a:t>
            </a:r>
            <a:r>
              <a:rPr lang="zh-CN" altLang="en-US" sz="1200" b="1" dirty="0">
                <a:solidFill>
                  <a:srgbClr val="000000"/>
                </a:solidFill>
                <a:latin typeface="Arial" panose="020B0604020202020204"/>
                <a:ea typeface="宋体" panose="02010600030101010101" pitchFamily="2" charset="-122"/>
              </a:rPr>
              <a:t>链接</a:t>
            </a:r>
            <a:endParaRPr lang="en-US" sz="1200" b="1" dirty="0">
              <a:solidFill>
                <a:srgbClr val="000000"/>
              </a:solidFill>
              <a:latin typeface="Arial" panose="020B0604020202020204"/>
              <a:ea typeface="宋体" panose="02010600030101010101" pitchFamily="2" charset="-122"/>
            </a:endParaRPr>
          </a:p>
        </p:txBody>
      </p:sp>
      <p:sp>
        <p:nvSpPr>
          <p:cNvPr id="7" name="Speech Bubble: Rectangle 11">
            <a:extLst>
              <a:ext uri="{FF2B5EF4-FFF2-40B4-BE49-F238E27FC236}">
                <a16:creationId xmlns:a16="http://schemas.microsoft.com/office/drawing/2014/main" id="{D748BF9F-6AE0-0A62-7BF3-E9DF0C37539D}"/>
              </a:ext>
            </a:extLst>
          </p:cNvPr>
          <p:cNvSpPr/>
          <p:nvPr/>
        </p:nvSpPr>
        <p:spPr>
          <a:xfrm>
            <a:off x="259556" y="2386189"/>
            <a:ext cx="1124952" cy="733529"/>
          </a:xfrm>
          <a:prstGeom prst="wedgeRectCallout">
            <a:avLst>
              <a:gd name="adj1" fmla="val 62952"/>
              <a:gd name="adj2" fmla="val -20415"/>
            </a:avLst>
          </a:prstGeom>
          <a:ln>
            <a:solidFill>
              <a:srgbClr val="FFC000"/>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r>
              <a:rPr lang="en-US" altLang="zh-CN" sz="1200" b="1" dirty="0">
                <a:solidFill>
                  <a:srgbClr val="000000"/>
                </a:solidFill>
                <a:latin typeface="Arial" panose="020B0604020202020204"/>
                <a:ea typeface="宋体" panose="02010600030101010101" pitchFamily="2" charset="-122"/>
              </a:rPr>
              <a:t>Article Contents</a:t>
            </a:r>
          </a:p>
          <a:p>
            <a:pPr algn="ctr" defTabSz="685800"/>
            <a:r>
              <a:rPr lang="zh-CN" altLang="en-US" sz="1200" b="1" dirty="0">
                <a:solidFill>
                  <a:srgbClr val="000000"/>
                </a:solidFill>
                <a:latin typeface="Arial" panose="020B0604020202020204"/>
                <a:ea typeface="宋体" panose="02010600030101010101" pitchFamily="2" charset="-122"/>
              </a:rPr>
              <a:t>文章目录</a:t>
            </a:r>
            <a:endParaRPr lang="en-US" altLang="zh-CN" sz="1200" b="1" dirty="0">
              <a:solidFill>
                <a:srgbClr val="000000"/>
              </a:solidFill>
              <a:latin typeface="Arial" panose="020B0604020202020204"/>
              <a:ea typeface="宋体" panose="02010600030101010101" pitchFamily="2" charset="-122"/>
            </a:endParaRPr>
          </a:p>
        </p:txBody>
      </p:sp>
      <p:sp>
        <p:nvSpPr>
          <p:cNvPr id="9" name="Speech Bubble: Rectangle 10">
            <a:extLst>
              <a:ext uri="{FF2B5EF4-FFF2-40B4-BE49-F238E27FC236}">
                <a16:creationId xmlns:a16="http://schemas.microsoft.com/office/drawing/2014/main" id="{AADB6296-1F0B-220A-274F-2E778DE482FE}"/>
              </a:ext>
            </a:extLst>
          </p:cNvPr>
          <p:cNvSpPr/>
          <p:nvPr/>
        </p:nvSpPr>
        <p:spPr>
          <a:xfrm>
            <a:off x="259556" y="3762271"/>
            <a:ext cx="1124952" cy="733529"/>
          </a:xfrm>
          <a:prstGeom prst="wedgeRectCallout">
            <a:avLst>
              <a:gd name="adj1" fmla="val 63498"/>
              <a:gd name="adj2" fmla="val -21840"/>
            </a:avLst>
          </a:prstGeom>
          <a:ln>
            <a:solidFill>
              <a:srgbClr val="FFC000"/>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r>
              <a:rPr lang="en-US" altLang="zh-CN" sz="1200" b="1" dirty="0">
                <a:solidFill>
                  <a:srgbClr val="000000"/>
                </a:solidFill>
                <a:latin typeface="Arial" panose="020B0604020202020204"/>
                <a:ea typeface="宋体" panose="02010600030101010101" pitchFamily="2" charset="-122"/>
              </a:rPr>
              <a:t>Supporting Information</a:t>
            </a:r>
          </a:p>
          <a:p>
            <a:pPr algn="ctr" defTabSz="685800"/>
            <a:r>
              <a:rPr lang="zh-CN" altLang="en-US" sz="1200" b="1" dirty="0">
                <a:solidFill>
                  <a:srgbClr val="000000"/>
                </a:solidFill>
                <a:latin typeface="Arial" panose="020B0604020202020204"/>
                <a:ea typeface="宋体" panose="02010600030101010101" pitchFamily="2" charset="-122"/>
              </a:rPr>
              <a:t>补充材料</a:t>
            </a:r>
            <a:endParaRPr lang="en-US" sz="1200" b="1" dirty="0">
              <a:solidFill>
                <a:srgbClr val="000000"/>
              </a:solidFill>
              <a:latin typeface="Arial" panose="020B0604020202020204"/>
              <a:ea typeface="宋体" panose="02010600030101010101" pitchFamily="2" charset="-122"/>
            </a:endParaRPr>
          </a:p>
        </p:txBody>
      </p:sp>
      <p:sp>
        <p:nvSpPr>
          <p:cNvPr id="11" name="Speech Bubble: Rectangle 10">
            <a:extLst>
              <a:ext uri="{FF2B5EF4-FFF2-40B4-BE49-F238E27FC236}">
                <a16:creationId xmlns:a16="http://schemas.microsoft.com/office/drawing/2014/main" id="{F7FDE80E-54E7-9EFC-9A8E-014D32C03C27}"/>
              </a:ext>
            </a:extLst>
          </p:cNvPr>
          <p:cNvSpPr/>
          <p:nvPr/>
        </p:nvSpPr>
        <p:spPr>
          <a:xfrm>
            <a:off x="3737862" y="1820094"/>
            <a:ext cx="1201691" cy="566096"/>
          </a:xfrm>
          <a:prstGeom prst="wedgeRectCallout">
            <a:avLst>
              <a:gd name="adj1" fmla="val -63192"/>
              <a:gd name="adj2" fmla="val -21840"/>
            </a:avLst>
          </a:prstGeom>
          <a:ln>
            <a:solidFill>
              <a:srgbClr val="FFC000"/>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r>
              <a:rPr lang="zh-CN" altLang="en-US" sz="1200" b="1" dirty="0">
                <a:solidFill>
                  <a:srgbClr val="000000"/>
                </a:solidFill>
                <a:latin typeface="Arial" panose="020B0604020202020204"/>
                <a:ea typeface="宋体" panose="02010600030101010101" pitchFamily="2" charset="-122"/>
              </a:rPr>
              <a:t>下载 </a:t>
            </a:r>
            <a:r>
              <a:rPr lang="en-US" altLang="zh-CN" sz="1200" b="1" dirty="0">
                <a:solidFill>
                  <a:srgbClr val="000000"/>
                </a:solidFill>
                <a:latin typeface="Arial" panose="020B0604020202020204"/>
                <a:ea typeface="宋体" panose="02010600030101010101" pitchFamily="2" charset="-122"/>
              </a:rPr>
              <a:t>PDF</a:t>
            </a:r>
          </a:p>
          <a:p>
            <a:pPr algn="ctr" defTabSz="685800"/>
            <a:r>
              <a:rPr lang="zh-CN" altLang="en-US" sz="1200" b="1" dirty="0">
                <a:solidFill>
                  <a:srgbClr val="000000"/>
                </a:solidFill>
                <a:latin typeface="Arial" panose="020B0604020202020204"/>
                <a:ea typeface="宋体" panose="02010600030101010101" pitchFamily="2" charset="-122"/>
              </a:rPr>
              <a:t>期刊论文</a:t>
            </a:r>
            <a:endParaRPr lang="en-US" sz="1200" b="1" dirty="0">
              <a:solidFill>
                <a:srgbClr val="000000"/>
              </a:solidFill>
              <a:latin typeface="Arial" panose="020B0604020202020204"/>
              <a:ea typeface="宋体" panose="02010600030101010101" pitchFamily="2" charset="-122"/>
            </a:endParaRPr>
          </a:p>
        </p:txBody>
      </p:sp>
      <p:sp>
        <p:nvSpPr>
          <p:cNvPr id="12" name="Title 2">
            <a:extLst>
              <a:ext uri="{FF2B5EF4-FFF2-40B4-BE49-F238E27FC236}">
                <a16:creationId xmlns:a16="http://schemas.microsoft.com/office/drawing/2014/main" id="{8BC968B0-CFB4-BCDD-8781-805D21049001}"/>
              </a:ext>
            </a:extLst>
          </p:cNvPr>
          <p:cNvSpPr>
            <a:spLocks noGrp="1"/>
          </p:cNvSpPr>
          <p:nvPr>
            <p:ph type="title"/>
          </p:nvPr>
        </p:nvSpPr>
        <p:spPr>
          <a:xfrm>
            <a:off x="259556" y="257176"/>
            <a:ext cx="8627267" cy="364334"/>
          </a:xfrm>
        </p:spPr>
        <p:txBody>
          <a:bodyPr/>
          <a:lstStyle/>
          <a:p>
            <a:r>
              <a:rPr lang="zh-CN" altLang="en-US" b="1" dirty="0">
                <a:solidFill>
                  <a:srgbClr val="7030A0"/>
                </a:solidFill>
                <a:latin typeface="+mn-lt"/>
                <a:ea typeface="宋体" panose="02010600030101010101" pitchFamily="2" charset="-122"/>
              </a:rPr>
              <a:t>文章页面 </a:t>
            </a:r>
            <a:r>
              <a:rPr lang="en-US" altLang="zh-CN" b="1" dirty="0">
                <a:solidFill>
                  <a:srgbClr val="7030A0"/>
                </a:solidFill>
                <a:latin typeface="+mn-lt"/>
                <a:ea typeface="宋体" panose="02010600030101010101" pitchFamily="2" charset="-122"/>
              </a:rPr>
              <a:t>Article Page</a:t>
            </a:r>
            <a:endParaRPr lang="en-US" b="1" dirty="0">
              <a:solidFill>
                <a:srgbClr val="7030A0"/>
              </a:solidFill>
              <a:latin typeface="+mn-lt"/>
              <a:ea typeface="宋体" panose="02010600030101010101" pitchFamily="2" charset="-122"/>
            </a:endParaRPr>
          </a:p>
        </p:txBody>
      </p:sp>
      <p:sp>
        <p:nvSpPr>
          <p:cNvPr id="16" name="Speech Bubble: Rectangle 10">
            <a:extLst>
              <a:ext uri="{FF2B5EF4-FFF2-40B4-BE49-F238E27FC236}">
                <a16:creationId xmlns:a16="http://schemas.microsoft.com/office/drawing/2014/main" id="{38EF0C4C-25E0-B4B3-AC5E-8F92CFF430C5}"/>
              </a:ext>
            </a:extLst>
          </p:cNvPr>
          <p:cNvSpPr/>
          <p:nvPr/>
        </p:nvSpPr>
        <p:spPr>
          <a:xfrm>
            <a:off x="6936020" y="1820094"/>
            <a:ext cx="1307027" cy="566096"/>
          </a:xfrm>
          <a:prstGeom prst="wedgeRectCallout">
            <a:avLst>
              <a:gd name="adj1" fmla="val -20820"/>
              <a:gd name="adj2" fmla="val -63013"/>
            </a:avLst>
          </a:prstGeom>
          <a:ln>
            <a:solidFill>
              <a:srgbClr val="FFC000"/>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r>
              <a:rPr lang="en-US" altLang="zh-CN" sz="1200" b="1" dirty="0">
                <a:solidFill>
                  <a:srgbClr val="000000"/>
                </a:solidFill>
                <a:latin typeface="Arial" panose="020B0604020202020204"/>
                <a:ea typeface="宋体" panose="02010600030101010101" pitchFamily="2" charset="-122"/>
              </a:rPr>
              <a:t>Article Metrics</a:t>
            </a:r>
          </a:p>
          <a:p>
            <a:pPr algn="ctr" defTabSz="685800"/>
            <a:r>
              <a:rPr lang="zh-CN" altLang="en-US" sz="1200" b="1" dirty="0">
                <a:solidFill>
                  <a:srgbClr val="000000"/>
                </a:solidFill>
                <a:latin typeface="Arial" panose="020B0604020202020204"/>
                <a:ea typeface="宋体" panose="02010600030101010101" pitchFamily="2" charset="-122"/>
              </a:rPr>
              <a:t>文献计量统计</a:t>
            </a:r>
            <a:endParaRPr lang="en-US" sz="1200" b="1" dirty="0">
              <a:solidFill>
                <a:srgbClr val="000000"/>
              </a:solidFill>
              <a:latin typeface="Arial" panose="020B0604020202020204"/>
              <a:ea typeface="宋体" panose="02010600030101010101" pitchFamily="2" charset="-122"/>
            </a:endParaRPr>
          </a:p>
        </p:txBody>
      </p:sp>
    </p:spTree>
    <p:extLst>
      <p:ext uri="{BB962C8B-B14F-4D97-AF65-F5344CB8AC3E}">
        <p14:creationId xmlns:p14="http://schemas.microsoft.com/office/powerpoint/2010/main" val="457078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792B1-FEDB-2107-EF5A-5835F9139D2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D5DC037-1AA0-5DF0-72EB-7BF541402BDA}"/>
              </a:ext>
            </a:extLst>
          </p:cNvPr>
          <p:cNvSpPr>
            <a:spLocks noGrp="1"/>
          </p:cNvSpPr>
          <p:nvPr>
            <p:ph type="sldNum" sz="quarter" idx="12"/>
          </p:nvPr>
        </p:nvSpPr>
        <p:spPr/>
        <p:txBody>
          <a:bodyPr/>
          <a:lstStyle/>
          <a:p>
            <a:pPr defTabSz="685800"/>
            <a:fld id="{1D43D921-F237-4139-86D7-2CCBC6A217AA}" type="slidenum">
              <a:rPr lang="en-US">
                <a:solidFill>
                  <a:srgbClr val="716D6E"/>
                </a:solidFill>
                <a:latin typeface="Arial" panose="020B0604020202020204"/>
              </a:rPr>
              <a:pPr defTabSz="685800"/>
              <a:t>11</a:t>
            </a:fld>
            <a:endParaRPr lang="en-US">
              <a:solidFill>
                <a:srgbClr val="716D6E"/>
              </a:solidFill>
              <a:latin typeface="Arial" panose="020B0604020202020204"/>
            </a:endParaRPr>
          </a:p>
        </p:txBody>
      </p:sp>
      <p:pic>
        <p:nvPicPr>
          <p:cNvPr id="10" name="图片 9">
            <a:extLst>
              <a:ext uri="{FF2B5EF4-FFF2-40B4-BE49-F238E27FC236}">
                <a16:creationId xmlns:a16="http://schemas.microsoft.com/office/drawing/2014/main" id="{C3E7845F-0A91-FB2A-6410-C52349B8850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38718" y="777963"/>
            <a:ext cx="2888405" cy="3794411"/>
          </a:xfrm>
          <a:prstGeom prst="rect">
            <a:avLst/>
          </a:prstGeom>
        </p:spPr>
      </p:pic>
      <p:pic>
        <p:nvPicPr>
          <p:cNvPr id="14" name="图片 13">
            <a:extLst>
              <a:ext uri="{FF2B5EF4-FFF2-40B4-BE49-F238E27FC236}">
                <a16:creationId xmlns:a16="http://schemas.microsoft.com/office/drawing/2014/main" id="{BA8452DF-48A5-C343-FDCE-0B2A3F6977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29854" y="777964"/>
            <a:ext cx="2884293" cy="3794411"/>
          </a:xfrm>
          <a:prstGeom prst="rect">
            <a:avLst/>
          </a:prstGeom>
        </p:spPr>
      </p:pic>
      <p:pic>
        <p:nvPicPr>
          <p:cNvPr id="16" name="图片 15">
            <a:extLst>
              <a:ext uri="{FF2B5EF4-FFF2-40B4-BE49-F238E27FC236}">
                <a16:creationId xmlns:a16="http://schemas.microsoft.com/office/drawing/2014/main" id="{0EAF9369-A45C-BB6C-E69B-908AD3EE5D6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2681" y="777964"/>
            <a:ext cx="2898584" cy="3794411"/>
          </a:xfrm>
          <a:prstGeom prst="rect">
            <a:avLst/>
          </a:prstGeom>
        </p:spPr>
      </p:pic>
      <p:sp>
        <p:nvSpPr>
          <p:cNvPr id="23" name="Title 2">
            <a:extLst>
              <a:ext uri="{FF2B5EF4-FFF2-40B4-BE49-F238E27FC236}">
                <a16:creationId xmlns:a16="http://schemas.microsoft.com/office/drawing/2014/main" id="{C9242E7A-32FB-48FF-4912-FA4B25675805}"/>
              </a:ext>
            </a:extLst>
          </p:cNvPr>
          <p:cNvSpPr>
            <a:spLocks noGrp="1"/>
          </p:cNvSpPr>
          <p:nvPr>
            <p:ph type="title"/>
          </p:nvPr>
        </p:nvSpPr>
        <p:spPr>
          <a:xfrm>
            <a:off x="259556" y="257176"/>
            <a:ext cx="8627267" cy="364334"/>
          </a:xfrm>
        </p:spPr>
        <p:txBody>
          <a:bodyPr/>
          <a:lstStyle/>
          <a:p>
            <a:r>
              <a:rPr lang="zh-CN" altLang="en-US" b="1" dirty="0">
                <a:solidFill>
                  <a:srgbClr val="7030A0"/>
                </a:solidFill>
                <a:latin typeface="+mn-lt"/>
                <a:ea typeface="宋体" panose="02010600030101010101" pitchFamily="2" charset="-122"/>
              </a:rPr>
              <a:t>文章页面 </a:t>
            </a:r>
            <a:r>
              <a:rPr lang="en-US" altLang="zh-CN" b="1" dirty="0">
                <a:solidFill>
                  <a:srgbClr val="7030A0"/>
                </a:solidFill>
                <a:latin typeface="+mn-lt"/>
                <a:ea typeface="宋体" panose="02010600030101010101" pitchFamily="2" charset="-122"/>
              </a:rPr>
              <a:t>Article Page</a:t>
            </a:r>
            <a:endParaRPr lang="en-US" b="1" dirty="0">
              <a:solidFill>
                <a:srgbClr val="7030A0"/>
              </a:solidFill>
              <a:latin typeface="+mn-lt"/>
              <a:ea typeface="宋体" panose="02010600030101010101" pitchFamily="2" charset="-122"/>
            </a:endParaRPr>
          </a:p>
        </p:txBody>
      </p:sp>
    </p:spTree>
    <p:extLst>
      <p:ext uri="{BB962C8B-B14F-4D97-AF65-F5344CB8AC3E}">
        <p14:creationId xmlns:p14="http://schemas.microsoft.com/office/powerpoint/2010/main" val="17933944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0E7D8-9362-D831-D13A-4DF6EC4DEBF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7A29B61-B555-5613-A58C-8AF5D23C4E80}"/>
              </a:ext>
            </a:extLst>
          </p:cNvPr>
          <p:cNvSpPr>
            <a:spLocks noGrp="1"/>
          </p:cNvSpPr>
          <p:nvPr>
            <p:ph type="sldNum" sz="quarter" idx="12"/>
          </p:nvPr>
        </p:nvSpPr>
        <p:spPr/>
        <p:txBody>
          <a:bodyPr/>
          <a:lstStyle/>
          <a:p>
            <a:pPr defTabSz="685800"/>
            <a:fld id="{1D43D921-F237-4139-86D7-2CCBC6A217AA}" type="slidenum">
              <a:rPr lang="en-US">
                <a:solidFill>
                  <a:srgbClr val="716D6E"/>
                </a:solidFill>
                <a:latin typeface="Arial" panose="020B0604020202020204"/>
              </a:rPr>
              <a:pPr defTabSz="685800"/>
              <a:t>12</a:t>
            </a:fld>
            <a:endParaRPr lang="en-US">
              <a:solidFill>
                <a:srgbClr val="716D6E"/>
              </a:solidFill>
              <a:latin typeface="Arial" panose="020B0604020202020204"/>
            </a:endParaRPr>
          </a:p>
        </p:txBody>
      </p:sp>
      <p:sp>
        <p:nvSpPr>
          <p:cNvPr id="5" name="Title 2">
            <a:extLst>
              <a:ext uri="{FF2B5EF4-FFF2-40B4-BE49-F238E27FC236}">
                <a16:creationId xmlns:a16="http://schemas.microsoft.com/office/drawing/2014/main" id="{0077AE76-5363-CC3E-1F40-C416EB368F61}"/>
              </a:ext>
            </a:extLst>
          </p:cNvPr>
          <p:cNvSpPr>
            <a:spLocks noGrp="1"/>
          </p:cNvSpPr>
          <p:nvPr>
            <p:ph type="title"/>
          </p:nvPr>
        </p:nvSpPr>
        <p:spPr>
          <a:xfrm>
            <a:off x="259556" y="257176"/>
            <a:ext cx="8627267" cy="364334"/>
          </a:xfrm>
        </p:spPr>
        <p:txBody>
          <a:bodyPr/>
          <a:lstStyle/>
          <a:p>
            <a:r>
              <a:rPr lang="zh-CN" altLang="en-US" b="1" dirty="0">
                <a:solidFill>
                  <a:srgbClr val="7030A0"/>
                </a:solidFill>
                <a:latin typeface="+mn-lt"/>
                <a:ea typeface="宋体" panose="02010600030101010101" pitchFamily="2" charset="-122"/>
              </a:rPr>
              <a:t>补充材料 </a:t>
            </a:r>
            <a:r>
              <a:rPr lang="en-US" altLang="zh-CN" b="1" dirty="0">
                <a:solidFill>
                  <a:srgbClr val="7030A0"/>
                </a:solidFill>
                <a:latin typeface="+mn-lt"/>
                <a:ea typeface="宋体" panose="02010600030101010101" pitchFamily="2" charset="-122"/>
              </a:rPr>
              <a:t>Supporting Information</a:t>
            </a:r>
            <a:endParaRPr lang="en-US" b="1" dirty="0">
              <a:solidFill>
                <a:srgbClr val="7030A0"/>
              </a:solidFill>
              <a:latin typeface="+mn-lt"/>
              <a:ea typeface="宋体" panose="02010600030101010101" pitchFamily="2" charset="-122"/>
            </a:endParaRPr>
          </a:p>
        </p:txBody>
      </p:sp>
      <p:pic>
        <p:nvPicPr>
          <p:cNvPr id="19" name="图片 18">
            <a:extLst>
              <a:ext uri="{FF2B5EF4-FFF2-40B4-BE49-F238E27FC236}">
                <a16:creationId xmlns:a16="http://schemas.microsoft.com/office/drawing/2014/main" id="{555EAC20-087C-DFBE-39BE-96E4B09766C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36758" y="777966"/>
            <a:ext cx="2898584" cy="3794412"/>
          </a:xfrm>
          <a:prstGeom prst="rect">
            <a:avLst/>
          </a:prstGeom>
          <a:ln w="6350">
            <a:solidFill>
              <a:schemeClr val="bg1">
                <a:lumMod val="50000"/>
                <a:lumOff val="50000"/>
              </a:schemeClr>
            </a:solidFill>
          </a:ln>
        </p:spPr>
      </p:pic>
      <p:pic>
        <p:nvPicPr>
          <p:cNvPr id="23" name="图片 22">
            <a:extLst>
              <a:ext uri="{FF2B5EF4-FFF2-40B4-BE49-F238E27FC236}">
                <a16:creationId xmlns:a16="http://schemas.microsoft.com/office/drawing/2014/main" id="{70F7C849-B6CC-E82C-CE2A-AB42F2E097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44742" y="777966"/>
            <a:ext cx="1843784" cy="2594684"/>
          </a:xfrm>
          <a:prstGeom prst="rect">
            <a:avLst/>
          </a:prstGeom>
          <a:ln w="6350">
            <a:solidFill>
              <a:schemeClr val="bg1">
                <a:lumMod val="50000"/>
                <a:lumOff val="50000"/>
              </a:schemeClr>
            </a:solidFill>
          </a:ln>
        </p:spPr>
      </p:pic>
      <p:pic>
        <p:nvPicPr>
          <p:cNvPr id="25" name="图片 24">
            <a:extLst>
              <a:ext uri="{FF2B5EF4-FFF2-40B4-BE49-F238E27FC236}">
                <a16:creationId xmlns:a16="http://schemas.microsoft.com/office/drawing/2014/main" id="{1F668BDE-2428-8962-F4BE-E4D0E766FF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56682" y="3372650"/>
            <a:ext cx="1831844" cy="1199729"/>
          </a:xfrm>
          <a:prstGeom prst="rect">
            <a:avLst/>
          </a:prstGeom>
          <a:ln w="6350">
            <a:solidFill>
              <a:schemeClr val="bg1">
                <a:lumMod val="50000"/>
                <a:lumOff val="50000"/>
              </a:schemeClr>
            </a:solidFill>
          </a:ln>
        </p:spPr>
      </p:pic>
      <p:sp>
        <p:nvSpPr>
          <p:cNvPr id="28" name="Title 2">
            <a:extLst>
              <a:ext uri="{FF2B5EF4-FFF2-40B4-BE49-F238E27FC236}">
                <a16:creationId xmlns:a16="http://schemas.microsoft.com/office/drawing/2014/main" id="{127FCD2A-D9D8-05EE-9110-96B55EC89197}"/>
              </a:ext>
            </a:extLst>
          </p:cNvPr>
          <p:cNvSpPr txBox="1">
            <a:spLocks/>
          </p:cNvSpPr>
          <p:nvPr/>
        </p:nvSpPr>
        <p:spPr>
          <a:xfrm>
            <a:off x="564220" y="777967"/>
            <a:ext cx="2851199" cy="3794411"/>
          </a:xfrm>
          <a:prstGeom prst="rect">
            <a:avLst/>
          </a:prstGeom>
        </p:spPr>
        <p:txBody>
          <a:bodyPr vert="horz" lIns="0" tIns="0" rIns="0" bIns="0" rtlCol="0" anchor="t">
            <a:noAutofit/>
          </a:bodyPr>
          <a:lstStyle>
            <a:lvl1pPr algn="l" defTabSz="914400" rtl="0" eaLnBrk="1" latinLnBrk="0" hangingPunct="1">
              <a:lnSpc>
                <a:spcPct val="100000"/>
              </a:lnSpc>
              <a:spcBef>
                <a:spcPct val="0"/>
              </a:spcBef>
              <a:buNone/>
              <a:defRPr sz="2800" kern="1200">
                <a:solidFill>
                  <a:schemeClr val="accent1"/>
                </a:solidFill>
                <a:latin typeface="+mj-lt"/>
                <a:ea typeface="+mj-ea"/>
                <a:cs typeface="+mj-cs"/>
              </a:defRPr>
            </a:lvl1pPr>
          </a:lstStyle>
          <a:p>
            <a:pPr defTabSz="685800"/>
            <a:r>
              <a:rPr lang="zh-CN" altLang="en-US" sz="1500" b="1" dirty="0">
                <a:solidFill>
                  <a:srgbClr val="7030A0"/>
                </a:solidFill>
                <a:latin typeface="Arial" panose="020B0604020202020204"/>
                <a:ea typeface="宋体" panose="02010600030101010101" pitchFamily="2" charset="-122"/>
              </a:rPr>
              <a:t>简称 </a:t>
            </a:r>
            <a:r>
              <a:rPr lang="en-US" altLang="zh-CN" sz="1500" b="1" dirty="0">
                <a:solidFill>
                  <a:srgbClr val="7030A0"/>
                </a:solidFill>
                <a:latin typeface="Arial" panose="020B0604020202020204"/>
                <a:ea typeface="宋体" panose="02010600030101010101" pitchFamily="2" charset="-122"/>
              </a:rPr>
              <a:t>SI</a:t>
            </a:r>
            <a:r>
              <a:rPr lang="zh-CN" altLang="en-US" sz="1500" b="1" dirty="0">
                <a:solidFill>
                  <a:srgbClr val="7030A0"/>
                </a:solidFill>
                <a:latin typeface="Arial" panose="020B0604020202020204"/>
                <a:ea typeface="宋体" panose="02010600030101010101" pitchFamily="2" charset="-122"/>
              </a:rPr>
              <a:t>，是指发表在正文之外，用于支持和补充论文研究内容的扩展材料。</a:t>
            </a:r>
            <a:endParaRPr lang="en-US" altLang="zh-CN" sz="1500" b="1" dirty="0">
              <a:solidFill>
                <a:srgbClr val="7030A0"/>
              </a:solidFill>
              <a:latin typeface="Arial" panose="020B0604020202020204"/>
              <a:ea typeface="宋体" panose="02010600030101010101" pitchFamily="2" charset="-122"/>
            </a:endParaRPr>
          </a:p>
          <a:p>
            <a:pPr defTabSz="685800"/>
            <a:endParaRPr lang="en-US" sz="1500" b="1" dirty="0">
              <a:solidFill>
                <a:srgbClr val="000000"/>
              </a:solidFill>
              <a:latin typeface="Arial" panose="020B0604020202020204"/>
              <a:ea typeface="宋体" panose="02010600030101010101" pitchFamily="2" charset="-122"/>
            </a:endParaRPr>
          </a:p>
          <a:p>
            <a:pPr defTabSz="685800"/>
            <a:r>
              <a:rPr lang="en-US" altLang="zh-CN" sz="1500" b="1" dirty="0">
                <a:solidFill>
                  <a:srgbClr val="000000"/>
                </a:solidFill>
                <a:latin typeface="Arial" panose="020B0604020202020204"/>
                <a:ea typeface="宋体" panose="02010600030101010101" pitchFamily="2" charset="-122"/>
              </a:rPr>
              <a:t>1. </a:t>
            </a:r>
            <a:r>
              <a:rPr lang="zh-CN" altLang="en-US" sz="1500" b="1" dirty="0">
                <a:solidFill>
                  <a:srgbClr val="000000"/>
                </a:solidFill>
                <a:latin typeface="Arial" panose="020B0604020202020204"/>
                <a:ea typeface="宋体" panose="02010600030101010101" pitchFamily="2" charset="-122"/>
              </a:rPr>
              <a:t>由于期刊对正文篇幅、字数或图表数量有限制，无法全部放进正文的内容细节可以写在</a:t>
            </a:r>
            <a:r>
              <a:rPr lang="en-US" altLang="zh-CN" sz="1500" b="1" dirty="0">
                <a:solidFill>
                  <a:srgbClr val="000000"/>
                </a:solidFill>
                <a:latin typeface="Arial" panose="020B0604020202020204"/>
                <a:ea typeface="宋体" panose="02010600030101010101" pitchFamily="2" charset="-122"/>
              </a:rPr>
              <a:t>SI</a:t>
            </a:r>
            <a:r>
              <a:rPr lang="zh-CN" altLang="en-US" sz="1500" b="1" dirty="0">
                <a:solidFill>
                  <a:srgbClr val="000000"/>
                </a:solidFill>
                <a:latin typeface="Arial" panose="020B0604020202020204"/>
                <a:ea typeface="宋体" panose="02010600030101010101" pitchFamily="2" charset="-122"/>
              </a:rPr>
              <a:t>。</a:t>
            </a:r>
            <a:endParaRPr lang="en-US" altLang="zh-CN" sz="1500" b="1" dirty="0">
              <a:solidFill>
                <a:srgbClr val="000000"/>
              </a:solidFill>
              <a:latin typeface="Arial" panose="020B0604020202020204"/>
              <a:ea typeface="宋体" panose="02010600030101010101" pitchFamily="2" charset="-122"/>
            </a:endParaRPr>
          </a:p>
          <a:p>
            <a:pPr defTabSz="685800"/>
            <a:endParaRPr lang="en-US" sz="1500" b="1" dirty="0">
              <a:solidFill>
                <a:srgbClr val="000000"/>
              </a:solidFill>
              <a:latin typeface="Arial" panose="020B0604020202020204"/>
              <a:ea typeface="宋体" panose="02010600030101010101" pitchFamily="2" charset="-122"/>
            </a:endParaRPr>
          </a:p>
          <a:p>
            <a:pPr defTabSz="685800"/>
            <a:r>
              <a:rPr lang="en-US" altLang="zh-CN" sz="1500" b="1" dirty="0">
                <a:solidFill>
                  <a:srgbClr val="000000"/>
                </a:solidFill>
                <a:latin typeface="Arial" panose="020B0604020202020204"/>
                <a:ea typeface="宋体" panose="02010600030101010101" pitchFamily="2" charset="-122"/>
              </a:rPr>
              <a:t>2. </a:t>
            </a:r>
            <a:r>
              <a:rPr lang="zh-CN" altLang="en-US" sz="1500" b="1" dirty="0">
                <a:solidFill>
                  <a:srgbClr val="000000"/>
                </a:solidFill>
                <a:latin typeface="Arial" panose="020B0604020202020204"/>
                <a:ea typeface="宋体" panose="02010600030101010101" pitchFamily="2" charset="-122"/>
              </a:rPr>
              <a:t>用于提供完整的实验步骤、原始数据、中间结果等，供同行评审和读者验证研究的可靠性与可重复性。</a:t>
            </a:r>
            <a:endParaRPr lang="en-US" altLang="zh-CN" sz="1500" b="1" dirty="0">
              <a:solidFill>
                <a:srgbClr val="000000"/>
              </a:solidFill>
              <a:latin typeface="Arial" panose="020B0604020202020204"/>
              <a:ea typeface="宋体" panose="02010600030101010101" pitchFamily="2" charset="-122"/>
            </a:endParaRPr>
          </a:p>
          <a:p>
            <a:pPr defTabSz="685800"/>
            <a:endParaRPr lang="en-US" altLang="zh-CN" sz="1500" b="1" dirty="0">
              <a:solidFill>
                <a:srgbClr val="000000"/>
              </a:solidFill>
              <a:latin typeface="Arial" panose="020B0604020202020204"/>
              <a:ea typeface="宋体" panose="02010600030101010101" pitchFamily="2" charset="-122"/>
            </a:endParaRPr>
          </a:p>
          <a:p>
            <a:pPr defTabSz="685800"/>
            <a:r>
              <a:rPr lang="en-US" altLang="zh-CN" sz="1500" b="1" dirty="0">
                <a:solidFill>
                  <a:srgbClr val="000000"/>
                </a:solidFill>
                <a:latin typeface="Arial" panose="020B0604020202020204"/>
                <a:ea typeface="宋体" panose="02010600030101010101" pitchFamily="2" charset="-122"/>
              </a:rPr>
              <a:t>3. </a:t>
            </a:r>
            <a:r>
              <a:rPr lang="zh-CN" altLang="en-US" sz="1500" b="1" dirty="0">
                <a:solidFill>
                  <a:srgbClr val="000000"/>
                </a:solidFill>
                <a:latin typeface="Arial" panose="020B0604020202020204"/>
                <a:ea typeface="宋体" panose="02010600030101010101" pitchFamily="2" charset="-122"/>
              </a:rPr>
              <a:t>通常包括仪器参数、合成步骤、数学推导过程。补充图表与数据，衍生材料。</a:t>
            </a:r>
            <a:endParaRPr lang="en-US" altLang="zh-CN" sz="1500" b="1" dirty="0">
              <a:solidFill>
                <a:srgbClr val="000000"/>
              </a:solidFill>
              <a:latin typeface="Arial" panose="020B0604020202020204"/>
              <a:ea typeface="宋体" panose="02010600030101010101" pitchFamily="2" charset="-122"/>
            </a:endParaRPr>
          </a:p>
          <a:p>
            <a:pPr defTabSz="685800"/>
            <a:endParaRPr lang="en-US" altLang="zh-CN" sz="1500" b="1" dirty="0">
              <a:solidFill>
                <a:srgbClr val="000000"/>
              </a:solidFill>
              <a:latin typeface="Arial" panose="020B0604020202020204"/>
              <a:ea typeface="宋体" panose="02010600030101010101" pitchFamily="2" charset="-122"/>
            </a:endParaRPr>
          </a:p>
          <a:p>
            <a:pPr defTabSz="685800"/>
            <a:endParaRPr lang="en-US" sz="1500" b="1" dirty="0">
              <a:solidFill>
                <a:srgbClr val="000000"/>
              </a:solidFill>
              <a:latin typeface="Arial" panose="020B0604020202020204"/>
              <a:ea typeface="宋体" panose="02010600030101010101" pitchFamily="2" charset="-122"/>
            </a:endParaRPr>
          </a:p>
          <a:p>
            <a:pPr defTabSz="685800"/>
            <a:endParaRPr lang="en-US" sz="1500" b="1" dirty="0">
              <a:solidFill>
                <a:srgbClr val="000000"/>
              </a:solidFill>
              <a:latin typeface="Arial" panose="020B0604020202020204"/>
              <a:ea typeface="宋体" panose="02010600030101010101" pitchFamily="2" charset="-122"/>
            </a:endParaRPr>
          </a:p>
        </p:txBody>
      </p:sp>
    </p:spTree>
    <p:extLst>
      <p:ext uri="{BB962C8B-B14F-4D97-AF65-F5344CB8AC3E}">
        <p14:creationId xmlns:p14="http://schemas.microsoft.com/office/powerpoint/2010/main" val="4453433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C5009-54F6-84ED-0D56-56B880733D4B}"/>
            </a:ext>
          </a:extLst>
        </p:cNvPr>
        <p:cNvGrpSpPr/>
        <p:nvPr/>
      </p:nvGrpSpPr>
      <p:grpSpPr>
        <a:xfrm>
          <a:off x="0" y="0"/>
          <a:ext cx="0" cy="0"/>
          <a:chOff x="0" y="0"/>
          <a:chExt cx="0" cy="0"/>
        </a:xfrm>
      </p:grpSpPr>
      <p:sp>
        <p:nvSpPr>
          <p:cNvPr id="14" name="Rectangle 15">
            <a:extLst>
              <a:ext uri="{FF2B5EF4-FFF2-40B4-BE49-F238E27FC236}">
                <a16:creationId xmlns:a16="http://schemas.microsoft.com/office/drawing/2014/main" id="{92D87C2A-688D-A7AE-ADC5-D4AF1023A8F3}"/>
              </a:ext>
            </a:extLst>
          </p:cNvPr>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4" name="Picture 26">
            <a:extLst>
              <a:ext uri="{FF2B5EF4-FFF2-40B4-BE49-F238E27FC236}">
                <a16:creationId xmlns:a16="http://schemas.microsoft.com/office/drawing/2014/main" id="{340D8603-8938-EFF3-EEAD-BCCFFF7BA22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3" name="TextBox 1">
            <a:extLst>
              <a:ext uri="{FF2B5EF4-FFF2-40B4-BE49-F238E27FC236}">
                <a16:creationId xmlns:a16="http://schemas.microsoft.com/office/drawing/2014/main" id="{EF387844-1A20-A0AE-0B95-975C79E472E7}"/>
              </a:ext>
            </a:extLst>
          </p:cNvPr>
          <p:cNvSpPr txBox="1"/>
          <p:nvPr/>
        </p:nvSpPr>
        <p:spPr>
          <a:xfrm>
            <a:off x="539552" y="1827191"/>
            <a:ext cx="5317976" cy="1077218"/>
          </a:xfrm>
          <a:prstGeom prst="rect">
            <a:avLst/>
          </a:prstGeom>
          <a:noFill/>
        </p:spPr>
        <p:txBody>
          <a:bodyPr wrap="square" rtlCol="0">
            <a:spAutoFit/>
          </a:bodyPr>
          <a:lstStyle/>
          <a:p>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ACS Publications</a:t>
            </a:r>
          </a:p>
          <a:p>
            <a:r>
              <a:rPr lang="zh-CN" alt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文献检索与调研方法</a:t>
            </a:r>
            <a:endPar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9412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E06E6-8345-E73C-8A6F-B85C2064E03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DC94C67-9B25-8397-D5C6-29B542D73F9F}"/>
              </a:ext>
            </a:extLst>
          </p:cNvPr>
          <p:cNvSpPr>
            <a:spLocks noGrp="1"/>
          </p:cNvSpPr>
          <p:nvPr>
            <p:ph type="sldNum" sz="quarter" idx="12"/>
          </p:nvPr>
        </p:nvSpPr>
        <p:spPr/>
        <p:txBody>
          <a:bodyPr/>
          <a:lstStyle/>
          <a:p>
            <a:pPr defTabSz="685800"/>
            <a:fld id="{1D43D921-F237-4139-86D7-2CCBC6A217AA}" type="slidenum">
              <a:rPr lang="en-US">
                <a:solidFill>
                  <a:srgbClr val="716D6E"/>
                </a:solidFill>
                <a:latin typeface="Arial" panose="020B0604020202020204"/>
              </a:rPr>
              <a:pPr defTabSz="685800"/>
              <a:t>14</a:t>
            </a:fld>
            <a:endParaRPr lang="en-US">
              <a:solidFill>
                <a:srgbClr val="716D6E"/>
              </a:solidFill>
              <a:latin typeface="Arial" panose="020B0604020202020204"/>
            </a:endParaRPr>
          </a:p>
        </p:txBody>
      </p:sp>
      <p:pic>
        <p:nvPicPr>
          <p:cNvPr id="6" name="图片 5">
            <a:extLst>
              <a:ext uri="{FF2B5EF4-FFF2-40B4-BE49-F238E27FC236}">
                <a16:creationId xmlns:a16="http://schemas.microsoft.com/office/drawing/2014/main" id="{D40E02CF-4906-D9C2-2756-5E61924417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2660" y="777966"/>
            <a:ext cx="6938681" cy="3798516"/>
          </a:xfrm>
          <a:prstGeom prst="rect">
            <a:avLst/>
          </a:prstGeom>
          <a:ln w="6350">
            <a:solidFill>
              <a:schemeClr val="tx1">
                <a:lumMod val="75000"/>
                <a:lumOff val="25000"/>
              </a:schemeClr>
            </a:solidFill>
          </a:ln>
        </p:spPr>
      </p:pic>
      <p:sp>
        <p:nvSpPr>
          <p:cNvPr id="7" name="Title 2">
            <a:extLst>
              <a:ext uri="{FF2B5EF4-FFF2-40B4-BE49-F238E27FC236}">
                <a16:creationId xmlns:a16="http://schemas.microsoft.com/office/drawing/2014/main" id="{3E777C07-F051-EEBE-1EC9-6AE7D78A63E5}"/>
              </a:ext>
            </a:extLst>
          </p:cNvPr>
          <p:cNvSpPr>
            <a:spLocks noGrp="1"/>
          </p:cNvSpPr>
          <p:nvPr>
            <p:ph type="title"/>
          </p:nvPr>
        </p:nvSpPr>
        <p:spPr>
          <a:xfrm>
            <a:off x="259556" y="257176"/>
            <a:ext cx="8627267" cy="364334"/>
          </a:xfrm>
        </p:spPr>
        <p:txBody>
          <a:bodyPr/>
          <a:lstStyle/>
          <a:p>
            <a:r>
              <a:rPr lang="en-US" altLang="zh-CN" b="1" dirty="0">
                <a:solidFill>
                  <a:srgbClr val="7030A0"/>
                </a:solidFill>
                <a:latin typeface="+mn-lt"/>
                <a:ea typeface="宋体" panose="02010600030101010101" pitchFamily="2" charset="-122"/>
              </a:rPr>
              <a:t>Fast Search &amp; Advanced Search</a:t>
            </a:r>
            <a:endParaRPr lang="en-US" b="1" dirty="0">
              <a:solidFill>
                <a:srgbClr val="7030A0"/>
              </a:solidFill>
              <a:latin typeface="+mn-lt"/>
              <a:ea typeface="宋体" panose="02010600030101010101" pitchFamily="2" charset="-122"/>
            </a:endParaRPr>
          </a:p>
        </p:txBody>
      </p:sp>
      <p:sp>
        <p:nvSpPr>
          <p:cNvPr id="9" name="Speech Bubble: Rectangle 10">
            <a:extLst>
              <a:ext uri="{FF2B5EF4-FFF2-40B4-BE49-F238E27FC236}">
                <a16:creationId xmlns:a16="http://schemas.microsoft.com/office/drawing/2014/main" id="{CF32D99F-E236-1D60-9D66-F4FC8EED3E8E}"/>
              </a:ext>
            </a:extLst>
          </p:cNvPr>
          <p:cNvSpPr/>
          <p:nvPr/>
        </p:nvSpPr>
        <p:spPr>
          <a:xfrm>
            <a:off x="259556" y="1339803"/>
            <a:ext cx="1124952" cy="733529"/>
          </a:xfrm>
          <a:prstGeom prst="wedgeRectCallout">
            <a:avLst>
              <a:gd name="adj1" fmla="val 63498"/>
              <a:gd name="adj2" fmla="val -21840"/>
            </a:avLst>
          </a:prstGeom>
          <a:ln>
            <a:solidFill>
              <a:srgbClr val="FFC000"/>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r>
              <a:rPr lang="en-US" altLang="zh-CN" sz="1200" b="1" dirty="0">
                <a:solidFill>
                  <a:srgbClr val="000000"/>
                </a:solidFill>
                <a:latin typeface="Arial" panose="020B0604020202020204"/>
                <a:ea typeface="宋体" panose="02010600030101010101" pitchFamily="2" charset="-122"/>
              </a:rPr>
              <a:t>Advanced</a:t>
            </a:r>
          </a:p>
          <a:p>
            <a:pPr algn="ctr" defTabSz="685800"/>
            <a:r>
              <a:rPr lang="en-US" sz="1200" b="1" dirty="0">
                <a:solidFill>
                  <a:srgbClr val="000000"/>
                </a:solidFill>
                <a:latin typeface="Arial" panose="020B0604020202020204"/>
                <a:ea typeface="宋体" panose="02010600030101010101" pitchFamily="2" charset="-122"/>
              </a:rPr>
              <a:t>Search</a:t>
            </a:r>
          </a:p>
          <a:p>
            <a:pPr algn="ctr" defTabSz="685800"/>
            <a:r>
              <a:rPr lang="zh-CN" altLang="en-US" sz="1200" b="1" dirty="0">
                <a:solidFill>
                  <a:srgbClr val="000000"/>
                </a:solidFill>
                <a:latin typeface="Arial" panose="020B0604020202020204"/>
                <a:ea typeface="宋体" panose="02010600030101010101" pitchFamily="2" charset="-122"/>
              </a:rPr>
              <a:t>高级检索</a:t>
            </a:r>
            <a:endParaRPr lang="en-US" sz="1200" b="1" dirty="0">
              <a:solidFill>
                <a:srgbClr val="000000"/>
              </a:solidFill>
              <a:latin typeface="Arial" panose="020B0604020202020204"/>
              <a:ea typeface="宋体" panose="02010600030101010101" pitchFamily="2" charset="-122"/>
            </a:endParaRPr>
          </a:p>
        </p:txBody>
      </p:sp>
      <p:sp>
        <p:nvSpPr>
          <p:cNvPr id="11" name="Speech Bubble: Rectangle 11">
            <a:extLst>
              <a:ext uri="{FF2B5EF4-FFF2-40B4-BE49-F238E27FC236}">
                <a16:creationId xmlns:a16="http://schemas.microsoft.com/office/drawing/2014/main" id="{053F383D-5D5C-FB7D-8BEC-374976605319}"/>
              </a:ext>
            </a:extLst>
          </p:cNvPr>
          <p:cNvSpPr/>
          <p:nvPr/>
        </p:nvSpPr>
        <p:spPr>
          <a:xfrm>
            <a:off x="259556" y="2649713"/>
            <a:ext cx="1124952" cy="733529"/>
          </a:xfrm>
          <a:prstGeom prst="wedgeRectCallout">
            <a:avLst>
              <a:gd name="adj1" fmla="val 64147"/>
              <a:gd name="adj2" fmla="val 19915"/>
            </a:avLst>
          </a:prstGeom>
          <a:ln>
            <a:solidFill>
              <a:srgbClr val="FFC000"/>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r>
              <a:rPr lang="en-US" altLang="zh-CN" sz="1200" b="1" dirty="0">
                <a:solidFill>
                  <a:srgbClr val="000000"/>
                </a:solidFill>
                <a:latin typeface="Arial" panose="020B0604020202020204"/>
                <a:ea typeface="宋体" panose="02010600030101010101" pitchFamily="2" charset="-122"/>
              </a:rPr>
              <a:t>Citation</a:t>
            </a:r>
          </a:p>
          <a:p>
            <a:pPr algn="ctr" defTabSz="685800"/>
            <a:r>
              <a:rPr lang="en-US" altLang="zh-CN" sz="1200" b="1" dirty="0">
                <a:solidFill>
                  <a:srgbClr val="000000"/>
                </a:solidFill>
                <a:latin typeface="Arial" panose="020B0604020202020204"/>
                <a:ea typeface="宋体" panose="02010600030101010101" pitchFamily="2" charset="-122"/>
              </a:rPr>
              <a:t>Search</a:t>
            </a:r>
          </a:p>
          <a:p>
            <a:pPr algn="ctr" defTabSz="685800"/>
            <a:r>
              <a:rPr lang="zh-CN" altLang="en-US" sz="1200" b="1" dirty="0">
                <a:solidFill>
                  <a:srgbClr val="000000"/>
                </a:solidFill>
                <a:latin typeface="Arial" panose="020B0604020202020204"/>
                <a:ea typeface="宋体" panose="02010600030101010101" pitchFamily="2" charset="-122"/>
              </a:rPr>
              <a:t>引文检索</a:t>
            </a:r>
            <a:endParaRPr lang="en-US" altLang="zh-CN" sz="1200" b="1" dirty="0">
              <a:solidFill>
                <a:srgbClr val="000000"/>
              </a:solidFill>
              <a:latin typeface="Arial" panose="020B0604020202020204"/>
              <a:ea typeface="宋体" panose="02010600030101010101" pitchFamily="2" charset="-122"/>
            </a:endParaRPr>
          </a:p>
        </p:txBody>
      </p:sp>
      <p:sp>
        <p:nvSpPr>
          <p:cNvPr id="13" name="Speech Bubble: Rectangle 10">
            <a:extLst>
              <a:ext uri="{FF2B5EF4-FFF2-40B4-BE49-F238E27FC236}">
                <a16:creationId xmlns:a16="http://schemas.microsoft.com/office/drawing/2014/main" id="{FD048002-CF3B-9029-EB2E-E134ECA9BBA1}"/>
              </a:ext>
            </a:extLst>
          </p:cNvPr>
          <p:cNvSpPr/>
          <p:nvPr/>
        </p:nvSpPr>
        <p:spPr>
          <a:xfrm>
            <a:off x="259556" y="3959625"/>
            <a:ext cx="1124952" cy="405910"/>
          </a:xfrm>
          <a:prstGeom prst="wedgeRectCallout">
            <a:avLst>
              <a:gd name="adj1" fmla="val 63498"/>
              <a:gd name="adj2" fmla="val -21840"/>
            </a:avLst>
          </a:prstGeom>
          <a:ln>
            <a:solidFill>
              <a:srgbClr val="FFC000"/>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r>
              <a:rPr lang="en-US" altLang="zh-CN" sz="1200" b="1" dirty="0">
                <a:solidFill>
                  <a:srgbClr val="000000"/>
                </a:solidFill>
                <a:latin typeface="Arial" panose="020B0604020202020204"/>
                <a:ea typeface="宋体" panose="02010600030101010101" pitchFamily="2" charset="-122"/>
              </a:rPr>
              <a:t>DOI </a:t>
            </a:r>
            <a:r>
              <a:rPr lang="zh-CN" altLang="en-US" sz="1200" b="1" dirty="0">
                <a:solidFill>
                  <a:srgbClr val="000000"/>
                </a:solidFill>
                <a:latin typeface="Arial" panose="020B0604020202020204"/>
                <a:ea typeface="宋体" panose="02010600030101010101" pitchFamily="2" charset="-122"/>
              </a:rPr>
              <a:t>检索</a:t>
            </a:r>
            <a:endParaRPr lang="en-US" altLang="zh-CN" sz="1200" b="1" dirty="0">
              <a:solidFill>
                <a:srgbClr val="000000"/>
              </a:solidFill>
              <a:latin typeface="Arial" panose="020B0604020202020204"/>
              <a:ea typeface="宋体" panose="02010600030101010101" pitchFamily="2" charset="-122"/>
            </a:endParaRPr>
          </a:p>
        </p:txBody>
      </p:sp>
    </p:spTree>
    <p:extLst>
      <p:ext uri="{BB962C8B-B14F-4D97-AF65-F5344CB8AC3E}">
        <p14:creationId xmlns:p14="http://schemas.microsoft.com/office/powerpoint/2010/main" val="38834895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D0707-2AA8-6204-3E5D-73207C929CE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7C6E00-C4B7-BE56-DCD1-867E134F896D}"/>
              </a:ext>
            </a:extLst>
          </p:cNvPr>
          <p:cNvSpPr>
            <a:spLocks noGrp="1"/>
          </p:cNvSpPr>
          <p:nvPr>
            <p:ph type="sldNum" sz="quarter" idx="12"/>
          </p:nvPr>
        </p:nvSpPr>
        <p:spPr/>
        <p:txBody>
          <a:bodyPr/>
          <a:lstStyle/>
          <a:p>
            <a:pPr defTabSz="685800"/>
            <a:fld id="{1D43D921-F237-4139-86D7-2CCBC6A217AA}" type="slidenum">
              <a:rPr lang="en-US">
                <a:solidFill>
                  <a:srgbClr val="716D6E"/>
                </a:solidFill>
                <a:latin typeface="Arial" panose="020B0604020202020204"/>
              </a:rPr>
              <a:pPr defTabSz="685800"/>
              <a:t>15</a:t>
            </a:fld>
            <a:endParaRPr lang="en-US">
              <a:solidFill>
                <a:srgbClr val="716D6E"/>
              </a:solidFill>
              <a:latin typeface="Arial" panose="020B0604020202020204"/>
            </a:endParaRPr>
          </a:p>
        </p:txBody>
      </p:sp>
      <p:pic>
        <p:nvPicPr>
          <p:cNvPr id="6" name="图片 5">
            <a:extLst>
              <a:ext uri="{FF2B5EF4-FFF2-40B4-BE49-F238E27FC236}">
                <a16:creationId xmlns:a16="http://schemas.microsoft.com/office/drawing/2014/main" id="{B9DE87AE-B21B-73D6-1C91-479BEEBFACB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2659" y="777966"/>
            <a:ext cx="6938681" cy="3798516"/>
          </a:xfrm>
          <a:prstGeom prst="rect">
            <a:avLst/>
          </a:prstGeom>
          <a:ln w="6350">
            <a:solidFill>
              <a:schemeClr val="tx1">
                <a:lumMod val="75000"/>
                <a:lumOff val="25000"/>
              </a:schemeClr>
            </a:solidFill>
          </a:ln>
        </p:spPr>
      </p:pic>
      <p:sp>
        <p:nvSpPr>
          <p:cNvPr id="7" name="Title 2">
            <a:extLst>
              <a:ext uri="{FF2B5EF4-FFF2-40B4-BE49-F238E27FC236}">
                <a16:creationId xmlns:a16="http://schemas.microsoft.com/office/drawing/2014/main" id="{9FE38F65-20A1-9288-A900-5D8B5F4C7D06}"/>
              </a:ext>
            </a:extLst>
          </p:cNvPr>
          <p:cNvSpPr>
            <a:spLocks noGrp="1"/>
          </p:cNvSpPr>
          <p:nvPr>
            <p:ph type="title"/>
          </p:nvPr>
        </p:nvSpPr>
        <p:spPr>
          <a:xfrm>
            <a:off x="259556" y="257176"/>
            <a:ext cx="8627267" cy="364334"/>
          </a:xfrm>
        </p:spPr>
        <p:txBody>
          <a:bodyPr/>
          <a:lstStyle/>
          <a:p>
            <a:r>
              <a:rPr lang="en-US" altLang="zh-CN" b="1" dirty="0">
                <a:solidFill>
                  <a:srgbClr val="7030A0"/>
                </a:solidFill>
                <a:latin typeface="+mn-lt"/>
                <a:ea typeface="宋体" panose="02010600030101010101" pitchFamily="2" charset="-122"/>
              </a:rPr>
              <a:t>Fast Search &amp; Advanced Search</a:t>
            </a:r>
            <a:endParaRPr lang="en-US" b="1" dirty="0">
              <a:solidFill>
                <a:srgbClr val="7030A0"/>
              </a:solidFill>
              <a:latin typeface="+mn-lt"/>
              <a:ea typeface="宋体" panose="02010600030101010101" pitchFamily="2" charset="-122"/>
            </a:endParaRPr>
          </a:p>
        </p:txBody>
      </p:sp>
    </p:spTree>
    <p:extLst>
      <p:ext uri="{BB962C8B-B14F-4D97-AF65-F5344CB8AC3E}">
        <p14:creationId xmlns:p14="http://schemas.microsoft.com/office/powerpoint/2010/main" val="10577740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E384D-B04F-F246-97F7-296530891A48}"/>
            </a:ext>
          </a:extLst>
        </p:cNvPr>
        <p:cNvGrpSpPr/>
        <p:nvPr/>
      </p:nvGrpSpPr>
      <p:grpSpPr>
        <a:xfrm>
          <a:off x="0" y="0"/>
          <a:ext cx="0" cy="0"/>
          <a:chOff x="0" y="0"/>
          <a:chExt cx="0" cy="0"/>
        </a:xfrm>
      </p:grpSpPr>
      <p:sp>
        <p:nvSpPr>
          <p:cNvPr id="14" name="Rectangle 15">
            <a:extLst>
              <a:ext uri="{FF2B5EF4-FFF2-40B4-BE49-F238E27FC236}">
                <a16:creationId xmlns:a16="http://schemas.microsoft.com/office/drawing/2014/main" id="{9C8970DF-189B-EA52-86F4-9775E6D972F2}"/>
              </a:ext>
            </a:extLst>
          </p:cNvPr>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7EFE3087-7CAB-1C23-7EE8-29FAB0AEF4A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Oval 2">
            <a:extLst>
              <a:ext uri="{FF2B5EF4-FFF2-40B4-BE49-F238E27FC236}">
                <a16:creationId xmlns:a16="http://schemas.microsoft.com/office/drawing/2014/main" id="{D5FA1B2D-4950-7E5D-38D4-8A6E8563D22B}"/>
              </a:ext>
            </a:extLst>
          </p:cNvPr>
          <p:cNvSpPr>
            <a:spLocks noChangeArrowheads="1"/>
          </p:cNvSpPr>
          <p:nvPr/>
        </p:nvSpPr>
        <p:spPr bwMode="auto">
          <a:xfrm>
            <a:off x="688128" y="1420762"/>
            <a:ext cx="2125676" cy="2076462"/>
          </a:xfrm>
          <a:prstGeom prst="ellipse">
            <a:avLst/>
          </a:prstGeom>
          <a:solidFill>
            <a:schemeClr val="bg2">
              <a:lumMod val="60000"/>
              <a:lumOff val="4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Arial" panose="020B0604020202020204" pitchFamily="34" charset="0"/>
              <a:cs typeface="Arial" panose="020B0604020202020204" pitchFamily="34" charset="0"/>
            </a:endParaRPr>
          </a:p>
        </p:txBody>
      </p:sp>
      <p:pic>
        <p:nvPicPr>
          <p:cNvPr id="4" name="Picture 3" descr="1">
            <a:extLst>
              <a:ext uri="{FF2B5EF4-FFF2-40B4-BE49-F238E27FC236}">
                <a16:creationId xmlns:a16="http://schemas.microsoft.com/office/drawing/2014/main" id="{7BC1BE6B-635F-5BEE-AB0F-358A3281CBA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566" y="3206712"/>
            <a:ext cx="1974502" cy="42862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5">
            <a:extLst>
              <a:ext uri="{FF2B5EF4-FFF2-40B4-BE49-F238E27FC236}">
                <a16:creationId xmlns:a16="http://schemas.microsoft.com/office/drawing/2014/main" id="{7D36B72F-87F3-BC7B-10A7-602492019CBD}"/>
              </a:ext>
            </a:extLst>
          </p:cNvPr>
          <p:cNvSpPr>
            <a:spLocks noChangeArrowheads="1"/>
          </p:cNvSpPr>
          <p:nvPr/>
        </p:nvSpPr>
        <p:spPr bwMode="auto">
          <a:xfrm>
            <a:off x="815044" y="2206580"/>
            <a:ext cx="185738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buFont typeface="Arial" panose="020B0604020202020204" pitchFamily="34" charset="0"/>
              <a:buNone/>
            </a:pPr>
            <a:r>
              <a:rPr lang="zh-CN" altLang="en-US" sz="3600" b="1" dirty="0">
                <a:effectLst>
                  <a:outerShdw blurRad="38100" dist="38100" dir="2700000" algn="tl">
                    <a:srgbClr val="000000">
                      <a:alpha val="43137"/>
                    </a:srgbClr>
                  </a:outerShdw>
                </a:effectLst>
                <a:latin typeface="+mn-ea"/>
                <a:cs typeface="Arial" panose="020B0604020202020204" pitchFamily="34" charset="0"/>
              </a:rPr>
              <a:t>文献调研</a:t>
            </a:r>
            <a:endParaRPr lang="en-US" altLang="zh-CN" sz="3600" b="1" dirty="0">
              <a:effectLst>
                <a:outerShdw blurRad="38100" dist="38100" dir="2700000" algn="tl">
                  <a:srgbClr val="000000">
                    <a:alpha val="43137"/>
                  </a:srgbClr>
                </a:outerShdw>
              </a:effectLst>
              <a:latin typeface="+mn-ea"/>
              <a:cs typeface="Arial" panose="020B0604020202020204" pitchFamily="34" charset="0"/>
            </a:endParaRPr>
          </a:p>
        </p:txBody>
      </p:sp>
      <p:sp>
        <p:nvSpPr>
          <p:cNvPr id="6" name="Freeform 6">
            <a:extLst>
              <a:ext uri="{FF2B5EF4-FFF2-40B4-BE49-F238E27FC236}">
                <a16:creationId xmlns:a16="http://schemas.microsoft.com/office/drawing/2014/main" id="{386D16FD-9B1A-F9E1-7F0F-EA311771C954}"/>
              </a:ext>
            </a:extLst>
          </p:cNvPr>
          <p:cNvSpPr>
            <a:spLocks/>
          </p:cNvSpPr>
          <p:nvPr/>
        </p:nvSpPr>
        <p:spPr bwMode="auto">
          <a:xfrm>
            <a:off x="1759698" y="1777952"/>
            <a:ext cx="412750" cy="158750"/>
          </a:xfrm>
          <a:custGeom>
            <a:avLst/>
            <a:gdLst>
              <a:gd name="T0" fmla="*/ 488 w 496"/>
              <a:gd name="T1" fmla="*/ 189 h 189"/>
              <a:gd name="T2" fmla="*/ 493 w 496"/>
              <a:gd name="T3" fmla="*/ 165 h 189"/>
              <a:gd name="T4" fmla="*/ 419 w 496"/>
              <a:gd name="T5" fmla="*/ 79 h 189"/>
              <a:gd name="T6" fmla="*/ 370 w 496"/>
              <a:gd name="T7" fmla="*/ 92 h 189"/>
              <a:gd name="T8" fmla="*/ 370 w 496"/>
              <a:gd name="T9" fmla="*/ 87 h 189"/>
              <a:gd name="T10" fmla="*/ 370 w 496"/>
              <a:gd name="T11" fmla="*/ 83 h 189"/>
              <a:gd name="T12" fmla="*/ 369 w 496"/>
              <a:gd name="T13" fmla="*/ 67 h 189"/>
              <a:gd name="T14" fmla="*/ 363 w 496"/>
              <a:gd name="T15" fmla="*/ 49 h 189"/>
              <a:gd name="T16" fmla="*/ 362 w 496"/>
              <a:gd name="T17" fmla="*/ 46 h 189"/>
              <a:gd name="T18" fmla="*/ 362 w 496"/>
              <a:gd name="T19" fmla="*/ 46 h 189"/>
              <a:gd name="T20" fmla="*/ 362 w 496"/>
              <a:gd name="T21" fmla="*/ 46 h 189"/>
              <a:gd name="T22" fmla="*/ 350 w 496"/>
              <a:gd name="T23" fmla="*/ 28 h 189"/>
              <a:gd name="T24" fmla="*/ 335 w 496"/>
              <a:gd name="T25" fmla="*/ 14 h 189"/>
              <a:gd name="T26" fmla="*/ 296 w 496"/>
              <a:gd name="T27" fmla="*/ 1 h 189"/>
              <a:gd name="T28" fmla="*/ 255 w 496"/>
              <a:gd name="T29" fmla="*/ 9 h 189"/>
              <a:gd name="T30" fmla="*/ 223 w 496"/>
              <a:gd name="T31" fmla="*/ 36 h 189"/>
              <a:gd name="T32" fmla="*/ 214 w 496"/>
              <a:gd name="T33" fmla="*/ 55 h 189"/>
              <a:gd name="T34" fmla="*/ 210 w 496"/>
              <a:gd name="T35" fmla="*/ 73 h 189"/>
              <a:gd name="T36" fmla="*/ 178 w 496"/>
              <a:gd name="T37" fmla="*/ 63 h 189"/>
              <a:gd name="T38" fmla="*/ 159 w 496"/>
              <a:gd name="T39" fmla="*/ 64 h 189"/>
              <a:gd name="T40" fmla="*/ 123 w 496"/>
              <a:gd name="T41" fmla="*/ 81 h 189"/>
              <a:gd name="T42" fmla="*/ 99 w 496"/>
              <a:gd name="T43" fmla="*/ 131 h 189"/>
              <a:gd name="T44" fmla="*/ 98 w 496"/>
              <a:gd name="T45" fmla="*/ 132 h 189"/>
              <a:gd name="T46" fmla="*/ 97 w 496"/>
              <a:gd name="T47" fmla="*/ 133 h 189"/>
              <a:gd name="T48" fmla="*/ 97 w 496"/>
              <a:gd name="T49" fmla="*/ 133 h 189"/>
              <a:gd name="T50" fmla="*/ 2 w 496"/>
              <a:gd name="T51" fmla="*/ 180 h 189"/>
              <a:gd name="T52" fmla="*/ 0 w 496"/>
              <a:gd name="T53" fmla="*/ 189 h 189"/>
              <a:gd name="T54" fmla="*/ 488 w 496"/>
              <a:gd name="T55"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96" h="189">
                <a:moveTo>
                  <a:pt x="488" y="189"/>
                </a:moveTo>
                <a:cubicBezTo>
                  <a:pt x="491" y="182"/>
                  <a:pt x="493" y="174"/>
                  <a:pt x="493" y="165"/>
                </a:cubicBezTo>
                <a:cubicBezTo>
                  <a:pt x="496" y="124"/>
                  <a:pt x="463" y="79"/>
                  <a:pt x="419" y="79"/>
                </a:cubicBezTo>
                <a:cubicBezTo>
                  <a:pt x="401" y="79"/>
                  <a:pt x="384" y="84"/>
                  <a:pt x="370" y="92"/>
                </a:cubicBezTo>
                <a:cubicBezTo>
                  <a:pt x="370" y="91"/>
                  <a:pt x="370" y="89"/>
                  <a:pt x="370" y="87"/>
                </a:cubicBezTo>
                <a:cubicBezTo>
                  <a:pt x="370" y="86"/>
                  <a:pt x="370" y="84"/>
                  <a:pt x="370" y="83"/>
                </a:cubicBezTo>
                <a:cubicBezTo>
                  <a:pt x="371" y="78"/>
                  <a:pt x="370" y="72"/>
                  <a:pt x="369" y="67"/>
                </a:cubicBezTo>
                <a:cubicBezTo>
                  <a:pt x="368" y="61"/>
                  <a:pt x="366" y="55"/>
                  <a:pt x="363" y="49"/>
                </a:cubicBezTo>
                <a:cubicBezTo>
                  <a:pt x="363" y="48"/>
                  <a:pt x="363" y="47"/>
                  <a:pt x="362" y="46"/>
                </a:cubicBezTo>
                <a:cubicBezTo>
                  <a:pt x="362" y="46"/>
                  <a:pt x="362" y="46"/>
                  <a:pt x="362" y="46"/>
                </a:cubicBezTo>
                <a:cubicBezTo>
                  <a:pt x="362" y="46"/>
                  <a:pt x="362" y="46"/>
                  <a:pt x="362" y="46"/>
                </a:cubicBezTo>
                <a:cubicBezTo>
                  <a:pt x="360" y="41"/>
                  <a:pt x="357" y="37"/>
                  <a:pt x="350" y="28"/>
                </a:cubicBezTo>
                <a:cubicBezTo>
                  <a:pt x="346" y="22"/>
                  <a:pt x="340" y="18"/>
                  <a:pt x="335" y="14"/>
                </a:cubicBezTo>
                <a:cubicBezTo>
                  <a:pt x="323" y="6"/>
                  <a:pt x="310" y="2"/>
                  <a:pt x="296" y="1"/>
                </a:cubicBezTo>
                <a:cubicBezTo>
                  <a:pt x="281" y="0"/>
                  <a:pt x="268" y="2"/>
                  <a:pt x="255" y="9"/>
                </a:cubicBezTo>
                <a:cubicBezTo>
                  <a:pt x="242" y="15"/>
                  <a:pt x="231" y="24"/>
                  <a:pt x="223" y="36"/>
                </a:cubicBezTo>
                <a:cubicBezTo>
                  <a:pt x="220" y="43"/>
                  <a:pt x="217" y="49"/>
                  <a:pt x="214" y="55"/>
                </a:cubicBezTo>
                <a:cubicBezTo>
                  <a:pt x="212" y="61"/>
                  <a:pt x="211" y="67"/>
                  <a:pt x="210" y="73"/>
                </a:cubicBezTo>
                <a:cubicBezTo>
                  <a:pt x="200" y="67"/>
                  <a:pt x="189" y="64"/>
                  <a:pt x="178" y="63"/>
                </a:cubicBezTo>
                <a:cubicBezTo>
                  <a:pt x="171" y="63"/>
                  <a:pt x="165" y="64"/>
                  <a:pt x="159" y="64"/>
                </a:cubicBezTo>
                <a:cubicBezTo>
                  <a:pt x="145" y="67"/>
                  <a:pt x="133" y="72"/>
                  <a:pt x="123" y="81"/>
                </a:cubicBezTo>
                <a:cubicBezTo>
                  <a:pt x="109" y="94"/>
                  <a:pt x="100" y="112"/>
                  <a:pt x="99" y="131"/>
                </a:cubicBezTo>
                <a:cubicBezTo>
                  <a:pt x="98" y="131"/>
                  <a:pt x="98" y="132"/>
                  <a:pt x="98" y="132"/>
                </a:cubicBezTo>
                <a:cubicBezTo>
                  <a:pt x="92" y="131"/>
                  <a:pt x="86" y="130"/>
                  <a:pt x="97" y="133"/>
                </a:cubicBezTo>
                <a:cubicBezTo>
                  <a:pt x="97" y="133"/>
                  <a:pt x="97" y="133"/>
                  <a:pt x="97" y="133"/>
                </a:cubicBezTo>
                <a:cubicBezTo>
                  <a:pt x="59" y="125"/>
                  <a:pt x="17" y="137"/>
                  <a:pt x="2" y="180"/>
                </a:cubicBezTo>
                <a:cubicBezTo>
                  <a:pt x="1" y="183"/>
                  <a:pt x="0" y="186"/>
                  <a:pt x="0" y="189"/>
                </a:cubicBezTo>
                <a:lnTo>
                  <a:pt x="488" y="18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cs typeface="Arial" panose="020B0604020202020204" pitchFamily="34" charset="0"/>
            </a:endParaRPr>
          </a:p>
        </p:txBody>
      </p:sp>
      <p:grpSp>
        <p:nvGrpSpPr>
          <p:cNvPr id="7" name="Group 7">
            <a:extLst>
              <a:ext uri="{FF2B5EF4-FFF2-40B4-BE49-F238E27FC236}">
                <a16:creationId xmlns:a16="http://schemas.microsoft.com/office/drawing/2014/main" id="{0AA6396C-C432-B164-642C-29E8FAD0F2AC}"/>
              </a:ext>
            </a:extLst>
          </p:cNvPr>
          <p:cNvGrpSpPr>
            <a:grpSpLocks/>
          </p:cNvGrpSpPr>
          <p:nvPr/>
        </p:nvGrpSpPr>
        <p:grpSpPr bwMode="auto">
          <a:xfrm>
            <a:off x="831004" y="1492200"/>
            <a:ext cx="177800" cy="174625"/>
            <a:chOff x="223" y="203"/>
            <a:chExt cx="213" cy="211"/>
          </a:xfrm>
        </p:grpSpPr>
        <p:sp>
          <p:nvSpPr>
            <p:cNvPr id="8" name="Freeform 8">
              <a:extLst>
                <a:ext uri="{FF2B5EF4-FFF2-40B4-BE49-F238E27FC236}">
                  <a16:creationId xmlns:a16="http://schemas.microsoft.com/office/drawing/2014/main" id="{76F169A2-5100-E99F-A8CC-A8A03332CF63}"/>
                </a:ext>
              </a:extLst>
            </p:cNvPr>
            <p:cNvSpPr>
              <a:spLocks/>
            </p:cNvSpPr>
            <p:nvPr/>
          </p:nvSpPr>
          <p:spPr bwMode="auto">
            <a:xfrm>
              <a:off x="223" y="203"/>
              <a:ext cx="213" cy="211"/>
            </a:xfrm>
            <a:custGeom>
              <a:avLst/>
              <a:gdLst>
                <a:gd name="T0" fmla="*/ 133 w 213"/>
                <a:gd name="T1" fmla="*/ 0 h 211"/>
                <a:gd name="T2" fmla="*/ 130 w 213"/>
                <a:gd name="T3" fmla="*/ 90 h 211"/>
                <a:gd name="T4" fmla="*/ 213 w 213"/>
                <a:gd name="T5" fmla="*/ 130 h 211"/>
                <a:gd name="T6" fmla="*/ 121 w 213"/>
                <a:gd name="T7" fmla="*/ 130 h 211"/>
                <a:gd name="T8" fmla="*/ 83 w 213"/>
                <a:gd name="T9" fmla="*/ 211 h 211"/>
                <a:gd name="T10" fmla="*/ 83 w 213"/>
                <a:gd name="T11" fmla="*/ 121 h 211"/>
                <a:gd name="T12" fmla="*/ 0 w 213"/>
                <a:gd name="T13" fmla="*/ 81 h 211"/>
                <a:gd name="T14" fmla="*/ 93 w 213"/>
                <a:gd name="T15" fmla="*/ 81 h 211"/>
                <a:gd name="T16" fmla="*/ 133 w 213"/>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1">
                  <a:moveTo>
                    <a:pt x="133" y="0"/>
                  </a:moveTo>
                  <a:lnTo>
                    <a:pt x="130" y="90"/>
                  </a:lnTo>
                  <a:lnTo>
                    <a:pt x="213" y="130"/>
                  </a:lnTo>
                  <a:lnTo>
                    <a:pt x="121" y="130"/>
                  </a:lnTo>
                  <a:lnTo>
                    <a:pt x="83" y="211"/>
                  </a:lnTo>
                  <a:lnTo>
                    <a:pt x="83" y="121"/>
                  </a:lnTo>
                  <a:lnTo>
                    <a:pt x="0" y="81"/>
                  </a:lnTo>
                  <a:lnTo>
                    <a:pt x="93" y="81"/>
                  </a:lnTo>
                  <a:lnTo>
                    <a:pt x="13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cs typeface="Arial" panose="020B0604020202020204" pitchFamily="34" charset="0"/>
              </a:endParaRPr>
            </a:p>
          </p:txBody>
        </p:sp>
        <p:sp>
          <p:nvSpPr>
            <p:cNvPr id="12" name="Oval 9">
              <a:extLst>
                <a:ext uri="{FF2B5EF4-FFF2-40B4-BE49-F238E27FC236}">
                  <a16:creationId xmlns:a16="http://schemas.microsoft.com/office/drawing/2014/main" id="{44015CF7-0BAF-9251-0FD1-0069FB129FD2}"/>
                </a:ext>
              </a:extLst>
            </p:cNvPr>
            <p:cNvSpPr>
              <a:spLocks noChangeArrowheads="1"/>
            </p:cNvSpPr>
            <p:nvPr/>
          </p:nvSpPr>
          <p:spPr bwMode="auto">
            <a:xfrm>
              <a:off x="259" y="239"/>
              <a:ext cx="142" cy="139"/>
            </a:xfrm>
            <a:prstGeom prst="ellipse">
              <a:avLst/>
            </a:prstGeom>
            <a:solidFill>
              <a:srgbClr val="FFFFFF">
                <a:alpha val="17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cs typeface="Arial" panose="020B0604020202020204" pitchFamily="34" charset="0"/>
              </a:endParaRPr>
            </a:p>
          </p:txBody>
        </p:sp>
      </p:grpSp>
      <p:sp>
        <p:nvSpPr>
          <p:cNvPr id="13" name="Freeform 10">
            <a:extLst>
              <a:ext uri="{FF2B5EF4-FFF2-40B4-BE49-F238E27FC236}">
                <a16:creationId xmlns:a16="http://schemas.microsoft.com/office/drawing/2014/main" id="{C577202C-7CAF-CD5F-1574-878AAEC9AC89}"/>
              </a:ext>
            </a:extLst>
          </p:cNvPr>
          <p:cNvSpPr>
            <a:spLocks/>
          </p:cNvSpPr>
          <p:nvPr/>
        </p:nvSpPr>
        <p:spPr bwMode="auto">
          <a:xfrm>
            <a:off x="1259632" y="1563638"/>
            <a:ext cx="342900" cy="130175"/>
          </a:xfrm>
          <a:custGeom>
            <a:avLst/>
            <a:gdLst>
              <a:gd name="T0" fmla="*/ 488 w 496"/>
              <a:gd name="T1" fmla="*/ 189 h 189"/>
              <a:gd name="T2" fmla="*/ 493 w 496"/>
              <a:gd name="T3" fmla="*/ 165 h 189"/>
              <a:gd name="T4" fmla="*/ 419 w 496"/>
              <a:gd name="T5" fmla="*/ 79 h 189"/>
              <a:gd name="T6" fmla="*/ 370 w 496"/>
              <a:gd name="T7" fmla="*/ 92 h 189"/>
              <a:gd name="T8" fmla="*/ 370 w 496"/>
              <a:gd name="T9" fmla="*/ 87 h 189"/>
              <a:gd name="T10" fmla="*/ 370 w 496"/>
              <a:gd name="T11" fmla="*/ 83 h 189"/>
              <a:gd name="T12" fmla="*/ 369 w 496"/>
              <a:gd name="T13" fmla="*/ 67 h 189"/>
              <a:gd name="T14" fmla="*/ 363 w 496"/>
              <a:gd name="T15" fmla="*/ 49 h 189"/>
              <a:gd name="T16" fmla="*/ 362 w 496"/>
              <a:gd name="T17" fmla="*/ 46 h 189"/>
              <a:gd name="T18" fmla="*/ 362 w 496"/>
              <a:gd name="T19" fmla="*/ 46 h 189"/>
              <a:gd name="T20" fmla="*/ 362 w 496"/>
              <a:gd name="T21" fmla="*/ 46 h 189"/>
              <a:gd name="T22" fmla="*/ 350 w 496"/>
              <a:gd name="T23" fmla="*/ 28 h 189"/>
              <a:gd name="T24" fmla="*/ 335 w 496"/>
              <a:gd name="T25" fmla="*/ 14 h 189"/>
              <a:gd name="T26" fmla="*/ 296 w 496"/>
              <a:gd name="T27" fmla="*/ 1 h 189"/>
              <a:gd name="T28" fmla="*/ 255 w 496"/>
              <a:gd name="T29" fmla="*/ 9 h 189"/>
              <a:gd name="T30" fmla="*/ 223 w 496"/>
              <a:gd name="T31" fmla="*/ 36 h 189"/>
              <a:gd name="T32" fmla="*/ 214 w 496"/>
              <a:gd name="T33" fmla="*/ 55 h 189"/>
              <a:gd name="T34" fmla="*/ 210 w 496"/>
              <a:gd name="T35" fmla="*/ 73 h 189"/>
              <a:gd name="T36" fmla="*/ 178 w 496"/>
              <a:gd name="T37" fmla="*/ 63 h 189"/>
              <a:gd name="T38" fmla="*/ 159 w 496"/>
              <a:gd name="T39" fmla="*/ 64 h 189"/>
              <a:gd name="T40" fmla="*/ 123 w 496"/>
              <a:gd name="T41" fmla="*/ 81 h 189"/>
              <a:gd name="T42" fmla="*/ 99 w 496"/>
              <a:gd name="T43" fmla="*/ 131 h 189"/>
              <a:gd name="T44" fmla="*/ 98 w 496"/>
              <a:gd name="T45" fmla="*/ 132 h 189"/>
              <a:gd name="T46" fmla="*/ 97 w 496"/>
              <a:gd name="T47" fmla="*/ 133 h 189"/>
              <a:gd name="T48" fmla="*/ 97 w 496"/>
              <a:gd name="T49" fmla="*/ 133 h 189"/>
              <a:gd name="T50" fmla="*/ 2 w 496"/>
              <a:gd name="T51" fmla="*/ 180 h 189"/>
              <a:gd name="T52" fmla="*/ 0 w 496"/>
              <a:gd name="T53" fmla="*/ 189 h 189"/>
              <a:gd name="T54" fmla="*/ 488 w 496"/>
              <a:gd name="T55"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96" h="189">
                <a:moveTo>
                  <a:pt x="488" y="189"/>
                </a:moveTo>
                <a:cubicBezTo>
                  <a:pt x="491" y="182"/>
                  <a:pt x="493" y="174"/>
                  <a:pt x="493" y="165"/>
                </a:cubicBezTo>
                <a:cubicBezTo>
                  <a:pt x="496" y="124"/>
                  <a:pt x="463" y="79"/>
                  <a:pt x="419" y="79"/>
                </a:cubicBezTo>
                <a:cubicBezTo>
                  <a:pt x="401" y="79"/>
                  <a:pt x="384" y="84"/>
                  <a:pt x="370" y="92"/>
                </a:cubicBezTo>
                <a:cubicBezTo>
                  <a:pt x="370" y="91"/>
                  <a:pt x="370" y="89"/>
                  <a:pt x="370" y="87"/>
                </a:cubicBezTo>
                <a:cubicBezTo>
                  <a:pt x="370" y="86"/>
                  <a:pt x="370" y="84"/>
                  <a:pt x="370" y="83"/>
                </a:cubicBezTo>
                <a:cubicBezTo>
                  <a:pt x="371" y="78"/>
                  <a:pt x="370" y="72"/>
                  <a:pt x="369" y="67"/>
                </a:cubicBezTo>
                <a:cubicBezTo>
                  <a:pt x="368" y="61"/>
                  <a:pt x="366" y="55"/>
                  <a:pt x="363" y="49"/>
                </a:cubicBezTo>
                <a:cubicBezTo>
                  <a:pt x="363" y="48"/>
                  <a:pt x="363" y="47"/>
                  <a:pt x="362" y="46"/>
                </a:cubicBezTo>
                <a:cubicBezTo>
                  <a:pt x="362" y="46"/>
                  <a:pt x="362" y="46"/>
                  <a:pt x="362" y="46"/>
                </a:cubicBezTo>
                <a:cubicBezTo>
                  <a:pt x="362" y="46"/>
                  <a:pt x="362" y="46"/>
                  <a:pt x="362" y="46"/>
                </a:cubicBezTo>
                <a:cubicBezTo>
                  <a:pt x="360" y="41"/>
                  <a:pt x="357" y="37"/>
                  <a:pt x="350" y="28"/>
                </a:cubicBezTo>
                <a:cubicBezTo>
                  <a:pt x="346" y="22"/>
                  <a:pt x="340" y="18"/>
                  <a:pt x="335" y="14"/>
                </a:cubicBezTo>
                <a:cubicBezTo>
                  <a:pt x="323" y="6"/>
                  <a:pt x="310" y="2"/>
                  <a:pt x="296" y="1"/>
                </a:cubicBezTo>
                <a:cubicBezTo>
                  <a:pt x="281" y="0"/>
                  <a:pt x="268" y="2"/>
                  <a:pt x="255" y="9"/>
                </a:cubicBezTo>
                <a:cubicBezTo>
                  <a:pt x="242" y="15"/>
                  <a:pt x="231" y="24"/>
                  <a:pt x="223" y="36"/>
                </a:cubicBezTo>
                <a:cubicBezTo>
                  <a:pt x="220" y="43"/>
                  <a:pt x="217" y="49"/>
                  <a:pt x="214" y="55"/>
                </a:cubicBezTo>
                <a:cubicBezTo>
                  <a:pt x="212" y="61"/>
                  <a:pt x="211" y="67"/>
                  <a:pt x="210" y="73"/>
                </a:cubicBezTo>
                <a:cubicBezTo>
                  <a:pt x="200" y="67"/>
                  <a:pt x="189" y="64"/>
                  <a:pt x="178" y="63"/>
                </a:cubicBezTo>
                <a:cubicBezTo>
                  <a:pt x="171" y="63"/>
                  <a:pt x="165" y="64"/>
                  <a:pt x="159" y="64"/>
                </a:cubicBezTo>
                <a:cubicBezTo>
                  <a:pt x="145" y="67"/>
                  <a:pt x="133" y="72"/>
                  <a:pt x="123" y="81"/>
                </a:cubicBezTo>
                <a:cubicBezTo>
                  <a:pt x="109" y="94"/>
                  <a:pt x="100" y="112"/>
                  <a:pt x="99" y="131"/>
                </a:cubicBezTo>
                <a:cubicBezTo>
                  <a:pt x="98" y="131"/>
                  <a:pt x="98" y="132"/>
                  <a:pt x="98" y="132"/>
                </a:cubicBezTo>
                <a:cubicBezTo>
                  <a:pt x="92" y="131"/>
                  <a:pt x="86" y="130"/>
                  <a:pt x="97" y="133"/>
                </a:cubicBezTo>
                <a:cubicBezTo>
                  <a:pt x="97" y="133"/>
                  <a:pt x="97" y="133"/>
                  <a:pt x="97" y="133"/>
                </a:cubicBezTo>
                <a:cubicBezTo>
                  <a:pt x="59" y="125"/>
                  <a:pt x="17" y="137"/>
                  <a:pt x="2" y="180"/>
                </a:cubicBezTo>
                <a:cubicBezTo>
                  <a:pt x="1" y="183"/>
                  <a:pt x="0" y="186"/>
                  <a:pt x="0" y="189"/>
                </a:cubicBezTo>
                <a:lnTo>
                  <a:pt x="488" y="18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cs typeface="Arial" panose="020B0604020202020204" pitchFamily="34" charset="0"/>
            </a:endParaRPr>
          </a:p>
        </p:txBody>
      </p:sp>
      <p:grpSp>
        <p:nvGrpSpPr>
          <p:cNvPr id="15" name="Group 11">
            <a:extLst>
              <a:ext uri="{FF2B5EF4-FFF2-40B4-BE49-F238E27FC236}">
                <a16:creationId xmlns:a16="http://schemas.microsoft.com/office/drawing/2014/main" id="{5A7CD1B5-7EDE-06F9-00F9-94867BB31845}"/>
              </a:ext>
            </a:extLst>
          </p:cNvPr>
          <p:cNvGrpSpPr>
            <a:grpSpLocks/>
          </p:cNvGrpSpPr>
          <p:nvPr/>
        </p:nvGrpSpPr>
        <p:grpSpPr bwMode="auto">
          <a:xfrm flipV="1">
            <a:off x="616690" y="1777952"/>
            <a:ext cx="130175" cy="127000"/>
            <a:chOff x="223" y="203"/>
            <a:chExt cx="213" cy="211"/>
          </a:xfrm>
        </p:grpSpPr>
        <p:sp>
          <p:nvSpPr>
            <p:cNvPr id="16" name="Freeform 12">
              <a:extLst>
                <a:ext uri="{FF2B5EF4-FFF2-40B4-BE49-F238E27FC236}">
                  <a16:creationId xmlns:a16="http://schemas.microsoft.com/office/drawing/2014/main" id="{C8DAE81F-E107-3F21-F358-C205A4AEC931}"/>
                </a:ext>
              </a:extLst>
            </p:cNvPr>
            <p:cNvSpPr>
              <a:spLocks/>
            </p:cNvSpPr>
            <p:nvPr/>
          </p:nvSpPr>
          <p:spPr bwMode="auto">
            <a:xfrm>
              <a:off x="223" y="203"/>
              <a:ext cx="213" cy="211"/>
            </a:xfrm>
            <a:custGeom>
              <a:avLst/>
              <a:gdLst>
                <a:gd name="T0" fmla="*/ 133 w 213"/>
                <a:gd name="T1" fmla="*/ 0 h 211"/>
                <a:gd name="T2" fmla="*/ 130 w 213"/>
                <a:gd name="T3" fmla="*/ 90 h 211"/>
                <a:gd name="T4" fmla="*/ 213 w 213"/>
                <a:gd name="T5" fmla="*/ 130 h 211"/>
                <a:gd name="T6" fmla="*/ 121 w 213"/>
                <a:gd name="T7" fmla="*/ 130 h 211"/>
                <a:gd name="T8" fmla="*/ 83 w 213"/>
                <a:gd name="T9" fmla="*/ 211 h 211"/>
                <a:gd name="T10" fmla="*/ 83 w 213"/>
                <a:gd name="T11" fmla="*/ 121 h 211"/>
                <a:gd name="T12" fmla="*/ 0 w 213"/>
                <a:gd name="T13" fmla="*/ 81 h 211"/>
                <a:gd name="T14" fmla="*/ 93 w 213"/>
                <a:gd name="T15" fmla="*/ 81 h 211"/>
                <a:gd name="T16" fmla="*/ 133 w 213"/>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1">
                  <a:moveTo>
                    <a:pt x="133" y="0"/>
                  </a:moveTo>
                  <a:lnTo>
                    <a:pt x="130" y="90"/>
                  </a:lnTo>
                  <a:lnTo>
                    <a:pt x="213" y="130"/>
                  </a:lnTo>
                  <a:lnTo>
                    <a:pt x="121" y="130"/>
                  </a:lnTo>
                  <a:lnTo>
                    <a:pt x="83" y="211"/>
                  </a:lnTo>
                  <a:lnTo>
                    <a:pt x="83" y="121"/>
                  </a:lnTo>
                  <a:lnTo>
                    <a:pt x="0" y="81"/>
                  </a:lnTo>
                  <a:lnTo>
                    <a:pt x="93" y="81"/>
                  </a:lnTo>
                  <a:lnTo>
                    <a:pt x="13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cs typeface="Arial" panose="020B0604020202020204" pitchFamily="34" charset="0"/>
              </a:endParaRPr>
            </a:p>
          </p:txBody>
        </p:sp>
        <p:sp>
          <p:nvSpPr>
            <p:cNvPr id="17" name="Oval 13">
              <a:extLst>
                <a:ext uri="{FF2B5EF4-FFF2-40B4-BE49-F238E27FC236}">
                  <a16:creationId xmlns:a16="http://schemas.microsoft.com/office/drawing/2014/main" id="{EA4970B4-A52D-CD9D-6135-55152D50B1AC}"/>
                </a:ext>
              </a:extLst>
            </p:cNvPr>
            <p:cNvSpPr>
              <a:spLocks noChangeArrowheads="1"/>
            </p:cNvSpPr>
            <p:nvPr/>
          </p:nvSpPr>
          <p:spPr bwMode="auto">
            <a:xfrm>
              <a:off x="259" y="239"/>
              <a:ext cx="142" cy="139"/>
            </a:xfrm>
            <a:prstGeom prst="ellipse">
              <a:avLst/>
            </a:prstGeom>
            <a:solidFill>
              <a:srgbClr val="FFFFFF">
                <a:alpha val="17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cs typeface="Arial" panose="020B0604020202020204" pitchFamily="34" charset="0"/>
              </a:endParaRPr>
            </a:p>
          </p:txBody>
        </p:sp>
      </p:grpSp>
      <p:pic>
        <p:nvPicPr>
          <p:cNvPr id="18" name="Picture 15" descr="3">
            <a:extLst>
              <a:ext uri="{FF2B5EF4-FFF2-40B4-BE49-F238E27FC236}">
                <a16:creationId xmlns:a16="http://schemas.microsoft.com/office/drawing/2014/main" id="{77F96848-B914-F2D2-24EC-6B76B859B35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59764" y="1277885"/>
            <a:ext cx="660714" cy="785819"/>
          </a:xfrm>
          <a:prstGeom prst="rect">
            <a:avLst/>
          </a:prstGeom>
          <a:noFill/>
          <a:extLst>
            <a:ext uri="{909E8E84-426E-40DD-AFC4-6F175D3DCCD1}">
              <a14:hiddenFill xmlns:a14="http://schemas.microsoft.com/office/drawing/2010/main">
                <a:solidFill>
                  <a:srgbClr val="FFFFFF"/>
                </a:solidFill>
              </a14:hiddenFill>
            </a:ext>
          </a:extLst>
        </p:spPr>
      </p:pic>
      <p:pic>
        <p:nvPicPr>
          <p:cNvPr id="22" name="图片 21">
            <a:extLst>
              <a:ext uri="{FF2B5EF4-FFF2-40B4-BE49-F238E27FC236}">
                <a16:creationId xmlns:a16="http://schemas.microsoft.com/office/drawing/2014/main" id="{C237DD8C-07C4-27E5-A272-08E9426FDD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92114" y="254626"/>
            <a:ext cx="2843734" cy="4634247"/>
          </a:xfrm>
          <a:prstGeom prst="rect">
            <a:avLst/>
          </a:prstGeom>
        </p:spPr>
      </p:pic>
    </p:spTree>
    <p:extLst>
      <p:ext uri="{BB962C8B-B14F-4D97-AF65-F5344CB8AC3E}">
        <p14:creationId xmlns:p14="http://schemas.microsoft.com/office/powerpoint/2010/main" val="31398261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42F38-7F8C-9380-D400-B52AAA1581BA}"/>
            </a:ext>
          </a:extLst>
        </p:cNvPr>
        <p:cNvGrpSpPr/>
        <p:nvPr/>
      </p:nvGrpSpPr>
      <p:grpSpPr>
        <a:xfrm>
          <a:off x="0" y="0"/>
          <a:ext cx="0" cy="0"/>
          <a:chOff x="0" y="0"/>
          <a:chExt cx="0" cy="0"/>
        </a:xfrm>
      </p:grpSpPr>
      <p:sp>
        <p:nvSpPr>
          <p:cNvPr id="14" name="Rectangle 15">
            <a:extLst>
              <a:ext uri="{FF2B5EF4-FFF2-40B4-BE49-F238E27FC236}">
                <a16:creationId xmlns:a16="http://schemas.microsoft.com/office/drawing/2014/main" id="{8055E195-EBE2-9C74-B68B-2752FDEFD1E0}"/>
              </a:ext>
            </a:extLst>
          </p:cNvPr>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4CCDB720-B72C-343D-97EE-93AEDDADAFC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Oval 2">
            <a:extLst>
              <a:ext uri="{FF2B5EF4-FFF2-40B4-BE49-F238E27FC236}">
                <a16:creationId xmlns:a16="http://schemas.microsoft.com/office/drawing/2014/main" id="{D520444F-CB70-3B78-9937-41043304E824}"/>
              </a:ext>
            </a:extLst>
          </p:cNvPr>
          <p:cNvSpPr>
            <a:spLocks noChangeArrowheads="1"/>
          </p:cNvSpPr>
          <p:nvPr/>
        </p:nvSpPr>
        <p:spPr bwMode="auto">
          <a:xfrm>
            <a:off x="688128" y="1420762"/>
            <a:ext cx="2125676" cy="2076462"/>
          </a:xfrm>
          <a:prstGeom prst="ellipse">
            <a:avLst/>
          </a:prstGeom>
          <a:solidFill>
            <a:schemeClr val="bg2">
              <a:lumMod val="60000"/>
              <a:lumOff val="4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Arial" panose="020B0604020202020204" pitchFamily="34" charset="0"/>
              <a:cs typeface="Arial" panose="020B0604020202020204" pitchFamily="34" charset="0"/>
            </a:endParaRPr>
          </a:p>
        </p:txBody>
      </p:sp>
      <p:pic>
        <p:nvPicPr>
          <p:cNvPr id="4" name="Picture 3" descr="1">
            <a:extLst>
              <a:ext uri="{FF2B5EF4-FFF2-40B4-BE49-F238E27FC236}">
                <a16:creationId xmlns:a16="http://schemas.microsoft.com/office/drawing/2014/main" id="{1BB23FB1-F388-40E8-8052-A4D27BE8327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566" y="3206712"/>
            <a:ext cx="1974502" cy="42862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5">
            <a:extLst>
              <a:ext uri="{FF2B5EF4-FFF2-40B4-BE49-F238E27FC236}">
                <a16:creationId xmlns:a16="http://schemas.microsoft.com/office/drawing/2014/main" id="{92FD0EE4-2DF7-0414-332A-5943BAC3B21D}"/>
              </a:ext>
            </a:extLst>
          </p:cNvPr>
          <p:cNvSpPr>
            <a:spLocks noChangeArrowheads="1"/>
          </p:cNvSpPr>
          <p:nvPr/>
        </p:nvSpPr>
        <p:spPr bwMode="auto">
          <a:xfrm>
            <a:off x="815044" y="2206580"/>
            <a:ext cx="185738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buFont typeface="Arial" panose="020B0604020202020204" pitchFamily="34" charset="0"/>
              <a:buNone/>
            </a:pPr>
            <a:r>
              <a:rPr lang="zh-CN" altLang="en-US" sz="3600" b="1" dirty="0">
                <a:effectLst>
                  <a:outerShdw blurRad="38100" dist="38100" dir="2700000" algn="tl">
                    <a:srgbClr val="000000">
                      <a:alpha val="43137"/>
                    </a:srgbClr>
                  </a:outerShdw>
                </a:effectLst>
                <a:latin typeface="+mn-ea"/>
                <a:cs typeface="Arial" panose="020B0604020202020204" pitchFamily="34" charset="0"/>
              </a:rPr>
              <a:t>文献调研</a:t>
            </a:r>
            <a:endParaRPr lang="en-US" altLang="zh-CN" sz="3600" b="1" dirty="0">
              <a:effectLst>
                <a:outerShdw blurRad="38100" dist="38100" dir="2700000" algn="tl">
                  <a:srgbClr val="000000">
                    <a:alpha val="43137"/>
                  </a:srgbClr>
                </a:outerShdw>
              </a:effectLst>
              <a:latin typeface="+mn-ea"/>
              <a:cs typeface="Arial" panose="020B0604020202020204" pitchFamily="34" charset="0"/>
            </a:endParaRPr>
          </a:p>
        </p:txBody>
      </p:sp>
      <p:sp>
        <p:nvSpPr>
          <p:cNvPr id="6" name="Freeform 6">
            <a:extLst>
              <a:ext uri="{FF2B5EF4-FFF2-40B4-BE49-F238E27FC236}">
                <a16:creationId xmlns:a16="http://schemas.microsoft.com/office/drawing/2014/main" id="{F3B82C9E-B5B7-AB1B-99D1-6AB06227B626}"/>
              </a:ext>
            </a:extLst>
          </p:cNvPr>
          <p:cNvSpPr>
            <a:spLocks/>
          </p:cNvSpPr>
          <p:nvPr/>
        </p:nvSpPr>
        <p:spPr bwMode="auto">
          <a:xfrm>
            <a:off x="1759698" y="1777952"/>
            <a:ext cx="412750" cy="158750"/>
          </a:xfrm>
          <a:custGeom>
            <a:avLst/>
            <a:gdLst>
              <a:gd name="T0" fmla="*/ 488 w 496"/>
              <a:gd name="T1" fmla="*/ 189 h 189"/>
              <a:gd name="T2" fmla="*/ 493 w 496"/>
              <a:gd name="T3" fmla="*/ 165 h 189"/>
              <a:gd name="T4" fmla="*/ 419 w 496"/>
              <a:gd name="T5" fmla="*/ 79 h 189"/>
              <a:gd name="T6" fmla="*/ 370 w 496"/>
              <a:gd name="T7" fmla="*/ 92 h 189"/>
              <a:gd name="T8" fmla="*/ 370 w 496"/>
              <a:gd name="T9" fmla="*/ 87 h 189"/>
              <a:gd name="T10" fmla="*/ 370 w 496"/>
              <a:gd name="T11" fmla="*/ 83 h 189"/>
              <a:gd name="T12" fmla="*/ 369 w 496"/>
              <a:gd name="T13" fmla="*/ 67 h 189"/>
              <a:gd name="T14" fmla="*/ 363 w 496"/>
              <a:gd name="T15" fmla="*/ 49 h 189"/>
              <a:gd name="T16" fmla="*/ 362 w 496"/>
              <a:gd name="T17" fmla="*/ 46 h 189"/>
              <a:gd name="T18" fmla="*/ 362 w 496"/>
              <a:gd name="T19" fmla="*/ 46 h 189"/>
              <a:gd name="T20" fmla="*/ 362 w 496"/>
              <a:gd name="T21" fmla="*/ 46 h 189"/>
              <a:gd name="T22" fmla="*/ 350 w 496"/>
              <a:gd name="T23" fmla="*/ 28 h 189"/>
              <a:gd name="T24" fmla="*/ 335 w 496"/>
              <a:gd name="T25" fmla="*/ 14 h 189"/>
              <a:gd name="T26" fmla="*/ 296 w 496"/>
              <a:gd name="T27" fmla="*/ 1 h 189"/>
              <a:gd name="T28" fmla="*/ 255 w 496"/>
              <a:gd name="T29" fmla="*/ 9 h 189"/>
              <a:gd name="T30" fmla="*/ 223 w 496"/>
              <a:gd name="T31" fmla="*/ 36 h 189"/>
              <a:gd name="T32" fmla="*/ 214 w 496"/>
              <a:gd name="T33" fmla="*/ 55 h 189"/>
              <a:gd name="T34" fmla="*/ 210 w 496"/>
              <a:gd name="T35" fmla="*/ 73 h 189"/>
              <a:gd name="T36" fmla="*/ 178 w 496"/>
              <a:gd name="T37" fmla="*/ 63 h 189"/>
              <a:gd name="T38" fmla="*/ 159 w 496"/>
              <a:gd name="T39" fmla="*/ 64 h 189"/>
              <a:gd name="T40" fmla="*/ 123 w 496"/>
              <a:gd name="T41" fmla="*/ 81 h 189"/>
              <a:gd name="T42" fmla="*/ 99 w 496"/>
              <a:gd name="T43" fmla="*/ 131 h 189"/>
              <a:gd name="T44" fmla="*/ 98 w 496"/>
              <a:gd name="T45" fmla="*/ 132 h 189"/>
              <a:gd name="T46" fmla="*/ 97 w 496"/>
              <a:gd name="T47" fmla="*/ 133 h 189"/>
              <a:gd name="T48" fmla="*/ 97 w 496"/>
              <a:gd name="T49" fmla="*/ 133 h 189"/>
              <a:gd name="T50" fmla="*/ 2 w 496"/>
              <a:gd name="T51" fmla="*/ 180 h 189"/>
              <a:gd name="T52" fmla="*/ 0 w 496"/>
              <a:gd name="T53" fmla="*/ 189 h 189"/>
              <a:gd name="T54" fmla="*/ 488 w 496"/>
              <a:gd name="T55"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96" h="189">
                <a:moveTo>
                  <a:pt x="488" y="189"/>
                </a:moveTo>
                <a:cubicBezTo>
                  <a:pt x="491" y="182"/>
                  <a:pt x="493" y="174"/>
                  <a:pt x="493" y="165"/>
                </a:cubicBezTo>
                <a:cubicBezTo>
                  <a:pt x="496" y="124"/>
                  <a:pt x="463" y="79"/>
                  <a:pt x="419" y="79"/>
                </a:cubicBezTo>
                <a:cubicBezTo>
                  <a:pt x="401" y="79"/>
                  <a:pt x="384" y="84"/>
                  <a:pt x="370" y="92"/>
                </a:cubicBezTo>
                <a:cubicBezTo>
                  <a:pt x="370" y="91"/>
                  <a:pt x="370" y="89"/>
                  <a:pt x="370" y="87"/>
                </a:cubicBezTo>
                <a:cubicBezTo>
                  <a:pt x="370" y="86"/>
                  <a:pt x="370" y="84"/>
                  <a:pt x="370" y="83"/>
                </a:cubicBezTo>
                <a:cubicBezTo>
                  <a:pt x="371" y="78"/>
                  <a:pt x="370" y="72"/>
                  <a:pt x="369" y="67"/>
                </a:cubicBezTo>
                <a:cubicBezTo>
                  <a:pt x="368" y="61"/>
                  <a:pt x="366" y="55"/>
                  <a:pt x="363" y="49"/>
                </a:cubicBezTo>
                <a:cubicBezTo>
                  <a:pt x="363" y="48"/>
                  <a:pt x="363" y="47"/>
                  <a:pt x="362" y="46"/>
                </a:cubicBezTo>
                <a:cubicBezTo>
                  <a:pt x="362" y="46"/>
                  <a:pt x="362" y="46"/>
                  <a:pt x="362" y="46"/>
                </a:cubicBezTo>
                <a:cubicBezTo>
                  <a:pt x="362" y="46"/>
                  <a:pt x="362" y="46"/>
                  <a:pt x="362" y="46"/>
                </a:cubicBezTo>
                <a:cubicBezTo>
                  <a:pt x="360" y="41"/>
                  <a:pt x="357" y="37"/>
                  <a:pt x="350" y="28"/>
                </a:cubicBezTo>
                <a:cubicBezTo>
                  <a:pt x="346" y="22"/>
                  <a:pt x="340" y="18"/>
                  <a:pt x="335" y="14"/>
                </a:cubicBezTo>
                <a:cubicBezTo>
                  <a:pt x="323" y="6"/>
                  <a:pt x="310" y="2"/>
                  <a:pt x="296" y="1"/>
                </a:cubicBezTo>
                <a:cubicBezTo>
                  <a:pt x="281" y="0"/>
                  <a:pt x="268" y="2"/>
                  <a:pt x="255" y="9"/>
                </a:cubicBezTo>
                <a:cubicBezTo>
                  <a:pt x="242" y="15"/>
                  <a:pt x="231" y="24"/>
                  <a:pt x="223" y="36"/>
                </a:cubicBezTo>
                <a:cubicBezTo>
                  <a:pt x="220" y="43"/>
                  <a:pt x="217" y="49"/>
                  <a:pt x="214" y="55"/>
                </a:cubicBezTo>
                <a:cubicBezTo>
                  <a:pt x="212" y="61"/>
                  <a:pt x="211" y="67"/>
                  <a:pt x="210" y="73"/>
                </a:cubicBezTo>
                <a:cubicBezTo>
                  <a:pt x="200" y="67"/>
                  <a:pt x="189" y="64"/>
                  <a:pt x="178" y="63"/>
                </a:cubicBezTo>
                <a:cubicBezTo>
                  <a:pt x="171" y="63"/>
                  <a:pt x="165" y="64"/>
                  <a:pt x="159" y="64"/>
                </a:cubicBezTo>
                <a:cubicBezTo>
                  <a:pt x="145" y="67"/>
                  <a:pt x="133" y="72"/>
                  <a:pt x="123" y="81"/>
                </a:cubicBezTo>
                <a:cubicBezTo>
                  <a:pt x="109" y="94"/>
                  <a:pt x="100" y="112"/>
                  <a:pt x="99" y="131"/>
                </a:cubicBezTo>
                <a:cubicBezTo>
                  <a:pt x="98" y="131"/>
                  <a:pt x="98" y="132"/>
                  <a:pt x="98" y="132"/>
                </a:cubicBezTo>
                <a:cubicBezTo>
                  <a:pt x="92" y="131"/>
                  <a:pt x="86" y="130"/>
                  <a:pt x="97" y="133"/>
                </a:cubicBezTo>
                <a:cubicBezTo>
                  <a:pt x="97" y="133"/>
                  <a:pt x="97" y="133"/>
                  <a:pt x="97" y="133"/>
                </a:cubicBezTo>
                <a:cubicBezTo>
                  <a:pt x="59" y="125"/>
                  <a:pt x="17" y="137"/>
                  <a:pt x="2" y="180"/>
                </a:cubicBezTo>
                <a:cubicBezTo>
                  <a:pt x="1" y="183"/>
                  <a:pt x="0" y="186"/>
                  <a:pt x="0" y="189"/>
                </a:cubicBezTo>
                <a:lnTo>
                  <a:pt x="488" y="18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cs typeface="Arial" panose="020B0604020202020204" pitchFamily="34" charset="0"/>
            </a:endParaRPr>
          </a:p>
        </p:txBody>
      </p:sp>
      <p:grpSp>
        <p:nvGrpSpPr>
          <p:cNvPr id="7" name="Group 7">
            <a:extLst>
              <a:ext uri="{FF2B5EF4-FFF2-40B4-BE49-F238E27FC236}">
                <a16:creationId xmlns:a16="http://schemas.microsoft.com/office/drawing/2014/main" id="{1150D0C5-2FA9-3BF1-E123-8767E0EDCB12}"/>
              </a:ext>
            </a:extLst>
          </p:cNvPr>
          <p:cNvGrpSpPr>
            <a:grpSpLocks/>
          </p:cNvGrpSpPr>
          <p:nvPr/>
        </p:nvGrpSpPr>
        <p:grpSpPr bwMode="auto">
          <a:xfrm>
            <a:off x="831004" y="1492200"/>
            <a:ext cx="177800" cy="174625"/>
            <a:chOff x="223" y="203"/>
            <a:chExt cx="213" cy="211"/>
          </a:xfrm>
        </p:grpSpPr>
        <p:sp>
          <p:nvSpPr>
            <p:cNvPr id="8" name="Freeform 8">
              <a:extLst>
                <a:ext uri="{FF2B5EF4-FFF2-40B4-BE49-F238E27FC236}">
                  <a16:creationId xmlns:a16="http://schemas.microsoft.com/office/drawing/2014/main" id="{7141FDDA-F567-F0CF-93B9-68E75E134478}"/>
                </a:ext>
              </a:extLst>
            </p:cNvPr>
            <p:cNvSpPr>
              <a:spLocks/>
            </p:cNvSpPr>
            <p:nvPr/>
          </p:nvSpPr>
          <p:spPr bwMode="auto">
            <a:xfrm>
              <a:off x="223" y="203"/>
              <a:ext cx="213" cy="211"/>
            </a:xfrm>
            <a:custGeom>
              <a:avLst/>
              <a:gdLst>
                <a:gd name="T0" fmla="*/ 133 w 213"/>
                <a:gd name="T1" fmla="*/ 0 h 211"/>
                <a:gd name="T2" fmla="*/ 130 w 213"/>
                <a:gd name="T3" fmla="*/ 90 h 211"/>
                <a:gd name="T4" fmla="*/ 213 w 213"/>
                <a:gd name="T5" fmla="*/ 130 h 211"/>
                <a:gd name="T6" fmla="*/ 121 w 213"/>
                <a:gd name="T7" fmla="*/ 130 h 211"/>
                <a:gd name="T8" fmla="*/ 83 w 213"/>
                <a:gd name="T9" fmla="*/ 211 h 211"/>
                <a:gd name="T10" fmla="*/ 83 w 213"/>
                <a:gd name="T11" fmla="*/ 121 h 211"/>
                <a:gd name="T12" fmla="*/ 0 w 213"/>
                <a:gd name="T13" fmla="*/ 81 h 211"/>
                <a:gd name="T14" fmla="*/ 93 w 213"/>
                <a:gd name="T15" fmla="*/ 81 h 211"/>
                <a:gd name="T16" fmla="*/ 133 w 213"/>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1">
                  <a:moveTo>
                    <a:pt x="133" y="0"/>
                  </a:moveTo>
                  <a:lnTo>
                    <a:pt x="130" y="90"/>
                  </a:lnTo>
                  <a:lnTo>
                    <a:pt x="213" y="130"/>
                  </a:lnTo>
                  <a:lnTo>
                    <a:pt x="121" y="130"/>
                  </a:lnTo>
                  <a:lnTo>
                    <a:pt x="83" y="211"/>
                  </a:lnTo>
                  <a:lnTo>
                    <a:pt x="83" y="121"/>
                  </a:lnTo>
                  <a:lnTo>
                    <a:pt x="0" y="81"/>
                  </a:lnTo>
                  <a:lnTo>
                    <a:pt x="93" y="81"/>
                  </a:lnTo>
                  <a:lnTo>
                    <a:pt x="13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cs typeface="Arial" panose="020B0604020202020204" pitchFamily="34" charset="0"/>
              </a:endParaRPr>
            </a:p>
          </p:txBody>
        </p:sp>
        <p:sp>
          <p:nvSpPr>
            <p:cNvPr id="12" name="Oval 9">
              <a:extLst>
                <a:ext uri="{FF2B5EF4-FFF2-40B4-BE49-F238E27FC236}">
                  <a16:creationId xmlns:a16="http://schemas.microsoft.com/office/drawing/2014/main" id="{24136267-13DB-1F82-F5C3-F059E9FB2CDD}"/>
                </a:ext>
              </a:extLst>
            </p:cNvPr>
            <p:cNvSpPr>
              <a:spLocks noChangeArrowheads="1"/>
            </p:cNvSpPr>
            <p:nvPr/>
          </p:nvSpPr>
          <p:spPr bwMode="auto">
            <a:xfrm>
              <a:off x="259" y="239"/>
              <a:ext cx="142" cy="139"/>
            </a:xfrm>
            <a:prstGeom prst="ellipse">
              <a:avLst/>
            </a:prstGeom>
            <a:solidFill>
              <a:srgbClr val="FFFFFF">
                <a:alpha val="17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cs typeface="Arial" panose="020B0604020202020204" pitchFamily="34" charset="0"/>
              </a:endParaRPr>
            </a:p>
          </p:txBody>
        </p:sp>
      </p:grpSp>
      <p:sp>
        <p:nvSpPr>
          <p:cNvPr id="13" name="Freeform 10">
            <a:extLst>
              <a:ext uri="{FF2B5EF4-FFF2-40B4-BE49-F238E27FC236}">
                <a16:creationId xmlns:a16="http://schemas.microsoft.com/office/drawing/2014/main" id="{A35C4476-390D-21A4-7162-D69E39BA8353}"/>
              </a:ext>
            </a:extLst>
          </p:cNvPr>
          <p:cNvSpPr>
            <a:spLocks/>
          </p:cNvSpPr>
          <p:nvPr/>
        </p:nvSpPr>
        <p:spPr bwMode="auto">
          <a:xfrm>
            <a:off x="1259632" y="1563638"/>
            <a:ext cx="342900" cy="130175"/>
          </a:xfrm>
          <a:custGeom>
            <a:avLst/>
            <a:gdLst>
              <a:gd name="T0" fmla="*/ 488 w 496"/>
              <a:gd name="T1" fmla="*/ 189 h 189"/>
              <a:gd name="T2" fmla="*/ 493 w 496"/>
              <a:gd name="T3" fmla="*/ 165 h 189"/>
              <a:gd name="T4" fmla="*/ 419 w 496"/>
              <a:gd name="T5" fmla="*/ 79 h 189"/>
              <a:gd name="T6" fmla="*/ 370 w 496"/>
              <a:gd name="T7" fmla="*/ 92 h 189"/>
              <a:gd name="T8" fmla="*/ 370 w 496"/>
              <a:gd name="T9" fmla="*/ 87 h 189"/>
              <a:gd name="T10" fmla="*/ 370 w 496"/>
              <a:gd name="T11" fmla="*/ 83 h 189"/>
              <a:gd name="T12" fmla="*/ 369 w 496"/>
              <a:gd name="T13" fmla="*/ 67 h 189"/>
              <a:gd name="T14" fmla="*/ 363 w 496"/>
              <a:gd name="T15" fmla="*/ 49 h 189"/>
              <a:gd name="T16" fmla="*/ 362 w 496"/>
              <a:gd name="T17" fmla="*/ 46 h 189"/>
              <a:gd name="T18" fmla="*/ 362 w 496"/>
              <a:gd name="T19" fmla="*/ 46 h 189"/>
              <a:gd name="T20" fmla="*/ 362 w 496"/>
              <a:gd name="T21" fmla="*/ 46 h 189"/>
              <a:gd name="T22" fmla="*/ 350 w 496"/>
              <a:gd name="T23" fmla="*/ 28 h 189"/>
              <a:gd name="T24" fmla="*/ 335 w 496"/>
              <a:gd name="T25" fmla="*/ 14 h 189"/>
              <a:gd name="T26" fmla="*/ 296 w 496"/>
              <a:gd name="T27" fmla="*/ 1 h 189"/>
              <a:gd name="T28" fmla="*/ 255 w 496"/>
              <a:gd name="T29" fmla="*/ 9 h 189"/>
              <a:gd name="T30" fmla="*/ 223 w 496"/>
              <a:gd name="T31" fmla="*/ 36 h 189"/>
              <a:gd name="T32" fmla="*/ 214 w 496"/>
              <a:gd name="T33" fmla="*/ 55 h 189"/>
              <a:gd name="T34" fmla="*/ 210 w 496"/>
              <a:gd name="T35" fmla="*/ 73 h 189"/>
              <a:gd name="T36" fmla="*/ 178 w 496"/>
              <a:gd name="T37" fmla="*/ 63 h 189"/>
              <a:gd name="T38" fmla="*/ 159 w 496"/>
              <a:gd name="T39" fmla="*/ 64 h 189"/>
              <a:gd name="T40" fmla="*/ 123 w 496"/>
              <a:gd name="T41" fmla="*/ 81 h 189"/>
              <a:gd name="T42" fmla="*/ 99 w 496"/>
              <a:gd name="T43" fmla="*/ 131 h 189"/>
              <a:gd name="T44" fmla="*/ 98 w 496"/>
              <a:gd name="T45" fmla="*/ 132 h 189"/>
              <a:gd name="T46" fmla="*/ 97 w 496"/>
              <a:gd name="T47" fmla="*/ 133 h 189"/>
              <a:gd name="T48" fmla="*/ 97 w 496"/>
              <a:gd name="T49" fmla="*/ 133 h 189"/>
              <a:gd name="T50" fmla="*/ 2 w 496"/>
              <a:gd name="T51" fmla="*/ 180 h 189"/>
              <a:gd name="T52" fmla="*/ 0 w 496"/>
              <a:gd name="T53" fmla="*/ 189 h 189"/>
              <a:gd name="T54" fmla="*/ 488 w 496"/>
              <a:gd name="T55"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96" h="189">
                <a:moveTo>
                  <a:pt x="488" y="189"/>
                </a:moveTo>
                <a:cubicBezTo>
                  <a:pt x="491" y="182"/>
                  <a:pt x="493" y="174"/>
                  <a:pt x="493" y="165"/>
                </a:cubicBezTo>
                <a:cubicBezTo>
                  <a:pt x="496" y="124"/>
                  <a:pt x="463" y="79"/>
                  <a:pt x="419" y="79"/>
                </a:cubicBezTo>
                <a:cubicBezTo>
                  <a:pt x="401" y="79"/>
                  <a:pt x="384" y="84"/>
                  <a:pt x="370" y="92"/>
                </a:cubicBezTo>
                <a:cubicBezTo>
                  <a:pt x="370" y="91"/>
                  <a:pt x="370" y="89"/>
                  <a:pt x="370" y="87"/>
                </a:cubicBezTo>
                <a:cubicBezTo>
                  <a:pt x="370" y="86"/>
                  <a:pt x="370" y="84"/>
                  <a:pt x="370" y="83"/>
                </a:cubicBezTo>
                <a:cubicBezTo>
                  <a:pt x="371" y="78"/>
                  <a:pt x="370" y="72"/>
                  <a:pt x="369" y="67"/>
                </a:cubicBezTo>
                <a:cubicBezTo>
                  <a:pt x="368" y="61"/>
                  <a:pt x="366" y="55"/>
                  <a:pt x="363" y="49"/>
                </a:cubicBezTo>
                <a:cubicBezTo>
                  <a:pt x="363" y="48"/>
                  <a:pt x="363" y="47"/>
                  <a:pt x="362" y="46"/>
                </a:cubicBezTo>
                <a:cubicBezTo>
                  <a:pt x="362" y="46"/>
                  <a:pt x="362" y="46"/>
                  <a:pt x="362" y="46"/>
                </a:cubicBezTo>
                <a:cubicBezTo>
                  <a:pt x="362" y="46"/>
                  <a:pt x="362" y="46"/>
                  <a:pt x="362" y="46"/>
                </a:cubicBezTo>
                <a:cubicBezTo>
                  <a:pt x="360" y="41"/>
                  <a:pt x="357" y="37"/>
                  <a:pt x="350" y="28"/>
                </a:cubicBezTo>
                <a:cubicBezTo>
                  <a:pt x="346" y="22"/>
                  <a:pt x="340" y="18"/>
                  <a:pt x="335" y="14"/>
                </a:cubicBezTo>
                <a:cubicBezTo>
                  <a:pt x="323" y="6"/>
                  <a:pt x="310" y="2"/>
                  <a:pt x="296" y="1"/>
                </a:cubicBezTo>
                <a:cubicBezTo>
                  <a:pt x="281" y="0"/>
                  <a:pt x="268" y="2"/>
                  <a:pt x="255" y="9"/>
                </a:cubicBezTo>
                <a:cubicBezTo>
                  <a:pt x="242" y="15"/>
                  <a:pt x="231" y="24"/>
                  <a:pt x="223" y="36"/>
                </a:cubicBezTo>
                <a:cubicBezTo>
                  <a:pt x="220" y="43"/>
                  <a:pt x="217" y="49"/>
                  <a:pt x="214" y="55"/>
                </a:cubicBezTo>
                <a:cubicBezTo>
                  <a:pt x="212" y="61"/>
                  <a:pt x="211" y="67"/>
                  <a:pt x="210" y="73"/>
                </a:cubicBezTo>
                <a:cubicBezTo>
                  <a:pt x="200" y="67"/>
                  <a:pt x="189" y="64"/>
                  <a:pt x="178" y="63"/>
                </a:cubicBezTo>
                <a:cubicBezTo>
                  <a:pt x="171" y="63"/>
                  <a:pt x="165" y="64"/>
                  <a:pt x="159" y="64"/>
                </a:cubicBezTo>
                <a:cubicBezTo>
                  <a:pt x="145" y="67"/>
                  <a:pt x="133" y="72"/>
                  <a:pt x="123" y="81"/>
                </a:cubicBezTo>
                <a:cubicBezTo>
                  <a:pt x="109" y="94"/>
                  <a:pt x="100" y="112"/>
                  <a:pt x="99" y="131"/>
                </a:cubicBezTo>
                <a:cubicBezTo>
                  <a:pt x="98" y="131"/>
                  <a:pt x="98" y="132"/>
                  <a:pt x="98" y="132"/>
                </a:cubicBezTo>
                <a:cubicBezTo>
                  <a:pt x="92" y="131"/>
                  <a:pt x="86" y="130"/>
                  <a:pt x="97" y="133"/>
                </a:cubicBezTo>
                <a:cubicBezTo>
                  <a:pt x="97" y="133"/>
                  <a:pt x="97" y="133"/>
                  <a:pt x="97" y="133"/>
                </a:cubicBezTo>
                <a:cubicBezTo>
                  <a:pt x="59" y="125"/>
                  <a:pt x="17" y="137"/>
                  <a:pt x="2" y="180"/>
                </a:cubicBezTo>
                <a:cubicBezTo>
                  <a:pt x="1" y="183"/>
                  <a:pt x="0" y="186"/>
                  <a:pt x="0" y="189"/>
                </a:cubicBezTo>
                <a:lnTo>
                  <a:pt x="488" y="18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cs typeface="Arial" panose="020B0604020202020204" pitchFamily="34" charset="0"/>
            </a:endParaRPr>
          </a:p>
        </p:txBody>
      </p:sp>
      <p:grpSp>
        <p:nvGrpSpPr>
          <p:cNvPr id="15" name="Group 11">
            <a:extLst>
              <a:ext uri="{FF2B5EF4-FFF2-40B4-BE49-F238E27FC236}">
                <a16:creationId xmlns:a16="http://schemas.microsoft.com/office/drawing/2014/main" id="{FDD35F30-D5B6-1182-E22F-9063D231AD04}"/>
              </a:ext>
            </a:extLst>
          </p:cNvPr>
          <p:cNvGrpSpPr>
            <a:grpSpLocks/>
          </p:cNvGrpSpPr>
          <p:nvPr/>
        </p:nvGrpSpPr>
        <p:grpSpPr bwMode="auto">
          <a:xfrm flipV="1">
            <a:off x="616690" y="1777952"/>
            <a:ext cx="130175" cy="127000"/>
            <a:chOff x="223" y="203"/>
            <a:chExt cx="213" cy="211"/>
          </a:xfrm>
        </p:grpSpPr>
        <p:sp>
          <p:nvSpPr>
            <p:cNvPr id="16" name="Freeform 12">
              <a:extLst>
                <a:ext uri="{FF2B5EF4-FFF2-40B4-BE49-F238E27FC236}">
                  <a16:creationId xmlns:a16="http://schemas.microsoft.com/office/drawing/2014/main" id="{8754A32D-876C-F6C5-7A6A-FB6D8C86037A}"/>
                </a:ext>
              </a:extLst>
            </p:cNvPr>
            <p:cNvSpPr>
              <a:spLocks/>
            </p:cNvSpPr>
            <p:nvPr/>
          </p:nvSpPr>
          <p:spPr bwMode="auto">
            <a:xfrm>
              <a:off x="223" y="203"/>
              <a:ext cx="213" cy="211"/>
            </a:xfrm>
            <a:custGeom>
              <a:avLst/>
              <a:gdLst>
                <a:gd name="T0" fmla="*/ 133 w 213"/>
                <a:gd name="T1" fmla="*/ 0 h 211"/>
                <a:gd name="T2" fmla="*/ 130 w 213"/>
                <a:gd name="T3" fmla="*/ 90 h 211"/>
                <a:gd name="T4" fmla="*/ 213 w 213"/>
                <a:gd name="T5" fmla="*/ 130 h 211"/>
                <a:gd name="T6" fmla="*/ 121 w 213"/>
                <a:gd name="T7" fmla="*/ 130 h 211"/>
                <a:gd name="T8" fmla="*/ 83 w 213"/>
                <a:gd name="T9" fmla="*/ 211 h 211"/>
                <a:gd name="T10" fmla="*/ 83 w 213"/>
                <a:gd name="T11" fmla="*/ 121 h 211"/>
                <a:gd name="T12" fmla="*/ 0 w 213"/>
                <a:gd name="T13" fmla="*/ 81 h 211"/>
                <a:gd name="T14" fmla="*/ 93 w 213"/>
                <a:gd name="T15" fmla="*/ 81 h 211"/>
                <a:gd name="T16" fmla="*/ 133 w 213"/>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1">
                  <a:moveTo>
                    <a:pt x="133" y="0"/>
                  </a:moveTo>
                  <a:lnTo>
                    <a:pt x="130" y="90"/>
                  </a:lnTo>
                  <a:lnTo>
                    <a:pt x="213" y="130"/>
                  </a:lnTo>
                  <a:lnTo>
                    <a:pt x="121" y="130"/>
                  </a:lnTo>
                  <a:lnTo>
                    <a:pt x="83" y="211"/>
                  </a:lnTo>
                  <a:lnTo>
                    <a:pt x="83" y="121"/>
                  </a:lnTo>
                  <a:lnTo>
                    <a:pt x="0" y="81"/>
                  </a:lnTo>
                  <a:lnTo>
                    <a:pt x="93" y="81"/>
                  </a:lnTo>
                  <a:lnTo>
                    <a:pt x="13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cs typeface="Arial" panose="020B0604020202020204" pitchFamily="34" charset="0"/>
              </a:endParaRPr>
            </a:p>
          </p:txBody>
        </p:sp>
        <p:sp>
          <p:nvSpPr>
            <p:cNvPr id="17" name="Oval 13">
              <a:extLst>
                <a:ext uri="{FF2B5EF4-FFF2-40B4-BE49-F238E27FC236}">
                  <a16:creationId xmlns:a16="http://schemas.microsoft.com/office/drawing/2014/main" id="{40EE7CFC-D571-8BEE-A567-7EB5D527BAE9}"/>
                </a:ext>
              </a:extLst>
            </p:cNvPr>
            <p:cNvSpPr>
              <a:spLocks noChangeArrowheads="1"/>
            </p:cNvSpPr>
            <p:nvPr/>
          </p:nvSpPr>
          <p:spPr bwMode="auto">
            <a:xfrm>
              <a:off x="259" y="239"/>
              <a:ext cx="142" cy="139"/>
            </a:xfrm>
            <a:prstGeom prst="ellipse">
              <a:avLst/>
            </a:prstGeom>
            <a:solidFill>
              <a:srgbClr val="FFFFFF">
                <a:alpha val="17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cs typeface="Arial" panose="020B0604020202020204" pitchFamily="34" charset="0"/>
              </a:endParaRPr>
            </a:p>
          </p:txBody>
        </p:sp>
      </p:grpSp>
      <p:pic>
        <p:nvPicPr>
          <p:cNvPr id="18" name="Picture 15" descr="3">
            <a:extLst>
              <a:ext uri="{FF2B5EF4-FFF2-40B4-BE49-F238E27FC236}">
                <a16:creationId xmlns:a16="http://schemas.microsoft.com/office/drawing/2014/main" id="{F974CAE7-43AB-F86D-01DC-4C2E483F46A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59764" y="1277885"/>
            <a:ext cx="660714" cy="785819"/>
          </a:xfrm>
          <a:prstGeom prst="rect">
            <a:avLst/>
          </a:prstGeom>
          <a:noFill/>
          <a:extLst>
            <a:ext uri="{909E8E84-426E-40DD-AFC4-6F175D3DCCD1}">
              <a14:hiddenFill xmlns:a14="http://schemas.microsoft.com/office/drawing/2010/main">
                <a:solidFill>
                  <a:srgbClr val="FFFFFF"/>
                </a:solidFill>
              </a14:hiddenFill>
            </a:ext>
          </a:extLst>
        </p:spPr>
      </p:pic>
      <p:pic>
        <p:nvPicPr>
          <p:cNvPr id="10" name="图片 9">
            <a:extLst>
              <a:ext uri="{FF2B5EF4-FFF2-40B4-BE49-F238E27FC236}">
                <a16:creationId xmlns:a16="http://schemas.microsoft.com/office/drawing/2014/main" id="{E944565F-8831-D233-D3C8-EE58632BD9E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57174" y="259321"/>
            <a:ext cx="2427442" cy="4664325"/>
          </a:xfrm>
          <a:prstGeom prst="rect">
            <a:avLst/>
          </a:prstGeom>
          <a:ln w="6350">
            <a:solidFill>
              <a:schemeClr val="accent1"/>
            </a:solidFill>
          </a:ln>
        </p:spPr>
      </p:pic>
      <p:pic>
        <p:nvPicPr>
          <p:cNvPr id="23" name="图片 22">
            <a:extLst>
              <a:ext uri="{FF2B5EF4-FFF2-40B4-BE49-F238E27FC236}">
                <a16:creationId xmlns:a16="http://schemas.microsoft.com/office/drawing/2014/main" id="{5CB5B062-B642-53E3-5E8D-3A7387333FB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56177" y="259321"/>
            <a:ext cx="2427442" cy="4664324"/>
          </a:xfrm>
          <a:prstGeom prst="rect">
            <a:avLst/>
          </a:prstGeom>
          <a:ln w="6350">
            <a:solidFill>
              <a:schemeClr val="accent1"/>
            </a:solidFill>
          </a:ln>
        </p:spPr>
      </p:pic>
    </p:spTree>
    <p:extLst>
      <p:ext uri="{BB962C8B-B14F-4D97-AF65-F5344CB8AC3E}">
        <p14:creationId xmlns:p14="http://schemas.microsoft.com/office/powerpoint/2010/main" val="3147625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78572-DC78-0EDF-5C1F-9A7C6B820C19}"/>
            </a:ext>
          </a:extLst>
        </p:cNvPr>
        <p:cNvGrpSpPr/>
        <p:nvPr/>
      </p:nvGrpSpPr>
      <p:grpSpPr>
        <a:xfrm>
          <a:off x="0" y="0"/>
          <a:ext cx="0" cy="0"/>
          <a:chOff x="0" y="0"/>
          <a:chExt cx="0" cy="0"/>
        </a:xfrm>
      </p:grpSpPr>
      <p:sp>
        <p:nvSpPr>
          <p:cNvPr id="14" name="Rectangle 15">
            <a:extLst>
              <a:ext uri="{FF2B5EF4-FFF2-40B4-BE49-F238E27FC236}">
                <a16:creationId xmlns:a16="http://schemas.microsoft.com/office/drawing/2014/main" id="{2961E9AC-9AAE-27A0-24F8-D46B063145DE}"/>
              </a:ext>
            </a:extLst>
          </p:cNvPr>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FB3E1A1D-F17C-03D6-E735-B3695C01CB5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Oval 2">
            <a:extLst>
              <a:ext uri="{FF2B5EF4-FFF2-40B4-BE49-F238E27FC236}">
                <a16:creationId xmlns:a16="http://schemas.microsoft.com/office/drawing/2014/main" id="{7C4B8574-BA1D-E602-36BE-A60CF02C3ABF}"/>
              </a:ext>
            </a:extLst>
          </p:cNvPr>
          <p:cNvSpPr>
            <a:spLocks noChangeArrowheads="1"/>
          </p:cNvSpPr>
          <p:nvPr/>
        </p:nvSpPr>
        <p:spPr bwMode="auto">
          <a:xfrm>
            <a:off x="688128" y="1420762"/>
            <a:ext cx="2125676" cy="2076462"/>
          </a:xfrm>
          <a:prstGeom prst="ellipse">
            <a:avLst/>
          </a:prstGeom>
          <a:solidFill>
            <a:schemeClr val="bg2">
              <a:lumMod val="60000"/>
              <a:lumOff val="4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Arial" panose="020B0604020202020204" pitchFamily="34" charset="0"/>
              <a:cs typeface="Arial" panose="020B0604020202020204" pitchFamily="34" charset="0"/>
            </a:endParaRPr>
          </a:p>
        </p:txBody>
      </p:sp>
      <p:pic>
        <p:nvPicPr>
          <p:cNvPr id="4" name="Picture 3" descr="1">
            <a:extLst>
              <a:ext uri="{FF2B5EF4-FFF2-40B4-BE49-F238E27FC236}">
                <a16:creationId xmlns:a16="http://schemas.microsoft.com/office/drawing/2014/main" id="{3F62283B-1C2E-FCE4-FDF7-59368D4B787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566" y="3206712"/>
            <a:ext cx="1974502" cy="42862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5">
            <a:extLst>
              <a:ext uri="{FF2B5EF4-FFF2-40B4-BE49-F238E27FC236}">
                <a16:creationId xmlns:a16="http://schemas.microsoft.com/office/drawing/2014/main" id="{97F0E125-D306-9CFF-E387-03DABC0F0BE5}"/>
              </a:ext>
            </a:extLst>
          </p:cNvPr>
          <p:cNvSpPr>
            <a:spLocks noChangeArrowheads="1"/>
          </p:cNvSpPr>
          <p:nvPr/>
        </p:nvSpPr>
        <p:spPr bwMode="auto">
          <a:xfrm>
            <a:off x="815044" y="2206580"/>
            <a:ext cx="185738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buFont typeface="Arial" panose="020B0604020202020204" pitchFamily="34" charset="0"/>
              <a:buNone/>
            </a:pPr>
            <a:r>
              <a:rPr lang="zh-CN" altLang="en-US" sz="3600" b="1" dirty="0">
                <a:effectLst>
                  <a:outerShdw blurRad="38100" dist="38100" dir="2700000" algn="tl">
                    <a:srgbClr val="000000">
                      <a:alpha val="43137"/>
                    </a:srgbClr>
                  </a:outerShdw>
                </a:effectLst>
                <a:latin typeface="+mn-ea"/>
                <a:cs typeface="Arial" panose="020B0604020202020204" pitchFamily="34" charset="0"/>
              </a:rPr>
              <a:t>文献调研</a:t>
            </a:r>
            <a:endParaRPr lang="en-US" altLang="zh-CN" sz="3600" b="1" dirty="0">
              <a:effectLst>
                <a:outerShdw blurRad="38100" dist="38100" dir="2700000" algn="tl">
                  <a:srgbClr val="000000">
                    <a:alpha val="43137"/>
                  </a:srgbClr>
                </a:outerShdw>
              </a:effectLst>
              <a:latin typeface="+mn-ea"/>
              <a:cs typeface="Arial" panose="020B0604020202020204" pitchFamily="34" charset="0"/>
            </a:endParaRPr>
          </a:p>
        </p:txBody>
      </p:sp>
      <p:sp>
        <p:nvSpPr>
          <p:cNvPr id="6" name="Freeform 6">
            <a:extLst>
              <a:ext uri="{FF2B5EF4-FFF2-40B4-BE49-F238E27FC236}">
                <a16:creationId xmlns:a16="http://schemas.microsoft.com/office/drawing/2014/main" id="{035BCA27-BA80-4943-9520-6D353A4D5619}"/>
              </a:ext>
            </a:extLst>
          </p:cNvPr>
          <p:cNvSpPr>
            <a:spLocks/>
          </p:cNvSpPr>
          <p:nvPr/>
        </p:nvSpPr>
        <p:spPr bwMode="auto">
          <a:xfrm>
            <a:off x="1759698" y="1777952"/>
            <a:ext cx="412750" cy="158750"/>
          </a:xfrm>
          <a:custGeom>
            <a:avLst/>
            <a:gdLst>
              <a:gd name="T0" fmla="*/ 488 w 496"/>
              <a:gd name="T1" fmla="*/ 189 h 189"/>
              <a:gd name="T2" fmla="*/ 493 w 496"/>
              <a:gd name="T3" fmla="*/ 165 h 189"/>
              <a:gd name="T4" fmla="*/ 419 w 496"/>
              <a:gd name="T5" fmla="*/ 79 h 189"/>
              <a:gd name="T6" fmla="*/ 370 w 496"/>
              <a:gd name="T7" fmla="*/ 92 h 189"/>
              <a:gd name="T8" fmla="*/ 370 w 496"/>
              <a:gd name="T9" fmla="*/ 87 h 189"/>
              <a:gd name="T10" fmla="*/ 370 w 496"/>
              <a:gd name="T11" fmla="*/ 83 h 189"/>
              <a:gd name="T12" fmla="*/ 369 w 496"/>
              <a:gd name="T13" fmla="*/ 67 h 189"/>
              <a:gd name="T14" fmla="*/ 363 w 496"/>
              <a:gd name="T15" fmla="*/ 49 h 189"/>
              <a:gd name="T16" fmla="*/ 362 w 496"/>
              <a:gd name="T17" fmla="*/ 46 h 189"/>
              <a:gd name="T18" fmla="*/ 362 w 496"/>
              <a:gd name="T19" fmla="*/ 46 h 189"/>
              <a:gd name="T20" fmla="*/ 362 w 496"/>
              <a:gd name="T21" fmla="*/ 46 h 189"/>
              <a:gd name="T22" fmla="*/ 350 w 496"/>
              <a:gd name="T23" fmla="*/ 28 h 189"/>
              <a:gd name="T24" fmla="*/ 335 w 496"/>
              <a:gd name="T25" fmla="*/ 14 h 189"/>
              <a:gd name="T26" fmla="*/ 296 w 496"/>
              <a:gd name="T27" fmla="*/ 1 h 189"/>
              <a:gd name="T28" fmla="*/ 255 w 496"/>
              <a:gd name="T29" fmla="*/ 9 h 189"/>
              <a:gd name="T30" fmla="*/ 223 w 496"/>
              <a:gd name="T31" fmla="*/ 36 h 189"/>
              <a:gd name="T32" fmla="*/ 214 w 496"/>
              <a:gd name="T33" fmla="*/ 55 h 189"/>
              <a:gd name="T34" fmla="*/ 210 w 496"/>
              <a:gd name="T35" fmla="*/ 73 h 189"/>
              <a:gd name="T36" fmla="*/ 178 w 496"/>
              <a:gd name="T37" fmla="*/ 63 h 189"/>
              <a:gd name="T38" fmla="*/ 159 w 496"/>
              <a:gd name="T39" fmla="*/ 64 h 189"/>
              <a:gd name="T40" fmla="*/ 123 w 496"/>
              <a:gd name="T41" fmla="*/ 81 h 189"/>
              <a:gd name="T42" fmla="*/ 99 w 496"/>
              <a:gd name="T43" fmla="*/ 131 h 189"/>
              <a:gd name="T44" fmla="*/ 98 w 496"/>
              <a:gd name="T45" fmla="*/ 132 h 189"/>
              <a:gd name="T46" fmla="*/ 97 w 496"/>
              <a:gd name="T47" fmla="*/ 133 h 189"/>
              <a:gd name="T48" fmla="*/ 97 w 496"/>
              <a:gd name="T49" fmla="*/ 133 h 189"/>
              <a:gd name="T50" fmla="*/ 2 w 496"/>
              <a:gd name="T51" fmla="*/ 180 h 189"/>
              <a:gd name="T52" fmla="*/ 0 w 496"/>
              <a:gd name="T53" fmla="*/ 189 h 189"/>
              <a:gd name="T54" fmla="*/ 488 w 496"/>
              <a:gd name="T55"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96" h="189">
                <a:moveTo>
                  <a:pt x="488" y="189"/>
                </a:moveTo>
                <a:cubicBezTo>
                  <a:pt x="491" y="182"/>
                  <a:pt x="493" y="174"/>
                  <a:pt x="493" y="165"/>
                </a:cubicBezTo>
                <a:cubicBezTo>
                  <a:pt x="496" y="124"/>
                  <a:pt x="463" y="79"/>
                  <a:pt x="419" y="79"/>
                </a:cubicBezTo>
                <a:cubicBezTo>
                  <a:pt x="401" y="79"/>
                  <a:pt x="384" y="84"/>
                  <a:pt x="370" y="92"/>
                </a:cubicBezTo>
                <a:cubicBezTo>
                  <a:pt x="370" y="91"/>
                  <a:pt x="370" y="89"/>
                  <a:pt x="370" y="87"/>
                </a:cubicBezTo>
                <a:cubicBezTo>
                  <a:pt x="370" y="86"/>
                  <a:pt x="370" y="84"/>
                  <a:pt x="370" y="83"/>
                </a:cubicBezTo>
                <a:cubicBezTo>
                  <a:pt x="371" y="78"/>
                  <a:pt x="370" y="72"/>
                  <a:pt x="369" y="67"/>
                </a:cubicBezTo>
                <a:cubicBezTo>
                  <a:pt x="368" y="61"/>
                  <a:pt x="366" y="55"/>
                  <a:pt x="363" y="49"/>
                </a:cubicBezTo>
                <a:cubicBezTo>
                  <a:pt x="363" y="48"/>
                  <a:pt x="363" y="47"/>
                  <a:pt x="362" y="46"/>
                </a:cubicBezTo>
                <a:cubicBezTo>
                  <a:pt x="362" y="46"/>
                  <a:pt x="362" y="46"/>
                  <a:pt x="362" y="46"/>
                </a:cubicBezTo>
                <a:cubicBezTo>
                  <a:pt x="362" y="46"/>
                  <a:pt x="362" y="46"/>
                  <a:pt x="362" y="46"/>
                </a:cubicBezTo>
                <a:cubicBezTo>
                  <a:pt x="360" y="41"/>
                  <a:pt x="357" y="37"/>
                  <a:pt x="350" y="28"/>
                </a:cubicBezTo>
                <a:cubicBezTo>
                  <a:pt x="346" y="22"/>
                  <a:pt x="340" y="18"/>
                  <a:pt x="335" y="14"/>
                </a:cubicBezTo>
                <a:cubicBezTo>
                  <a:pt x="323" y="6"/>
                  <a:pt x="310" y="2"/>
                  <a:pt x="296" y="1"/>
                </a:cubicBezTo>
                <a:cubicBezTo>
                  <a:pt x="281" y="0"/>
                  <a:pt x="268" y="2"/>
                  <a:pt x="255" y="9"/>
                </a:cubicBezTo>
                <a:cubicBezTo>
                  <a:pt x="242" y="15"/>
                  <a:pt x="231" y="24"/>
                  <a:pt x="223" y="36"/>
                </a:cubicBezTo>
                <a:cubicBezTo>
                  <a:pt x="220" y="43"/>
                  <a:pt x="217" y="49"/>
                  <a:pt x="214" y="55"/>
                </a:cubicBezTo>
                <a:cubicBezTo>
                  <a:pt x="212" y="61"/>
                  <a:pt x="211" y="67"/>
                  <a:pt x="210" y="73"/>
                </a:cubicBezTo>
                <a:cubicBezTo>
                  <a:pt x="200" y="67"/>
                  <a:pt x="189" y="64"/>
                  <a:pt x="178" y="63"/>
                </a:cubicBezTo>
                <a:cubicBezTo>
                  <a:pt x="171" y="63"/>
                  <a:pt x="165" y="64"/>
                  <a:pt x="159" y="64"/>
                </a:cubicBezTo>
                <a:cubicBezTo>
                  <a:pt x="145" y="67"/>
                  <a:pt x="133" y="72"/>
                  <a:pt x="123" y="81"/>
                </a:cubicBezTo>
                <a:cubicBezTo>
                  <a:pt x="109" y="94"/>
                  <a:pt x="100" y="112"/>
                  <a:pt x="99" y="131"/>
                </a:cubicBezTo>
                <a:cubicBezTo>
                  <a:pt x="98" y="131"/>
                  <a:pt x="98" y="132"/>
                  <a:pt x="98" y="132"/>
                </a:cubicBezTo>
                <a:cubicBezTo>
                  <a:pt x="92" y="131"/>
                  <a:pt x="86" y="130"/>
                  <a:pt x="97" y="133"/>
                </a:cubicBezTo>
                <a:cubicBezTo>
                  <a:pt x="97" y="133"/>
                  <a:pt x="97" y="133"/>
                  <a:pt x="97" y="133"/>
                </a:cubicBezTo>
                <a:cubicBezTo>
                  <a:pt x="59" y="125"/>
                  <a:pt x="17" y="137"/>
                  <a:pt x="2" y="180"/>
                </a:cubicBezTo>
                <a:cubicBezTo>
                  <a:pt x="1" y="183"/>
                  <a:pt x="0" y="186"/>
                  <a:pt x="0" y="189"/>
                </a:cubicBezTo>
                <a:lnTo>
                  <a:pt x="488" y="18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cs typeface="Arial" panose="020B0604020202020204" pitchFamily="34" charset="0"/>
            </a:endParaRPr>
          </a:p>
        </p:txBody>
      </p:sp>
      <p:grpSp>
        <p:nvGrpSpPr>
          <p:cNvPr id="7" name="Group 7">
            <a:extLst>
              <a:ext uri="{FF2B5EF4-FFF2-40B4-BE49-F238E27FC236}">
                <a16:creationId xmlns:a16="http://schemas.microsoft.com/office/drawing/2014/main" id="{F00AA085-FA4A-C6D2-E399-9E390B304DB4}"/>
              </a:ext>
            </a:extLst>
          </p:cNvPr>
          <p:cNvGrpSpPr>
            <a:grpSpLocks/>
          </p:cNvGrpSpPr>
          <p:nvPr/>
        </p:nvGrpSpPr>
        <p:grpSpPr bwMode="auto">
          <a:xfrm>
            <a:off x="831004" y="1492200"/>
            <a:ext cx="177800" cy="174625"/>
            <a:chOff x="223" y="203"/>
            <a:chExt cx="213" cy="211"/>
          </a:xfrm>
        </p:grpSpPr>
        <p:sp>
          <p:nvSpPr>
            <p:cNvPr id="8" name="Freeform 8">
              <a:extLst>
                <a:ext uri="{FF2B5EF4-FFF2-40B4-BE49-F238E27FC236}">
                  <a16:creationId xmlns:a16="http://schemas.microsoft.com/office/drawing/2014/main" id="{B15F7CEF-33F1-B3EB-8305-F1C214A0A9BF}"/>
                </a:ext>
              </a:extLst>
            </p:cNvPr>
            <p:cNvSpPr>
              <a:spLocks/>
            </p:cNvSpPr>
            <p:nvPr/>
          </p:nvSpPr>
          <p:spPr bwMode="auto">
            <a:xfrm>
              <a:off x="223" y="203"/>
              <a:ext cx="213" cy="211"/>
            </a:xfrm>
            <a:custGeom>
              <a:avLst/>
              <a:gdLst>
                <a:gd name="T0" fmla="*/ 133 w 213"/>
                <a:gd name="T1" fmla="*/ 0 h 211"/>
                <a:gd name="T2" fmla="*/ 130 w 213"/>
                <a:gd name="T3" fmla="*/ 90 h 211"/>
                <a:gd name="T4" fmla="*/ 213 w 213"/>
                <a:gd name="T5" fmla="*/ 130 h 211"/>
                <a:gd name="T6" fmla="*/ 121 w 213"/>
                <a:gd name="T7" fmla="*/ 130 h 211"/>
                <a:gd name="T8" fmla="*/ 83 w 213"/>
                <a:gd name="T9" fmla="*/ 211 h 211"/>
                <a:gd name="T10" fmla="*/ 83 w 213"/>
                <a:gd name="T11" fmla="*/ 121 h 211"/>
                <a:gd name="T12" fmla="*/ 0 w 213"/>
                <a:gd name="T13" fmla="*/ 81 h 211"/>
                <a:gd name="T14" fmla="*/ 93 w 213"/>
                <a:gd name="T15" fmla="*/ 81 h 211"/>
                <a:gd name="T16" fmla="*/ 133 w 213"/>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1">
                  <a:moveTo>
                    <a:pt x="133" y="0"/>
                  </a:moveTo>
                  <a:lnTo>
                    <a:pt x="130" y="90"/>
                  </a:lnTo>
                  <a:lnTo>
                    <a:pt x="213" y="130"/>
                  </a:lnTo>
                  <a:lnTo>
                    <a:pt x="121" y="130"/>
                  </a:lnTo>
                  <a:lnTo>
                    <a:pt x="83" y="211"/>
                  </a:lnTo>
                  <a:lnTo>
                    <a:pt x="83" y="121"/>
                  </a:lnTo>
                  <a:lnTo>
                    <a:pt x="0" y="81"/>
                  </a:lnTo>
                  <a:lnTo>
                    <a:pt x="93" y="81"/>
                  </a:lnTo>
                  <a:lnTo>
                    <a:pt x="13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cs typeface="Arial" panose="020B0604020202020204" pitchFamily="34" charset="0"/>
              </a:endParaRPr>
            </a:p>
          </p:txBody>
        </p:sp>
        <p:sp>
          <p:nvSpPr>
            <p:cNvPr id="12" name="Oval 9">
              <a:extLst>
                <a:ext uri="{FF2B5EF4-FFF2-40B4-BE49-F238E27FC236}">
                  <a16:creationId xmlns:a16="http://schemas.microsoft.com/office/drawing/2014/main" id="{0240286B-8A30-6E06-8366-9219CE15BF1D}"/>
                </a:ext>
              </a:extLst>
            </p:cNvPr>
            <p:cNvSpPr>
              <a:spLocks noChangeArrowheads="1"/>
            </p:cNvSpPr>
            <p:nvPr/>
          </p:nvSpPr>
          <p:spPr bwMode="auto">
            <a:xfrm>
              <a:off x="259" y="239"/>
              <a:ext cx="142" cy="139"/>
            </a:xfrm>
            <a:prstGeom prst="ellipse">
              <a:avLst/>
            </a:prstGeom>
            <a:solidFill>
              <a:srgbClr val="FFFFFF">
                <a:alpha val="17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cs typeface="Arial" panose="020B0604020202020204" pitchFamily="34" charset="0"/>
              </a:endParaRPr>
            </a:p>
          </p:txBody>
        </p:sp>
      </p:grpSp>
      <p:sp>
        <p:nvSpPr>
          <p:cNvPr id="13" name="Freeform 10">
            <a:extLst>
              <a:ext uri="{FF2B5EF4-FFF2-40B4-BE49-F238E27FC236}">
                <a16:creationId xmlns:a16="http://schemas.microsoft.com/office/drawing/2014/main" id="{61659D61-1F25-ABF2-34DD-F94606126133}"/>
              </a:ext>
            </a:extLst>
          </p:cNvPr>
          <p:cNvSpPr>
            <a:spLocks/>
          </p:cNvSpPr>
          <p:nvPr/>
        </p:nvSpPr>
        <p:spPr bwMode="auto">
          <a:xfrm>
            <a:off x="1259632" y="1563638"/>
            <a:ext cx="342900" cy="130175"/>
          </a:xfrm>
          <a:custGeom>
            <a:avLst/>
            <a:gdLst>
              <a:gd name="T0" fmla="*/ 488 w 496"/>
              <a:gd name="T1" fmla="*/ 189 h 189"/>
              <a:gd name="T2" fmla="*/ 493 w 496"/>
              <a:gd name="T3" fmla="*/ 165 h 189"/>
              <a:gd name="T4" fmla="*/ 419 w 496"/>
              <a:gd name="T5" fmla="*/ 79 h 189"/>
              <a:gd name="T6" fmla="*/ 370 w 496"/>
              <a:gd name="T7" fmla="*/ 92 h 189"/>
              <a:gd name="T8" fmla="*/ 370 w 496"/>
              <a:gd name="T9" fmla="*/ 87 h 189"/>
              <a:gd name="T10" fmla="*/ 370 w 496"/>
              <a:gd name="T11" fmla="*/ 83 h 189"/>
              <a:gd name="T12" fmla="*/ 369 w 496"/>
              <a:gd name="T13" fmla="*/ 67 h 189"/>
              <a:gd name="T14" fmla="*/ 363 w 496"/>
              <a:gd name="T15" fmla="*/ 49 h 189"/>
              <a:gd name="T16" fmla="*/ 362 w 496"/>
              <a:gd name="T17" fmla="*/ 46 h 189"/>
              <a:gd name="T18" fmla="*/ 362 w 496"/>
              <a:gd name="T19" fmla="*/ 46 h 189"/>
              <a:gd name="T20" fmla="*/ 362 w 496"/>
              <a:gd name="T21" fmla="*/ 46 h 189"/>
              <a:gd name="T22" fmla="*/ 350 w 496"/>
              <a:gd name="T23" fmla="*/ 28 h 189"/>
              <a:gd name="T24" fmla="*/ 335 w 496"/>
              <a:gd name="T25" fmla="*/ 14 h 189"/>
              <a:gd name="T26" fmla="*/ 296 w 496"/>
              <a:gd name="T27" fmla="*/ 1 h 189"/>
              <a:gd name="T28" fmla="*/ 255 w 496"/>
              <a:gd name="T29" fmla="*/ 9 h 189"/>
              <a:gd name="T30" fmla="*/ 223 w 496"/>
              <a:gd name="T31" fmla="*/ 36 h 189"/>
              <a:gd name="T32" fmla="*/ 214 w 496"/>
              <a:gd name="T33" fmla="*/ 55 h 189"/>
              <a:gd name="T34" fmla="*/ 210 w 496"/>
              <a:gd name="T35" fmla="*/ 73 h 189"/>
              <a:gd name="T36" fmla="*/ 178 w 496"/>
              <a:gd name="T37" fmla="*/ 63 h 189"/>
              <a:gd name="T38" fmla="*/ 159 w 496"/>
              <a:gd name="T39" fmla="*/ 64 h 189"/>
              <a:gd name="T40" fmla="*/ 123 w 496"/>
              <a:gd name="T41" fmla="*/ 81 h 189"/>
              <a:gd name="T42" fmla="*/ 99 w 496"/>
              <a:gd name="T43" fmla="*/ 131 h 189"/>
              <a:gd name="T44" fmla="*/ 98 w 496"/>
              <a:gd name="T45" fmla="*/ 132 h 189"/>
              <a:gd name="T46" fmla="*/ 97 w 496"/>
              <a:gd name="T47" fmla="*/ 133 h 189"/>
              <a:gd name="T48" fmla="*/ 97 w 496"/>
              <a:gd name="T49" fmla="*/ 133 h 189"/>
              <a:gd name="T50" fmla="*/ 2 w 496"/>
              <a:gd name="T51" fmla="*/ 180 h 189"/>
              <a:gd name="T52" fmla="*/ 0 w 496"/>
              <a:gd name="T53" fmla="*/ 189 h 189"/>
              <a:gd name="T54" fmla="*/ 488 w 496"/>
              <a:gd name="T55"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96" h="189">
                <a:moveTo>
                  <a:pt x="488" y="189"/>
                </a:moveTo>
                <a:cubicBezTo>
                  <a:pt x="491" y="182"/>
                  <a:pt x="493" y="174"/>
                  <a:pt x="493" y="165"/>
                </a:cubicBezTo>
                <a:cubicBezTo>
                  <a:pt x="496" y="124"/>
                  <a:pt x="463" y="79"/>
                  <a:pt x="419" y="79"/>
                </a:cubicBezTo>
                <a:cubicBezTo>
                  <a:pt x="401" y="79"/>
                  <a:pt x="384" y="84"/>
                  <a:pt x="370" y="92"/>
                </a:cubicBezTo>
                <a:cubicBezTo>
                  <a:pt x="370" y="91"/>
                  <a:pt x="370" y="89"/>
                  <a:pt x="370" y="87"/>
                </a:cubicBezTo>
                <a:cubicBezTo>
                  <a:pt x="370" y="86"/>
                  <a:pt x="370" y="84"/>
                  <a:pt x="370" y="83"/>
                </a:cubicBezTo>
                <a:cubicBezTo>
                  <a:pt x="371" y="78"/>
                  <a:pt x="370" y="72"/>
                  <a:pt x="369" y="67"/>
                </a:cubicBezTo>
                <a:cubicBezTo>
                  <a:pt x="368" y="61"/>
                  <a:pt x="366" y="55"/>
                  <a:pt x="363" y="49"/>
                </a:cubicBezTo>
                <a:cubicBezTo>
                  <a:pt x="363" y="48"/>
                  <a:pt x="363" y="47"/>
                  <a:pt x="362" y="46"/>
                </a:cubicBezTo>
                <a:cubicBezTo>
                  <a:pt x="362" y="46"/>
                  <a:pt x="362" y="46"/>
                  <a:pt x="362" y="46"/>
                </a:cubicBezTo>
                <a:cubicBezTo>
                  <a:pt x="362" y="46"/>
                  <a:pt x="362" y="46"/>
                  <a:pt x="362" y="46"/>
                </a:cubicBezTo>
                <a:cubicBezTo>
                  <a:pt x="360" y="41"/>
                  <a:pt x="357" y="37"/>
                  <a:pt x="350" y="28"/>
                </a:cubicBezTo>
                <a:cubicBezTo>
                  <a:pt x="346" y="22"/>
                  <a:pt x="340" y="18"/>
                  <a:pt x="335" y="14"/>
                </a:cubicBezTo>
                <a:cubicBezTo>
                  <a:pt x="323" y="6"/>
                  <a:pt x="310" y="2"/>
                  <a:pt x="296" y="1"/>
                </a:cubicBezTo>
                <a:cubicBezTo>
                  <a:pt x="281" y="0"/>
                  <a:pt x="268" y="2"/>
                  <a:pt x="255" y="9"/>
                </a:cubicBezTo>
                <a:cubicBezTo>
                  <a:pt x="242" y="15"/>
                  <a:pt x="231" y="24"/>
                  <a:pt x="223" y="36"/>
                </a:cubicBezTo>
                <a:cubicBezTo>
                  <a:pt x="220" y="43"/>
                  <a:pt x="217" y="49"/>
                  <a:pt x="214" y="55"/>
                </a:cubicBezTo>
                <a:cubicBezTo>
                  <a:pt x="212" y="61"/>
                  <a:pt x="211" y="67"/>
                  <a:pt x="210" y="73"/>
                </a:cubicBezTo>
                <a:cubicBezTo>
                  <a:pt x="200" y="67"/>
                  <a:pt x="189" y="64"/>
                  <a:pt x="178" y="63"/>
                </a:cubicBezTo>
                <a:cubicBezTo>
                  <a:pt x="171" y="63"/>
                  <a:pt x="165" y="64"/>
                  <a:pt x="159" y="64"/>
                </a:cubicBezTo>
                <a:cubicBezTo>
                  <a:pt x="145" y="67"/>
                  <a:pt x="133" y="72"/>
                  <a:pt x="123" y="81"/>
                </a:cubicBezTo>
                <a:cubicBezTo>
                  <a:pt x="109" y="94"/>
                  <a:pt x="100" y="112"/>
                  <a:pt x="99" y="131"/>
                </a:cubicBezTo>
                <a:cubicBezTo>
                  <a:pt x="98" y="131"/>
                  <a:pt x="98" y="132"/>
                  <a:pt x="98" y="132"/>
                </a:cubicBezTo>
                <a:cubicBezTo>
                  <a:pt x="92" y="131"/>
                  <a:pt x="86" y="130"/>
                  <a:pt x="97" y="133"/>
                </a:cubicBezTo>
                <a:cubicBezTo>
                  <a:pt x="97" y="133"/>
                  <a:pt x="97" y="133"/>
                  <a:pt x="97" y="133"/>
                </a:cubicBezTo>
                <a:cubicBezTo>
                  <a:pt x="59" y="125"/>
                  <a:pt x="17" y="137"/>
                  <a:pt x="2" y="180"/>
                </a:cubicBezTo>
                <a:cubicBezTo>
                  <a:pt x="1" y="183"/>
                  <a:pt x="0" y="186"/>
                  <a:pt x="0" y="189"/>
                </a:cubicBezTo>
                <a:lnTo>
                  <a:pt x="488" y="18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cs typeface="Arial" panose="020B0604020202020204" pitchFamily="34" charset="0"/>
            </a:endParaRPr>
          </a:p>
        </p:txBody>
      </p:sp>
      <p:grpSp>
        <p:nvGrpSpPr>
          <p:cNvPr id="15" name="Group 11">
            <a:extLst>
              <a:ext uri="{FF2B5EF4-FFF2-40B4-BE49-F238E27FC236}">
                <a16:creationId xmlns:a16="http://schemas.microsoft.com/office/drawing/2014/main" id="{2199DBCD-89AC-2F79-699A-7A5CB649EEB7}"/>
              </a:ext>
            </a:extLst>
          </p:cNvPr>
          <p:cNvGrpSpPr>
            <a:grpSpLocks/>
          </p:cNvGrpSpPr>
          <p:nvPr/>
        </p:nvGrpSpPr>
        <p:grpSpPr bwMode="auto">
          <a:xfrm flipV="1">
            <a:off x="616690" y="1777952"/>
            <a:ext cx="130175" cy="127000"/>
            <a:chOff x="223" y="203"/>
            <a:chExt cx="213" cy="211"/>
          </a:xfrm>
        </p:grpSpPr>
        <p:sp>
          <p:nvSpPr>
            <p:cNvPr id="16" name="Freeform 12">
              <a:extLst>
                <a:ext uri="{FF2B5EF4-FFF2-40B4-BE49-F238E27FC236}">
                  <a16:creationId xmlns:a16="http://schemas.microsoft.com/office/drawing/2014/main" id="{1A8C1147-640D-AC82-8B55-EB554F49BCD0}"/>
                </a:ext>
              </a:extLst>
            </p:cNvPr>
            <p:cNvSpPr>
              <a:spLocks/>
            </p:cNvSpPr>
            <p:nvPr/>
          </p:nvSpPr>
          <p:spPr bwMode="auto">
            <a:xfrm>
              <a:off x="223" y="203"/>
              <a:ext cx="213" cy="211"/>
            </a:xfrm>
            <a:custGeom>
              <a:avLst/>
              <a:gdLst>
                <a:gd name="T0" fmla="*/ 133 w 213"/>
                <a:gd name="T1" fmla="*/ 0 h 211"/>
                <a:gd name="T2" fmla="*/ 130 w 213"/>
                <a:gd name="T3" fmla="*/ 90 h 211"/>
                <a:gd name="T4" fmla="*/ 213 w 213"/>
                <a:gd name="T5" fmla="*/ 130 h 211"/>
                <a:gd name="T6" fmla="*/ 121 w 213"/>
                <a:gd name="T7" fmla="*/ 130 h 211"/>
                <a:gd name="T8" fmla="*/ 83 w 213"/>
                <a:gd name="T9" fmla="*/ 211 h 211"/>
                <a:gd name="T10" fmla="*/ 83 w 213"/>
                <a:gd name="T11" fmla="*/ 121 h 211"/>
                <a:gd name="T12" fmla="*/ 0 w 213"/>
                <a:gd name="T13" fmla="*/ 81 h 211"/>
                <a:gd name="T14" fmla="*/ 93 w 213"/>
                <a:gd name="T15" fmla="*/ 81 h 211"/>
                <a:gd name="T16" fmla="*/ 133 w 213"/>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1">
                  <a:moveTo>
                    <a:pt x="133" y="0"/>
                  </a:moveTo>
                  <a:lnTo>
                    <a:pt x="130" y="90"/>
                  </a:lnTo>
                  <a:lnTo>
                    <a:pt x="213" y="130"/>
                  </a:lnTo>
                  <a:lnTo>
                    <a:pt x="121" y="130"/>
                  </a:lnTo>
                  <a:lnTo>
                    <a:pt x="83" y="211"/>
                  </a:lnTo>
                  <a:lnTo>
                    <a:pt x="83" y="121"/>
                  </a:lnTo>
                  <a:lnTo>
                    <a:pt x="0" y="81"/>
                  </a:lnTo>
                  <a:lnTo>
                    <a:pt x="93" y="81"/>
                  </a:lnTo>
                  <a:lnTo>
                    <a:pt x="13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cs typeface="Arial" panose="020B0604020202020204" pitchFamily="34" charset="0"/>
              </a:endParaRPr>
            </a:p>
          </p:txBody>
        </p:sp>
        <p:sp>
          <p:nvSpPr>
            <p:cNvPr id="17" name="Oval 13">
              <a:extLst>
                <a:ext uri="{FF2B5EF4-FFF2-40B4-BE49-F238E27FC236}">
                  <a16:creationId xmlns:a16="http://schemas.microsoft.com/office/drawing/2014/main" id="{088735B1-CCF8-4290-35DB-AF59AA411BC0}"/>
                </a:ext>
              </a:extLst>
            </p:cNvPr>
            <p:cNvSpPr>
              <a:spLocks noChangeArrowheads="1"/>
            </p:cNvSpPr>
            <p:nvPr/>
          </p:nvSpPr>
          <p:spPr bwMode="auto">
            <a:xfrm>
              <a:off x="259" y="239"/>
              <a:ext cx="142" cy="139"/>
            </a:xfrm>
            <a:prstGeom prst="ellipse">
              <a:avLst/>
            </a:prstGeom>
            <a:solidFill>
              <a:srgbClr val="FFFFFF">
                <a:alpha val="17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cs typeface="Arial" panose="020B0604020202020204" pitchFamily="34" charset="0"/>
              </a:endParaRPr>
            </a:p>
          </p:txBody>
        </p:sp>
      </p:grpSp>
      <p:pic>
        <p:nvPicPr>
          <p:cNvPr id="18" name="Picture 15" descr="3">
            <a:extLst>
              <a:ext uri="{FF2B5EF4-FFF2-40B4-BE49-F238E27FC236}">
                <a16:creationId xmlns:a16="http://schemas.microsoft.com/office/drawing/2014/main" id="{8DA66F7B-1924-498E-E096-B2480378FDB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59764" y="1277885"/>
            <a:ext cx="660714" cy="785819"/>
          </a:xfrm>
          <a:prstGeom prst="rect">
            <a:avLst/>
          </a:prstGeom>
          <a:noFill/>
          <a:extLst>
            <a:ext uri="{909E8E84-426E-40DD-AFC4-6F175D3DCCD1}">
              <a14:hiddenFill xmlns:a14="http://schemas.microsoft.com/office/drawing/2010/main">
                <a:solidFill>
                  <a:srgbClr val="FFFFFF"/>
                </a:solidFill>
              </a14:hiddenFill>
            </a:ext>
          </a:extLst>
        </p:spPr>
      </p:pic>
      <p:pic>
        <p:nvPicPr>
          <p:cNvPr id="10" name="图片 9">
            <a:extLst>
              <a:ext uri="{FF2B5EF4-FFF2-40B4-BE49-F238E27FC236}">
                <a16:creationId xmlns:a16="http://schemas.microsoft.com/office/drawing/2014/main" id="{8EF5A082-B831-2A66-F508-8604FDD03AB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57174" y="259321"/>
            <a:ext cx="2427442" cy="4664324"/>
          </a:xfrm>
          <a:prstGeom prst="rect">
            <a:avLst/>
          </a:prstGeom>
          <a:ln w="6350">
            <a:solidFill>
              <a:schemeClr val="accent1"/>
            </a:solidFill>
          </a:ln>
        </p:spPr>
      </p:pic>
      <p:pic>
        <p:nvPicPr>
          <p:cNvPr id="19" name="图片 18">
            <a:extLst>
              <a:ext uri="{FF2B5EF4-FFF2-40B4-BE49-F238E27FC236}">
                <a16:creationId xmlns:a16="http://schemas.microsoft.com/office/drawing/2014/main" id="{2C7D2C77-F216-6015-A84C-58F0397FFC8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56177" y="259321"/>
            <a:ext cx="2427442" cy="4664324"/>
          </a:xfrm>
          <a:prstGeom prst="rect">
            <a:avLst/>
          </a:prstGeom>
          <a:ln w="6350">
            <a:solidFill>
              <a:schemeClr val="accent1"/>
            </a:solidFill>
          </a:ln>
        </p:spPr>
      </p:pic>
    </p:spTree>
    <p:extLst>
      <p:ext uri="{BB962C8B-B14F-4D97-AF65-F5344CB8AC3E}">
        <p14:creationId xmlns:p14="http://schemas.microsoft.com/office/powerpoint/2010/main" val="2065188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6968B-5848-CD75-E619-E319BDEAA6B9}"/>
            </a:ext>
          </a:extLst>
        </p:cNvPr>
        <p:cNvGrpSpPr/>
        <p:nvPr/>
      </p:nvGrpSpPr>
      <p:grpSpPr>
        <a:xfrm>
          <a:off x="0" y="0"/>
          <a:ext cx="0" cy="0"/>
          <a:chOff x="0" y="0"/>
          <a:chExt cx="0" cy="0"/>
        </a:xfrm>
      </p:grpSpPr>
      <p:sp>
        <p:nvSpPr>
          <p:cNvPr id="14" name="Rectangle 15">
            <a:extLst>
              <a:ext uri="{FF2B5EF4-FFF2-40B4-BE49-F238E27FC236}">
                <a16:creationId xmlns:a16="http://schemas.microsoft.com/office/drawing/2014/main" id="{2AA06E26-9E0A-7DF6-FE46-FE939F4B23D7}"/>
              </a:ext>
            </a:extLst>
          </p:cNvPr>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76377048-2241-EB28-8B7B-5DD572E8EBA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Oval 2">
            <a:extLst>
              <a:ext uri="{FF2B5EF4-FFF2-40B4-BE49-F238E27FC236}">
                <a16:creationId xmlns:a16="http://schemas.microsoft.com/office/drawing/2014/main" id="{777ECA39-3095-885F-EC99-DC9E3E1A2B93}"/>
              </a:ext>
            </a:extLst>
          </p:cNvPr>
          <p:cNvSpPr>
            <a:spLocks noChangeArrowheads="1"/>
          </p:cNvSpPr>
          <p:nvPr/>
        </p:nvSpPr>
        <p:spPr bwMode="auto">
          <a:xfrm>
            <a:off x="688128" y="1420762"/>
            <a:ext cx="2125676" cy="2076462"/>
          </a:xfrm>
          <a:prstGeom prst="ellipse">
            <a:avLst/>
          </a:prstGeom>
          <a:solidFill>
            <a:schemeClr val="bg2">
              <a:lumMod val="60000"/>
              <a:lumOff val="4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Arial" panose="020B0604020202020204" pitchFamily="34" charset="0"/>
              <a:cs typeface="Arial" panose="020B0604020202020204" pitchFamily="34" charset="0"/>
            </a:endParaRPr>
          </a:p>
        </p:txBody>
      </p:sp>
      <p:pic>
        <p:nvPicPr>
          <p:cNvPr id="4" name="Picture 3" descr="1">
            <a:extLst>
              <a:ext uri="{FF2B5EF4-FFF2-40B4-BE49-F238E27FC236}">
                <a16:creationId xmlns:a16="http://schemas.microsoft.com/office/drawing/2014/main" id="{673A252B-C199-A532-8249-C1F42BE016B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566" y="3206712"/>
            <a:ext cx="1974502" cy="42862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5">
            <a:extLst>
              <a:ext uri="{FF2B5EF4-FFF2-40B4-BE49-F238E27FC236}">
                <a16:creationId xmlns:a16="http://schemas.microsoft.com/office/drawing/2014/main" id="{7908FF62-7EBF-40D8-DB1F-9963A98D4D6A}"/>
              </a:ext>
            </a:extLst>
          </p:cNvPr>
          <p:cNvSpPr>
            <a:spLocks noChangeArrowheads="1"/>
          </p:cNvSpPr>
          <p:nvPr/>
        </p:nvSpPr>
        <p:spPr bwMode="auto">
          <a:xfrm>
            <a:off x="815044" y="2206580"/>
            <a:ext cx="185738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buFont typeface="Arial" panose="020B0604020202020204" pitchFamily="34" charset="0"/>
              <a:buNone/>
            </a:pPr>
            <a:r>
              <a:rPr lang="zh-CN" altLang="en-US" sz="3600" b="1" dirty="0">
                <a:effectLst>
                  <a:outerShdw blurRad="38100" dist="38100" dir="2700000" algn="tl">
                    <a:srgbClr val="000000">
                      <a:alpha val="43137"/>
                    </a:srgbClr>
                  </a:outerShdw>
                </a:effectLst>
                <a:latin typeface="+mn-ea"/>
                <a:cs typeface="Arial" panose="020B0604020202020204" pitchFamily="34" charset="0"/>
              </a:rPr>
              <a:t>文献调研</a:t>
            </a:r>
            <a:endParaRPr lang="en-US" altLang="zh-CN" sz="3600" b="1" dirty="0">
              <a:effectLst>
                <a:outerShdw blurRad="38100" dist="38100" dir="2700000" algn="tl">
                  <a:srgbClr val="000000">
                    <a:alpha val="43137"/>
                  </a:srgbClr>
                </a:outerShdw>
              </a:effectLst>
              <a:latin typeface="+mn-ea"/>
              <a:cs typeface="Arial" panose="020B0604020202020204" pitchFamily="34" charset="0"/>
            </a:endParaRPr>
          </a:p>
        </p:txBody>
      </p:sp>
      <p:sp>
        <p:nvSpPr>
          <p:cNvPr id="6" name="Freeform 6">
            <a:extLst>
              <a:ext uri="{FF2B5EF4-FFF2-40B4-BE49-F238E27FC236}">
                <a16:creationId xmlns:a16="http://schemas.microsoft.com/office/drawing/2014/main" id="{3055F4C2-5CEB-1700-CB54-9DD12B41802B}"/>
              </a:ext>
            </a:extLst>
          </p:cNvPr>
          <p:cNvSpPr>
            <a:spLocks/>
          </p:cNvSpPr>
          <p:nvPr/>
        </p:nvSpPr>
        <p:spPr bwMode="auto">
          <a:xfrm>
            <a:off x="1759698" y="1777952"/>
            <a:ext cx="412750" cy="158750"/>
          </a:xfrm>
          <a:custGeom>
            <a:avLst/>
            <a:gdLst>
              <a:gd name="T0" fmla="*/ 488 w 496"/>
              <a:gd name="T1" fmla="*/ 189 h 189"/>
              <a:gd name="T2" fmla="*/ 493 w 496"/>
              <a:gd name="T3" fmla="*/ 165 h 189"/>
              <a:gd name="T4" fmla="*/ 419 w 496"/>
              <a:gd name="T5" fmla="*/ 79 h 189"/>
              <a:gd name="T6" fmla="*/ 370 w 496"/>
              <a:gd name="T7" fmla="*/ 92 h 189"/>
              <a:gd name="T8" fmla="*/ 370 w 496"/>
              <a:gd name="T9" fmla="*/ 87 h 189"/>
              <a:gd name="T10" fmla="*/ 370 w 496"/>
              <a:gd name="T11" fmla="*/ 83 h 189"/>
              <a:gd name="T12" fmla="*/ 369 w 496"/>
              <a:gd name="T13" fmla="*/ 67 h 189"/>
              <a:gd name="T14" fmla="*/ 363 w 496"/>
              <a:gd name="T15" fmla="*/ 49 h 189"/>
              <a:gd name="T16" fmla="*/ 362 w 496"/>
              <a:gd name="T17" fmla="*/ 46 h 189"/>
              <a:gd name="T18" fmla="*/ 362 w 496"/>
              <a:gd name="T19" fmla="*/ 46 h 189"/>
              <a:gd name="T20" fmla="*/ 362 w 496"/>
              <a:gd name="T21" fmla="*/ 46 h 189"/>
              <a:gd name="T22" fmla="*/ 350 w 496"/>
              <a:gd name="T23" fmla="*/ 28 h 189"/>
              <a:gd name="T24" fmla="*/ 335 w 496"/>
              <a:gd name="T25" fmla="*/ 14 h 189"/>
              <a:gd name="T26" fmla="*/ 296 w 496"/>
              <a:gd name="T27" fmla="*/ 1 h 189"/>
              <a:gd name="T28" fmla="*/ 255 w 496"/>
              <a:gd name="T29" fmla="*/ 9 h 189"/>
              <a:gd name="T30" fmla="*/ 223 w 496"/>
              <a:gd name="T31" fmla="*/ 36 h 189"/>
              <a:gd name="T32" fmla="*/ 214 w 496"/>
              <a:gd name="T33" fmla="*/ 55 h 189"/>
              <a:gd name="T34" fmla="*/ 210 w 496"/>
              <a:gd name="T35" fmla="*/ 73 h 189"/>
              <a:gd name="T36" fmla="*/ 178 w 496"/>
              <a:gd name="T37" fmla="*/ 63 h 189"/>
              <a:gd name="T38" fmla="*/ 159 w 496"/>
              <a:gd name="T39" fmla="*/ 64 h 189"/>
              <a:gd name="T40" fmla="*/ 123 w 496"/>
              <a:gd name="T41" fmla="*/ 81 h 189"/>
              <a:gd name="T42" fmla="*/ 99 w 496"/>
              <a:gd name="T43" fmla="*/ 131 h 189"/>
              <a:gd name="T44" fmla="*/ 98 w 496"/>
              <a:gd name="T45" fmla="*/ 132 h 189"/>
              <a:gd name="T46" fmla="*/ 97 w 496"/>
              <a:gd name="T47" fmla="*/ 133 h 189"/>
              <a:gd name="T48" fmla="*/ 97 w 496"/>
              <a:gd name="T49" fmla="*/ 133 h 189"/>
              <a:gd name="T50" fmla="*/ 2 w 496"/>
              <a:gd name="T51" fmla="*/ 180 h 189"/>
              <a:gd name="T52" fmla="*/ 0 w 496"/>
              <a:gd name="T53" fmla="*/ 189 h 189"/>
              <a:gd name="T54" fmla="*/ 488 w 496"/>
              <a:gd name="T55"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96" h="189">
                <a:moveTo>
                  <a:pt x="488" y="189"/>
                </a:moveTo>
                <a:cubicBezTo>
                  <a:pt x="491" y="182"/>
                  <a:pt x="493" y="174"/>
                  <a:pt x="493" y="165"/>
                </a:cubicBezTo>
                <a:cubicBezTo>
                  <a:pt x="496" y="124"/>
                  <a:pt x="463" y="79"/>
                  <a:pt x="419" y="79"/>
                </a:cubicBezTo>
                <a:cubicBezTo>
                  <a:pt x="401" y="79"/>
                  <a:pt x="384" y="84"/>
                  <a:pt x="370" y="92"/>
                </a:cubicBezTo>
                <a:cubicBezTo>
                  <a:pt x="370" y="91"/>
                  <a:pt x="370" y="89"/>
                  <a:pt x="370" y="87"/>
                </a:cubicBezTo>
                <a:cubicBezTo>
                  <a:pt x="370" y="86"/>
                  <a:pt x="370" y="84"/>
                  <a:pt x="370" y="83"/>
                </a:cubicBezTo>
                <a:cubicBezTo>
                  <a:pt x="371" y="78"/>
                  <a:pt x="370" y="72"/>
                  <a:pt x="369" y="67"/>
                </a:cubicBezTo>
                <a:cubicBezTo>
                  <a:pt x="368" y="61"/>
                  <a:pt x="366" y="55"/>
                  <a:pt x="363" y="49"/>
                </a:cubicBezTo>
                <a:cubicBezTo>
                  <a:pt x="363" y="48"/>
                  <a:pt x="363" y="47"/>
                  <a:pt x="362" y="46"/>
                </a:cubicBezTo>
                <a:cubicBezTo>
                  <a:pt x="362" y="46"/>
                  <a:pt x="362" y="46"/>
                  <a:pt x="362" y="46"/>
                </a:cubicBezTo>
                <a:cubicBezTo>
                  <a:pt x="362" y="46"/>
                  <a:pt x="362" y="46"/>
                  <a:pt x="362" y="46"/>
                </a:cubicBezTo>
                <a:cubicBezTo>
                  <a:pt x="360" y="41"/>
                  <a:pt x="357" y="37"/>
                  <a:pt x="350" y="28"/>
                </a:cubicBezTo>
                <a:cubicBezTo>
                  <a:pt x="346" y="22"/>
                  <a:pt x="340" y="18"/>
                  <a:pt x="335" y="14"/>
                </a:cubicBezTo>
                <a:cubicBezTo>
                  <a:pt x="323" y="6"/>
                  <a:pt x="310" y="2"/>
                  <a:pt x="296" y="1"/>
                </a:cubicBezTo>
                <a:cubicBezTo>
                  <a:pt x="281" y="0"/>
                  <a:pt x="268" y="2"/>
                  <a:pt x="255" y="9"/>
                </a:cubicBezTo>
                <a:cubicBezTo>
                  <a:pt x="242" y="15"/>
                  <a:pt x="231" y="24"/>
                  <a:pt x="223" y="36"/>
                </a:cubicBezTo>
                <a:cubicBezTo>
                  <a:pt x="220" y="43"/>
                  <a:pt x="217" y="49"/>
                  <a:pt x="214" y="55"/>
                </a:cubicBezTo>
                <a:cubicBezTo>
                  <a:pt x="212" y="61"/>
                  <a:pt x="211" y="67"/>
                  <a:pt x="210" y="73"/>
                </a:cubicBezTo>
                <a:cubicBezTo>
                  <a:pt x="200" y="67"/>
                  <a:pt x="189" y="64"/>
                  <a:pt x="178" y="63"/>
                </a:cubicBezTo>
                <a:cubicBezTo>
                  <a:pt x="171" y="63"/>
                  <a:pt x="165" y="64"/>
                  <a:pt x="159" y="64"/>
                </a:cubicBezTo>
                <a:cubicBezTo>
                  <a:pt x="145" y="67"/>
                  <a:pt x="133" y="72"/>
                  <a:pt x="123" y="81"/>
                </a:cubicBezTo>
                <a:cubicBezTo>
                  <a:pt x="109" y="94"/>
                  <a:pt x="100" y="112"/>
                  <a:pt x="99" y="131"/>
                </a:cubicBezTo>
                <a:cubicBezTo>
                  <a:pt x="98" y="131"/>
                  <a:pt x="98" y="132"/>
                  <a:pt x="98" y="132"/>
                </a:cubicBezTo>
                <a:cubicBezTo>
                  <a:pt x="92" y="131"/>
                  <a:pt x="86" y="130"/>
                  <a:pt x="97" y="133"/>
                </a:cubicBezTo>
                <a:cubicBezTo>
                  <a:pt x="97" y="133"/>
                  <a:pt x="97" y="133"/>
                  <a:pt x="97" y="133"/>
                </a:cubicBezTo>
                <a:cubicBezTo>
                  <a:pt x="59" y="125"/>
                  <a:pt x="17" y="137"/>
                  <a:pt x="2" y="180"/>
                </a:cubicBezTo>
                <a:cubicBezTo>
                  <a:pt x="1" y="183"/>
                  <a:pt x="0" y="186"/>
                  <a:pt x="0" y="189"/>
                </a:cubicBezTo>
                <a:lnTo>
                  <a:pt x="488" y="18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cs typeface="Arial" panose="020B0604020202020204" pitchFamily="34" charset="0"/>
            </a:endParaRPr>
          </a:p>
        </p:txBody>
      </p:sp>
      <p:grpSp>
        <p:nvGrpSpPr>
          <p:cNvPr id="7" name="Group 7">
            <a:extLst>
              <a:ext uri="{FF2B5EF4-FFF2-40B4-BE49-F238E27FC236}">
                <a16:creationId xmlns:a16="http://schemas.microsoft.com/office/drawing/2014/main" id="{111CA6CD-A62F-59D5-FC78-8F58F5320557}"/>
              </a:ext>
            </a:extLst>
          </p:cNvPr>
          <p:cNvGrpSpPr>
            <a:grpSpLocks/>
          </p:cNvGrpSpPr>
          <p:nvPr/>
        </p:nvGrpSpPr>
        <p:grpSpPr bwMode="auto">
          <a:xfrm>
            <a:off x="831004" y="1492200"/>
            <a:ext cx="177800" cy="174625"/>
            <a:chOff x="223" y="203"/>
            <a:chExt cx="213" cy="211"/>
          </a:xfrm>
        </p:grpSpPr>
        <p:sp>
          <p:nvSpPr>
            <p:cNvPr id="8" name="Freeform 8">
              <a:extLst>
                <a:ext uri="{FF2B5EF4-FFF2-40B4-BE49-F238E27FC236}">
                  <a16:creationId xmlns:a16="http://schemas.microsoft.com/office/drawing/2014/main" id="{ACD4B824-8E2D-6D3B-5E32-3810DCFCB580}"/>
                </a:ext>
              </a:extLst>
            </p:cNvPr>
            <p:cNvSpPr>
              <a:spLocks/>
            </p:cNvSpPr>
            <p:nvPr/>
          </p:nvSpPr>
          <p:spPr bwMode="auto">
            <a:xfrm>
              <a:off x="223" y="203"/>
              <a:ext cx="213" cy="211"/>
            </a:xfrm>
            <a:custGeom>
              <a:avLst/>
              <a:gdLst>
                <a:gd name="T0" fmla="*/ 133 w 213"/>
                <a:gd name="T1" fmla="*/ 0 h 211"/>
                <a:gd name="T2" fmla="*/ 130 w 213"/>
                <a:gd name="T3" fmla="*/ 90 h 211"/>
                <a:gd name="T4" fmla="*/ 213 w 213"/>
                <a:gd name="T5" fmla="*/ 130 h 211"/>
                <a:gd name="T6" fmla="*/ 121 w 213"/>
                <a:gd name="T7" fmla="*/ 130 h 211"/>
                <a:gd name="T8" fmla="*/ 83 w 213"/>
                <a:gd name="T9" fmla="*/ 211 h 211"/>
                <a:gd name="T10" fmla="*/ 83 w 213"/>
                <a:gd name="T11" fmla="*/ 121 h 211"/>
                <a:gd name="T12" fmla="*/ 0 w 213"/>
                <a:gd name="T13" fmla="*/ 81 h 211"/>
                <a:gd name="T14" fmla="*/ 93 w 213"/>
                <a:gd name="T15" fmla="*/ 81 h 211"/>
                <a:gd name="T16" fmla="*/ 133 w 213"/>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1">
                  <a:moveTo>
                    <a:pt x="133" y="0"/>
                  </a:moveTo>
                  <a:lnTo>
                    <a:pt x="130" y="90"/>
                  </a:lnTo>
                  <a:lnTo>
                    <a:pt x="213" y="130"/>
                  </a:lnTo>
                  <a:lnTo>
                    <a:pt x="121" y="130"/>
                  </a:lnTo>
                  <a:lnTo>
                    <a:pt x="83" y="211"/>
                  </a:lnTo>
                  <a:lnTo>
                    <a:pt x="83" y="121"/>
                  </a:lnTo>
                  <a:lnTo>
                    <a:pt x="0" y="81"/>
                  </a:lnTo>
                  <a:lnTo>
                    <a:pt x="93" y="81"/>
                  </a:lnTo>
                  <a:lnTo>
                    <a:pt x="13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cs typeface="Arial" panose="020B0604020202020204" pitchFamily="34" charset="0"/>
              </a:endParaRPr>
            </a:p>
          </p:txBody>
        </p:sp>
        <p:sp>
          <p:nvSpPr>
            <p:cNvPr id="12" name="Oval 9">
              <a:extLst>
                <a:ext uri="{FF2B5EF4-FFF2-40B4-BE49-F238E27FC236}">
                  <a16:creationId xmlns:a16="http://schemas.microsoft.com/office/drawing/2014/main" id="{D5BE5CC4-952F-9470-4703-43DFD6E4ED5C}"/>
                </a:ext>
              </a:extLst>
            </p:cNvPr>
            <p:cNvSpPr>
              <a:spLocks noChangeArrowheads="1"/>
            </p:cNvSpPr>
            <p:nvPr/>
          </p:nvSpPr>
          <p:spPr bwMode="auto">
            <a:xfrm>
              <a:off x="259" y="239"/>
              <a:ext cx="142" cy="139"/>
            </a:xfrm>
            <a:prstGeom prst="ellipse">
              <a:avLst/>
            </a:prstGeom>
            <a:solidFill>
              <a:srgbClr val="FFFFFF">
                <a:alpha val="17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cs typeface="Arial" panose="020B0604020202020204" pitchFamily="34" charset="0"/>
              </a:endParaRPr>
            </a:p>
          </p:txBody>
        </p:sp>
      </p:grpSp>
      <p:sp>
        <p:nvSpPr>
          <p:cNvPr id="13" name="Freeform 10">
            <a:extLst>
              <a:ext uri="{FF2B5EF4-FFF2-40B4-BE49-F238E27FC236}">
                <a16:creationId xmlns:a16="http://schemas.microsoft.com/office/drawing/2014/main" id="{0C85198D-8E62-87DB-49DE-9F1847BAAFA6}"/>
              </a:ext>
            </a:extLst>
          </p:cNvPr>
          <p:cNvSpPr>
            <a:spLocks/>
          </p:cNvSpPr>
          <p:nvPr/>
        </p:nvSpPr>
        <p:spPr bwMode="auto">
          <a:xfrm>
            <a:off x="1259632" y="1563638"/>
            <a:ext cx="342900" cy="130175"/>
          </a:xfrm>
          <a:custGeom>
            <a:avLst/>
            <a:gdLst>
              <a:gd name="T0" fmla="*/ 488 w 496"/>
              <a:gd name="T1" fmla="*/ 189 h 189"/>
              <a:gd name="T2" fmla="*/ 493 w 496"/>
              <a:gd name="T3" fmla="*/ 165 h 189"/>
              <a:gd name="T4" fmla="*/ 419 w 496"/>
              <a:gd name="T5" fmla="*/ 79 h 189"/>
              <a:gd name="T6" fmla="*/ 370 w 496"/>
              <a:gd name="T7" fmla="*/ 92 h 189"/>
              <a:gd name="T8" fmla="*/ 370 w 496"/>
              <a:gd name="T9" fmla="*/ 87 h 189"/>
              <a:gd name="T10" fmla="*/ 370 w 496"/>
              <a:gd name="T11" fmla="*/ 83 h 189"/>
              <a:gd name="T12" fmla="*/ 369 w 496"/>
              <a:gd name="T13" fmla="*/ 67 h 189"/>
              <a:gd name="T14" fmla="*/ 363 w 496"/>
              <a:gd name="T15" fmla="*/ 49 h 189"/>
              <a:gd name="T16" fmla="*/ 362 w 496"/>
              <a:gd name="T17" fmla="*/ 46 h 189"/>
              <a:gd name="T18" fmla="*/ 362 w 496"/>
              <a:gd name="T19" fmla="*/ 46 h 189"/>
              <a:gd name="T20" fmla="*/ 362 w 496"/>
              <a:gd name="T21" fmla="*/ 46 h 189"/>
              <a:gd name="T22" fmla="*/ 350 w 496"/>
              <a:gd name="T23" fmla="*/ 28 h 189"/>
              <a:gd name="T24" fmla="*/ 335 w 496"/>
              <a:gd name="T25" fmla="*/ 14 h 189"/>
              <a:gd name="T26" fmla="*/ 296 w 496"/>
              <a:gd name="T27" fmla="*/ 1 h 189"/>
              <a:gd name="T28" fmla="*/ 255 w 496"/>
              <a:gd name="T29" fmla="*/ 9 h 189"/>
              <a:gd name="T30" fmla="*/ 223 w 496"/>
              <a:gd name="T31" fmla="*/ 36 h 189"/>
              <a:gd name="T32" fmla="*/ 214 w 496"/>
              <a:gd name="T33" fmla="*/ 55 h 189"/>
              <a:gd name="T34" fmla="*/ 210 w 496"/>
              <a:gd name="T35" fmla="*/ 73 h 189"/>
              <a:gd name="T36" fmla="*/ 178 w 496"/>
              <a:gd name="T37" fmla="*/ 63 h 189"/>
              <a:gd name="T38" fmla="*/ 159 w 496"/>
              <a:gd name="T39" fmla="*/ 64 h 189"/>
              <a:gd name="T40" fmla="*/ 123 w 496"/>
              <a:gd name="T41" fmla="*/ 81 h 189"/>
              <a:gd name="T42" fmla="*/ 99 w 496"/>
              <a:gd name="T43" fmla="*/ 131 h 189"/>
              <a:gd name="T44" fmla="*/ 98 w 496"/>
              <a:gd name="T45" fmla="*/ 132 h 189"/>
              <a:gd name="T46" fmla="*/ 97 w 496"/>
              <a:gd name="T47" fmla="*/ 133 h 189"/>
              <a:gd name="T48" fmla="*/ 97 w 496"/>
              <a:gd name="T49" fmla="*/ 133 h 189"/>
              <a:gd name="T50" fmla="*/ 2 w 496"/>
              <a:gd name="T51" fmla="*/ 180 h 189"/>
              <a:gd name="T52" fmla="*/ 0 w 496"/>
              <a:gd name="T53" fmla="*/ 189 h 189"/>
              <a:gd name="T54" fmla="*/ 488 w 496"/>
              <a:gd name="T55"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96" h="189">
                <a:moveTo>
                  <a:pt x="488" y="189"/>
                </a:moveTo>
                <a:cubicBezTo>
                  <a:pt x="491" y="182"/>
                  <a:pt x="493" y="174"/>
                  <a:pt x="493" y="165"/>
                </a:cubicBezTo>
                <a:cubicBezTo>
                  <a:pt x="496" y="124"/>
                  <a:pt x="463" y="79"/>
                  <a:pt x="419" y="79"/>
                </a:cubicBezTo>
                <a:cubicBezTo>
                  <a:pt x="401" y="79"/>
                  <a:pt x="384" y="84"/>
                  <a:pt x="370" y="92"/>
                </a:cubicBezTo>
                <a:cubicBezTo>
                  <a:pt x="370" y="91"/>
                  <a:pt x="370" y="89"/>
                  <a:pt x="370" y="87"/>
                </a:cubicBezTo>
                <a:cubicBezTo>
                  <a:pt x="370" y="86"/>
                  <a:pt x="370" y="84"/>
                  <a:pt x="370" y="83"/>
                </a:cubicBezTo>
                <a:cubicBezTo>
                  <a:pt x="371" y="78"/>
                  <a:pt x="370" y="72"/>
                  <a:pt x="369" y="67"/>
                </a:cubicBezTo>
                <a:cubicBezTo>
                  <a:pt x="368" y="61"/>
                  <a:pt x="366" y="55"/>
                  <a:pt x="363" y="49"/>
                </a:cubicBezTo>
                <a:cubicBezTo>
                  <a:pt x="363" y="48"/>
                  <a:pt x="363" y="47"/>
                  <a:pt x="362" y="46"/>
                </a:cubicBezTo>
                <a:cubicBezTo>
                  <a:pt x="362" y="46"/>
                  <a:pt x="362" y="46"/>
                  <a:pt x="362" y="46"/>
                </a:cubicBezTo>
                <a:cubicBezTo>
                  <a:pt x="362" y="46"/>
                  <a:pt x="362" y="46"/>
                  <a:pt x="362" y="46"/>
                </a:cubicBezTo>
                <a:cubicBezTo>
                  <a:pt x="360" y="41"/>
                  <a:pt x="357" y="37"/>
                  <a:pt x="350" y="28"/>
                </a:cubicBezTo>
                <a:cubicBezTo>
                  <a:pt x="346" y="22"/>
                  <a:pt x="340" y="18"/>
                  <a:pt x="335" y="14"/>
                </a:cubicBezTo>
                <a:cubicBezTo>
                  <a:pt x="323" y="6"/>
                  <a:pt x="310" y="2"/>
                  <a:pt x="296" y="1"/>
                </a:cubicBezTo>
                <a:cubicBezTo>
                  <a:pt x="281" y="0"/>
                  <a:pt x="268" y="2"/>
                  <a:pt x="255" y="9"/>
                </a:cubicBezTo>
                <a:cubicBezTo>
                  <a:pt x="242" y="15"/>
                  <a:pt x="231" y="24"/>
                  <a:pt x="223" y="36"/>
                </a:cubicBezTo>
                <a:cubicBezTo>
                  <a:pt x="220" y="43"/>
                  <a:pt x="217" y="49"/>
                  <a:pt x="214" y="55"/>
                </a:cubicBezTo>
                <a:cubicBezTo>
                  <a:pt x="212" y="61"/>
                  <a:pt x="211" y="67"/>
                  <a:pt x="210" y="73"/>
                </a:cubicBezTo>
                <a:cubicBezTo>
                  <a:pt x="200" y="67"/>
                  <a:pt x="189" y="64"/>
                  <a:pt x="178" y="63"/>
                </a:cubicBezTo>
                <a:cubicBezTo>
                  <a:pt x="171" y="63"/>
                  <a:pt x="165" y="64"/>
                  <a:pt x="159" y="64"/>
                </a:cubicBezTo>
                <a:cubicBezTo>
                  <a:pt x="145" y="67"/>
                  <a:pt x="133" y="72"/>
                  <a:pt x="123" y="81"/>
                </a:cubicBezTo>
                <a:cubicBezTo>
                  <a:pt x="109" y="94"/>
                  <a:pt x="100" y="112"/>
                  <a:pt x="99" y="131"/>
                </a:cubicBezTo>
                <a:cubicBezTo>
                  <a:pt x="98" y="131"/>
                  <a:pt x="98" y="132"/>
                  <a:pt x="98" y="132"/>
                </a:cubicBezTo>
                <a:cubicBezTo>
                  <a:pt x="92" y="131"/>
                  <a:pt x="86" y="130"/>
                  <a:pt x="97" y="133"/>
                </a:cubicBezTo>
                <a:cubicBezTo>
                  <a:pt x="97" y="133"/>
                  <a:pt x="97" y="133"/>
                  <a:pt x="97" y="133"/>
                </a:cubicBezTo>
                <a:cubicBezTo>
                  <a:pt x="59" y="125"/>
                  <a:pt x="17" y="137"/>
                  <a:pt x="2" y="180"/>
                </a:cubicBezTo>
                <a:cubicBezTo>
                  <a:pt x="1" y="183"/>
                  <a:pt x="0" y="186"/>
                  <a:pt x="0" y="189"/>
                </a:cubicBezTo>
                <a:lnTo>
                  <a:pt x="488" y="18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cs typeface="Arial" panose="020B0604020202020204" pitchFamily="34" charset="0"/>
            </a:endParaRPr>
          </a:p>
        </p:txBody>
      </p:sp>
      <p:grpSp>
        <p:nvGrpSpPr>
          <p:cNvPr id="15" name="Group 11">
            <a:extLst>
              <a:ext uri="{FF2B5EF4-FFF2-40B4-BE49-F238E27FC236}">
                <a16:creationId xmlns:a16="http://schemas.microsoft.com/office/drawing/2014/main" id="{58B1788C-76BC-0B26-9379-A2D32AA20DDD}"/>
              </a:ext>
            </a:extLst>
          </p:cNvPr>
          <p:cNvGrpSpPr>
            <a:grpSpLocks/>
          </p:cNvGrpSpPr>
          <p:nvPr/>
        </p:nvGrpSpPr>
        <p:grpSpPr bwMode="auto">
          <a:xfrm flipV="1">
            <a:off x="616690" y="1777952"/>
            <a:ext cx="130175" cy="127000"/>
            <a:chOff x="223" y="203"/>
            <a:chExt cx="213" cy="211"/>
          </a:xfrm>
        </p:grpSpPr>
        <p:sp>
          <p:nvSpPr>
            <p:cNvPr id="16" name="Freeform 12">
              <a:extLst>
                <a:ext uri="{FF2B5EF4-FFF2-40B4-BE49-F238E27FC236}">
                  <a16:creationId xmlns:a16="http://schemas.microsoft.com/office/drawing/2014/main" id="{330E8927-E82E-5484-5547-75E4E2D9D1E5}"/>
                </a:ext>
              </a:extLst>
            </p:cNvPr>
            <p:cNvSpPr>
              <a:spLocks/>
            </p:cNvSpPr>
            <p:nvPr/>
          </p:nvSpPr>
          <p:spPr bwMode="auto">
            <a:xfrm>
              <a:off x="223" y="203"/>
              <a:ext cx="213" cy="211"/>
            </a:xfrm>
            <a:custGeom>
              <a:avLst/>
              <a:gdLst>
                <a:gd name="T0" fmla="*/ 133 w 213"/>
                <a:gd name="T1" fmla="*/ 0 h 211"/>
                <a:gd name="T2" fmla="*/ 130 w 213"/>
                <a:gd name="T3" fmla="*/ 90 h 211"/>
                <a:gd name="T4" fmla="*/ 213 w 213"/>
                <a:gd name="T5" fmla="*/ 130 h 211"/>
                <a:gd name="T6" fmla="*/ 121 w 213"/>
                <a:gd name="T7" fmla="*/ 130 h 211"/>
                <a:gd name="T8" fmla="*/ 83 w 213"/>
                <a:gd name="T9" fmla="*/ 211 h 211"/>
                <a:gd name="T10" fmla="*/ 83 w 213"/>
                <a:gd name="T11" fmla="*/ 121 h 211"/>
                <a:gd name="T12" fmla="*/ 0 w 213"/>
                <a:gd name="T13" fmla="*/ 81 h 211"/>
                <a:gd name="T14" fmla="*/ 93 w 213"/>
                <a:gd name="T15" fmla="*/ 81 h 211"/>
                <a:gd name="T16" fmla="*/ 133 w 213"/>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1">
                  <a:moveTo>
                    <a:pt x="133" y="0"/>
                  </a:moveTo>
                  <a:lnTo>
                    <a:pt x="130" y="90"/>
                  </a:lnTo>
                  <a:lnTo>
                    <a:pt x="213" y="130"/>
                  </a:lnTo>
                  <a:lnTo>
                    <a:pt x="121" y="130"/>
                  </a:lnTo>
                  <a:lnTo>
                    <a:pt x="83" y="211"/>
                  </a:lnTo>
                  <a:lnTo>
                    <a:pt x="83" y="121"/>
                  </a:lnTo>
                  <a:lnTo>
                    <a:pt x="0" y="81"/>
                  </a:lnTo>
                  <a:lnTo>
                    <a:pt x="93" y="81"/>
                  </a:lnTo>
                  <a:lnTo>
                    <a:pt x="13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cs typeface="Arial" panose="020B0604020202020204" pitchFamily="34" charset="0"/>
              </a:endParaRPr>
            </a:p>
          </p:txBody>
        </p:sp>
        <p:sp>
          <p:nvSpPr>
            <p:cNvPr id="17" name="Oval 13">
              <a:extLst>
                <a:ext uri="{FF2B5EF4-FFF2-40B4-BE49-F238E27FC236}">
                  <a16:creationId xmlns:a16="http://schemas.microsoft.com/office/drawing/2014/main" id="{FF9E8508-1F41-9E65-FF7E-C372E9244F3C}"/>
                </a:ext>
              </a:extLst>
            </p:cNvPr>
            <p:cNvSpPr>
              <a:spLocks noChangeArrowheads="1"/>
            </p:cNvSpPr>
            <p:nvPr/>
          </p:nvSpPr>
          <p:spPr bwMode="auto">
            <a:xfrm>
              <a:off x="259" y="239"/>
              <a:ext cx="142" cy="139"/>
            </a:xfrm>
            <a:prstGeom prst="ellipse">
              <a:avLst/>
            </a:prstGeom>
            <a:solidFill>
              <a:srgbClr val="FFFFFF">
                <a:alpha val="17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cs typeface="Arial" panose="020B0604020202020204" pitchFamily="34" charset="0"/>
              </a:endParaRPr>
            </a:p>
          </p:txBody>
        </p:sp>
      </p:grpSp>
      <p:pic>
        <p:nvPicPr>
          <p:cNvPr id="18" name="Picture 15" descr="3">
            <a:extLst>
              <a:ext uri="{FF2B5EF4-FFF2-40B4-BE49-F238E27FC236}">
                <a16:creationId xmlns:a16="http://schemas.microsoft.com/office/drawing/2014/main" id="{8DCE5E5F-5784-7C62-C78E-08DD3C7AE40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59764" y="1277885"/>
            <a:ext cx="660714" cy="785819"/>
          </a:xfrm>
          <a:prstGeom prst="rect">
            <a:avLst/>
          </a:prstGeom>
          <a:noFill/>
          <a:extLst>
            <a:ext uri="{909E8E84-426E-40DD-AFC4-6F175D3DCCD1}">
              <a14:hiddenFill xmlns:a14="http://schemas.microsoft.com/office/drawing/2010/main">
                <a:solidFill>
                  <a:srgbClr val="FFFFFF"/>
                </a:solidFill>
              </a14:hiddenFill>
            </a:ext>
          </a:extLst>
        </p:spPr>
      </p:pic>
      <p:pic>
        <p:nvPicPr>
          <p:cNvPr id="10" name="图片 9">
            <a:extLst>
              <a:ext uri="{FF2B5EF4-FFF2-40B4-BE49-F238E27FC236}">
                <a16:creationId xmlns:a16="http://schemas.microsoft.com/office/drawing/2014/main" id="{A1079638-66F7-9AA3-F7FC-A9BF264F748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57175" y="262199"/>
            <a:ext cx="2427442" cy="4661446"/>
          </a:xfrm>
          <a:prstGeom prst="rect">
            <a:avLst/>
          </a:prstGeom>
          <a:ln w="6350">
            <a:solidFill>
              <a:schemeClr val="accent1"/>
            </a:solidFill>
          </a:ln>
        </p:spPr>
      </p:pic>
      <p:pic>
        <p:nvPicPr>
          <p:cNvPr id="19" name="图片 18">
            <a:extLst>
              <a:ext uri="{FF2B5EF4-FFF2-40B4-BE49-F238E27FC236}">
                <a16:creationId xmlns:a16="http://schemas.microsoft.com/office/drawing/2014/main" id="{5A6FBDB0-276E-6301-8DF2-31B54345874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56177" y="259321"/>
            <a:ext cx="2427442" cy="4664324"/>
          </a:xfrm>
          <a:prstGeom prst="rect">
            <a:avLst/>
          </a:prstGeom>
          <a:ln w="6350">
            <a:solidFill>
              <a:schemeClr val="accent1"/>
            </a:solidFill>
          </a:ln>
        </p:spPr>
      </p:pic>
    </p:spTree>
    <p:extLst>
      <p:ext uri="{BB962C8B-B14F-4D97-AF65-F5344CB8AC3E}">
        <p14:creationId xmlns:p14="http://schemas.microsoft.com/office/powerpoint/2010/main" val="33483786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432A7-B354-1DA6-078B-929FFF0549C1}"/>
            </a:ext>
          </a:extLst>
        </p:cNvPr>
        <p:cNvGrpSpPr/>
        <p:nvPr/>
      </p:nvGrpSpPr>
      <p:grpSpPr>
        <a:xfrm>
          <a:off x="0" y="0"/>
          <a:ext cx="0" cy="0"/>
          <a:chOff x="0" y="0"/>
          <a:chExt cx="0" cy="0"/>
        </a:xfrm>
      </p:grpSpPr>
      <p:sp>
        <p:nvSpPr>
          <p:cNvPr id="14" name="Rectangle 15">
            <a:extLst>
              <a:ext uri="{FF2B5EF4-FFF2-40B4-BE49-F238E27FC236}">
                <a16:creationId xmlns:a16="http://schemas.microsoft.com/office/drawing/2014/main" id="{DB7B6CFB-018D-39EA-383E-D8C0AF6D1593}"/>
              </a:ext>
            </a:extLst>
          </p:cNvPr>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52DA77AF-D064-BD7A-F62A-2C6CDE565F9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Oval 2">
            <a:extLst>
              <a:ext uri="{FF2B5EF4-FFF2-40B4-BE49-F238E27FC236}">
                <a16:creationId xmlns:a16="http://schemas.microsoft.com/office/drawing/2014/main" id="{D2247182-1D40-4891-5603-805149066D7B}"/>
              </a:ext>
            </a:extLst>
          </p:cNvPr>
          <p:cNvSpPr>
            <a:spLocks noChangeArrowheads="1"/>
          </p:cNvSpPr>
          <p:nvPr/>
        </p:nvSpPr>
        <p:spPr bwMode="auto">
          <a:xfrm>
            <a:off x="688128" y="1420762"/>
            <a:ext cx="2125676" cy="2076462"/>
          </a:xfrm>
          <a:prstGeom prst="ellipse">
            <a:avLst/>
          </a:prstGeom>
          <a:solidFill>
            <a:schemeClr val="bg2">
              <a:lumMod val="60000"/>
              <a:lumOff val="40000"/>
            </a:scheme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Arial" panose="020B0604020202020204" pitchFamily="34" charset="0"/>
              <a:cs typeface="Arial" panose="020B0604020202020204" pitchFamily="34" charset="0"/>
            </a:endParaRPr>
          </a:p>
        </p:txBody>
      </p:sp>
      <p:pic>
        <p:nvPicPr>
          <p:cNvPr id="4" name="Picture 3" descr="1">
            <a:extLst>
              <a:ext uri="{FF2B5EF4-FFF2-40B4-BE49-F238E27FC236}">
                <a16:creationId xmlns:a16="http://schemas.microsoft.com/office/drawing/2014/main" id="{93D83F52-81A8-3DD2-B7E3-45C6C89511C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566" y="3206712"/>
            <a:ext cx="1974502" cy="42862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5">
            <a:extLst>
              <a:ext uri="{FF2B5EF4-FFF2-40B4-BE49-F238E27FC236}">
                <a16:creationId xmlns:a16="http://schemas.microsoft.com/office/drawing/2014/main" id="{D6991D50-2C1F-C924-E663-E5F85DB9E122}"/>
              </a:ext>
            </a:extLst>
          </p:cNvPr>
          <p:cNvSpPr>
            <a:spLocks noChangeArrowheads="1"/>
          </p:cNvSpPr>
          <p:nvPr/>
        </p:nvSpPr>
        <p:spPr bwMode="auto">
          <a:xfrm>
            <a:off x="815044" y="2206580"/>
            <a:ext cx="185738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buFont typeface="Arial" panose="020B0604020202020204" pitchFamily="34" charset="0"/>
              <a:buNone/>
            </a:pPr>
            <a:r>
              <a:rPr lang="zh-CN" altLang="en-US" sz="3600" b="1" dirty="0">
                <a:effectLst>
                  <a:outerShdw blurRad="38100" dist="38100" dir="2700000" algn="tl">
                    <a:srgbClr val="000000">
                      <a:alpha val="43137"/>
                    </a:srgbClr>
                  </a:outerShdw>
                </a:effectLst>
                <a:latin typeface="+mn-ea"/>
                <a:cs typeface="Arial" panose="020B0604020202020204" pitchFamily="34" charset="0"/>
              </a:rPr>
              <a:t>文献调研</a:t>
            </a:r>
            <a:endParaRPr lang="en-US" altLang="zh-CN" sz="3600" b="1" dirty="0">
              <a:effectLst>
                <a:outerShdw blurRad="38100" dist="38100" dir="2700000" algn="tl">
                  <a:srgbClr val="000000">
                    <a:alpha val="43137"/>
                  </a:srgbClr>
                </a:outerShdw>
              </a:effectLst>
              <a:latin typeface="+mn-ea"/>
              <a:cs typeface="Arial" panose="020B0604020202020204" pitchFamily="34" charset="0"/>
            </a:endParaRPr>
          </a:p>
        </p:txBody>
      </p:sp>
      <p:sp>
        <p:nvSpPr>
          <p:cNvPr id="6" name="Freeform 6">
            <a:extLst>
              <a:ext uri="{FF2B5EF4-FFF2-40B4-BE49-F238E27FC236}">
                <a16:creationId xmlns:a16="http://schemas.microsoft.com/office/drawing/2014/main" id="{55EE73A0-A29D-E40C-1E79-2638ADC4AE48}"/>
              </a:ext>
            </a:extLst>
          </p:cNvPr>
          <p:cNvSpPr>
            <a:spLocks/>
          </p:cNvSpPr>
          <p:nvPr/>
        </p:nvSpPr>
        <p:spPr bwMode="auto">
          <a:xfrm>
            <a:off x="1759698" y="1777952"/>
            <a:ext cx="412750" cy="158750"/>
          </a:xfrm>
          <a:custGeom>
            <a:avLst/>
            <a:gdLst>
              <a:gd name="T0" fmla="*/ 488 w 496"/>
              <a:gd name="T1" fmla="*/ 189 h 189"/>
              <a:gd name="T2" fmla="*/ 493 w 496"/>
              <a:gd name="T3" fmla="*/ 165 h 189"/>
              <a:gd name="T4" fmla="*/ 419 w 496"/>
              <a:gd name="T5" fmla="*/ 79 h 189"/>
              <a:gd name="T6" fmla="*/ 370 w 496"/>
              <a:gd name="T7" fmla="*/ 92 h 189"/>
              <a:gd name="T8" fmla="*/ 370 w 496"/>
              <a:gd name="T9" fmla="*/ 87 h 189"/>
              <a:gd name="T10" fmla="*/ 370 w 496"/>
              <a:gd name="T11" fmla="*/ 83 h 189"/>
              <a:gd name="T12" fmla="*/ 369 w 496"/>
              <a:gd name="T13" fmla="*/ 67 h 189"/>
              <a:gd name="T14" fmla="*/ 363 w 496"/>
              <a:gd name="T15" fmla="*/ 49 h 189"/>
              <a:gd name="T16" fmla="*/ 362 w 496"/>
              <a:gd name="T17" fmla="*/ 46 h 189"/>
              <a:gd name="T18" fmla="*/ 362 w 496"/>
              <a:gd name="T19" fmla="*/ 46 h 189"/>
              <a:gd name="T20" fmla="*/ 362 w 496"/>
              <a:gd name="T21" fmla="*/ 46 h 189"/>
              <a:gd name="T22" fmla="*/ 350 w 496"/>
              <a:gd name="T23" fmla="*/ 28 h 189"/>
              <a:gd name="T24" fmla="*/ 335 w 496"/>
              <a:gd name="T25" fmla="*/ 14 h 189"/>
              <a:gd name="T26" fmla="*/ 296 w 496"/>
              <a:gd name="T27" fmla="*/ 1 h 189"/>
              <a:gd name="T28" fmla="*/ 255 w 496"/>
              <a:gd name="T29" fmla="*/ 9 h 189"/>
              <a:gd name="T30" fmla="*/ 223 w 496"/>
              <a:gd name="T31" fmla="*/ 36 h 189"/>
              <a:gd name="T32" fmla="*/ 214 w 496"/>
              <a:gd name="T33" fmla="*/ 55 h 189"/>
              <a:gd name="T34" fmla="*/ 210 w 496"/>
              <a:gd name="T35" fmla="*/ 73 h 189"/>
              <a:gd name="T36" fmla="*/ 178 w 496"/>
              <a:gd name="T37" fmla="*/ 63 h 189"/>
              <a:gd name="T38" fmla="*/ 159 w 496"/>
              <a:gd name="T39" fmla="*/ 64 h 189"/>
              <a:gd name="T40" fmla="*/ 123 w 496"/>
              <a:gd name="T41" fmla="*/ 81 h 189"/>
              <a:gd name="T42" fmla="*/ 99 w 496"/>
              <a:gd name="T43" fmla="*/ 131 h 189"/>
              <a:gd name="T44" fmla="*/ 98 w 496"/>
              <a:gd name="T45" fmla="*/ 132 h 189"/>
              <a:gd name="T46" fmla="*/ 97 w 496"/>
              <a:gd name="T47" fmla="*/ 133 h 189"/>
              <a:gd name="T48" fmla="*/ 97 w 496"/>
              <a:gd name="T49" fmla="*/ 133 h 189"/>
              <a:gd name="T50" fmla="*/ 2 w 496"/>
              <a:gd name="T51" fmla="*/ 180 h 189"/>
              <a:gd name="T52" fmla="*/ 0 w 496"/>
              <a:gd name="T53" fmla="*/ 189 h 189"/>
              <a:gd name="T54" fmla="*/ 488 w 496"/>
              <a:gd name="T55"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96" h="189">
                <a:moveTo>
                  <a:pt x="488" y="189"/>
                </a:moveTo>
                <a:cubicBezTo>
                  <a:pt x="491" y="182"/>
                  <a:pt x="493" y="174"/>
                  <a:pt x="493" y="165"/>
                </a:cubicBezTo>
                <a:cubicBezTo>
                  <a:pt x="496" y="124"/>
                  <a:pt x="463" y="79"/>
                  <a:pt x="419" y="79"/>
                </a:cubicBezTo>
                <a:cubicBezTo>
                  <a:pt x="401" y="79"/>
                  <a:pt x="384" y="84"/>
                  <a:pt x="370" y="92"/>
                </a:cubicBezTo>
                <a:cubicBezTo>
                  <a:pt x="370" y="91"/>
                  <a:pt x="370" y="89"/>
                  <a:pt x="370" y="87"/>
                </a:cubicBezTo>
                <a:cubicBezTo>
                  <a:pt x="370" y="86"/>
                  <a:pt x="370" y="84"/>
                  <a:pt x="370" y="83"/>
                </a:cubicBezTo>
                <a:cubicBezTo>
                  <a:pt x="371" y="78"/>
                  <a:pt x="370" y="72"/>
                  <a:pt x="369" y="67"/>
                </a:cubicBezTo>
                <a:cubicBezTo>
                  <a:pt x="368" y="61"/>
                  <a:pt x="366" y="55"/>
                  <a:pt x="363" y="49"/>
                </a:cubicBezTo>
                <a:cubicBezTo>
                  <a:pt x="363" y="48"/>
                  <a:pt x="363" y="47"/>
                  <a:pt x="362" y="46"/>
                </a:cubicBezTo>
                <a:cubicBezTo>
                  <a:pt x="362" y="46"/>
                  <a:pt x="362" y="46"/>
                  <a:pt x="362" y="46"/>
                </a:cubicBezTo>
                <a:cubicBezTo>
                  <a:pt x="362" y="46"/>
                  <a:pt x="362" y="46"/>
                  <a:pt x="362" y="46"/>
                </a:cubicBezTo>
                <a:cubicBezTo>
                  <a:pt x="360" y="41"/>
                  <a:pt x="357" y="37"/>
                  <a:pt x="350" y="28"/>
                </a:cubicBezTo>
                <a:cubicBezTo>
                  <a:pt x="346" y="22"/>
                  <a:pt x="340" y="18"/>
                  <a:pt x="335" y="14"/>
                </a:cubicBezTo>
                <a:cubicBezTo>
                  <a:pt x="323" y="6"/>
                  <a:pt x="310" y="2"/>
                  <a:pt x="296" y="1"/>
                </a:cubicBezTo>
                <a:cubicBezTo>
                  <a:pt x="281" y="0"/>
                  <a:pt x="268" y="2"/>
                  <a:pt x="255" y="9"/>
                </a:cubicBezTo>
                <a:cubicBezTo>
                  <a:pt x="242" y="15"/>
                  <a:pt x="231" y="24"/>
                  <a:pt x="223" y="36"/>
                </a:cubicBezTo>
                <a:cubicBezTo>
                  <a:pt x="220" y="43"/>
                  <a:pt x="217" y="49"/>
                  <a:pt x="214" y="55"/>
                </a:cubicBezTo>
                <a:cubicBezTo>
                  <a:pt x="212" y="61"/>
                  <a:pt x="211" y="67"/>
                  <a:pt x="210" y="73"/>
                </a:cubicBezTo>
                <a:cubicBezTo>
                  <a:pt x="200" y="67"/>
                  <a:pt x="189" y="64"/>
                  <a:pt x="178" y="63"/>
                </a:cubicBezTo>
                <a:cubicBezTo>
                  <a:pt x="171" y="63"/>
                  <a:pt x="165" y="64"/>
                  <a:pt x="159" y="64"/>
                </a:cubicBezTo>
                <a:cubicBezTo>
                  <a:pt x="145" y="67"/>
                  <a:pt x="133" y="72"/>
                  <a:pt x="123" y="81"/>
                </a:cubicBezTo>
                <a:cubicBezTo>
                  <a:pt x="109" y="94"/>
                  <a:pt x="100" y="112"/>
                  <a:pt x="99" y="131"/>
                </a:cubicBezTo>
                <a:cubicBezTo>
                  <a:pt x="98" y="131"/>
                  <a:pt x="98" y="132"/>
                  <a:pt x="98" y="132"/>
                </a:cubicBezTo>
                <a:cubicBezTo>
                  <a:pt x="92" y="131"/>
                  <a:pt x="86" y="130"/>
                  <a:pt x="97" y="133"/>
                </a:cubicBezTo>
                <a:cubicBezTo>
                  <a:pt x="97" y="133"/>
                  <a:pt x="97" y="133"/>
                  <a:pt x="97" y="133"/>
                </a:cubicBezTo>
                <a:cubicBezTo>
                  <a:pt x="59" y="125"/>
                  <a:pt x="17" y="137"/>
                  <a:pt x="2" y="180"/>
                </a:cubicBezTo>
                <a:cubicBezTo>
                  <a:pt x="1" y="183"/>
                  <a:pt x="0" y="186"/>
                  <a:pt x="0" y="189"/>
                </a:cubicBezTo>
                <a:lnTo>
                  <a:pt x="488" y="18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cs typeface="Arial" panose="020B0604020202020204" pitchFamily="34" charset="0"/>
            </a:endParaRPr>
          </a:p>
        </p:txBody>
      </p:sp>
      <p:grpSp>
        <p:nvGrpSpPr>
          <p:cNvPr id="7" name="Group 7">
            <a:extLst>
              <a:ext uri="{FF2B5EF4-FFF2-40B4-BE49-F238E27FC236}">
                <a16:creationId xmlns:a16="http://schemas.microsoft.com/office/drawing/2014/main" id="{24D22332-E523-C1D2-9550-B2CBD3DCC241}"/>
              </a:ext>
            </a:extLst>
          </p:cNvPr>
          <p:cNvGrpSpPr>
            <a:grpSpLocks/>
          </p:cNvGrpSpPr>
          <p:nvPr/>
        </p:nvGrpSpPr>
        <p:grpSpPr bwMode="auto">
          <a:xfrm>
            <a:off x="831004" y="1492200"/>
            <a:ext cx="177800" cy="174625"/>
            <a:chOff x="223" y="203"/>
            <a:chExt cx="213" cy="211"/>
          </a:xfrm>
        </p:grpSpPr>
        <p:sp>
          <p:nvSpPr>
            <p:cNvPr id="8" name="Freeform 8">
              <a:extLst>
                <a:ext uri="{FF2B5EF4-FFF2-40B4-BE49-F238E27FC236}">
                  <a16:creationId xmlns:a16="http://schemas.microsoft.com/office/drawing/2014/main" id="{30A91867-53FD-E888-6FBB-0D8E24E5F41B}"/>
                </a:ext>
              </a:extLst>
            </p:cNvPr>
            <p:cNvSpPr>
              <a:spLocks/>
            </p:cNvSpPr>
            <p:nvPr/>
          </p:nvSpPr>
          <p:spPr bwMode="auto">
            <a:xfrm>
              <a:off x="223" y="203"/>
              <a:ext cx="213" cy="211"/>
            </a:xfrm>
            <a:custGeom>
              <a:avLst/>
              <a:gdLst>
                <a:gd name="T0" fmla="*/ 133 w 213"/>
                <a:gd name="T1" fmla="*/ 0 h 211"/>
                <a:gd name="T2" fmla="*/ 130 w 213"/>
                <a:gd name="T3" fmla="*/ 90 h 211"/>
                <a:gd name="T4" fmla="*/ 213 w 213"/>
                <a:gd name="T5" fmla="*/ 130 h 211"/>
                <a:gd name="T6" fmla="*/ 121 w 213"/>
                <a:gd name="T7" fmla="*/ 130 h 211"/>
                <a:gd name="T8" fmla="*/ 83 w 213"/>
                <a:gd name="T9" fmla="*/ 211 h 211"/>
                <a:gd name="T10" fmla="*/ 83 w 213"/>
                <a:gd name="T11" fmla="*/ 121 h 211"/>
                <a:gd name="T12" fmla="*/ 0 w 213"/>
                <a:gd name="T13" fmla="*/ 81 h 211"/>
                <a:gd name="T14" fmla="*/ 93 w 213"/>
                <a:gd name="T15" fmla="*/ 81 h 211"/>
                <a:gd name="T16" fmla="*/ 133 w 213"/>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1">
                  <a:moveTo>
                    <a:pt x="133" y="0"/>
                  </a:moveTo>
                  <a:lnTo>
                    <a:pt x="130" y="90"/>
                  </a:lnTo>
                  <a:lnTo>
                    <a:pt x="213" y="130"/>
                  </a:lnTo>
                  <a:lnTo>
                    <a:pt x="121" y="130"/>
                  </a:lnTo>
                  <a:lnTo>
                    <a:pt x="83" y="211"/>
                  </a:lnTo>
                  <a:lnTo>
                    <a:pt x="83" y="121"/>
                  </a:lnTo>
                  <a:lnTo>
                    <a:pt x="0" y="81"/>
                  </a:lnTo>
                  <a:lnTo>
                    <a:pt x="93" y="81"/>
                  </a:lnTo>
                  <a:lnTo>
                    <a:pt x="13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cs typeface="Arial" panose="020B0604020202020204" pitchFamily="34" charset="0"/>
              </a:endParaRPr>
            </a:p>
          </p:txBody>
        </p:sp>
        <p:sp>
          <p:nvSpPr>
            <p:cNvPr id="12" name="Oval 9">
              <a:extLst>
                <a:ext uri="{FF2B5EF4-FFF2-40B4-BE49-F238E27FC236}">
                  <a16:creationId xmlns:a16="http://schemas.microsoft.com/office/drawing/2014/main" id="{BC5E5776-89BB-04F5-23AF-A52C66D7B61F}"/>
                </a:ext>
              </a:extLst>
            </p:cNvPr>
            <p:cNvSpPr>
              <a:spLocks noChangeArrowheads="1"/>
            </p:cNvSpPr>
            <p:nvPr/>
          </p:nvSpPr>
          <p:spPr bwMode="auto">
            <a:xfrm>
              <a:off x="259" y="239"/>
              <a:ext cx="142" cy="139"/>
            </a:xfrm>
            <a:prstGeom prst="ellipse">
              <a:avLst/>
            </a:prstGeom>
            <a:solidFill>
              <a:srgbClr val="FFFFFF">
                <a:alpha val="17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cs typeface="Arial" panose="020B0604020202020204" pitchFamily="34" charset="0"/>
              </a:endParaRPr>
            </a:p>
          </p:txBody>
        </p:sp>
      </p:grpSp>
      <p:sp>
        <p:nvSpPr>
          <p:cNvPr id="13" name="Freeform 10">
            <a:extLst>
              <a:ext uri="{FF2B5EF4-FFF2-40B4-BE49-F238E27FC236}">
                <a16:creationId xmlns:a16="http://schemas.microsoft.com/office/drawing/2014/main" id="{3C0ABB32-B240-7850-F299-C3E6293C8A40}"/>
              </a:ext>
            </a:extLst>
          </p:cNvPr>
          <p:cNvSpPr>
            <a:spLocks/>
          </p:cNvSpPr>
          <p:nvPr/>
        </p:nvSpPr>
        <p:spPr bwMode="auto">
          <a:xfrm>
            <a:off x="1259632" y="1563638"/>
            <a:ext cx="342900" cy="130175"/>
          </a:xfrm>
          <a:custGeom>
            <a:avLst/>
            <a:gdLst>
              <a:gd name="T0" fmla="*/ 488 w 496"/>
              <a:gd name="T1" fmla="*/ 189 h 189"/>
              <a:gd name="T2" fmla="*/ 493 w 496"/>
              <a:gd name="T3" fmla="*/ 165 h 189"/>
              <a:gd name="T4" fmla="*/ 419 w 496"/>
              <a:gd name="T5" fmla="*/ 79 h 189"/>
              <a:gd name="T6" fmla="*/ 370 w 496"/>
              <a:gd name="T7" fmla="*/ 92 h 189"/>
              <a:gd name="T8" fmla="*/ 370 w 496"/>
              <a:gd name="T9" fmla="*/ 87 h 189"/>
              <a:gd name="T10" fmla="*/ 370 w 496"/>
              <a:gd name="T11" fmla="*/ 83 h 189"/>
              <a:gd name="T12" fmla="*/ 369 w 496"/>
              <a:gd name="T13" fmla="*/ 67 h 189"/>
              <a:gd name="T14" fmla="*/ 363 w 496"/>
              <a:gd name="T15" fmla="*/ 49 h 189"/>
              <a:gd name="T16" fmla="*/ 362 w 496"/>
              <a:gd name="T17" fmla="*/ 46 h 189"/>
              <a:gd name="T18" fmla="*/ 362 w 496"/>
              <a:gd name="T19" fmla="*/ 46 h 189"/>
              <a:gd name="T20" fmla="*/ 362 w 496"/>
              <a:gd name="T21" fmla="*/ 46 h 189"/>
              <a:gd name="T22" fmla="*/ 350 w 496"/>
              <a:gd name="T23" fmla="*/ 28 h 189"/>
              <a:gd name="T24" fmla="*/ 335 w 496"/>
              <a:gd name="T25" fmla="*/ 14 h 189"/>
              <a:gd name="T26" fmla="*/ 296 w 496"/>
              <a:gd name="T27" fmla="*/ 1 h 189"/>
              <a:gd name="T28" fmla="*/ 255 w 496"/>
              <a:gd name="T29" fmla="*/ 9 h 189"/>
              <a:gd name="T30" fmla="*/ 223 w 496"/>
              <a:gd name="T31" fmla="*/ 36 h 189"/>
              <a:gd name="T32" fmla="*/ 214 w 496"/>
              <a:gd name="T33" fmla="*/ 55 h 189"/>
              <a:gd name="T34" fmla="*/ 210 w 496"/>
              <a:gd name="T35" fmla="*/ 73 h 189"/>
              <a:gd name="T36" fmla="*/ 178 w 496"/>
              <a:gd name="T37" fmla="*/ 63 h 189"/>
              <a:gd name="T38" fmla="*/ 159 w 496"/>
              <a:gd name="T39" fmla="*/ 64 h 189"/>
              <a:gd name="T40" fmla="*/ 123 w 496"/>
              <a:gd name="T41" fmla="*/ 81 h 189"/>
              <a:gd name="T42" fmla="*/ 99 w 496"/>
              <a:gd name="T43" fmla="*/ 131 h 189"/>
              <a:gd name="T44" fmla="*/ 98 w 496"/>
              <a:gd name="T45" fmla="*/ 132 h 189"/>
              <a:gd name="T46" fmla="*/ 97 w 496"/>
              <a:gd name="T47" fmla="*/ 133 h 189"/>
              <a:gd name="T48" fmla="*/ 97 w 496"/>
              <a:gd name="T49" fmla="*/ 133 h 189"/>
              <a:gd name="T50" fmla="*/ 2 w 496"/>
              <a:gd name="T51" fmla="*/ 180 h 189"/>
              <a:gd name="T52" fmla="*/ 0 w 496"/>
              <a:gd name="T53" fmla="*/ 189 h 189"/>
              <a:gd name="T54" fmla="*/ 488 w 496"/>
              <a:gd name="T55"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96" h="189">
                <a:moveTo>
                  <a:pt x="488" y="189"/>
                </a:moveTo>
                <a:cubicBezTo>
                  <a:pt x="491" y="182"/>
                  <a:pt x="493" y="174"/>
                  <a:pt x="493" y="165"/>
                </a:cubicBezTo>
                <a:cubicBezTo>
                  <a:pt x="496" y="124"/>
                  <a:pt x="463" y="79"/>
                  <a:pt x="419" y="79"/>
                </a:cubicBezTo>
                <a:cubicBezTo>
                  <a:pt x="401" y="79"/>
                  <a:pt x="384" y="84"/>
                  <a:pt x="370" y="92"/>
                </a:cubicBezTo>
                <a:cubicBezTo>
                  <a:pt x="370" y="91"/>
                  <a:pt x="370" y="89"/>
                  <a:pt x="370" y="87"/>
                </a:cubicBezTo>
                <a:cubicBezTo>
                  <a:pt x="370" y="86"/>
                  <a:pt x="370" y="84"/>
                  <a:pt x="370" y="83"/>
                </a:cubicBezTo>
                <a:cubicBezTo>
                  <a:pt x="371" y="78"/>
                  <a:pt x="370" y="72"/>
                  <a:pt x="369" y="67"/>
                </a:cubicBezTo>
                <a:cubicBezTo>
                  <a:pt x="368" y="61"/>
                  <a:pt x="366" y="55"/>
                  <a:pt x="363" y="49"/>
                </a:cubicBezTo>
                <a:cubicBezTo>
                  <a:pt x="363" y="48"/>
                  <a:pt x="363" y="47"/>
                  <a:pt x="362" y="46"/>
                </a:cubicBezTo>
                <a:cubicBezTo>
                  <a:pt x="362" y="46"/>
                  <a:pt x="362" y="46"/>
                  <a:pt x="362" y="46"/>
                </a:cubicBezTo>
                <a:cubicBezTo>
                  <a:pt x="362" y="46"/>
                  <a:pt x="362" y="46"/>
                  <a:pt x="362" y="46"/>
                </a:cubicBezTo>
                <a:cubicBezTo>
                  <a:pt x="360" y="41"/>
                  <a:pt x="357" y="37"/>
                  <a:pt x="350" y="28"/>
                </a:cubicBezTo>
                <a:cubicBezTo>
                  <a:pt x="346" y="22"/>
                  <a:pt x="340" y="18"/>
                  <a:pt x="335" y="14"/>
                </a:cubicBezTo>
                <a:cubicBezTo>
                  <a:pt x="323" y="6"/>
                  <a:pt x="310" y="2"/>
                  <a:pt x="296" y="1"/>
                </a:cubicBezTo>
                <a:cubicBezTo>
                  <a:pt x="281" y="0"/>
                  <a:pt x="268" y="2"/>
                  <a:pt x="255" y="9"/>
                </a:cubicBezTo>
                <a:cubicBezTo>
                  <a:pt x="242" y="15"/>
                  <a:pt x="231" y="24"/>
                  <a:pt x="223" y="36"/>
                </a:cubicBezTo>
                <a:cubicBezTo>
                  <a:pt x="220" y="43"/>
                  <a:pt x="217" y="49"/>
                  <a:pt x="214" y="55"/>
                </a:cubicBezTo>
                <a:cubicBezTo>
                  <a:pt x="212" y="61"/>
                  <a:pt x="211" y="67"/>
                  <a:pt x="210" y="73"/>
                </a:cubicBezTo>
                <a:cubicBezTo>
                  <a:pt x="200" y="67"/>
                  <a:pt x="189" y="64"/>
                  <a:pt x="178" y="63"/>
                </a:cubicBezTo>
                <a:cubicBezTo>
                  <a:pt x="171" y="63"/>
                  <a:pt x="165" y="64"/>
                  <a:pt x="159" y="64"/>
                </a:cubicBezTo>
                <a:cubicBezTo>
                  <a:pt x="145" y="67"/>
                  <a:pt x="133" y="72"/>
                  <a:pt x="123" y="81"/>
                </a:cubicBezTo>
                <a:cubicBezTo>
                  <a:pt x="109" y="94"/>
                  <a:pt x="100" y="112"/>
                  <a:pt x="99" y="131"/>
                </a:cubicBezTo>
                <a:cubicBezTo>
                  <a:pt x="98" y="131"/>
                  <a:pt x="98" y="132"/>
                  <a:pt x="98" y="132"/>
                </a:cubicBezTo>
                <a:cubicBezTo>
                  <a:pt x="92" y="131"/>
                  <a:pt x="86" y="130"/>
                  <a:pt x="97" y="133"/>
                </a:cubicBezTo>
                <a:cubicBezTo>
                  <a:pt x="97" y="133"/>
                  <a:pt x="97" y="133"/>
                  <a:pt x="97" y="133"/>
                </a:cubicBezTo>
                <a:cubicBezTo>
                  <a:pt x="59" y="125"/>
                  <a:pt x="17" y="137"/>
                  <a:pt x="2" y="180"/>
                </a:cubicBezTo>
                <a:cubicBezTo>
                  <a:pt x="1" y="183"/>
                  <a:pt x="0" y="186"/>
                  <a:pt x="0" y="189"/>
                </a:cubicBezTo>
                <a:lnTo>
                  <a:pt x="488" y="18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cs typeface="Arial" panose="020B0604020202020204" pitchFamily="34" charset="0"/>
            </a:endParaRPr>
          </a:p>
        </p:txBody>
      </p:sp>
      <p:grpSp>
        <p:nvGrpSpPr>
          <p:cNvPr id="15" name="Group 11">
            <a:extLst>
              <a:ext uri="{FF2B5EF4-FFF2-40B4-BE49-F238E27FC236}">
                <a16:creationId xmlns:a16="http://schemas.microsoft.com/office/drawing/2014/main" id="{44012725-B113-EADF-9659-046DD0E37205}"/>
              </a:ext>
            </a:extLst>
          </p:cNvPr>
          <p:cNvGrpSpPr>
            <a:grpSpLocks/>
          </p:cNvGrpSpPr>
          <p:nvPr/>
        </p:nvGrpSpPr>
        <p:grpSpPr bwMode="auto">
          <a:xfrm flipV="1">
            <a:off x="616690" y="1777952"/>
            <a:ext cx="130175" cy="127000"/>
            <a:chOff x="223" y="203"/>
            <a:chExt cx="213" cy="211"/>
          </a:xfrm>
        </p:grpSpPr>
        <p:sp>
          <p:nvSpPr>
            <p:cNvPr id="16" name="Freeform 12">
              <a:extLst>
                <a:ext uri="{FF2B5EF4-FFF2-40B4-BE49-F238E27FC236}">
                  <a16:creationId xmlns:a16="http://schemas.microsoft.com/office/drawing/2014/main" id="{242FE164-C9AD-36C6-C24F-027BD2217963}"/>
                </a:ext>
              </a:extLst>
            </p:cNvPr>
            <p:cNvSpPr>
              <a:spLocks/>
            </p:cNvSpPr>
            <p:nvPr/>
          </p:nvSpPr>
          <p:spPr bwMode="auto">
            <a:xfrm>
              <a:off x="223" y="203"/>
              <a:ext cx="213" cy="211"/>
            </a:xfrm>
            <a:custGeom>
              <a:avLst/>
              <a:gdLst>
                <a:gd name="T0" fmla="*/ 133 w 213"/>
                <a:gd name="T1" fmla="*/ 0 h 211"/>
                <a:gd name="T2" fmla="*/ 130 w 213"/>
                <a:gd name="T3" fmla="*/ 90 h 211"/>
                <a:gd name="T4" fmla="*/ 213 w 213"/>
                <a:gd name="T5" fmla="*/ 130 h 211"/>
                <a:gd name="T6" fmla="*/ 121 w 213"/>
                <a:gd name="T7" fmla="*/ 130 h 211"/>
                <a:gd name="T8" fmla="*/ 83 w 213"/>
                <a:gd name="T9" fmla="*/ 211 h 211"/>
                <a:gd name="T10" fmla="*/ 83 w 213"/>
                <a:gd name="T11" fmla="*/ 121 h 211"/>
                <a:gd name="T12" fmla="*/ 0 w 213"/>
                <a:gd name="T13" fmla="*/ 81 h 211"/>
                <a:gd name="T14" fmla="*/ 93 w 213"/>
                <a:gd name="T15" fmla="*/ 81 h 211"/>
                <a:gd name="T16" fmla="*/ 133 w 213"/>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3" h="211">
                  <a:moveTo>
                    <a:pt x="133" y="0"/>
                  </a:moveTo>
                  <a:lnTo>
                    <a:pt x="130" y="90"/>
                  </a:lnTo>
                  <a:lnTo>
                    <a:pt x="213" y="130"/>
                  </a:lnTo>
                  <a:lnTo>
                    <a:pt x="121" y="130"/>
                  </a:lnTo>
                  <a:lnTo>
                    <a:pt x="83" y="211"/>
                  </a:lnTo>
                  <a:lnTo>
                    <a:pt x="83" y="121"/>
                  </a:lnTo>
                  <a:lnTo>
                    <a:pt x="0" y="81"/>
                  </a:lnTo>
                  <a:lnTo>
                    <a:pt x="93" y="81"/>
                  </a:lnTo>
                  <a:lnTo>
                    <a:pt x="13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cs typeface="Arial" panose="020B0604020202020204" pitchFamily="34" charset="0"/>
              </a:endParaRPr>
            </a:p>
          </p:txBody>
        </p:sp>
        <p:sp>
          <p:nvSpPr>
            <p:cNvPr id="17" name="Oval 13">
              <a:extLst>
                <a:ext uri="{FF2B5EF4-FFF2-40B4-BE49-F238E27FC236}">
                  <a16:creationId xmlns:a16="http://schemas.microsoft.com/office/drawing/2014/main" id="{D9CA011D-A28B-5D45-E051-27026BB01DE8}"/>
                </a:ext>
              </a:extLst>
            </p:cNvPr>
            <p:cNvSpPr>
              <a:spLocks noChangeArrowheads="1"/>
            </p:cNvSpPr>
            <p:nvPr/>
          </p:nvSpPr>
          <p:spPr bwMode="auto">
            <a:xfrm>
              <a:off x="259" y="239"/>
              <a:ext cx="142" cy="139"/>
            </a:xfrm>
            <a:prstGeom prst="ellipse">
              <a:avLst/>
            </a:prstGeom>
            <a:solidFill>
              <a:srgbClr val="FFFFFF">
                <a:alpha val="17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cs typeface="Arial" panose="020B0604020202020204" pitchFamily="34" charset="0"/>
              </a:endParaRPr>
            </a:p>
          </p:txBody>
        </p:sp>
      </p:grpSp>
      <p:pic>
        <p:nvPicPr>
          <p:cNvPr id="18" name="Picture 15" descr="3">
            <a:extLst>
              <a:ext uri="{FF2B5EF4-FFF2-40B4-BE49-F238E27FC236}">
                <a16:creationId xmlns:a16="http://schemas.microsoft.com/office/drawing/2014/main" id="{2307564C-4DB4-EBF2-937F-0CF9227C1CE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59764" y="1277885"/>
            <a:ext cx="660714" cy="785819"/>
          </a:xfrm>
          <a:prstGeom prst="rect">
            <a:avLst/>
          </a:prstGeom>
          <a:noFill/>
          <a:extLst>
            <a:ext uri="{909E8E84-426E-40DD-AFC4-6F175D3DCCD1}">
              <a14:hiddenFill xmlns:a14="http://schemas.microsoft.com/office/drawing/2010/main">
                <a:solidFill>
                  <a:srgbClr val="FFFFFF"/>
                </a:solidFill>
              </a14:hiddenFill>
            </a:ext>
          </a:extLst>
        </p:spPr>
      </p:pic>
      <p:pic>
        <p:nvPicPr>
          <p:cNvPr id="10" name="图片 9">
            <a:extLst>
              <a:ext uri="{FF2B5EF4-FFF2-40B4-BE49-F238E27FC236}">
                <a16:creationId xmlns:a16="http://schemas.microsoft.com/office/drawing/2014/main" id="{631BCF01-EEC3-367D-3D94-BCD05C1566A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57174" y="259321"/>
            <a:ext cx="2427442" cy="4664324"/>
          </a:xfrm>
          <a:prstGeom prst="rect">
            <a:avLst/>
          </a:prstGeom>
          <a:ln w="6350">
            <a:solidFill>
              <a:schemeClr val="accent1"/>
            </a:solidFill>
          </a:ln>
        </p:spPr>
      </p:pic>
      <p:pic>
        <p:nvPicPr>
          <p:cNvPr id="19" name="图片 18">
            <a:extLst>
              <a:ext uri="{FF2B5EF4-FFF2-40B4-BE49-F238E27FC236}">
                <a16:creationId xmlns:a16="http://schemas.microsoft.com/office/drawing/2014/main" id="{153C80D1-8AAA-6F05-8FF5-A1577D442B1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55127" y="259321"/>
            <a:ext cx="2427442" cy="4664324"/>
          </a:xfrm>
          <a:prstGeom prst="rect">
            <a:avLst/>
          </a:prstGeom>
          <a:ln w="6350">
            <a:solidFill>
              <a:schemeClr val="accent1"/>
            </a:solidFill>
          </a:ln>
        </p:spPr>
      </p:pic>
    </p:spTree>
    <p:extLst>
      <p:ext uri="{BB962C8B-B14F-4D97-AF65-F5344CB8AC3E}">
        <p14:creationId xmlns:p14="http://schemas.microsoft.com/office/powerpoint/2010/main" val="25323675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7D6E1-E38D-213E-7C54-489B1CC5211B}"/>
            </a:ext>
          </a:extLst>
        </p:cNvPr>
        <p:cNvGrpSpPr/>
        <p:nvPr/>
      </p:nvGrpSpPr>
      <p:grpSpPr>
        <a:xfrm>
          <a:off x="0" y="0"/>
          <a:ext cx="0" cy="0"/>
          <a:chOff x="0" y="0"/>
          <a:chExt cx="0" cy="0"/>
        </a:xfrm>
      </p:grpSpPr>
      <p:sp>
        <p:nvSpPr>
          <p:cNvPr id="14" name="Rectangle 15">
            <a:extLst>
              <a:ext uri="{FF2B5EF4-FFF2-40B4-BE49-F238E27FC236}">
                <a16:creationId xmlns:a16="http://schemas.microsoft.com/office/drawing/2014/main" id="{161E0570-6035-0C39-B5F3-267BA7263EB1}"/>
              </a:ext>
            </a:extLst>
          </p:cNvPr>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C1DF416C-A4BE-37F8-AFB6-949F42A63E5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4" name="Title 12">
            <a:extLst>
              <a:ext uri="{FF2B5EF4-FFF2-40B4-BE49-F238E27FC236}">
                <a16:creationId xmlns:a16="http://schemas.microsoft.com/office/drawing/2014/main" id="{CF293055-DDCC-C799-3A0B-FAD2CF97642B}"/>
              </a:ext>
            </a:extLst>
          </p:cNvPr>
          <p:cNvSpPr txBox="1">
            <a:spLocks/>
          </p:cNvSpPr>
          <p:nvPr/>
        </p:nvSpPr>
        <p:spPr>
          <a:xfrm>
            <a:off x="467544" y="345954"/>
            <a:ext cx="3960444" cy="415325"/>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a:lnSpc>
                <a:spcPts val="2800"/>
              </a:lnSpc>
            </a:pPr>
            <a:r>
              <a:rPr lang="zh-CN" altLang="en-US" sz="2600" dirty="0">
                <a:solidFill>
                  <a:schemeClr val="bg1"/>
                </a:solidFill>
                <a:latin typeface="+mn-lt"/>
                <a:ea typeface="+mn-ea"/>
              </a:rPr>
              <a:t>文献检索与调研  </a:t>
            </a:r>
            <a:r>
              <a:rPr lang="en-US" altLang="zh-CN" sz="2600" dirty="0">
                <a:solidFill>
                  <a:schemeClr val="bg1"/>
                </a:solidFill>
                <a:latin typeface="+mn-lt"/>
                <a:ea typeface="+mn-ea"/>
              </a:rPr>
              <a:t>Q&amp;A</a:t>
            </a:r>
            <a:endParaRPr lang="en-US" altLang="zh-CN" sz="2600" dirty="0">
              <a:solidFill>
                <a:schemeClr val="bg1"/>
              </a:solidFill>
              <a:latin typeface="+mn-lt"/>
            </a:endParaRPr>
          </a:p>
        </p:txBody>
      </p:sp>
      <p:sp>
        <p:nvSpPr>
          <p:cNvPr id="5" name="TextBox 18">
            <a:extLst>
              <a:ext uri="{FF2B5EF4-FFF2-40B4-BE49-F238E27FC236}">
                <a16:creationId xmlns:a16="http://schemas.microsoft.com/office/drawing/2014/main" id="{85363F80-FEDF-3E57-64DD-E2795582C744}"/>
              </a:ext>
            </a:extLst>
          </p:cNvPr>
          <p:cNvSpPr txBox="1"/>
          <p:nvPr/>
        </p:nvSpPr>
        <p:spPr>
          <a:xfrm>
            <a:off x="539548" y="1107233"/>
            <a:ext cx="3960444" cy="1615827"/>
          </a:xfrm>
          <a:prstGeom prst="rect">
            <a:avLst/>
          </a:prstGeom>
          <a:noFill/>
          <a:ln>
            <a:noFill/>
            <a:prstDash val="dash"/>
          </a:ln>
        </p:spPr>
        <p:txBody>
          <a:bodyPr wrap="square" lIns="0" tIns="0" rtlCol="0" anchor="t">
            <a:spAutoFit/>
          </a:bodyPr>
          <a:lstStyle/>
          <a:p>
            <a:pPr>
              <a:spcAft>
                <a:spcPts val="600"/>
              </a:spcAft>
              <a:buSzPct val="85000"/>
            </a:pPr>
            <a:r>
              <a:rPr lang="en-US" altLang="zh-CN" b="1" dirty="0">
                <a:solidFill>
                  <a:srgbClr val="0032A0"/>
                </a:solidFill>
              </a:rPr>
              <a:t>1. </a:t>
            </a:r>
            <a:r>
              <a:rPr lang="zh-CN" altLang="en-US" b="1" dirty="0">
                <a:solidFill>
                  <a:srgbClr val="0032A0"/>
                </a:solidFill>
              </a:rPr>
              <a:t>文献检索的基本技巧</a:t>
            </a:r>
          </a:p>
          <a:p>
            <a:pPr>
              <a:spcAft>
                <a:spcPts val="600"/>
              </a:spcAft>
              <a:buSzPct val="85000"/>
            </a:pPr>
            <a:r>
              <a:rPr lang="en-US" altLang="zh-CN" sz="1600" dirty="0">
                <a:solidFill>
                  <a:schemeClr val="bg1"/>
                </a:solidFill>
              </a:rPr>
              <a:t>1)  </a:t>
            </a:r>
            <a:r>
              <a:rPr lang="zh-CN" altLang="en-US" sz="1600" dirty="0">
                <a:solidFill>
                  <a:schemeClr val="bg1"/>
                </a:solidFill>
              </a:rPr>
              <a:t>合适的检索词</a:t>
            </a:r>
          </a:p>
          <a:p>
            <a:pPr>
              <a:spcAft>
                <a:spcPts val="600"/>
              </a:spcAft>
              <a:buSzPct val="85000"/>
            </a:pPr>
            <a:r>
              <a:rPr lang="en-US" altLang="zh-CN" sz="1600" dirty="0">
                <a:solidFill>
                  <a:schemeClr val="bg1"/>
                </a:solidFill>
              </a:rPr>
              <a:t>2)  </a:t>
            </a:r>
            <a:r>
              <a:rPr lang="zh-CN" altLang="en-US" sz="1600" dirty="0">
                <a:solidFill>
                  <a:schemeClr val="bg1"/>
                </a:solidFill>
              </a:rPr>
              <a:t>恰当的检索式</a:t>
            </a:r>
          </a:p>
          <a:p>
            <a:pPr>
              <a:spcAft>
                <a:spcPts val="600"/>
              </a:spcAft>
              <a:buSzPct val="85000"/>
            </a:pPr>
            <a:r>
              <a:rPr lang="en-US" altLang="zh-CN" sz="1600" dirty="0">
                <a:solidFill>
                  <a:schemeClr val="bg1"/>
                </a:solidFill>
              </a:rPr>
              <a:t>3)  </a:t>
            </a:r>
            <a:r>
              <a:rPr lang="zh-CN" altLang="en-US" sz="1600" dirty="0">
                <a:solidFill>
                  <a:schemeClr val="bg1"/>
                </a:solidFill>
              </a:rPr>
              <a:t>引文检索，</a:t>
            </a:r>
            <a:r>
              <a:rPr lang="en-US" altLang="zh-CN" sz="1600" dirty="0">
                <a:solidFill>
                  <a:schemeClr val="bg1"/>
                </a:solidFill>
              </a:rPr>
              <a:t>DOI</a:t>
            </a:r>
            <a:r>
              <a:rPr lang="zh-CN" altLang="en-US" sz="1600" dirty="0">
                <a:solidFill>
                  <a:schemeClr val="bg1"/>
                </a:solidFill>
              </a:rPr>
              <a:t>检索，作者检索</a:t>
            </a:r>
          </a:p>
          <a:p>
            <a:pPr>
              <a:spcAft>
                <a:spcPts val="600"/>
              </a:spcAft>
              <a:buSzPct val="85000"/>
            </a:pPr>
            <a:r>
              <a:rPr lang="en-US" altLang="zh-CN" sz="1600" dirty="0">
                <a:solidFill>
                  <a:schemeClr val="bg1"/>
                </a:solidFill>
              </a:rPr>
              <a:t>4)  </a:t>
            </a:r>
            <a:r>
              <a:rPr lang="zh-CN" altLang="en-US" sz="1600" dirty="0">
                <a:solidFill>
                  <a:schemeClr val="bg1"/>
                </a:solidFill>
              </a:rPr>
              <a:t>分析检索结果</a:t>
            </a:r>
            <a:endParaRPr lang="en-US" altLang="zh-CN" sz="1200" dirty="0">
              <a:solidFill>
                <a:schemeClr val="bg1"/>
              </a:solidFill>
            </a:endParaRPr>
          </a:p>
        </p:txBody>
      </p:sp>
      <p:sp>
        <p:nvSpPr>
          <p:cNvPr id="10" name="TextBox 18">
            <a:extLst>
              <a:ext uri="{FF2B5EF4-FFF2-40B4-BE49-F238E27FC236}">
                <a16:creationId xmlns:a16="http://schemas.microsoft.com/office/drawing/2014/main" id="{6289ACDA-2F82-17AA-C354-4C0B867A9089}"/>
              </a:ext>
            </a:extLst>
          </p:cNvPr>
          <p:cNvSpPr txBox="1"/>
          <p:nvPr/>
        </p:nvSpPr>
        <p:spPr>
          <a:xfrm>
            <a:off x="539548" y="2931790"/>
            <a:ext cx="3960444" cy="1615827"/>
          </a:xfrm>
          <a:prstGeom prst="rect">
            <a:avLst/>
          </a:prstGeom>
          <a:noFill/>
          <a:ln>
            <a:noFill/>
            <a:prstDash val="dash"/>
          </a:ln>
        </p:spPr>
        <p:txBody>
          <a:bodyPr wrap="square" lIns="0" tIns="0" rtlCol="0" anchor="t">
            <a:spAutoFit/>
          </a:bodyPr>
          <a:lstStyle/>
          <a:p>
            <a:pPr>
              <a:spcAft>
                <a:spcPts val="600"/>
              </a:spcAft>
              <a:buSzPct val="85000"/>
            </a:pPr>
            <a:r>
              <a:rPr lang="en-US" altLang="zh-CN" b="1" dirty="0">
                <a:solidFill>
                  <a:srgbClr val="0032A0"/>
                </a:solidFill>
              </a:rPr>
              <a:t>2. </a:t>
            </a:r>
            <a:r>
              <a:rPr lang="zh-CN" altLang="en-US" b="1" dirty="0">
                <a:solidFill>
                  <a:srgbClr val="0032A0"/>
                </a:solidFill>
              </a:rPr>
              <a:t>检索结果为 </a:t>
            </a:r>
            <a:r>
              <a:rPr lang="en-US" altLang="zh-CN" b="1" dirty="0">
                <a:solidFill>
                  <a:srgbClr val="0032A0"/>
                </a:solidFill>
              </a:rPr>
              <a:t>0 </a:t>
            </a:r>
            <a:r>
              <a:rPr lang="zh-CN" altLang="en-US" b="1" dirty="0">
                <a:solidFill>
                  <a:srgbClr val="0032A0"/>
                </a:solidFill>
              </a:rPr>
              <a:t>或者很少怎么办？</a:t>
            </a:r>
          </a:p>
          <a:p>
            <a:pPr>
              <a:spcAft>
                <a:spcPts val="600"/>
              </a:spcAft>
              <a:buSzPct val="85000"/>
            </a:pPr>
            <a:r>
              <a:rPr lang="en-US" altLang="zh-CN" sz="1600" dirty="0">
                <a:solidFill>
                  <a:schemeClr val="bg1"/>
                </a:solidFill>
              </a:rPr>
              <a:t>1)  </a:t>
            </a:r>
            <a:r>
              <a:rPr lang="zh-CN" altLang="en-US" sz="1600" dirty="0">
                <a:solidFill>
                  <a:schemeClr val="bg1"/>
                </a:solidFill>
              </a:rPr>
              <a:t>检索词或检索式不对</a:t>
            </a:r>
          </a:p>
          <a:p>
            <a:pPr>
              <a:spcAft>
                <a:spcPts val="600"/>
              </a:spcAft>
              <a:buSzPct val="85000"/>
            </a:pPr>
            <a:r>
              <a:rPr lang="en-US" altLang="zh-CN" sz="1600" dirty="0">
                <a:solidFill>
                  <a:schemeClr val="bg1"/>
                </a:solidFill>
              </a:rPr>
              <a:t>2)  </a:t>
            </a:r>
            <a:r>
              <a:rPr lang="zh-CN" altLang="en-US" sz="1600" dirty="0">
                <a:solidFill>
                  <a:schemeClr val="bg1"/>
                </a:solidFill>
              </a:rPr>
              <a:t>格式不正确</a:t>
            </a:r>
          </a:p>
          <a:p>
            <a:pPr>
              <a:spcAft>
                <a:spcPts val="600"/>
              </a:spcAft>
              <a:buSzPct val="85000"/>
            </a:pPr>
            <a:r>
              <a:rPr lang="en-US" altLang="zh-CN" sz="1600" dirty="0">
                <a:solidFill>
                  <a:schemeClr val="bg1"/>
                </a:solidFill>
              </a:rPr>
              <a:t>3)  </a:t>
            </a:r>
            <a:r>
              <a:rPr lang="zh-CN" altLang="en-US" sz="1600" dirty="0">
                <a:solidFill>
                  <a:schemeClr val="bg1"/>
                </a:solidFill>
              </a:rPr>
              <a:t>学科不匹配</a:t>
            </a:r>
          </a:p>
          <a:p>
            <a:pPr>
              <a:spcAft>
                <a:spcPts val="600"/>
              </a:spcAft>
              <a:buSzPct val="85000"/>
            </a:pPr>
            <a:r>
              <a:rPr lang="en-US" altLang="zh-CN" sz="1600" dirty="0">
                <a:solidFill>
                  <a:schemeClr val="bg1"/>
                </a:solidFill>
              </a:rPr>
              <a:t>4)  </a:t>
            </a:r>
            <a:r>
              <a:rPr lang="zh-CN" altLang="en-US" sz="1600" dirty="0">
                <a:solidFill>
                  <a:schemeClr val="bg1"/>
                </a:solidFill>
              </a:rPr>
              <a:t>可能是个新的领域</a:t>
            </a:r>
            <a:endParaRPr lang="en-US" altLang="zh-CN" sz="1200" dirty="0">
              <a:solidFill>
                <a:schemeClr val="bg1"/>
              </a:solidFill>
            </a:endParaRPr>
          </a:p>
        </p:txBody>
      </p:sp>
      <p:sp>
        <p:nvSpPr>
          <p:cNvPr id="12" name="TextBox 18">
            <a:extLst>
              <a:ext uri="{FF2B5EF4-FFF2-40B4-BE49-F238E27FC236}">
                <a16:creationId xmlns:a16="http://schemas.microsoft.com/office/drawing/2014/main" id="{315CA2BF-7F4A-C683-419D-190EA6A26E96}"/>
              </a:ext>
            </a:extLst>
          </p:cNvPr>
          <p:cNvSpPr txBox="1"/>
          <p:nvPr/>
        </p:nvSpPr>
        <p:spPr>
          <a:xfrm>
            <a:off x="4800471" y="1107232"/>
            <a:ext cx="3960444" cy="1292662"/>
          </a:xfrm>
          <a:prstGeom prst="rect">
            <a:avLst/>
          </a:prstGeom>
          <a:noFill/>
          <a:ln>
            <a:noFill/>
            <a:prstDash val="dash"/>
          </a:ln>
        </p:spPr>
        <p:txBody>
          <a:bodyPr wrap="square" lIns="0" tIns="0" rtlCol="0" anchor="t">
            <a:spAutoFit/>
          </a:bodyPr>
          <a:lstStyle/>
          <a:p>
            <a:pPr>
              <a:spcAft>
                <a:spcPts val="600"/>
              </a:spcAft>
              <a:buSzPct val="85000"/>
            </a:pPr>
            <a:r>
              <a:rPr lang="en-US" altLang="zh-CN" b="1" dirty="0">
                <a:solidFill>
                  <a:srgbClr val="0032A0"/>
                </a:solidFill>
              </a:rPr>
              <a:t>3. </a:t>
            </a:r>
            <a:r>
              <a:rPr lang="zh-CN" altLang="en-US" b="1" dirty="0">
                <a:solidFill>
                  <a:srgbClr val="0032A0"/>
                </a:solidFill>
              </a:rPr>
              <a:t>文献阅读的三个注意点</a:t>
            </a:r>
          </a:p>
          <a:p>
            <a:pPr>
              <a:spcAft>
                <a:spcPts val="600"/>
              </a:spcAft>
              <a:buSzPct val="85000"/>
            </a:pPr>
            <a:r>
              <a:rPr lang="en-US" altLang="zh-CN" sz="1600" dirty="0">
                <a:solidFill>
                  <a:schemeClr val="bg1"/>
                </a:solidFill>
              </a:rPr>
              <a:t>1)  </a:t>
            </a:r>
            <a:r>
              <a:rPr lang="zh-CN" altLang="en-US" sz="1600" dirty="0">
                <a:solidFill>
                  <a:schemeClr val="bg1"/>
                </a:solidFill>
              </a:rPr>
              <a:t>里程碑式的文献</a:t>
            </a:r>
          </a:p>
          <a:p>
            <a:pPr>
              <a:spcAft>
                <a:spcPts val="600"/>
              </a:spcAft>
              <a:buSzPct val="85000"/>
            </a:pPr>
            <a:r>
              <a:rPr lang="en-US" altLang="zh-CN" sz="1600" dirty="0">
                <a:solidFill>
                  <a:schemeClr val="bg1"/>
                </a:solidFill>
              </a:rPr>
              <a:t>2)  </a:t>
            </a:r>
            <a:r>
              <a:rPr lang="zh-CN" altLang="en-US" sz="1600" dirty="0">
                <a:solidFill>
                  <a:schemeClr val="bg1"/>
                </a:solidFill>
              </a:rPr>
              <a:t>活跃的科学家</a:t>
            </a:r>
          </a:p>
          <a:p>
            <a:pPr>
              <a:spcAft>
                <a:spcPts val="600"/>
              </a:spcAft>
              <a:buSzPct val="85000"/>
            </a:pPr>
            <a:r>
              <a:rPr lang="en-US" altLang="zh-CN" sz="1600" dirty="0">
                <a:solidFill>
                  <a:schemeClr val="bg1"/>
                </a:solidFill>
              </a:rPr>
              <a:t>3)  </a:t>
            </a:r>
            <a:r>
              <a:rPr lang="zh-CN" altLang="en-US" sz="1600" dirty="0">
                <a:solidFill>
                  <a:schemeClr val="bg1"/>
                </a:solidFill>
              </a:rPr>
              <a:t>时间线</a:t>
            </a:r>
          </a:p>
        </p:txBody>
      </p:sp>
      <p:sp>
        <p:nvSpPr>
          <p:cNvPr id="13" name="TextBox 18">
            <a:extLst>
              <a:ext uri="{FF2B5EF4-FFF2-40B4-BE49-F238E27FC236}">
                <a16:creationId xmlns:a16="http://schemas.microsoft.com/office/drawing/2014/main" id="{9D8CDA7B-C2A7-F411-680C-E81737B2952A}"/>
              </a:ext>
            </a:extLst>
          </p:cNvPr>
          <p:cNvSpPr txBox="1"/>
          <p:nvPr/>
        </p:nvSpPr>
        <p:spPr>
          <a:xfrm>
            <a:off x="4800471" y="2931790"/>
            <a:ext cx="3960444" cy="1292662"/>
          </a:xfrm>
          <a:prstGeom prst="rect">
            <a:avLst/>
          </a:prstGeom>
          <a:noFill/>
          <a:ln>
            <a:noFill/>
            <a:prstDash val="dash"/>
          </a:ln>
        </p:spPr>
        <p:txBody>
          <a:bodyPr wrap="square" lIns="0" tIns="0" rtlCol="0" anchor="t">
            <a:spAutoFit/>
          </a:bodyPr>
          <a:lstStyle/>
          <a:p>
            <a:pPr>
              <a:spcAft>
                <a:spcPts val="600"/>
              </a:spcAft>
              <a:buSzPct val="85000"/>
            </a:pPr>
            <a:r>
              <a:rPr lang="en-US" altLang="zh-CN" b="1" dirty="0">
                <a:solidFill>
                  <a:srgbClr val="0032A0"/>
                </a:solidFill>
              </a:rPr>
              <a:t>4. </a:t>
            </a:r>
            <a:r>
              <a:rPr lang="zh-CN" altLang="en-US" b="1" dirty="0">
                <a:solidFill>
                  <a:srgbClr val="0032A0"/>
                </a:solidFill>
              </a:rPr>
              <a:t>文献调研的基本方法</a:t>
            </a:r>
          </a:p>
          <a:p>
            <a:pPr>
              <a:spcAft>
                <a:spcPts val="600"/>
              </a:spcAft>
              <a:buSzPct val="85000"/>
            </a:pPr>
            <a:r>
              <a:rPr lang="en-US" altLang="zh-CN" sz="1600" dirty="0">
                <a:solidFill>
                  <a:schemeClr val="bg1"/>
                </a:solidFill>
              </a:rPr>
              <a:t>1)  </a:t>
            </a:r>
            <a:r>
              <a:rPr lang="zh-CN" altLang="en-US" sz="1600" dirty="0">
                <a:solidFill>
                  <a:schemeClr val="bg1"/>
                </a:solidFill>
              </a:rPr>
              <a:t>梳理研究的脉络</a:t>
            </a:r>
          </a:p>
          <a:p>
            <a:pPr>
              <a:spcAft>
                <a:spcPts val="600"/>
              </a:spcAft>
              <a:buSzPct val="85000"/>
            </a:pPr>
            <a:r>
              <a:rPr lang="en-US" altLang="zh-CN" sz="1600" dirty="0">
                <a:solidFill>
                  <a:schemeClr val="bg1"/>
                </a:solidFill>
              </a:rPr>
              <a:t>2)  </a:t>
            </a:r>
            <a:r>
              <a:rPr lang="zh-CN" altLang="en-US" sz="1600" dirty="0">
                <a:solidFill>
                  <a:schemeClr val="bg1"/>
                </a:solidFill>
              </a:rPr>
              <a:t>理解研究的定义，背景，进展，空白</a:t>
            </a:r>
          </a:p>
          <a:p>
            <a:pPr>
              <a:spcAft>
                <a:spcPts val="600"/>
              </a:spcAft>
              <a:buSzPct val="85000"/>
            </a:pPr>
            <a:r>
              <a:rPr lang="en-US" altLang="zh-CN" sz="1600" dirty="0">
                <a:solidFill>
                  <a:schemeClr val="bg1"/>
                </a:solidFill>
              </a:rPr>
              <a:t>3)  </a:t>
            </a:r>
            <a:r>
              <a:rPr lang="zh-CN" altLang="en-US" sz="1600" dirty="0">
                <a:solidFill>
                  <a:schemeClr val="bg1"/>
                </a:solidFill>
              </a:rPr>
              <a:t>观察和思考，发现新的问题</a:t>
            </a:r>
          </a:p>
        </p:txBody>
      </p:sp>
    </p:spTree>
    <p:extLst>
      <p:ext uri="{BB962C8B-B14F-4D97-AF65-F5344CB8AC3E}">
        <p14:creationId xmlns:p14="http://schemas.microsoft.com/office/powerpoint/2010/main" val="2829754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06905A6B-D180-7DE8-D3F4-6E1A9F42463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2" name="Picture 2" descr="C:\Users\Administrator\Desktop\图片\图 004.jpg">
            <a:extLst>
              <a:ext uri="{FF2B5EF4-FFF2-40B4-BE49-F238E27FC236}">
                <a16:creationId xmlns:a16="http://schemas.microsoft.com/office/drawing/2014/main" id="{D4E39B23-682F-6D59-AA51-CFCAFF3B8C6D}"/>
              </a:ext>
            </a:extLst>
          </p:cNvPr>
          <p:cNvPicPr>
            <a:picLocks noChangeAspect="1" noChangeArrowheads="1"/>
          </p:cNvPicPr>
          <p:nvPr/>
        </p:nvPicPr>
        <p:blipFill>
          <a:blip r:embed="rId4" cstate="print"/>
          <a:srcRect/>
          <a:stretch>
            <a:fillRect/>
          </a:stretch>
        </p:blipFill>
        <p:spPr bwMode="auto">
          <a:xfrm>
            <a:off x="4499992" y="900317"/>
            <a:ext cx="1193799" cy="1573773"/>
          </a:xfrm>
          <a:prstGeom prst="rect">
            <a:avLst/>
          </a:prstGeom>
          <a:noFill/>
          <a:ln w="9525">
            <a:noFill/>
            <a:miter lim="800000"/>
            <a:headEnd/>
            <a:tailEnd/>
          </a:ln>
        </p:spPr>
      </p:pic>
      <p:pic>
        <p:nvPicPr>
          <p:cNvPr id="4" name="Picture 4" descr="C:\Users\Administrator\Desktop\图片\图 005.jpg">
            <a:extLst>
              <a:ext uri="{FF2B5EF4-FFF2-40B4-BE49-F238E27FC236}">
                <a16:creationId xmlns:a16="http://schemas.microsoft.com/office/drawing/2014/main" id="{C7267543-A60A-9F46-91A0-D00C44360A9D}"/>
              </a:ext>
            </a:extLst>
          </p:cNvPr>
          <p:cNvPicPr>
            <a:picLocks noChangeAspect="1" noChangeArrowheads="1"/>
          </p:cNvPicPr>
          <p:nvPr/>
        </p:nvPicPr>
        <p:blipFill>
          <a:blip r:embed="rId5" cstate="print"/>
          <a:srcRect/>
          <a:stretch>
            <a:fillRect/>
          </a:stretch>
        </p:blipFill>
        <p:spPr bwMode="auto">
          <a:xfrm>
            <a:off x="285150" y="2614829"/>
            <a:ext cx="927275" cy="1281138"/>
          </a:xfrm>
          <a:prstGeom prst="rect">
            <a:avLst/>
          </a:prstGeom>
          <a:noFill/>
          <a:ln w="9525">
            <a:noFill/>
            <a:miter lim="800000"/>
            <a:headEnd/>
            <a:tailEnd/>
          </a:ln>
        </p:spPr>
      </p:pic>
      <p:sp>
        <p:nvSpPr>
          <p:cNvPr id="6" name="燕尾形箭头 12">
            <a:extLst>
              <a:ext uri="{FF2B5EF4-FFF2-40B4-BE49-F238E27FC236}">
                <a16:creationId xmlns:a16="http://schemas.microsoft.com/office/drawing/2014/main" id="{704A4408-FC10-6C87-AA9A-96D2FC47BD57}"/>
              </a:ext>
            </a:extLst>
          </p:cNvPr>
          <p:cNvSpPr/>
          <p:nvPr/>
        </p:nvSpPr>
        <p:spPr>
          <a:xfrm rot="2189533">
            <a:off x="5690496" y="2437881"/>
            <a:ext cx="1814754" cy="231518"/>
          </a:xfrm>
          <a:prstGeom prst="notchedRightArrow">
            <a:avLst/>
          </a:prstGeom>
          <a:solidFill>
            <a:srgbClr val="FFC000"/>
          </a:solidFill>
          <a:ln w="31750">
            <a:solidFill>
              <a:srgbClr val="C0504D"/>
            </a:solidFill>
          </a:ln>
        </p:spPr>
        <p:style>
          <a:lnRef idx="3">
            <a:schemeClr val="lt1"/>
          </a:lnRef>
          <a:fillRef idx="1">
            <a:schemeClr val="accent4"/>
          </a:fillRef>
          <a:effectRef idx="1">
            <a:schemeClr val="accent4"/>
          </a:effectRef>
          <a:fontRef idx="minor">
            <a:schemeClr val="lt1"/>
          </a:fontRef>
        </p:style>
        <p:txBody>
          <a:bodyPr anchor="ctr"/>
          <a:lstStyle/>
          <a:p>
            <a:pPr algn="ctr">
              <a:defRPr/>
            </a:pPr>
            <a:endParaRPr lang="zh-CN" altLang="en-US" sz="2000" dirty="0">
              <a:solidFill>
                <a:schemeClr val="tx1"/>
              </a:solidFill>
              <a:latin typeface="Arial" panose="020B0604020202020204" pitchFamily="34" charset="0"/>
              <a:cs typeface="Arial" panose="020B0604020202020204" pitchFamily="34" charset="0"/>
            </a:endParaRPr>
          </a:p>
        </p:txBody>
      </p:sp>
      <p:pic>
        <p:nvPicPr>
          <p:cNvPr id="7" name="Picture 4" descr="C:\Users\Administrator\Desktop\图片\图 005.jpg">
            <a:extLst>
              <a:ext uri="{FF2B5EF4-FFF2-40B4-BE49-F238E27FC236}">
                <a16:creationId xmlns:a16="http://schemas.microsoft.com/office/drawing/2014/main" id="{11230D8F-38C3-2ED6-089F-F3744BE0E153}"/>
              </a:ext>
            </a:extLst>
          </p:cNvPr>
          <p:cNvPicPr>
            <a:picLocks noChangeAspect="1" noChangeArrowheads="1"/>
          </p:cNvPicPr>
          <p:nvPr/>
        </p:nvPicPr>
        <p:blipFill>
          <a:blip r:embed="rId5" cstate="print"/>
          <a:srcRect/>
          <a:stretch>
            <a:fillRect/>
          </a:stretch>
        </p:blipFill>
        <p:spPr bwMode="auto">
          <a:xfrm>
            <a:off x="928092" y="2400515"/>
            <a:ext cx="927275" cy="1281138"/>
          </a:xfrm>
          <a:prstGeom prst="rect">
            <a:avLst/>
          </a:prstGeom>
          <a:noFill/>
          <a:ln w="9525">
            <a:noFill/>
            <a:miter lim="800000"/>
            <a:headEnd/>
            <a:tailEnd/>
          </a:ln>
        </p:spPr>
      </p:pic>
      <p:pic>
        <p:nvPicPr>
          <p:cNvPr id="8" name="Picture 4" descr="C:\Users\Administrator\Desktop\图片\图 005.jpg">
            <a:extLst>
              <a:ext uri="{FF2B5EF4-FFF2-40B4-BE49-F238E27FC236}">
                <a16:creationId xmlns:a16="http://schemas.microsoft.com/office/drawing/2014/main" id="{283622D2-B0F0-89AC-1358-1A77276A2D13}"/>
              </a:ext>
            </a:extLst>
          </p:cNvPr>
          <p:cNvPicPr>
            <a:picLocks noChangeAspect="1" noChangeArrowheads="1"/>
          </p:cNvPicPr>
          <p:nvPr/>
        </p:nvPicPr>
        <p:blipFill>
          <a:blip r:embed="rId5" cstate="print"/>
          <a:srcRect/>
          <a:stretch>
            <a:fillRect/>
          </a:stretch>
        </p:blipFill>
        <p:spPr bwMode="auto">
          <a:xfrm>
            <a:off x="428026" y="3543523"/>
            <a:ext cx="927275" cy="1281138"/>
          </a:xfrm>
          <a:prstGeom prst="rect">
            <a:avLst/>
          </a:prstGeom>
          <a:noFill/>
          <a:ln w="9525">
            <a:noFill/>
            <a:miter lim="800000"/>
            <a:headEnd/>
            <a:tailEnd/>
          </a:ln>
        </p:spPr>
      </p:pic>
      <p:pic>
        <p:nvPicPr>
          <p:cNvPr id="9" name="Picture 4" descr="C:\Users\Administrator\Desktop\图片\图 005.jpg">
            <a:extLst>
              <a:ext uri="{FF2B5EF4-FFF2-40B4-BE49-F238E27FC236}">
                <a16:creationId xmlns:a16="http://schemas.microsoft.com/office/drawing/2014/main" id="{BDF428B6-ECA5-4CF2-9299-C4BB3CF4F816}"/>
              </a:ext>
            </a:extLst>
          </p:cNvPr>
          <p:cNvPicPr>
            <a:picLocks noChangeAspect="1" noChangeArrowheads="1"/>
          </p:cNvPicPr>
          <p:nvPr/>
        </p:nvPicPr>
        <p:blipFill>
          <a:blip r:embed="rId5" cstate="print"/>
          <a:srcRect/>
          <a:stretch>
            <a:fillRect/>
          </a:stretch>
        </p:blipFill>
        <p:spPr bwMode="auto">
          <a:xfrm>
            <a:off x="1213844" y="3186333"/>
            <a:ext cx="927275" cy="1281138"/>
          </a:xfrm>
          <a:prstGeom prst="rect">
            <a:avLst/>
          </a:prstGeom>
          <a:noFill/>
          <a:ln w="9525">
            <a:noFill/>
            <a:miter lim="800000"/>
            <a:headEnd/>
            <a:tailEnd/>
          </a:ln>
        </p:spPr>
      </p:pic>
      <p:pic>
        <p:nvPicPr>
          <p:cNvPr id="10" name="Picture 4" descr="C:\Users\Administrator\Desktop\图片\图 005.jpg">
            <a:extLst>
              <a:ext uri="{FF2B5EF4-FFF2-40B4-BE49-F238E27FC236}">
                <a16:creationId xmlns:a16="http://schemas.microsoft.com/office/drawing/2014/main" id="{23C80AB5-E08C-1859-E8F8-500F704E7BAF}"/>
              </a:ext>
            </a:extLst>
          </p:cNvPr>
          <p:cNvPicPr>
            <a:picLocks noChangeAspect="1" noChangeArrowheads="1"/>
          </p:cNvPicPr>
          <p:nvPr/>
        </p:nvPicPr>
        <p:blipFill>
          <a:blip r:embed="rId5" cstate="print"/>
          <a:srcRect/>
          <a:stretch>
            <a:fillRect/>
          </a:stretch>
        </p:blipFill>
        <p:spPr bwMode="auto">
          <a:xfrm>
            <a:off x="7896855" y="2906662"/>
            <a:ext cx="927275" cy="1281138"/>
          </a:xfrm>
          <a:prstGeom prst="rect">
            <a:avLst/>
          </a:prstGeom>
          <a:noFill/>
          <a:ln w="9525">
            <a:noFill/>
            <a:miter lim="800000"/>
            <a:headEnd/>
            <a:tailEnd/>
          </a:ln>
        </p:spPr>
      </p:pic>
      <p:pic>
        <p:nvPicPr>
          <p:cNvPr id="11" name="Picture 4" descr="C:\Users\Administrator\Desktop\图片\图 005.jpg">
            <a:extLst>
              <a:ext uri="{FF2B5EF4-FFF2-40B4-BE49-F238E27FC236}">
                <a16:creationId xmlns:a16="http://schemas.microsoft.com/office/drawing/2014/main" id="{1CB19729-6F47-9B51-5D18-3036DFE841A3}"/>
              </a:ext>
            </a:extLst>
          </p:cNvPr>
          <p:cNvPicPr>
            <a:picLocks noChangeAspect="1" noChangeArrowheads="1"/>
          </p:cNvPicPr>
          <p:nvPr/>
        </p:nvPicPr>
        <p:blipFill>
          <a:blip r:embed="rId5" cstate="print"/>
          <a:srcRect/>
          <a:stretch>
            <a:fillRect/>
          </a:stretch>
        </p:blipFill>
        <p:spPr bwMode="auto">
          <a:xfrm>
            <a:off x="7139528" y="3179916"/>
            <a:ext cx="927275" cy="1281138"/>
          </a:xfrm>
          <a:prstGeom prst="rect">
            <a:avLst/>
          </a:prstGeom>
          <a:noFill/>
          <a:ln w="9525">
            <a:noFill/>
            <a:miter lim="800000"/>
            <a:headEnd/>
            <a:tailEnd/>
          </a:ln>
        </p:spPr>
      </p:pic>
      <p:pic>
        <p:nvPicPr>
          <p:cNvPr id="12" name="Picture 4" descr="C:\Users\Administrator\Desktop\图片\图 005.jpg">
            <a:extLst>
              <a:ext uri="{FF2B5EF4-FFF2-40B4-BE49-F238E27FC236}">
                <a16:creationId xmlns:a16="http://schemas.microsoft.com/office/drawing/2014/main" id="{84BCF343-1DE5-8A0E-909C-D4BD78AD5D28}"/>
              </a:ext>
            </a:extLst>
          </p:cNvPr>
          <p:cNvPicPr>
            <a:picLocks noChangeAspect="1" noChangeArrowheads="1"/>
          </p:cNvPicPr>
          <p:nvPr/>
        </p:nvPicPr>
        <p:blipFill>
          <a:blip r:embed="rId5" cstate="print"/>
          <a:srcRect/>
          <a:stretch>
            <a:fillRect/>
          </a:stretch>
        </p:blipFill>
        <p:spPr bwMode="auto">
          <a:xfrm>
            <a:off x="7682541" y="3549604"/>
            <a:ext cx="927275" cy="1281138"/>
          </a:xfrm>
          <a:prstGeom prst="rect">
            <a:avLst/>
          </a:prstGeom>
          <a:noFill/>
          <a:ln w="9525">
            <a:noFill/>
            <a:miter lim="800000"/>
            <a:headEnd/>
            <a:tailEnd/>
          </a:ln>
        </p:spPr>
      </p:pic>
      <p:sp>
        <p:nvSpPr>
          <p:cNvPr id="13" name="燕尾形箭头 19">
            <a:extLst>
              <a:ext uri="{FF2B5EF4-FFF2-40B4-BE49-F238E27FC236}">
                <a16:creationId xmlns:a16="http://schemas.microsoft.com/office/drawing/2014/main" id="{ADDACD5B-4E73-C1D2-A82A-7DEEC7F636ED}"/>
              </a:ext>
            </a:extLst>
          </p:cNvPr>
          <p:cNvSpPr/>
          <p:nvPr/>
        </p:nvSpPr>
        <p:spPr>
          <a:xfrm rot="9317695">
            <a:off x="2066731" y="2469455"/>
            <a:ext cx="2259915" cy="217752"/>
          </a:xfrm>
          <a:prstGeom prst="notchedRightArrow">
            <a:avLst/>
          </a:prstGeom>
          <a:solidFill>
            <a:srgbClr val="FFC000"/>
          </a:solidFill>
          <a:ln w="31750">
            <a:solidFill>
              <a:srgbClr val="C0504D"/>
            </a:solidFill>
          </a:ln>
        </p:spPr>
        <p:style>
          <a:lnRef idx="3">
            <a:schemeClr val="lt1"/>
          </a:lnRef>
          <a:fillRef idx="1">
            <a:schemeClr val="accent4"/>
          </a:fillRef>
          <a:effectRef idx="1">
            <a:schemeClr val="accent4"/>
          </a:effectRef>
          <a:fontRef idx="minor">
            <a:schemeClr val="lt1"/>
          </a:fontRef>
        </p:style>
        <p:txBody>
          <a:bodyPr anchor="ctr"/>
          <a:lstStyle/>
          <a:p>
            <a:pPr algn="ctr">
              <a:defRPr/>
            </a:pPr>
            <a:endParaRPr lang="zh-CN" altLang="en-US" sz="2000" dirty="0">
              <a:solidFill>
                <a:schemeClr val="tx1"/>
              </a:solidFill>
              <a:latin typeface="Arial" panose="020B0604020202020204" pitchFamily="34" charset="0"/>
              <a:cs typeface="Arial" panose="020B0604020202020204" pitchFamily="34" charset="0"/>
            </a:endParaRPr>
          </a:p>
        </p:txBody>
      </p:sp>
      <p:sp>
        <p:nvSpPr>
          <p:cNvPr id="16" name="Title 1">
            <a:extLst>
              <a:ext uri="{FF2B5EF4-FFF2-40B4-BE49-F238E27FC236}">
                <a16:creationId xmlns:a16="http://schemas.microsoft.com/office/drawing/2014/main" id="{6C0480CD-E945-F65D-DC2B-45216B4D4CA1}"/>
              </a:ext>
            </a:extLst>
          </p:cNvPr>
          <p:cNvSpPr txBox="1">
            <a:spLocks/>
          </p:cNvSpPr>
          <p:nvPr/>
        </p:nvSpPr>
        <p:spPr bwMode="auto">
          <a:xfrm>
            <a:off x="3714174" y="4134264"/>
            <a:ext cx="2000264" cy="357190"/>
          </a:xfrm>
          <a:prstGeom prst="rect">
            <a:avLst/>
          </a:prstGeom>
          <a:noFill/>
          <a:ln w="9525">
            <a:noFill/>
            <a:miter lim="800000"/>
            <a:headEnd/>
            <a:tailEnd/>
          </a:ln>
          <a:effectLst/>
        </p:spPr>
        <p:txBody>
          <a:bodyPr anchor="ctr"/>
          <a:lstStyle/>
          <a:p>
            <a:pPr algn="ctr" defTabSz="457200">
              <a:defRPr/>
            </a:pPr>
            <a:r>
              <a:rPr lang="zh-CN" altLang="en-US" b="1" dirty="0">
                <a:solidFill>
                  <a:schemeClr val="bg1"/>
                </a:solidFill>
              </a:rPr>
              <a:t>可能具有相关性</a:t>
            </a:r>
            <a:endParaRPr lang="zh-CN" altLang="zh-CN" b="1" dirty="0">
              <a:solidFill>
                <a:schemeClr val="bg1"/>
              </a:solidFill>
            </a:endParaRPr>
          </a:p>
        </p:txBody>
      </p:sp>
      <p:sp>
        <p:nvSpPr>
          <p:cNvPr id="17" name="Title 1">
            <a:extLst>
              <a:ext uri="{FF2B5EF4-FFF2-40B4-BE49-F238E27FC236}">
                <a16:creationId xmlns:a16="http://schemas.microsoft.com/office/drawing/2014/main" id="{F1C19776-8C6E-6F52-D458-9421118F1133}"/>
              </a:ext>
            </a:extLst>
          </p:cNvPr>
          <p:cNvSpPr txBox="1">
            <a:spLocks/>
          </p:cNvSpPr>
          <p:nvPr/>
        </p:nvSpPr>
        <p:spPr bwMode="auto">
          <a:xfrm>
            <a:off x="1642472" y="991443"/>
            <a:ext cx="2143140" cy="571504"/>
          </a:xfrm>
          <a:prstGeom prst="rect">
            <a:avLst/>
          </a:prstGeom>
          <a:noFill/>
          <a:ln w="9525">
            <a:noFill/>
            <a:miter lim="800000"/>
            <a:headEnd/>
            <a:tailEnd/>
          </a:ln>
          <a:effectLst/>
        </p:spPr>
        <p:txBody>
          <a:bodyPr anchor="ctr"/>
          <a:lstStyle/>
          <a:p>
            <a:pPr algn="ctr" defTabSz="457200" fontAlgn="auto">
              <a:spcBef>
                <a:spcPts val="0"/>
              </a:spcBef>
              <a:spcAft>
                <a:spcPts val="0"/>
              </a:spcAft>
              <a:defRPr/>
            </a:pPr>
            <a:r>
              <a:rPr lang="zh-CN" altLang="en-US" b="1" dirty="0">
                <a:solidFill>
                  <a:srgbClr val="C00000"/>
                </a:solidFill>
              </a:rPr>
              <a:t>参考文献</a:t>
            </a:r>
            <a:endParaRPr lang="en-US" altLang="zh-CN" b="1" dirty="0">
              <a:solidFill>
                <a:srgbClr val="C00000"/>
              </a:solidFill>
            </a:endParaRPr>
          </a:p>
          <a:p>
            <a:pPr algn="ctr" defTabSz="457200" fontAlgn="auto">
              <a:spcBef>
                <a:spcPts val="0"/>
              </a:spcBef>
              <a:spcAft>
                <a:spcPts val="0"/>
              </a:spcAft>
              <a:defRPr/>
            </a:pPr>
            <a:r>
              <a:rPr lang="zh-CN" altLang="en-US" b="1" dirty="0">
                <a:solidFill>
                  <a:schemeClr val="bg1"/>
                </a:solidFill>
              </a:rPr>
              <a:t>（了解当前进展）</a:t>
            </a:r>
            <a:endParaRPr lang="zh-CN" altLang="zh-CN" b="1" dirty="0">
              <a:solidFill>
                <a:schemeClr val="bg1"/>
              </a:solidFill>
            </a:endParaRPr>
          </a:p>
        </p:txBody>
      </p:sp>
      <p:sp>
        <p:nvSpPr>
          <p:cNvPr id="18" name="Title 1">
            <a:extLst>
              <a:ext uri="{FF2B5EF4-FFF2-40B4-BE49-F238E27FC236}">
                <a16:creationId xmlns:a16="http://schemas.microsoft.com/office/drawing/2014/main" id="{88B96A97-5F70-4506-4045-B222D8DF4901}"/>
              </a:ext>
            </a:extLst>
          </p:cNvPr>
          <p:cNvSpPr txBox="1">
            <a:spLocks/>
          </p:cNvSpPr>
          <p:nvPr/>
        </p:nvSpPr>
        <p:spPr bwMode="auto">
          <a:xfrm>
            <a:off x="6071026" y="998414"/>
            <a:ext cx="2214578" cy="571504"/>
          </a:xfrm>
          <a:prstGeom prst="rect">
            <a:avLst/>
          </a:prstGeom>
          <a:noFill/>
          <a:ln w="9525">
            <a:noFill/>
            <a:miter lim="800000"/>
            <a:headEnd/>
            <a:tailEnd/>
          </a:ln>
          <a:effectLst/>
        </p:spPr>
        <p:txBody>
          <a:bodyPr anchor="ctr"/>
          <a:lstStyle/>
          <a:p>
            <a:pPr algn="ctr" defTabSz="457200">
              <a:defRPr/>
            </a:pPr>
            <a:r>
              <a:rPr lang="zh-CN" altLang="en-US" b="1" dirty="0">
                <a:solidFill>
                  <a:srgbClr val="C00000"/>
                </a:solidFill>
              </a:rPr>
              <a:t>施引文献</a:t>
            </a:r>
            <a:endParaRPr lang="en-US" altLang="zh-CN" b="1" dirty="0">
              <a:solidFill>
                <a:srgbClr val="C00000"/>
              </a:solidFill>
            </a:endParaRPr>
          </a:p>
          <a:p>
            <a:pPr algn="ctr" defTabSz="457200">
              <a:defRPr/>
            </a:pPr>
            <a:r>
              <a:rPr lang="zh-CN" altLang="en-US" b="1" dirty="0">
                <a:solidFill>
                  <a:schemeClr val="bg1"/>
                </a:solidFill>
              </a:rPr>
              <a:t>（跟踪后续进展）</a:t>
            </a:r>
            <a:endParaRPr lang="zh-CN" altLang="zh-CN" b="1" dirty="0">
              <a:solidFill>
                <a:schemeClr val="bg1"/>
              </a:solidFill>
            </a:endParaRPr>
          </a:p>
        </p:txBody>
      </p:sp>
      <p:sp>
        <p:nvSpPr>
          <p:cNvPr id="19" name="Title 1">
            <a:extLst>
              <a:ext uri="{FF2B5EF4-FFF2-40B4-BE49-F238E27FC236}">
                <a16:creationId xmlns:a16="http://schemas.microsoft.com/office/drawing/2014/main" id="{DD7B5440-3A6A-4646-B47D-2AC49FA3D670}"/>
              </a:ext>
            </a:extLst>
          </p:cNvPr>
          <p:cNvSpPr txBox="1">
            <a:spLocks/>
          </p:cNvSpPr>
          <p:nvPr/>
        </p:nvSpPr>
        <p:spPr bwMode="auto">
          <a:xfrm>
            <a:off x="4042770" y="2522503"/>
            <a:ext cx="2128858" cy="714380"/>
          </a:xfrm>
          <a:prstGeom prst="rect">
            <a:avLst/>
          </a:prstGeom>
          <a:noFill/>
          <a:ln w="9525">
            <a:noFill/>
            <a:miter lim="800000"/>
            <a:headEnd/>
            <a:tailEnd/>
          </a:ln>
          <a:effectLst/>
        </p:spPr>
        <p:txBody>
          <a:bodyPr anchor="ctr"/>
          <a:lstStyle/>
          <a:p>
            <a:pPr algn="ctr" defTabSz="457200">
              <a:defRPr/>
            </a:pPr>
            <a:r>
              <a:rPr lang="zh-CN" altLang="en-US" b="1" dirty="0">
                <a:solidFill>
                  <a:srgbClr val="C00000"/>
                </a:solidFill>
              </a:rPr>
              <a:t>领域里的关键文献</a:t>
            </a:r>
            <a:endParaRPr lang="en-US" altLang="zh-CN" b="1" dirty="0">
              <a:solidFill>
                <a:srgbClr val="C00000"/>
              </a:solidFill>
            </a:endParaRPr>
          </a:p>
          <a:p>
            <a:pPr algn="ctr" defTabSz="457200">
              <a:defRPr/>
            </a:pPr>
            <a:r>
              <a:rPr lang="zh-CN" altLang="en-US" b="1" dirty="0">
                <a:solidFill>
                  <a:srgbClr val="C00000"/>
                </a:solidFill>
              </a:rPr>
              <a:t>比如 </a:t>
            </a:r>
            <a:r>
              <a:rPr lang="en-US" altLang="zh-CN" b="1" dirty="0">
                <a:solidFill>
                  <a:srgbClr val="C00000"/>
                </a:solidFill>
              </a:rPr>
              <a:t>Review Article</a:t>
            </a:r>
            <a:endParaRPr lang="zh-CN" altLang="zh-CN" b="1" dirty="0">
              <a:solidFill>
                <a:srgbClr val="C00000"/>
              </a:solidFill>
            </a:endParaRPr>
          </a:p>
        </p:txBody>
      </p:sp>
      <p:sp>
        <p:nvSpPr>
          <p:cNvPr id="20" name="燕尾形箭头 30">
            <a:extLst>
              <a:ext uri="{FF2B5EF4-FFF2-40B4-BE49-F238E27FC236}">
                <a16:creationId xmlns:a16="http://schemas.microsoft.com/office/drawing/2014/main" id="{C58C875A-7018-0565-6DC4-A315FD8C5D5A}"/>
              </a:ext>
            </a:extLst>
          </p:cNvPr>
          <p:cNvSpPr/>
          <p:nvPr/>
        </p:nvSpPr>
        <p:spPr>
          <a:xfrm rot="10800000">
            <a:off x="2315655" y="3848745"/>
            <a:ext cx="4704616" cy="229427"/>
          </a:xfrm>
          <a:prstGeom prst="notchedRightArrow">
            <a:avLst/>
          </a:prstGeom>
          <a:solidFill>
            <a:srgbClr val="FFC000"/>
          </a:solidFill>
          <a:ln w="31750">
            <a:solidFill>
              <a:srgbClr val="C0504D"/>
            </a:solidFill>
          </a:ln>
        </p:spPr>
        <p:style>
          <a:lnRef idx="3">
            <a:schemeClr val="lt1"/>
          </a:lnRef>
          <a:fillRef idx="1">
            <a:schemeClr val="accent4"/>
          </a:fillRef>
          <a:effectRef idx="1">
            <a:schemeClr val="accent4"/>
          </a:effectRef>
          <a:fontRef idx="minor">
            <a:schemeClr val="lt1"/>
          </a:fontRef>
        </p:style>
        <p:txBody>
          <a:bodyPr anchor="ctr"/>
          <a:lstStyle/>
          <a:p>
            <a:pPr algn="ctr">
              <a:defRPr/>
            </a:pPr>
            <a:endParaRPr lang="zh-CN" altLang="en-US" sz="2000" dirty="0">
              <a:solidFill>
                <a:schemeClr val="tx1"/>
              </a:solidFill>
              <a:latin typeface="Arial" panose="020B0604020202020204" pitchFamily="34" charset="0"/>
              <a:cs typeface="Arial" panose="020B0604020202020204" pitchFamily="34" charset="0"/>
            </a:endParaRPr>
          </a:p>
        </p:txBody>
      </p:sp>
      <p:sp>
        <p:nvSpPr>
          <p:cNvPr id="21" name="Title 1">
            <a:extLst>
              <a:ext uri="{FF2B5EF4-FFF2-40B4-BE49-F238E27FC236}">
                <a16:creationId xmlns:a16="http://schemas.microsoft.com/office/drawing/2014/main" id="{D0DE9D95-1922-B863-DC9D-5513BDF6B7A2}"/>
              </a:ext>
            </a:extLst>
          </p:cNvPr>
          <p:cNvSpPr txBox="1">
            <a:spLocks/>
          </p:cNvSpPr>
          <p:nvPr/>
        </p:nvSpPr>
        <p:spPr bwMode="auto">
          <a:xfrm>
            <a:off x="4714306" y="1543259"/>
            <a:ext cx="785786" cy="357190"/>
          </a:xfrm>
          <a:prstGeom prst="rect">
            <a:avLst/>
          </a:prstGeom>
          <a:noFill/>
          <a:ln w="9525">
            <a:noFill/>
            <a:miter lim="800000"/>
            <a:headEnd/>
            <a:tailEnd/>
          </a:ln>
          <a:effectLst>
            <a:outerShdw blurRad="50800" dist="38100" dir="2700000" algn="tl" rotWithShape="0">
              <a:prstClr val="black">
                <a:alpha val="40000"/>
              </a:prstClr>
            </a:outerShdw>
          </a:effectLst>
        </p:spPr>
        <p:txBody>
          <a:bodyPr anchor="ctr"/>
          <a:lstStyle/>
          <a:p>
            <a:pPr defTabSz="457200" fontAlgn="auto">
              <a:spcBef>
                <a:spcPts val="0"/>
              </a:spcBef>
              <a:spcAft>
                <a:spcPts val="0"/>
              </a:spcAft>
              <a:defRPr/>
            </a:pPr>
            <a:r>
              <a:rPr lang="en-US" altLang="zh-CN" b="1" dirty="0">
                <a:solidFill>
                  <a:schemeClr val="bg1"/>
                </a:solidFill>
                <a:latin typeface="Arial" panose="020B0604020202020204" pitchFamily="34" charset="0"/>
                <a:cs typeface="Arial" panose="020B0604020202020204" pitchFamily="34" charset="0"/>
              </a:rPr>
              <a:t>2025 </a:t>
            </a:r>
            <a:endParaRPr lang="zh-CN" altLang="zh-CN" b="1" dirty="0">
              <a:solidFill>
                <a:schemeClr val="bg1"/>
              </a:solidFill>
              <a:latin typeface="Arial" panose="020B0604020202020204" pitchFamily="34" charset="0"/>
              <a:cs typeface="Arial" panose="020B0604020202020204" pitchFamily="34" charset="0"/>
            </a:endParaRPr>
          </a:p>
        </p:txBody>
      </p:sp>
      <p:sp>
        <p:nvSpPr>
          <p:cNvPr id="22" name="Title 1">
            <a:extLst>
              <a:ext uri="{FF2B5EF4-FFF2-40B4-BE49-F238E27FC236}">
                <a16:creationId xmlns:a16="http://schemas.microsoft.com/office/drawing/2014/main" id="{11A1C082-EB52-56AD-D673-A805C11CF857}"/>
              </a:ext>
            </a:extLst>
          </p:cNvPr>
          <p:cNvSpPr txBox="1">
            <a:spLocks/>
          </p:cNvSpPr>
          <p:nvPr/>
        </p:nvSpPr>
        <p:spPr bwMode="auto">
          <a:xfrm>
            <a:off x="1053041" y="2812661"/>
            <a:ext cx="785786" cy="357190"/>
          </a:xfrm>
          <a:prstGeom prst="rect">
            <a:avLst/>
          </a:prstGeom>
          <a:noFill/>
          <a:ln w="9525">
            <a:noFill/>
            <a:miter lim="800000"/>
            <a:headEnd/>
            <a:tailEnd/>
          </a:ln>
          <a:effectLst>
            <a:outerShdw blurRad="50800" dist="38100" dir="2700000" algn="tl" rotWithShape="0">
              <a:prstClr val="black">
                <a:alpha val="40000"/>
              </a:prstClr>
            </a:outerShdw>
          </a:effectLst>
        </p:spPr>
        <p:txBody>
          <a:bodyPr anchor="ctr"/>
          <a:lstStyle/>
          <a:p>
            <a:pPr defTabSz="457200" fontAlgn="auto">
              <a:spcBef>
                <a:spcPts val="0"/>
              </a:spcBef>
              <a:spcAft>
                <a:spcPts val="0"/>
              </a:spcAft>
              <a:defRPr/>
            </a:pPr>
            <a:r>
              <a:rPr lang="en-US" altLang="zh-CN" b="1" dirty="0">
                <a:solidFill>
                  <a:schemeClr val="bg1"/>
                </a:solidFill>
                <a:latin typeface="Arial" panose="020B0604020202020204" pitchFamily="34" charset="0"/>
                <a:cs typeface="Arial" panose="020B0604020202020204" pitchFamily="34" charset="0"/>
              </a:rPr>
              <a:t>2024 </a:t>
            </a:r>
            <a:endParaRPr lang="zh-CN" altLang="zh-CN" b="1" dirty="0">
              <a:solidFill>
                <a:schemeClr val="bg1"/>
              </a:solidFill>
              <a:latin typeface="Arial" panose="020B0604020202020204" pitchFamily="34" charset="0"/>
              <a:cs typeface="Arial" panose="020B0604020202020204" pitchFamily="34" charset="0"/>
            </a:endParaRPr>
          </a:p>
        </p:txBody>
      </p:sp>
      <p:sp>
        <p:nvSpPr>
          <p:cNvPr id="23" name="Title 1">
            <a:extLst>
              <a:ext uri="{FF2B5EF4-FFF2-40B4-BE49-F238E27FC236}">
                <a16:creationId xmlns:a16="http://schemas.microsoft.com/office/drawing/2014/main" id="{E24DA725-1598-CD33-DE5D-FFE5C9628404}"/>
              </a:ext>
            </a:extLst>
          </p:cNvPr>
          <p:cNvSpPr txBox="1">
            <a:spLocks/>
          </p:cNvSpPr>
          <p:nvPr/>
        </p:nvSpPr>
        <p:spPr bwMode="auto">
          <a:xfrm>
            <a:off x="552975" y="3955669"/>
            <a:ext cx="785786" cy="357190"/>
          </a:xfrm>
          <a:prstGeom prst="rect">
            <a:avLst/>
          </a:prstGeom>
          <a:noFill/>
          <a:ln w="9525">
            <a:noFill/>
            <a:miter lim="800000"/>
            <a:headEnd/>
            <a:tailEnd/>
          </a:ln>
          <a:effectLst>
            <a:outerShdw blurRad="50800" dist="38100" dir="2700000" algn="tl" rotWithShape="0">
              <a:prstClr val="black">
                <a:alpha val="40000"/>
              </a:prstClr>
            </a:outerShdw>
          </a:effectLst>
        </p:spPr>
        <p:txBody>
          <a:bodyPr anchor="ctr"/>
          <a:lstStyle/>
          <a:p>
            <a:pPr defTabSz="457200" fontAlgn="auto">
              <a:spcBef>
                <a:spcPts val="0"/>
              </a:spcBef>
              <a:spcAft>
                <a:spcPts val="0"/>
              </a:spcAft>
              <a:defRPr/>
            </a:pPr>
            <a:r>
              <a:rPr lang="en-US" altLang="zh-CN" b="1" dirty="0">
                <a:solidFill>
                  <a:schemeClr val="bg1"/>
                </a:solidFill>
                <a:latin typeface="Arial" panose="020B0604020202020204" pitchFamily="34" charset="0"/>
                <a:cs typeface="Arial" panose="020B0604020202020204" pitchFamily="34" charset="0"/>
              </a:rPr>
              <a:t>2016 </a:t>
            </a:r>
            <a:endParaRPr lang="zh-CN" altLang="zh-CN" b="1" dirty="0">
              <a:solidFill>
                <a:schemeClr val="bg1"/>
              </a:solidFill>
              <a:latin typeface="Arial" panose="020B0604020202020204" pitchFamily="34" charset="0"/>
              <a:cs typeface="Arial" panose="020B0604020202020204" pitchFamily="34" charset="0"/>
            </a:endParaRPr>
          </a:p>
        </p:txBody>
      </p:sp>
      <p:sp>
        <p:nvSpPr>
          <p:cNvPr id="24" name="Title 1">
            <a:extLst>
              <a:ext uri="{FF2B5EF4-FFF2-40B4-BE49-F238E27FC236}">
                <a16:creationId xmlns:a16="http://schemas.microsoft.com/office/drawing/2014/main" id="{B14E0313-7D6D-62C1-CB65-D21FA14256AD}"/>
              </a:ext>
            </a:extLst>
          </p:cNvPr>
          <p:cNvSpPr txBox="1">
            <a:spLocks/>
          </p:cNvSpPr>
          <p:nvPr/>
        </p:nvSpPr>
        <p:spPr bwMode="auto">
          <a:xfrm>
            <a:off x="1338793" y="3527041"/>
            <a:ext cx="785786" cy="357190"/>
          </a:xfrm>
          <a:prstGeom prst="rect">
            <a:avLst/>
          </a:prstGeom>
          <a:noFill/>
          <a:ln w="9525">
            <a:noFill/>
            <a:miter lim="800000"/>
            <a:headEnd/>
            <a:tailEnd/>
          </a:ln>
          <a:effectLst>
            <a:outerShdw blurRad="50800" dist="38100" dir="2700000" algn="tl" rotWithShape="0">
              <a:prstClr val="black">
                <a:alpha val="40000"/>
              </a:prstClr>
            </a:outerShdw>
          </a:effectLst>
        </p:spPr>
        <p:txBody>
          <a:bodyPr anchor="ctr"/>
          <a:lstStyle/>
          <a:p>
            <a:pPr defTabSz="457200" fontAlgn="auto">
              <a:spcBef>
                <a:spcPts val="0"/>
              </a:spcBef>
              <a:spcAft>
                <a:spcPts val="0"/>
              </a:spcAft>
              <a:defRPr/>
            </a:pPr>
            <a:r>
              <a:rPr lang="en-US" altLang="zh-CN" b="1" dirty="0">
                <a:solidFill>
                  <a:schemeClr val="bg1"/>
                </a:solidFill>
                <a:latin typeface="Arial" panose="020B0604020202020204" pitchFamily="34" charset="0"/>
                <a:cs typeface="Arial" panose="020B0604020202020204" pitchFamily="34" charset="0"/>
              </a:rPr>
              <a:t>2025 </a:t>
            </a:r>
            <a:endParaRPr lang="zh-CN" altLang="zh-CN" b="1" dirty="0">
              <a:solidFill>
                <a:schemeClr val="bg1"/>
              </a:solidFill>
              <a:latin typeface="Arial" panose="020B0604020202020204" pitchFamily="34" charset="0"/>
              <a:cs typeface="Arial" panose="020B0604020202020204" pitchFamily="34" charset="0"/>
            </a:endParaRPr>
          </a:p>
        </p:txBody>
      </p:sp>
      <p:sp>
        <p:nvSpPr>
          <p:cNvPr id="25" name="Title 1">
            <a:extLst>
              <a:ext uri="{FF2B5EF4-FFF2-40B4-BE49-F238E27FC236}">
                <a16:creationId xmlns:a16="http://schemas.microsoft.com/office/drawing/2014/main" id="{3A5A38B9-5F74-90BB-6251-789717555F20}"/>
              </a:ext>
            </a:extLst>
          </p:cNvPr>
          <p:cNvSpPr txBox="1">
            <a:spLocks/>
          </p:cNvSpPr>
          <p:nvPr/>
        </p:nvSpPr>
        <p:spPr bwMode="auto">
          <a:xfrm>
            <a:off x="7791090" y="3812759"/>
            <a:ext cx="785786" cy="357190"/>
          </a:xfrm>
          <a:prstGeom prst="rect">
            <a:avLst/>
          </a:prstGeom>
          <a:noFill/>
          <a:ln w="9525">
            <a:noFill/>
            <a:miter lim="800000"/>
            <a:headEnd/>
            <a:tailEnd/>
          </a:ln>
          <a:effectLst>
            <a:outerShdw blurRad="50800" dist="38100" dir="2700000" algn="tl" rotWithShape="0">
              <a:prstClr val="black">
                <a:alpha val="40000"/>
              </a:prstClr>
            </a:outerShdw>
          </a:effectLst>
        </p:spPr>
        <p:txBody>
          <a:bodyPr anchor="ctr"/>
          <a:lstStyle/>
          <a:p>
            <a:pPr defTabSz="457200" fontAlgn="auto">
              <a:spcBef>
                <a:spcPts val="0"/>
              </a:spcBef>
              <a:spcAft>
                <a:spcPts val="0"/>
              </a:spcAft>
              <a:defRPr/>
            </a:pPr>
            <a:r>
              <a:rPr lang="en-US" altLang="zh-CN" b="1" dirty="0">
                <a:solidFill>
                  <a:schemeClr val="bg1"/>
                </a:solidFill>
                <a:latin typeface="Arial" panose="020B0604020202020204" pitchFamily="34" charset="0"/>
                <a:cs typeface="Arial" panose="020B0604020202020204" pitchFamily="34" charset="0"/>
              </a:rPr>
              <a:t>2025 </a:t>
            </a:r>
            <a:endParaRPr lang="zh-CN" altLang="zh-CN" b="1" dirty="0">
              <a:solidFill>
                <a:schemeClr val="bg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66BF9FFD-1378-FBF9-D944-C9C34610EF38}"/>
              </a:ext>
            </a:extLst>
          </p:cNvPr>
          <p:cNvSpPr txBox="1">
            <a:spLocks/>
          </p:cNvSpPr>
          <p:nvPr/>
        </p:nvSpPr>
        <p:spPr bwMode="auto">
          <a:xfrm>
            <a:off x="7248077" y="3447799"/>
            <a:ext cx="785786" cy="357190"/>
          </a:xfrm>
          <a:prstGeom prst="rect">
            <a:avLst/>
          </a:prstGeom>
          <a:noFill/>
          <a:ln w="9525">
            <a:noFill/>
            <a:miter lim="800000"/>
            <a:headEnd/>
            <a:tailEnd/>
          </a:ln>
          <a:effectLst>
            <a:outerShdw blurRad="50800" dist="38100" dir="2700000" algn="tl" rotWithShape="0">
              <a:prstClr val="black">
                <a:alpha val="40000"/>
              </a:prstClr>
            </a:outerShdw>
          </a:effectLst>
        </p:spPr>
        <p:txBody>
          <a:bodyPr anchor="ctr"/>
          <a:lstStyle/>
          <a:p>
            <a:pPr defTabSz="457200" fontAlgn="auto">
              <a:spcBef>
                <a:spcPts val="0"/>
              </a:spcBef>
              <a:spcAft>
                <a:spcPts val="0"/>
              </a:spcAft>
              <a:defRPr/>
            </a:pPr>
            <a:r>
              <a:rPr lang="en-US" altLang="zh-CN" b="1" dirty="0">
                <a:solidFill>
                  <a:schemeClr val="bg1"/>
                </a:solidFill>
                <a:latin typeface="Arial" panose="020B0604020202020204" pitchFamily="34" charset="0"/>
                <a:cs typeface="Arial" panose="020B0604020202020204" pitchFamily="34" charset="0"/>
              </a:rPr>
              <a:t>2025 </a:t>
            </a:r>
            <a:endParaRPr lang="zh-CN" altLang="zh-CN" b="1" dirty="0">
              <a:solidFill>
                <a:schemeClr val="bg1"/>
              </a:solidFill>
              <a:latin typeface="Arial" panose="020B0604020202020204" pitchFamily="34" charset="0"/>
              <a:cs typeface="Arial" panose="020B0604020202020204" pitchFamily="34" charset="0"/>
            </a:endParaRPr>
          </a:p>
        </p:txBody>
      </p:sp>
      <p:sp>
        <p:nvSpPr>
          <p:cNvPr id="27" name="Title 1">
            <a:extLst>
              <a:ext uri="{FF2B5EF4-FFF2-40B4-BE49-F238E27FC236}">
                <a16:creationId xmlns:a16="http://schemas.microsoft.com/office/drawing/2014/main" id="{D498F2EB-0205-3E47-5CFD-76540113400B}"/>
              </a:ext>
            </a:extLst>
          </p:cNvPr>
          <p:cNvSpPr txBox="1">
            <a:spLocks/>
          </p:cNvSpPr>
          <p:nvPr/>
        </p:nvSpPr>
        <p:spPr bwMode="auto">
          <a:xfrm>
            <a:off x="8005404" y="3241255"/>
            <a:ext cx="785786" cy="357190"/>
          </a:xfrm>
          <a:prstGeom prst="rect">
            <a:avLst/>
          </a:prstGeom>
          <a:noFill/>
          <a:ln w="9525">
            <a:noFill/>
            <a:miter lim="800000"/>
            <a:headEnd/>
            <a:tailEnd/>
          </a:ln>
          <a:effectLst>
            <a:outerShdw blurRad="50800" dist="38100" dir="2700000" algn="tl" rotWithShape="0">
              <a:prstClr val="black">
                <a:alpha val="40000"/>
              </a:prstClr>
            </a:outerShdw>
          </a:effectLst>
        </p:spPr>
        <p:txBody>
          <a:bodyPr anchor="ctr"/>
          <a:lstStyle/>
          <a:p>
            <a:pPr defTabSz="457200" fontAlgn="auto">
              <a:spcBef>
                <a:spcPts val="0"/>
              </a:spcBef>
              <a:spcAft>
                <a:spcPts val="0"/>
              </a:spcAft>
              <a:defRPr/>
            </a:pPr>
            <a:r>
              <a:rPr lang="en-US" altLang="zh-CN" b="1" dirty="0">
                <a:solidFill>
                  <a:schemeClr val="bg1"/>
                </a:solidFill>
                <a:latin typeface="Arial" panose="020B0604020202020204" pitchFamily="34" charset="0"/>
                <a:cs typeface="Arial" panose="020B0604020202020204" pitchFamily="34" charset="0"/>
              </a:rPr>
              <a:t>2026 </a:t>
            </a:r>
            <a:endParaRPr lang="zh-CN" altLang="zh-CN" b="1" dirty="0">
              <a:solidFill>
                <a:schemeClr val="bg1"/>
              </a:solidFill>
              <a:latin typeface="Arial" panose="020B0604020202020204" pitchFamily="34" charset="0"/>
              <a:cs typeface="Arial" panose="020B0604020202020204" pitchFamily="34" charset="0"/>
            </a:endParaRPr>
          </a:p>
        </p:txBody>
      </p:sp>
      <p:sp>
        <p:nvSpPr>
          <p:cNvPr id="28" name="Title 1">
            <a:extLst>
              <a:ext uri="{FF2B5EF4-FFF2-40B4-BE49-F238E27FC236}">
                <a16:creationId xmlns:a16="http://schemas.microsoft.com/office/drawing/2014/main" id="{30753784-57D6-1BD9-66F4-E7A0D2B0E20B}"/>
              </a:ext>
            </a:extLst>
          </p:cNvPr>
          <p:cNvSpPr txBox="1">
            <a:spLocks/>
          </p:cNvSpPr>
          <p:nvPr/>
        </p:nvSpPr>
        <p:spPr bwMode="auto">
          <a:xfrm>
            <a:off x="410099" y="3098413"/>
            <a:ext cx="785786" cy="357190"/>
          </a:xfrm>
          <a:prstGeom prst="rect">
            <a:avLst/>
          </a:prstGeom>
          <a:noFill/>
          <a:ln w="9525">
            <a:noFill/>
            <a:miter lim="800000"/>
            <a:headEnd/>
            <a:tailEnd/>
          </a:ln>
          <a:effectLst>
            <a:outerShdw blurRad="50800" dist="38100" dir="2700000" algn="tl" rotWithShape="0">
              <a:prstClr val="black">
                <a:alpha val="40000"/>
              </a:prstClr>
            </a:outerShdw>
          </a:effectLst>
        </p:spPr>
        <p:txBody>
          <a:bodyPr anchor="ctr"/>
          <a:lstStyle/>
          <a:p>
            <a:pPr defTabSz="457200" fontAlgn="auto">
              <a:spcBef>
                <a:spcPts val="0"/>
              </a:spcBef>
              <a:spcAft>
                <a:spcPts val="0"/>
              </a:spcAft>
              <a:defRPr/>
            </a:pPr>
            <a:r>
              <a:rPr lang="en-US" altLang="zh-CN" b="1" dirty="0">
                <a:solidFill>
                  <a:schemeClr val="bg1"/>
                </a:solidFill>
                <a:latin typeface="Arial" panose="020B0604020202020204" pitchFamily="34" charset="0"/>
                <a:cs typeface="Arial" panose="020B0604020202020204" pitchFamily="34" charset="0"/>
              </a:rPr>
              <a:t>2023 </a:t>
            </a:r>
            <a:endParaRPr lang="zh-CN" altLang="zh-CN" b="1" dirty="0">
              <a:solidFill>
                <a:schemeClr val="bg1"/>
              </a:solidFill>
              <a:latin typeface="Arial" panose="020B0604020202020204" pitchFamily="34" charset="0"/>
              <a:cs typeface="Arial" panose="020B0604020202020204" pitchFamily="34" charset="0"/>
            </a:endParaRPr>
          </a:p>
        </p:txBody>
      </p:sp>
      <p:sp>
        <p:nvSpPr>
          <p:cNvPr id="29" name="Title 18">
            <a:extLst>
              <a:ext uri="{FF2B5EF4-FFF2-40B4-BE49-F238E27FC236}">
                <a16:creationId xmlns:a16="http://schemas.microsoft.com/office/drawing/2014/main" id="{B8046D11-6FAA-AE55-AA20-88333DF2BC2A}"/>
              </a:ext>
            </a:extLst>
          </p:cNvPr>
          <p:cNvSpPr txBox="1">
            <a:spLocks/>
          </p:cNvSpPr>
          <p:nvPr/>
        </p:nvSpPr>
        <p:spPr>
          <a:xfrm>
            <a:off x="413785" y="258181"/>
            <a:ext cx="8443075" cy="383955"/>
          </a:xfrm>
          <a:prstGeom prst="rect">
            <a:avLst/>
          </a:prstGeom>
        </p:spPr>
        <p:txBody>
          <a:bodyPr lIns="0" tIns="0" rIns="0" bIns="0"/>
          <a:lstStyle>
            <a:lvl1pPr algn="l" rtl="0" eaLnBrk="1" fontAlgn="base" hangingPunct="1">
              <a:spcBef>
                <a:spcPct val="0"/>
              </a:spcBef>
              <a:spcAft>
                <a:spcPct val="0"/>
              </a:spcAft>
              <a:defRPr sz="3000" b="1" kern="1200">
                <a:solidFill>
                  <a:srgbClr val="0A4A8E"/>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a:lnSpc>
                <a:spcPts val="2600"/>
              </a:lnSpc>
            </a:pPr>
            <a:r>
              <a:rPr lang="zh-CN" altLang="en-US" sz="2400" dirty="0">
                <a:solidFill>
                  <a:schemeClr val="bg1"/>
                </a:solidFill>
                <a:latin typeface="+mn-ea"/>
                <a:ea typeface="+mn-ea"/>
              </a:rPr>
              <a:t>文献调研：找到关键文献，获得引证关系</a:t>
            </a:r>
            <a:endParaRPr lang="en-US" altLang="zh-CN" sz="2400" dirty="0">
              <a:solidFill>
                <a:schemeClr val="bg1"/>
              </a:solidFill>
              <a:latin typeface="+mn-ea"/>
              <a:ea typeface="+mn-ea"/>
            </a:endParaRPr>
          </a:p>
        </p:txBody>
      </p:sp>
      <p:sp>
        <p:nvSpPr>
          <p:cNvPr id="31" name="Title 1">
            <a:extLst>
              <a:ext uri="{FF2B5EF4-FFF2-40B4-BE49-F238E27FC236}">
                <a16:creationId xmlns:a16="http://schemas.microsoft.com/office/drawing/2014/main" id="{BD8CCD61-B54B-A802-1063-FC87350F17C9}"/>
              </a:ext>
            </a:extLst>
          </p:cNvPr>
          <p:cNvSpPr txBox="1">
            <a:spLocks/>
          </p:cNvSpPr>
          <p:nvPr/>
        </p:nvSpPr>
        <p:spPr bwMode="auto">
          <a:xfrm>
            <a:off x="2008397" y="1609964"/>
            <a:ext cx="1411289" cy="676747"/>
          </a:xfrm>
          <a:prstGeom prst="rect">
            <a:avLst/>
          </a:prstGeom>
          <a:solidFill>
            <a:schemeClr val="bg2">
              <a:lumMod val="60000"/>
              <a:lumOff val="40000"/>
            </a:schemeClr>
          </a:solidFill>
          <a:ln w="9525">
            <a:solidFill>
              <a:schemeClr val="bg1"/>
            </a:solidFill>
            <a:miter lim="800000"/>
            <a:headEnd/>
            <a:tailEnd/>
          </a:ln>
          <a:effectLst>
            <a:outerShdw blurRad="50800" dist="38100" dir="2700000" algn="tl" rotWithShape="0">
              <a:prstClr val="black">
                <a:alpha val="40000"/>
              </a:prstClr>
            </a:outerShdw>
          </a:effectLst>
        </p:spPr>
        <p:txBody>
          <a:bodyPr anchor="ctr"/>
          <a:lstStyle/>
          <a:p>
            <a:pPr algn="ctr" defTabSz="457200" fontAlgn="auto">
              <a:spcBef>
                <a:spcPts val="0"/>
              </a:spcBef>
              <a:spcAft>
                <a:spcPts val="0"/>
              </a:spcAft>
              <a:defRPr/>
            </a:pPr>
            <a:r>
              <a:rPr lang="en-US" altLang="zh-CN" sz="1600" b="1"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Cited </a:t>
            </a:r>
          </a:p>
          <a:p>
            <a:pPr algn="ctr" defTabSz="457200" fontAlgn="auto">
              <a:spcBef>
                <a:spcPts val="0"/>
              </a:spcBef>
              <a:spcAft>
                <a:spcPts val="0"/>
              </a:spcAft>
              <a:defRPr/>
            </a:pPr>
            <a:r>
              <a:rPr lang="en-US" altLang="zh-CN" sz="1600" b="1"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References</a:t>
            </a:r>
          </a:p>
        </p:txBody>
      </p:sp>
      <p:sp>
        <p:nvSpPr>
          <p:cNvPr id="32" name="Title 1">
            <a:extLst>
              <a:ext uri="{FF2B5EF4-FFF2-40B4-BE49-F238E27FC236}">
                <a16:creationId xmlns:a16="http://schemas.microsoft.com/office/drawing/2014/main" id="{14A8F2F4-F818-A9A7-45B5-3F49BAF02BE4}"/>
              </a:ext>
            </a:extLst>
          </p:cNvPr>
          <p:cNvSpPr txBox="1">
            <a:spLocks/>
          </p:cNvSpPr>
          <p:nvPr/>
        </p:nvSpPr>
        <p:spPr bwMode="auto">
          <a:xfrm>
            <a:off x="6581415" y="1614975"/>
            <a:ext cx="1193800" cy="676747"/>
          </a:xfrm>
          <a:prstGeom prst="rect">
            <a:avLst/>
          </a:prstGeom>
          <a:solidFill>
            <a:schemeClr val="bg2">
              <a:lumMod val="60000"/>
              <a:lumOff val="40000"/>
            </a:schemeClr>
          </a:solidFill>
          <a:ln w="9525">
            <a:solidFill>
              <a:schemeClr val="bg1"/>
            </a:solidFill>
            <a:miter lim="800000"/>
            <a:headEnd/>
            <a:tailEnd/>
          </a:ln>
          <a:effectLst>
            <a:outerShdw blurRad="50800" dist="38100" dir="2700000" algn="tl" rotWithShape="0">
              <a:prstClr val="black">
                <a:alpha val="40000"/>
              </a:prstClr>
            </a:outerShdw>
          </a:effectLst>
        </p:spPr>
        <p:txBody>
          <a:bodyPr anchor="ctr"/>
          <a:lstStyle/>
          <a:p>
            <a:pPr algn="ctr" defTabSz="457200" fontAlgn="auto">
              <a:spcBef>
                <a:spcPts val="0"/>
              </a:spcBef>
              <a:spcAft>
                <a:spcPts val="0"/>
              </a:spcAft>
              <a:defRPr/>
            </a:pPr>
            <a:r>
              <a:rPr lang="en-US" altLang="zh-CN" sz="1600" b="1"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Citing </a:t>
            </a:r>
          </a:p>
          <a:p>
            <a:pPr algn="ctr" defTabSz="457200" fontAlgn="auto">
              <a:spcBef>
                <a:spcPts val="0"/>
              </a:spcBef>
              <a:spcAft>
                <a:spcPts val="0"/>
              </a:spcAft>
              <a:defRPr/>
            </a:pPr>
            <a:r>
              <a:rPr lang="en-US" altLang="zh-CN" sz="1600" b="1"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Articles</a:t>
            </a:r>
          </a:p>
        </p:txBody>
      </p:sp>
    </p:spTree>
    <p:extLst>
      <p:ext uri="{BB962C8B-B14F-4D97-AF65-F5344CB8AC3E}">
        <p14:creationId xmlns:p14="http://schemas.microsoft.com/office/powerpoint/2010/main" val="28231194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06905A6B-D180-7DE8-D3F4-6E1A9F42463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Rectangle 3">
            <a:extLst>
              <a:ext uri="{FF2B5EF4-FFF2-40B4-BE49-F238E27FC236}">
                <a16:creationId xmlns:a16="http://schemas.microsoft.com/office/drawing/2014/main" id="{3BD1EEA4-6376-0B0C-A116-49D63062A798}"/>
              </a:ext>
            </a:extLst>
          </p:cNvPr>
          <p:cNvSpPr>
            <a:spLocks noGrp="1" noChangeArrowheads="1"/>
          </p:cNvSpPr>
          <p:nvPr/>
        </p:nvSpPr>
        <p:spPr bwMode="auto">
          <a:xfrm>
            <a:off x="539552" y="974048"/>
            <a:ext cx="4240506" cy="3495767"/>
          </a:xfrm>
          <a:prstGeom prst="rect">
            <a:avLst/>
          </a:prstGeom>
          <a:noFill/>
          <a:ln>
            <a:noFill/>
            <a:headEnd/>
            <a:tailEnd/>
          </a:ln>
          <a:effectLst/>
        </p:spPr>
        <p:style>
          <a:lnRef idx="2">
            <a:schemeClr val="dk1"/>
          </a:lnRef>
          <a:fillRef idx="1">
            <a:schemeClr val="lt1"/>
          </a:fillRef>
          <a:effectRef idx="0">
            <a:schemeClr val="dk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charset="0"/>
              <a:buNone/>
              <a:defRPr/>
            </a:pPr>
            <a:r>
              <a:rPr lang="en-US" altLang="zh-CN" sz="2400" b="1" dirty="0">
                <a:solidFill>
                  <a:srgbClr val="C00000"/>
                </a:solidFill>
                <a:cs typeface="Arial" panose="020B0604020202020204" pitchFamily="34" charset="0"/>
              </a:rPr>
              <a:t>Review Article </a:t>
            </a:r>
            <a:r>
              <a:rPr lang="zh-CN" altLang="en-US" sz="2400" b="1" dirty="0">
                <a:solidFill>
                  <a:srgbClr val="C00000"/>
                </a:solidFill>
                <a:cs typeface="Arial" panose="020B0604020202020204" pitchFamily="34" charset="0"/>
              </a:rPr>
              <a:t>讲什么？</a:t>
            </a:r>
            <a:endParaRPr lang="en-US" altLang="zh-CN" sz="2400" b="1" dirty="0">
              <a:solidFill>
                <a:srgbClr val="C00000"/>
              </a:solidFill>
              <a:cs typeface="Arial" panose="020B0604020202020204" pitchFamily="34" charset="0"/>
            </a:endParaRPr>
          </a:p>
          <a:p>
            <a:pPr>
              <a:buNone/>
              <a:defRPr/>
            </a:pPr>
            <a:endParaRPr lang="en-US" altLang="zh-CN" sz="2000" b="1" dirty="0">
              <a:solidFill>
                <a:schemeClr val="bg1"/>
              </a:solidFill>
              <a:cs typeface="Arial" panose="020B0604020202020204" pitchFamily="34" charset="0"/>
            </a:endParaRPr>
          </a:p>
          <a:p>
            <a:pPr>
              <a:buFont typeface="Wingdings" panose="05000000000000000000" pitchFamily="2" charset="2"/>
              <a:buChar char="n"/>
              <a:defRPr/>
            </a:pPr>
            <a:r>
              <a:rPr lang="zh-CN" altLang="en-US" sz="2000" b="1" dirty="0">
                <a:solidFill>
                  <a:schemeClr val="bg1"/>
                </a:solidFill>
                <a:cs typeface="Arial" panose="020B0604020202020204" pitchFamily="34" charset="0"/>
              </a:rPr>
              <a:t>本研究的重要概念和机理</a:t>
            </a:r>
            <a:endParaRPr lang="en-US" sz="2000" b="1" dirty="0">
              <a:solidFill>
                <a:schemeClr val="bg1"/>
              </a:solidFill>
              <a:cs typeface="Arial" panose="020B0604020202020204" pitchFamily="34" charset="0"/>
            </a:endParaRPr>
          </a:p>
          <a:p>
            <a:pPr>
              <a:buFont typeface="Wingdings" panose="05000000000000000000" pitchFamily="2" charset="2"/>
              <a:buChar char="n"/>
              <a:defRPr/>
            </a:pPr>
            <a:endParaRPr lang="en-US" altLang="zh-CN" sz="1200" b="1" dirty="0">
              <a:solidFill>
                <a:schemeClr val="bg1"/>
              </a:solidFill>
              <a:cs typeface="Arial" panose="020B0604020202020204" pitchFamily="34" charset="0"/>
            </a:endParaRPr>
          </a:p>
          <a:p>
            <a:pPr>
              <a:buFont typeface="Wingdings" panose="05000000000000000000" pitchFamily="2" charset="2"/>
              <a:buChar char="n"/>
              <a:defRPr/>
            </a:pPr>
            <a:r>
              <a:rPr lang="zh-CN" altLang="en-US" sz="2000" b="1" dirty="0">
                <a:solidFill>
                  <a:schemeClr val="bg1"/>
                </a:solidFill>
                <a:cs typeface="Arial" panose="020B0604020202020204" pitchFamily="34" charset="0"/>
              </a:rPr>
              <a:t>历史和当前的研究进展</a:t>
            </a:r>
            <a:endParaRPr lang="en-US" sz="2000" b="1" dirty="0">
              <a:solidFill>
                <a:schemeClr val="bg1"/>
              </a:solidFill>
              <a:cs typeface="Arial" panose="020B0604020202020204" pitchFamily="34" charset="0"/>
            </a:endParaRPr>
          </a:p>
          <a:p>
            <a:pPr>
              <a:buFont typeface="Wingdings" panose="05000000000000000000" pitchFamily="2" charset="2"/>
              <a:buChar char="n"/>
              <a:defRPr/>
            </a:pPr>
            <a:endParaRPr lang="en-US" altLang="zh-CN" sz="1200" b="1" dirty="0">
              <a:solidFill>
                <a:schemeClr val="bg1"/>
              </a:solidFill>
              <a:cs typeface="Arial" panose="020B0604020202020204" pitchFamily="34" charset="0"/>
            </a:endParaRPr>
          </a:p>
          <a:p>
            <a:pPr>
              <a:buFont typeface="Wingdings" panose="05000000000000000000" pitchFamily="2" charset="2"/>
              <a:buChar char="n"/>
              <a:defRPr/>
            </a:pPr>
            <a:r>
              <a:rPr lang="zh-CN" altLang="en-US" sz="2000" b="1" dirty="0">
                <a:solidFill>
                  <a:schemeClr val="bg1"/>
                </a:solidFill>
                <a:cs typeface="Arial" panose="020B0604020202020204" pitchFamily="34" charset="0"/>
              </a:rPr>
              <a:t>重要工作的引证和评论</a:t>
            </a:r>
            <a:endParaRPr lang="en-US" sz="2000" b="1" dirty="0">
              <a:solidFill>
                <a:schemeClr val="bg1"/>
              </a:solidFill>
              <a:cs typeface="Arial" panose="020B0604020202020204" pitchFamily="34" charset="0"/>
            </a:endParaRPr>
          </a:p>
          <a:p>
            <a:pPr>
              <a:buFont typeface="Wingdings" panose="05000000000000000000" pitchFamily="2" charset="2"/>
              <a:buChar char="n"/>
              <a:defRPr/>
            </a:pPr>
            <a:endParaRPr lang="en-US" altLang="zh-CN" sz="1200" b="1" dirty="0">
              <a:solidFill>
                <a:schemeClr val="bg1"/>
              </a:solidFill>
              <a:cs typeface="Arial" panose="020B0604020202020204" pitchFamily="34" charset="0"/>
            </a:endParaRPr>
          </a:p>
          <a:p>
            <a:pPr>
              <a:buFont typeface="Wingdings" panose="05000000000000000000" pitchFamily="2" charset="2"/>
              <a:buChar char="n"/>
              <a:defRPr/>
            </a:pPr>
            <a:r>
              <a:rPr lang="zh-CN" altLang="en-US" sz="2000" b="1" dirty="0">
                <a:solidFill>
                  <a:schemeClr val="bg1"/>
                </a:solidFill>
                <a:cs typeface="Arial" panose="020B0604020202020204" pitchFamily="34" charset="0"/>
              </a:rPr>
              <a:t>应用领域的进展</a:t>
            </a:r>
            <a:endParaRPr lang="en-US" altLang="zh-CN" sz="2000" b="1" dirty="0">
              <a:solidFill>
                <a:schemeClr val="bg1"/>
              </a:solidFill>
              <a:cs typeface="Arial" panose="020B0604020202020204" pitchFamily="34" charset="0"/>
            </a:endParaRPr>
          </a:p>
          <a:p>
            <a:pPr>
              <a:buFont typeface="Wingdings" panose="05000000000000000000" pitchFamily="2" charset="2"/>
              <a:buChar char="n"/>
              <a:defRPr/>
            </a:pPr>
            <a:endParaRPr lang="en-US" sz="1200" b="1" dirty="0">
              <a:solidFill>
                <a:schemeClr val="bg1"/>
              </a:solidFill>
              <a:cs typeface="Arial" panose="020B0604020202020204" pitchFamily="34" charset="0"/>
            </a:endParaRPr>
          </a:p>
          <a:p>
            <a:pPr>
              <a:buFont typeface="Wingdings" panose="05000000000000000000" pitchFamily="2" charset="2"/>
              <a:buChar char="n"/>
              <a:defRPr/>
            </a:pPr>
            <a:r>
              <a:rPr lang="zh-CN" altLang="en-US" sz="2000" b="1" dirty="0">
                <a:solidFill>
                  <a:schemeClr val="bg1"/>
                </a:solidFill>
                <a:cs typeface="Arial" panose="020B0604020202020204" pitchFamily="34" charset="0"/>
              </a:rPr>
              <a:t>作者的观点和总结</a:t>
            </a:r>
            <a:endParaRPr lang="en-US" sz="2000" b="1" dirty="0">
              <a:solidFill>
                <a:schemeClr val="bg1"/>
              </a:solidFill>
              <a:cs typeface="Arial" panose="020B0604020202020204" pitchFamily="34" charset="0"/>
            </a:endParaRPr>
          </a:p>
        </p:txBody>
      </p:sp>
      <p:sp>
        <p:nvSpPr>
          <p:cNvPr id="6" name="Title 18">
            <a:extLst>
              <a:ext uri="{FF2B5EF4-FFF2-40B4-BE49-F238E27FC236}">
                <a16:creationId xmlns:a16="http://schemas.microsoft.com/office/drawing/2014/main" id="{64C2C099-1398-E4F8-81B8-E96F8FFE7A32}"/>
              </a:ext>
            </a:extLst>
          </p:cNvPr>
          <p:cNvSpPr txBox="1">
            <a:spLocks/>
          </p:cNvSpPr>
          <p:nvPr/>
        </p:nvSpPr>
        <p:spPr>
          <a:xfrm>
            <a:off x="413785" y="258181"/>
            <a:ext cx="8443075" cy="383955"/>
          </a:xfrm>
          <a:prstGeom prst="rect">
            <a:avLst/>
          </a:prstGeom>
        </p:spPr>
        <p:txBody>
          <a:bodyPr lIns="0" tIns="0" rIns="0" bIns="0"/>
          <a:lstStyle>
            <a:lvl1pPr algn="l" rtl="0" eaLnBrk="1" fontAlgn="base" hangingPunct="1">
              <a:spcBef>
                <a:spcPct val="0"/>
              </a:spcBef>
              <a:spcAft>
                <a:spcPct val="0"/>
              </a:spcAft>
              <a:defRPr sz="3000" b="1" kern="1200">
                <a:solidFill>
                  <a:srgbClr val="0A4A8E"/>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a:lnSpc>
                <a:spcPts val="2600"/>
              </a:lnSpc>
            </a:pPr>
            <a:r>
              <a:rPr lang="zh-CN" altLang="en-US" sz="2400" dirty="0">
                <a:solidFill>
                  <a:schemeClr val="bg1"/>
                </a:solidFill>
                <a:latin typeface="+mn-ea"/>
                <a:ea typeface="+mn-ea"/>
              </a:rPr>
              <a:t>文献调研：从文献综述开始了解某项研究或技术</a:t>
            </a:r>
            <a:endParaRPr lang="en-US" altLang="zh-CN" sz="2400" dirty="0">
              <a:solidFill>
                <a:schemeClr val="bg1"/>
              </a:solidFill>
              <a:latin typeface="+mn-ea"/>
              <a:ea typeface="+mn-ea"/>
            </a:endParaRPr>
          </a:p>
        </p:txBody>
      </p:sp>
      <p:pic>
        <p:nvPicPr>
          <p:cNvPr id="7" name="图片 6">
            <a:extLst>
              <a:ext uri="{FF2B5EF4-FFF2-40B4-BE49-F238E27FC236}">
                <a16:creationId xmlns:a16="http://schemas.microsoft.com/office/drawing/2014/main" id="{E0EFEE75-CAE0-C469-91C8-ACC18E7BD4C8}"/>
              </a:ext>
            </a:extLst>
          </p:cNvPr>
          <p:cNvPicPr>
            <a:picLocks noChangeAspect="1"/>
          </p:cNvPicPr>
          <p:nvPr/>
        </p:nvPicPr>
        <p:blipFill>
          <a:blip r:embed="rId3"/>
          <a:stretch>
            <a:fillRect/>
          </a:stretch>
        </p:blipFill>
        <p:spPr>
          <a:xfrm>
            <a:off x="4194501" y="1347614"/>
            <a:ext cx="4331270" cy="3122201"/>
          </a:xfrm>
          <a:prstGeom prst="rect">
            <a:avLst/>
          </a:prstGeom>
          <a:ln w="6350">
            <a:solidFill>
              <a:schemeClr val="bg1">
                <a:lumMod val="50000"/>
                <a:lumOff val="50000"/>
              </a:schemeClr>
            </a:solidFill>
          </a:ln>
        </p:spPr>
      </p:pic>
    </p:spTree>
    <p:extLst>
      <p:ext uri="{BB962C8B-B14F-4D97-AF65-F5344CB8AC3E}">
        <p14:creationId xmlns:p14="http://schemas.microsoft.com/office/powerpoint/2010/main" val="25078838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5FFE8-A4FA-1272-7A2C-8CE0B53E0DAB}"/>
            </a:ext>
          </a:extLst>
        </p:cNvPr>
        <p:cNvGrpSpPr/>
        <p:nvPr/>
      </p:nvGrpSpPr>
      <p:grpSpPr>
        <a:xfrm>
          <a:off x="0" y="0"/>
          <a:ext cx="0" cy="0"/>
          <a:chOff x="0" y="0"/>
          <a:chExt cx="0" cy="0"/>
        </a:xfrm>
      </p:grpSpPr>
      <p:sp>
        <p:nvSpPr>
          <p:cNvPr id="14" name="Rectangle 15">
            <a:extLst>
              <a:ext uri="{FF2B5EF4-FFF2-40B4-BE49-F238E27FC236}">
                <a16:creationId xmlns:a16="http://schemas.microsoft.com/office/drawing/2014/main" id="{655F6FFB-CECC-CA1F-15AA-4C900C0F887F}"/>
              </a:ext>
            </a:extLst>
          </p:cNvPr>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7C25C37A-E828-E677-32EB-B76EE7C7B7C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10" name="图片 9">
            <a:extLst>
              <a:ext uri="{FF2B5EF4-FFF2-40B4-BE49-F238E27FC236}">
                <a16:creationId xmlns:a16="http://schemas.microsoft.com/office/drawing/2014/main" id="{88078416-7E4A-D5DE-B0EE-E788CBD2B83F}"/>
              </a:ext>
            </a:extLst>
          </p:cNvPr>
          <p:cNvPicPr>
            <a:picLocks noChangeAspect="1"/>
          </p:cNvPicPr>
          <p:nvPr/>
        </p:nvPicPr>
        <p:blipFill>
          <a:blip r:embed="rId4"/>
          <a:stretch>
            <a:fillRect/>
          </a:stretch>
        </p:blipFill>
        <p:spPr>
          <a:xfrm>
            <a:off x="765517" y="843558"/>
            <a:ext cx="7612964" cy="3888432"/>
          </a:xfrm>
          <a:prstGeom prst="rect">
            <a:avLst/>
          </a:prstGeom>
          <a:ln w="6350">
            <a:solidFill>
              <a:schemeClr val="bg1">
                <a:lumMod val="50000"/>
                <a:lumOff val="50000"/>
              </a:schemeClr>
            </a:solidFill>
          </a:ln>
        </p:spPr>
      </p:pic>
      <p:sp>
        <p:nvSpPr>
          <p:cNvPr id="17" name="Title 1">
            <a:extLst>
              <a:ext uri="{FF2B5EF4-FFF2-40B4-BE49-F238E27FC236}">
                <a16:creationId xmlns:a16="http://schemas.microsoft.com/office/drawing/2014/main" id="{6B8D686E-8112-BA2A-D6D8-D1CE414DD436}"/>
              </a:ext>
            </a:extLst>
          </p:cNvPr>
          <p:cNvSpPr txBox="1">
            <a:spLocks/>
          </p:cNvSpPr>
          <p:nvPr/>
        </p:nvSpPr>
        <p:spPr bwMode="auto">
          <a:xfrm>
            <a:off x="5785892" y="4727380"/>
            <a:ext cx="2890564" cy="280710"/>
          </a:xfrm>
          <a:prstGeom prst="rect">
            <a:avLst/>
          </a:prstGeom>
          <a:noFill/>
          <a:ln w="9525">
            <a:noFill/>
            <a:miter lim="800000"/>
            <a:headEnd/>
            <a:tailEnd/>
          </a:ln>
          <a:effectLst/>
        </p:spPr>
        <p:txBody>
          <a:bodyPr anchor="ctr"/>
          <a:lstStyle/>
          <a:p>
            <a:pPr algn="r" defTabSz="457200" fontAlgn="auto">
              <a:spcBef>
                <a:spcPts val="0"/>
              </a:spcBef>
              <a:spcAft>
                <a:spcPts val="0"/>
              </a:spcAft>
              <a:defRPr/>
            </a:pPr>
            <a:r>
              <a:rPr lang="de-DE" altLang="zh-CN" sz="1200" i="1" dirty="0">
                <a:solidFill>
                  <a:srgbClr val="0032A0"/>
                </a:solidFill>
                <a:cs typeface="Arial" panose="020B0604020202020204" pitchFamily="34" charset="0"/>
              </a:rPr>
              <a:t>Chem. Rev. 2016, 116, 19, 12564–12649</a:t>
            </a:r>
            <a:endParaRPr lang="zh-CN" altLang="zh-CN" sz="1200" i="1" dirty="0">
              <a:solidFill>
                <a:srgbClr val="0032A0"/>
              </a:solidFill>
              <a:cs typeface="Arial" panose="020B0604020202020204" pitchFamily="34" charset="0"/>
            </a:endParaRPr>
          </a:p>
        </p:txBody>
      </p:sp>
      <p:pic>
        <p:nvPicPr>
          <p:cNvPr id="8" name="图片 7">
            <a:extLst>
              <a:ext uri="{FF2B5EF4-FFF2-40B4-BE49-F238E27FC236}">
                <a16:creationId xmlns:a16="http://schemas.microsoft.com/office/drawing/2014/main" id="{8D70FF6C-CA88-522E-1964-8D2F6A3B976B}"/>
              </a:ext>
            </a:extLst>
          </p:cNvPr>
          <p:cNvPicPr>
            <a:picLocks noChangeAspect="1"/>
          </p:cNvPicPr>
          <p:nvPr/>
        </p:nvPicPr>
        <p:blipFill>
          <a:blip r:embed="rId5"/>
          <a:stretch>
            <a:fillRect/>
          </a:stretch>
        </p:blipFill>
        <p:spPr>
          <a:xfrm>
            <a:off x="4932040" y="1275606"/>
            <a:ext cx="2647969" cy="442916"/>
          </a:xfrm>
          <a:prstGeom prst="rect">
            <a:avLst/>
          </a:prstGeom>
        </p:spPr>
      </p:pic>
      <p:sp>
        <p:nvSpPr>
          <p:cNvPr id="2" name="Title 18">
            <a:extLst>
              <a:ext uri="{FF2B5EF4-FFF2-40B4-BE49-F238E27FC236}">
                <a16:creationId xmlns:a16="http://schemas.microsoft.com/office/drawing/2014/main" id="{E059B2C8-41C2-B537-9D74-7BF6AF294FCB}"/>
              </a:ext>
            </a:extLst>
          </p:cNvPr>
          <p:cNvSpPr txBox="1">
            <a:spLocks/>
          </p:cNvSpPr>
          <p:nvPr/>
        </p:nvSpPr>
        <p:spPr>
          <a:xfrm>
            <a:off x="413786" y="285626"/>
            <a:ext cx="8622710" cy="441361"/>
          </a:xfrm>
          <a:prstGeom prst="rect">
            <a:avLst/>
          </a:prstGeom>
        </p:spPr>
        <p:txBody>
          <a:bodyPr lIns="0" tIns="0" rIns="0" bIns="0"/>
          <a:lstStyle>
            <a:lvl1pPr algn="l" rtl="0" eaLnBrk="1" fontAlgn="base" hangingPunct="1">
              <a:spcBef>
                <a:spcPct val="0"/>
              </a:spcBef>
              <a:spcAft>
                <a:spcPct val="0"/>
              </a:spcAft>
              <a:defRPr sz="3000" b="1" kern="1200">
                <a:solidFill>
                  <a:srgbClr val="0A4A8E"/>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a:lnSpc>
                <a:spcPts val="2600"/>
              </a:lnSpc>
            </a:pPr>
            <a:r>
              <a:rPr lang="zh-CN" altLang="en-US" sz="2600" dirty="0">
                <a:solidFill>
                  <a:schemeClr val="bg1"/>
                </a:solidFill>
                <a:latin typeface="+mn-ea"/>
                <a:ea typeface="+mn-ea"/>
              </a:rPr>
              <a:t>钯催化 </a:t>
            </a:r>
            <a:r>
              <a:rPr lang="en-US" altLang="zh-CN" sz="2600" dirty="0">
                <a:solidFill>
                  <a:schemeClr val="bg1"/>
                </a:solidFill>
                <a:latin typeface="+mn-lt"/>
                <a:ea typeface="+mn-ea"/>
              </a:rPr>
              <a:t>C-N </a:t>
            </a:r>
            <a:r>
              <a:rPr lang="zh-CN" altLang="en-US" sz="2600" dirty="0">
                <a:solidFill>
                  <a:schemeClr val="bg1"/>
                </a:solidFill>
                <a:latin typeface="+mn-ea"/>
                <a:ea typeface="+mn-ea"/>
              </a:rPr>
              <a:t>偶联反应的合成与应用</a:t>
            </a:r>
            <a:endParaRPr lang="en-US" altLang="zh-CN" sz="2600" dirty="0">
              <a:solidFill>
                <a:schemeClr val="bg1"/>
              </a:solidFill>
              <a:latin typeface="+mn-ea"/>
              <a:ea typeface="+mn-ea"/>
            </a:endParaRPr>
          </a:p>
        </p:txBody>
      </p:sp>
      <p:cxnSp>
        <p:nvCxnSpPr>
          <p:cNvPr id="5" name="直接连接符 4">
            <a:extLst>
              <a:ext uri="{FF2B5EF4-FFF2-40B4-BE49-F238E27FC236}">
                <a16:creationId xmlns:a16="http://schemas.microsoft.com/office/drawing/2014/main" id="{10E9F1C7-6B31-304A-3857-9A3A4842E3FE}"/>
              </a:ext>
            </a:extLst>
          </p:cNvPr>
          <p:cNvCxnSpPr>
            <a:cxnSpLocks/>
          </p:cNvCxnSpPr>
          <p:nvPr/>
        </p:nvCxnSpPr>
        <p:spPr>
          <a:xfrm>
            <a:off x="2987824" y="2499742"/>
            <a:ext cx="5184576" cy="0"/>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28393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5C068C-76CC-12D2-F67D-97322BB206D6}"/>
            </a:ext>
          </a:extLst>
        </p:cNvPr>
        <p:cNvGrpSpPr/>
        <p:nvPr/>
      </p:nvGrpSpPr>
      <p:grpSpPr>
        <a:xfrm>
          <a:off x="0" y="0"/>
          <a:ext cx="0" cy="0"/>
          <a:chOff x="0" y="0"/>
          <a:chExt cx="0" cy="0"/>
        </a:xfrm>
      </p:grpSpPr>
      <p:sp>
        <p:nvSpPr>
          <p:cNvPr id="14" name="Rectangle 15">
            <a:extLst>
              <a:ext uri="{FF2B5EF4-FFF2-40B4-BE49-F238E27FC236}">
                <a16:creationId xmlns:a16="http://schemas.microsoft.com/office/drawing/2014/main" id="{F214817C-EDDE-71FB-E3DC-94BB0BAA9FF1}"/>
              </a:ext>
            </a:extLst>
          </p:cNvPr>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75DA9FB9-962E-5894-A834-33E0A302FFC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3" name="Title 18">
            <a:extLst>
              <a:ext uri="{FF2B5EF4-FFF2-40B4-BE49-F238E27FC236}">
                <a16:creationId xmlns:a16="http://schemas.microsoft.com/office/drawing/2014/main" id="{3D4985A8-1FD3-62F2-55E3-994C65560080}"/>
              </a:ext>
            </a:extLst>
          </p:cNvPr>
          <p:cNvSpPr txBox="1">
            <a:spLocks/>
          </p:cNvSpPr>
          <p:nvPr/>
        </p:nvSpPr>
        <p:spPr>
          <a:xfrm>
            <a:off x="413786" y="285626"/>
            <a:ext cx="8622710" cy="441361"/>
          </a:xfrm>
          <a:prstGeom prst="rect">
            <a:avLst/>
          </a:prstGeom>
        </p:spPr>
        <p:txBody>
          <a:bodyPr lIns="0" tIns="0" rIns="0" bIns="0"/>
          <a:lstStyle>
            <a:lvl1pPr algn="l" rtl="0" eaLnBrk="1" fontAlgn="base" hangingPunct="1">
              <a:spcBef>
                <a:spcPct val="0"/>
              </a:spcBef>
              <a:spcAft>
                <a:spcPct val="0"/>
              </a:spcAft>
              <a:defRPr sz="3000" b="1" kern="1200">
                <a:solidFill>
                  <a:srgbClr val="0A4A8E"/>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a:lnSpc>
                <a:spcPts val="2600"/>
              </a:lnSpc>
            </a:pPr>
            <a:r>
              <a:rPr lang="zh-CN" altLang="en-US" sz="2600" dirty="0">
                <a:solidFill>
                  <a:schemeClr val="bg1"/>
                </a:solidFill>
                <a:latin typeface="+mn-ea"/>
                <a:ea typeface="+mn-ea"/>
              </a:rPr>
              <a:t>钯催化 </a:t>
            </a:r>
            <a:r>
              <a:rPr lang="en-US" altLang="zh-CN" sz="2600" dirty="0">
                <a:solidFill>
                  <a:schemeClr val="bg1"/>
                </a:solidFill>
                <a:latin typeface="+mn-lt"/>
                <a:ea typeface="+mn-ea"/>
              </a:rPr>
              <a:t>C-N </a:t>
            </a:r>
            <a:r>
              <a:rPr lang="zh-CN" altLang="en-US" sz="2600" dirty="0">
                <a:solidFill>
                  <a:schemeClr val="bg1"/>
                </a:solidFill>
                <a:latin typeface="+mn-ea"/>
                <a:ea typeface="+mn-ea"/>
              </a:rPr>
              <a:t>偶联反应的合成与应用</a:t>
            </a:r>
            <a:endParaRPr lang="en-US" altLang="zh-CN" sz="2600" dirty="0">
              <a:solidFill>
                <a:schemeClr val="bg1"/>
              </a:solidFill>
              <a:latin typeface="+mn-ea"/>
              <a:ea typeface="+mn-ea"/>
            </a:endParaRPr>
          </a:p>
        </p:txBody>
      </p:sp>
      <p:pic>
        <p:nvPicPr>
          <p:cNvPr id="5" name="图片 4">
            <a:extLst>
              <a:ext uri="{FF2B5EF4-FFF2-40B4-BE49-F238E27FC236}">
                <a16:creationId xmlns:a16="http://schemas.microsoft.com/office/drawing/2014/main" id="{9C221734-B768-D9A7-CA02-467E674C4C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3785" y="843558"/>
            <a:ext cx="5372107" cy="3888432"/>
          </a:xfrm>
          <a:prstGeom prst="rect">
            <a:avLst/>
          </a:prstGeom>
          <a:ln w="6350">
            <a:solidFill>
              <a:schemeClr val="bg1">
                <a:lumMod val="50000"/>
                <a:lumOff val="50000"/>
              </a:schemeClr>
            </a:solidFill>
          </a:ln>
        </p:spPr>
      </p:pic>
      <p:pic>
        <p:nvPicPr>
          <p:cNvPr id="12" name="图片 11">
            <a:extLst>
              <a:ext uri="{FF2B5EF4-FFF2-40B4-BE49-F238E27FC236}">
                <a16:creationId xmlns:a16="http://schemas.microsoft.com/office/drawing/2014/main" id="{C373886F-7025-24E9-2A27-6F91C8DF5467}"/>
              </a:ext>
            </a:extLst>
          </p:cNvPr>
          <p:cNvPicPr>
            <a:picLocks noChangeAspect="1"/>
          </p:cNvPicPr>
          <p:nvPr/>
        </p:nvPicPr>
        <p:blipFill>
          <a:blip r:embed="rId4"/>
          <a:stretch>
            <a:fillRect/>
          </a:stretch>
        </p:blipFill>
        <p:spPr>
          <a:xfrm>
            <a:off x="5955662" y="842004"/>
            <a:ext cx="2272279" cy="3223532"/>
          </a:xfrm>
          <a:prstGeom prst="rect">
            <a:avLst/>
          </a:prstGeom>
          <a:ln w="6350">
            <a:solidFill>
              <a:schemeClr val="bg1">
                <a:lumMod val="50000"/>
                <a:lumOff val="50000"/>
              </a:schemeClr>
            </a:solidFill>
          </a:ln>
        </p:spPr>
      </p:pic>
      <p:sp>
        <p:nvSpPr>
          <p:cNvPr id="16" name="Title 1">
            <a:extLst>
              <a:ext uri="{FF2B5EF4-FFF2-40B4-BE49-F238E27FC236}">
                <a16:creationId xmlns:a16="http://schemas.microsoft.com/office/drawing/2014/main" id="{88F69295-6022-C581-F511-F165273E9362}"/>
              </a:ext>
            </a:extLst>
          </p:cNvPr>
          <p:cNvSpPr txBox="1">
            <a:spLocks/>
          </p:cNvSpPr>
          <p:nvPr/>
        </p:nvSpPr>
        <p:spPr bwMode="auto">
          <a:xfrm>
            <a:off x="3187035" y="1570545"/>
            <a:ext cx="887315" cy="343842"/>
          </a:xfrm>
          <a:prstGeom prst="rect">
            <a:avLst/>
          </a:prstGeom>
          <a:solidFill>
            <a:schemeClr val="bg2">
              <a:lumMod val="60000"/>
              <a:lumOff val="40000"/>
            </a:schemeClr>
          </a:solidFill>
          <a:ln w="9525">
            <a:solidFill>
              <a:schemeClr val="bg1"/>
            </a:solidFill>
            <a:miter lim="800000"/>
            <a:headEnd/>
            <a:tailEnd/>
          </a:ln>
          <a:effectLst>
            <a:outerShdw blurRad="50800" dist="38100" dir="2700000" algn="tl" rotWithShape="0">
              <a:prstClr val="black">
                <a:alpha val="40000"/>
              </a:prstClr>
            </a:outerShdw>
          </a:effectLst>
        </p:spPr>
        <p:txBody>
          <a:bodyPr anchor="ctr"/>
          <a:lstStyle/>
          <a:p>
            <a:pPr algn="ctr" defTabSz="457200" fontAlgn="auto">
              <a:spcBef>
                <a:spcPts val="0"/>
              </a:spcBef>
              <a:spcAft>
                <a:spcPts val="0"/>
              </a:spcAft>
              <a:defRPr/>
            </a:pPr>
            <a:r>
              <a:rPr lang="zh-CN" alt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药物化学</a:t>
            </a:r>
            <a:endParaRPr lang="en-US" altLang="zh-CN"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114185A4-D112-F1D7-728A-5E88B46904F4}"/>
              </a:ext>
            </a:extLst>
          </p:cNvPr>
          <p:cNvSpPr txBox="1">
            <a:spLocks/>
          </p:cNvSpPr>
          <p:nvPr/>
        </p:nvSpPr>
        <p:spPr bwMode="auto">
          <a:xfrm>
            <a:off x="5785892" y="4727380"/>
            <a:ext cx="2890564" cy="280710"/>
          </a:xfrm>
          <a:prstGeom prst="rect">
            <a:avLst/>
          </a:prstGeom>
          <a:noFill/>
          <a:ln w="9525">
            <a:noFill/>
            <a:miter lim="800000"/>
            <a:headEnd/>
            <a:tailEnd/>
          </a:ln>
          <a:effectLst/>
        </p:spPr>
        <p:txBody>
          <a:bodyPr anchor="ctr"/>
          <a:lstStyle/>
          <a:p>
            <a:pPr algn="r" defTabSz="457200" fontAlgn="auto">
              <a:spcBef>
                <a:spcPts val="0"/>
              </a:spcBef>
              <a:spcAft>
                <a:spcPts val="0"/>
              </a:spcAft>
              <a:defRPr/>
            </a:pPr>
            <a:r>
              <a:rPr lang="de-DE" altLang="zh-CN" sz="1200" i="1" dirty="0">
                <a:solidFill>
                  <a:srgbClr val="0032A0"/>
                </a:solidFill>
                <a:cs typeface="Arial" panose="020B0604020202020204" pitchFamily="34" charset="0"/>
              </a:rPr>
              <a:t>Chem. Rev. 2016, 116, 19, 12564–12649</a:t>
            </a:r>
            <a:endParaRPr lang="zh-CN" altLang="zh-CN" sz="1200" i="1" dirty="0">
              <a:solidFill>
                <a:srgbClr val="0032A0"/>
              </a:solidFill>
              <a:cs typeface="Arial" panose="020B0604020202020204" pitchFamily="34" charset="0"/>
            </a:endParaRPr>
          </a:p>
        </p:txBody>
      </p:sp>
      <p:sp>
        <p:nvSpPr>
          <p:cNvPr id="20" name="Title 1">
            <a:extLst>
              <a:ext uri="{FF2B5EF4-FFF2-40B4-BE49-F238E27FC236}">
                <a16:creationId xmlns:a16="http://schemas.microsoft.com/office/drawing/2014/main" id="{B03C6639-71F1-D48E-FF69-962B7EFC5F6F}"/>
              </a:ext>
            </a:extLst>
          </p:cNvPr>
          <p:cNvSpPr txBox="1">
            <a:spLocks/>
          </p:cNvSpPr>
          <p:nvPr/>
        </p:nvSpPr>
        <p:spPr bwMode="auto">
          <a:xfrm>
            <a:off x="3652627" y="3047470"/>
            <a:ext cx="887315" cy="343842"/>
          </a:xfrm>
          <a:prstGeom prst="rect">
            <a:avLst/>
          </a:prstGeom>
          <a:solidFill>
            <a:schemeClr val="bg2">
              <a:lumMod val="60000"/>
              <a:lumOff val="40000"/>
            </a:schemeClr>
          </a:solidFill>
          <a:ln w="9525">
            <a:solidFill>
              <a:schemeClr val="bg1"/>
            </a:solidFill>
            <a:miter lim="800000"/>
            <a:headEnd/>
            <a:tailEnd/>
          </a:ln>
          <a:effectLst>
            <a:outerShdw blurRad="50800" dist="38100" dir="2700000" algn="tl" rotWithShape="0">
              <a:prstClr val="black">
                <a:alpha val="40000"/>
              </a:prstClr>
            </a:outerShdw>
          </a:effectLst>
        </p:spPr>
        <p:txBody>
          <a:bodyPr anchor="ctr"/>
          <a:lstStyle/>
          <a:p>
            <a:pPr algn="ctr" defTabSz="457200" fontAlgn="auto">
              <a:spcBef>
                <a:spcPts val="0"/>
              </a:spcBef>
              <a:spcAft>
                <a:spcPts val="0"/>
              </a:spcAft>
              <a:defRPr/>
            </a:pPr>
            <a:r>
              <a:rPr lang="zh-CN" alt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材料科学</a:t>
            </a:r>
            <a:endParaRPr lang="en-US" altLang="zh-CN"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1" name="Title 1">
            <a:extLst>
              <a:ext uri="{FF2B5EF4-FFF2-40B4-BE49-F238E27FC236}">
                <a16:creationId xmlns:a16="http://schemas.microsoft.com/office/drawing/2014/main" id="{F490E827-001F-3AAF-D019-1480EA61A4ED}"/>
              </a:ext>
            </a:extLst>
          </p:cNvPr>
          <p:cNvSpPr txBox="1">
            <a:spLocks/>
          </p:cNvSpPr>
          <p:nvPr/>
        </p:nvSpPr>
        <p:spPr bwMode="auto">
          <a:xfrm>
            <a:off x="4101784" y="2281849"/>
            <a:ext cx="887315" cy="343842"/>
          </a:xfrm>
          <a:prstGeom prst="rect">
            <a:avLst/>
          </a:prstGeom>
          <a:solidFill>
            <a:schemeClr val="bg2">
              <a:lumMod val="60000"/>
              <a:lumOff val="40000"/>
            </a:schemeClr>
          </a:solidFill>
          <a:ln w="9525">
            <a:solidFill>
              <a:schemeClr val="bg1"/>
            </a:solidFill>
            <a:miter lim="800000"/>
            <a:headEnd/>
            <a:tailEnd/>
          </a:ln>
          <a:effectLst>
            <a:outerShdw blurRad="50800" dist="38100" dir="2700000" algn="tl" rotWithShape="0">
              <a:prstClr val="black">
                <a:alpha val="40000"/>
              </a:prstClr>
            </a:outerShdw>
          </a:effectLst>
        </p:spPr>
        <p:txBody>
          <a:bodyPr anchor="ctr"/>
          <a:lstStyle/>
          <a:p>
            <a:pPr algn="ctr" defTabSz="457200" fontAlgn="auto">
              <a:spcBef>
                <a:spcPts val="0"/>
              </a:spcBef>
              <a:spcAft>
                <a:spcPts val="0"/>
              </a:spcAft>
              <a:defRPr/>
            </a:pPr>
            <a:r>
              <a:rPr lang="zh-CN" alt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过程化学</a:t>
            </a:r>
            <a:endParaRPr lang="en-US" altLang="zh-CN"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2" name="Title 1">
            <a:extLst>
              <a:ext uri="{FF2B5EF4-FFF2-40B4-BE49-F238E27FC236}">
                <a16:creationId xmlns:a16="http://schemas.microsoft.com/office/drawing/2014/main" id="{9D22BE66-5090-3CFD-B0C8-5A8C8E2FC187}"/>
              </a:ext>
            </a:extLst>
          </p:cNvPr>
          <p:cNvSpPr txBox="1">
            <a:spLocks/>
          </p:cNvSpPr>
          <p:nvPr/>
        </p:nvSpPr>
        <p:spPr bwMode="auto">
          <a:xfrm>
            <a:off x="1753444" y="1614140"/>
            <a:ext cx="887315" cy="343842"/>
          </a:xfrm>
          <a:prstGeom prst="rect">
            <a:avLst/>
          </a:prstGeom>
          <a:solidFill>
            <a:schemeClr val="bg2">
              <a:lumMod val="60000"/>
              <a:lumOff val="40000"/>
            </a:schemeClr>
          </a:solidFill>
          <a:ln w="9525">
            <a:solidFill>
              <a:schemeClr val="bg1"/>
            </a:solidFill>
            <a:miter lim="800000"/>
            <a:headEnd/>
            <a:tailEnd/>
          </a:ln>
          <a:effectLst>
            <a:outerShdw blurRad="50800" dist="38100" dir="2700000" algn="tl" rotWithShape="0">
              <a:prstClr val="black">
                <a:alpha val="40000"/>
              </a:prstClr>
            </a:outerShdw>
          </a:effectLst>
        </p:spPr>
        <p:txBody>
          <a:bodyPr anchor="ctr"/>
          <a:lstStyle/>
          <a:p>
            <a:pPr algn="ctr" defTabSz="457200" fontAlgn="auto">
              <a:spcBef>
                <a:spcPts val="0"/>
              </a:spcBef>
              <a:spcAft>
                <a:spcPts val="0"/>
              </a:spcAft>
              <a:defRPr/>
            </a:pPr>
            <a:r>
              <a:rPr lang="zh-CN" alt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杂环合成</a:t>
            </a:r>
            <a:endParaRPr lang="en-US" altLang="zh-CN"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3" name="Title 1">
            <a:extLst>
              <a:ext uri="{FF2B5EF4-FFF2-40B4-BE49-F238E27FC236}">
                <a16:creationId xmlns:a16="http://schemas.microsoft.com/office/drawing/2014/main" id="{2552A429-203B-9AF4-4327-E0314D1CAF48}"/>
              </a:ext>
            </a:extLst>
          </p:cNvPr>
          <p:cNvSpPr txBox="1">
            <a:spLocks/>
          </p:cNvSpPr>
          <p:nvPr/>
        </p:nvSpPr>
        <p:spPr bwMode="auto">
          <a:xfrm>
            <a:off x="971600" y="2343394"/>
            <a:ext cx="1080120" cy="343842"/>
          </a:xfrm>
          <a:prstGeom prst="rect">
            <a:avLst/>
          </a:prstGeom>
          <a:solidFill>
            <a:schemeClr val="bg2">
              <a:lumMod val="60000"/>
              <a:lumOff val="40000"/>
            </a:schemeClr>
          </a:solidFill>
          <a:ln w="9525">
            <a:solidFill>
              <a:schemeClr val="bg1"/>
            </a:solidFill>
            <a:miter lim="800000"/>
            <a:headEnd/>
            <a:tailEnd/>
          </a:ln>
          <a:effectLst>
            <a:outerShdw blurRad="50800" dist="38100" dir="2700000" algn="tl" rotWithShape="0">
              <a:prstClr val="black">
                <a:alpha val="40000"/>
              </a:prstClr>
            </a:outerShdw>
          </a:effectLst>
        </p:spPr>
        <p:txBody>
          <a:bodyPr anchor="ctr"/>
          <a:lstStyle/>
          <a:p>
            <a:pPr algn="ctr" defTabSz="457200" fontAlgn="auto">
              <a:spcBef>
                <a:spcPts val="0"/>
              </a:spcBef>
              <a:spcAft>
                <a:spcPts val="0"/>
              </a:spcAft>
              <a:defRPr/>
            </a:pPr>
            <a:r>
              <a:rPr lang="zh-CN" alt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天然物合成</a:t>
            </a:r>
            <a:endParaRPr lang="en-US" altLang="zh-CN"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24" name="Title 1">
            <a:extLst>
              <a:ext uri="{FF2B5EF4-FFF2-40B4-BE49-F238E27FC236}">
                <a16:creationId xmlns:a16="http://schemas.microsoft.com/office/drawing/2014/main" id="{80B4EB6E-037A-3860-26A5-613F68823AB0}"/>
              </a:ext>
            </a:extLst>
          </p:cNvPr>
          <p:cNvSpPr txBox="1">
            <a:spLocks/>
          </p:cNvSpPr>
          <p:nvPr/>
        </p:nvSpPr>
        <p:spPr bwMode="auto">
          <a:xfrm>
            <a:off x="1763688" y="3072405"/>
            <a:ext cx="887315" cy="343842"/>
          </a:xfrm>
          <a:prstGeom prst="rect">
            <a:avLst/>
          </a:prstGeom>
          <a:solidFill>
            <a:schemeClr val="bg2">
              <a:lumMod val="60000"/>
              <a:lumOff val="40000"/>
            </a:schemeClr>
          </a:solidFill>
          <a:ln w="9525">
            <a:solidFill>
              <a:schemeClr val="bg1"/>
            </a:solidFill>
            <a:miter lim="800000"/>
            <a:headEnd/>
            <a:tailEnd/>
          </a:ln>
          <a:effectLst>
            <a:outerShdw blurRad="50800" dist="38100" dir="2700000" algn="tl" rotWithShape="0">
              <a:prstClr val="black">
                <a:alpha val="40000"/>
              </a:prstClr>
            </a:outerShdw>
          </a:effectLst>
        </p:spPr>
        <p:txBody>
          <a:bodyPr anchor="ctr"/>
          <a:lstStyle/>
          <a:p>
            <a:pPr algn="ctr" defTabSz="457200" fontAlgn="auto">
              <a:spcBef>
                <a:spcPts val="0"/>
              </a:spcBef>
              <a:spcAft>
                <a:spcPts val="0"/>
              </a:spcAft>
              <a:defRPr/>
            </a:pPr>
            <a:r>
              <a:rPr lang="zh-CN" alt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配体合成</a:t>
            </a:r>
            <a:endParaRPr lang="en-US" altLang="zh-CN"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25" name="图片 24">
            <a:extLst>
              <a:ext uri="{FF2B5EF4-FFF2-40B4-BE49-F238E27FC236}">
                <a16:creationId xmlns:a16="http://schemas.microsoft.com/office/drawing/2014/main" id="{0A274223-1488-A39A-367E-DA89DCCBBDB0}"/>
              </a:ext>
            </a:extLst>
          </p:cNvPr>
          <p:cNvPicPr>
            <a:picLocks noChangeAspect="1"/>
          </p:cNvPicPr>
          <p:nvPr/>
        </p:nvPicPr>
        <p:blipFill>
          <a:blip r:embed="rId5"/>
          <a:stretch>
            <a:fillRect/>
          </a:stretch>
        </p:blipFill>
        <p:spPr>
          <a:xfrm>
            <a:off x="6364588" y="1503848"/>
            <a:ext cx="2272279" cy="3223532"/>
          </a:xfrm>
          <a:prstGeom prst="rect">
            <a:avLst/>
          </a:prstGeom>
          <a:ln w="6350">
            <a:solidFill>
              <a:schemeClr val="bg1">
                <a:lumMod val="50000"/>
                <a:lumOff val="50000"/>
              </a:schemeClr>
            </a:solidFill>
          </a:ln>
        </p:spPr>
      </p:pic>
    </p:spTree>
    <p:extLst>
      <p:ext uri="{BB962C8B-B14F-4D97-AF65-F5344CB8AC3E}">
        <p14:creationId xmlns:p14="http://schemas.microsoft.com/office/powerpoint/2010/main" val="21386295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DAAC3-8FF2-88FB-6E53-7AB3DE48F185}"/>
            </a:ext>
          </a:extLst>
        </p:cNvPr>
        <p:cNvGrpSpPr/>
        <p:nvPr/>
      </p:nvGrpSpPr>
      <p:grpSpPr>
        <a:xfrm>
          <a:off x="0" y="0"/>
          <a:ext cx="0" cy="0"/>
          <a:chOff x="0" y="0"/>
          <a:chExt cx="0" cy="0"/>
        </a:xfrm>
      </p:grpSpPr>
      <p:sp>
        <p:nvSpPr>
          <p:cNvPr id="14" name="Rectangle 15">
            <a:extLst>
              <a:ext uri="{FF2B5EF4-FFF2-40B4-BE49-F238E27FC236}">
                <a16:creationId xmlns:a16="http://schemas.microsoft.com/office/drawing/2014/main" id="{04EB2242-CF96-AAFD-400D-8CB47A94800E}"/>
              </a:ext>
            </a:extLst>
          </p:cNvPr>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2C1080C2-76A0-BC92-3B77-EF3705CCBCF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32" name="图片 31">
            <a:extLst>
              <a:ext uri="{FF2B5EF4-FFF2-40B4-BE49-F238E27FC236}">
                <a16:creationId xmlns:a16="http://schemas.microsoft.com/office/drawing/2014/main" id="{5BF574C9-A7FF-18CA-8BEA-5E8E7E78FC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9632" y="396870"/>
            <a:ext cx="6624736" cy="4349759"/>
          </a:xfrm>
          <a:prstGeom prst="rect">
            <a:avLst/>
          </a:prstGeom>
        </p:spPr>
      </p:pic>
    </p:spTree>
    <p:extLst>
      <p:ext uri="{BB962C8B-B14F-4D97-AF65-F5344CB8AC3E}">
        <p14:creationId xmlns:p14="http://schemas.microsoft.com/office/powerpoint/2010/main" val="37554675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BE2FB-AEEC-BC1E-0E5A-9FB4126D4BFD}"/>
            </a:ext>
          </a:extLst>
        </p:cNvPr>
        <p:cNvGrpSpPr/>
        <p:nvPr/>
      </p:nvGrpSpPr>
      <p:grpSpPr>
        <a:xfrm>
          <a:off x="0" y="0"/>
          <a:ext cx="0" cy="0"/>
          <a:chOff x="0" y="0"/>
          <a:chExt cx="0" cy="0"/>
        </a:xfrm>
      </p:grpSpPr>
      <p:sp>
        <p:nvSpPr>
          <p:cNvPr id="14" name="Rectangle 15">
            <a:extLst>
              <a:ext uri="{FF2B5EF4-FFF2-40B4-BE49-F238E27FC236}">
                <a16:creationId xmlns:a16="http://schemas.microsoft.com/office/drawing/2014/main" id="{49F28E73-B830-9590-F0B5-29DB0901205A}"/>
              </a:ext>
            </a:extLst>
          </p:cNvPr>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887153A6-FE1F-976F-43B6-BC78C161423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5" name="图片 4">
            <a:extLst>
              <a:ext uri="{FF2B5EF4-FFF2-40B4-BE49-F238E27FC236}">
                <a16:creationId xmlns:a16="http://schemas.microsoft.com/office/drawing/2014/main" id="{71ABD6A2-CDDE-E54C-ABF4-F8F45B636A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1620" y="396870"/>
            <a:ext cx="6840760" cy="4349759"/>
          </a:xfrm>
          <a:prstGeom prst="rect">
            <a:avLst/>
          </a:prstGeom>
        </p:spPr>
      </p:pic>
      <p:pic>
        <p:nvPicPr>
          <p:cNvPr id="7" name="图片 6">
            <a:extLst>
              <a:ext uri="{FF2B5EF4-FFF2-40B4-BE49-F238E27FC236}">
                <a16:creationId xmlns:a16="http://schemas.microsoft.com/office/drawing/2014/main" id="{35AE17F6-7E2C-731A-23D0-B1D6094F27B0}"/>
              </a:ext>
            </a:extLst>
          </p:cNvPr>
          <p:cNvPicPr>
            <a:picLocks noChangeAspect="1"/>
          </p:cNvPicPr>
          <p:nvPr/>
        </p:nvPicPr>
        <p:blipFill>
          <a:blip r:embed="rId4"/>
          <a:stretch>
            <a:fillRect/>
          </a:stretch>
        </p:blipFill>
        <p:spPr>
          <a:xfrm>
            <a:off x="539552" y="505444"/>
            <a:ext cx="3672408" cy="2718064"/>
          </a:xfrm>
          <a:prstGeom prst="rect">
            <a:avLst/>
          </a:prstGeom>
          <a:ln w="6350">
            <a:solidFill>
              <a:schemeClr val="bg1">
                <a:lumMod val="50000"/>
                <a:lumOff val="50000"/>
              </a:schemeClr>
            </a:solidFill>
          </a:ln>
        </p:spPr>
      </p:pic>
      <p:pic>
        <p:nvPicPr>
          <p:cNvPr id="9" name="图片 8">
            <a:extLst>
              <a:ext uri="{FF2B5EF4-FFF2-40B4-BE49-F238E27FC236}">
                <a16:creationId xmlns:a16="http://schemas.microsoft.com/office/drawing/2014/main" id="{3EADA61B-3EBC-1F1D-910C-34F1270CC8F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3608" y="627534"/>
            <a:ext cx="1050714" cy="954945"/>
          </a:xfrm>
          <a:prstGeom prst="rect">
            <a:avLst/>
          </a:prstGeom>
        </p:spPr>
      </p:pic>
    </p:spTree>
    <p:extLst>
      <p:ext uri="{BB962C8B-B14F-4D97-AF65-F5344CB8AC3E}">
        <p14:creationId xmlns:p14="http://schemas.microsoft.com/office/powerpoint/2010/main" val="1621935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1855A-2C52-8FFC-81DD-2C40FD5EC85E}"/>
            </a:ext>
          </a:extLst>
        </p:cNvPr>
        <p:cNvGrpSpPr/>
        <p:nvPr/>
      </p:nvGrpSpPr>
      <p:grpSpPr>
        <a:xfrm>
          <a:off x="0" y="0"/>
          <a:ext cx="0" cy="0"/>
          <a:chOff x="0" y="0"/>
          <a:chExt cx="0" cy="0"/>
        </a:xfrm>
      </p:grpSpPr>
      <p:sp>
        <p:nvSpPr>
          <p:cNvPr id="14" name="Rectangle 15">
            <a:extLst>
              <a:ext uri="{FF2B5EF4-FFF2-40B4-BE49-F238E27FC236}">
                <a16:creationId xmlns:a16="http://schemas.microsoft.com/office/drawing/2014/main" id="{042AB388-EA57-6C7E-2DA4-1F801269E98F}"/>
              </a:ext>
            </a:extLst>
          </p:cNvPr>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9D235319-2A5E-47C8-D725-C44D54BD620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40" name="Rectangle 3">
            <a:extLst>
              <a:ext uri="{FF2B5EF4-FFF2-40B4-BE49-F238E27FC236}">
                <a16:creationId xmlns:a16="http://schemas.microsoft.com/office/drawing/2014/main" id="{0F94390D-E9E6-AF42-9188-6851E3E232ED}"/>
              </a:ext>
            </a:extLst>
          </p:cNvPr>
          <p:cNvSpPr>
            <a:spLocks noGrp="1" noChangeArrowheads="1"/>
          </p:cNvSpPr>
          <p:nvPr/>
        </p:nvSpPr>
        <p:spPr bwMode="auto">
          <a:xfrm>
            <a:off x="3149427" y="1669268"/>
            <a:ext cx="1656184" cy="513314"/>
          </a:xfrm>
          <a:prstGeom prst="rect">
            <a:avLst/>
          </a:prstGeom>
          <a:noFill/>
          <a:ln>
            <a:noFill/>
            <a:headEnd/>
            <a:tailEnd/>
          </a:ln>
          <a:effectLst/>
        </p:spPr>
        <p:style>
          <a:lnRef idx="2">
            <a:schemeClr val="dk1"/>
          </a:lnRef>
          <a:fillRef idx="1">
            <a:schemeClr val="lt1"/>
          </a:fillRef>
          <a:effectRef idx="0">
            <a:schemeClr val="dk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charset="0"/>
              <a:buNone/>
              <a:defRPr/>
            </a:pPr>
            <a:r>
              <a:rPr lang="en-US" altLang="zh-CN" sz="2800" b="1" dirty="0">
                <a:solidFill>
                  <a:schemeClr val="bg1"/>
                </a:solidFill>
                <a:cs typeface="Arial" panose="020B0604020202020204" pitchFamily="34" charset="0"/>
              </a:rPr>
              <a:t>Imatinib</a:t>
            </a:r>
          </a:p>
        </p:txBody>
      </p:sp>
      <p:sp>
        <p:nvSpPr>
          <p:cNvPr id="42" name="Rectangle 3">
            <a:extLst>
              <a:ext uri="{FF2B5EF4-FFF2-40B4-BE49-F238E27FC236}">
                <a16:creationId xmlns:a16="http://schemas.microsoft.com/office/drawing/2014/main" id="{27E4EE8D-40E0-E827-0B7C-EE30B189BFD9}"/>
              </a:ext>
            </a:extLst>
          </p:cNvPr>
          <p:cNvSpPr>
            <a:spLocks noGrp="1" noChangeArrowheads="1"/>
          </p:cNvSpPr>
          <p:nvPr/>
        </p:nvSpPr>
        <p:spPr bwMode="auto">
          <a:xfrm>
            <a:off x="3077419" y="1155954"/>
            <a:ext cx="1728192" cy="513314"/>
          </a:xfrm>
          <a:prstGeom prst="rect">
            <a:avLst/>
          </a:prstGeom>
          <a:noFill/>
          <a:ln>
            <a:noFill/>
            <a:headEnd/>
            <a:tailEnd/>
          </a:ln>
          <a:effectLst/>
        </p:spPr>
        <p:style>
          <a:lnRef idx="2">
            <a:schemeClr val="dk1"/>
          </a:lnRef>
          <a:fillRef idx="1">
            <a:schemeClr val="lt1"/>
          </a:fillRef>
          <a:effectRef idx="0">
            <a:schemeClr val="dk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charset="0"/>
              <a:buNone/>
              <a:defRPr/>
            </a:pPr>
            <a:r>
              <a:rPr lang="zh-CN" altLang="en-US" sz="2800" b="1" dirty="0">
                <a:solidFill>
                  <a:schemeClr val="bg1"/>
                </a:solidFill>
                <a:cs typeface="Arial" panose="020B0604020202020204" pitchFamily="34" charset="0"/>
              </a:rPr>
              <a:t>伊马替尼</a:t>
            </a:r>
            <a:endParaRPr lang="en-US" altLang="zh-CN" sz="2800" b="1" dirty="0">
              <a:solidFill>
                <a:schemeClr val="bg1"/>
              </a:solidFill>
              <a:cs typeface="Arial" panose="020B0604020202020204" pitchFamily="34" charset="0"/>
            </a:endParaRPr>
          </a:p>
        </p:txBody>
      </p:sp>
      <p:sp>
        <p:nvSpPr>
          <p:cNvPr id="2" name="Rectangle 3">
            <a:extLst>
              <a:ext uri="{FF2B5EF4-FFF2-40B4-BE49-F238E27FC236}">
                <a16:creationId xmlns:a16="http://schemas.microsoft.com/office/drawing/2014/main" id="{9961F8D7-438F-38AB-0A7C-78B713BD491F}"/>
              </a:ext>
            </a:extLst>
          </p:cNvPr>
          <p:cNvSpPr>
            <a:spLocks noGrp="1" noChangeArrowheads="1"/>
          </p:cNvSpPr>
          <p:nvPr/>
        </p:nvSpPr>
        <p:spPr bwMode="auto">
          <a:xfrm>
            <a:off x="3077419" y="2571750"/>
            <a:ext cx="5328592" cy="1534702"/>
          </a:xfrm>
          <a:prstGeom prst="rect">
            <a:avLst/>
          </a:prstGeom>
          <a:noFill/>
          <a:ln>
            <a:noFill/>
            <a:headEnd/>
            <a:tailEnd/>
          </a:ln>
          <a:effectLst/>
        </p:spPr>
        <p:style>
          <a:lnRef idx="2">
            <a:schemeClr val="dk1"/>
          </a:lnRef>
          <a:fillRef idx="1">
            <a:schemeClr val="lt1"/>
          </a:fillRef>
          <a:effectRef idx="0">
            <a:schemeClr val="dk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charset="0"/>
              <a:buNone/>
              <a:defRPr/>
            </a:pPr>
            <a:r>
              <a:rPr lang="zh-CN" altLang="en-US" sz="2800" b="1" dirty="0">
                <a:solidFill>
                  <a:schemeClr val="bg1"/>
                </a:solidFill>
                <a:cs typeface="Arial" panose="020B0604020202020204" pitchFamily="34" charset="0"/>
              </a:rPr>
              <a:t>人类历史上第一个用于抗癌的</a:t>
            </a:r>
            <a:endParaRPr lang="en-US" altLang="zh-CN" sz="2800" b="1" dirty="0">
              <a:solidFill>
                <a:schemeClr val="bg1"/>
              </a:solidFill>
              <a:cs typeface="Arial" panose="020B0604020202020204" pitchFamily="34" charset="0"/>
            </a:endParaRPr>
          </a:p>
          <a:p>
            <a:pPr>
              <a:buFont typeface="Arial" charset="0"/>
              <a:buNone/>
              <a:defRPr/>
            </a:pPr>
            <a:r>
              <a:rPr lang="zh-CN" altLang="en-US" sz="2800" b="1" dirty="0">
                <a:solidFill>
                  <a:schemeClr val="bg1"/>
                </a:solidFill>
                <a:cs typeface="Arial" panose="020B0604020202020204" pitchFamily="34" charset="0"/>
              </a:rPr>
              <a:t>小分子靶向药物。</a:t>
            </a:r>
            <a:endParaRPr lang="en-US" altLang="zh-CN" sz="2800" b="1" dirty="0">
              <a:solidFill>
                <a:schemeClr val="bg1"/>
              </a:solidFill>
              <a:cs typeface="Arial" panose="020B0604020202020204" pitchFamily="34" charset="0"/>
            </a:endParaRPr>
          </a:p>
        </p:txBody>
      </p:sp>
      <p:pic>
        <p:nvPicPr>
          <p:cNvPr id="5" name="图片 4">
            <a:extLst>
              <a:ext uri="{FF2B5EF4-FFF2-40B4-BE49-F238E27FC236}">
                <a16:creationId xmlns:a16="http://schemas.microsoft.com/office/drawing/2014/main" id="{BC7FCBBB-7F6E-F6E6-F430-2073D44D68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801" y="1635646"/>
            <a:ext cx="2304256" cy="2094232"/>
          </a:xfrm>
          <a:prstGeom prst="rect">
            <a:avLst/>
          </a:prstGeom>
        </p:spPr>
      </p:pic>
    </p:spTree>
    <p:extLst>
      <p:ext uri="{BB962C8B-B14F-4D97-AF65-F5344CB8AC3E}">
        <p14:creationId xmlns:p14="http://schemas.microsoft.com/office/powerpoint/2010/main" val="3162673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2" grpId="0"/>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91ABE-47B8-A256-708D-5F9B651F0CBB}"/>
            </a:ext>
          </a:extLst>
        </p:cNvPr>
        <p:cNvGrpSpPr/>
        <p:nvPr/>
      </p:nvGrpSpPr>
      <p:grpSpPr>
        <a:xfrm>
          <a:off x="0" y="0"/>
          <a:ext cx="0" cy="0"/>
          <a:chOff x="0" y="0"/>
          <a:chExt cx="0" cy="0"/>
        </a:xfrm>
      </p:grpSpPr>
      <p:sp>
        <p:nvSpPr>
          <p:cNvPr id="14" name="Rectangle 15">
            <a:extLst>
              <a:ext uri="{FF2B5EF4-FFF2-40B4-BE49-F238E27FC236}">
                <a16:creationId xmlns:a16="http://schemas.microsoft.com/office/drawing/2014/main" id="{ECE9D39C-658D-FF55-6D71-0B50AB6BB577}"/>
              </a:ext>
            </a:extLst>
          </p:cNvPr>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D187BB50-A5B7-E87B-9662-66C90BE43F8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30" name="图片 29">
            <a:extLst>
              <a:ext uri="{FF2B5EF4-FFF2-40B4-BE49-F238E27FC236}">
                <a16:creationId xmlns:a16="http://schemas.microsoft.com/office/drawing/2014/main" id="{EB3C8901-D986-93FE-79C8-326EE0F94E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2732" y="483518"/>
            <a:ext cx="4081333" cy="3960440"/>
          </a:xfrm>
          <a:prstGeom prst="rect">
            <a:avLst/>
          </a:prstGeom>
          <a:ln w="6350">
            <a:solidFill>
              <a:schemeClr val="bg1">
                <a:lumMod val="50000"/>
                <a:lumOff val="50000"/>
              </a:schemeClr>
            </a:solidFill>
          </a:ln>
        </p:spPr>
      </p:pic>
      <p:pic>
        <p:nvPicPr>
          <p:cNvPr id="2" name="图片 1">
            <a:extLst>
              <a:ext uri="{FF2B5EF4-FFF2-40B4-BE49-F238E27FC236}">
                <a16:creationId xmlns:a16="http://schemas.microsoft.com/office/drawing/2014/main" id="{7EBC3B47-E59B-51F4-180F-9F3B8372C21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0801" y="1635646"/>
            <a:ext cx="2304256" cy="2094232"/>
          </a:xfrm>
          <a:prstGeom prst="rect">
            <a:avLst/>
          </a:prstGeom>
        </p:spPr>
      </p:pic>
      <p:sp>
        <p:nvSpPr>
          <p:cNvPr id="7" name="Rectangle 3">
            <a:extLst>
              <a:ext uri="{FF2B5EF4-FFF2-40B4-BE49-F238E27FC236}">
                <a16:creationId xmlns:a16="http://schemas.microsoft.com/office/drawing/2014/main" id="{293F8E72-B3B5-B416-9366-EAFBBFD024EF}"/>
              </a:ext>
            </a:extLst>
          </p:cNvPr>
          <p:cNvSpPr>
            <a:spLocks noGrp="1" noChangeArrowheads="1"/>
          </p:cNvSpPr>
          <p:nvPr/>
        </p:nvSpPr>
        <p:spPr bwMode="auto">
          <a:xfrm>
            <a:off x="611560" y="1046307"/>
            <a:ext cx="1656184" cy="513314"/>
          </a:xfrm>
          <a:prstGeom prst="rect">
            <a:avLst/>
          </a:prstGeom>
          <a:noFill/>
          <a:ln>
            <a:noFill/>
            <a:headEnd/>
            <a:tailEnd/>
          </a:ln>
          <a:effectLst/>
        </p:spPr>
        <p:style>
          <a:lnRef idx="2">
            <a:schemeClr val="dk1"/>
          </a:lnRef>
          <a:fillRef idx="1">
            <a:schemeClr val="lt1"/>
          </a:fillRef>
          <a:effectRef idx="0">
            <a:schemeClr val="dk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charset="0"/>
              <a:buNone/>
              <a:defRPr/>
            </a:pPr>
            <a:r>
              <a:rPr lang="en-US" altLang="zh-CN" sz="2800" b="1" dirty="0">
                <a:solidFill>
                  <a:schemeClr val="bg1"/>
                </a:solidFill>
                <a:cs typeface="Arial" panose="020B0604020202020204" pitchFamily="34" charset="0"/>
              </a:rPr>
              <a:t>Imatinib</a:t>
            </a:r>
          </a:p>
        </p:txBody>
      </p:sp>
      <p:sp>
        <p:nvSpPr>
          <p:cNvPr id="8" name="Rectangle 3">
            <a:extLst>
              <a:ext uri="{FF2B5EF4-FFF2-40B4-BE49-F238E27FC236}">
                <a16:creationId xmlns:a16="http://schemas.microsoft.com/office/drawing/2014/main" id="{4A3B0ADB-FE32-B661-44BA-A39EC6C03EC9}"/>
              </a:ext>
            </a:extLst>
          </p:cNvPr>
          <p:cNvSpPr>
            <a:spLocks noGrp="1" noChangeArrowheads="1"/>
          </p:cNvSpPr>
          <p:nvPr/>
        </p:nvSpPr>
        <p:spPr bwMode="auto">
          <a:xfrm>
            <a:off x="539552" y="532993"/>
            <a:ext cx="1728192" cy="513314"/>
          </a:xfrm>
          <a:prstGeom prst="rect">
            <a:avLst/>
          </a:prstGeom>
          <a:noFill/>
          <a:ln>
            <a:noFill/>
            <a:headEnd/>
            <a:tailEnd/>
          </a:ln>
          <a:effectLst/>
        </p:spPr>
        <p:style>
          <a:lnRef idx="2">
            <a:schemeClr val="dk1"/>
          </a:lnRef>
          <a:fillRef idx="1">
            <a:schemeClr val="lt1"/>
          </a:fillRef>
          <a:effectRef idx="0">
            <a:schemeClr val="dk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charset="0"/>
              <a:buNone/>
              <a:defRPr/>
            </a:pPr>
            <a:r>
              <a:rPr lang="zh-CN" altLang="en-US" sz="2800" b="1" dirty="0">
                <a:solidFill>
                  <a:schemeClr val="bg1"/>
                </a:solidFill>
                <a:cs typeface="Arial" panose="020B0604020202020204" pitchFamily="34" charset="0"/>
              </a:rPr>
              <a:t>伊马替尼</a:t>
            </a:r>
            <a:endParaRPr lang="en-US" altLang="zh-CN" sz="2800" b="1" dirty="0">
              <a:solidFill>
                <a:schemeClr val="bg1"/>
              </a:solidFill>
              <a:cs typeface="Arial" panose="020B0604020202020204" pitchFamily="34" charset="0"/>
            </a:endParaRPr>
          </a:p>
        </p:txBody>
      </p:sp>
      <p:sp>
        <p:nvSpPr>
          <p:cNvPr id="11" name="Title 1">
            <a:extLst>
              <a:ext uri="{FF2B5EF4-FFF2-40B4-BE49-F238E27FC236}">
                <a16:creationId xmlns:a16="http://schemas.microsoft.com/office/drawing/2014/main" id="{7EAAA4F5-34F3-4EFA-7320-E7DAC4B804E7}"/>
              </a:ext>
            </a:extLst>
          </p:cNvPr>
          <p:cNvSpPr txBox="1">
            <a:spLocks/>
          </p:cNvSpPr>
          <p:nvPr/>
        </p:nvSpPr>
        <p:spPr bwMode="auto">
          <a:xfrm>
            <a:off x="4067944" y="4681289"/>
            <a:ext cx="2890564" cy="280710"/>
          </a:xfrm>
          <a:prstGeom prst="rect">
            <a:avLst/>
          </a:prstGeom>
          <a:noFill/>
          <a:ln w="9525">
            <a:noFill/>
            <a:miter lim="800000"/>
            <a:headEnd/>
            <a:tailEnd/>
          </a:ln>
          <a:effectLst/>
        </p:spPr>
        <p:txBody>
          <a:bodyPr anchor="ctr"/>
          <a:lstStyle/>
          <a:p>
            <a:pPr algn="r" defTabSz="457200" fontAlgn="auto">
              <a:spcBef>
                <a:spcPts val="0"/>
              </a:spcBef>
              <a:spcAft>
                <a:spcPts val="0"/>
              </a:spcAft>
              <a:defRPr/>
            </a:pPr>
            <a:r>
              <a:rPr lang="nn-NO" altLang="zh-CN" sz="1200" i="1" dirty="0">
                <a:solidFill>
                  <a:srgbClr val="0032A0"/>
                </a:solidFill>
                <a:cs typeface="Arial" panose="020B0604020202020204" pitchFamily="34" charset="0"/>
              </a:rPr>
              <a:t>Org. Lett. 2019, 21, 15, 6112–6116</a:t>
            </a:r>
            <a:endParaRPr lang="zh-CN" altLang="zh-CN" sz="1200" i="1" dirty="0">
              <a:solidFill>
                <a:srgbClr val="0032A0"/>
              </a:solidFill>
              <a:cs typeface="Arial" panose="020B0604020202020204" pitchFamily="34" charset="0"/>
            </a:endParaRPr>
          </a:p>
        </p:txBody>
      </p:sp>
      <p:sp>
        <p:nvSpPr>
          <p:cNvPr id="12" name="Title 1">
            <a:extLst>
              <a:ext uri="{FF2B5EF4-FFF2-40B4-BE49-F238E27FC236}">
                <a16:creationId xmlns:a16="http://schemas.microsoft.com/office/drawing/2014/main" id="{B8859EBD-D82C-3A5C-D177-44BD85EA7F1B}"/>
              </a:ext>
            </a:extLst>
          </p:cNvPr>
          <p:cNvSpPr txBox="1">
            <a:spLocks/>
          </p:cNvSpPr>
          <p:nvPr/>
        </p:nvSpPr>
        <p:spPr bwMode="auto">
          <a:xfrm>
            <a:off x="2699792" y="4443958"/>
            <a:ext cx="4258716" cy="280710"/>
          </a:xfrm>
          <a:prstGeom prst="rect">
            <a:avLst/>
          </a:prstGeom>
          <a:noFill/>
          <a:ln w="9525">
            <a:noFill/>
            <a:miter lim="800000"/>
            <a:headEnd/>
            <a:tailEnd/>
          </a:ln>
          <a:effectLst/>
        </p:spPr>
        <p:txBody>
          <a:bodyPr anchor="ctr"/>
          <a:lstStyle/>
          <a:p>
            <a:pPr algn="r" defTabSz="457200" fontAlgn="auto">
              <a:spcBef>
                <a:spcPts val="0"/>
              </a:spcBef>
              <a:spcAft>
                <a:spcPts val="0"/>
              </a:spcAft>
              <a:defRPr/>
            </a:pPr>
            <a:r>
              <a:rPr lang="en-US" altLang="zh-CN" sz="1200" i="1" dirty="0">
                <a:solidFill>
                  <a:srgbClr val="0032A0"/>
                </a:solidFill>
                <a:cs typeface="Arial" panose="020B0604020202020204" pitchFamily="34" charset="0"/>
              </a:rPr>
              <a:t>Figure</a:t>
            </a:r>
            <a:r>
              <a:rPr lang="zh-CN" altLang="en-US" sz="1200" i="1" dirty="0">
                <a:solidFill>
                  <a:srgbClr val="0032A0"/>
                </a:solidFill>
                <a:cs typeface="Arial" panose="020B0604020202020204" pitchFamily="34" charset="0"/>
              </a:rPr>
              <a:t>：</a:t>
            </a:r>
            <a:r>
              <a:rPr lang="en-US" altLang="zh-CN" sz="1200" i="1" dirty="0">
                <a:solidFill>
                  <a:srgbClr val="0032A0"/>
                </a:solidFill>
                <a:cs typeface="Arial" panose="020B0604020202020204" pitchFamily="34" charset="0"/>
              </a:rPr>
              <a:t>Continuous flow synthesis of imatinib and analogues.</a:t>
            </a:r>
            <a:endParaRPr lang="zh-CN" altLang="zh-CN" sz="1200" i="1" dirty="0">
              <a:solidFill>
                <a:srgbClr val="0032A0"/>
              </a:solidFill>
              <a:cs typeface="Arial" panose="020B0604020202020204" pitchFamily="34" charset="0"/>
            </a:endParaRPr>
          </a:p>
        </p:txBody>
      </p:sp>
      <p:sp>
        <p:nvSpPr>
          <p:cNvPr id="13" name="Rectangle 3">
            <a:extLst>
              <a:ext uri="{FF2B5EF4-FFF2-40B4-BE49-F238E27FC236}">
                <a16:creationId xmlns:a16="http://schemas.microsoft.com/office/drawing/2014/main" id="{BBFB5B0A-3266-9E17-97EE-F90A4BE5204B}"/>
              </a:ext>
            </a:extLst>
          </p:cNvPr>
          <p:cNvSpPr>
            <a:spLocks noGrp="1" noChangeArrowheads="1"/>
          </p:cNvSpPr>
          <p:nvPr/>
        </p:nvSpPr>
        <p:spPr bwMode="auto">
          <a:xfrm>
            <a:off x="6932494" y="426100"/>
            <a:ext cx="2176009" cy="1944216"/>
          </a:xfrm>
          <a:prstGeom prst="rect">
            <a:avLst/>
          </a:prstGeom>
          <a:noFill/>
          <a:ln>
            <a:noFill/>
            <a:headEnd/>
            <a:tailEnd/>
          </a:ln>
          <a:effectLst/>
        </p:spPr>
        <p:style>
          <a:lnRef idx="2">
            <a:schemeClr val="dk1"/>
          </a:lnRef>
          <a:fillRef idx="1">
            <a:schemeClr val="lt1"/>
          </a:fillRef>
          <a:effectRef idx="0">
            <a:schemeClr val="dk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charset="0"/>
              <a:buNone/>
              <a:defRPr/>
            </a:pPr>
            <a:r>
              <a:rPr lang="en-US" altLang="zh-CN" sz="2400" b="1" dirty="0">
                <a:solidFill>
                  <a:srgbClr val="7030A0"/>
                </a:solidFill>
                <a:cs typeface="Arial" panose="020B0604020202020204" pitchFamily="34" charset="0"/>
              </a:rPr>
              <a:t>Previously:</a:t>
            </a:r>
          </a:p>
          <a:p>
            <a:pPr>
              <a:buFont typeface="Arial" charset="0"/>
              <a:buNone/>
              <a:defRPr/>
            </a:pPr>
            <a:endParaRPr lang="en-US" altLang="zh-CN" sz="800" b="1" dirty="0">
              <a:solidFill>
                <a:srgbClr val="7030A0"/>
              </a:solidFill>
              <a:cs typeface="Arial" panose="020B0604020202020204" pitchFamily="34" charset="0"/>
            </a:endParaRPr>
          </a:p>
          <a:p>
            <a:pPr>
              <a:buFont typeface="Arial" charset="0"/>
              <a:buNone/>
              <a:defRPr/>
            </a:pPr>
            <a:r>
              <a:rPr lang="en-US" altLang="zh-CN" sz="1800" b="1" dirty="0">
                <a:solidFill>
                  <a:schemeClr val="bg1"/>
                </a:solidFill>
                <a:cs typeface="Arial" panose="020B0604020202020204" pitchFamily="34" charset="0"/>
              </a:rPr>
              <a:t>- S</a:t>
            </a:r>
            <a:r>
              <a:rPr lang="en-US" altLang="zh-CN" sz="1800" b="1" baseline="-25000" dirty="0">
                <a:solidFill>
                  <a:schemeClr val="bg1"/>
                </a:solidFill>
                <a:cs typeface="Arial" panose="020B0604020202020204" pitchFamily="34" charset="0"/>
              </a:rPr>
              <a:t>N</a:t>
            </a:r>
            <a:r>
              <a:rPr lang="en-US" altLang="zh-CN" sz="1800" b="1" dirty="0">
                <a:solidFill>
                  <a:schemeClr val="bg1"/>
                </a:solidFill>
                <a:cs typeface="Arial" panose="020B0604020202020204" pitchFamily="34" charset="0"/>
              </a:rPr>
              <a:t>2 Reaction</a:t>
            </a:r>
          </a:p>
          <a:p>
            <a:pPr>
              <a:buFont typeface="Arial" charset="0"/>
              <a:buNone/>
              <a:defRPr/>
            </a:pPr>
            <a:r>
              <a:rPr lang="en-US" altLang="zh-CN" sz="1800" b="1" dirty="0">
                <a:solidFill>
                  <a:schemeClr val="bg1"/>
                </a:solidFill>
                <a:cs typeface="Arial" panose="020B0604020202020204" pitchFamily="34" charset="0"/>
              </a:rPr>
              <a:t>- Amide Formation</a:t>
            </a:r>
          </a:p>
          <a:p>
            <a:pPr>
              <a:buFont typeface="Arial" charset="0"/>
              <a:buNone/>
              <a:defRPr/>
            </a:pPr>
            <a:r>
              <a:rPr lang="en-US" altLang="zh-CN" sz="1800" b="1" dirty="0">
                <a:solidFill>
                  <a:schemeClr val="bg1"/>
                </a:solidFill>
                <a:cs typeface="Arial" panose="020B0604020202020204" pitchFamily="34" charset="0"/>
              </a:rPr>
              <a:t>- Buchwald-Hartwig</a:t>
            </a:r>
          </a:p>
          <a:p>
            <a:pPr>
              <a:buFont typeface="Arial" charset="0"/>
              <a:buNone/>
              <a:defRPr/>
            </a:pPr>
            <a:r>
              <a:rPr lang="en-US" altLang="zh-CN" sz="1800" b="1" dirty="0">
                <a:solidFill>
                  <a:schemeClr val="bg1"/>
                </a:solidFill>
                <a:cs typeface="Arial" panose="020B0604020202020204" pitchFamily="34" charset="0"/>
              </a:rPr>
              <a:t>   Amination</a:t>
            </a:r>
          </a:p>
        </p:txBody>
      </p:sp>
      <p:sp>
        <p:nvSpPr>
          <p:cNvPr id="15" name="Rectangle 3">
            <a:extLst>
              <a:ext uri="{FF2B5EF4-FFF2-40B4-BE49-F238E27FC236}">
                <a16:creationId xmlns:a16="http://schemas.microsoft.com/office/drawing/2014/main" id="{C837D153-C833-3549-8703-6867F4FAE6BE}"/>
              </a:ext>
            </a:extLst>
          </p:cNvPr>
          <p:cNvSpPr>
            <a:spLocks noGrp="1" noChangeArrowheads="1"/>
          </p:cNvSpPr>
          <p:nvPr/>
        </p:nvSpPr>
        <p:spPr bwMode="auto">
          <a:xfrm>
            <a:off x="6932494" y="2463738"/>
            <a:ext cx="2176009" cy="2036049"/>
          </a:xfrm>
          <a:prstGeom prst="rect">
            <a:avLst/>
          </a:prstGeom>
          <a:noFill/>
          <a:ln>
            <a:noFill/>
            <a:headEnd/>
            <a:tailEnd/>
          </a:ln>
          <a:effectLst/>
        </p:spPr>
        <p:style>
          <a:lnRef idx="2">
            <a:schemeClr val="dk1"/>
          </a:lnRef>
          <a:fillRef idx="1">
            <a:schemeClr val="lt1"/>
          </a:fillRef>
          <a:effectRef idx="0">
            <a:schemeClr val="dk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charset="0"/>
              <a:buNone/>
              <a:defRPr/>
            </a:pPr>
            <a:r>
              <a:rPr lang="en-US" altLang="zh-CN" sz="2400" b="1" dirty="0">
                <a:solidFill>
                  <a:srgbClr val="7030A0"/>
                </a:solidFill>
                <a:cs typeface="Arial" panose="020B0604020202020204" pitchFamily="34" charset="0"/>
              </a:rPr>
              <a:t>New flow </a:t>
            </a:r>
          </a:p>
          <a:p>
            <a:pPr>
              <a:buFont typeface="Arial" charset="0"/>
              <a:buNone/>
              <a:defRPr/>
            </a:pPr>
            <a:r>
              <a:rPr lang="en-US" altLang="zh-CN" sz="2400" b="1" dirty="0">
                <a:solidFill>
                  <a:srgbClr val="7030A0"/>
                </a:solidFill>
                <a:cs typeface="Arial" panose="020B0604020202020204" pitchFamily="34" charset="0"/>
              </a:rPr>
              <a:t>synthesis:</a:t>
            </a:r>
          </a:p>
          <a:p>
            <a:pPr>
              <a:buFont typeface="Arial" charset="0"/>
              <a:buNone/>
              <a:defRPr/>
            </a:pPr>
            <a:endParaRPr lang="en-US" altLang="zh-CN" sz="800" b="1" dirty="0">
              <a:solidFill>
                <a:schemeClr val="bg1"/>
              </a:solidFill>
              <a:cs typeface="Arial" panose="020B0604020202020204" pitchFamily="34" charset="0"/>
            </a:endParaRPr>
          </a:p>
          <a:p>
            <a:pPr>
              <a:buFont typeface="Arial" charset="0"/>
              <a:buNone/>
              <a:defRPr/>
            </a:pPr>
            <a:r>
              <a:rPr lang="en-US" altLang="zh-CN" sz="1800" b="1" dirty="0">
                <a:solidFill>
                  <a:schemeClr val="bg1"/>
                </a:solidFill>
                <a:cs typeface="Arial" panose="020B0604020202020204" pitchFamily="34" charset="0"/>
              </a:rPr>
              <a:t>- </a:t>
            </a:r>
            <a:r>
              <a:rPr lang="en-US" altLang="zh-CN" sz="1800" b="1" dirty="0" err="1">
                <a:solidFill>
                  <a:schemeClr val="bg1"/>
                </a:solidFill>
                <a:cs typeface="Arial" panose="020B0604020202020204" pitchFamily="34" charset="0"/>
              </a:rPr>
              <a:t>Chemoselective</a:t>
            </a:r>
            <a:endParaRPr lang="en-US" altLang="zh-CN" sz="1800" b="1" dirty="0">
              <a:solidFill>
                <a:schemeClr val="bg1"/>
              </a:solidFill>
              <a:cs typeface="Arial" panose="020B0604020202020204" pitchFamily="34" charset="0"/>
            </a:endParaRPr>
          </a:p>
          <a:p>
            <a:pPr>
              <a:buFont typeface="Arial" charset="0"/>
              <a:buNone/>
              <a:defRPr/>
            </a:pPr>
            <a:r>
              <a:rPr lang="en-US" altLang="zh-CN" sz="1800" b="1" dirty="0">
                <a:solidFill>
                  <a:schemeClr val="bg1"/>
                </a:solidFill>
                <a:cs typeface="Arial" panose="020B0604020202020204" pitchFamily="34" charset="0"/>
              </a:rPr>
              <a:t>   C-N Coupling</a:t>
            </a:r>
          </a:p>
          <a:p>
            <a:pPr>
              <a:buFont typeface="Arial" charset="0"/>
              <a:buNone/>
              <a:defRPr/>
            </a:pPr>
            <a:r>
              <a:rPr lang="en-US" altLang="zh-CN" sz="1800" b="1" dirty="0">
                <a:solidFill>
                  <a:schemeClr val="bg1"/>
                </a:solidFill>
                <a:cs typeface="Arial" panose="020B0604020202020204" pitchFamily="34" charset="0"/>
              </a:rPr>
              <a:t>- Analogues</a:t>
            </a:r>
          </a:p>
        </p:txBody>
      </p:sp>
      <p:sp>
        <p:nvSpPr>
          <p:cNvPr id="4" name="Oval 17">
            <a:extLst>
              <a:ext uri="{FF2B5EF4-FFF2-40B4-BE49-F238E27FC236}">
                <a16:creationId xmlns:a16="http://schemas.microsoft.com/office/drawing/2014/main" id="{84C76917-2EE4-3DA1-1F23-A8617CB5468E}"/>
              </a:ext>
            </a:extLst>
          </p:cNvPr>
          <p:cNvSpPr/>
          <p:nvPr/>
        </p:nvSpPr>
        <p:spPr>
          <a:xfrm>
            <a:off x="4986338" y="1707654"/>
            <a:ext cx="371451" cy="360040"/>
          </a:xfrm>
          <a:prstGeom prst="ellipse">
            <a:avLst/>
          </a:pr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17">
            <a:extLst>
              <a:ext uri="{FF2B5EF4-FFF2-40B4-BE49-F238E27FC236}">
                <a16:creationId xmlns:a16="http://schemas.microsoft.com/office/drawing/2014/main" id="{CF4C2458-0558-39FC-23A1-6BB9044F0E3C}"/>
              </a:ext>
            </a:extLst>
          </p:cNvPr>
          <p:cNvSpPr/>
          <p:nvPr/>
        </p:nvSpPr>
        <p:spPr>
          <a:xfrm>
            <a:off x="6084168" y="3373658"/>
            <a:ext cx="371451" cy="360040"/>
          </a:xfrm>
          <a:prstGeom prst="ellipse">
            <a:avLst/>
          </a:pr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1">
            <a:extLst>
              <a:ext uri="{FF2B5EF4-FFF2-40B4-BE49-F238E27FC236}">
                <a16:creationId xmlns:a16="http://schemas.microsoft.com/office/drawing/2014/main" id="{C52FFD6D-1912-912A-A911-3981CC27985D}"/>
              </a:ext>
            </a:extLst>
          </p:cNvPr>
          <p:cNvSpPr txBox="1">
            <a:spLocks/>
          </p:cNvSpPr>
          <p:nvPr/>
        </p:nvSpPr>
        <p:spPr bwMode="auto">
          <a:xfrm>
            <a:off x="4986338" y="2108488"/>
            <a:ext cx="808819" cy="281415"/>
          </a:xfrm>
          <a:prstGeom prst="rect">
            <a:avLst/>
          </a:prstGeom>
          <a:solidFill>
            <a:schemeClr val="bg2">
              <a:lumMod val="60000"/>
              <a:lumOff val="40000"/>
            </a:schemeClr>
          </a:solidFill>
          <a:ln w="9525">
            <a:solidFill>
              <a:schemeClr val="bg1"/>
            </a:solidFill>
            <a:miter lim="800000"/>
            <a:headEnd/>
            <a:tailEnd/>
          </a:ln>
          <a:effectLst>
            <a:outerShdw blurRad="50800" dist="38100" dir="2700000" algn="tl" rotWithShape="0">
              <a:prstClr val="black">
                <a:alpha val="40000"/>
              </a:prstClr>
            </a:outerShdw>
          </a:effectLst>
        </p:spPr>
        <p:txBody>
          <a:bodyPr anchor="ctr"/>
          <a:lstStyle/>
          <a:p>
            <a:pPr algn="ctr" defTabSz="457200" fontAlgn="auto">
              <a:spcBef>
                <a:spcPts val="0"/>
              </a:spcBef>
              <a:spcAft>
                <a:spcPts val="0"/>
              </a:spcAft>
              <a:defRPr/>
            </a:pPr>
            <a:r>
              <a:rPr lang="en-US" altLang="zh-CN"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C-N</a:t>
            </a:r>
            <a:r>
              <a:rPr lang="zh-CN" alt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偶联</a:t>
            </a:r>
            <a:endParaRPr lang="en-US" altLang="zh-CN"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437444A0-4B36-2385-8AB4-521E301E7961}"/>
              </a:ext>
            </a:extLst>
          </p:cNvPr>
          <p:cNvSpPr txBox="1">
            <a:spLocks/>
          </p:cNvSpPr>
          <p:nvPr/>
        </p:nvSpPr>
        <p:spPr bwMode="auto">
          <a:xfrm>
            <a:off x="6350702" y="3719385"/>
            <a:ext cx="808819" cy="281415"/>
          </a:xfrm>
          <a:prstGeom prst="rect">
            <a:avLst/>
          </a:prstGeom>
          <a:solidFill>
            <a:schemeClr val="bg2">
              <a:lumMod val="60000"/>
              <a:lumOff val="40000"/>
            </a:schemeClr>
          </a:solidFill>
          <a:ln w="9525">
            <a:solidFill>
              <a:schemeClr val="bg1"/>
            </a:solidFill>
            <a:miter lim="800000"/>
            <a:headEnd/>
            <a:tailEnd/>
          </a:ln>
          <a:effectLst>
            <a:outerShdw blurRad="50800" dist="38100" dir="2700000" algn="tl" rotWithShape="0">
              <a:prstClr val="black">
                <a:alpha val="40000"/>
              </a:prstClr>
            </a:outerShdw>
          </a:effectLst>
        </p:spPr>
        <p:txBody>
          <a:bodyPr anchor="ctr"/>
          <a:lstStyle/>
          <a:p>
            <a:pPr algn="ctr" defTabSz="457200" fontAlgn="auto">
              <a:spcBef>
                <a:spcPts val="0"/>
              </a:spcBef>
              <a:spcAft>
                <a:spcPts val="0"/>
              </a:spcAft>
              <a:defRPr/>
            </a:pPr>
            <a:r>
              <a:rPr lang="en-US" altLang="zh-CN"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C-N</a:t>
            </a:r>
            <a:r>
              <a:rPr lang="zh-CN" alt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偶联</a:t>
            </a:r>
            <a:endParaRPr lang="en-US" altLang="zh-CN"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50467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6" grpId="0" animBg="1"/>
      <p:bldP spid="1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F950A-105B-A18B-C8EE-982009EA76CE}"/>
            </a:ext>
          </a:extLst>
        </p:cNvPr>
        <p:cNvGrpSpPr/>
        <p:nvPr/>
      </p:nvGrpSpPr>
      <p:grpSpPr>
        <a:xfrm>
          <a:off x="0" y="0"/>
          <a:ext cx="0" cy="0"/>
          <a:chOff x="0" y="0"/>
          <a:chExt cx="0" cy="0"/>
        </a:xfrm>
      </p:grpSpPr>
      <p:sp>
        <p:nvSpPr>
          <p:cNvPr id="14" name="Rectangle 15">
            <a:extLst>
              <a:ext uri="{FF2B5EF4-FFF2-40B4-BE49-F238E27FC236}">
                <a16:creationId xmlns:a16="http://schemas.microsoft.com/office/drawing/2014/main" id="{04F2C11F-4979-9448-D28C-EC46C9B1FB8F}"/>
              </a:ext>
            </a:extLst>
          </p:cNvPr>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9AEB74AD-0058-6F59-CD6C-AEE63C7F389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10" name="图片 9">
            <a:extLst>
              <a:ext uri="{FF2B5EF4-FFF2-40B4-BE49-F238E27FC236}">
                <a16:creationId xmlns:a16="http://schemas.microsoft.com/office/drawing/2014/main" id="{E22FE56C-AA74-001E-0712-B2B76710E9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0475" y="832291"/>
            <a:ext cx="8003050" cy="3478917"/>
          </a:xfrm>
          <a:prstGeom prst="rect">
            <a:avLst/>
          </a:prstGeom>
          <a:ln w="6350">
            <a:solidFill>
              <a:schemeClr val="bg1"/>
            </a:solidFill>
          </a:ln>
        </p:spPr>
      </p:pic>
      <p:sp>
        <p:nvSpPr>
          <p:cNvPr id="5" name="Title 1">
            <a:extLst>
              <a:ext uri="{FF2B5EF4-FFF2-40B4-BE49-F238E27FC236}">
                <a16:creationId xmlns:a16="http://schemas.microsoft.com/office/drawing/2014/main" id="{9EDCB7E2-4FF4-531F-7F22-2BB5CD9C4C11}"/>
              </a:ext>
            </a:extLst>
          </p:cNvPr>
          <p:cNvSpPr txBox="1">
            <a:spLocks/>
          </p:cNvSpPr>
          <p:nvPr/>
        </p:nvSpPr>
        <p:spPr bwMode="auto">
          <a:xfrm>
            <a:off x="5796136" y="4597531"/>
            <a:ext cx="2890564" cy="280710"/>
          </a:xfrm>
          <a:prstGeom prst="rect">
            <a:avLst/>
          </a:prstGeom>
          <a:noFill/>
          <a:ln w="9525">
            <a:noFill/>
            <a:miter lim="800000"/>
            <a:headEnd/>
            <a:tailEnd/>
          </a:ln>
          <a:effectLst/>
        </p:spPr>
        <p:txBody>
          <a:bodyPr anchor="ctr"/>
          <a:lstStyle/>
          <a:p>
            <a:pPr algn="r" defTabSz="457200" fontAlgn="auto">
              <a:spcBef>
                <a:spcPts val="0"/>
              </a:spcBef>
              <a:spcAft>
                <a:spcPts val="0"/>
              </a:spcAft>
              <a:defRPr/>
            </a:pPr>
            <a:r>
              <a:rPr lang="nn-NO" altLang="zh-CN" sz="1200" i="1" dirty="0">
                <a:solidFill>
                  <a:srgbClr val="0032A0"/>
                </a:solidFill>
                <a:cs typeface="Arial" panose="020B0604020202020204" pitchFamily="34" charset="0"/>
              </a:rPr>
              <a:t>Org. Lett. 2019, 21, 15, 6112–6116</a:t>
            </a:r>
            <a:endParaRPr lang="zh-CN" altLang="zh-CN" sz="1200" i="1" dirty="0">
              <a:solidFill>
                <a:srgbClr val="0032A0"/>
              </a:solidFill>
              <a:cs typeface="Arial" panose="020B0604020202020204" pitchFamily="34" charset="0"/>
            </a:endParaRPr>
          </a:p>
        </p:txBody>
      </p:sp>
      <p:sp>
        <p:nvSpPr>
          <p:cNvPr id="6" name="Title 1">
            <a:extLst>
              <a:ext uri="{FF2B5EF4-FFF2-40B4-BE49-F238E27FC236}">
                <a16:creationId xmlns:a16="http://schemas.microsoft.com/office/drawing/2014/main" id="{9FDC71D4-29FB-5AB4-5920-27299C7EBF49}"/>
              </a:ext>
            </a:extLst>
          </p:cNvPr>
          <p:cNvSpPr txBox="1">
            <a:spLocks/>
          </p:cNvSpPr>
          <p:nvPr/>
        </p:nvSpPr>
        <p:spPr bwMode="auto">
          <a:xfrm>
            <a:off x="4427984" y="4360200"/>
            <a:ext cx="4258716" cy="280710"/>
          </a:xfrm>
          <a:prstGeom prst="rect">
            <a:avLst/>
          </a:prstGeom>
          <a:noFill/>
          <a:ln w="9525">
            <a:noFill/>
            <a:miter lim="800000"/>
            <a:headEnd/>
            <a:tailEnd/>
          </a:ln>
          <a:effectLst/>
        </p:spPr>
        <p:txBody>
          <a:bodyPr anchor="ctr"/>
          <a:lstStyle/>
          <a:p>
            <a:pPr algn="r" defTabSz="457200" fontAlgn="auto">
              <a:spcBef>
                <a:spcPts val="0"/>
              </a:spcBef>
              <a:spcAft>
                <a:spcPts val="0"/>
              </a:spcAft>
              <a:defRPr/>
            </a:pPr>
            <a:r>
              <a:rPr lang="en-US" altLang="zh-CN" sz="1200" i="1" dirty="0">
                <a:solidFill>
                  <a:srgbClr val="0032A0"/>
                </a:solidFill>
                <a:cs typeface="Arial" panose="020B0604020202020204" pitchFamily="34" charset="0"/>
              </a:rPr>
              <a:t>Figure</a:t>
            </a:r>
            <a:r>
              <a:rPr lang="zh-CN" altLang="en-US" sz="1200" i="1" dirty="0">
                <a:solidFill>
                  <a:srgbClr val="0032A0"/>
                </a:solidFill>
                <a:cs typeface="Arial" panose="020B0604020202020204" pitchFamily="34" charset="0"/>
              </a:rPr>
              <a:t>：</a:t>
            </a:r>
            <a:r>
              <a:rPr lang="en-US" altLang="zh-CN" sz="1200" i="1" dirty="0">
                <a:solidFill>
                  <a:srgbClr val="0032A0"/>
                </a:solidFill>
                <a:cs typeface="Arial" panose="020B0604020202020204" pitchFamily="34" charset="0"/>
              </a:rPr>
              <a:t>Continuous flow synthesis of imatinib and analogues.</a:t>
            </a:r>
            <a:endParaRPr lang="zh-CN" altLang="zh-CN" sz="1200" i="1" dirty="0">
              <a:solidFill>
                <a:srgbClr val="0032A0"/>
              </a:solidFill>
              <a:cs typeface="Arial" panose="020B0604020202020204" pitchFamily="34" charset="0"/>
            </a:endParaRPr>
          </a:p>
        </p:txBody>
      </p:sp>
      <p:sp>
        <p:nvSpPr>
          <p:cNvPr id="7" name="Rectangle 3">
            <a:extLst>
              <a:ext uri="{FF2B5EF4-FFF2-40B4-BE49-F238E27FC236}">
                <a16:creationId xmlns:a16="http://schemas.microsoft.com/office/drawing/2014/main" id="{B8F29887-BE49-E2D4-13F9-D0B9FBA52ACD}"/>
              </a:ext>
            </a:extLst>
          </p:cNvPr>
          <p:cNvSpPr>
            <a:spLocks noGrp="1" noChangeArrowheads="1"/>
          </p:cNvSpPr>
          <p:nvPr/>
        </p:nvSpPr>
        <p:spPr bwMode="auto">
          <a:xfrm>
            <a:off x="467544" y="265259"/>
            <a:ext cx="6549388" cy="513314"/>
          </a:xfrm>
          <a:prstGeom prst="rect">
            <a:avLst/>
          </a:prstGeom>
          <a:noFill/>
          <a:ln>
            <a:noFill/>
            <a:headEnd/>
            <a:tailEnd/>
          </a:ln>
          <a:effectLst/>
        </p:spPr>
        <p:style>
          <a:lnRef idx="2">
            <a:schemeClr val="dk1"/>
          </a:lnRef>
          <a:fillRef idx="1">
            <a:schemeClr val="lt1"/>
          </a:fillRef>
          <a:effectRef idx="0">
            <a:schemeClr val="dk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charset="0"/>
              <a:buNone/>
              <a:defRPr/>
            </a:pPr>
            <a:r>
              <a:rPr lang="zh-CN" altLang="en-US" sz="2800" b="1" dirty="0">
                <a:solidFill>
                  <a:schemeClr val="bg1"/>
                </a:solidFill>
                <a:cs typeface="Arial" panose="020B0604020202020204" pitchFamily="34" charset="0"/>
              </a:rPr>
              <a:t>伊马替尼的连续流动化学</a:t>
            </a:r>
            <a:endParaRPr lang="en-US" altLang="zh-CN" sz="2800" b="1" dirty="0">
              <a:solidFill>
                <a:schemeClr val="bg1"/>
              </a:solidFill>
              <a:cs typeface="Arial" panose="020B0604020202020204" pitchFamily="34" charset="0"/>
            </a:endParaRPr>
          </a:p>
        </p:txBody>
      </p:sp>
      <p:sp>
        <p:nvSpPr>
          <p:cNvPr id="4" name="Title 1">
            <a:extLst>
              <a:ext uri="{FF2B5EF4-FFF2-40B4-BE49-F238E27FC236}">
                <a16:creationId xmlns:a16="http://schemas.microsoft.com/office/drawing/2014/main" id="{5ADB9BB8-4E50-A666-B7D3-9E582FAE0132}"/>
              </a:ext>
            </a:extLst>
          </p:cNvPr>
          <p:cNvSpPr txBox="1">
            <a:spLocks/>
          </p:cNvSpPr>
          <p:nvPr/>
        </p:nvSpPr>
        <p:spPr bwMode="auto">
          <a:xfrm>
            <a:off x="6732240" y="1821713"/>
            <a:ext cx="808819" cy="281415"/>
          </a:xfrm>
          <a:prstGeom prst="rect">
            <a:avLst/>
          </a:prstGeom>
          <a:solidFill>
            <a:schemeClr val="bg2">
              <a:lumMod val="60000"/>
              <a:lumOff val="40000"/>
            </a:schemeClr>
          </a:solidFill>
          <a:ln w="9525">
            <a:solidFill>
              <a:schemeClr val="bg1"/>
            </a:solidFill>
            <a:miter lim="800000"/>
            <a:headEnd/>
            <a:tailEnd/>
          </a:ln>
          <a:effectLst>
            <a:outerShdw blurRad="50800" dist="38100" dir="2700000" algn="tl" rotWithShape="0">
              <a:prstClr val="black">
                <a:alpha val="40000"/>
              </a:prstClr>
            </a:outerShdw>
          </a:effectLst>
        </p:spPr>
        <p:txBody>
          <a:bodyPr anchor="ctr"/>
          <a:lstStyle/>
          <a:p>
            <a:pPr algn="ctr" defTabSz="457200" fontAlgn="auto">
              <a:spcBef>
                <a:spcPts val="0"/>
              </a:spcBef>
              <a:spcAft>
                <a:spcPts val="0"/>
              </a:spcAft>
              <a:defRPr/>
            </a:pPr>
            <a:r>
              <a:rPr lang="en-US" altLang="zh-CN"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C-N</a:t>
            </a:r>
            <a:r>
              <a:rPr lang="zh-CN" altLang="en-US"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偶联</a:t>
            </a:r>
            <a:endParaRPr lang="en-US" altLang="zh-CN" sz="1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8" name="Oval 17">
            <a:extLst>
              <a:ext uri="{FF2B5EF4-FFF2-40B4-BE49-F238E27FC236}">
                <a16:creationId xmlns:a16="http://schemas.microsoft.com/office/drawing/2014/main" id="{87D68364-2BEF-8CA2-930A-D0571B197629}"/>
              </a:ext>
            </a:extLst>
          </p:cNvPr>
          <p:cNvSpPr/>
          <p:nvPr/>
        </p:nvSpPr>
        <p:spPr>
          <a:xfrm>
            <a:off x="6831206" y="1341264"/>
            <a:ext cx="371451" cy="360040"/>
          </a:xfrm>
          <a:prstGeom prst="ellipse">
            <a:avLst/>
          </a:pr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82119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F974A-4FEB-7B91-1DCB-A33D6B0B3169}"/>
            </a:ext>
          </a:extLst>
        </p:cNvPr>
        <p:cNvGrpSpPr/>
        <p:nvPr/>
      </p:nvGrpSpPr>
      <p:grpSpPr>
        <a:xfrm>
          <a:off x="0" y="0"/>
          <a:ext cx="0" cy="0"/>
          <a:chOff x="0" y="0"/>
          <a:chExt cx="0" cy="0"/>
        </a:xfrm>
      </p:grpSpPr>
      <p:sp>
        <p:nvSpPr>
          <p:cNvPr id="14" name="Rectangle 15">
            <a:extLst>
              <a:ext uri="{FF2B5EF4-FFF2-40B4-BE49-F238E27FC236}">
                <a16:creationId xmlns:a16="http://schemas.microsoft.com/office/drawing/2014/main" id="{72A4C4E8-4D14-47C4-FFD5-DD6B5C560CA0}"/>
              </a:ext>
            </a:extLst>
          </p:cNvPr>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A4BF0229-F330-D631-B3AD-7CD9E023519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4" name="图片 3">
            <a:extLst>
              <a:ext uri="{FF2B5EF4-FFF2-40B4-BE49-F238E27FC236}">
                <a16:creationId xmlns:a16="http://schemas.microsoft.com/office/drawing/2014/main" id="{9297ECE5-2A7C-4810-A0AC-876C420852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801" y="1635646"/>
            <a:ext cx="2304256" cy="2094232"/>
          </a:xfrm>
          <a:prstGeom prst="rect">
            <a:avLst/>
          </a:prstGeom>
        </p:spPr>
      </p:pic>
      <p:sp>
        <p:nvSpPr>
          <p:cNvPr id="5" name="Rectangle 3">
            <a:extLst>
              <a:ext uri="{FF2B5EF4-FFF2-40B4-BE49-F238E27FC236}">
                <a16:creationId xmlns:a16="http://schemas.microsoft.com/office/drawing/2014/main" id="{49214676-4ACB-F4DB-0F0B-07606D734CB1}"/>
              </a:ext>
            </a:extLst>
          </p:cNvPr>
          <p:cNvSpPr>
            <a:spLocks noGrp="1" noChangeArrowheads="1"/>
          </p:cNvSpPr>
          <p:nvPr/>
        </p:nvSpPr>
        <p:spPr bwMode="auto">
          <a:xfrm>
            <a:off x="611560" y="1046307"/>
            <a:ext cx="1656184" cy="513314"/>
          </a:xfrm>
          <a:prstGeom prst="rect">
            <a:avLst/>
          </a:prstGeom>
          <a:noFill/>
          <a:ln>
            <a:noFill/>
            <a:headEnd/>
            <a:tailEnd/>
          </a:ln>
          <a:effectLst/>
        </p:spPr>
        <p:style>
          <a:lnRef idx="2">
            <a:schemeClr val="dk1"/>
          </a:lnRef>
          <a:fillRef idx="1">
            <a:schemeClr val="lt1"/>
          </a:fillRef>
          <a:effectRef idx="0">
            <a:schemeClr val="dk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charset="0"/>
              <a:buNone/>
              <a:defRPr/>
            </a:pPr>
            <a:r>
              <a:rPr lang="en-US" altLang="zh-CN" sz="2800" b="1" dirty="0">
                <a:solidFill>
                  <a:schemeClr val="bg1"/>
                </a:solidFill>
                <a:cs typeface="Arial" panose="020B0604020202020204" pitchFamily="34" charset="0"/>
              </a:rPr>
              <a:t>Imatinib</a:t>
            </a:r>
          </a:p>
        </p:txBody>
      </p:sp>
      <p:sp>
        <p:nvSpPr>
          <p:cNvPr id="6" name="Rectangle 3">
            <a:extLst>
              <a:ext uri="{FF2B5EF4-FFF2-40B4-BE49-F238E27FC236}">
                <a16:creationId xmlns:a16="http://schemas.microsoft.com/office/drawing/2014/main" id="{71DE0569-F76F-E050-55E4-77554E03A10E}"/>
              </a:ext>
            </a:extLst>
          </p:cNvPr>
          <p:cNvSpPr>
            <a:spLocks noGrp="1" noChangeArrowheads="1"/>
          </p:cNvSpPr>
          <p:nvPr/>
        </p:nvSpPr>
        <p:spPr bwMode="auto">
          <a:xfrm>
            <a:off x="539552" y="532993"/>
            <a:ext cx="1728192" cy="513314"/>
          </a:xfrm>
          <a:prstGeom prst="rect">
            <a:avLst/>
          </a:prstGeom>
          <a:noFill/>
          <a:ln>
            <a:noFill/>
            <a:headEnd/>
            <a:tailEnd/>
          </a:ln>
          <a:effectLst/>
        </p:spPr>
        <p:style>
          <a:lnRef idx="2">
            <a:schemeClr val="dk1"/>
          </a:lnRef>
          <a:fillRef idx="1">
            <a:schemeClr val="lt1"/>
          </a:fillRef>
          <a:effectRef idx="0">
            <a:schemeClr val="dk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charset="0"/>
              <a:buNone/>
              <a:defRPr/>
            </a:pPr>
            <a:r>
              <a:rPr lang="zh-CN" altLang="en-US" sz="2800" b="1" dirty="0">
                <a:solidFill>
                  <a:schemeClr val="bg1"/>
                </a:solidFill>
                <a:cs typeface="Arial" panose="020B0604020202020204" pitchFamily="34" charset="0"/>
              </a:rPr>
              <a:t>伊马替尼</a:t>
            </a:r>
            <a:endParaRPr lang="en-US" altLang="zh-CN" sz="2800" b="1" dirty="0">
              <a:solidFill>
                <a:schemeClr val="bg1"/>
              </a:solidFill>
              <a:cs typeface="Arial" panose="020B0604020202020204" pitchFamily="34" charset="0"/>
            </a:endParaRPr>
          </a:p>
        </p:txBody>
      </p:sp>
      <p:sp>
        <p:nvSpPr>
          <p:cNvPr id="8" name="Rectangle 3">
            <a:extLst>
              <a:ext uri="{FF2B5EF4-FFF2-40B4-BE49-F238E27FC236}">
                <a16:creationId xmlns:a16="http://schemas.microsoft.com/office/drawing/2014/main" id="{EB9D1D38-09F4-2950-DD02-894B69C7BCB9}"/>
              </a:ext>
            </a:extLst>
          </p:cNvPr>
          <p:cNvSpPr>
            <a:spLocks noGrp="1" noChangeArrowheads="1"/>
          </p:cNvSpPr>
          <p:nvPr/>
        </p:nvSpPr>
        <p:spPr bwMode="auto">
          <a:xfrm>
            <a:off x="3012319" y="472251"/>
            <a:ext cx="5725863" cy="4198998"/>
          </a:xfrm>
          <a:prstGeom prst="rect">
            <a:avLst/>
          </a:prstGeom>
          <a:noFill/>
          <a:ln>
            <a:noFill/>
            <a:headEnd/>
            <a:tailEnd/>
          </a:ln>
          <a:effectLst/>
        </p:spPr>
        <p:style>
          <a:lnRef idx="2">
            <a:schemeClr val="dk1"/>
          </a:lnRef>
          <a:fillRef idx="1">
            <a:schemeClr val="lt1"/>
          </a:fillRef>
          <a:effectRef idx="0">
            <a:schemeClr val="dk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charset="0"/>
              <a:buNone/>
              <a:defRPr/>
            </a:pPr>
            <a:r>
              <a:rPr lang="en-US" altLang="zh-CN" sz="2800" b="1" dirty="0">
                <a:solidFill>
                  <a:schemeClr val="bg1"/>
                </a:solidFill>
                <a:cs typeface="Arial" panose="020B0604020202020204" pitchFamily="34" charset="0"/>
              </a:rPr>
              <a:t>References:</a:t>
            </a:r>
            <a:endParaRPr lang="en-US" altLang="zh-CN" sz="800" b="1" dirty="0">
              <a:solidFill>
                <a:schemeClr val="bg1"/>
              </a:solidFill>
              <a:cs typeface="Arial" panose="020B0604020202020204" pitchFamily="34" charset="0"/>
            </a:endParaRPr>
          </a:p>
          <a:p>
            <a:pPr>
              <a:buFont typeface="Arial" charset="0"/>
              <a:buNone/>
              <a:defRPr/>
            </a:pPr>
            <a:r>
              <a:rPr lang="en-US" altLang="zh-CN" sz="1400" b="1" dirty="0">
                <a:solidFill>
                  <a:schemeClr val="bg1"/>
                </a:solidFill>
                <a:cs typeface="Arial" panose="020B0604020202020204" pitchFamily="34" charset="0"/>
              </a:rPr>
              <a:t>A Facile Total Synthesis of Imatinib Base and Its Analogues</a:t>
            </a:r>
          </a:p>
          <a:p>
            <a:pPr>
              <a:buFont typeface="Arial" charset="0"/>
              <a:buNone/>
              <a:defRPr/>
            </a:pPr>
            <a:r>
              <a:rPr lang="en-US" altLang="zh-CN" sz="1400" i="1" dirty="0">
                <a:solidFill>
                  <a:schemeClr val="bg1"/>
                </a:solidFill>
                <a:cs typeface="Arial" panose="020B0604020202020204" pitchFamily="34" charset="0"/>
              </a:rPr>
              <a:t>Org. Process Res. Dev. </a:t>
            </a:r>
            <a:r>
              <a:rPr lang="en-US" altLang="zh-CN" sz="1400" dirty="0">
                <a:solidFill>
                  <a:schemeClr val="bg1"/>
                </a:solidFill>
                <a:cs typeface="Arial" panose="020B0604020202020204" pitchFamily="34" charset="0"/>
              </a:rPr>
              <a:t>2008, 12, 3, 490–495</a:t>
            </a:r>
          </a:p>
          <a:p>
            <a:pPr>
              <a:buFont typeface="Arial" charset="0"/>
              <a:buNone/>
              <a:defRPr/>
            </a:pPr>
            <a:endParaRPr lang="en-US" altLang="zh-CN" sz="800" dirty="0">
              <a:solidFill>
                <a:schemeClr val="bg1"/>
              </a:solidFill>
              <a:cs typeface="Arial" panose="020B0604020202020204" pitchFamily="34" charset="0"/>
            </a:endParaRPr>
          </a:p>
          <a:p>
            <a:pPr>
              <a:buFont typeface="Arial" charset="0"/>
              <a:buNone/>
              <a:defRPr/>
            </a:pPr>
            <a:r>
              <a:rPr lang="en-US" altLang="zh-CN" sz="1400" b="1" dirty="0">
                <a:solidFill>
                  <a:schemeClr val="bg1"/>
                </a:solidFill>
                <a:cs typeface="Arial" panose="020B0604020202020204" pitchFamily="34" charset="0"/>
              </a:rPr>
              <a:t>A Facile Total Synthesis for Large-Scale Production of Imatinib Base</a:t>
            </a:r>
          </a:p>
          <a:p>
            <a:pPr>
              <a:buFont typeface="Arial" charset="0"/>
              <a:buNone/>
              <a:defRPr/>
            </a:pPr>
            <a:r>
              <a:rPr lang="en-US" altLang="zh-CN" sz="1400" i="1" dirty="0">
                <a:solidFill>
                  <a:schemeClr val="bg1"/>
                </a:solidFill>
                <a:cs typeface="Arial" panose="020B0604020202020204" pitchFamily="34" charset="0"/>
              </a:rPr>
              <a:t>Org. Process Res. Dev. </a:t>
            </a:r>
            <a:r>
              <a:rPr lang="en-US" altLang="zh-CN" sz="1400" dirty="0">
                <a:solidFill>
                  <a:schemeClr val="bg1"/>
                </a:solidFill>
                <a:cs typeface="Arial" panose="020B0604020202020204" pitchFamily="34" charset="0"/>
              </a:rPr>
              <a:t>2012, 16, 11, 1794–1804</a:t>
            </a:r>
          </a:p>
          <a:p>
            <a:pPr>
              <a:buFont typeface="Arial" charset="0"/>
              <a:buNone/>
              <a:defRPr/>
            </a:pPr>
            <a:endParaRPr lang="en-US" altLang="zh-CN" sz="800" dirty="0">
              <a:solidFill>
                <a:schemeClr val="bg1"/>
              </a:solidFill>
              <a:cs typeface="Arial" panose="020B0604020202020204" pitchFamily="34" charset="0"/>
            </a:endParaRPr>
          </a:p>
          <a:p>
            <a:pPr>
              <a:buFont typeface="Arial" charset="0"/>
              <a:buNone/>
              <a:defRPr/>
            </a:pPr>
            <a:r>
              <a:rPr lang="en-US" altLang="zh-CN" sz="1400" b="1" dirty="0">
                <a:solidFill>
                  <a:schemeClr val="bg1"/>
                </a:solidFill>
                <a:cs typeface="Arial" panose="020B0604020202020204" pitchFamily="34" charset="0"/>
              </a:rPr>
              <a:t>Synthesis of Imatinib by C–N Coupling Reaction of Primary Amide and </a:t>
            </a:r>
          </a:p>
          <a:p>
            <a:pPr>
              <a:buFont typeface="Arial" charset="0"/>
              <a:buNone/>
              <a:defRPr/>
            </a:pPr>
            <a:r>
              <a:rPr lang="en-US" altLang="zh-CN" sz="1400" b="1" dirty="0">
                <a:solidFill>
                  <a:schemeClr val="bg1"/>
                </a:solidFill>
                <a:cs typeface="Arial" panose="020B0604020202020204" pitchFamily="34" charset="0"/>
              </a:rPr>
              <a:t>Bromo-Substituted Pyrimidine Amine</a:t>
            </a:r>
          </a:p>
          <a:p>
            <a:pPr>
              <a:buFont typeface="Arial" charset="0"/>
              <a:buNone/>
              <a:defRPr/>
            </a:pPr>
            <a:r>
              <a:rPr lang="en-US" altLang="zh-CN" sz="1400" i="1" dirty="0">
                <a:solidFill>
                  <a:schemeClr val="bg1"/>
                </a:solidFill>
                <a:cs typeface="Arial" panose="020B0604020202020204" pitchFamily="34" charset="0"/>
              </a:rPr>
              <a:t>Org. Process Res. Dev. </a:t>
            </a:r>
            <a:r>
              <a:rPr lang="en-US" altLang="zh-CN" sz="1400" dirty="0">
                <a:solidFill>
                  <a:schemeClr val="bg1"/>
                </a:solidFill>
                <a:cs typeface="Arial" panose="020B0604020202020204" pitchFamily="34" charset="0"/>
              </a:rPr>
              <a:t>2019, 23, 9, 1918–1925</a:t>
            </a:r>
          </a:p>
          <a:p>
            <a:pPr>
              <a:buFont typeface="Arial" charset="0"/>
              <a:buNone/>
              <a:defRPr/>
            </a:pPr>
            <a:endParaRPr lang="en-US" altLang="zh-CN" sz="800" dirty="0">
              <a:solidFill>
                <a:schemeClr val="bg1"/>
              </a:solidFill>
              <a:cs typeface="Arial" panose="020B0604020202020204" pitchFamily="34" charset="0"/>
            </a:endParaRPr>
          </a:p>
          <a:p>
            <a:pPr>
              <a:buFont typeface="Arial" charset="0"/>
              <a:buNone/>
              <a:defRPr/>
            </a:pPr>
            <a:r>
              <a:rPr lang="en-US" altLang="zh-CN" sz="1400" b="1" dirty="0">
                <a:solidFill>
                  <a:schemeClr val="bg1"/>
                </a:solidFill>
                <a:cs typeface="Arial" panose="020B0604020202020204" pitchFamily="34" charset="0"/>
              </a:rPr>
              <a:t>Modular Continuous Flow Synthesis of Imatinib and Analogues</a:t>
            </a:r>
          </a:p>
          <a:p>
            <a:pPr>
              <a:buFont typeface="Arial" charset="0"/>
              <a:buNone/>
              <a:defRPr/>
            </a:pPr>
            <a:r>
              <a:rPr lang="en-US" altLang="zh-CN" sz="1400" i="1" dirty="0">
                <a:solidFill>
                  <a:schemeClr val="bg1"/>
                </a:solidFill>
                <a:cs typeface="Arial" panose="020B0604020202020204" pitchFamily="34" charset="0"/>
              </a:rPr>
              <a:t>Org. Lett. </a:t>
            </a:r>
            <a:r>
              <a:rPr lang="en-US" altLang="zh-CN" sz="1400" dirty="0">
                <a:solidFill>
                  <a:schemeClr val="bg1"/>
                </a:solidFill>
                <a:cs typeface="Arial" panose="020B0604020202020204" pitchFamily="34" charset="0"/>
              </a:rPr>
              <a:t>2019, 21, 15, 6112–6116</a:t>
            </a:r>
          </a:p>
          <a:p>
            <a:pPr>
              <a:buFont typeface="Arial" charset="0"/>
              <a:buNone/>
              <a:defRPr/>
            </a:pPr>
            <a:endParaRPr lang="en-US" altLang="zh-CN" sz="800" dirty="0">
              <a:solidFill>
                <a:schemeClr val="bg1"/>
              </a:solidFill>
              <a:cs typeface="Arial" panose="020B0604020202020204" pitchFamily="34" charset="0"/>
            </a:endParaRPr>
          </a:p>
          <a:p>
            <a:pPr>
              <a:buFont typeface="Arial" charset="0"/>
              <a:buNone/>
              <a:defRPr/>
            </a:pPr>
            <a:r>
              <a:rPr lang="en-US" altLang="zh-CN" sz="1400" b="1" dirty="0">
                <a:solidFill>
                  <a:schemeClr val="bg1"/>
                </a:solidFill>
                <a:cs typeface="Arial" panose="020B0604020202020204" pitchFamily="34" charset="0"/>
              </a:rPr>
              <a:t>NMR Chemical Shifts of Trace Impurities: Industrially Preferred Solvents </a:t>
            </a:r>
          </a:p>
          <a:p>
            <a:pPr>
              <a:buFont typeface="Arial" charset="0"/>
              <a:buNone/>
              <a:defRPr/>
            </a:pPr>
            <a:r>
              <a:rPr lang="en-US" altLang="zh-CN" sz="1400" b="1" dirty="0">
                <a:solidFill>
                  <a:schemeClr val="bg1"/>
                </a:solidFill>
                <a:cs typeface="Arial" panose="020B0604020202020204" pitchFamily="34" charset="0"/>
              </a:rPr>
              <a:t>Used in Process and Green Chemistry</a:t>
            </a:r>
          </a:p>
          <a:p>
            <a:pPr>
              <a:buFont typeface="Arial" charset="0"/>
              <a:buNone/>
              <a:defRPr/>
            </a:pPr>
            <a:r>
              <a:rPr lang="en-US" altLang="zh-CN" sz="1400" i="1" dirty="0">
                <a:solidFill>
                  <a:schemeClr val="bg1"/>
                </a:solidFill>
                <a:cs typeface="Arial" panose="020B0604020202020204" pitchFamily="34" charset="0"/>
              </a:rPr>
              <a:t>Org. Process Res. Dev. </a:t>
            </a:r>
            <a:r>
              <a:rPr lang="en-US" altLang="zh-CN" sz="1400" dirty="0">
                <a:solidFill>
                  <a:schemeClr val="bg1"/>
                </a:solidFill>
                <a:cs typeface="Arial" panose="020B0604020202020204" pitchFamily="34" charset="0"/>
              </a:rPr>
              <a:t>2016, 20, 3, 661–667</a:t>
            </a:r>
          </a:p>
        </p:txBody>
      </p:sp>
    </p:spTree>
    <p:extLst>
      <p:ext uri="{BB962C8B-B14F-4D97-AF65-F5344CB8AC3E}">
        <p14:creationId xmlns:p14="http://schemas.microsoft.com/office/powerpoint/2010/main" val="4833686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A28DD-C396-63ED-8D7F-CC95816D9915}"/>
            </a:ext>
          </a:extLst>
        </p:cNvPr>
        <p:cNvGrpSpPr/>
        <p:nvPr/>
      </p:nvGrpSpPr>
      <p:grpSpPr>
        <a:xfrm>
          <a:off x="0" y="0"/>
          <a:ext cx="0" cy="0"/>
          <a:chOff x="0" y="0"/>
          <a:chExt cx="0" cy="0"/>
        </a:xfrm>
      </p:grpSpPr>
      <p:sp>
        <p:nvSpPr>
          <p:cNvPr id="14" name="Rectangle 15">
            <a:extLst>
              <a:ext uri="{FF2B5EF4-FFF2-40B4-BE49-F238E27FC236}">
                <a16:creationId xmlns:a16="http://schemas.microsoft.com/office/drawing/2014/main" id="{0DC14DD5-A85E-7777-9453-9F27AB22E87A}"/>
              </a:ext>
            </a:extLst>
          </p:cNvPr>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BDCB2739-91B2-BAE2-C3A1-B96E48A846C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4" name="读者心声_字幕">
            <a:hlinkClick r:id="" action="ppaction://media"/>
            <a:extLst>
              <a:ext uri="{FF2B5EF4-FFF2-40B4-BE49-F238E27FC236}">
                <a16:creationId xmlns:a16="http://schemas.microsoft.com/office/drawing/2014/main" id="{FB991B9F-BE8F-5D34-960F-4BB633C2900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9144000" cy="5143500"/>
          </a:xfrm>
          <a:prstGeom prst="rect">
            <a:avLst/>
          </a:prstGeom>
        </p:spPr>
      </p:pic>
    </p:spTree>
    <p:extLst>
      <p:ext uri="{BB962C8B-B14F-4D97-AF65-F5344CB8AC3E}">
        <p14:creationId xmlns:p14="http://schemas.microsoft.com/office/powerpoint/2010/main" val="1110306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229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4" name="Picture 26">
            <a:extLst>
              <a:ext uri="{FF2B5EF4-FFF2-40B4-BE49-F238E27FC236}">
                <a16:creationId xmlns:a16="http://schemas.microsoft.com/office/drawing/2014/main" id="{7555E74E-E3C8-1582-1FFC-5D7BDF28550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3" name="TextBox 1">
            <a:extLst>
              <a:ext uri="{FF2B5EF4-FFF2-40B4-BE49-F238E27FC236}">
                <a16:creationId xmlns:a16="http://schemas.microsoft.com/office/drawing/2014/main" id="{203FBED9-6A38-D6D4-17CF-0CE366FB3BFD}"/>
              </a:ext>
            </a:extLst>
          </p:cNvPr>
          <p:cNvSpPr txBox="1"/>
          <p:nvPr/>
        </p:nvSpPr>
        <p:spPr>
          <a:xfrm>
            <a:off x="539552" y="1827191"/>
            <a:ext cx="5317976" cy="1077218"/>
          </a:xfrm>
          <a:prstGeom prst="rect">
            <a:avLst/>
          </a:prstGeom>
          <a:noFill/>
        </p:spPr>
        <p:txBody>
          <a:bodyPr wrap="square" rtlCol="0">
            <a:spAutoFit/>
          </a:bodyPr>
          <a:lstStyle/>
          <a:p>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ACS Publications</a:t>
            </a:r>
          </a:p>
          <a:p>
            <a:r>
              <a:rPr lang="zh-CN" alt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科研课题的文献案例解读</a:t>
            </a:r>
            <a:endPar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792005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58BD4726-0E17-4ACD-91FF-1AAB0360039A}"/>
              </a:ext>
            </a:extLst>
          </p:cNvPr>
          <p:cNvPicPr>
            <a:picLocks noChangeAspect="1"/>
          </p:cNvPicPr>
          <p:nvPr/>
        </p:nvPicPr>
        <p:blipFill>
          <a:blip r:embed="rId2"/>
          <a:stretch>
            <a:fillRect/>
          </a:stretch>
        </p:blipFill>
        <p:spPr>
          <a:xfrm>
            <a:off x="0" y="0"/>
            <a:ext cx="9144000" cy="5143500"/>
          </a:xfrm>
          <a:prstGeom prst="rect">
            <a:avLst/>
          </a:prstGeom>
        </p:spPr>
      </p:pic>
      <p:sp>
        <p:nvSpPr>
          <p:cNvPr id="4" name="Title 1">
            <a:extLst>
              <a:ext uri="{FF2B5EF4-FFF2-40B4-BE49-F238E27FC236}">
                <a16:creationId xmlns:a16="http://schemas.microsoft.com/office/drawing/2014/main" id="{20F460BA-AA5E-AB97-8F9B-12A0EC1A6046}"/>
              </a:ext>
            </a:extLst>
          </p:cNvPr>
          <p:cNvSpPr txBox="1">
            <a:spLocks/>
          </p:cNvSpPr>
          <p:nvPr/>
        </p:nvSpPr>
        <p:spPr bwMode="auto">
          <a:xfrm>
            <a:off x="379417" y="253600"/>
            <a:ext cx="4914549" cy="620886"/>
          </a:xfrm>
          <a:prstGeom prst="rect">
            <a:avLst/>
          </a:prstGeom>
          <a:noFill/>
          <a:ln w="9525">
            <a:noFill/>
            <a:miter lim="800000"/>
            <a:headEnd/>
            <a:tailEnd/>
          </a:ln>
        </p:spPr>
        <p:txBody>
          <a:bodyPr anchor="ctr"/>
          <a:lstStyle/>
          <a:p>
            <a:pPr eaLnBrk="0" hangingPunct="0">
              <a:defRPr/>
            </a:pPr>
            <a:r>
              <a:rPr lang="zh-CN" altLang="en-US" sz="2800" b="1" dirty="0">
                <a:solidFill>
                  <a:schemeClr val="bg1"/>
                </a:solidFill>
                <a:latin typeface="Arial" panose="020B0604020202020204" pitchFamily="34" charset="0"/>
                <a:cs typeface="Arial" panose="020B0604020202020204" pitchFamily="34" charset="0"/>
              </a:rPr>
              <a:t>氟化试剂的研究</a:t>
            </a:r>
            <a:endParaRPr lang="en-US" sz="2800" b="1" dirty="0">
              <a:solidFill>
                <a:schemeClr val="bg1"/>
              </a:solidFill>
              <a:latin typeface="Arial" panose="020B0604020202020204" pitchFamily="34" charset="0"/>
              <a:cs typeface="Arial" panose="020B0604020202020204" pitchFamily="34" charset="0"/>
            </a:endParaRPr>
          </a:p>
        </p:txBody>
      </p:sp>
      <p:sp>
        <p:nvSpPr>
          <p:cNvPr id="5" name="Rectangle 3">
            <a:extLst>
              <a:ext uri="{FF2B5EF4-FFF2-40B4-BE49-F238E27FC236}">
                <a16:creationId xmlns:a16="http://schemas.microsoft.com/office/drawing/2014/main" id="{DF2FE9AD-94E7-2D14-C205-72FBC8A2EC67}"/>
              </a:ext>
            </a:extLst>
          </p:cNvPr>
          <p:cNvSpPr>
            <a:spLocks noChangeArrowheads="1"/>
          </p:cNvSpPr>
          <p:nvPr/>
        </p:nvSpPr>
        <p:spPr bwMode="auto">
          <a:xfrm>
            <a:off x="377531" y="4005262"/>
            <a:ext cx="8388934" cy="667776"/>
          </a:xfrm>
          <a:prstGeom prst="rect">
            <a:avLst/>
          </a:prstGeom>
          <a:noFill/>
          <a:ln w="3175" algn="ctr">
            <a:noFill/>
            <a:prstDash val="dash"/>
            <a:miter lim="800000"/>
            <a:headEnd/>
            <a:tailEnd/>
          </a:ln>
          <a:effectLst/>
        </p:spPr>
        <p:txBody>
          <a:bodyPr/>
          <a:lstStyle/>
          <a:p>
            <a:pPr fontAlgn="auto">
              <a:spcBef>
                <a:spcPct val="20000"/>
              </a:spcBef>
              <a:spcAft>
                <a:spcPts val="0"/>
              </a:spcAft>
              <a:buClr>
                <a:srgbClr val="5B8CC1"/>
              </a:buClr>
              <a:buFont typeface="Wingdings" pitchFamily="2" charset="2"/>
              <a:buNone/>
              <a:defRPr/>
            </a:pPr>
            <a:r>
              <a:rPr lang="zh-CN" altLang="en-US" b="1" kern="0" dirty="0">
                <a:solidFill>
                  <a:schemeClr val="bg1"/>
                </a:solidFill>
                <a:latin typeface="Arial" panose="020B0604020202020204" pitchFamily="34" charset="0"/>
                <a:cs typeface="Arial" panose="020B0604020202020204" pitchFamily="34" charset="0"/>
              </a:rPr>
              <a:t>醇类化合物的来源很丰富，因此，脱氧氟化反应 </a:t>
            </a:r>
            <a:r>
              <a:rPr lang="en-US" altLang="zh-CN" b="1" kern="0" dirty="0" err="1">
                <a:solidFill>
                  <a:schemeClr val="bg1"/>
                </a:solidFill>
                <a:latin typeface="Arial" panose="020B0604020202020204" pitchFamily="34" charset="0"/>
                <a:cs typeface="Arial" panose="020B0604020202020204" pitchFamily="34" charset="0"/>
              </a:rPr>
              <a:t>Deoxyfluorination</a:t>
            </a:r>
            <a:r>
              <a:rPr lang="en-US" altLang="zh-CN" b="1" kern="0" dirty="0">
                <a:solidFill>
                  <a:schemeClr val="bg1"/>
                </a:solidFill>
                <a:latin typeface="Arial" panose="020B0604020202020204" pitchFamily="34" charset="0"/>
                <a:cs typeface="Arial" panose="020B0604020202020204" pitchFamily="34" charset="0"/>
              </a:rPr>
              <a:t> </a:t>
            </a:r>
            <a:r>
              <a:rPr lang="zh-CN" altLang="en-US" b="1" kern="0" dirty="0">
                <a:solidFill>
                  <a:schemeClr val="bg1"/>
                </a:solidFill>
                <a:latin typeface="Arial" panose="020B0604020202020204" pitchFamily="34" charset="0"/>
                <a:cs typeface="Arial" panose="020B0604020202020204" pitchFamily="34" charset="0"/>
              </a:rPr>
              <a:t>成为一种非常有吸引力的合成路线。</a:t>
            </a:r>
            <a:endParaRPr lang="en-US" altLang="zh-CN" b="1" kern="0" dirty="0">
              <a:solidFill>
                <a:schemeClr val="bg1"/>
              </a:solidFill>
              <a:latin typeface="Arial" panose="020B0604020202020204" pitchFamily="34" charset="0"/>
              <a:cs typeface="Arial" panose="020B0604020202020204" pitchFamily="34" charset="0"/>
            </a:endParaRPr>
          </a:p>
        </p:txBody>
      </p:sp>
      <p:pic>
        <p:nvPicPr>
          <p:cNvPr id="10" name="图片 9">
            <a:extLst>
              <a:ext uri="{FF2B5EF4-FFF2-40B4-BE49-F238E27FC236}">
                <a16:creationId xmlns:a16="http://schemas.microsoft.com/office/drawing/2014/main" id="{EB459E50-83FA-26ED-9442-38F1A1003131}"/>
              </a:ext>
            </a:extLst>
          </p:cNvPr>
          <p:cNvPicPr>
            <a:picLocks noChangeAspect="1"/>
          </p:cNvPicPr>
          <p:nvPr/>
        </p:nvPicPr>
        <p:blipFill>
          <a:blip r:embed="rId3"/>
          <a:stretch>
            <a:fillRect/>
          </a:stretch>
        </p:blipFill>
        <p:spPr>
          <a:xfrm>
            <a:off x="2089878" y="1005842"/>
            <a:ext cx="4964241" cy="2191135"/>
          </a:xfrm>
          <a:prstGeom prst="rect">
            <a:avLst/>
          </a:prstGeom>
        </p:spPr>
      </p:pic>
      <p:sp>
        <p:nvSpPr>
          <p:cNvPr id="13" name="Rectangle 3">
            <a:extLst>
              <a:ext uri="{FF2B5EF4-FFF2-40B4-BE49-F238E27FC236}">
                <a16:creationId xmlns:a16="http://schemas.microsoft.com/office/drawing/2014/main" id="{7B3BA251-A341-B97C-A656-C8DCED0B2E88}"/>
              </a:ext>
            </a:extLst>
          </p:cNvPr>
          <p:cNvSpPr>
            <a:spLocks noChangeArrowheads="1"/>
          </p:cNvSpPr>
          <p:nvPr/>
        </p:nvSpPr>
        <p:spPr bwMode="auto">
          <a:xfrm>
            <a:off x="377531" y="3291830"/>
            <a:ext cx="8388934" cy="620886"/>
          </a:xfrm>
          <a:prstGeom prst="rect">
            <a:avLst/>
          </a:prstGeom>
          <a:noFill/>
          <a:ln w="3175" algn="ctr">
            <a:noFill/>
            <a:prstDash val="dash"/>
            <a:miter lim="800000"/>
            <a:headEnd/>
            <a:tailEnd/>
          </a:ln>
          <a:effectLst/>
        </p:spPr>
        <p:txBody>
          <a:bodyPr/>
          <a:lstStyle/>
          <a:p>
            <a:pPr fontAlgn="auto">
              <a:spcBef>
                <a:spcPct val="20000"/>
              </a:spcBef>
              <a:spcAft>
                <a:spcPts val="0"/>
              </a:spcAft>
              <a:buClr>
                <a:srgbClr val="5B8CC1"/>
              </a:buClr>
              <a:buFont typeface="Wingdings" pitchFamily="2" charset="2"/>
              <a:buNone/>
              <a:defRPr/>
            </a:pPr>
            <a:r>
              <a:rPr lang="zh-CN" altLang="en-US" b="1" kern="0" dirty="0">
                <a:solidFill>
                  <a:schemeClr val="bg1"/>
                </a:solidFill>
                <a:latin typeface="Arial" panose="020B0604020202020204" pitchFamily="34" charset="0"/>
                <a:cs typeface="Arial" panose="020B0604020202020204" pitchFamily="34" charset="0"/>
              </a:rPr>
              <a:t>把</a:t>
            </a:r>
            <a:r>
              <a:rPr lang="en-US" altLang="zh-CN" b="1" kern="0" dirty="0">
                <a:solidFill>
                  <a:schemeClr val="bg1"/>
                </a:solidFill>
                <a:latin typeface="Arial" panose="020B0604020202020204" pitchFamily="34" charset="0"/>
                <a:cs typeface="Arial" panose="020B0604020202020204" pitchFamily="34" charset="0"/>
              </a:rPr>
              <a:t>F</a:t>
            </a:r>
            <a:r>
              <a:rPr lang="zh-CN" altLang="en-US" b="1" kern="0" dirty="0">
                <a:solidFill>
                  <a:schemeClr val="bg1"/>
                </a:solidFill>
                <a:latin typeface="Arial" panose="020B0604020202020204" pitchFamily="34" charset="0"/>
                <a:cs typeface="Arial" panose="020B0604020202020204" pitchFamily="34" charset="0"/>
              </a:rPr>
              <a:t>原子引入有机分子，在多样化的化学研究中可以起到调节</a:t>
            </a:r>
            <a:r>
              <a:rPr lang="en-US" altLang="zh-CN" b="1" kern="0" dirty="0" err="1">
                <a:solidFill>
                  <a:schemeClr val="bg1"/>
                </a:solidFill>
                <a:latin typeface="Arial" panose="020B0604020202020204" pitchFamily="34" charset="0"/>
                <a:cs typeface="Arial" panose="020B0604020202020204" pitchFamily="34" charset="0"/>
              </a:rPr>
              <a:t>pKa</a:t>
            </a:r>
            <a:r>
              <a:rPr lang="zh-CN" altLang="en-US" b="1" kern="0" dirty="0">
                <a:solidFill>
                  <a:schemeClr val="bg1"/>
                </a:solidFill>
                <a:latin typeface="Arial" panose="020B0604020202020204" pitchFamily="34" charset="0"/>
                <a:cs typeface="Arial" panose="020B0604020202020204" pitchFamily="34" charset="0"/>
              </a:rPr>
              <a:t>、调节亲脂性、选择性阻断氧化等作用，因此化学家开发了许多氟化合成方法。</a:t>
            </a:r>
            <a:endParaRPr lang="en-US" altLang="zh-CN" b="1" kern="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757206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58BD4726-0E17-4ACD-91FF-1AAB0360039A}"/>
              </a:ext>
            </a:extLst>
          </p:cNvPr>
          <p:cNvPicPr>
            <a:picLocks noChangeAspect="1"/>
          </p:cNvPicPr>
          <p:nvPr/>
        </p:nvPicPr>
        <p:blipFill>
          <a:blip r:embed="rId2"/>
          <a:stretch>
            <a:fillRect/>
          </a:stretch>
        </p:blipFill>
        <p:spPr>
          <a:xfrm>
            <a:off x="0" y="0"/>
            <a:ext cx="9144000" cy="5143500"/>
          </a:xfrm>
          <a:prstGeom prst="rect">
            <a:avLst/>
          </a:prstGeom>
        </p:spPr>
      </p:pic>
      <p:sp>
        <p:nvSpPr>
          <p:cNvPr id="6" name="Title 1">
            <a:extLst>
              <a:ext uri="{FF2B5EF4-FFF2-40B4-BE49-F238E27FC236}">
                <a16:creationId xmlns:a16="http://schemas.microsoft.com/office/drawing/2014/main" id="{45DC07E2-565E-43E1-BBB4-E53324601239}"/>
              </a:ext>
            </a:extLst>
          </p:cNvPr>
          <p:cNvSpPr txBox="1">
            <a:spLocks/>
          </p:cNvSpPr>
          <p:nvPr/>
        </p:nvSpPr>
        <p:spPr bwMode="auto">
          <a:xfrm>
            <a:off x="373092" y="253600"/>
            <a:ext cx="6859223" cy="620886"/>
          </a:xfrm>
          <a:prstGeom prst="rect">
            <a:avLst/>
          </a:prstGeom>
          <a:noFill/>
          <a:ln w="9525">
            <a:noFill/>
            <a:miter lim="800000"/>
            <a:headEnd/>
            <a:tailEnd/>
          </a:ln>
        </p:spPr>
        <p:txBody>
          <a:bodyPr anchor="ctr"/>
          <a:lstStyle/>
          <a:p>
            <a:pPr eaLnBrk="0" hangingPunct="0">
              <a:defRPr/>
            </a:pPr>
            <a:r>
              <a:rPr lang="zh-CN" altLang="en-US" sz="2800" b="1" dirty="0">
                <a:solidFill>
                  <a:schemeClr val="bg1"/>
                </a:solidFill>
                <a:latin typeface="Arial" panose="020B0604020202020204" pitchFamily="34" charset="0"/>
                <a:cs typeface="Arial" panose="020B0604020202020204" pitchFamily="34" charset="0"/>
              </a:rPr>
              <a:t>新型的脱氧氟化试剂：</a:t>
            </a:r>
            <a:r>
              <a:rPr lang="en-US" altLang="zh-CN" sz="2800" b="1" dirty="0" err="1">
                <a:solidFill>
                  <a:schemeClr val="bg1"/>
                </a:solidFill>
                <a:latin typeface="Arial" panose="020B0604020202020204" pitchFamily="34" charset="0"/>
                <a:cs typeface="Arial" panose="020B0604020202020204" pitchFamily="34" charset="0"/>
              </a:rPr>
              <a:t>PhenoFluor</a:t>
            </a:r>
            <a:endParaRPr lang="en-US" sz="2800" b="1" dirty="0">
              <a:solidFill>
                <a:schemeClr val="bg1"/>
              </a:solidFill>
              <a:latin typeface="Arial" panose="020B0604020202020204" pitchFamily="34" charset="0"/>
              <a:cs typeface="Arial" panose="020B0604020202020204" pitchFamily="34" charset="0"/>
            </a:endParaRPr>
          </a:p>
        </p:txBody>
      </p:sp>
      <p:pic>
        <p:nvPicPr>
          <p:cNvPr id="14" name="图片 13">
            <a:extLst>
              <a:ext uri="{FF2B5EF4-FFF2-40B4-BE49-F238E27FC236}">
                <a16:creationId xmlns:a16="http://schemas.microsoft.com/office/drawing/2014/main" id="{34136EBD-AE42-4223-9A88-AC558F31AAA3}"/>
              </a:ext>
            </a:extLst>
          </p:cNvPr>
          <p:cNvPicPr>
            <a:picLocks noChangeAspect="1"/>
          </p:cNvPicPr>
          <p:nvPr/>
        </p:nvPicPr>
        <p:blipFill>
          <a:blip r:embed="rId3"/>
          <a:stretch>
            <a:fillRect/>
          </a:stretch>
        </p:blipFill>
        <p:spPr>
          <a:xfrm>
            <a:off x="1673676" y="941141"/>
            <a:ext cx="5796644" cy="2926753"/>
          </a:xfrm>
          <a:prstGeom prst="rect">
            <a:avLst/>
          </a:prstGeom>
        </p:spPr>
      </p:pic>
      <p:pic>
        <p:nvPicPr>
          <p:cNvPr id="15" name="图片 14">
            <a:extLst>
              <a:ext uri="{FF2B5EF4-FFF2-40B4-BE49-F238E27FC236}">
                <a16:creationId xmlns:a16="http://schemas.microsoft.com/office/drawing/2014/main" id="{86C20F00-CC46-400B-89F3-0BAAF782B823}"/>
              </a:ext>
            </a:extLst>
          </p:cNvPr>
          <p:cNvPicPr>
            <a:picLocks noChangeAspect="1"/>
          </p:cNvPicPr>
          <p:nvPr/>
        </p:nvPicPr>
        <p:blipFill>
          <a:blip r:embed="rId4"/>
          <a:stretch>
            <a:fillRect/>
          </a:stretch>
        </p:blipFill>
        <p:spPr>
          <a:xfrm>
            <a:off x="2593998" y="1232552"/>
            <a:ext cx="3955999" cy="1777157"/>
          </a:xfrm>
          <a:prstGeom prst="rect">
            <a:avLst/>
          </a:prstGeom>
        </p:spPr>
      </p:pic>
      <p:sp>
        <p:nvSpPr>
          <p:cNvPr id="16" name="Rectangle 3">
            <a:extLst>
              <a:ext uri="{FF2B5EF4-FFF2-40B4-BE49-F238E27FC236}">
                <a16:creationId xmlns:a16="http://schemas.microsoft.com/office/drawing/2014/main" id="{79974305-A9D0-4B12-A221-28B5653CCC23}"/>
              </a:ext>
            </a:extLst>
          </p:cNvPr>
          <p:cNvSpPr>
            <a:spLocks noChangeArrowheads="1"/>
          </p:cNvSpPr>
          <p:nvPr/>
        </p:nvSpPr>
        <p:spPr bwMode="auto">
          <a:xfrm>
            <a:off x="377529" y="3903116"/>
            <a:ext cx="8388934" cy="772244"/>
          </a:xfrm>
          <a:prstGeom prst="rect">
            <a:avLst/>
          </a:prstGeom>
          <a:noFill/>
          <a:ln w="3175" algn="ctr">
            <a:noFill/>
            <a:prstDash val="dash"/>
            <a:miter lim="800000"/>
            <a:headEnd/>
            <a:tailEnd/>
          </a:ln>
          <a:effectLst/>
        </p:spPr>
        <p:txBody>
          <a:bodyPr/>
          <a:lstStyle/>
          <a:p>
            <a:pPr fontAlgn="auto">
              <a:spcBef>
                <a:spcPct val="20000"/>
              </a:spcBef>
              <a:spcAft>
                <a:spcPts val="0"/>
              </a:spcAft>
              <a:buClr>
                <a:srgbClr val="5B8CC1"/>
              </a:buClr>
              <a:buFont typeface="Wingdings" pitchFamily="2" charset="2"/>
              <a:buNone/>
              <a:defRPr/>
            </a:pPr>
            <a:r>
              <a:rPr lang="en-US" altLang="zh-CN" b="1" kern="0" dirty="0">
                <a:solidFill>
                  <a:schemeClr val="bg1"/>
                </a:solidFill>
                <a:latin typeface="Arial" panose="020B0604020202020204" pitchFamily="34" charset="0"/>
                <a:cs typeface="Arial" panose="020B0604020202020204" pitchFamily="34" charset="0"/>
              </a:rPr>
              <a:t>Ritter</a:t>
            </a:r>
            <a:r>
              <a:rPr lang="zh-CN" altLang="en-US" b="1" kern="0" dirty="0">
                <a:solidFill>
                  <a:schemeClr val="bg1"/>
                </a:solidFill>
                <a:latin typeface="Arial" panose="020B0604020202020204" pitchFamily="34" charset="0"/>
                <a:cs typeface="Arial" panose="020B0604020202020204" pitchFamily="34" charset="0"/>
              </a:rPr>
              <a:t>等人在</a:t>
            </a:r>
            <a:r>
              <a:rPr lang="en-US" altLang="zh-CN" b="1" kern="0" dirty="0">
                <a:solidFill>
                  <a:schemeClr val="bg1"/>
                </a:solidFill>
                <a:latin typeface="Arial" panose="020B0604020202020204" pitchFamily="34" charset="0"/>
                <a:cs typeface="Arial" panose="020B0604020202020204" pitchFamily="34" charset="0"/>
              </a:rPr>
              <a:t>2011</a:t>
            </a:r>
            <a:r>
              <a:rPr lang="zh-CN" altLang="en-US" b="1" kern="0" dirty="0">
                <a:solidFill>
                  <a:schemeClr val="bg1"/>
                </a:solidFill>
                <a:latin typeface="Arial" panose="020B0604020202020204" pitchFamily="34" charset="0"/>
                <a:cs typeface="Arial" panose="020B0604020202020204" pitchFamily="34" charset="0"/>
              </a:rPr>
              <a:t>年发表了</a:t>
            </a:r>
            <a:r>
              <a:rPr lang="en-US" altLang="zh-CN" b="1" kern="0" dirty="0" err="1">
                <a:solidFill>
                  <a:schemeClr val="bg1"/>
                </a:solidFill>
                <a:latin typeface="Arial" panose="020B0604020202020204" pitchFamily="34" charset="0"/>
                <a:cs typeface="Arial" panose="020B0604020202020204" pitchFamily="34" charset="0"/>
              </a:rPr>
              <a:t>PhenoFluor</a:t>
            </a:r>
            <a:r>
              <a:rPr lang="zh-CN" altLang="en-US" b="1" kern="0" dirty="0">
                <a:solidFill>
                  <a:schemeClr val="bg1"/>
                </a:solidFill>
                <a:latin typeface="Arial" panose="020B0604020202020204" pitchFamily="34" charset="0"/>
                <a:cs typeface="Arial" panose="020B0604020202020204" pitchFamily="34" charset="0"/>
              </a:rPr>
              <a:t>的发现，该试剂是该领域的一个里程碑，</a:t>
            </a:r>
            <a:endParaRPr lang="en-US" altLang="zh-CN" b="1" kern="0" dirty="0">
              <a:solidFill>
                <a:schemeClr val="bg1"/>
              </a:solidFill>
              <a:latin typeface="Arial" panose="020B0604020202020204" pitchFamily="34" charset="0"/>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zh-CN" altLang="en-US" b="1" kern="0" dirty="0">
                <a:solidFill>
                  <a:schemeClr val="bg1"/>
                </a:solidFill>
                <a:latin typeface="Arial" panose="020B0604020202020204" pitchFamily="34" charset="0"/>
                <a:cs typeface="Arial" panose="020B0604020202020204" pitchFamily="34" charset="0"/>
              </a:rPr>
              <a:t>并被证明非常适合复杂分子的合成后期脱氧氟化反应。</a:t>
            </a:r>
            <a:endParaRPr lang="en-US" altLang="zh-CN" b="1" kern="0" dirty="0">
              <a:solidFill>
                <a:schemeClr val="bg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1F159383-DEC1-4266-9E0C-2DAF02A8039C}"/>
              </a:ext>
            </a:extLst>
          </p:cNvPr>
          <p:cNvSpPr txBox="1">
            <a:spLocks/>
          </p:cNvSpPr>
          <p:nvPr/>
        </p:nvSpPr>
        <p:spPr bwMode="auto">
          <a:xfrm>
            <a:off x="3851920" y="3381172"/>
            <a:ext cx="3456385" cy="250252"/>
          </a:xfrm>
          <a:prstGeom prst="rect">
            <a:avLst/>
          </a:prstGeom>
          <a:noFill/>
          <a:ln w="9525">
            <a:noFill/>
            <a:miter lim="800000"/>
            <a:headEnd/>
            <a:tailEnd/>
          </a:ln>
        </p:spPr>
        <p:txBody>
          <a:bodyPr anchor="ctr"/>
          <a:lstStyle/>
          <a:p>
            <a:pPr eaLnBrk="0" hangingPunct="0">
              <a:defRPr/>
            </a:pPr>
            <a:r>
              <a:rPr lang="de-DE" altLang="zh-CN" sz="1200" i="1" dirty="0">
                <a:solidFill>
                  <a:srgbClr val="C00000"/>
                </a:solidFill>
                <a:latin typeface="Arial" panose="020B0604020202020204" pitchFamily="34" charset="0"/>
                <a:cs typeface="Arial" panose="020B0604020202020204" pitchFamily="34" charset="0"/>
              </a:rPr>
              <a:t>J. Am. Chem. Soc. </a:t>
            </a:r>
            <a:r>
              <a:rPr lang="de-DE" altLang="zh-CN" sz="1200" b="1" dirty="0">
                <a:solidFill>
                  <a:srgbClr val="C00000"/>
                </a:solidFill>
                <a:latin typeface="Arial" panose="020B0604020202020204" pitchFamily="34" charset="0"/>
                <a:cs typeface="Arial" panose="020B0604020202020204" pitchFamily="34" charset="0"/>
              </a:rPr>
              <a:t>2011</a:t>
            </a:r>
            <a:r>
              <a:rPr lang="de-DE" altLang="zh-CN" sz="1200" dirty="0">
                <a:solidFill>
                  <a:srgbClr val="C00000"/>
                </a:solidFill>
                <a:latin typeface="Arial" panose="020B0604020202020204" pitchFamily="34" charset="0"/>
                <a:cs typeface="Arial" panose="020B0604020202020204" pitchFamily="34" charset="0"/>
              </a:rPr>
              <a:t>, </a:t>
            </a:r>
            <a:r>
              <a:rPr lang="de-DE" altLang="zh-CN" sz="1200" i="1" dirty="0">
                <a:solidFill>
                  <a:srgbClr val="C00000"/>
                </a:solidFill>
                <a:latin typeface="Arial" panose="020B0604020202020204" pitchFamily="34" charset="0"/>
                <a:cs typeface="Arial" panose="020B0604020202020204" pitchFamily="34" charset="0"/>
              </a:rPr>
              <a:t>133, </a:t>
            </a:r>
            <a:r>
              <a:rPr lang="de-DE" altLang="zh-CN" sz="1200" dirty="0">
                <a:solidFill>
                  <a:srgbClr val="C00000"/>
                </a:solidFill>
                <a:latin typeface="Arial" panose="020B0604020202020204" pitchFamily="34" charset="0"/>
                <a:cs typeface="Arial" panose="020B0604020202020204" pitchFamily="34" charset="0"/>
              </a:rPr>
              <a:t>30, 11482-11484</a:t>
            </a:r>
            <a:endParaRPr lang="en-US" sz="1200" dirty="0">
              <a:solidFill>
                <a:srgbClr val="C00000"/>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34A74805-A2C7-4A64-9789-6E16CC00FA15}"/>
              </a:ext>
            </a:extLst>
          </p:cNvPr>
          <p:cNvSpPr txBox="1">
            <a:spLocks/>
          </p:cNvSpPr>
          <p:nvPr/>
        </p:nvSpPr>
        <p:spPr bwMode="auto">
          <a:xfrm>
            <a:off x="1808688" y="3071489"/>
            <a:ext cx="5526617" cy="363109"/>
          </a:xfrm>
          <a:prstGeom prst="rect">
            <a:avLst/>
          </a:prstGeom>
          <a:noFill/>
          <a:ln w="9525">
            <a:noFill/>
            <a:miter lim="800000"/>
            <a:headEnd/>
            <a:tailEnd/>
          </a:ln>
          <a:effectLst/>
        </p:spPr>
        <p:txBody>
          <a:bodyPr anchor="ctr"/>
          <a:lstStyle/>
          <a:p>
            <a:pPr defTabSz="457200" fontAlgn="auto">
              <a:spcBef>
                <a:spcPts val="0"/>
              </a:spcBef>
              <a:spcAft>
                <a:spcPts val="0"/>
              </a:spcAft>
              <a:defRPr/>
            </a:pPr>
            <a:r>
              <a:rPr lang="en-US" altLang="zh-CN" sz="1400" dirty="0">
                <a:solidFill>
                  <a:srgbClr val="C00000"/>
                </a:solidFill>
                <a:latin typeface="Arial" panose="020B0604020202020204" pitchFamily="34" charset="0"/>
                <a:cs typeface="Arial" panose="020B0604020202020204" pitchFamily="34" charset="0"/>
              </a:rPr>
              <a:t>Synonym: 1,3-Bis(2,6-diisopropylphenyl)-2,2-difluoro-4-imidazoline   </a:t>
            </a:r>
          </a:p>
        </p:txBody>
      </p:sp>
    </p:spTree>
    <p:extLst>
      <p:ext uri="{BB962C8B-B14F-4D97-AF65-F5344CB8AC3E}">
        <p14:creationId xmlns:p14="http://schemas.microsoft.com/office/powerpoint/2010/main" val="23263959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58BD4726-0E17-4ACD-91FF-1AAB0360039A}"/>
              </a:ext>
            </a:extLst>
          </p:cNvPr>
          <p:cNvPicPr>
            <a:picLocks noChangeAspect="1"/>
          </p:cNvPicPr>
          <p:nvPr/>
        </p:nvPicPr>
        <p:blipFill>
          <a:blip r:embed="rId2"/>
          <a:stretch>
            <a:fillRect/>
          </a:stretch>
        </p:blipFill>
        <p:spPr>
          <a:xfrm>
            <a:off x="0" y="0"/>
            <a:ext cx="9144000" cy="5143500"/>
          </a:xfrm>
          <a:prstGeom prst="rect">
            <a:avLst/>
          </a:prstGeom>
        </p:spPr>
      </p:pic>
      <p:pic>
        <p:nvPicPr>
          <p:cNvPr id="4" name="图片 3">
            <a:extLst>
              <a:ext uri="{FF2B5EF4-FFF2-40B4-BE49-F238E27FC236}">
                <a16:creationId xmlns:a16="http://schemas.microsoft.com/office/drawing/2014/main" id="{9160AA7B-A999-420B-A10D-F7361149A239}"/>
              </a:ext>
            </a:extLst>
          </p:cNvPr>
          <p:cNvPicPr>
            <a:picLocks noChangeAspect="1"/>
          </p:cNvPicPr>
          <p:nvPr/>
        </p:nvPicPr>
        <p:blipFill>
          <a:blip r:embed="rId3"/>
          <a:stretch>
            <a:fillRect/>
          </a:stretch>
        </p:blipFill>
        <p:spPr>
          <a:xfrm>
            <a:off x="877087" y="888972"/>
            <a:ext cx="7389823" cy="2522760"/>
          </a:xfrm>
          <a:prstGeom prst="rect">
            <a:avLst/>
          </a:prstGeom>
        </p:spPr>
      </p:pic>
      <p:sp>
        <p:nvSpPr>
          <p:cNvPr id="8" name="Title 1">
            <a:extLst>
              <a:ext uri="{FF2B5EF4-FFF2-40B4-BE49-F238E27FC236}">
                <a16:creationId xmlns:a16="http://schemas.microsoft.com/office/drawing/2014/main" id="{0D0BE314-ED7E-45F3-8BA3-E1920D769021}"/>
              </a:ext>
            </a:extLst>
          </p:cNvPr>
          <p:cNvSpPr txBox="1">
            <a:spLocks/>
          </p:cNvSpPr>
          <p:nvPr/>
        </p:nvSpPr>
        <p:spPr bwMode="auto">
          <a:xfrm>
            <a:off x="373092" y="253600"/>
            <a:ext cx="6719188" cy="620886"/>
          </a:xfrm>
          <a:prstGeom prst="rect">
            <a:avLst/>
          </a:prstGeom>
          <a:noFill/>
          <a:ln w="9525">
            <a:noFill/>
            <a:miter lim="800000"/>
            <a:headEnd/>
            <a:tailEnd/>
          </a:ln>
        </p:spPr>
        <p:txBody>
          <a:bodyPr anchor="ctr"/>
          <a:lstStyle/>
          <a:p>
            <a:pPr eaLnBrk="0" hangingPunct="0">
              <a:defRPr/>
            </a:pPr>
            <a:r>
              <a:rPr lang="zh-CN" altLang="en-US" sz="2800" b="1" dirty="0">
                <a:solidFill>
                  <a:schemeClr val="bg1"/>
                </a:solidFill>
                <a:latin typeface="Arial" panose="020B0604020202020204" pitchFamily="34" charset="0"/>
                <a:cs typeface="Arial" panose="020B0604020202020204" pitchFamily="34" charset="0"/>
              </a:rPr>
              <a:t>新型的脱氧氟化试剂：</a:t>
            </a:r>
            <a:r>
              <a:rPr lang="en-US" altLang="zh-CN" sz="2800" b="1" dirty="0" err="1">
                <a:solidFill>
                  <a:schemeClr val="bg1"/>
                </a:solidFill>
                <a:latin typeface="Arial" panose="020B0604020202020204" pitchFamily="34" charset="0"/>
                <a:cs typeface="Arial" panose="020B0604020202020204" pitchFamily="34" charset="0"/>
              </a:rPr>
              <a:t>PhenoFluor</a:t>
            </a:r>
            <a:endParaRPr lang="en-US" sz="2800" b="1" dirty="0">
              <a:solidFill>
                <a:schemeClr val="bg1"/>
              </a:solidFill>
              <a:latin typeface="Arial" panose="020B0604020202020204" pitchFamily="34" charset="0"/>
              <a:cs typeface="Arial" panose="020B0604020202020204" pitchFamily="34" charset="0"/>
            </a:endParaRPr>
          </a:p>
        </p:txBody>
      </p:sp>
      <p:sp>
        <p:nvSpPr>
          <p:cNvPr id="11" name="Rectangle 3">
            <a:extLst>
              <a:ext uri="{FF2B5EF4-FFF2-40B4-BE49-F238E27FC236}">
                <a16:creationId xmlns:a16="http://schemas.microsoft.com/office/drawing/2014/main" id="{70AFA145-C642-46D4-AEF9-BC59879ABDCD}"/>
              </a:ext>
            </a:extLst>
          </p:cNvPr>
          <p:cNvSpPr>
            <a:spLocks noChangeArrowheads="1"/>
          </p:cNvSpPr>
          <p:nvPr/>
        </p:nvSpPr>
        <p:spPr bwMode="auto">
          <a:xfrm>
            <a:off x="373092" y="3579862"/>
            <a:ext cx="8388934" cy="1179133"/>
          </a:xfrm>
          <a:prstGeom prst="rect">
            <a:avLst/>
          </a:prstGeom>
          <a:noFill/>
          <a:ln w="3175" algn="ctr">
            <a:noFill/>
            <a:prstDash val="dash"/>
            <a:miter lim="800000"/>
            <a:headEnd/>
            <a:tailEnd/>
          </a:ln>
          <a:effectLst/>
        </p:spPr>
        <p:txBody>
          <a:bodyPr/>
          <a:lstStyle/>
          <a:p>
            <a:pPr fontAlgn="auto">
              <a:spcBef>
                <a:spcPct val="20000"/>
              </a:spcBef>
              <a:spcAft>
                <a:spcPts val="0"/>
              </a:spcAft>
              <a:buClr>
                <a:srgbClr val="5B8CC1"/>
              </a:buClr>
              <a:buFont typeface="Wingdings" pitchFamily="2" charset="2"/>
              <a:buNone/>
              <a:defRPr/>
            </a:pPr>
            <a:r>
              <a:rPr lang="en-US" altLang="zh-CN" b="1" kern="0" dirty="0" err="1">
                <a:solidFill>
                  <a:schemeClr val="bg1"/>
                </a:solidFill>
                <a:latin typeface="Arial" panose="020B0604020202020204" pitchFamily="34" charset="0"/>
                <a:cs typeface="Arial" panose="020B0604020202020204" pitchFamily="34" charset="0"/>
              </a:rPr>
              <a:t>PhenoFluor</a:t>
            </a:r>
            <a:r>
              <a:rPr lang="zh-CN" altLang="en-US" b="1" kern="0" dirty="0">
                <a:solidFill>
                  <a:schemeClr val="bg1"/>
                </a:solidFill>
                <a:latin typeface="Arial" panose="020B0604020202020204" pitchFamily="34" charset="0"/>
                <a:cs typeface="Arial" panose="020B0604020202020204" pitchFamily="34" charset="0"/>
              </a:rPr>
              <a:t>是一种非常有效的将各种含羟基化合物转化为氟化物的试剂，无论芳</a:t>
            </a:r>
            <a:endParaRPr lang="en-US" altLang="zh-CN" b="1" kern="0" dirty="0">
              <a:solidFill>
                <a:schemeClr val="bg1"/>
              </a:solidFill>
              <a:latin typeface="Arial" panose="020B0604020202020204" pitchFamily="34" charset="0"/>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zh-CN" altLang="en-US" b="1" kern="0" dirty="0">
                <a:solidFill>
                  <a:schemeClr val="bg1"/>
                </a:solidFill>
                <a:latin typeface="Arial" panose="020B0604020202020204" pitchFamily="34" charset="0"/>
                <a:cs typeface="Arial" panose="020B0604020202020204" pitchFamily="34" charset="0"/>
              </a:rPr>
              <a:t>基有亲核取代基还是亲电取代基，都能获得较高转化率，同时该反应中多种芳基</a:t>
            </a:r>
            <a:endParaRPr lang="en-US" altLang="zh-CN" b="1" kern="0" dirty="0">
              <a:solidFill>
                <a:schemeClr val="bg1"/>
              </a:solidFill>
              <a:latin typeface="Arial" panose="020B0604020202020204" pitchFamily="34" charset="0"/>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zh-CN" altLang="en-US" b="1" kern="0" dirty="0">
                <a:solidFill>
                  <a:schemeClr val="bg1"/>
                </a:solidFill>
                <a:latin typeface="Arial" panose="020B0604020202020204" pitchFamily="34" charset="0"/>
                <a:cs typeface="Arial" panose="020B0604020202020204" pitchFamily="34" charset="0"/>
              </a:rPr>
              <a:t>取代基，包括醛类、酮类、酯类、苯胺类和腈类都不会参与反应。</a:t>
            </a:r>
            <a:endParaRPr lang="en-US" altLang="zh-CN" b="1" kern="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319421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58BD4726-0E17-4ACD-91FF-1AAB0360039A}"/>
              </a:ext>
            </a:extLst>
          </p:cNvPr>
          <p:cNvPicPr>
            <a:picLocks noChangeAspect="1"/>
          </p:cNvPicPr>
          <p:nvPr/>
        </p:nvPicPr>
        <p:blipFill>
          <a:blip r:embed="rId2"/>
          <a:stretch>
            <a:fillRect/>
          </a:stretch>
        </p:blipFill>
        <p:spPr>
          <a:xfrm>
            <a:off x="0" y="0"/>
            <a:ext cx="9144000" cy="5143500"/>
          </a:xfrm>
          <a:prstGeom prst="rect">
            <a:avLst/>
          </a:prstGeom>
        </p:spPr>
      </p:pic>
      <p:pic>
        <p:nvPicPr>
          <p:cNvPr id="3" name="图片 2">
            <a:extLst>
              <a:ext uri="{FF2B5EF4-FFF2-40B4-BE49-F238E27FC236}">
                <a16:creationId xmlns:a16="http://schemas.microsoft.com/office/drawing/2014/main" id="{FF2AD323-8726-4C53-9096-53D2AE3B609B}"/>
              </a:ext>
            </a:extLst>
          </p:cNvPr>
          <p:cNvPicPr>
            <a:picLocks noChangeAspect="1"/>
          </p:cNvPicPr>
          <p:nvPr/>
        </p:nvPicPr>
        <p:blipFill>
          <a:blip r:embed="rId3"/>
          <a:stretch>
            <a:fillRect/>
          </a:stretch>
        </p:blipFill>
        <p:spPr>
          <a:xfrm>
            <a:off x="1455765" y="699542"/>
            <a:ext cx="6232469" cy="3859178"/>
          </a:xfrm>
          <a:prstGeom prst="rect">
            <a:avLst/>
          </a:prstGeom>
        </p:spPr>
      </p:pic>
      <p:sp>
        <p:nvSpPr>
          <p:cNvPr id="6" name="Title 1">
            <a:extLst>
              <a:ext uri="{FF2B5EF4-FFF2-40B4-BE49-F238E27FC236}">
                <a16:creationId xmlns:a16="http://schemas.microsoft.com/office/drawing/2014/main" id="{7B02F424-1DA2-4332-ACEF-5C4E6B974D04}"/>
              </a:ext>
            </a:extLst>
          </p:cNvPr>
          <p:cNvSpPr txBox="1">
            <a:spLocks/>
          </p:cNvSpPr>
          <p:nvPr/>
        </p:nvSpPr>
        <p:spPr bwMode="auto">
          <a:xfrm>
            <a:off x="396564" y="308574"/>
            <a:ext cx="6719188" cy="390968"/>
          </a:xfrm>
          <a:prstGeom prst="rect">
            <a:avLst/>
          </a:prstGeom>
          <a:noFill/>
          <a:ln w="9525">
            <a:noFill/>
            <a:miter lim="800000"/>
            <a:headEnd/>
            <a:tailEnd/>
          </a:ln>
        </p:spPr>
        <p:txBody>
          <a:bodyPr anchor="ctr"/>
          <a:lstStyle/>
          <a:p>
            <a:pPr eaLnBrk="0" hangingPunct="0">
              <a:defRPr/>
            </a:pPr>
            <a:r>
              <a:rPr lang="en-US" altLang="zh-CN" b="1" dirty="0" err="1">
                <a:solidFill>
                  <a:srgbClr val="C00000"/>
                </a:solidFill>
                <a:latin typeface="Arial" panose="020B0604020202020204" pitchFamily="34" charset="0"/>
                <a:cs typeface="Arial" panose="020B0604020202020204" pitchFamily="34" charset="0"/>
              </a:rPr>
              <a:t>Deoxyfluorination</a:t>
            </a:r>
            <a:r>
              <a:rPr lang="en-US" altLang="zh-CN" b="1" dirty="0">
                <a:solidFill>
                  <a:srgbClr val="C00000"/>
                </a:solidFill>
                <a:latin typeface="Arial" panose="020B0604020202020204" pitchFamily="34" charset="0"/>
                <a:cs typeface="Arial" panose="020B0604020202020204" pitchFamily="34" charset="0"/>
              </a:rPr>
              <a:t> of heteroaromatics</a:t>
            </a:r>
            <a:endParaRPr lang="en-US" b="1" dirty="0">
              <a:solidFill>
                <a:srgbClr val="C00000"/>
              </a:solidFill>
              <a:latin typeface="Arial" panose="020B0604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5BABC985-5756-E30A-42E4-18E33A8FD64E}"/>
              </a:ext>
            </a:extLst>
          </p:cNvPr>
          <p:cNvSpPr txBox="1">
            <a:spLocks/>
          </p:cNvSpPr>
          <p:nvPr/>
        </p:nvSpPr>
        <p:spPr bwMode="auto">
          <a:xfrm>
            <a:off x="5287071" y="4481738"/>
            <a:ext cx="3460365" cy="250252"/>
          </a:xfrm>
          <a:prstGeom prst="rect">
            <a:avLst/>
          </a:prstGeom>
          <a:noFill/>
          <a:ln w="9525">
            <a:noFill/>
            <a:miter lim="800000"/>
            <a:headEnd/>
            <a:tailEnd/>
          </a:ln>
        </p:spPr>
        <p:txBody>
          <a:bodyPr anchor="ctr"/>
          <a:lstStyle/>
          <a:p>
            <a:pPr eaLnBrk="0" hangingPunct="0">
              <a:defRPr/>
            </a:pPr>
            <a:r>
              <a:rPr lang="de-DE" altLang="zh-CN" sz="1200" i="1" dirty="0">
                <a:solidFill>
                  <a:srgbClr val="C00000"/>
                </a:solidFill>
                <a:latin typeface="Arial" panose="020B0604020202020204" pitchFamily="34" charset="0"/>
                <a:cs typeface="Arial" panose="020B0604020202020204" pitchFamily="34" charset="0"/>
              </a:rPr>
              <a:t>Org. Process Res. Dev. </a:t>
            </a:r>
            <a:r>
              <a:rPr lang="de-DE" altLang="zh-CN" sz="1200" b="1" dirty="0">
                <a:solidFill>
                  <a:srgbClr val="C00000"/>
                </a:solidFill>
                <a:latin typeface="Arial" panose="020B0604020202020204" pitchFamily="34" charset="0"/>
                <a:cs typeface="Arial" panose="020B0604020202020204" pitchFamily="34" charset="0"/>
              </a:rPr>
              <a:t>2014</a:t>
            </a:r>
            <a:r>
              <a:rPr lang="de-DE" altLang="zh-CN" sz="1200" dirty="0">
                <a:solidFill>
                  <a:srgbClr val="C00000"/>
                </a:solidFill>
                <a:latin typeface="Arial" panose="020B0604020202020204" pitchFamily="34" charset="0"/>
                <a:cs typeface="Arial" panose="020B0604020202020204" pitchFamily="34" charset="0"/>
              </a:rPr>
              <a:t>, </a:t>
            </a:r>
            <a:r>
              <a:rPr lang="de-DE" altLang="zh-CN" sz="1200" i="1" dirty="0">
                <a:solidFill>
                  <a:srgbClr val="C00000"/>
                </a:solidFill>
                <a:latin typeface="Arial" panose="020B0604020202020204" pitchFamily="34" charset="0"/>
                <a:cs typeface="Arial" panose="020B0604020202020204" pitchFamily="34" charset="0"/>
              </a:rPr>
              <a:t>18</a:t>
            </a:r>
            <a:r>
              <a:rPr lang="de-DE" altLang="zh-CN" sz="1200" dirty="0">
                <a:solidFill>
                  <a:srgbClr val="C00000"/>
                </a:solidFill>
                <a:latin typeface="Arial" panose="020B0604020202020204" pitchFamily="34" charset="0"/>
                <a:cs typeface="Arial" panose="020B0604020202020204" pitchFamily="34" charset="0"/>
              </a:rPr>
              <a:t>, 1041−1044</a:t>
            </a:r>
            <a:endParaRPr lang="en-US" sz="12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58194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58BD4726-0E17-4ACD-91FF-1AAB0360039A}"/>
              </a:ext>
            </a:extLst>
          </p:cNvPr>
          <p:cNvPicPr>
            <a:picLocks noChangeAspect="1"/>
          </p:cNvPicPr>
          <p:nvPr/>
        </p:nvPicPr>
        <p:blipFill>
          <a:blip r:embed="rId2"/>
          <a:stretch>
            <a:fillRect/>
          </a:stretch>
        </p:blipFill>
        <p:spPr>
          <a:xfrm>
            <a:off x="2270" y="0"/>
            <a:ext cx="9144000" cy="5143500"/>
          </a:xfrm>
          <a:prstGeom prst="rect">
            <a:avLst/>
          </a:prstGeom>
        </p:spPr>
      </p:pic>
      <p:sp>
        <p:nvSpPr>
          <p:cNvPr id="4" name="Title 1">
            <a:extLst>
              <a:ext uri="{FF2B5EF4-FFF2-40B4-BE49-F238E27FC236}">
                <a16:creationId xmlns:a16="http://schemas.microsoft.com/office/drawing/2014/main" id="{89837F06-3A96-41B1-99CE-B36BF5B1A76E}"/>
              </a:ext>
            </a:extLst>
          </p:cNvPr>
          <p:cNvSpPr txBox="1">
            <a:spLocks/>
          </p:cNvSpPr>
          <p:nvPr/>
        </p:nvSpPr>
        <p:spPr bwMode="auto">
          <a:xfrm>
            <a:off x="6444208" y="4354649"/>
            <a:ext cx="2175016" cy="233325"/>
          </a:xfrm>
          <a:prstGeom prst="rect">
            <a:avLst/>
          </a:prstGeom>
          <a:noFill/>
          <a:ln w="9525">
            <a:noFill/>
            <a:miter lim="800000"/>
            <a:headEnd/>
            <a:tailEnd/>
          </a:ln>
        </p:spPr>
        <p:txBody>
          <a:bodyPr anchor="ctr"/>
          <a:lstStyle/>
          <a:p>
            <a:pPr algn="r" eaLnBrk="0" hangingPunct="0">
              <a:defRPr/>
            </a:pPr>
            <a:r>
              <a:rPr lang="nn-NO" altLang="zh-CN" sz="1200" i="1" dirty="0">
                <a:solidFill>
                  <a:srgbClr val="C00000"/>
                </a:solidFill>
                <a:latin typeface="Arial" panose="020B0604020202020204" pitchFamily="34" charset="0"/>
                <a:cs typeface="Arial" panose="020B0604020202020204" pitchFamily="34" charset="0"/>
              </a:rPr>
              <a:t>Org. Lett. </a:t>
            </a:r>
            <a:r>
              <a:rPr lang="nn-NO" altLang="zh-CN" sz="1200" b="1" dirty="0">
                <a:solidFill>
                  <a:srgbClr val="C00000"/>
                </a:solidFill>
                <a:latin typeface="Arial" panose="020B0604020202020204" pitchFamily="34" charset="0"/>
                <a:cs typeface="Arial" panose="020B0604020202020204" pitchFamily="34" charset="0"/>
              </a:rPr>
              <a:t>2015</a:t>
            </a:r>
            <a:r>
              <a:rPr lang="nn-NO" altLang="zh-CN" sz="1200" dirty="0">
                <a:solidFill>
                  <a:srgbClr val="C00000"/>
                </a:solidFill>
                <a:latin typeface="Arial" panose="020B0604020202020204" pitchFamily="34" charset="0"/>
                <a:cs typeface="Arial" panose="020B0604020202020204" pitchFamily="34" charset="0"/>
              </a:rPr>
              <a:t>, </a:t>
            </a:r>
            <a:r>
              <a:rPr lang="nn-NO" altLang="zh-CN" sz="1200" i="1" dirty="0">
                <a:solidFill>
                  <a:srgbClr val="C00000"/>
                </a:solidFill>
                <a:latin typeface="Arial" panose="020B0604020202020204" pitchFamily="34" charset="0"/>
                <a:cs typeface="Arial" panose="020B0604020202020204" pitchFamily="34" charset="0"/>
              </a:rPr>
              <a:t>17</a:t>
            </a:r>
            <a:r>
              <a:rPr lang="nn-NO" altLang="zh-CN" sz="1200" dirty="0">
                <a:solidFill>
                  <a:srgbClr val="C00000"/>
                </a:solidFill>
                <a:latin typeface="Arial" panose="020B0604020202020204" pitchFamily="34" charset="0"/>
                <a:cs typeface="Arial" panose="020B0604020202020204" pitchFamily="34" charset="0"/>
              </a:rPr>
              <a:t>, 544−547</a:t>
            </a:r>
            <a:endParaRPr lang="en-US" sz="1200" dirty="0">
              <a:solidFill>
                <a:srgbClr val="C00000"/>
              </a:solidFill>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20A7E178-1CDA-4CDD-9C2D-FD6DCC00E836}"/>
              </a:ext>
            </a:extLst>
          </p:cNvPr>
          <p:cNvSpPr txBox="1">
            <a:spLocks/>
          </p:cNvSpPr>
          <p:nvPr/>
        </p:nvSpPr>
        <p:spPr bwMode="auto">
          <a:xfrm>
            <a:off x="396564" y="308574"/>
            <a:ext cx="6719188" cy="390968"/>
          </a:xfrm>
          <a:prstGeom prst="rect">
            <a:avLst/>
          </a:prstGeom>
          <a:noFill/>
          <a:ln w="9525">
            <a:noFill/>
            <a:miter lim="800000"/>
            <a:headEnd/>
            <a:tailEnd/>
          </a:ln>
        </p:spPr>
        <p:txBody>
          <a:bodyPr anchor="ctr"/>
          <a:lstStyle/>
          <a:p>
            <a:pPr eaLnBrk="0" hangingPunct="0">
              <a:defRPr/>
            </a:pPr>
            <a:r>
              <a:rPr lang="en-US" altLang="zh-CN" b="1" dirty="0">
                <a:solidFill>
                  <a:srgbClr val="C00000"/>
                </a:solidFill>
                <a:latin typeface="Arial" panose="020B0604020202020204" pitchFamily="34" charset="0"/>
                <a:cs typeface="Arial" panose="020B0604020202020204" pitchFamily="34" charset="0"/>
              </a:rPr>
              <a:t>Comparison</a:t>
            </a:r>
            <a:r>
              <a:rPr lang="en-US" altLang="zh-CN" b="1" dirty="0">
                <a:solidFill>
                  <a:schemeClr val="bg1"/>
                </a:solidFill>
                <a:latin typeface="Arial" panose="020B0604020202020204" pitchFamily="34" charset="0"/>
                <a:cs typeface="Arial" panose="020B0604020202020204" pitchFamily="34" charset="0"/>
              </a:rPr>
              <a:t> of </a:t>
            </a:r>
            <a:r>
              <a:rPr lang="en-US" altLang="zh-CN" b="1" dirty="0" err="1">
                <a:solidFill>
                  <a:srgbClr val="C00000"/>
                </a:solidFill>
                <a:latin typeface="Arial" panose="020B0604020202020204" pitchFamily="34" charset="0"/>
                <a:cs typeface="Arial" panose="020B0604020202020204" pitchFamily="34" charset="0"/>
              </a:rPr>
              <a:t>PhenoFluor</a:t>
            </a:r>
            <a:r>
              <a:rPr lang="en-US" altLang="zh-CN" b="1" dirty="0">
                <a:solidFill>
                  <a:schemeClr val="bg1"/>
                </a:solidFill>
                <a:latin typeface="Arial" panose="020B0604020202020204" pitchFamily="34" charset="0"/>
                <a:cs typeface="Arial" panose="020B0604020202020204" pitchFamily="34" charset="0"/>
              </a:rPr>
              <a:t> with </a:t>
            </a:r>
            <a:r>
              <a:rPr lang="en-US" altLang="zh-CN" b="1" dirty="0" err="1">
                <a:solidFill>
                  <a:srgbClr val="C00000"/>
                </a:solidFill>
                <a:latin typeface="Arial" panose="020B0604020202020204" pitchFamily="34" charset="0"/>
                <a:cs typeface="Arial" panose="020B0604020202020204" pitchFamily="34" charset="0"/>
              </a:rPr>
              <a:t>PhenoFluorMix</a:t>
            </a:r>
            <a:endParaRPr lang="en-US" b="1" dirty="0">
              <a:solidFill>
                <a:srgbClr val="C00000"/>
              </a:solidFill>
              <a:latin typeface="Arial" panose="020B0604020202020204" pitchFamily="34" charset="0"/>
              <a:cs typeface="Arial" panose="020B0604020202020204" pitchFamily="34" charset="0"/>
            </a:endParaRPr>
          </a:p>
        </p:txBody>
      </p:sp>
      <p:pic>
        <p:nvPicPr>
          <p:cNvPr id="12" name="图片 11">
            <a:extLst>
              <a:ext uri="{FF2B5EF4-FFF2-40B4-BE49-F238E27FC236}">
                <a16:creationId xmlns:a16="http://schemas.microsoft.com/office/drawing/2014/main" id="{9274EC08-9707-4030-A2ED-A16A9FD31EEA}"/>
              </a:ext>
            </a:extLst>
          </p:cNvPr>
          <p:cNvPicPr>
            <a:picLocks noChangeAspect="1"/>
          </p:cNvPicPr>
          <p:nvPr/>
        </p:nvPicPr>
        <p:blipFill>
          <a:blip r:embed="rId3"/>
          <a:stretch>
            <a:fillRect/>
          </a:stretch>
        </p:blipFill>
        <p:spPr>
          <a:xfrm>
            <a:off x="2987824" y="873434"/>
            <a:ext cx="5585679" cy="3426508"/>
          </a:xfrm>
          <a:prstGeom prst="rect">
            <a:avLst/>
          </a:prstGeom>
        </p:spPr>
      </p:pic>
      <p:pic>
        <p:nvPicPr>
          <p:cNvPr id="13" name="图片 12">
            <a:extLst>
              <a:ext uri="{FF2B5EF4-FFF2-40B4-BE49-F238E27FC236}">
                <a16:creationId xmlns:a16="http://schemas.microsoft.com/office/drawing/2014/main" id="{1ABBA6B2-B4A5-483D-B739-F1E047AE60FA}"/>
              </a:ext>
            </a:extLst>
          </p:cNvPr>
          <p:cNvPicPr>
            <a:picLocks noChangeAspect="1"/>
          </p:cNvPicPr>
          <p:nvPr/>
        </p:nvPicPr>
        <p:blipFill>
          <a:blip r:embed="rId4"/>
          <a:stretch>
            <a:fillRect/>
          </a:stretch>
        </p:blipFill>
        <p:spPr>
          <a:xfrm>
            <a:off x="396564" y="713829"/>
            <a:ext cx="2562966" cy="3946153"/>
          </a:xfrm>
          <a:prstGeom prst="rect">
            <a:avLst/>
          </a:prstGeom>
        </p:spPr>
      </p:pic>
    </p:spTree>
    <p:extLst>
      <p:ext uri="{BB962C8B-B14F-4D97-AF65-F5344CB8AC3E}">
        <p14:creationId xmlns:p14="http://schemas.microsoft.com/office/powerpoint/2010/main" val="10941047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58BD4726-0E17-4ACD-91FF-1AAB0360039A}"/>
              </a:ext>
            </a:extLst>
          </p:cNvPr>
          <p:cNvPicPr>
            <a:picLocks noChangeAspect="1"/>
          </p:cNvPicPr>
          <p:nvPr/>
        </p:nvPicPr>
        <p:blipFill>
          <a:blip r:embed="rId2"/>
          <a:stretch>
            <a:fillRect/>
          </a:stretch>
        </p:blipFill>
        <p:spPr>
          <a:xfrm>
            <a:off x="0" y="0"/>
            <a:ext cx="9144000" cy="5143500"/>
          </a:xfrm>
          <a:prstGeom prst="rect">
            <a:avLst/>
          </a:prstGeom>
        </p:spPr>
      </p:pic>
      <p:pic>
        <p:nvPicPr>
          <p:cNvPr id="3" name="图片 2">
            <a:extLst>
              <a:ext uri="{FF2B5EF4-FFF2-40B4-BE49-F238E27FC236}">
                <a16:creationId xmlns:a16="http://schemas.microsoft.com/office/drawing/2014/main" id="{A81154D0-2AFA-487B-B653-DBE4A91E2D23}"/>
              </a:ext>
            </a:extLst>
          </p:cNvPr>
          <p:cNvPicPr>
            <a:picLocks noChangeAspect="1"/>
          </p:cNvPicPr>
          <p:nvPr/>
        </p:nvPicPr>
        <p:blipFill>
          <a:blip r:embed="rId3"/>
          <a:stretch>
            <a:fillRect/>
          </a:stretch>
        </p:blipFill>
        <p:spPr>
          <a:xfrm>
            <a:off x="396564" y="771550"/>
            <a:ext cx="6623708" cy="1379130"/>
          </a:xfrm>
          <a:prstGeom prst="rect">
            <a:avLst/>
          </a:prstGeom>
        </p:spPr>
      </p:pic>
      <p:sp>
        <p:nvSpPr>
          <p:cNvPr id="6" name="Title 1">
            <a:extLst>
              <a:ext uri="{FF2B5EF4-FFF2-40B4-BE49-F238E27FC236}">
                <a16:creationId xmlns:a16="http://schemas.microsoft.com/office/drawing/2014/main" id="{C5EAE557-D992-46DC-9B31-00236B34817E}"/>
              </a:ext>
            </a:extLst>
          </p:cNvPr>
          <p:cNvSpPr txBox="1">
            <a:spLocks/>
          </p:cNvSpPr>
          <p:nvPr/>
        </p:nvSpPr>
        <p:spPr bwMode="auto">
          <a:xfrm>
            <a:off x="396564" y="308574"/>
            <a:ext cx="6719188" cy="390968"/>
          </a:xfrm>
          <a:prstGeom prst="rect">
            <a:avLst/>
          </a:prstGeom>
          <a:noFill/>
          <a:ln w="9525">
            <a:noFill/>
            <a:miter lim="800000"/>
            <a:headEnd/>
            <a:tailEnd/>
          </a:ln>
        </p:spPr>
        <p:txBody>
          <a:bodyPr anchor="ctr"/>
          <a:lstStyle/>
          <a:p>
            <a:pPr eaLnBrk="0" hangingPunct="0">
              <a:defRPr/>
            </a:pPr>
            <a:r>
              <a:rPr lang="en-US" altLang="zh-CN" b="1" dirty="0" err="1">
                <a:solidFill>
                  <a:srgbClr val="C00000"/>
                </a:solidFill>
                <a:latin typeface="Arial" panose="020B0604020202020204" pitchFamily="34" charset="0"/>
                <a:cs typeface="Arial" panose="020B0604020202020204" pitchFamily="34" charset="0"/>
              </a:rPr>
              <a:t>Deoxyfluorination</a:t>
            </a:r>
            <a:r>
              <a:rPr lang="en-US" altLang="zh-CN" b="1" dirty="0">
                <a:solidFill>
                  <a:srgbClr val="C00000"/>
                </a:solidFill>
                <a:latin typeface="Arial" panose="020B0604020202020204" pitchFamily="34" charset="0"/>
                <a:cs typeface="Arial" panose="020B0604020202020204" pitchFamily="34" charset="0"/>
              </a:rPr>
              <a:t> with </a:t>
            </a:r>
            <a:r>
              <a:rPr lang="en-US" altLang="zh-CN" b="1" dirty="0" err="1">
                <a:solidFill>
                  <a:srgbClr val="C00000"/>
                </a:solidFill>
                <a:latin typeface="Arial" panose="020B0604020202020204" pitchFamily="34" charset="0"/>
                <a:cs typeface="Arial" panose="020B0604020202020204" pitchFamily="34" charset="0"/>
              </a:rPr>
              <a:t>PhenoFluorMix</a:t>
            </a:r>
            <a:endParaRPr lang="en-US" b="1" dirty="0">
              <a:solidFill>
                <a:srgbClr val="C00000"/>
              </a:solidFill>
              <a:latin typeface="Arial" panose="020B0604020202020204" pitchFamily="34" charset="0"/>
              <a:cs typeface="Arial" panose="020B0604020202020204" pitchFamily="34" charset="0"/>
            </a:endParaRPr>
          </a:p>
        </p:txBody>
      </p:sp>
      <p:pic>
        <p:nvPicPr>
          <p:cNvPr id="7" name="图片 6">
            <a:extLst>
              <a:ext uri="{FF2B5EF4-FFF2-40B4-BE49-F238E27FC236}">
                <a16:creationId xmlns:a16="http://schemas.microsoft.com/office/drawing/2014/main" id="{8EB79658-5C25-4BB4-9371-D2982F9CEA2B}"/>
              </a:ext>
            </a:extLst>
          </p:cNvPr>
          <p:cNvPicPr>
            <a:picLocks noChangeAspect="1"/>
          </p:cNvPicPr>
          <p:nvPr/>
        </p:nvPicPr>
        <p:blipFill>
          <a:blip r:embed="rId4"/>
          <a:stretch>
            <a:fillRect/>
          </a:stretch>
        </p:blipFill>
        <p:spPr>
          <a:xfrm>
            <a:off x="323528" y="2160726"/>
            <a:ext cx="4577261" cy="2516557"/>
          </a:xfrm>
          <a:prstGeom prst="rect">
            <a:avLst/>
          </a:prstGeom>
        </p:spPr>
      </p:pic>
      <p:sp>
        <p:nvSpPr>
          <p:cNvPr id="9" name="Title 1">
            <a:extLst>
              <a:ext uri="{FF2B5EF4-FFF2-40B4-BE49-F238E27FC236}">
                <a16:creationId xmlns:a16="http://schemas.microsoft.com/office/drawing/2014/main" id="{2D6C44A4-2F39-3954-D5C6-A38E682A385E}"/>
              </a:ext>
            </a:extLst>
          </p:cNvPr>
          <p:cNvSpPr txBox="1">
            <a:spLocks/>
          </p:cNvSpPr>
          <p:nvPr/>
        </p:nvSpPr>
        <p:spPr bwMode="auto">
          <a:xfrm>
            <a:off x="6444208" y="4354649"/>
            <a:ext cx="2175016" cy="233325"/>
          </a:xfrm>
          <a:prstGeom prst="rect">
            <a:avLst/>
          </a:prstGeom>
          <a:noFill/>
          <a:ln w="9525">
            <a:noFill/>
            <a:miter lim="800000"/>
            <a:headEnd/>
            <a:tailEnd/>
          </a:ln>
        </p:spPr>
        <p:txBody>
          <a:bodyPr anchor="ctr"/>
          <a:lstStyle/>
          <a:p>
            <a:pPr algn="r" eaLnBrk="0" hangingPunct="0">
              <a:defRPr/>
            </a:pPr>
            <a:r>
              <a:rPr lang="nn-NO" altLang="zh-CN" sz="1200" i="1" dirty="0">
                <a:solidFill>
                  <a:srgbClr val="C00000"/>
                </a:solidFill>
                <a:latin typeface="Arial" panose="020B0604020202020204" pitchFamily="34" charset="0"/>
                <a:cs typeface="Arial" panose="020B0604020202020204" pitchFamily="34" charset="0"/>
              </a:rPr>
              <a:t>Org. Lett. </a:t>
            </a:r>
            <a:r>
              <a:rPr lang="nn-NO" altLang="zh-CN" sz="1200" b="1" dirty="0">
                <a:solidFill>
                  <a:srgbClr val="C00000"/>
                </a:solidFill>
                <a:latin typeface="Arial" panose="020B0604020202020204" pitchFamily="34" charset="0"/>
                <a:cs typeface="Arial" panose="020B0604020202020204" pitchFamily="34" charset="0"/>
              </a:rPr>
              <a:t>2015</a:t>
            </a:r>
            <a:r>
              <a:rPr lang="nn-NO" altLang="zh-CN" sz="1200" dirty="0">
                <a:solidFill>
                  <a:srgbClr val="C00000"/>
                </a:solidFill>
                <a:latin typeface="Arial" panose="020B0604020202020204" pitchFamily="34" charset="0"/>
                <a:cs typeface="Arial" panose="020B0604020202020204" pitchFamily="34" charset="0"/>
              </a:rPr>
              <a:t>, </a:t>
            </a:r>
            <a:r>
              <a:rPr lang="nn-NO" altLang="zh-CN" sz="1200" i="1" dirty="0">
                <a:solidFill>
                  <a:srgbClr val="C00000"/>
                </a:solidFill>
                <a:latin typeface="Arial" panose="020B0604020202020204" pitchFamily="34" charset="0"/>
                <a:cs typeface="Arial" panose="020B0604020202020204" pitchFamily="34" charset="0"/>
              </a:rPr>
              <a:t>17</a:t>
            </a:r>
            <a:r>
              <a:rPr lang="nn-NO" altLang="zh-CN" sz="1200" dirty="0">
                <a:solidFill>
                  <a:srgbClr val="C00000"/>
                </a:solidFill>
                <a:latin typeface="Arial" panose="020B0604020202020204" pitchFamily="34" charset="0"/>
                <a:cs typeface="Arial" panose="020B0604020202020204" pitchFamily="34" charset="0"/>
              </a:rPr>
              <a:t>, 544−547</a:t>
            </a:r>
            <a:endParaRPr lang="en-US" sz="1200" dirty="0">
              <a:solidFill>
                <a:srgbClr val="C00000"/>
              </a:solidFill>
              <a:latin typeface="Arial" panose="020B0604020202020204" pitchFamily="34" charset="0"/>
              <a:cs typeface="Arial" panose="020B0604020202020204" pitchFamily="34" charset="0"/>
            </a:endParaRPr>
          </a:p>
        </p:txBody>
      </p:sp>
      <p:pic>
        <p:nvPicPr>
          <p:cNvPr id="10" name="图片 9">
            <a:extLst>
              <a:ext uri="{FF2B5EF4-FFF2-40B4-BE49-F238E27FC236}">
                <a16:creationId xmlns:a16="http://schemas.microsoft.com/office/drawing/2014/main" id="{4B0DA0A2-40E3-93AD-7438-57F018350216}"/>
              </a:ext>
            </a:extLst>
          </p:cNvPr>
          <p:cNvPicPr>
            <a:picLocks noChangeAspect="1"/>
          </p:cNvPicPr>
          <p:nvPr/>
        </p:nvPicPr>
        <p:blipFill>
          <a:blip r:embed="rId5"/>
          <a:stretch>
            <a:fillRect/>
          </a:stretch>
        </p:blipFill>
        <p:spPr>
          <a:xfrm>
            <a:off x="5000546" y="2707809"/>
            <a:ext cx="3572957" cy="1592133"/>
          </a:xfrm>
          <a:prstGeom prst="rect">
            <a:avLst/>
          </a:prstGeom>
        </p:spPr>
      </p:pic>
    </p:spTree>
    <p:extLst>
      <p:ext uri="{BB962C8B-B14F-4D97-AF65-F5344CB8AC3E}">
        <p14:creationId xmlns:p14="http://schemas.microsoft.com/office/powerpoint/2010/main" val="35631642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58BD4726-0E17-4ACD-91FF-1AAB0360039A}"/>
              </a:ext>
            </a:extLst>
          </p:cNvPr>
          <p:cNvPicPr>
            <a:picLocks noChangeAspect="1"/>
          </p:cNvPicPr>
          <p:nvPr/>
        </p:nvPicPr>
        <p:blipFill>
          <a:blip r:embed="rId2"/>
          <a:stretch>
            <a:fillRect/>
          </a:stretch>
        </p:blipFill>
        <p:spPr>
          <a:xfrm>
            <a:off x="0" y="0"/>
            <a:ext cx="9144000" cy="5143500"/>
          </a:xfrm>
          <a:prstGeom prst="rect">
            <a:avLst/>
          </a:prstGeom>
        </p:spPr>
      </p:pic>
      <p:sp>
        <p:nvSpPr>
          <p:cNvPr id="5" name="Title 1">
            <a:extLst>
              <a:ext uri="{FF2B5EF4-FFF2-40B4-BE49-F238E27FC236}">
                <a16:creationId xmlns:a16="http://schemas.microsoft.com/office/drawing/2014/main" id="{7C9D0724-DD5D-4F54-A08C-56CDF0D180AE}"/>
              </a:ext>
            </a:extLst>
          </p:cNvPr>
          <p:cNvSpPr txBox="1">
            <a:spLocks/>
          </p:cNvSpPr>
          <p:nvPr/>
        </p:nvSpPr>
        <p:spPr bwMode="auto">
          <a:xfrm>
            <a:off x="396564" y="308574"/>
            <a:ext cx="6719188" cy="390968"/>
          </a:xfrm>
          <a:prstGeom prst="rect">
            <a:avLst/>
          </a:prstGeom>
          <a:noFill/>
          <a:ln w="9525">
            <a:noFill/>
            <a:miter lim="800000"/>
            <a:headEnd/>
            <a:tailEnd/>
          </a:ln>
        </p:spPr>
        <p:txBody>
          <a:bodyPr anchor="ctr"/>
          <a:lstStyle/>
          <a:p>
            <a:pPr eaLnBrk="0" hangingPunct="0">
              <a:defRPr/>
            </a:pPr>
            <a:r>
              <a:rPr lang="en-US" altLang="zh-CN" b="1" dirty="0" err="1">
                <a:solidFill>
                  <a:srgbClr val="C00000"/>
                </a:solidFill>
                <a:latin typeface="Arial" panose="020B0604020202020204" pitchFamily="34" charset="0"/>
                <a:cs typeface="Arial" panose="020B0604020202020204" pitchFamily="34" charset="0"/>
              </a:rPr>
              <a:t>AlkylFluor</a:t>
            </a:r>
            <a:r>
              <a:rPr lang="en-US" altLang="zh-CN" b="1" dirty="0">
                <a:solidFill>
                  <a:srgbClr val="C00000"/>
                </a:solidFill>
                <a:latin typeface="Arial" panose="020B0604020202020204" pitchFamily="34" charset="0"/>
                <a:cs typeface="Arial" panose="020B0604020202020204" pitchFamily="34" charset="0"/>
              </a:rPr>
              <a:t>: </a:t>
            </a:r>
            <a:r>
              <a:rPr lang="en-US" altLang="zh-CN" b="1" dirty="0" err="1">
                <a:solidFill>
                  <a:srgbClr val="C00000"/>
                </a:solidFill>
                <a:latin typeface="Arial" panose="020B0604020202020204" pitchFamily="34" charset="0"/>
                <a:cs typeface="Arial" panose="020B0604020202020204" pitchFamily="34" charset="0"/>
              </a:rPr>
              <a:t>Deoxyfluorination</a:t>
            </a:r>
            <a:r>
              <a:rPr lang="en-US" altLang="zh-CN" b="1" dirty="0">
                <a:solidFill>
                  <a:srgbClr val="C00000"/>
                </a:solidFill>
                <a:latin typeface="Arial" panose="020B0604020202020204" pitchFamily="34" charset="0"/>
                <a:cs typeface="Arial" panose="020B0604020202020204" pitchFamily="34" charset="0"/>
              </a:rPr>
              <a:t> of Alcohols</a:t>
            </a:r>
            <a:endParaRPr lang="en-US" b="1" dirty="0">
              <a:solidFill>
                <a:srgbClr val="C00000"/>
              </a:solidFill>
              <a:latin typeface="Arial" panose="020B0604020202020204" pitchFamily="34" charset="0"/>
              <a:cs typeface="Arial" panose="020B0604020202020204" pitchFamily="34" charset="0"/>
            </a:endParaRPr>
          </a:p>
        </p:txBody>
      </p:sp>
      <p:pic>
        <p:nvPicPr>
          <p:cNvPr id="3" name="图片 2">
            <a:extLst>
              <a:ext uri="{FF2B5EF4-FFF2-40B4-BE49-F238E27FC236}">
                <a16:creationId xmlns:a16="http://schemas.microsoft.com/office/drawing/2014/main" id="{0C3F807E-5E44-48EF-810B-DC3286A1D44E}"/>
              </a:ext>
            </a:extLst>
          </p:cNvPr>
          <p:cNvPicPr>
            <a:picLocks noChangeAspect="1"/>
          </p:cNvPicPr>
          <p:nvPr/>
        </p:nvPicPr>
        <p:blipFill>
          <a:blip r:embed="rId3"/>
          <a:stretch>
            <a:fillRect/>
          </a:stretch>
        </p:blipFill>
        <p:spPr>
          <a:xfrm>
            <a:off x="1357462" y="733829"/>
            <a:ext cx="6429076" cy="1499683"/>
          </a:xfrm>
          <a:prstGeom prst="rect">
            <a:avLst/>
          </a:prstGeom>
        </p:spPr>
      </p:pic>
      <p:pic>
        <p:nvPicPr>
          <p:cNvPr id="9" name="图片 8">
            <a:extLst>
              <a:ext uri="{FF2B5EF4-FFF2-40B4-BE49-F238E27FC236}">
                <a16:creationId xmlns:a16="http://schemas.microsoft.com/office/drawing/2014/main" id="{11416506-898B-4772-8487-A1D329C70ED2}"/>
              </a:ext>
            </a:extLst>
          </p:cNvPr>
          <p:cNvPicPr>
            <a:picLocks noChangeAspect="1"/>
          </p:cNvPicPr>
          <p:nvPr/>
        </p:nvPicPr>
        <p:blipFill>
          <a:blip r:embed="rId4"/>
          <a:stretch>
            <a:fillRect/>
          </a:stretch>
        </p:blipFill>
        <p:spPr>
          <a:xfrm>
            <a:off x="1402604" y="2643758"/>
            <a:ext cx="6338791" cy="1659966"/>
          </a:xfrm>
          <a:prstGeom prst="rect">
            <a:avLst/>
          </a:prstGeom>
        </p:spPr>
      </p:pic>
      <p:sp>
        <p:nvSpPr>
          <p:cNvPr id="10" name="Title 1">
            <a:extLst>
              <a:ext uri="{FF2B5EF4-FFF2-40B4-BE49-F238E27FC236}">
                <a16:creationId xmlns:a16="http://schemas.microsoft.com/office/drawing/2014/main" id="{4E8F10C3-9F69-4492-8B08-68B7AABC62B2}"/>
              </a:ext>
            </a:extLst>
          </p:cNvPr>
          <p:cNvSpPr txBox="1">
            <a:spLocks/>
          </p:cNvSpPr>
          <p:nvPr/>
        </p:nvSpPr>
        <p:spPr bwMode="auto">
          <a:xfrm>
            <a:off x="396564" y="2283718"/>
            <a:ext cx="6719188" cy="390968"/>
          </a:xfrm>
          <a:prstGeom prst="rect">
            <a:avLst/>
          </a:prstGeom>
          <a:noFill/>
          <a:ln w="9525">
            <a:noFill/>
            <a:miter lim="800000"/>
            <a:headEnd/>
            <a:tailEnd/>
          </a:ln>
        </p:spPr>
        <p:txBody>
          <a:bodyPr anchor="ctr"/>
          <a:lstStyle/>
          <a:p>
            <a:pPr eaLnBrk="0" hangingPunct="0">
              <a:defRPr/>
            </a:pPr>
            <a:r>
              <a:rPr lang="en-US" altLang="zh-CN" b="1" dirty="0">
                <a:solidFill>
                  <a:srgbClr val="C00000"/>
                </a:solidFill>
                <a:latin typeface="Arial" panose="020B0604020202020204" pitchFamily="34" charset="0"/>
                <a:cs typeface="Arial" panose="020B0604020202020204" pitchFamily="34" charset="0"/>
              </a:rPr>
              <a:t>Preparation of </a:t>
            </a:r>
            <a:r>
              <a:rPr lang="en-US" altLang="zh-CN" b="1" dirty="0" err="1">
                <a:solidFill>
                  <a:srgbClr val="C00000"/>
                </a:solidFill>
                <a:latin typeface="Arial" panose="020B0604020202020204" pitchFamily="34" charset="0"/>
                <a:cs typeface="Arial" panose="020B0604020202020204" pitchFamily="34" charset="0"/>
              </a:rPr>
              <a:t>AlkylFluor</a:t>
            </a:r>
            <a:endParaRPr lang="en-US" b="1" dirty="0">
              <a:solidFill>
                <a:srgbClr val="C00000"/>
              </a:solidFill>
              <a:latin typeface="Arial" panose="020B0604020202020204" pitchFamily="34" charset="0"/>
              <a:cs typeface="Arial" panose="020B0604020202020204" pitchFamily="34" charset="0"/>
            </a:endParaRPr>
          </a:p>
        </p:txBody>
      </p:sp>
      <p:sp>
        <p:nvSpPr>
          <p:cNvPr id="4" name="Title 1">
            <a:extLst>
              <a:ext uri="{FF2B5EF4-FFF2-40B4-BE49-F238E27FC236}">
                <a16:creationId xmlns:a16="http://schemas.microsoft.com/office/drawing/2014/main" id="{0F3E1D7C-1296-1A05-8B95-E44F70F9C8CA}"/>
              </a:ext>
            </a:extLst>
          </p:cNvPr>
          <p:cNvSpPr txBox="1">
            <a:spLocks/>
          </p:cNvSpPr>
          <p:nvPr/>
        </p:nvSpPr>
        <p:spPr bwMode="auto">
          <a:xfrm>
            <a:off x="6300192" y="4371950"/>
            <a:ext cx="2304256" cy="233325"/>
          </a:xfrm>
          <a:prstGeom prst="rect">
            <a:avLst/>
          </a:prstGeom>
          <a:noFill/>
          <a:ln w="9525">
            <a:noFill/>
            <a:miter lim="800000"/>
            <a:headEnd/>
            <a:tailEnd/>
          </a:ln>
        </p:spPr>
        <p:txBody>
          <a:bodyPr anchor="ctr"/>
          <a:lstStyle/>
          <a:p>
            <a:pPr eaLnBrk="0" hangingPunct="0">
              <a:defRPr/>
            </a:pPr>
            <a:r>
              <a:rPr lang="nn-NO" altLang="zh-CN" sz="1200" i="1" dirty="0">
                <a:solidFill>
                  <a:srgbClr val="C00000"/>
                </a:solidFill>
                <a:latin typeface="Arial" panose="020B0604020202020204" pitchFamily="34" charset="0"/>
                <a:cs typeface="Arial" panose="020B0604020202020204" pitchFamily="34" charset="0"/>
              </a:rPr>
              <a:t>Org. Lett.</a:t>
            </a:r>
            <a:r>
              <a:rPr lang="nn-NO" altLang="zh-CN" sz="1200" dirty="0">
                <a:solidFill>
                  <a:srgbClr val="C00000"/>
                </a:solidFill>
                <a:latin typeface="Arial" panose="020B0604020202020204" pitchFamily="34" charset="0"/>
                <a:cs typeface="Arial" panose="020B0604020202020204" pitchFamily="34" charset="0"/>
              </a:rPr>
              <a:t> </a:t>
            </a:r>
            <a:r>
              <a:rPr lang="nn-NO" altLang="zh-CN" sz="1200" b="1" dirty="0">
                <a:solidFill>
                  <a:srgbClr val="C00000"/>
                </a:solidFill>
                <a:latin typeface="Arial" panose="020B0604020202020204" pitchFamily="34" charset="0"/>
                <a:cs typeface="Arial" panose="020B0604020202020204" pitchFamily="34" charset="0"/>
              </a:rPr>
              <a:t>2016</a:t>
            </a:r>
            <a:r>
              <a:rPr lang="nn-NO" altLang="zh-CN" sz="1200" dirty="0">
                <a:solidFill>
                  <a:srgbClr val="C00000"/>
                </a:solidFill>
                <a:latin typeface="Arial" panose="020B0604020202020204" pitchFamily="34" charset="0"/>
                <a:cs typeface="Arial" panose="020B0604020202020204" pitchFamily="34" charset="0"/>
              </a:rPr>
              <a:t>, </a:t>
            </a:r>
            <a:r>
              <a:rPr lang="nn-NO" altLang="zh-CN" sz="1200" i="1" dirty="0">
                <a:solidFill>
                  <a:srgbClr val="C00000"/>
                </a:solidFill>
                <a:latin typeface="Arial" panose="020B0604020202020204" pitchFamily="34" charset="0"/>
                <a:cs typeface="Arial" panose="020B0604020202020204" pitchFamily="34" charset="0"/>
              </a:rPr>
              <a:t>18</a:t>
            </a:r>
            <a:r>
              <a:rPr lang="nn-NO" altLang="zh-CN" sz="1200" dirty="0">
                <a:solidFill>
                  <a:srgbClr val="C00000"/>
                </a:solidFill>
                <a:latin typeface="Arial" panose="020B0604020202020204" pitchFamily="34" charset="0"/>
                <a:cs typeface="Arial" panose="020B0604020202020204" pitchFamily="34" charset="0"/>
              </a:rPr>
              <a:t>, 6102−6104</a:t>
            </a:r>
            <a:endParaRPr lang="en-US" sz="12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58602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58BD4726-0E17-4ACD-91FF-1AAB0360039A}"/>
              </a:ext>
            </a:extLst>
          </p:cNvPr>
          <p:cNvPicPr>
            <a:picLocks noChangeAspect="1"/>
          </p:cNvPicPr>
          <p:nvPr/>
        </p:nvPicPr>
        <p:blipFill>
          <a:blip r:embed="rId2"/>
          <a:stretch>
            <a:fillRect/>
          </a:stretch>
        </p:blipFill>
        <p:spPr>
          <a:xfrm>
            <a:off x="0" y="0"/>
            <a:ext cx="9144000" cy="5143500"/>
          </a:xfrm>
          <a:prstGeom prst="rect">
            <a:avLst/>
          </a:prstGeom>
        </p:spPr>
      </p:pic>
      <p:sp>
        <p:nvSpPr>
          <p:cNvPr id="5" name="Title 1">
            <a:extLst>
              <a:ext uri="{FF2B5EF4-FFF2-40B4-BE49-F238E27FC236}">
                <a16:creationId xmlns:a16="http://schemas.microsoft.com/office/drawing/2014/main" id="{F8A18B4E-A18E-1A88-4D27-D6C8BB988C65}"/>
              </a:ext>
            </a:extLst>
          </p:cNvPr>
          <p:cNvSpPr txBox="1">
            <a:spLocks/>
          </p:cNvSpPr>
          <p:nvPr/>
        </p:nvSpPr>
        <p:spPr bwMode="auto">
          <a:xfrm>
            <a:off x="6300192" y="4371950"/>
            <a:ext cx="2304256" cy="233325"/>
          </a:xfrm>
          <a:prstGeom prst="rect">
            <a:avLst/>
          </a:prstGeom>
          <a:noFill/>
          <a:ln w="9525">
            <a:noFill/>
            <a:miter lim="800000"/>
            <a:headEnd/>
            <a:tailEnd/>
          </a:ln>
        </p:spPr>
        <p:txBody>
          <a:bodyPr anchor="ctr"/>
          <a:lstStyle/>
          <a:p>
            <a:pPr eaLnBrk="0" hangingPunct="0">
              <a:defRPr/>
            </a:pPr>
            <a:r>
              <a:rPr lang="nn-NO" altLang="zh-CN" sz="1200" i="1" dirty="0">
                <a:solidFill>
                  <a:srgbClr val="C00000"/>
                </a:solidFill>
                <a:latin typeface="Arial" panose="020B0604020202020204" pitchFamily="34" charset="0"/>
                <a:cs typeface="Arial" panose="020B0604020202020204" pitchFamily="34" charset="0"/>
              </a:rPr>
              <a:t>Org. Lett.</a:t>
            </a:r>
            <a:r>
              <a:rPr lang="nn-NO" altLang="zh-CN" sz="1200" dirty="0">
                <a:solidFill>
                  <a:srgbClr val="C00000"/>
                </a:solidFill>
                <a:latin typeface="Arial" panose="020B0604020202020204" pitchFamily="34" charset="0"/>
                <a:cs typeface="Arial" panose="020B0604020202020204" pitchFamily="34" charset="0"/>
              </a:rPr>
              <a:t> </a:t>
            </a:r>
            <a:r>
              <a:rPr lang="nn-NO" altLang="zh-CN" sz="1200" b="1" dirty="0">
                <a:solidFill>
                  <a:srgbClr val="C00000"/>
                </a:solidFill>
                <a:latin typeface="Arial" panose="020B0604020202020204" pitchFamily="34" charset="0"/>
                <a:cs typeface="Arial" panose="020B0604020202020204" pitchFamily="34" charset="0"/>
              </a:rPr>
              <a:t>2016</a:t>
            </a:r>
            <a:r>
              <a:rPr lang="nn-NO" altLang="zh-CN" sz="1200" dirty="0">
                <a:solidFill>
                  <a:srgbClr val="C00000"/>
                </a:solidFill>
                <a:latin typeface="Arial" panose="020B0604020202020204" pitchFamily="34" charset="0"/>
                <a:cs typeface="Arial" panose="020B0604020202020204" pitchFamily="34" charset="0"/>
              </a:rPr>
              <a:t>, </a:t>
            </a:r>
            <a:r>
              <a:rPr lang="nn-NO" altLang="zh-CN" sz="1200" i="1" dirty="0">
                <a:solidFill>
                  <a:srgbClr val="C00000"/>
                </a:solidFill>
                <a:latin typeface="Arial" panose="020B0604020202020204" pitchFamily="34" charset="0"/>
                <a:cs typeface="Arial" panose="020B0604020202020204" pitchFamily="34" charset="0"/>
              </a:rPr>
              <a:t>18</a:t>
            </a:r>
            <a:r>
              <a:rPr lang="nn-NO" altLang="zh-CN" sz="1200" dirty="0">
                <a:solidFill>
                  <a:srgbClr val="C00000"/>
                </a:solidFill>
                <a:latin typeface="Arial" panose="020B0604020202020204" pitchFamily="34" charset="0"/>
                <a:cs typeface="Arial" panose="020B0604020202020204" pitchFamily="34" charset="0"/>
              </a:rPr>
              <a:t>, 6102−6104</a:t>
            </a:r>
            <a:endParaRPr lang="en-US" sz="1200" dirty="0">
              <a:solidFill>
                <a:srgbClr val="C00000"/>
              </a:solidFill>
              <a:latin typeface="Arial" panose="020B0604020202020204" pitchFamily="34" charset="0"/>
              <a:cs typeface="Arial" panose="020B0604020202020204" pitchFamily="34" charset="0"/>
            </a:endParaRPr>
          </a:p>
        </p:txBody>
      </p:sp>
      <p:pic>
        <p:nvPicPr>
          <p:cNvPr id="7" name="图片 6">
            <a:extLst>
              <a:ext uri="{FF2B5EF4-FFF2-40B4-BE49-F238E27FC236}">
                <a16:creationId xmlns:a16="http://schemas.microsoft.com/office/drawing/2014/main" id="{5EC00477-AD46-3EF4-47CF-EE6643F0C9DA}"/>
              </a:ext>
            </a:extLst>
          </p:cNvPr>
          <p:cNvPicPr>
            <a:picLocks noChangeAspect="1"/>
          </p:cNvPicPr>
          <p:nvPr/>
        </p:nvPicPr>
        <p:blipFill>
          <a:blip r:embed="rId3"/>
          <a:stretch>
            <a:fillRect/>
          </a:stretch>
        </p:blipFill>
        <p:spPr>
          <a:xfrm>
            <a:off x="479717" y="339502"/>
            <a:ext cx="5609654" cy="4320480"/>
          </a:xfrm>
          <a:prstGeom prst="rect">
            <a:avLst/>
          </a:prstGeom>
        </p:spPr>
      </p:pic>
    </p:spTree>
    <p:extLst>
      <p:ext uri="{BB962C8B-B14F-4D97-AF65-F5344CB8AC3E}">
        <p14:creationId xmlns:p14="http://schemas.microsoft.com/office/powerpoint/2010/main" val="14184783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58BD4726-0E17-4ACD-91FF-1AAB0360039A}"/>
              </a:ext>
            </a:extLst>
          </p:cNvPr>
          <p:cNvPicPr>
            <a:picLocks noChangeAspect="1"/>
          </p:cNvPicPr>
          <p:nvPr/>
        </p:nvPicPr>
        <p:blipFill>
          <a:blip r:embed="rId2"/>
          <a:stretch>
            <a:fillRect/>
          </a:stretch>
        </p:blipFill>
        <p:spPr>
          <a:xfrm>
            <a:off x="0" y="0"/>
            <a:ext cx="9144000" cy="5143500"/>
          </a:xfrm>
          <a:prstGeom prst="rect">
            <a:avLst/>
          </a:prstGeom>
        </p:spPr>
      </p:pic>
      <p:sp>
        <p:nvSpPr>
          <p:cNvPr id="5" name="Title 1">
            <a:extLst>
              <a:ext uri="{FF2B5EF4-FFF2-40B4-BE49-F238E27FC236}">
                <a16:creationId xmlns:a16="http://schemas.microsoft.com/office/drawing/2014/main" id="{7C9D0724-DD5D-4F54-A08C-56CDF0D180AE}"/>
              </a:ext>
            </a:extLst>
          </p:cNvPr>
          <p:cNvSpPr txBox="1">
            <a:spLocks/>
          </p:cNvSpPr>
          <p:nvPr/>
        </p:nvSpPr>
        <p:spPr bwMode="auto">
          <a:xfrm>
            <a:off x="396564" y="308574"/>
            <a:ext cx="7991860" cy="390968"/>
          </a:xfrm>
          <a:prstGeom prst="rect">
            <a:avLst/>
          </a:prstGeom>
          <a:noFill/>
          <a:ln w="9525">
            <a:noFill/>
            <a:miter lim="800000"/>
            <a:headEnd/>
            <a:tailEnd/>
          </a:ln>
        </p:spPr>
        <p:txBody>
          <a:bodyPr anchor="ctr"/>
          <a:lstStyle/>
          <a:p>
            <a:pPr eaLnBrk="0" hangingPunct="0">
              <a:defRPr/>
            </a:pPr>
            <a:r>
              <a:rPr lang="en-US" altLang="zh-CN" b="1" dirty="0">
                <a:solidFill>
                  <a:srgbClr val="C00000"/>
                </a:solidFill>
                <a:latin typeface="Arial" panose="020B0604020202020204" pitchFamily="34" charset="0"/>
                <a:cs typeface="Arial" panose="020B0604020202020204" pitchFamily="34" charset="0"/>
              </a:rPr>
              <a:t>Comparison</a:t>
            </a:r>
            <a:r>
              <a:rPr lang="en-US" altLang="zh-CN" b="1" dirty="0">
                <a:solidFill>
                  <a:schemeClr val="bg1"/>
                </a:solidFill>
                <a:latin typeface="Arial" panose="020B0604020202020204" pitchFamily="34" charset="0"/>
                <a:cs typeface="Arial" panose="020B0604020202020204" pitchFamily="34" charset="0"/>
              </a:rPr>
              <a:t> of </a:t>
            </a:r>
            <a:r>
              <a:rPr lang="en-US" altLang="zh-CN" b="1" dirty="0" err="1">
                <a:solidFill>
                  <a:srgbClr val="C00000"/>
                </a:solidFill>
                <a:latin typeface="Arial" panose="020B0604020202020204" pitchFamily="34" charset="0"/>
                <a:cs typeface="Arial" panose="020B0604020202020204" pitchFamily="34" charset="0"/>
              </a:rPr>
              <a:t>AlkylFluor</a:t>
            </a:r>
            <a:r>
              <a:rPr lang="en-US" altLang="zh-CN" b="1" dirty="0">
                <a:solidFill>
                  <a:schemeClr val="bg1"/>
                </a:solidFill>
                <a:latin typeface="Arial" panose="020B0604020202020204" pitchFamily="34" charset="0"/>
                <a:cs typeface="Arial" panose="020B0604020202020204" pitchFamily="34" charset="0"/>
              </a:rPr>
              <a:t> with </a:t>
            </a:r>
            <a:r>
              <a:rPr lang="en-US" altLang="zh-CN" b="1" dirty="0" err="1">
                <a:solidFill>
                  <a:srgbClr val="C00000"/>
                </a:solidFill>
                <a:latin typeface="Arial" panose="020B0604020202020204" pitchFamily="34" charset="0"/>
                <a:cs typeface="Arial" panose="020B0604020202020204" pitchFamily="34" charset="0"/>
              </a:rPr>
              <a:t>PhenoFluor</a:t>
            </a:r>
            <a:r>
              <a:rPr lang="en-US" altLang="zh-CN" b="1" dirty="0">
                <a:solidFill>
                  <a:schemeClr val="bg1"/>
                </a:solidFill>
                <a:latin typeface="Arial" panose="020B0604020202020204" pitchFamily="34" charset="0"/>
                <a:cs typeface="Arial" panose="020B0604020202020204" pitchFamily="34" charset="0"/>
              </a:rPr>
              <a:t> and </a:t>
            </a:r>
            <a:r>
              <a:rPr lang="en-US" altLang="zh-CN" b="1" dirty="0" err="1">
                <a:solidFill>
                  <a:srgbClr val="C00000"/>
                </a:solidFill>
                <a:latin typeface="Arial" panose="020B0604020202020204" pitchFamily="34" charset="0"/>
                <a:cs typeface="Arial" panose="020B0604020202020204" pitchFamily="34" charset="0"/>
              </a:rPr>
              <a:t>PhenoFluorMix</a:t>
            </a:r>
            <a:endParaRPr lang="en-US" b="1" dirty="0">
              <a:solidFill>
                <a:srgbClr val="C00000"/>
              </a:solidFill>
              <a:latin typeface="Arial" panose="020B0604020202020204" pitchFamily="34" charset="0"/>
              <a:cs typeface="Arial" panose="020B0604020202020204" pitchFamily="34" charset="0"/>
            </a:endParaRPr>
          </a:p>
        </p:txBody>
      </p:sp>
      <p:pic>
        <p:nvPicPr>
          <p:cNvPr id="3" name="图片 2">
            <a:extLst>
              <a:ext uri="{FF2B5EF4-FFF2-40B4-BE49-F238E27FC236}">
                <a16:creationId xmlns:a16="http://schemas.microsoft.com/office/drawing/2014/main" id="{658EBF2C-9F16-4A17-B0AE-6E2E7B602C52}"/>
              </a:ext>
            </a:extLst>
          </p:cNvPr>
          <p:cNvPicPr>
            <a:picLocks noChangeAspect="1"/>
          </p:cNvPicPr>
          <p:nvPr/>
        </p:nvPicPr>
        <p:blipFill>
          <a:blip r:embed="rId3"/>
          <a:stretch>
            <a:fillRect/>
          </a:stretch>
        </p:blipFill>
        <p:spPr>
          <a:xfrm>
            <a:off x="463048" y="806400"/>
            <a:ext cx="3714803" cy="3839856"/>
          </a:xfrm>
          <a:prstGeom prst="rect">
            <a:avLst/>
          </a:prstGeom>
        </p:spPr>
      </p:pic>
      <p:pic>
        <p:nvPicPr>
          <p:cNvPr id="7" name="图片 6">
            <a:extLst>
              <a:ext uri="{FF2B5EF4-FFF2-40B4-BE49-F238E27FC236}">
                <a16:creationId xmlns:a16="http://schemas.microsoft.com/office/drawing/2014/main" id="{3FF3D837-F21D-4285-8021-9DDFADC2658E}"/>
              </a:ext>
            </a:extLst>
          </p:cNvPr>
          <p:cNvPicPr>
            <a:picLocks noChangeAspect="1"/>
          </p:cNvPicPr>
          <p:nvPr/>
        </p:nvPicPr>
        <p:blipFill>
          <a:blip r:embed="rId4"/>
          <a:stretch>
            <a:fillRect/>
          </a:stretch>
        </p:blipFill>
        <p:spPr>
          <a:xfrm>
            <a:off x="4211960" y="830861"/>
            <a:ext cx="4324976" cy="3481777"/>
          </a:xfrm>
          <a:prstGeom prst="rect">
            <a:avLst/>
          </a:prstGeom>
        </p:spPr>
      </p:pic>
      <p:sp>
        <p:nvSpPr>
          <p:cNvPr id="4" name="Title 1">
            <a:extLst>
              <a:ext uri="{FF2B5EF4-FFF2-40B4-BE49-F238E27FC236}">
                <a16:creationId xmlns:a16="http://schemas.microsoft.com/office/drawing/2014/main" id="{C8EB90FF-BAB3-10E2-ED5A-D7671DDABB8E}"/>
              </a:ext>
            </a:extLst>
          </p:cNvPr>
          <p:cNvSpPr txBox="1">
            <a:spLocks/>
          </p:cNvSpPr>
          <p:nvPr/>
        </p:nvSpPr>
        <p:spPr bwMode="auto">
          <a:xfrm>
            <a:off x="6300192" y="4371950"/>
            <a:ext cx="2304256" cy="233325"/>
          </a:xfrm>
          <a:prstGeom prst="rect">
            <a:avLst/>
          </a:prstGeom>
          <a:noFill/>
          <a:ln w="9525">
            <a:noFill/>
            <a:miter lim="800000"/>
            <a:headEnd/>
            <a:tailEnd/>
          </a:ln>
        </p:spPr>
        <p:txBody>
          <a:bodyPr anchor="ctr"/>
          <a:lstStyle/>
          <a:p>
            <a:pPr eaLnBrk="0" hangingPunct="0">
              <a:defRPr/>
            </a:pPr>
            <a:r>
              <a:rPr lang="nn-NO" altLang="zh-CN" sz="1200" i="1" dirty="0">
                <a:solidFill>
                  <a:srgbClr val="C00000"/>
                </a:solidFill>
                <a:latin typeface="Arial" panose="020B0604020202020204" pitchFamily="34" charset="0"/>
                <a:cs typeface="Arial" panose="020B0604020202020204" pitchFamily="34" charset="0"/>
              </a:rPr>
              <a:t>Org. Lett.</a:t>
            </a:r>
            <a:r>
              <a:rPr lang="nn-NO" altLang="zh-CN" sz="1200" dirty="0">
                <a:solidFill>
                  <a:srgbClr val="C00000"/>
                </a:solidFill>
                <a:latin typeface="Arial" panose="020B0604020202020204" pitchFamily="34" charset="0"/>
                <a:cs typeface="Arial" panose="020B0604020202020204" pitchFamily="34" charset="0"/>
              </a:rPr>
              <a:t> </a:t>
            </a:r>
            <a:r>
              <a:rPr lang="nn-NO" altLang="zh-CN" sz="1200" b="1" dirty="0">
                <a:solidFill>
                  <a:srgbClr val="C00000"/>
                </a:solidFill>
                <a:latin typeface="Arial" panose="020B0604020202020204" pitchFamily="34" charset="0"/>
                <a:cs typeface="Arial" panose="020B0604020202020204" pitchFamily="34" charset="0"/>
              </a:rPr>
              <a:t>2016</a:t>
            </a:r>
            <a:r>
              <a:rPr lang="nn-NO" altLang="zh-CN" sz="1200" dirty="0">
                <a:solidFill>
                  <a:srgbClr val="C00000"/>
                </a:solidFill>
                <a:latin typeface="Arial" panose="020B0604020202020204" pitchFamily="34" charset="0"/>
                <a:cs typeface="Arial" panose="020B0604020202020204" pitchFamily="34" charset="0"/>
              </a:rPr>
              <a:t>, </a:t>
            </a:r>
            <a:r>
              <a:rPr lang="nn-NO" altLang="zh-CN" sz="1200" i="1" dirty="0">
                <a:solidFill>
                  <a:srgbClr val="C00000"/>
                </a:solidFill>
                <a:latin typeface="Arial" panose="020B0604020202020204" pitchFamily="34" charset="0"/>
                <a:cs typeface="Arial" panose="020B0604020202020204" pitchFamily="34" charset="0"/>
              </a:rPr>
              <a:t>18</a:t>
            </a:r>
            <a:r>
              <a:rPr lang="nn-NO" altLang="zh-CN" sz="1200" dirty="0">
                <a:solidFill>
                  <a:srgbClr val="C00000"/>
                </a:solidFill>
                <a:latin typeface="Arial" panose="020B0604020202020204" pitchFamily="34" charset="0"/>
                <a:cs typeface="Arial" panose="020B0604020202020204" pitchFamily="34" charset="0"/>
              </a:rPr>
              <a:t>, 6102−6104</a:t>
            </a:r>
            <a:endParaRPr lang="en-US" sz="12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415144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58BD4726-0E17-4ACD-91FF-1AAB0360039A}"/>
              </a:ext>
            </a:extLst>
          </p:cNvPr>
          <p:cNvPicPr>
            <a:picLocks noChangeAspect="1"/>
          </p:cNvPicPr>
          <p:nvPr/>
        </p:nvPicPr>
        <p:blipFill>
          <a:blip r:embed="rId2"/>
          <a:stretch>
            <a:fillRect/>
          </a:stretch>
        </p:blipFill>
        <p:spPr>
          <a:xfrm>
            <a:off x="0" y="0"/>
            <a:ext cx="9144000" cy="5143500"/>
          </a:xfrm>
          <a:prstGeom prst="rect">
            <a:avLst/>
          </a:prstGeom>
        </p:spPr>
      </p:pic>
      <p:sp>
        <p:nvSpPr>
          <p:cNvPr id="4" name="Title 1">
            <a:extLst>
              <a:ext uri="{FF2B5EF4-FFF2-40B4-BE49-F238E27FC236}">
                <a16:creationId xmlns:a16="http://schemas.microsoft.com/office/drawing/2014/main" id="{57681DB5-14B3-444F-AD02-EB0F70342152}"/>
              </a:ext>
            </a:extLst>
          </p:cNvPr>
          <p:cNvSpPr txBox="1">
            <a:spLocks/>
          </p:cNvSpPr>
          <p:nvPr/>
        </p:nvSpPr>
        <p:spPr bwMode="auto">
          <a:xfrm>
            <a:off x="541222" y="968117"/>
            <a:ext cx="2196752" cy="620886"/>
          </a:xfrm>
          <a:prstGeom prst="rect">
            <a:avLst/>
          </a:prstGeom>
          <a:noFill/>
          <a:ln w="9525">
            <a:noFill/>
            <a:miter lim="800000"/>
            <a:headEnd/>
            <a:tailEnd/>
          </a:ln>
        </p:spPr>
        <p:txBody>
          <a:bodyPr anchor="ctr"/>
          <a:lstStyle/>
          <a:p>
            <a:pPr algn="ctr" eaLnBrk="0" hangingPunct="0">
              <a:defRPr/>
            </a:pPr>
            <a:r>
              <a:rPr lang="en-US" altLang="zh-CN" sz="2400" b="1" dirty="0" err="1">
                <a:solidFill>
                  <a:schemeClr val="bg1"/>
                </a:solidFill>
                <a:latin typeface="Arial" panose="020B0604020202020204" pitchFamily="34" charset="0"/>
                <a:cs typeface="Arial" panose="020B0604020202020204" pitchFamily="34" charset="0"/>
              </a:rPr>
              <a:t>PhenoFluor</a:t>
            </a:r>
            <a:endParaRPr lang="en-US" sz="2400" b="1" dirty="0">
              <a:solidFill>
                <a:schemeClr val="bg1"/>
              </a:solidFill>
              <a:latin typeface="Arial" panose="020B0604020202020204" pitchFamily="34" charset="0"/>
              <a:cs typeface="Arial" panose="020B0604020202020204" pitchFamily="34" charset="0"/>
            </a:endParaRPr>
          </a:p>
        </p:txBody>
      </p:sp>
      <p:sp>
        <p:nvSpPr>
          <p:cNvPr id="5" name="Title 1">
            <a:extLst>
              <a:ext uri="{FF2B5EF4-FFF2-40B4-BE49-F238E27FC236}">
                <a16:creationId xmlns:a16="http://schemas.microsoft.com/office/drawing/2014/main" id="{48A33A85-36B9-4505-956D-EB27EED52F5B}"/>
              </a:ext>
            </a:extLst>
          </p:cNvPr>
          <p:cNvSpPr txBox="1">
            <a:spLocks/>
          </p:cNvSpPr>
          <p:nvPr/>
        </p:nvSpPr>
        <p:spPr bwMode="auto">
          <a:xfrm>
            <a:off x="1436404" y="354443"/>
            <a:ext cx="6300700" cy="533848"/>
          </a:xfrm>
          <a:prstGeom prst="rect">
            <a:avLst/>
          </a:prstGeom>
          <a:noFill/>
          <a:ln w="9525">
            <a:noFill/>
            <a:miter lim="800000"/>
            <a:headEnd/>
            <a:tailEnd/>
          </a:ln>
        </p:spPr>
        <p:txBody>
          <a:bodyPr anchor="ctr"/>
          <a:lstStyle/>
          <a:p>
            <a:pPr algn="ctr" eaLnBrk="0" hangingPunct="0">
              <a:defRPr/>
            </a:pPr>
            <a:r>
              <a:rPr lang="zh-CN" altLang="en-US" sz="2800" b="1" dirty="0">
                <a:solidFill>
                  <a:schemeClr val="bg1"/>
                </a:solidFill>
                <a:latin typeface="Arial" panose="020B0604020202020204" pitchFamily="34" charset="0"/>
                <a:cs typeface="Arial" panose="020B0604020202020204" pitchFamily="34" charset="0"/>
              </a:rPr>
              <a:t>新型脱氧氟化试剂的总结对比</a:t>
            </a:r>
            <a:endParaRPr lang="en-US" sz="2800" b="1" dirty="0">
              <a:solidFill>
                <a:schemeClr val="bg1"/>
              </a:solidFill>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AACABA2D-649F-46D3-808D-5838BBBA34F0}"/>
              </a:ext>
            </a:extLst>
          </p:cNvPr>
          <p:cNvSpPr txBox="1">
            <a:spLocks/>
          </p:cNvSpPr>
          <p:nvPr/>
        </p:nvSpPr>
        <p:spPr bwMode="auto">
          <a:xfrm>
            <a:off x="3131840" y="968117"/>
            <a:ext cx="2880320" cy="620886"/>
          </a:xfrm>
          <a:prstGeom prst="rect">
            <a:avLst/>
          </a:prstGeom>
          <a:noFill/>
          <a:ln w="9525">
            <a:noFill/>
            <a:miter lim="800000"/>
            <a:headEnd/>
            <a:tailEnd/>
          </a:ln>
        </p:spPr>
        <p:txBody>
          <a:bodyPr anchor="ctr"/>
          <a:lstStyle/>
          <a:p>
            <a:pPr algn="ctr" eaLnBrk="0" hangingPunct="0">
              <a:defRPr/>
            </a:pPr>
            <a:r>
              <a:rPr lang="en-US" altLang="zh-CN" sz="2400" b="1" dirty="0" err="1">
                <a:solidFill>
                  <a:schemeClr val="bg1"/>
                </a:solidFill>
                <a:latin typeface="Arial" panose="020B0604020202020204" pitchFamily="34" charset="0"/>
                <a:cs typeface="Arial" panose="020B0604020202020204" pitchFamily="34" charset="0"/>
              </a:rPr>
              <a:t>PhenoFluorMix</a:t>
            </a:r>
            <a:endParaRPr lang="en-US" altLang="zh-CN" sz="2400" b="1" dirty="0">
              <a:solidFill>
                <a:schemeClr val="bg1"/>
              </a:solidFill>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F32A7D73-C136-49D6-8DCE-35439C5C4B74}"/>
              </a:ext>
            </a:extLst>
          </p:cNvPr>
          <p:cNvSpPr txBox="1">
            <a:spLocks/>
          </p:cNvSpPr>
          <p:nvPr/>
        </p:nvSpPr>
        <p:spPr bwMode="auto">
          <a:xfrm>
            <a:off x="6475039" y="968117"/>
            <a:ext cx="2088232" cy="620886"/>
          </a:xfrm>
          <a:prstGeom prst="rect">
            <a:avLst/>
          </a:prstGeom>
          <a:noFill/>
          <a:ln w="9525">
            <a:noFill/>
            <a:miter lim="800000"/>
            <a:headEnd/>
            <a:tailEnd/>
          </a:ln>
        </p:spPr>
        <p:txBody>
          <a:bodyPr anchor="ctr"/>
          <a:lstStyle/>
          <a:p>
            <a:pPr algn="ctr" eaLnBrk="0" hangingPunct="0">
              <a:defRPr/>
            </a:pPr>
            <a:r>
              <a:rPr lang="en-US" altLang="zh-CN" sz="2400" b="1" dirty="0" err="1">
                <a:solidFill>
                  <a:schemeClr val="bg1"/>
                </a:solidFill>
                <a:latin typeface="Arial" panose="020B0604020202020204" pitchFamily="34" charset="0"/>
                <a:cs typeface="Arial" panose="020B0604020202020204" pitchFamily="34" charset="0"/>
              </a:rPr>
              <a:t>AlkylFluor</a:t>
            </a:r>
            <a:endParaRPr lang="en-US" altLang="zh-CN" sz="2400" b="1" dirty="0">
              <a:solidFill>
                <a:schemeClr val="bg1"/>
              </a:solidFill>
              <a:latin typeface="Arial" panose="020B0604020202020204" pitchFamily="34" charset="0"/>
              <a:cs typeface="Arial" panose="020B0604020202020204" pitchFamily="34" charset="0"/>
            </a:endParaRPr>
          </a:p>
        </p:txBody>
      </p:sp>
      <p:pic>
        <p:nvPicPr>
          <p:cNvPr id="8" name="图片 7">
            <a:extLst>
              <a:ext uri="{FF2B5EF4-FFF2-40B4-BE49-F238E27FC236}">
                <a16:creationId xmlns:a16="http://schemas.microsoft.com/office/drawing/2014/main" id="{137A82C6-287B-4A4D-8FC9-4028F2784932}"/>
              </a:ext>
            </a:extLst>
          </p:cNvPr>
          <p:cNvPicPr>
            <a:picLocks noChangeAspect="1"/>
          </p:cNvPicPr>
          <p:nvPr/>
        </p:nvPicPr>
        <p:blipFill>
          <a:blip r:embed="rId3"/>
          <a:stretch>
            <a:fillRect/>
          </a:stretch>
        </p:blipFill>
        <p:spPr>
          <a:xfrm>
            <a:off x="3146594" y="1561096"/>
            <a:ext cx="2880320" cy="1226678"/>
          </a:xfrm>
          <a:prstGeom prst="rect">
            <a:avLst/>
          </a:prstGeom>
        </p:spPr>
      </p:pic>
      <p:pic>
        <p:nvPicPr>
          <p:cNvPr id="9" name="图片 8">
            <a:extLst>
              <a:ext uri="{FF2B5EF4-FFF2-40B4-BE49-F238E27FC236}">
                <a16:creationId xmlns:a16="http://schemas.microsoft.com/office/drawing/2014/main" id="{697FE71F-988B-4688-8CBC-3AFCA0EC3291}"/>
              </a:ext>
            </a:extLst>
          </p:cNvPr>
          <p:cNvPicPr>
            <a:picLocks noChangeAspect="1"/>
          </p:cNvPicPr>
          <p:nvPr/>
        </p:nvPicPr>
        <p:blipFill>
          <a:blip r:embed="rId4"/>
          <a:stretch>
            <a:fillRect/>
          </a:stretch>
        </p:blipFill>
        <p:spPr>
          <a:xfrm>
            <a:off x="6283680" y="1561096"/>
            <a:ext cx="2470951" cy="1226678"/>
          </a:xfrm>
          <a:prstGeom prst="rect">
            <a:avLst/>
          </a:prstGeom>
        </p:spPr>
      </p:pic>
      <p:pic>
        <p:nvPicPr>
          <p:cNvPr id="10" name="图片 9">
            <a:extLst>
              <a:ext uri="{FF2B5EF4-FFF2-40B4-BE49-F238E27FC236}">
                <a16:creationId xmlns:a16="http://schemas.microsoft.com/office/drawing/2014/main" id="{3DEC9245-98DC-4528-A80E-CD362E558A5F}"/>
              </a:ext>
            </a:extLst>
          </p:cNvPr>
          <p:cNvPicPr>
            <a:picLocks noChangeAspect="1"/>
          </p:cNvPicPr>
          <p:nvPr/>
        </p:nvPicPr>
        <p:blipFill>
          <a:blip r:embed="rId5"/>
          <a:stretch>
            <a:fillRect/>
          </a:stretch>
        </p:blipFill>
        <p:spPr>
          <a:xfrm>
            <a:off x="389369" y="1561096"/>
            <a:ext cx="2500459" cy="1226678"/>
          </a:xfrm>
          <a:prstGeom prst="rect">
            <a:avLst/>
          </a:prstGeom>
        </p:spPr>
      </p:pic>
      <p:sp>
        <p:nvSpPr>
          <p:cNvPr id="12" name="Title 1">
            <a:extLst>
              <a:ext uri="{FF2B5EF4-FFF2-40B4-BE49-F238E27FC236}">
                <a16:creationId xmlns:a16="http://schemas.microsoft.com/office/drawing/2014/main" id="{A033482D-1353-4347-8362-F12F48720632}"/>
              </a:ext>
            </a:extLst>
          </p:cNvPr>
          <p:cNvSpPr txBox="1">
            <a:spLocks/>
          </p:cNvSpPr>
          <p:nvPr/>
        </p:nvSpPr>
        <p:spPr bwMode="auto">
          <a:xfrm>
            <a:off x="251520" y="2840389"/>
            <a:ext cx="2792400" cy="1664504"/>
          </a:xfrm>
          <a:prstGeom prst="rect">
            <a:avLst/>
          </a:prstGeom>
          <a:noFill/>
          <a:ln w="9525">
            <a:noFill/>
            <a:miter lim="800000"/>
            <a:headEnd/>
            <a:tailEnd/>
          </a:ln>
        </p:spPr>
        <p:txBody>
          <a:bodyPr anchor="ctr"/>
          <a:lstStyle/>
          <a:p>
            <a:pPr marL="285750" indent="-285750" eaLnBrk="0" hangingPunct="0">
              <a:buFont typeface="Wingdings" panose="05000000000000000000" pitchFamily="2" charset="2"/>
              <a:buChar char="ü"/>
              <a:defRPr/>
            </a:pPr>
            <a:r>
              <a:rPr lang="en-US" altLang="zh-CN" sz="1600" b="1" dirty="0">
                <a:solidFill>
                  <a:schemeClr val="bg1"/>
                </a:solidFill>
                <a:latin typeface="Arial" panose="020B0604020202020204" pitchFamily="34" charset="0"/>
                <a:cs typeface="Arial" panose="020B0604020202020204" pitchFamily="34" charset="0"/>
              </a:rPr>
              <a:t>2011</a:t>
            </a:r>
            <a:r>
              <a:rPr lang="zh-CN" altLang="en-US" sz="1600" b="1" dirty="0">
                <a:solidFill>
                  <a:schemeClr val="bg1"/>
                </a:solidFill>
                <a:latin typeface="Arial" panose="020B0604020202020204" pitchFamily="34" charset="0"/>
                <a:cs typeface="Arial" panose="020B0604020202020204" pitchFamily="34" charset="0"/>
              </a:rPr>
              <a:t>年设计发现，具有里程碑意义的氟化试剂。</a:t>
            </a:r>
            <a:endParaRPr lang="en-US" altLang="zh-CN" sz="1600" b="1" dirty="0">
              <a:solidFill>
                <a:schemeClr val="bg1"/>
              </a:solidFill>
              <a:latin typeface="Arial" panose="020B0604020202020204" pitchFamily="34" charset="0"/>
              <a:cs typeface="Arial" panose="020B0604020202020204" pitchFamily="34" charset="0"/>
            </a:endParaRPr>
          </a:p>
          <a:p>
            <a:pPr marL="285750" indent="-285750" eaLnBrk="0" hangingPunct="0">
              <a:buFont typeface="Wingdings" panose="05000000000000000000" pitchFamily="2" charset="2"/>
              <a:buChar char="ü"/>
              <a:defRPr/>
            </a:pPr>
            <a:r>
              <a:rPr lang="zh-CN" altLang="en-US" sz="1600" b="1" dirty="0">
                <a:solidFill>
                  <a:schemeClr val="bg1"/>
                </a:solidFill>
                <a:latin typeface="Arial" panose="020B0604020202020204" pitchFamily="34" charset="0"/>
                <a:cs typeface="Arial" panose="020B0604020202020204" pitchFamily="34" charset="0"/>
              </a:rPr>
              <a:t>适用于芳基或烷基上的羟基氟化反应。</a:t>
            </a:r>
            <a:endParaRPr lang="en-US" altLang="zh-CN" sz="1600" b="1" dirty="0">
              <a:solidFill>
                <a:schemeClr val="bg1"/>
              </a:solidFill>
              <a:latin typeface="Arial" panose="020B0604020202020204" pitchFamily="34" charset="0"/>
              <a:cs typeface="Arial" panose="020B0604020202020204" pitchFamily="34" charset="0"/>
            </a:endParaRPr>
          </a:p>
          <a:p>
            <a:pPr marL="285750" indent="-285750" eaLnBrk="0" hangingPunct="0">
              <a:buFont typeface="Wingdings" panose="05000000000000000000" pitchFamily="2" charset="2"/>
              <a:buChar char="ü"/>
              <a:defRPr/>
            </a:pPr>
            <a:r>
              <a:rPr lang="zh-CN" altLang="en-US" sz="1600" b="1" dirty="0">
                <a:solidFill>
                  <a:schemeClr val="bg1"/>
                </a:solidFill>
                <a:latin typeface="Arial" panose="020B0604020202020204" pitchFamily="34" charset="0"/>
                <a:cs typeface="Arial" panose="020B0604020202020204" pitchFamily="34" charset="0"/>
              </a:rPr>
              <a:t>易水解，需手套箱操作。</a:t>
            </a:r>
            <a:endParaRPr lang="en-US" altLang="zh-CN" sz="1600" b="1" dirty="0">
              <a:solidFill>
                <a:schemeClr val="bg1"/>
              </a:solidFill>
              <a:latin typeface="Arial" panose="020B0604020202020204" pitchFamily="34" charset="0"/>
              <a:cs typeface="Arial" panose="020B0604020202020204" pitchFamily="34" charset="0"/>
            </a:endParaRPr>
          </a:p>
          <a:p>
            <a:pPr marL="285750" indent="-285750" eaLnBrk="0" hangingPunct="0">
              <a:buFont typeface="Wingdings" panose="05000000000000000000" pitchFamily="2" charset="2"/>
              <a:buChar char="ü"/>
              <a:defRPr/>
            </a:pPr>
            <a:r>
              <a:rPr lang="zh-CN" altLang="en-US" sz="1600" b="1" dirty="0">
                <a:solidFill>
                  <a:schemeClr val="bg1"/>
                </a:solidFill>
                <a:latin typeface="Arial" panose="020B0604020202020204" pitchFamily="34" charset="0"/>
                <a:cs typeface="Arial" panose="020B0604020202020204" pitchFamily="34" charset="0"/>
              </a:rPr>
              <a:t>应用方面受限。</a:t>
            </a:r>
            <a:endParaRPr lang="en-US" altLang="zh-CN" sz="1600" b="1" dirty="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BC5B46D5-9260-4406-8B28-8984050E37ED}"/>
              </a:ext>
            </a:extLst>
          </p:cNvPr>
          <p:cNvSpPr txBox="1">
            <a:spLocks/>
          </p:cNvSpPr>
          <p:nvPr/>
        </p:nvSpPr>
        <p:spPr bwMode="auto">
          <a:xfrm>
            <a:off x="3086914" y="2840388"/>
            <a:ext cx="2999680" cy="1891601"/>
          </a:xfrm>
          <a:prstGeom prst="rect">
            <a:avLst/>
          </a:prstGeom>
          <a:noFill/>
          <a:ln w="9525">
            <a:noFill/>
            <a:miter lim="800000"/>
            <a:headEnd/>
            <a:tailEnd/>
          </a:ln>
        </p:spPr>
        <p:txBody>
          <a:bodyPr anchor="ctr"/>
          <a:lstStyle/>
          <a:p>
            <a:pPr marL="285750" indent="-285750" eaLnBrk="0" hangingPunct="0">
              <a:buFont typeface="Wingdings" panose="05000000000000000000" pitchFamily="2" charset="2"/>
              <a:buChar char="ü"/>
              <a:defRPr/>
            </a:pPr>
            <a:r>
              <a:rPr lang="en-US" altLang="zh-CN" sz="1600" b="1" dirty="0">
                <a:solidFill>
                  <a:schemeClr val="bg1"/>
                </a:solidFill>
                <a:latin typeface="Arial" panose="020B0604020202020204" pitchFamily="34" charset="0"/>
                <a:cs typeface="Arial" panose="020B0604020202020204" pitchFamily="34" charset="0"/>
              </a:rPr>
              <a:t>2015</a:t>
            </a:r>
            <a:r>
              <a:rPr lang="zh-CN" altLang="en-US" sz="1600" b="1" dirty="0">
                <a:solidFill>
                  <a:schemeClr val="bg1"/>
                </a:solidFill>
                <a:latin typeface="Arial" panose="020B0604020202020204" pitchFamily="34" charset="0"/>
                <a:cs typeface="Arial" panose="020B0604020202020204" pitchFamily="34" charset="0"/>
              </a:rPr>
              <a:t>年设计发现，具备更好的应用性。</a:t>
            </a:r>
            <a:endParaRPr lang="en-US" altLang="zh-CN" sz="1600" b="1" dirty="0">
              <a:solidFill>
                <a:schemeClr val="bg1"/>
              </a:solidFill>
              <a:latin typeface="Arial" panose="020B0604020202020204" pitchFamily="34" charset="0"/>
              <a:cs typeface="Arial" panose="020B0604020202020204" pitchFamily="34" charset="0"/>
            </a:endParaRPr>
          </a:p>
          <a:p>
            <a:pPr marL="285750" indent="-285750" eaLnBrk="0" hangingPunct="0">
              <a:buFont typeface="Wingdings" panose="05000000000000000000" pitchFamily="2" charset="2"/>
              <a:buChar char="ü"/>
              <a:defRPr/>
            </a:pPr>
            <a:r>
              <a:rPr lang="zh-CN" altLang="en-US" sz="1600" b="1" dirty="0">
                <a:solidFill>
                  <a:schemeClr val="bg1"/>
                </a:solidFill>
                <a:latin typeface="Arial" panose="020B0604020202020204" pitchFamily="34" charset="0"/>
                <a:cs typeface="Arial" panose="020B0604020202020204" pitchFamily="34" charset="0"/>
              </a:rPr>
              <a:t>适用于芳基和杂环化合物上的羟基氟化反应。</a:t>
            </a:r>
            <a:endParaRPr lang="en-US" altLang="zh-CN" sz="1600" b="1" dirty="0">
              <a:solidFill>
                <a:schemeClr val="bg1"/>
              </a:solidFill>
              <a:latin typeface="Arial" panose="020B0604020202020204" pitchFamily="34" charset="0"/>
              <a:cs typeface="Arial" panose="020B0604020202020204" pitchFamily="34" charset="0"/>
            </a:endParaRPr>
          </a:p>
          <a:p>
            <a:pPr marL="285750" indent="-285750" eaLnBrk="0" hangingPunct="0">
              <a:buFont typeface="Wingdings" panose="05000000000000000000" pitchFamily="2" charset="2"/>
              <a:buChar char="ü"/>
              <a:defRPr/>
            </a:pPr>
            <a:r>
              <a:rPr lang="zh-CN" altLang="en-US" sz="1600" b="1" dirty="0">
                <a:solidFill>
                  <a:schemeClr val="bg1"/>
                </a:solidFill>
                <a:latin typeface="Arial" panose="020B0604020202020204" pitchFamily="34" charset="0"/>
                <a:cs typeface="Arial" panose="020B0604020202020204" pitchFamily="34" charset="0"/>
              </a:rPr>
              <a:t>不易水解，空气中稳定。</a:t>
            </a:r>
            <a:endParaRPr lang="en-US" altLang="zh-CN" sz="1600" b="1" dirty="0">
              <a:solidFill>
                <a:schemeClr val="bg1"/>
              </a:solidFill>
              <a:latin typeface="Arial" panose="020B0604020202020204" pitchFamily="34" charset="0"/>
              <a:cs typeface="Arial" panose="020B0604020202020204" pitchFamily="34" charset="0"/>
            </a:endParaRPr>
          </a:p>
          <a:p>
            <a:pPr marL="285750" indent="-285750" eaLnBrk="0" hangingPunct="0">
              <a:buFont typeface="Wingdings" panose="05000000000000000000" pitchFamily="2" charset="2"/>
              <a:buChar char="ü"/>
              <a:defRPr/>
            </a:pPr>
            <a:r>
              <a:rPr lang="zh-CN" altLang="en-US" sz="1600" b="1" dirty="0">
                <a:solidFill>
                  <a:schemeClr val="bg1"/>
                </a:solidFill>
                <a:latin typeface="Arial" panose="020B0604020202020204" pitchFamily="34" charset="0"/>
                <a:cs typeface="Arial" panose="020B0604020202020204" pitchFamily="34" charset="0"/>
              </a:rPr>
              <a:t>较好的官能团耐受性。</a:t>
            </a:r>
            <a:endParaRPr lang="en-US" altLang="zh-CN" sz="1600" b="1" dirty="0">
              <a:solidFill>
                <a:schemeClr val="bg1"/>
              </a:solidFill>
              <a:latin typeface="Arial" panose="020B0604020202020204" pitchFamily="34" charset="0"/>
              <a:cs typeface="Arial" panose="020B0604020202020204" pitchFamily="34" charset="0"/>
            </a:endParaRPr>
          </a:p>
          <a:p>
            <a:pPr marL="285750" indent="-285750" eaLnBrk="0" hangingPunct="0">
              <a:buFont typeface="Wingdings" panose="05000000000000000000" pitchFamily="2" charset="2"/>
              <a:buChar char="ü"/>
              <a:defRPr/>
            </a:pPr>
            <a:r>
              <a:rPr lang="zh-CN" altLang="en-US" sz="1600" b="1" dirty="0">
                <a:solidFill>
                  <a:schemeClr val="bg1"/>
                </a:solidFill>
                <a:latin typeface="Arial" panose="020B0604020202020204" pitchFamily="34" charset="0"/>
                <a:cs typeface="Arial" panose="020B0604020202020204" pitchFamily="34" charset="0"/>
              </a:rPr>
              <a:t>合成工艺放大至</a:t>
            </a:r>
            <a:r>
              <a:rPr lang="en-US" altLang="zh-CN" sz="1600" b="1" dirty="0">
                <a:solidFill>
                  <a:schemeClr val="bg1"/>
                </a:solidFill>
                <a:latin typeface="Arial" panose="020B0604020202020204" pitchFamily="34" charset="0"/>
                <a:cs typeface="Arial" panose="020B0604020202020204" pitchFamily="34" charset="0"/>
              </a:rPr>
              <a:t>10</a:t>
            </a:r>
            <a:r>
              <a:rPr lang="zh-CN" altLang="en-US" sz="1600" b="1" dirty="0">
                <a:solidFill>
                  <a:schemeClr val="bg1"/>
                </a:solidFill>
                <a:latin typeface="Arial" panose="020B0604020202020204" pitchFamily="34" charset="0"/>
                <a:cs typeface="Arial" panose="020B0604020202020204" pitchFamily="34" charset="0"/>
              </a:rPr>
              <a:t>克级。</a:t>
            </a:r>
            <a:endParaRPr lang="en-US" altLang="zh-CN" sz="1600" b="1" dirty="0">
              <a:solidFill>
                <a:schemeClr val="bg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BDBB7345-7FE9-4C8D-B04D-D0EBAB69E01F}"/>
              </a:ext>
            </a:extLst>
          </p:cNvPr>
          <p:cNvSpPr txBox="1">
            <a:spLocks/>
          </p:cNvSpPr>
          <p:nvPr/>
        </p:nvSpPr>
        <p:spPr bwMode="auto">
          <a:xfrm>
            <a:off x="6228184" y="2840388"/>
            <a:ext cx="2736304" cy="1891601"/>
          </a:xfrm>
          <a:prstGeom prst="rect">
            <a:avLst/>
          </a:prstGeom>
          <a:noFill/>
          <a:ln w="9525">
            <a:noFill/>
            <a:miter lim="800000"/>
            <a:headEnd/>
            <a:tailEnd/>
          </a:ln>
        </p:spPr>
        <p:txBody>
          <a:bodyPr anchor="ctr"/>
          <a:lstStyle/>
          <a:p>
            <a:pPr marL="285750" indent="-285750" eaLnBrk="0" hangingPunct="0">
              <a:buFont typeface="Wingdings" panose="05000000000000000000" pitchFamily="2" charset="2"/>
              <a:buChar char="ü"/>
              <a:defRPr/>
            </a:pPr>
            <a:r>
              <a:rPr lang="en-US" altLang="zh-CN" sz="1600" b="1" dirty="0">
                <a:solidFill>
                  <a:schemeClr val="bg1"/>
                </a:solidFill>
                <a:latin typeface="Arial" panose="020B0604020202020204" pitchFamily="34" charset="0"/>
                <a:cs typeface="Arial" panose="020B0604020202020204" pitchFamily="34" charset="0"/>
              </a:rPr>
              <a:t>2016</a:t>
            </a:r>
            <a:r>
              <a:rPr lang="zh-CN" altLang="en-US" sz="1600" b="1" dirty="0">
                <a:solidFill>
                  <a:schemeClr val="bg1"/>
                </a:solidFill>
                <a:latin typeface="Arial" panose="020B0604020202020204" pitchFamily="34" charset="0"/>
                <a:cs typeface="Arial" panose="020B0604020202020204" pitchFamily="34" charset="0"/>
              </a:rPr>
              <a:t>年设计发现，具有更佳的应用性。</a:t>
            </a:r>
            <a:endParaRPr lang="en-US" altLang="zh-CN" sz="1600" b="1" dirty="0">
              <a:solidFill>
                <a:schemeClr val="bg1"/>
              </a:solidFill>
              <a:latin typeface="Arial" panose="020B0604020202020204" pitchFamily="34" charset="0"/>
              <a:cs typeface="Arial" panose="020B0604020202020204" pitchFamily="34" charset="0"/>
            </a:endParaRPr>
          </a:p>
          <a:p>
            <a:pPr marL="285750" indent="-285750" eaLnBrk="0" hangingPunct="0">
              <a:buFont typeface="Wingdings" panose="05000000000000000000" pitchFamily="2" charset="2"/>
              <a:buChar char="ü"/>
              <a:defRPr/>
            </a:pPr>
            <a:r>
              <a:rPr lang="zh-CN" altLang="en-US" sz="1600" b="1" dirty="0">
                <a:solidFill>
                  <a:schemeClr val="bg1"/>
                </a:solidFill>
                <a:latin typeface="Arial" panose="020B0604020202020204" pitchFamily="34" charset="0"/>
                <a:cs typeface="Arial" panose="020B0604020202020204" pitchFamily="34" charset="0"/>
              </a:rPr>
              <a:t>适用于烷基上的羟基</a:t>
            </a:r>
            <a:r>
              <a:rPr lang="en-US" altLang="zh-CN" sz="1600" b="1" dirty="0">
                <a:solidFill>
                  <a:schemeClr val="bg1"/>
                </a:solidFill>
                <a:latin typeface="Arial" panose="020B0604020202020204" pitchFamily="34" charset="0"/>
                <a:cs typeface="Arial" panose="020B0604020202020204" pitchFamily="34" charset="0"/>
              </a:rPr>
              <a:t>(</a:t>
            </a:r>
            <a:r>
              <a:rPr lang="zh-CN" altLang="en-US" sz="1600" b="1" dirty="0">
                <a:solidFill>
                  <a:schemeClr val="bg1"/>
                </a:solidFill>
                <a:latin typeface="Arial" panose="020B0604020202020204" pitchFamily="34" charset="0"/>
                <a:cs typeface="Arial" panose="020B0604020202020204" pitchFamily="34" charset="0"/>
              </a:rPr>
              <a:t>伯醇和仲醇</a:t>
            </a:r>
            <a:r>
              <a:rPr lang="en-US" altLang="zh-CN" sz="1600" b="1" dirty="0">
                <a:solidFill>
                  <a:schemeClr val="bg1"/>
                </a:solidFill>
                <a:latin typeface="Arial" panose="020B0604020202020204" pitchFamily="34" charset="0"/>
                <a:cs typeface="Arial" panose="020B0604020202020204" pitchFamily="34" charset="0"/>
              </a:rPr>
              <a:t>)</a:t>
            </a:r>
            <a:r>
              <a:rPr lang="zh-CN" altLang="en-US" sz="1600" b="1" dirty="0">
                <a:solidFill>
                  <a:schemeClr val="bg1"/>
                </a:solidFill>
                <a:latin typeface="Arial" panose="020B0604020202020204" pitchFamily="34" charset="0"/>
                <a:cs typeface="Arial" panose="020B0604020202020204" pitchFamily="34" charset="0"/>
              </a:rPr>
              <a:t>氟化反应。</a:t>
            </a:r>
            <a:endParaRPr lang="en-US" altLang="zh-CN" sz="1600" b="1" dirty="0">
              <a:solidFill>
                <a:schemeClr val="bg1"/>
              </a:solidFill>
              <a:latin typeface="Arial" panose="020B0604020202020204" pitchFamily="34" charset="0"/>
              <a:cs typeface="Arial" panose="020B0604020202020204" pitchFamily="34" charset="0"/>
            </a:endParaRPr>
          </a:p>
          <a:p>
            <a:pPr marL="285750" indent="-285750" eaLnBrk="0" hangingPunct="0">
              <a:buFont typeface="Wingdings" panose="05000000000000000000" pitchFamily="2" charset="2"/>
              <a:buChar char="ü"/>
              <a:defRPr/>
            </a:pPr>
            <a:r>
              <a:rPr lang="zh-CN" altLang="en-US" sz="1600" b="1" dirty="0">
                <a:solidFill>
                  <a:schemeClr val="bg1"/>
                </a:solidFill>
                <a:latin typeface="Arial" panose="020B0604020202020204" pitchFamily="34" charset="0"/>
                <a:cs typeface="Arial" panose="020B0604020202020204" pitchFamily="34" charset="0"/>
              </a:rPr>
              <a:t>不易水解，空气中稳定。</a:t>
            </a:r>
            <a:endParaRPr lang="en-US" altLang="zh-CN" sz="1600" b="1" dirty="0">
              <a:solidFill>
                <a:schemeClr val="bg1"/>
              </a:solidFill>
              <a:latin typeface="Arial" panose="020B0604020202020204" pitchFamily="34" charset="0"/>
              <a:cs typeface="Arial" panose="020B0604020202020204" pitchFamily="34" charset="0"/>
            </a:endParaRPr>
          </a:p>
          <a:p>
            <a:pPr marL="285750" indent="-285750" eaLnBrk="0" hangingPunct="0">
              <a:buFont typeface="Wingdings" panose="05000000000000000000" pitchFamily="2" charset="2"/>
              <a:buChar char="ü"/>
              <a:defRPr/>
            </a:pPr>
            <a:r>
              <a:rPr lang="zh-CN" altLang="en-US" sz="1600" b="1" dirty="0">
                <a:solidFill>
                  <a:schemeClr val="bg1"/>
                </a:solidFill>
                <a:latin typeface="Arial" panose="020B0604020202020204" pitchFamily="34" charset="0"/>
                <a:cs typeface="Arial" panose="020B0604020202020204" pitchFamily="34" charset="0"/>
              </a:rPr>
              <a:t>极好的产率和官能团耐受性，超过其它商业试剂。</a:t>
            </a:r>
            <a:endParaRPr lang="en-US" altLang="zh-CN" sz="16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221533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6804248" cy="5143500"/>
          </a:xfrm>
          <a:prstGeom prst="rect">
            <a:avLst/>
          </a:prstGeom>
          <a:solidFill>
            <a:srgbClr val="FEBD2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sp>
        <p:nvSpPr>
          <p:cNvPr id="21" name="TextBox 32">
            <a:extLst>
              <a:ext uri="{FF2B5EF4-FFF2-40B4-BE49-F238E27FC236}">
                <a16:creationId xmlns:a16="http://schemas.microsoft.com/office/drawing/2014/main" id="{3FE6A010-D551-4A13-8CB6-54F913029E77}"/>
              </a:ext>
            </a:extLst>
          </p:cNvPr>
          <p:cNvSpPr txBox="1"/>
          <p:nvPr/>
        </p:nvSpPr>
        <p:spPr>
          <a:xfrm>
            <a:off x="239571" y="109537"/>
            <a:ext cx="6474175" cy="4924425"/>
          </a:xfrm>
          <a:prstGeom prst="rect">
            <a:avLst/>
          </a:prstGeom>
          <a:noFill/>
        </p:spPr>
        <p:txBody>
          <a:bodyPr wrap="square" rtlCol="0">
            <a:spAutoFit/>
          </a:bodyPr>
          <a:lstStyle/>
          <a:p>
            <a:r>
              <a:rPr lang="en-US" altLang="zh-CN" sz="2000" b="1" dirty="0">
                <a:solidFill>
                  <a:schemeClr val="bg1"/>
                </a:solidFill>
                <a:latin typeface="Arial" panose="020B0604020202020204" pitchFamily="34" charset="0"/>
                <a:cs typeface="Arial" panose="020B0604020202020204" pitchFamily="34" charset="0"/>
              </a:rPr>
              <a:t>ACS Publications </a:t>
            </a:r>
            <a:r>
              <a:rPr lang="zh-CN" altLang="en-US" sz="2000" b="1" dirty="0">
                <a:solidFill>
                  <a:schemeClr val="bg1"/>
                </a:solidFill>
                <a:latin typeface="Arial" panose="020B0604020202020204" pitchFamily="34" charset="0"/>
                <a:cs typeface="Arial" panose="020B0604020202020204" pitchFamily="34" charset="0"/>
              </a:rPr>
              <a:t>参考文献</a:t>
            </a:r>
            <a:endParaRPr lang="en-US" altLang="zh-CN" sz="2000" b="1" dirty="0">
              <a:solidFill>
                <a:schemeClr val="bg1"/>
              </a:solidFill>
              <a:latin typeface="Arial" panose="020B0604020202020204" pitchFamily="34" charset="0"/>
              <a:cs typeface="Arial" panose="020B0604020202020204" pitchFamily="34" charset="0"/>
            </a:endParaRPr>
          </a:p>
          <a:p>
            <a:endParaRPr lang="en-US" altLang="zh-CN" sz="1000" b="1" dirty="0">
              <a:solidFill>
                <a:schemeClr val="bg1"/>
              </a:solidFill>
              <a:latin typeface="Arial" panose="020B0604020202020204" pitchFamily="34" charset="0"/>
              <a:cs typeface="Arial" panose="020B0604020202020204" pitchFamily="34" charset="0"/>
            </a:endParaRPr>
          </a:p>
          <a:p>
            <a:r>
              <a:rPr lang="en-US" altLang="zh-CN" sz="1400" b="1" dirty="0" err="1">
                <a:solidFill>
                  <a:schemeClr val="bg1"/>
                </a:solidFill>
                <a:latin typeface="Arial" panose="020B0604020202020204" pitchFamily="34" charset="0"/>
                <a:cs typeface="Arial" panose="020B0604020202020204" pitchFamily="34" charset="0"/>
              </a:rPr>
              <a:t>Deoxyfluorination</a:t>
            </a:r>
            <a:r>
              <a:rPr lang="en-US" altLang="zh-CN" sz="1400" b="1" dirty="0">
                <a:solidFill>
                  <a:schemeClr val="bg1"/>
                </a:solidFill>
                <a:latin typeface="Arial" panose="020B0604020202020204" pitchFamily="34" charset="0"/>
                <a:cs typeface="Arial" panose="020B0604020202020204" pitchFamily="34" charset="0"/>
              </a:rPr>
              <a:t> of Phenols  </a:t>
            </a:r>
          </a:p>
          <a:p>
            <a:r>
              <a:rPr lang="en-US" altLang="zh-CN" sz="1200" i="1" dirty="0">
                <a:solidFill>
                  <a:schemeClr val="bg1"/>
                </a:solidFill>
                <a:latin typeface="Arial" panose="020B0604020202020204" pitchFamily="34" charset="0"/>
                <a:cs typeface="Arial" panose="020B0604020202020204" pitchFamily="34" charset="0"/>
              </a:rPr>
              <a:t>J. Am. Chem. Soc. </a:t>
            </a:r>
            <a:r>
              <a:rPr lang="en-US" altLang="zh-CN" sz="1200" b="1" dirty="0">
                <a:solidFill>
                  <a:schemeClr val="bg1"/>
                </a:solidFill>
                <a:latin typeface="Arial" panose="020B0604020202020204" pitchFamily="34" charset="0"/>
                <a:cs typeface="Arial" panose="020B0604020202020204" pitchFamily="34" charset="0"/>
              </a:rPr>
              <a:t>2011</a:t>
            </a:r>
            <a:r>
              <a:rPr lang="en-US" altLang="zh-CN" sz="1200" dirty="0">
                <a:solidFill>
                  <a:schemeClr val="bg1"/>
                </a:solidFill>
                <a:latin typeface="Arial" panose="020B0604020202020204" pitchFamily="34" charset="0"/>
                <a:cs typeface="Arial" panose="020B0604020202020204" pitchFamily="34" charset="0"/>
              </a:rPr>
              <a:t>, </a:t>
            </a:r>
            <a:r>
              <a:rPr lang="en-US" altLang="zh-CN" sz="1200" i="1" dirty="0">
                <a:solidFill>
                  <a:schemeClr val="bg1"/>
                </a:solidFill>
                <a:latin typeface="Arial" panose="020B0604020202020204" pitchFamily="34" charset="0"/>
                <a:cs typeface="Arial" panose="020B0604020202020204" pitchFamily="34" charset="0"/>
              </a:rPr>
              <a:t>133</a:t>
            </a:r>
            <a:r>
              <a:rPr lang="en-US" altLang="zh-CN" sz="1200" dirty="0">
                <a:solidFill>
                  <a:schemeClr val="bg1"/>
                </a:solidFill>
                <a:latin typeface="Arial" panose="020B0604020202020204" pitchFamily="34" charset="0"/>
                <a:cs typeface="Arial" panose="020B0604020202020204" pitchFamily="34" charset="0"/>
              </a:rPr>
              <a:t>, 30, 11482-11484</a:t>
            </a:r>
          </a:p>
          <a:p>
            <a:endParaRPr lang="en-US" altLang="zh-CN" sz="1000" b="1" dirty="0">
              <a:solidFill>
                <a:schemeClr val="bg1"/>
              </a:solidFill>
              <a:latin typeface="Arial" panose="020B0604020202020204" pitchFamily="34" charset="0"/>
              <a:cs typeface="Arial" panose="020B0604020202020204" pitchFamily="34" charset="0"/>
            </a:endParaRPr>
          </a:p>
          <a:p>
            <a:r>
              <a:rPr lang="en-US" altLang="zh-CN" sz="1400" b="1" dirty="0" err="1">
                <a:solidFill>
                  <a:schemeClr val="bg1"/>
                </a:solidFill>
                <a:latin typeface="Arial" panose="020B0604020202020204" pitchFamily="34" charset="0"/>
                <a:cs typeface="Arial" panose="020B0604020202020204" pitchFamily="34" charset="0"/>
              </a:rPr>
              <a:t>PhenoFluor</a:t>
            </a:r>
            <a:r>
              <a:rPr lang="en-US" altLang="zh-CN" sz="1400" b="1" dirty="0">
                <a:solidFill>
                  <a:schemeClr val="bg1"/>
                </a:solidFill>
                <a:latin typeface="Arial" panose="020B0604020202020204" pitchFamily="34" charset="0"/>
                <a:cs typeface="Arial" panose="020B0604020202020204" pitchFamily="34" charset="0"/>
              </a:rPr>
              <a:t>: Practical Synthesis, New Formulation, and </a:t>
            </a:r>
            <a:r>
              <a:rPr lang="en-US" altLang="zh-CN" sz="1400" b="1" dirty="0" err="1">
                <a:solidFill>
                  <a:schemeClr val="bg1"/>
                </a:solidFill>
                <a:latin typeface="Arial" panose="020B0604020202020204" pitchFamily="34" charset="0"/>
                <a:cs typeface="Arial" panose="020B0604020202020204" pitchFamily="34" charset="0"/>
              </a:rPr>
              <a:t>Deoxyfluorination</a:t>
            </a:r>
            <a:r>
              <a:rPr lang="en-US" altLang="zh-CN" sz="1400" b="1" dirty="0">
                <a:solidFill>
                  <a:schemeClr val="bg1"/>
                </a:solidFill>
                <a:latin typeface="Arial" panose="020B0604020202020204" pitchFamily="34" charset="0"/>
                <a:cs typeface="Arial" panose="020B0604020202020204" pitchFamily="34" charset="0"/>
              </a:rPr>
              <a:t> of Heteroaromatics</a:t>
            </a:r>
          </a:p>
          <a:p>
            <a:r>
              <a:rPr lang="en-US" altLang="zh-CN" sz="1200" i="1" dirty="0">
                <a:solidFill>
                  <a:schemeClr val="bg1"/>
                </a:solidFill>
                <a:latin typeface="Arial" panose="020B0604020202020204" pitchFamily="34" charset="0"/>
                <a:cs typeface="Arial" panose="020B0604020202020204" pitchFamily="34" charset="0"/>
              </a:rPr>
              <a:t>Org. Process Res. Dev. </a:t>
            </a:r>
            <a:r>
              <a:rPr lang="en-US" altLang="zh-CN" sz="1200" b="1" dirty="0">
                <a:solidFill>
                  <a:schemeClr val="bg1"/>
                </a:solidFill>
                <a:latin typeface="Arial" panose="020B0604020202020204" pitchFamily="34" charset="0"/>
                <a:cs typeface="Arial" panose="020B0604020202020204" pitchFamily="34" charset="0"/>
              </a:rPr>
              <a:t>2014</a:t>
            </a:r>
            <a:r>
              <a:rPr lang="en-US" altLang="zh-CN" sz="1200" dirty="0">
                <a:solidFill>
                  <a:schemeClr val="bg1"/>
                </a:solidFill>
                <a:latin typeface="Arial" panose="020B0604020202020204" pitchFamily="34" charset="0"/>
                <a:cs typeface="Arial" panose="020B0604020202020204" pitchFamily="34" charset="0"/>
              </a:rPr>
              <a:t>, </a:t>
            </a:r>
            <a:r>
              <a:rPr lang="en-US" altLang="zh-CN" sz="1200" i="1" dirty="0">
                <a:solidFill>
                  <a:schemeClr val="bg1"/>
                </a:solidFill>
                <a:latin typeface="Arial" panose="020B0604020202020204" pitchFamily="34" charset="0"/>
                <a:cs typeface="Arial" panose="020B0604020202020204" pitchFamily="34" charset="0"/>
              </a:rPr>
              <a:t>18</a:t>
            </a:r>
            <a:r>
              <a:rPr lang="en-US" altLang="zh-CN" sz="1200" dirty="0">
                <a:solidFill>
                  <a:schemeClr val="bg1"/>
                </a:solidFill>
                <a:latin typeface="Arial" panose="020B0604020202020204" pitchFamily="34" charset="0"/>
                <a:cs typeface="Arial" panose="020B0604020202020204" pitchFamily="34" charset="0"/>
              </a:rPr>
              <a:t>, 1041-1044</a:t>
            </a:r>
          </a:p>
          <a:p>
            <a:endParaRPr lang="en-US" altLang="zh-CN" sz="1000" b="1" dirty="0">
              <a:solidFill>
                <a:schemeClr val="bg1"/>
              </a:solidFill>
              <a:latin typeface="Arial" panose="020B0604020202020204" pitchFamily="34" charset="0"/>
              <a:cs typeface="Arial" panose="020B0604020202020204" pitchFamily="34" charset="0"/>
            </a:endParaRPr>
          </a:p>
          <a:p>
            <a:r>
              <a:rPr lang="en-US" altLang="zh-CN" sz="1400" b="1" dirty="0">
                <a:solidFill>
                  <a:schemeClr val="bg1"/>
                </a:solidFill>
                <a:latin typeface="Arial" panose="020B0604020202020204" pitchFamily="34" charset="0"/>
                <a:cs typeface="Arial" panose="020B0604020202020204" pitchFamily="34" charset="0"/>
              </a:rPr>
              <a:t>Late-Stage </a:t>
            </a:r>
            <a:r>
              <a:rPr lang="en-US" altLang="zh-CN" sz="1400" b="1" dirty="0" err="1">
                <a:solidFill>
                  <a:schemeClr val="bg1"/>
                </a:solidFill>
                <a:latin typeface="Arial" panose="020B0604020202020204" pitchFamily="34" charset="0"/>
                <a:cs typeface="Arial" panose="020B0604020202020204" pitchFamily="34" charset="0"/>
              </a:rPr>
              <a:t>Deoxyfluorination</a:t>
            </a:r>
            <a:r>
              <a:rPr lang="en-US" altLang="zh-CN" sz="1400" b="1" dirty="0">
                <a:solidFill>
                  <a:schemeClr val="bg1"/>
                </a:solidFill>
                <a:latin typeface="Arial" panose="020B0604020202020204" pitchFamily="34" charset="0"/>
                <a:cs typeface="Arial" panose="020B0604020202020204" pitchFamily="34" charset="0"/>
              </a:rPr>
              <a:t> of Alcohols with </a:t>
            </a:r>
            <a:r>
              <a:rPr lang="en-US" altLang="zh-CN" sz="1400" b="1" dirty="0" err="1">
                <a:solidFill>
                  <a:schemeClr val="bg1"/>
                </a:solidFill>
                <a:latin typeface="Arial" panose="020B0604020202020204" pitchFamily="34" charset="0"/>
                <a:cs typeface="Arial" panose="020B0604020202020204" pitchFamily="34" charset="0"/>
              </a:rPr>
              <a:t>PhenoFluor</a:t>
            </a:r>
            <a:endParaRPr lang="en-US" altLang="zh-CN" sz="1400" b="1" dirty="0">
              <a:solidFill>
                <a:schemeClr val="bg1"/>
              </a:solidFill>
              <a:latin typeface="Arial" panose="020B0604020202020204" pitchFamily="34" charset="0"/>
              <a:cs typeface="Arial" panose="020B0604020202020204" pitchFamily="34" charset="0"/>
            </a:endParaRPr>
          </a:p>
          <a:p>
            <a:r>
              <a:rPr lang="en-US" altLang="zh-CN" sz="1200" i="1" dirty="0">
                <a:solidFill>
                  <a:schemeClr val="bg1"/>
                </a:solidFill>
                <a:latin typeface="Arial" panose="020B0604020202020204" pitchFamily="34" charset="0"/>
                <a:cs typeface="Arial" panose="020B0604020202020204" pitchFamily="34" charset="0"/>
              </a:rPr>
              <a:t>J. Am. Chem. Soc. </a:t>
            </a:r>
            <a:r>
              <a:rPr lang="en-US" altLang="zh-CN" sz="1200" b="1" dirty="0">
                <a:solidFill>
                  <a:schemeClr val="bg1"/>
                </a:solidFill>
                <a:latin typeface="Arial" panose="020B0604020202020204" pitchFamily="34" charset="0"/>
                <a:cs typeface="Arial" panose="020B0604020202020204" pitchFamily="34" charset="0"/>
              </a:rPr>
              <a:t>2013</a:t>
            </a:r>
            <a:r>
              <a:rPr lang="en-US" altLang="zh-CN" sz="1200" dirty="0">
                <a:solidFill>
                  <a:schemeClr val="bg1"/>
                </a:solidFill>
                <a:latin typeface="Arial" panose="020B0604020202020204" pitchFamily="34" charset="0"/>
                <a:cs typeface="Arial" panose="020B0604020202020204" pitchFamily="34" charset="0"/>
              </a:rPr>
              <a:t>, </a:t>
            </a:r>
            <a:r>
              <a:rPr lang="en-US" altLang="zh-CN" sz="1200" i="1" dirty="0">
                <a:solidFill>
                  <a:schemeClr val="bg1"/>
                </a:solidFill>
                <a:latin typeface="Arial" panose="020B0604020202020204" pitchFamily="34" charset="0"/>
                <a:cs typeface="Arial" panose="020B0604020202020204" pitchFamily="34" charset="0"/>
              </a:rPr>
              <a:t>135</a:t>
            </a:r>
            <a:r>
              <a:rPr lang="en-US" altLang="zh-CN" sz="1200" dirty="0">
                <a:solidFill>
                  <a:schemeClr val="bg1"/>
                </a:solidFill>
                <a:latin typeface="Arial" panose="020B0604020202020204" pitchFamily="34" charset="0"/>
                <a:cs typeface="Arial" panose="020B0604020202020204" pitchFamily="34" charset="0"/>
              </a:rPr>
              <a:t>, 7, 2470-2473</a:t>
            </a:r>
          </a:p>
          <a:p>
            <a:endParaRPr lang="en-US" altLang="zh-CN" sz="1000" b="1" dirty="0">
              <a:solidFill>
                <a:schemeClr val="bg1"/>
              </a:solidFill>
              <a:latin typeface="Arial" panose="020B0604020202020204" pitchFamily="34" charset="0"/>
              <a:cs typeface="Arial" panose="020B0604020202020204" pitchFamily="34" charset="0"/>
            </a:endParaRPr>
          </a:p>
          <a:p>
            <a:r>
              <a:rPr lang="en-US" altLang="zh-CN" sz="1400" b="1" dirty="0">
                <a:solidFill>
                  <a:schemeClr val="bg1"/>
                </a:solidFill>
                <a:latin typeface="Arial" panose="020B0604020202020204" pitchFamily="34" charset="0"/>
                <a:cs typeface="Arial" panose="020B0604020202020204" pitchFamily="34" charset="0"/>
              </a:rPr>
              <a:t>Modern Carbon–Fluorine Bond Forming Reactions for Aryl Fluoride Synthesis</a:t>
            </a:r>
          </a:p>
          <a:p>
            <a:r>
              <a:rPr lang="en-US" altLang="zh-CN" sz="1200" i="1" dirty="0">
                <a:solidFill>
                  <a:schemeClr val="bg1"/>
                </a:solidFill>
                <a:latin typeface="Arial" panose="020B0604020202020204" pitchFamily="34" charset="0"/>
                <a:cs typeface="Arial" panose="020B0604020202020204" pitchFamily="34" charset="0"/>
              </a:rPr>
              <a:t>Chem. Rev. </a:t>
            </a:r>
            <a:r>
              <a:rPr lang="en-US" altLang="zh-CN" sz="1200" b="1" dirty="0">
                <a:solidFill>
                  <a:schemeClr val="bg1"/>
                </a:solidFill>
                <a:latin typeface="Arial" panose="020B0604020202020204" pitchFamily="34" charset="0"/>
                <a:cs typeface="Arial" panose="020B0604020202020204" pitchFamily="34" charset="0"/>
              </a:rPr>
              <a:t>2015</a:t>
            </a:r>
            <a:r>
              <a:rPr lang="en-US" altLang="zh-CN" sz="1200" dirty="0">
                <a:solidFill>
                  <a:schemeClr val="bg1"/>
                </a:solidFill>
                <a:latin typeface="Arial" panose="020B0604020202020204" pitchFamily="34" charset="0"/>
                <a:cs typeface="Arial" panose="020B0604020202020204" pitchFamily="34" charset="0"/>
              </a:rPr>
              <a:t>, </a:t>
            </a:r>
            <a:r>
              <a:rPr lang="en-US" altLang="zh-CN" sz="1200" i="1" dirty="0">
                <a:solidFill>
                  <a:schemeClr val="bg1"/>
                </a:solidFill>
                <a:latin typeface="Arial" panose="020B0604020202020204" pitchFamily="34" charset="0"/>
                <a:cs typeface="Arial" panose="020B0604020202020204" pitchFamily="34" charset="0"/>
              </a:rPr>
              <a:t>115</a:t>
            </a:r>
            <a:r>
              <a:rPr lang="en-US" altLang="zh-CN" sz="1200" dirty="0">
                <a:solidFill>
                  <a:schemeClr val="bg1"/>
                </a:solidFill>
                <a:latin typeface="Arial" panose="020B0604020202020204" pitchFamily="34" charset="0"/>
                <a:cs typeface="Arial" panose="020B0604020202020204" pitchFamily="34" charset="0"/>
              </a:rPr>
              <a:t>, 2, 612-633</a:t>
            </a:r>
          </a:p>
          <a:p>
            <a:endParaRPr lang="en-US" altLang="zh-CN" sz="1000" b="1" dirty="0">
              <a:solidFill>
                <a:schemeClr val="bg1"/>
              </a:solidFill>
              <a:latin typeface="Arial" panose="020B0604020202020204" pitchFamily="34" charset="0"/>
              <a:cs typeface="Arial" panose="020B0604020202020204" pitchFamily="34" charset="0"/>
            </a:endParaRPr>
          </a:p>
          <a:p>
            <a:r>
              <a:rPr lang="en-US" altLang="zh-CN" sz="1400" b="1" dirty="0" err="1">
                <a:solidFill>
                  <a:schemeClr val="bg1"/>
                </a:solidFill>
                <a:latin typeface="Arial" panose="020B0604020202020204" pitchFamily="34" charset="0"/>
                <a:cs typeface="Arial" panose="020B0604020202020204" pitchFamily="34" charset="0"/>
              </a:rPr>
              <a:t>PhenoFluorMix</a:t>
            </a:r>
            <a:r>
              <a:rPr lang="en-US" altLang="zh-CN" sz="1400" b="1" dirty="0">
                <a:solidFill>
                  <a:schemeClr val="bg1"/>
                </a:solidFill>
                <a:latin typeface="Arial" panose="020B0604020202020204" pitchFamily="34" charset="0"/>
                <a:cs typeface="Arial" panose="020B0604020202020204" pitchFamily="34" charset="0"/>
              </a:rPr>
              <a:t>: Practical </a:t>
            </a:r>
            <a:r>
              <a:rPr lang="en-US" altLang="zh-CN" sz="1400" b="1" dirty="0" err="1">
                <a:solidFill>
                  <a:schemeClr val="bg1"/>
                </a:solidFill>
                <a:latin typeface="Arial" panose="020B0604020202020204" pitchFamily="34" charset="0"/>
                <a:cs typeface="Arial" panose="020B0604020202020204" pitchFamily="34" charset="0"/>
              </a:rPr>
              <a:t>Chemoselective</a:t>
            </a:r>
            <a:r>
              <a:rPr lang="en-US" altLang="zh-CN" sz="1400" b="1" dirty="0">
                <a:solidFill>
                  <a:schemeClr val="bg1"/>
                </a:solidFill>
                <a:latin typeface="Arial" panose="020B0604020202020204" pitchFamily="34" charset="0"/>
                <a:cs typeface="Arial" panose="020B0604020202020204" pitchFamily="34" charset="0"/>
              </a:rPr>
              <a:t> </a:t>
            </a:r>
            <a:r>
              <a:rPr lang="en-US" altLang="zh-CN" sz="1400" b="1" dirty="0" err="1">
                <a:solidFill>
                  <a:schemeClr val="bg1"/>
                </a:solidFill>
                <a:latin typeface="Arial" panose="020B0604020202020204" pitchFamily="34" charset="0"/>
                <a:cs typeface="Arial" panose="020B0604020202020204" pitchFamily="34" charset="0"/>
              </a:rPr>
              <a:t>Deoxyfluorination</a:t>
            </a:r>
            <a:r>
              <a:rPr lang="en-US" altLang="zh-CN" sz="1400" b="1" dirty="0">
                <a:solidFill>
                  <a:schemeClr val="bg1"/>
                </a:solidFill>
                <a:latin typeface="Arial" panose="020B0604020202020204" pitchFamily="34" charset="0"/>
                <a:cs typeface="Arial" panose="020B0604020202020204" pitchFamily="34" charset="0"/>
              </a:rPr>
              <a:t> of Phenols</a:t>
            </a:r>
          </a:p>
          <a:p>
            <a:r>
              <a:rPr lang="en-US" altLang="zh-CN" sz="1200" i="1" dirty="0">
                <a:solidFill>
                  <a:schemeClr val="bg1"/>
                </a:solidFill>
                <a:latin typeface="Arial" panose="020B0604020202020204" pitchFamily="34" charset="0"/>
                <a:cs typeface="Arial" panose="020B0604020202020204" pitchFamily="34" charset="0"/>
              </a:rPr>
              <a:t>Org. Lett. </a:t>
            </a:r>
            <a:r>
              <a:rPr lang="en-US" altLang="zh-CN" sz="1200" b="1" dirty="0">
                <a:solidFill>
                  <a:schemeClr val="bg1"/>
                </a:solidFill>
                <a:latin typeface="Arial" panose="020B0604020202020204" pitchFamily="34" charset="0"/>
                <a:cs typeface="Arial" panose="020B0604020202020204" pitchFamily="34" charset="0"/>
              </a:rPr>
              <a:t>2015</a:t>
            </a:r>
            <a:r>
              <a:rPr lang="en-US" altLang="zh-CN" sz="1200" dirty="0">
                <a:solidFill>
                  <a:schemeClr val="bg1"/>
                </a:solidFill>
                <a:latin typeface="Arial" panose="020B0604020202020204" pitchFamily="34" charset="0"/>
                <a:cs typeface="Arial" panose="020B0604020202020204" pitchFamily="34" charset="0"/>
              </a:rPr>
              <a:t>, </a:t>
            </a:r>
            <a:r>
              <a:rPr lang="en-US" altLang="zh-CN" sz="1200" i="1" dirty="0">
                <a:solidFill>
                  <a:schemeClr val="bg1"/>
                </a:solidFill>
                <a:latin typeface="Arial" panose="020B0604020202020204" pitchFamily="34" charset="0"/>
                <a:cs typeface="Arial" panose="020B0604020202020204" pitchFamily="34" charset="0"/>
              </a:rPr>
              <a:t>17</a:t>
            </a:r>
            <a:r>
              <a:rPr lang="en-US" altLang="zh-CN" sz="1200" dirty="0">
                <a:solidFill>
                  <a:schemeClr val="bg1"/>
                </a:solidFill>
                <a:latin typeface="Arial" panose="020B0604020202020204" pitchFamily="34" charset="0"/>
                <a:cs typeface="Arial" panose="020B0604020202020204" pitchFamily="34" charset="0"/>
              </a:rPr>
              <a:t>, 3, 544-547</a:t>
            </a:r>
          </a:p>
          <a:p>
            <a:endParaRPr lang="en-US" altLang="zh-CN" sz="1000" b="1" dirty="0">
              <a:solidFill>
                <a:schemeClr val="bg1"/>
              </a:solidFill>
              <a:latin typeface="Arial" panose="020B0604020202020204" pitchFamily="34" charset="0"/>
              <a:cs typeface="Arial" panose="020B0604020202020204" pitchFamily="34" charset="0"/>
            </a:endParaRPr>
          </a:p>
          <a:p>
            <a:r>
              <a:rPr lang="en-US" altLang="zh-CN" sz="1400" b="1" dirty="0" err="1">
                <a:solidFill>
                  <a:schemeClr val="bg1"/>
                </a:solidFill>
                <a:latin typeface="Arial" panose="020B0604020202020204" pitchFamily="34" charset="0"/>
                <a:cs typeface="Arial" panose="020B0604020202020204" pitchFamily="34" charset="0"/>
              </a:rPr>
              <a:t>AlkylFluor</a:t>
            </a:r>
            <a:r>
              <a:rPr lang="en-US" altLang="zh-CN" sz="1400" b="1" dirty="0">
                <a:solidFill>
                  <a:schemeClr val="bg1"/>
                </a:solidFill>
                <a:latin typeface="Arial" panose="020B0604020202020204" pitchFamily="34" charset="0"/>
                <a:cs typeface="Arial" panose="020B0604020202020204" pitchFamily="34" charset="0"/>
              </a:rPr>
              <a:t>: </a:t>
            </a:r>
            <a:r>
              <a:rPr lang="en-US" altLang="zh-CN" sz="1400" b="1" dirty="0" err="1">
                <a:solidFill>
                  <a:schemeClr val="bg1"/>
                </a:solidFill>
                <a:latin typeface="Arial" panose="020B0604020202020204" pitchFamily="34" charset="0"/>
                <a:cs typeface="Arial" panose="020B0604020202020204" pitchFamily="34" charset="0"/>
              </a:rPr>
              <a:t>Deoxyfluorination</a:t>
            </a:r>
            <a:r>
              <a:rPr lang="en-US" altLang="zh-CN" sz="1400" b="1" dirty="0">
                <a:solidFill>
                  <a:schemeClr val="bg1"/>
                </a:solidFill>
                <a:latin typeface="Arial" panose="020B0604020202020204" pitchFamily="34" charset="0"/>
                <a:cs typeface="Arial" panose="020B0604020202020204" pitchFamily="34" charset="0"/>
              </a:rPr>
              <a:t> of Alcohols</a:t>
            </a:r>
          </a:p>
          <a:p>
            <a:r>
              <a:rPr lang="en-US" altLang="zh-CN" sz="1200" i="1" dirty="0">
                <a:solidFill>
                  <a:schemeClr val="bg1"/>
                </a:solidFill>
                <a:latin typeface="Arial" panose="020B0604020202020204" pitchFamily="34" charset="0"/>
                <a:cs typeface="Arial" panose="020B0604020202020204" pitchFamily="34" charset="0"/>
              </a:rPr>
              <a:t>Org. Lett. </a:t>
            </a:r>
            <a:r>
              <a:rPr lang="en-US" altLang="zh-CN" sz="1200" b="1" dirty="0">
                <a:solidFill>
                  <a:schemeClr val="bg1"/>
                </a:solidFill>
                <a:latin typeface="Arial" panose="020B0604020202020204" pitchFamily="34" charset="0"/>
                <a:cs typeface="Arial" panose="020B0604020202020204" pitchFamily="34" charset="0"/>
              </a:rPr>
              <a:t>2016</a:t>
            </a:r>
            <a:r>
              <a:rPr lang="en-US" altLang="zh-CN" sz="1200" dirty="0">
                <a:solidFill>
                  <a:schemeClr val="bg1"/>
                </a:solidFill>
                <a:latin typeface="Arial" panose="020B0604020202020204" pitchFamily="34" charset="0"/>
                <a:cs typeface="Arial" panose="020B0604020202020204" pitchFamily="34" charset="0"/>
              </a:rPr>
              <a:t>, </a:t>
            </a:r>
            <a:r>
              <a:rPr lang="en-US" altLang="zh-CN" sz="1200" i="1" dirty="0">
                <a:solidFill>
                  <a:schemeClr val="bg1"/>
                </a:solidFill>
                <a:latin typeface="Arial" panose="020B0604020202020204" pitchFamily="34" charset="0"/>
                <a:cs typeface="Arial" panose="020B0604020202020204" pitchFamily="34" charset="0"/>
              </a:rPr>
              <a:t>18</a:t>
            </a:r>
            <a:r>
              <a:rPr lang="en-US" altLang="zh-CN" sz="1200" dirty="0">
                <a:solidFill>
                  <a:schemeClr val="bg1"/>
                </a:solidFill>
                <a:latin typeface="Arial" panose="020B0604020202020204" pitchFamily="34" charset="0"/>
                <a:cs typeface="Arial" panose="020B0604020202020204" pitchFamily="34" charset="0"/>
              </a:rPr>
              <a:t>, 23, 6102-6104</a:t>
            </a:r>
          </a:p>
          <a:p>
            <a:endParaRPr lang="en-US" altLang="zh-CN" sz="1000" dirty="0">
              <a:solidFill>
                <a:schemeClr val="bg1"/>
              </a:solidFill>
              <a:latin typeface="Arial" panose="020B0604020202020204" pitchFamily="34" charset="0"/>
              <a:cs typeface="Arial" panose="020B0604020202020204" pitchFamily="34" charset="0"/>
            </a:endParaRPr>
          </a:p>
          <a:p>
            <a:r>
              <a:rPr lang="en-US" altLang="zh-CN" sz="1400" b="1" dirty="0">
                <a:solidFill>
                  <a:schemeClr val="bg1"/>
                </a:solidFill>
                <a:latin typeface="Arial" panose="020B0604020202020204" pitchFamily="34" charset="0"/>
                <a:cs typeface="Arial" panose="020B0604020202020204" pitchFamily="34" charset="0"/>
              </a:rPr>
              <a:t>Where Does the Fluorine Come From? A Review on the Challenges Associated with the Synthesis of </a:t>
            </a:r>
            <a:r>
              <a:rPr lang="en-US" altLang="zh-CN" sz="1400" b="1" dirty="0" err="1">
                <a:solidFill>
                  <a:schemeClr val="bg1"/>
                </a:solidFill>
                <a:latin typeface="Arial" panose="020B0604020202020204" pitchFamily="34" charset="0"/>
                <a:cs typeface="Arial" panose="020B0604020202020204" pitchFamily="34" charset="0"/>
              </a:rPr>
              <a:t>Organofluorine</a:t>
            </a:r>
            <a:r>
              <a:rPr lang="en-US" altLang="zh-CN" sz="1400" b="1" dirty="0">
                <a:solidFill>
                  <a:schemeClr val="bg1"/>
                </a:solidFill>
                <a:latin typeface="Arial" panose="020B0604020202020204" pitchFamily="34" charset="0"/>
                <a:cs typeface="Arial" panose="020B0604020202020204" pitchFamily="34" charset="0"/>
              </a:rPr>
              <a:t> Compounds</a:t>
            </a:r>
          </a:p>
          <a:p>
            <a:r>
              <a:rPr lang="en-US" altLang="zh-CN" sz="1200" i="1" dirty="0">
                <a:solidFill>
                  <a:schemeClr val="bg1"/>
                </a:solidFill>
                <a:latin typeface="Arial" panose="020B0604020202020204" pitchFamily="34" charset="0"/>
                <a:cs typeface="Arial" panose="020B0604020202020204" pitchFamily="34" charset="0"/>
              </a:rPr>
              <a:t>Org. Process Res. Dev</a:t>
            </a:r>
            <a:r>
              <a:rPr lang="en-US" altLang="zh-CN" sz="1200" dirty="0">
                <a:solidFill>
                  <a:schemeClr val="bg1"/>
                </a:solidFill>
                <a:latin typeface="Arial" panose="020B0604020202020204" pitchFamily="34" charset="0"/>
                <a:cs typeface="Arial" panose="020B0604020202020204" pitchFamily="34" charset="0"/>
              </a:rPr>
              <a:t>. </a:t>
            </a:r>
            <a:r>
              <a:rPr lang="en-US" altLang="zh-CN" sz="1200" b="1" dirty="0">
                <a:solidFill>
                  <a:schemeClr val="bg1"/>
                </a:solidFill>
                <a:latin typeface="Arial" panose="020B0604020202020204" pitchFamily="34" charset="0"/>
                <a:cs typeface="Arial" panose="020B0604020202020204" pitchFamily="34" charset="0"/>
              </a:rPr>
              <a:t>2020</a:t>
            </a:r>
            <a:r>
              <a:rPr lang="en-US" altLang="zh-CN" sz="1200" dirty="0">
                <a:solidFill>
                  <a:schemeClr val="bg1"/>
                </a:solidFill>
                <a:latin typeface="Arial" panose="020B0604020202020204" pitchFamily="34" charset="0"/>
                <a:cs typeface="Arial" panose="020B0604020202020204" pitchFamily="34" charset="0"/>
              </a:rPr>
              <a:t>, </a:t>
            </a:r>
            <a:r>
              <a:rPr lang="en-US" altLang="zh-CN" sz="1200" i="1" dirty="0">
                <a:solidFill>
                  <a:schemeClr val="bg1"/>
                </a:solidFill>
                <a:latin typeface="Arial" panose="020B0604020202020204" pitchFamily="34" charset="0"/>
                <a:cs typeface="Arial" panose="020B0604020202020204" pitchFamily="34" charset="0"/>
              </a:rPr>
              <a:t>24</a:t>
            </a:r>
            <a:r>
              <a:rPr lang="en-US" altLang="zh-CN" sz="1200" dirty="0">
                <a:solidFill>
                  <a:schemeClr val="bg1"/>
                </a:solidFill>
                <a:latin typeface="Arial" panose="020B0604020202020204" pitchFamily="34" charset="0"/>
                <a:cs typeface="Arial" panose="020B0604020202020204" pitchFamily="34" charset="0"/>
              </a:rPr>
              <a:t>, 4, 470-480</a:t>
            </a:r>
          </a:p>
        </p:txBody>
      </p:sp>
      <p:pic>
        <p:nvPicPr>
          <p:cNvPr id="8" name="图片 7">
            <a:extLst>
              <a:ext uri="{FF2B5EF4-FFF2-40B4-BE49-F238E27FC236}">
                <a16:creationId xmlns:a16="http://schemas.microsoft.com/office/drawing/2014/main" id="{BCBFC604-A1E9-48D4-95C7-8BBA0879E6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8078" y="411510"/>
            <a:ext cx="1442021" cy="1919512"/>
          </a:xfrm>
          <a:prstGeom prst="rect">
            <a:avLst/>
          </a:prstGeom>
        </p:spPr>
      </p:pic>
      <p:pic>
        <p:nvPicPr>
          <p:cNvPr id="2" name="图片 1">
            <a:extLst>
              <a:ext uri="{FF2B5EF4-FFF2-40B4-BE49-F238E27FC236}">
                <a16:creationId xmlns:a16="http://schemas.microsoft.com/office/drawing/2014/main" id="{5D4063F7-BC7B-462A-8484-45538EC6C1D3}"/>
              </a:ext>
            </a:extLst>
          </p:cNvPr>
          <p:cNvPicPr>
            <a:picLocks noChangeAspect="1"/>
          </p:cNvPicPr>
          <p:nvPr/>
        </p:nvPicPr>
        <p:blipFill>
          <a:blip r:embed="rId3"/>
          <a:stretch>
            <a:fillRect/>
          </a:stretch>
        </p:blipFill>
        <p:spPr>
          <a:xfrm>
            <a:off x="7088077" y="2740812"/>
            <a:ext cx="1442021" cy="1919512"/>
          </a:xfrm>
          <a:prstGeom prst="rect">
            <a:avLst/>
          </a:prstGeom>
        </p:spPr>
      </p:pic>
    </p:spTree>
    <p:extLst>
      <p:ext uri="{BB962C8B-B14F-4D97-AF65-F5344CB8AC3E}">
        <p14:creationId xmlns:p14="http://schemas.microsoft.com/office/powerpoint/2010/main" val="37550610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4" name="Picture 26">
            <a:extLst>
              <a:ext uri="{FF2B5EF4-FFF2-40B4-BE49-F238E27FC236}">
                <a16:creationId xmlns:a16="http://schemas.microsoft.com/office/drawing/2014/main" id="{7555E74E-E3C8-1582-1FFC-5D7BDF28550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9144000" cy="5143500"/>
          </a:xfrm>
          <a:prstGeom prst="rect">
            <a:avLst/>
          </a:prstGeom>
        </p:spPr>
      </p:pic>
      <p:sp>
        <p:nvSpPr>
          <p:cNvPr id="3" name="TextBox 1">
            <a:extLst>
              <a:ext uri="{FF2B5EF4-FFF2-40B4-BE49-F238E27FC236}">
                <a16:creationId xmlns:a16="http://schemas.microsoft.com/office/drawing/2014/main" id="{203FBED9-6A38-D6D4-17CF-0CE366FB3BFD}"/>
              </a:ext>
            </a:extLst>
          </p:cNvPr>
          <p:cNvSpPr txBox="1"/>
          <p:nvPr/>
        </p:nvSpPr>
        <p:spPr>
          <a:xfrm>
            <a:off x="539552" y="1827191"/>
            <a:ext cx="6048672" cy="1077218"/>
          </a:xfrm>
          <a:prstGeom prst="rect">
            <a:avLst/>
          </a:prstGeom>
          <a:noFill/>
        </p:spPr>
        <p:txBody>
          <a:bodyPr wrap="square" rtlCol="0">
            <a:spAutoFit/>
          </a:bodyPr>
          <a:lstStyle/>
          <a:p>
            <a:r>
              <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ACS Publications</a:t>
            </a:r>
          </a:p>
          <a:p>
            <a:r>
              <a:rPr lang="zh-CN" alt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学术文献的出版和当下趋势</a:t>
            </a:r>
            <a:endParaRPr lang="en-US" sz="32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212933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3B180-5A1D-D21B-0113-5A1BB0CE09E5}"/>
            </a:ext>
          </a:extLst>
        </p:cNvPr>
        <p:cNvGrpSpPr/>
        <p:nvPr/>
      </p:nvGrpSpPr>
      <p:grpSpPr>
        <a:xfrm>
          <a:off x="0" y="0"/>
          <a:ext cx="0" cy="0"/>
          <a:chOff x="0" y="0"/>
          <a:chExt cx="0" cy="0"/>
        </a:xfrm>
      </p:grpSpPr>
      <p:sp>
        <p:nvSpPr>
          <p:cNvPr id="14" name="Rectangle 15">
            <a:extLst>
              <a:ext uri="{FF2B5EF4-FFF2-40B4-BE49-F238E27FC236}">
                <a16:creationId xmlns:a16="http://schemas.microsoft.com/office/drawing/2014/main" id="{2E8F15CB-6FF6-E8BB-9F20-ECC1C42F84CB}"/>
              </a:ext>
            </a:extLst>
          </p:cNvPr>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2476446E-D88A-0212-9785-EBEB53DADB1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8" name="Slide Number Placeholder 2">
            <a:extLst>
              <a:ext uri="{FF2B5EF4-FFF2-40B4-BE49-F238E27FC236}">
                <a16:creationId xmlns:a16="http://schemas.microsoft.com/office/drawing/2014/main" id="{8592BEA4-2940-24ED-7BD4-8AF959F59A2C}"/>
              </a:ext>
            </a:extLst>
          </p:cNvPr>
          <p:cNvSpPr>
            <a:spLocks noGrp="1"/>
          </p:cNvSpPr>
          <p:nvPr>
            <p:ph type="sldNum" sz="quarter" idx="12"/>
          </p:nvPr>
        </p:nvSpPr>
        <p:spPr>
          <a:xfrm>
            <a:off x="7505129" y="4675363"/>
            <a:ext cx="470380" cy="228963"/>
          </a:xfrm>
        </p:spPr>
        <p:txBody>
          <a:bodyPr/>
          <a:lstStyle/>
          <a:p>
            <a:fld id="{DF0D8B84-1A4B-414C-B2D5-20F7DD95F941}" type="slidenum">
              <a:rPr lang="en-US" smtClean="0">
                <a:solidFill>
                  <a:schemeClr val="bg1"/>
                </a:solidFill>
              </a:rPr>
              <a:pPr/>
              <a:t>46</a:t>
            </a:fld>
            <a:endParaRPr lang="en-US" dirty="0">
              <a:solidFill>
                <a:schemeClr val="bg1"/>
              </a:solidFill>
            </a:endParaRPr>
          </a:p>
        </p:txBody>
      </p:sp>
      <p:sp>
        <p:nvSpPr>
          <p:cNvPr id="19" name="Date Placeholder 3">
            <a:extLst>
              <a:ext uri="{FF2B5EF4-FFF2-40B4-BE49-F238E27FC236}">
                <a16:creationId xmlns:a16="http://schemas.microsoft.com/office/drawing/2014/main" id="{2FDF1931-A585-BEA0-957B-892F30F35074}"/>
              </a:ext>
            </a:extLst>
          </p:cNvPr>
          <p:cNvSpPr txBox="1">
            <a:spLocks/>
          </p:cNvSpPr>
          <p:nvPr/>
        </p:nvSpPr>
        <p:spPr>
          <a:xfrm>
            <a:off x="7812360" y="4654748"/>
            <a:ext cx="1024409" cy="228963"/>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982BFB99-6EF6-6E4E-A264-E551B441CDE6}" type="datetime1">
              <a:rPr lang="en-US" altLang="en-US" sz="1200" smtClean="0">
                <a:solidFill>
                  <a:schemeClr val="bg1"/>
                </a:solidFill>
              </a:rPr>
              <a:pPr algn="r">
                <a:defRPr/>
              </a:pPr>
              <a:t>10/15/2026</a:t>
            </a:fld>
            <a:endParaRPr lang="en-US" altLang="en-US" sz="2000" dirty="0">
              <a:solidFill>
                <a:schemeClr val="bg1"/>
              </a:solidFill>
            </a:endParaRPr>
          </a:p>
        </p:txBody>
      </p:sp>
      <p:sp>
        <p:nvSpPr>
          <p:cNvPr id="12" name="Title 1">
            <a:extLst>
              <a:ext uri="{FF2B5EF4-FFF2-40B4-BE49-F238E27FC236}">
                <a16:creationId xmlns:a16="http://schemas.microsoft.com/office/drawing/2014/main" id="{BBE5DB39-0CA6-DDFA-869D-73159AE695A1}"/>
              </a:ext>
            </a:extLst>
          </p:cNvPr>
          <p:cNvSpPr txBox="1">
            <a:spLocks/>
          </p:cNvSpPr>
          <p:nvPr/>
        </p:nvSpPr>
        <p:spPr bwMode="auto">
          <a:xfrm>
            <a:off x="533733" y="1203598"/>
            <a:ext cx="1806018" cy="409649"/>
          </a:xfrm>
          <a:prstGeom prst="rect">
            <a:avLst/>
          </a:prstGeom>
          <a:solidFill>
            <a:srgbClr val="7030A0"/>
          </a:solidFill>
          <a:ln w="9525">
            <a:solidFill>
              <a:schemeClr val="bg1"/>
            </a:solidFill>
            <a:miter lim="800000"/>
            <a:headEnd/>
            <a:tailEnd/>
          </a:ln>
          <a:effectLst>
            <a:outerShdw blurRad="50800" dist="38100" dir="2700000" algn="tl" rotWithShape="0">
              <a:prstClr val="black">
                <a:alpha val="40000"/>
              </a:prstClr>
            </a:outerShdw>
          </a:effectLst>
        </p:spPr>
        <p:txBody>
          <a:bodyPr anchor="ctr"/>
          <a:lstStyle/>
          <a:p>
            <a:pPr algn="ctr" defTabSz="457200" fontAlgn="auto">
              <a:spcBef>
                <a:spcPts val="0"/>
              </a:spcBef>
              <a:spcAft>
                <a:spcPts val="0"/>
              </a:spcAft>
              <a:defRPr/>
            </a:pPr>
            <a:r>
              <a:rPr lang="en-US" altLang="zh-CN"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Hybrid</a:t>
            </a:r>
          </a:p>
        </p:txBody>
      </p:sp>
      <p:sp>
        <p:nvSpPr>
          <p:cNvPr id="24" name="TextBox 18">
            <a:extLst>
              <a:ext uri="{FF2B5EF4-FFF2-40B4-BE49-F238E27FC236}">
                <a16:creationId xmlns:a16="http://schemas.microsoft.com/office/drawing/2014/main" id="{49D35A75-0BB2-1994-1CF6-D12DE6537688}"/>
              </a:ext>
            </a:extLst>
          </p:cNvPr>
          <p:cNvSpPr txBox="1"/>
          <p:nvPr/>
        </p:nvSpPr>
        <p:spPr>
          <a:xfrm>
            <a:off x="2555776" y="1206673"/>
            <a:ext cx="6126499" cy="1123384"/>
          </a:xfrm>
          <a:prstGeom prst="rect">
            <a:avLst/>
          </a:prstGeom>
          <a:noFill/>
        </p:spPr>
        <p:txBody>
          <a:bodyPr wrap="square" lIns="0" tIns="0" rtlCol="0" anchor="t">
            <a:spAutoFit/>
          </a:bodyPr>
          <a:lstStyle/>
          <a:p>
            <a:pPr>
              <a:spcAft>
                <a:spcPts val="600"/>
              </a:spcAft>
              <a:buSzPct val="85000"/>
            </a:pPr>
            <a:r>
              <a:rPr lang="en-US" altLang="zh-CN" sz="2000" dirty="0">
                <a:solidFill>
                  <a:schemeClr val="bg1"/>
                </a:solidFill>
                <a:latin typeface="Calibri" panose="020F0502020204030204" pitchFamily="34" charset="0"/>
                <a:ea typeface="Calibri" panose="020F0502020204030204" pitchFamily="34" charset="0"/>
                <a:cs typeface="Calibri" panose="020F0502020204030204" pitchFamily="34" charset="0"/>
              </a:rPr>
              <a:t>ACS hybrid journals are the </a:t>
            </a:r>
            <a:r>
              <a:rPr lang="en-US" altLang="zh-CN" sz="2000" u="sng" dirty="0">
                <a:solidFill>
                  <a:schemeClr val="bg1"/>
                </a:solidFill>
                <a:latin typeface="Calibri" panose="020F0502020204030204" pitchFamily="34" charset="0"/>
                <a:ea typeface="Calibri" panose="020F0502020204030204" pitchFamily="34" charset="0"/>
                <a:cs typeface="Calibri" panose="020F0502020204030204" pitchFamily="34" charset="0"/>
              </a:rPr>
              <a:t>traditional</a:t>
            </a:r>
            <a:r>
              <a:rPr lang="en-US" altLang="zh-CN" sz="2000" dirty="0">
                <a:solidFill>
                  <a:schemeClr val="bg1"/>
                </a:solidFill>
                <a:latin typeface="Calibri" panose="020F0502020204030204" pitchFamily="34" charset="0"/>
                <a:ea typeface="Calibri" panose="020F0502020204030204" pitchFamily="34" charset="0"/>
                <a:cs typeface="Calibri" panose="020F0502020204030204" pitchFamily="34" charset="0"/>
              </a:rPr>
              <a:t> ACS journals.</a:t>
            </a:r>
          </a:p>
          <a:p>
            <a:pPr>
              <a:spcAft>
                <a:spcPts val="600"/>
              </a:spcAft>
              <a:buSzPct val="85000"/>
            </a:pPr>
            <a:r>
              <a:rPr lang="en-US" altLang="zh-CN" sz="2000" dirty="0">
                <a:solidFill>
                  <a:schemeClr val="bg1"/>
                </a:solidFill>
                <a:latin typeface="Calibri" panose="020F0502020204030204" pitchFamily="34" charset="0"/>
                <a:ea typeface="Calibri" panose="020F0502020204030204" pitchFamily="34" charset="0"/>
                <a:cs typeface="Calibri" panose="020F0502020204030204" pitchFamily="34" charset="0"/>
              </a:rPr>
              <a:t>There is </a:t>
            </a:r>
            <a:r>
              <a:rPr lang="en-US" altLang="zh-CN" sz="2000" u="sng" dirty="0">
                <a:solidFill>
                  <a:schemeClr val="bg1"/>
                </a:solidFill>
                <a:latin typeface="Calibri" panose="020F0502020204030204" pitchFamily="34" charset="0"/>
                <a:ea typeface="Calibri" panose="020F0502020204030204" pitchFamily="34" charset="0"/>
                <a:cs typeface="Calibri" panose="020F0502020204030204" pitchFamily="34" charset="0"/>
              </a:rPr>
              <a:t>no charge for publishing</a:t>
            </a:r>
            <a:r>
              <a:rPr lang="en-US" altLang="zh-CN" sz="2000" dirty="0">
                <a:solidFill>
                  <a:schemeClr val="bg1"/>
                </a:solidFill>
                <a:latin typeface="Calibri" panose="020F0502020204030204" pitchFamily="34" charset="0"/>
                <a:ea typeface="Calibri" panose="020F0502020204030204" pitchFamily="34" charset="0"/>
                <a:cs typeface="Calibri" panose="020F0502020204030204" pitchFamily="34" charset="0"/>
              </a:rPr>
              <a:t> in ACS hybrid journals,</a:t>
            </a:r>
          </a:p>
          <a:p>
            <a:pPr>
              <a:spcAft>
                <a:spcPts val="600"/>
              </a:spcAft>
              <a:buSzPct val="85000"/>
            </a:pPr>
            <a:r>
              <a:rPr lang="en-US" altLang="zh-CN" sz="2000" dirty="0">
                <a:solidFill>
                  <a:schemeClr val="bg1"/>
                </a:solidFill>
                <a:latin typeface="Calibri" panose="020F0502020204030204" pitchFamily="34" charset="0"/>
                <a:ea typeface="Calibri" panose="020F0502020204030204" pitchFamily="34" charset="0"/>
                <a:cs typeface="Calibri" panose="020F0502020204030204" pitchFamily="34" charset="0"/>
              </a:rPr>
              <a:t>if an open access option is not chosen.</a:t>
            </a:r>
          </a:p>
        </p:txBody>
      </p:sp>
      <p:sp>
        <p:nvSpPr>
          <p:cNvPr id="25" name="TextBox 18">
            <a:extLst>
              <a:ext uri="{FF2B5EF4-FFF2-40B4-BE49-F238E27FC236}">
                <a16:creationId xmlns:a16="http://schemas.microsoft.com/office/drawing/2014/main" id="{54A3992B-EA8E-5E64-3C7F-BBF0F50A93BC}"/>
              </a:ext>
            </a:extLst>
          </p:cNvPr>
          <p:cNvSpPr txBox="1"/>
          <p:nvPr/>
        </p:nvSpPr>
        <p:spPr>
          <a:xfrm>
            <a:off x="533733" y="2550029"/>
            <a:ext cx="8148542" cy="1708160"/>
          </a:xfrm>
          <a:prstGeom prst="rect">
            <a:avLst/>
          </a:prstGeom>
          <a:noFill/>
        </p:spPr>
        <p:txBody>
          <a:bodyPr wrap="square" lIns="0" tIns="0" rtlCol="0" anchor="t">
            <a:spAutoFit/>
          </a:bodyPr>
          <a:lstStyle/>
          <a:p>
            <a:pPr>
              <a:spcAft>
                <a:spcPts val="600"/>
              </a:spcAft>
              <a:buSzPct val="85000"/>
            </a:pPr>
            <a:r>
              <a:rPr lang="en-US" altLang="zh-CN" sz="2000" b="1" dirty="0">
                <a:solidFill>
                  <a:srgbClr val="7030A0"/>
                </a:solidFill>
                <a:ea typeface="Calibri" panose="020F0502020204030204" pitchFamily="34" charset="0"/>
                <a:cs typeface="Calibri" panose="020F0502020204030204" pitchFamily="34" charset="0"/>
              </a:rPr>
              <a:t>Hybrid Journals</a:t>
            </a:r>
            <a:r>
              <a:rPr lang="en-US" altLang="zh-CN" sz="2000" b="1" dirty="0">
                <a:solidFill>
                  <a:schemeClr val="bg1"/>
                </a:solidFill>
                <a:ea typeface="Calibri" panose="020F0502020204030204" pitchFamily="34" charset="0"/>
                <a:cs typeface="Calibri" panose="020F0502020204030204" pitchFamily="34" charset="0"/>
              </a:rPr>
              <a:t> </a:t>
            </a:r>
            <a:r>
              <a:rPr lang="zh-CN" altLang="en-US" sz="2000" dirty="0">
                <a:solidFill>
                  <a:schemeClr val="bg1"/>
                </a:solidFill>
                <a:cs typeface="Calibri" panose="020F0502020204030204" pitchFamily="34" charset="0"/>
              </a:rPr>
              <a:t>是通常意义上的传统型期刊，或者过渡型期刊。</a:t>
            </a:r>
            <a:endParaRPr lang="en-US" altLang="zh-CN" sz="2000" dirty="0">
              <a:solidFill>
                <a:schemeClr val="bg1"/>
              </a:solidFill>
              <a:cs typeface="Calibri" panose="020F0502020204030204" pitchFamily="34" charset="0"/>
            </a:endParaRPr>
          </a:p>
          <a:p>
            <a:pPr>
              <a:spcAft>
                <a:spcPts val="600"/>
              </a:spcAft>
              <a:buSzPct val="85000"/>
            </a:pPr>
            <a:r>
              <a:rPr lang="en-US" altLang="zh-CN" sz="2000" dirty="0">
                <a:solidFill>
                  <a:schemeClr val="bg1"/>
                </a:solidFill>
                <a:cs typeface="Calibri" panose="020F0502020204030204" pitchFamily="34" charset="0"/>
              </a:rPr>
              <a:t>ACS </a:t>
            </a:r>
            <a:r>
              <a:rPr lang="zh-CN" altLang="en-US" sz="2000" dirty="0">
                <a:solidFill>
                  <a:schemeClr val="bg1"/>
                </a:solidFill>
                <a:cs typeface="Calibri" panose="020F0502020204030204" pitchFamily="34" charset="0"/>
              </a:rPr>
              <a:t>期刊大多数属于这个类型，也是投稿作者绝大多数的选择。</a:t>
            </a:r>
            <a:endParaRPr lang="en-US" altLang="zh-CN" sz="2000" dirty="0">
              <a:solidFill>
                <a:schemeClr val="bg1"/>
              </a:solidFill>
              <a:cs typeface="Calibri" panose="020F0502020204030204" pitchFamily="34" charset="0"/>
            </a:endParaRPr>
          </a:p>
          <a:p>
            <a:pPr>
              <a:spcAft>
                <a:spcPts val="600"/>
              </a:spcAft>
              <a:buSzPct val="85000"/>
            </a:pPr>
            <a:r>
              <a:rPr lang="zh-CN" altLang="en-US" sz="2000" dirty="0">
                <a:solidFill>
                  <a:schemeClr val="bg1"/>
                </a:solidFill>
                <a:cs typeface="Calibri" panose="020F0502020204030204" pitchFamily="34" charset="0"/>
              </a:rPr>
              <a:t>通常情况下，</a:t>
            </a:r>
            <a:r>
              <a:rPr lang="zh-CN" altLang="en-US" sz="2000" u="sng" dirty="0">
                <a:solidFill>
                  <a:schemeClr val="bg1"/>
                </a:solidFill>
                <a:cs typeface="Calibri" panose="020F0502020204030204" pitchFamily="34" charset="0"/>
              </a:rPr>
              <a:t>不需要作者支付期刊版面费</a:t>
            </a:r>
            <a:r>
              <a:rPr lang="zh-CN" altLang="en-US" sz="2000" dirty="0">
                <a:solidFill>
                  <a:schemeClr val="bg1"/>
                </a:solidFill>
                <a:cs typeface="Calibri" panose="020F0502020204030204" pitchFamily="34" charset="0"/>
              </a:rPr>
              <a:t>。</a:t>
            </a:r>
            <a:endParaRPr lang="en-US" altLang="zh-CN" sz="2000" dirty="0">
              <a:solidFill>
                <a:schemeClr val="bg1"/>
              </a:solidFill>
              <a:cs typeface="Calibri" panose="020F0502020204030204" pitchFamily="34" charset="0"/>
            </a:endParaRPr>
          </a:p>
          <a:p>
            <a:pPr>
              <a:spcAft>
                <a:spcPts val="600"/>
              </a:spcAft>
              <a:buSzPct val="85000"/>
            </a:pPr>
            <a:endParaRPr lang="en-US" altLang="zh-CN" sz="800" dirty="0">
              <a:solidFill>
                <a:schemeClr val="bg1"/>
              </a:solidFill>
              <a:cs typeface="Calibri" panose="020F0502020204030204" pitchFamily="34" charset="0"/>
            </a:endParaRPr>
          </a:p>
          <a:p>
            <a:pPr>
              <a:spcAft>
                <a:spcPts val="600"/>
              </a:spcAft>
              <a:buSzPct val="85000"/>
            </a:pPr>
            <a:r>
              <a:rPr lang="zh-CN" altLang="en-US" sz="2000" dirty="0">
                <a:solidFill>
                  <a:schemeClr val="bg1"/>
                </a:solidFill>
                <a:cs typeface="Calibri" panose="020F0502020204030204" pitchFamily="34" charset="0"/>
              </a:rPr>
              <a:t>比如</a:t>
            </a:r>
            <a:r>
              <a:rPr lang="en-US" altLang="zh-CN" sz="2000" dirty="0">
                <a:solidFill>
                  <a:schemeClr val="bg1"/>
                </a:solidFill>
                <a:cs typeface="Calibri" panose="020F0502020204030204" pitchFamily="34" charset="0"/>
              </a:rPr>
              <a:t>: JACS, Chemical Reviews, ACS NANO, ACS Catalysis ……</a:t>
            </a:r>
          </a:p>
        </p:txBody>
      </p:sp>
      <p:sp>
        <p:nvSpPr>
          <p:cNvPr id="5" name="Title 12">
            <a:extLst>
              <a:ext uri="{FF2B5EF4-FFF2-40B4-BE49-F238E27FC236}">
                <a16:creationId xmlns:a16="http://schemas.microsoft.com/office/drawing/2014/main" id="{61E3AE6E-2B61-21BC-0574-0AE6314E4769}"/>
              </a:ext>
            </a:extLst>
          </p:cNvPr>
          <p:cNvSpPr txBox="1">
            <a:spLocks/>
          </p:cNvSpPr>
          <p:nvPr/>
        </p:nvSpPr>
        <p:spPr>
          <a:xfrm>
            <a:off x="539549" y="482645"/>
            <a:ext cx="7632851" cy="504056"/>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a:lnSpc>
                <a:spcPts val="2600"/>
              </a:lnSpc>
            </a:pPr>
            <a:r>
              <a:rPr lang="en-US" altLang="zh-CN" sz="2600" dirty="0">
                <a:solidFill>
                  <a:schemeClr val="bg1"/>
                </a:solidFill>
                <a:latin typeface="+mn-lt"/>
                <a:ea typeface="+mn-ea"/>
              </a:rPr>
              <a:t>ACS Journals </a:t>
            </a:r>
            <a:r>
              <a:rPr lang="zh-CN" altLang="en-US" sz="2600" dirty="0">
                <a:solidFill>
                  <a:schemeClr val="bg1"/>
                </a:solidFill>
                <a:latin typeface="+mn-lt"/>
                <a:ea typeface="+mn-ea"/>
              </a:rPr>
              <a:t>期刊的类型</a:t>
            </a:r>
            <a:endParaRPr lang="en-US" sz="2600" dirty="0">
              <a:solidFill>
                <a:schemeClr val="bg1"/>
              </a:solidFill>
            </a:endParaRPr>
          </a:p>
        </p:txBody>
      </p:sp>
    </p:spTree>
    <p:extLst>
      <p:ext uri="{BB962C8B-B14F-4D97-AF65-F5344CB8AC3E}">
        <p14:creationId xmlns:p14="http://schemas.microsoft.com/office/powerpoint/2010/main" val="10643499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441DD-2C09-713E-DE70-47B2F23E34E0}"/>
            </a:ext>
          </a:extLst>
        </p:cNvPr>
        <p:cNvGrpSpPr/>
        <p:nvPr/>
      </p:nvGrpSpPr>
      <p:grpSpPr>
        <a:xfrm>
          <a:off x="0" y="0"/>
          <a:ext cx="0" cy="0"/>
          <a:chOff x="0" y="0"/>
          <a:chExt cx="0" cy="0"/>
        </a:xfrm>
      </p:grpSpPr>
      <p:sp>
        <p:nvSpPr>
          <p:cNvPr id="14" name="Rectangle 15">
            <a:extLst>
              <a:ext uri="{FF2B5EF4-FFF2-40B4-BE49-F238E27FC236}">
                <a16:creationId xmlns:a16="http://schemas.microsoft.com/office/drawing/2014/main" id="{A1BE5649-DFF4-6F5A-5DF1-FB8A7C030E93}"/>
              </a:ext>
            </a:extLst>
          </p:cNvPr>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27EF01B0-E1EF-5404-71BF-48420063723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8" name="Slide Number Placeholder 2">
            <a:extLst>
              <a:ext uri="{FF2B5EF4-FFF2-40B4-BE49-F238E27FC236}">
                <a16:creationId xmlns:a16="http://schemas.microsoft.com/office/drawing/2014/main" id="{562B5FC8-19B9-AEEF-291B-2B44EF671D94}"/>
              </a:ext>
            </a:extLst>
          </p:cNvPr>
          <p:cNvSpPr>
            <a:spLocks noGrp="1"/>
          </p:cNvSpPr>
          <p:nvPr>
            <p:ph type="sldNum" sz="quarter" idx="12"/>
          </p:nvPr>
        </p:nvSpPr>
        <p:spPr>
          <a:xfrm>
            <a:off x="7505129" y="4675363"/>
            <a:ext cx="470380" cy="228963"/>
          </a:xfrm>
        </p:spPr>
        <p:txBody>
          <a:bodyPr/>
          <a:lstStyle/>
          <a:p>
            <a:fld id="{DF0D8B84-1A4B-414C-B2D5-20F7DD95F941}" type="slidenum">
              <a:rPr lang="en-US" smtClean="0">
                <a:solidFill>
                  <a:schemeClr val="bg1"/>
                </a:solidFill>
              </a:rPr>
              <a:pPr/>
              <a:t>47</a:t>
            </a:fld>
            <a:endParaRPr lang="en-US" dirty="0">
              <a:solidFill>
                <a:schemeClr val="bg1"/>
              </a:solidFill>
            </a:endParaRPr>
          </a:p>
        </p:txBody>
      </p:sp>
      <p:sp>
        <p:nvSpPr>
          <p:cNvPr id="19" name="Date Placeholder 3">
            <a:extLst>
              <a:ext uri="{FF2B5EF4-FFF2-40B4-BE49-F238E27FC236}">
                <a16:creationId xmlns:a16="http://schemas.microsoft.com/office/drawing/2014/main" id="{261FCAAE-5464-762A-AC0E-B343B58EB9C3}"/>
              </a:ext>
            </a:extLst>
          </p:cNvPr>
          <p:cNvSpPr txBox="1">
            <a:spLocks/>
          </p:cNvSpPr>
          <p:nvPr/>
        </p:nvSpPr>
        <p:spPr>
          <a:xfrm>
            <a:off x="7812360" y="4654748"/>
            <a:ext cx="1024409" cy="228963"/>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982BFB99-6EF6-6E4E-A264-E551B441CDE6}" type="datetime1">
              <a:rPr lang="en-US" altLang="en-US" sz="1200" smtClean="0">
                <a:solidFill>
                  <a:schemeClr val="bg1"/>
                </a:solidFill>
              </a:rPr>
              <a:pPr algn="r">
                <a:defRPr/>
              </a:pPr>
              <a:t>10/15/2026</a:t>
            </a:fld>
            <a:endParaRPr lang="en-US" altLang="en-US" sz="2000" dirty="0">
              <a:solidFill>
                <a:schemeClr val="bg1"/>
              </a:solidFill>
            </a:endParaRPr>
          </a:p>
        </p:txBody>
      </p:sp>
      <p:sp>
        <p:nvSpPr>
          <p:cNvPr id="5" name="Title 1">
            <a:extLst>
              <a:ext uri="{FF2B5EF4-FFF2-40B4-BE49-F238E27FC236}">
                <a16:creationId xmlns:a16="http://schemas.microsoft.com/office/drawing/2014/main" id="{64D2AFD9-5AA4-A4AB-8B24-10A0375601D8}"/>
              </a:ext>
            </a:extLst>
          </p:cNvPr>
          <p:cNvSpPr txBox="1">
            <a:spLocks/>
          </p:cNvSpPr>
          <p:nvPr/>
        </p:nvSpPr>
        <p:spPr bwMode="auto">
          <a:xfrm>
            <a:off x="533733" y="1203597"/>
            <a:ext cx="1806018" cy="409650"/>
          </a:xfrm>
          <a:prstGeom prst="rect">
            <a:avLst/>
          </a:prstGeom>
          <a:solidFill>
            <a:schemeClr val="accent6">
              <a:lumMod val="75000"/>
            </a:schemeClr>
          </a:solidFill>
          <a:ln w="9525">
            <a:solidFill>
              <a:schemeClr val="bg1"/>
            </a:solidFill>
            <a:miter lim="800000"/>
            <a:headEnd/>
            <a:tailEnd/>
          </a:ln>
          <a:effectLst>
            <a:outerShdw blurRad="50800" dist="38100" dir="2700000" algn="tl" rotWithShape="0">
              <a:prstClr val="black">
                <a:alpha val="40000"/>
              </a:prstClr>
            </a:outerShdw>
          </a:effectLst>
        </p:spPr>
        <p:txBody>
          <a:bodyPr anchor="ctr"/>
          <a:lstStyle/>
          <a:p>
            <a:pPr algn="ctr" defTabSz="457200" fontAlgn="auto">
              <a:spcBef>
                <a:spcPts val="0"/>
              </a:spcBef>
              <a:spcAft>
                <a:spcPts val="0"/>
              </a:spcAft>
              <a:defRPr/>
            </a:pPr>
            <a:r>
              <a:rPr lang="en-US" altLang="zh-CN"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Gold OA</a:t>
            </a:r>
          </a:p>
        </p:txBody>
      </p:sp>
      <p:sp>
        <p:nvSpPr>
          <p:cNvPr id="7" name="TextBox 18">
            <a:extLst>
              <a:ext uri="{FF2B5EF4-FFF2-40B4-BE49-F238E27FC236}">
                <a16:creationId xmlns:a16="http://schemas.microsoft.com/office/drawing/2014/main" id="{6083161B-60B6-988B-C384-CD8FC45738D6}"/>
              </a:ext>
            </a:extLst>
          </p:cNvPr>
          <p:cNvSpPr txBox="1"/>
          <p:nvPr/>
        </p:nvSpPr>
        <p:spPr>
          <a:xfrm>
            <a:off x="2555776" y="1206673"/>
            <a:ext cx="6408712" cy="1123384"/>
          </a:xfrm>
          <a:prstGeom prst="rect">
            <a:avLst/>
          </a:prstGeom>
          <a:noFill/>
        </p:spPr>
        <p:txBody>
          <a:bodyPr wrap="square" lIns="0" tIns="0" rtlCol="0" anchor="t">
            <a:spAutoFit/>
          </a:bodyPr>
          <a:lstStyle/>
          <a:p>
            <a:pPr>
              <a:spcAft>
                <a:spcPts val="600"/>
              </a:spcAft>
              <a:buSzPct val="85000"/>
            </a:pPr>
            <a:r>
              <a:rPr lang="en-US" altLang="zh-CN" sz="2000" dirty="0">
                <a:solidFill>
                  <a:schemeClr val="bg1"/>
                </a:solidFill>
                <a:latin typeface="Calibri" panose="020F0502020204030204" pitchFamily="34" charset="0"/>
                <a:ea typeface="Calibri" panose="020F0502020204030204" pitchFamily="34" charset="0"/>
                <a:cs typeface="Calibri" panose="020F0502020204030204" pitchFamily="34" charset="0"/>
              </a:rPr>
              <a:t>ACS offers </a:t>
            </a:r>
            <a:r>
              <a:rPr lang="en-US" altLang="zh-CN" sz="2000" u="sng" dirty="0">
                <a:solidFill>
                  <a:schemeClr val="bg1"/>
                </a:solidFill>
                <a:latin typeface="Calibri" panose="020F0502020204030204" pitchFamily="34" charset="0"/>
                <a:ea typeface="Calibri" panose="020F0502020204030204" pitchFamily="34" charset="0"/>
                <a:cs typeface="Calibri" panose="020F0502020204030204" pitchFamily="34" charset="0"/>
              </a:rPr>
              <a:t>open access journals</a:t>
            </a:r>
            <a:r>
              <a:rPr lang="en-US" altLang="zh-CN" sz="2000" dirty="0">
                <a:solidFill>
                  <a:schemeClr val="bg1"/>
                </a:solidFill>
                <a:latin typeface="Calibri" panose="020F0502020204030204" pitchFamily="34" charset="0"/>
                <a:ea typeface="Calibri" panose="020F0502020204030204" pitchFamily="34" charset="0"/>
                <a:cs typeface="Calibri" panose="020F0502020204030204" pitchFamily="34" charset="0"/>
              </a:rPr>
              <a:t> to enable open publishing</a:t>
            </a:r>
          </a:p>
          <a:p>
            <a:pPr>
              <a:spcAft>
                <a:spcPts val="600"/>
              </a:spcAft>
              <a:buSzPct val="85000"/>
            </a:pPr>
            <a:r>
              <a:rPr lang="en-US" altLang="zh-CN" sz="2000" dirty="0">
                <a:solidFill>
                  <a:schemeClr val="bg1"/>
                </a:solidFill>
                <a:latin typeface="Calibri" panose="020F0502020204030204" pitchFamily="34" charset="0"/>
                <a:ea typeface="Calibri" panose="020F0502020204030204" pitchFamily="34" charset="0"/>
                <a:cs typeface="Calibri" panose="020F0502020204030204" pitchFamily="34" charset="0"/>
              </a:rPr>
              <a:t>for all regions, institutions, and individuals.</a:t>
            </a:r>
          </a:p>
          <a:p>
            <a:pPr>
              <a:spcAft>
                <a:spcPts val="600"/>
              </a:spcAft>
              <a:buSzPct val="85000"/>
            </a:pPr>
            <a:r>
              <a:rPr lang="en-US" altLang="zh-CN" sz="2000" dirty="0">
                <a:solidFill>
                  <a:schemeClr val="bg1"/>
                </a:solidFill>
                <a:latin typeface="Calibri" panose="020F0502020204030204" pitchFamily="34" charset="0"/>
                <a:ea typeface="Calibri" panose="020F0502020204030204" pitchFamily="34" charset="0"/>
                <a:cs typeface="Calibri" panose="020F0502020204030204" pitchFamily="34" charset="0"/>
              </a:rPr>
              <a:t>Authors should know </a:t>
            </a:r>
            <a:r>
              <a:rPr lang="en-US" altLang="zh-CN" sz="2000" u="sng" dirty="0">
                <a:solidFill>
                  <a:schemeClr val="bg1"/>
                </a:solidFill>
                <a:latin typeface="Calibri" panose="020F0502020204030204" pitchFamily="34" charset="0"/>
                <a:ea typeface="Calibri" panose="020F0502020204030204" pitchFamily="34" charset="0"/>
                <a:cs typeface="Calibri" panose="020F0502020204030204" pitchFamily="34" charset="0"/>
              </a:rPr>
              <a:t>the APCs</a:t>
            </a:r>
            <a:r>
              <a:rPr lang="en-US" altLang="zh-CN" sz="2000" dirty="0">
                <a:solidFill>
                  <a:schemeClr val="bg1"/>
                </a:solidFill>
                <a:latin typeface="Calibri" panose="020F0502020204030204" pitchFamily="34" charset="0"/>
                <a:ea typeface="Calibri" panose="020F0502020204030204" pitchFamily="34" charset="0"/>
                <a:cs typeface="Calibri" panose="020F0502020204030204" pitchFamily="34" charset="0"/>
              </a:rPr>
              <a:t> for fully open access journals.</a:t>
            </a:r>
          </a:p>
        </p:txBody>
      </p:sp>
      <p:sp>
        <p:nvSpPr>
          <p:cNvPr id="8" name="TextBox 18">
            <a:extLst>
              <a:ext uri="{FF2B5EF4-FFF2-40B4-BE49-F238E27FC236}">
                <a16:creationId xmlns:a16="http://schemas.microsoft.com/office/drawing/2014/main" id="{4245E0A0-F233-0752-F0E6-3F5283E5352D}"/>
              </a:ext>
            </a:extLst>
          </p:cNvPr>
          <p:cNvSpPr txBox="1"/>
          <p:nvPr/>
        </p:nvSpPr>
        <p:spPr>
          <a:xfrm>
            <a:off x="533733" y="2550029"/>
            <a:ext cx="8303036" cy="1708160"/>
          </a:xfrm>
          <a:prstGeom prst="rect">
            <a:avLst/>
          </a:prstGeom>
          <a:noFill/>
        </p:spPr>
        <p:txBody>
          <a:bodyPr wrap="square" lIns="0" tIns="0" rtlCol="0" anchor="t">
            <a:spAutoFit/>
          </a:bodyPr>
          <a:lstStyle/>
          <a:p>
            <a:pPr>
              <a:spcAft>
                <a:spcPts val="600"/>
              </a:spcAft>
              <a:buSzPct val="85000"/>
            </a:pPr>
            <a:r>
              <a:rPr lang="en-US" altLang="zh-CN" sz="2000" b="1" dirty="0">
                <a:solidFill>
                  <a:schemeClr val="accent6">
                    <a:lumMod val="75000"/>
                  </a:schemeClr>
                </a:solidFill>
                <a:ea typeface="Calibri" panose="020F0502020204030204" pitchFamily="34" charset="0"/>
                <a:cs typeface="Calibri" panose="020F0502020204030204" pitchFamily="34" charset="0"/>
              </a:rPr>
              <a:t>Gold Open Access Journals</a:t>
            </a:r>
            <a:r>
              <a:rPr lang="en-US" altLang="zh-CN" sz="2000" b="1" dirty="0">
                <a:solidFill>
                  <a:schemeClr val="bg1"/>
                </a:solidFill>
                <a:ea typeface="Calibri" panose="020F0502020204030204" pitchFamily="34" charset="0"/>
                <a:cs typeface="Calibri" panose="020F0502020204030204" pitchFamily="34" charset="0"/>
              </a:rPr>
              <a:t> </a:t>
            </a:r>
            <a:r>
              <a:rPr lang="zh-CN" altLang="en-US" sz="2000" dirty="0">
                <a:solidFill>
                  <a:schemeClr val="bg1"/>
                </a:solidFill>
                <a:cs typeface="Calibri" panose="020F0502020204030204" pitchFamily="34" charset="0"/>
              </a:rPr>
              <a:t>是金色开放获取期刊。</a:t>
            </a:r>
            <a:endParaRPr lang="en-US" altLang="zh-CN" sz="2000" dirty="0">
              <a:solidFill>
                <a:schemeClr val="bg1"/>
              </a:solidFill>
              <a:cs typeface="Calibri" panose="020F0502020204030204" pitchFamily="34" charset="0"/>
            </a:endParaRPr>
          </a:p>
          <a:p>
            <a:pPr>
              <a:spcAft>
                <a:spcPts val="600"/>
              </a:spcAft>
              <a:buSzPct val="85000"/>
            </a:pPr>
            <a:r>
              <a:rPr lang="en-US" altLang="zh-CN" sz="2000" dirty="0">
                <a:solidFill>
                  <a:schemeClr val="bg1"/>
                </a:solidFill>
                <a:cs typeface="Calibri" panose="020F0502020204030204" pitchFamily="34" charset="0"/>
              </a:rPr>
              <a:t>ACS </a:t>
            </a:r>
            <a:r>
              <a:rPr lang="zh-CN" altLang="en-US" sz="2000" dirty="0">
                <a:solidFill>
                  <a:schemeClr val="bg1"/>
                </a:solidFill>
                <a:cs typeface="Calibri" panose="020F0502020204030204" pitchFamily="34" charset="0"/>
              </a:rPr>
              <a:t>旗下期刊拥有近二十种 </a:t>
            </a:r>
            <a:r>
              <a:rPr lang="en-US" altLang="zh-CN" sz="2000" dirty="0">
                <a:solidFill>
                  <a:schemeClr val="bg1"/>
                </a:solidFill>
                <a:cs typeface="Calibri" panose="020F0502020204030204" pitchFamily="34" charset="0"/>
              </a:rPr>
              <a:t>Gold Open Access Journals</a:t>
            </a:r>
            <a:r>
              <a:rPr lang="zh-CN" altLang="en-US" sz="2000" dirty="0">
                <a:solidFill>
                  <a:schemeClr val="bg1"/>
                </a:solidFill>
                <a:cs typeface="Calibri" panose="020F0502020204030204" pitchFamily="34" charset="0"/>
              </a:rPr>
              <a:t>。</a:t>
            </a:r>
            <a:endParaRPr lang="en-US" altLang="zh-CN" sz="2000" dirty="0">
              <a:solidFill>
                <a:schemeClr val="bg1"/>
              </a:solidFill>
              <a:cs typeface="Calibri" panose="020F0502020204030204" pitchFamily="34" charset="0"/>
            </a:endParaRPr>
          </a:p>
          <a:p>
            <a:pPr>
              <a:spcAft>
                <a:spcPts val="600"/>
              </a:spcAft>
              <a:buSzPct val="85000"/>
            </a:pPr>
            <a:r>
              <a:rPr lang="zh-CN" altLang="en-US" sz="2000" dirty="0">
                <a:solidFill>
                  <a:schemeClr val="bg1"/>
                </a:solidFill>
                <a:cs typeface="Calibri" panose="020F0502020204030204" pitchFamily="34" charset="0"/>
              </a:rPr>
              <a:t>通常情况下，</a:t>
            </a:r>
            <a:r>
              <a:rPr lang="zh-CN" altLang="en-US" sz="2000" u="sng" dirty="0">
                <a:solidFill>
                  <a:schemeClr val="bg1"/>
                </a:solidFill>
                <a:cs typeface="Calibri" panose="020F0502020204030204" pitchFamily="34" charset="0"/>
              </a:rPr>
              <a:t>作者需要支付期刊版面费</a:t>
            </a:r>
            <a:r>
              <a:rPr lang="zh-CN" altLang="en-US" sz="2000" dirty="0">
                <a:solidFill>
                  <a:schemeClr val="bg1"/>
                </a:solidFill>
                <a:cs typeface="Calibri" panose="020F0502020204030204" pitchFamily="34" charset="0"/>
              </a:rPr>
              <a:t>。</a:t>
            </a:r>
            <a:endParaRPr lang="en-US" altLang="zh-CN" sz="2000" dirty="0">
              <a:solidFill>
                <a:schemeClr val="bg1"/>
              </a:solidFill>
              <a:cs typeface="Calibri" panose="020F0502020204030204" pitchFamily="34" charset="0"/>
            </a:endParaRPr>
          </a:p>
          <a:p>
            <a:pPr>
              <a:spcAft>
                <a:spcPts val="600"/>
              </a:spcAft>
              <a:buSzPct val="85000"/>
            </a:pPr>
            <a:endParaRPr lang="en-US" altLang="zh-CN" sz="800" dirty="0">
              <a:solidFill>
                <a:schemeClr val="bg1"/>
              </a:solidFill>
              <a:cs typeface="Calibri" panose="020F0502020204030204" pitchFamily="34" charset="0"/>
            </a:endParaRPr>
          </a:p>
          <a:p>
            <a:pPr>
              <a:spcAft>
                <a:spcPts val="600"/>
              </a:spcAft>
              <a:buSzPct val="85000"/>
            </a:pPr>
            <a:r>
              <a:rPr lang="zh-CN" altLang="en-US" sz="2000" dirty="0">
                <a:solidFill>
                  <a:schemeClr val="bg1"/>
                </a:solidFill>
                <a:cs typeface="Calibri" panose="020F0502020204030204" pitchFamily="34" charset="0"/>
              </a:rPr>
              <a:t>比如</a:t>
            </a:r>
            <a:r>
              <a:rPr lang="en-US" altLang="zh-CN" sz="2000" dirty="0">
                <a:solidFill>
                  <a:schemeClr val="bg1"/>
                </a:solidFill>
                <a:cs typeface="Calibri" panose="020F0502020204030204" pitchFamily="34" charset="0"/>
              </a:rPr>
              <a:t>: ACS Au Journals, ACS Omega, </a:t>
            </a:r>
            <a:r>
              <a:rPr lang="zh-CN" altLang="en-US" sz="2000" dirty="0">
                <a:solidFill>
                  <a:schemeClr val="bg1"/>
                </a:solidFill>
                <a:cs typeface="Calibri" panose="020F0502020204030204" pitchFamily="34" charset="0"/>
              </a:rPr>
              <a:t>以及合作出版的国际学术期刊</a:t>
            </a:r>
            <a:endParaRPr lang="en-US" altLang="zh-CN" sz="2000" dirty="0">
              <a:solidFill>
                <a:schemeClr val="bg1"/>
              </a:solidFill>
              <a:cs typeface="Calibri" panose="020F0502020204030204" pitchFamily="34" charset="0"/>
            </a:endParaRPr>
          </a:p>
        </p:txBody>
      </p:sp>
      <p:sp>
        <p:nvSpPr>
          <p:cNvPr id="4" name="Title 12">
            <a:extLst>
              <a:ext uri="{FF2B5EF4-FFF2-40B4-BE49-F238E27FC236}">
                <a16:creationId xmlns:a16="http://schemas.microsoft.com/office/drawing/2014/main" id="{3DE29148-6E09-B51F-774C-0B6C2BD1028F}"/>
              </a:ext>
            </a:extLst>
          </p:cNvPr>
          <p:cNvSpPr txBox="1">
            <a:spLocks/>
          </p:cNvSpPr>
          <p:nvPr/>
        </p:nvSpPr>
        <p:spPr>
          <a:xfrm>
            <a:off x="539549" y="482645"/>
            <a:ext cx="7632851" cy="504056"/>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a:lnSpc>
                <a:spcPts val="2600"/>
              </a:lnSpc>
            </a:pPr>
            <a:r>
              <a:rPr lang="en-US" altLang="zh-CN" sz="2600" dirty="0">
                <a:solidFill>
                  <a:schemeClr val="bg1"/>
                </a:solidFill>
                <a:latin typeface="+mn-lt"/>
                <a:ea typeface="+mn-ea"/>
              </a:rPr>
              <a:t>ACS Journals </a:t>
            </a:r>
            <a:r>
              <a:rPr lang="zh-CN" altLang="en-US" sz="2600" dirty="0">
                <a:solidFill>
                  <a:schemeClr val="bg1"/>
                </a:solidFill>
                <a:latin typeface="+mn-lt"/>
                <a:ea typeface="+mn-ea"/>
              </a:rPr>
              <a:t>期刊的类型</a:t>
            </a:r>
            <a:endParaRPr lang="en-US" sz="2600" dirty="0">
              <a:solidFill>
                <a:schemeClr val="bg1"/>
              </a:solidFill>
            </a:endParaRPr>
          </a:p>
        </p:txBody>
      </p:sp>
    </p:spTree>
    <p:extLst>
      <p:ext uri="{BB962C8B-B14F-4D97-AF65-F5344CB8AC3E}">
        <p14:creationId xmlns:p14="http://schemas.microsoft.com/office/powerpoint/2010/main" val="40894581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535E5-A94E-DECF-1AA9-B2C95BBDB380}"/>
            </a:ext>
          </a:extLst>
        </p:cNvPr>
        <p:cNvGrpSpPr/>
        <p:nvPr/>
      </p:nvGrpSpPr>
      <p:grpSpPr>
        <a:xfrm>
          <a:off x="0" y="0"/>
          <a:ext cx="0" cy="0"/>
          <a:chOff x="0" y="0"/>
          <a:chExt cx="0" cy="0"/>
        </a:xfrm>
      </p:grpSpPr>
      <p:sp>
        <p:nvSpPr>
          <p:cNvPr id="14" name="Rectangle 15">
            <a:extLst>
              <a:ext uri="{FF2B5EF4-FFF2-40B4-BE49-F238E27FC236}">
                <a16:creationId xmlns:a16="http://schemas.microsoft.com/office/drawing/2014/main" id="{B8AB7AD6-9569-658C-53B3-C77F4DD3ECF0}"/>
              </a:ext>
            </a:extLst>
          </p:cNvPr>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A5FF979B-4A8B-D785-C6C0-AA40B5E8A39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8" name="Slide Number Placeholder 2">
            <a:extLst>
              <a:ext uri="{FF2B5EF4-FFF2-40B4-BE49-F238E27FC236}">
                <a16:creationId xmlns:a16="http://schemas.microsoft.com/office/drawing/2014/main" id="{A1787434-2D77-9198-43EF-1980A8B48ABB}"/>
              </a:ext>
            </a:extLst>
          </p:cNvPr>
          <p:cNvSpPr>
            <a:spLocks noGrp="1"/>
          </p:cNvSpPr>
          <p:nvPr>
            <p:ph type="sldNum" sz="quarter" idx="12"/>
          </p:nvPr>
        </p:nvSpPr>
        <p:spPr>
          <a:xfrm>
            <a:off x="7505129" y="4675363"/>
            <a:ext cx="470380" cy="228963"/>
          </a:xfrm>
        </p:spPr>
        <p:txBody>
          <a:bodyPr/>
          <a:lstStyle/>
          <a:p>
            <a:fld id="{DF0D8B84-1A4B-414C-B2D5-20F7DD95F941}" type="slidenum">
              <a:rPr lang="en-US" smtClean="0">
                <a:solidFill>
                  <a:schemeClr val="bg1"/>
                </a:solidFill>
              </a:rPr>
              <a:pPr/>
              <a:t>48</a:t>
            </a:fld>
            <a:endParaRPr lang="en-US" dirty="0">
              <a:solidFill>
                <a:schemeClr val="bg1"/>
              </a:solidFill>
            </a:endParaRPr>
          </a:p>
        </p:txBody>
      </p:sp>
      <p:sp>
        <p:nvSpPr>
          <p:cNvPr id="19" name="Date Placeholder 3">
            <a:extLst>
              <a:ext uri="{FF2B5EF4-FFF2-40B4-BE49-F238E27FC236}">
                <a16:creationId xmlns:a16="http://schemas.microsoft.com/office/drawing/2014/main" id="{1A3D442F-D73A-2F6F-8726-706A7EE42DFC}"/>
              </a:ext>
            </a:extLst>
          </p:cNvPr>
          <p:cNvSpPr txBox="1">
            <a:spLocks/>
          </p:cNvSpPr>
          <p:nvPr/>
        </p:nvSpPr>
        <p:spPr>
          <a:xfrm>
            <a:off x="7812360" y="4654748"/>
            <a:ext cx="1024409" cy="228963"/>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982BFB99-6EF6-6E4E-A264-E551B441CDE6}" type="datetime1">
              <a:rPr lang="en-US" altLang="en-US" sz="1200" smtClean="0">
                <a:solidFill>
                  <a:schemeClr val="bg1"/>
                </a:solidFill>
              </a:rPr>
              <a:pPr algn="r">
                <a:defRPr/>
              </a:pPr>
              <a:t>10/15/2026</a:t>
            </a:fld>
            <a:endParaRPr lang="en-US" altLang="en-US" sz="2000" dirty="0">
              <a:solidFill>
                <a:schemeClr val="bg1"/>
              </a:solidFill>
            </a:endParaRPr>
          </a:p>
        </p:txBody>
      </p:sp>
      <p:sp>
        <p:nvSpPr>
          <p:cNvPr id="2" name="Title 12">
            <a:extLst>
              <a:ext uri="{FF2B5EF4-FFF2-40B4-BE49-F238E27FC236}">
                <a16:creationId xmlns:a16="http://schemas.microsoft.com/office/drawing/2014/main" id="{36816E48-BDE7-D27F-059B-2E669FEC13C9}"/>
              </a:ext>
            </a:extLst>
          </p:cNvPr>
          <p:cNvSpPr txBox="1">
            <a:spLocks/>
          </p:cNvSpPr>
          <p:nvPr/>
        </p:nvSpPr>
        <p:spPr>
          <a:xfrm>
            <a:off x="539549" y="482645"/>
            <a:ext cx="7632851" cy="504056"/>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a:lnSpc>
                <a:spcPts val="2600"/>
              </a:lnSpc>
            </a:pPr>
            <a:r>
              <a:rPr lang="en-US" altLang="zh-CN" sz="2600" dirty="0">
                <a:solidFill>
                  <a:schemeClr val="bg1"/>
                </a:solidFill>
                <a:latin typeface="+mn-lt"/>
                <a:ea typeface="+mn-ea"/>
              </a:rPr>
              <a:t>Journal Scope </a:t>
            </a:r>
            <a:r>
              <a:rPr lang="zh-CN" altLang="en-US" sz="2600" dirty="0">
                <a:solidFill>
                  <a:schemeClr val="bg1"/>
                </a:solidFill>
                <a:latin typeface="+mn-lt"/>
                <a:ea typeface="+mn-ea"/>
              </a:rPr>
              <a:t>跨学科期刊 </a:t>
            </a:r>
            <a:r>
              <a:rPr lang="en-US" altLang="zh-CN" sz="2600" dirty="0">
                <a:solidFill>
                  <a:schemeClr val="bg1"/>
                </a:solidFill>
                <a:latin typeface="+mn-lt"/>
                <a:ea typeface="+mn-ea"/>
              </a:rPr>
              <a:t>&amp; </a:t>
            </a:r>
            <a:r>
              <a:rPr lang="zh-CN" altLang="en-US" sz="2600" dirty="0">
                <a:solidFill>
                  <a:schemeClr val="bg1"/>
                </a:solidFill>
                <a:latin typeface="+mn-lt"/>
                <a:ea typeface="+mn-ea"/>
              </a:rPr>
              <a:t>专业科学期刊</a:t>
            </a:r>
            <a:endParaRPr lang="en-US" sz="2600" dirty="0">
              <a:solidFill>
                <a:schemeClr val="bg1"/>
              </a:solidFill>
            </a:endParaRPr>
          </a:p>
        </p:txBody>
      </p:sp>
      <p:sp>
        <p:nvSpPr>
          <p:cNvPr id="4" name="TextBox 18">
            <a:extLst>
              <a:ext uri="{FF2B5EF4-FFF2-40B4-BE49-F238E27FC236}">
                <a16:creationId xmlns:a16="http://schemas.microsoft.com/office/drawing/2014/main" id="{A40A4091-A2EF-B543-22D0-23581F95058C}"/>
              </a:ext>
            </a:extLst>
          </p:cNvPr>
          <p:cNvSpPr txBox="1"/>
          <p:nvPr/>
        </p:nvSpPr>
        <p:spPr>
          <a:xfrm>
            <a:off x="2411760" y="1131590"/>
            <a:ext cx="2088232" cy="3093154"/>
          </a:xfrm>
          <a:prstGeom prst="rect">
            <a:avLst/>
          </a:prstGeom>
          <a:noFill/>
        </p:spPr>
        <p:txBody>
          <a:bodyPr wrap="square" lIns="0" tIns="0" rtlCol="0" anchor="t">
            <a:spAutoFit/>
          </a:bodyPr>
          <a:lstStyle/>
          <a:p>
            <a:pPr>
              <a:spcAft>
                <a:spcPts val="600"/>
              </a:spcAft>
              <a:buSzPct val="85000"/>
            </a:pPr>
            <a:r>
              <a:rPr lang="en-US" altLang="zh-CN" b="1" dirty="0">
                <a:solidFill>
                  <a:srgbClr val="7030A0"/>
                </a:solidFill>
                <a:latin typeface="Calibri" panose="020F0502020204030204" pitchFamily="34" charset="0"/>
                <a:ea typeface="Calibri" panose="020F0502020204030204" pitchFamily="34" charset="0"/>
                <a:cs typeface="Calibri" panose="020F0502020204030204" pitchFamily="34" charset="0"/>
              </a:rPr>
              <a:t>The Journal of the American Chemical Society</a:t>
            </a:r>
            <a:r>
              <a:rPr lang="en-US" altLang="zh-CN" dirty="0">
                <a:solidFill>
                  <a:schemeClr val="bg1"/>
                </a:solidFill>
                <a:latin typeface="Calibri" panose="020F0502020204030204" pitchFamily="34" charset="0"/>
                <a:ea typeface="Calibri" panose="020F0502020204030204" pitchFamily="34" charset="0"/>
                <a:cs typeface="Calibri" panose="020F0502020204030204" pitchFamily="34" charset="0"/>
              </a:rPr>
              <a:t>, founded in 1879, is the </a:t>
            </a:r>
            <a:r>
              <a:rPr lang="en-US" altLang="zh-CN" u="sng" dirty="0">
                <a:solidFill>
                  <a:schemeClr val="bg1"/>
                </a:solidFill>
                <a:latin typeface="Calibri" panose="020F0502020204030204" pitchFamily="34" charset="0"/>
                <a:ea typeface="Calibri" panose="020F0502020204030204" pitchFamily="34" charset="0"/>
                <a:cs typeface="Calibri" panose="020F0502020204030204" pitchFamily="34" charset="0"/>
              </a:rPr>
              <a:t>flagship journal</a:t>
            </a:r>
            <a:r>
              <a:rPr lang="en-US" altLang="zh-CN" dirty="0">
                <a:solidFill>
                  <a:schemeClr val="bg1"/>
                </a:solidFill>
                <a:latin typeface="Calibri" panose="020F0502020204030204" pitchFamily="34" charset="0"/>
                <a:ea typeface="Calibri" panose="020F0502020204030204" pitchFamily="34" charset="0"/>
                <a:cs typeface="Calibri" panose="020F0502020204030204" pitchFamily="34" charset="0"/>
              </a:rPr>
              <a:t> of the American Chemical Society and the </a:t>
            </a:r>
            <a:r>
              <a:rPr lang="en-US" altLang="zh-CN" u="sng" dirty="0">
                <a:solidFill>
                  <a:schemeClr val="bg1"/>
                </a:solidFill>
                <a:latin typeface="Calibri" panose="020F0502020204030204" pitchFamily="34" charset="0"/>
                <a:ea typeface="Calibri" panose="020F0502020204030204" pitchFamily="34" charset="0"/>
                <a:cs typeface="Calibri" panose="020F0502020204030204" pitchFamily="34" charset="0"/>
              </a:rPr>
              <a:t>world's preeminent journal of chemistry and interfacing areas of science</a:t>
            </a:r>
            <a:r>
              <a:rPr lang="en-US" altLang="zh-CN"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pic>
        <p:nvPicPr>
          <p:cNvPr id="5" name="图片 4" descr="图片包含 图形用户界面&#10;&#10;描述已自动生成">
            <a:extLst>
              <a:ext uri="{FF2B5EF4-FFF2-40B4-BE49-F238E27FC236}">
                <a16:creationId xmlns:a16="http://schemas.microsoft.com/office/drawing/2014/main" id="{ED5A1D64-5657-9751-1723-B56F36C1D2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733" y="1204405"/>
            <a:ext cx="1694833" cy="2248357"/>
          </a:xfrm>
          <a:prstGeom prst="rect">
            <a:avLst/>
          </a:prstGeom>
          <a:ln w="6350">
            <a:solidFill>
              <a:schemeClr val="bg1">
                <a:lumMod val="65000"/>
                <a:lumOff val="35000"/>
              </a:schemeClr>
            </a:solidFill>
          </a:ln>
        </p:spPr>
      </p:pic>
      <p:sp>
        <p:nvSpPr>
          <p:cNvPr id="13" name="TextBox 18">
            <a:extLst>
              <a:ext uri="{FF2B5EF4-FFF2-40B4-BE49-F238E27FC236}">
                <a16:creationId xmlns:a16="http://schemas.microsoft.com/office/drawing/2014/main" id="{2418A0B0-5BD7-5E35-8872-EBBFBCC21116}"/>
              </a:ext>
            </a:extLst>
          </p:cNvPr>
          <p:cNvSpPr txBox="1"/>
          <p:nvPr/>
        </p:nvSpPr>
        <p:spPr>
          <a:xfrm>
            <a:off x="6594303" y="1131590"/>
            <a:ext cx="2088232" cy="2262158"/>
          </a:xfrm>
          <a:prstGeom prst="rect">
            <a:avLst/>
          </a:prstGeom>
          <a:noFill/>
        </p:spPr>
        <p:txBody>
          <a:bodyPr wrap="square" lIns="0" tIns="0" rtlCol="0" anchor="t">
            <a:spAutoFit/>
          </a:bodyPr>
          <a:lstStyle/>
          <a:p>
            <a:pPr>
              <a:spcAft>
                <a:spcPts val="600"/>
              </a:spcAft>
              <a:buSzPct val="85000"/>
            </a:pPr>
            <a:r>
              <a:rPr lang="en-US" altLang="zh-CN" b="1"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ACS Omega </a:t>
            </a:r>
            <a:r>
              <a:rPr lang="en-US" altLang="zh-CN" dirty="0">
                <a:solidFill>
                  <a:schemeClr val="bg1"/>
                </a:solidFill>
                <a:latin typeface="Calibri" panose="020F0502020204030204" pitchFamily="34" charset="0"/>
                <a:ea typeface="Calibri" panose="020F0502020204030204" pitchFamily="34" charset="0"/>
                <a:cs typeface="Calibri" panose="020F0502020204030204" pitchFamily="34" charset="0"/>
              </a:rPr>
              <a:t>publishes new peer-reviewed findings in </a:t>
            </a:r>
            <a:r>
              <a:rPr lang="en-US" altLang="zh-CN" u="sng" dirty="0">
                <a:solidFill>
                  <a:schemeClr val="bg1"/>
                </a:solidFill>
                <a:latin typeface="Calibri" panose="020F0502020204030204" pitchFamily="34" charset="0"/>
                <a:ea typeface="Calibri" panose="020F0502020204030204" pitchFamily="34" charset="0"/>
                <a:cs typeface="Calibri" panose="020F0502020204030204" pitchFamily="34" charset="0"/>
              </a:rPr>
              <a:t>chemistry and the interfacing sciences</a:t>
            </a:r>
            <a:r>
              <a:rPr lang="en-US" altLang="zh-CN" dirty="0">
                <a:solidFill>
                  <a:schemeClr val="bg1"/>
                </a:solidFill>
                <a:latin typeface="Calibri" panose="020F0502020204030204" pitchFamily="34" charset="0"/>
                <a:ea typeface="Calibri" panose="020F0502020204030204" pitchFamily="34" charset="0"/>
                <a:cs typeface="Calibri" panose="020F0502020204030204" pitchFamily="34" charset="0"/>
              </a:rPr>
              <a:t>, including </a:t>
            </a:r>
            <a:r>
              <a:rPr lang="en-US" altLang="zh-CN" u="sng" dirty="0">
                <a:solidFill>
                  <a:schemeClr val="bg1"/>
                </a:solidFill>
                <a:latin typeface="Calibri" panose="020F0502020204030204" pitchFamily="34" charset="0"/>
                <a:ea typeface="Calibri" panose="020F0502020204030204" pitchFamily="34" charset="0"/>
                <a:cs typeface="Calibri" panose="020F0502020204030204" pitchFamily="34" charset="0"/>
              </a:rPr>
              <a:t>interdisciplinary studies</a:t>
            </a:r>
            <a:r>
              <a:rPr lang="en-US" altLang="zh-CN"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pic>
        <p:nvPicPr>
          <p:cNvPr id="16" name="Picture 7" descr="A screenshot of a cell phone&#10;&#10;Description automatically generated">
            <a:extLst>
              <a:ext uri="{FF2B5EF4-FFF2-40B4-BE49-F238E27FC236}">
                <a16:creationId xmlns:a16="http://schemas.microsoft.com/office/drawing/2014/main" id="{139A51EF-1204-13A3-5863-C65BDE4633F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8384"/>
          <a:stretch/>
        </p:blipFill>
        <p:spPr>
          <a:xfrm>
            <a:off x="4716016" y="1204405"/>
            <a:ext cx="1694832" cy="2247134"/>
          </a:xfrm>
          <a:prstGeom prst="rect">
            <a:avLst/>
          </a:prstGeom>
          <a:ln w="6350">
            <a:solidFill>
              <a:schemeClr val="bg1">
                <a:lumMod val="50000"/>
                <a:lumOff val="50000"/>
              </a:schemeClr>
            </a:solidFill>
          </a:ln>
          <a:effectLst/>
        </p:spPr>
      </p:pic>
      <p:sp>
        <p:nvSpPr>
          <p:cNvPr id="17" name="Title 1">
            <a:extLst>
              <a:ext uri="{FF2B5EF4-FFF2-40B4-BE49-F238E27FC236}">
                <a16:creationId xmlns:a16="http://schemas.microsoft.com/office/drawing/2014/main" id="{0119BF79-7AD6-11D4-6AEC-1086BEE4FDA7}"/>
              </a:ext>
            </a:extLst>
          </p:cNvPr>
          <p:cNvSpPr txBox="1">
            <a:spLocks/>
          </p:cNvSpPr>
          <p:nvPr/>
        </p:nvSpPr>
        <p:spPr bwMode="auto">
          <a:xfrm>
            <a:off x="697073" y="3693311"/>
            <a:ext cx="1368151" cy="409649"/>
          </a:xfrm>
          <a:prstGeom prst="rect">
            <a:avLst/>
          </a:prstGeom>
          <a:solidFill>
            <a:srgbClr val="7030A0"/>
          </a:solidFill>
          <a:ln w="9525">
            <a:solidFill>
              <a:schemeClr val="bg1"/>
            </a:solidFill>
            <a:miter lim="800000"/>
            <a:headEnd/>
            <a:tailEnd/>
          </a:ln>
          <a:effectLst>
            <a:outerShdw blurRad="50800" dist="38100" dir="2700000" algn="tl" rotWithShape="0">
              <a:prstClr val="black">
                <a:alpha val="40000"/>
              </a:prstClr>
            </a:outerShdw>
          </a:effectLst>
        </p:spPr>
        <p:txBody>
          <a:bodyPr anchor="ctr"/>
          <a:lstStyle/>
          <a:p>
            <a:pPr algn="ctr" defTabSz="457200" fontAlgn="auto">
              <a:spcBef>
                <a:spcPts val="0"/>
              </a:spcBef>
              <a:spcAft>
                <a:spcPts val="0"/>
              </a:spcAft>
              <a:defRPr/>
            </a:pPr>
            <a:r>
              <a:rPr lang="en-US" altLang="zh-CN"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Hybrid</a:t>
            </a:r>
          </a:p>
        </p:txBody>
      </p:sp>
      <p:sp>
        <p:nvSpPr>
          <p:cNvPr id="21" name="Title 1">
            <a:extLst>
              <a:ext uri="{FF2B5EF4-FFF2-40B4-BE49-F238E27FC236}">
                <a16:creationId xmlns:a16="http://schemas.microsoft.com/office/drawing/2014/main" id="{FC899EB6-44BB-4C37-0105-1ED1E7AF427E}"/>
              </a:ext>
            </a:extLst>
          </p:cNvPr>
          <p:cNvSpPr txBox="1">
            <a:spLocks/>
          </p:cNvSpPr>
          <p:nvPr/>
        </p:nvSpPr>
        <p:spPr bwMode="auto">
          <a:xfrm>
            <a:off x="4879356" y="3694942"/>
            <a:ext cx="1368151" cy="409650"/>
          </a:xfrm>
          <a:prstGeom prst="rect">
            <a:avLst/>
          </a:prstGeom>
          <a:solidFill>
            <a:schemeClr val="accent6">
              <a:lumMod val="75000"/>
            </a:schemeClr>
          </a:solidFill>
          <a:ln w="9525">
            <a:solidFill>
              <a:schemeClr val="bg1"/>
            </a:solidFill>
            <a:miter lim="800000"/>
            <a:headEnd/>
            <a:tailEnd/>
          </a:ln>
          <a:effectLst>
            <a:outerShdw blurRad="50800" dist="38100" dir="2700000" algn="tl" rotWithShape="0">
              <a:prstClr val="black">
                <a:alpha val="40000"/>
              </a:prstClr>
            </a:outerShdw>
          </a:effectLst>
        </p:spPr>
        <p:txBody>
          <a:bodyPr anchor="ctr"/>
          <a:lstStyle/>
          <a:p>
            <a:pPr algn="ctr" defTabSz="457200" fontAlgn="auto">
              <a:spcBef>
                <a:spcPts val="0"/>
              </a:spcBef>
              <a:spcAft>
                <a:spcPts val="0"/>
              </a:spcAft>
              <a:defRPr/>
            </a:pPr>
            <a:r>
              <a:rPr lang="en-US" altLang="zh-CN"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Gold OA</a:t>
            </a:r>
          </a:p>
        </p:txBody>
      </p:sp>
    </p:spTree>
    <p:extLst>
      <p:ext uri="{BB962C8B-B14F-4D97-AF65-F5344CB8AC3E}">
        <p14:creationId xmlns:p14="http://schemas.microsoft.com/office/powerpoint/2010/main" val="3799132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1"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E54D6-30E8-B76B-3E5A-A4D83C0A7EE0}"/>
            </a:ext>
          </a:extLst>
        </p:cNvPr>
        <p:cNvGrpSpPr/>
        <p:nvPr/>
      </p:nvGrpSpPr>
      <p:grpSpPr>
        <a:xfrm>
          <a:off x="0" y="0"/>
          <a:ext cx="0" cy="0"/>
          <a:chOff x="0" y="0"/>
          <a:chExt cx="0" cy="0"/>
        </a:xfrm>
      </p:grpSpPr>
      <p:sp>
        <p:nvSpPr>
          <p:cNvPr id="14" name="Rectangle 15">
            <a:extLst>
              <a:ext uri="{FF2B5EF4-FFF2-40B4-BE49-F238E27FC236}">
                <a16:creationId xmlns:a16="http://schemas.microsoft.com/office/drawing/2014/main" id="{161A5992-21E2-B770-25B8-740079FE7193}"/>
              </a:ext>
            </a:extLst>
          </p:cNvPr>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332E7073-6127-C072-E990-7CE3DBCA4E3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8" name="Slide Number Placeholder 2">
            <a:extLst>
              <a:ext uri="{FF2B5EF4-FFF2-40B4-BE49-F238E27FC236}">
                <a16:creationId xmlns:a16="http://schemas.microsoft.com/office/drawing/2014/main" id="{346A1BFF-F91E-E7D5-EC59-519DC0F7826B}"/>
              </a:ext>
            </a:extLst>
          </p:cNvPr>
          <p:cNvSpPr>
            <a:spLocks noGrp="1"/>
          </p:cNvSpPr>
          <p:nvPr>
            <p:ph type="sldNum" sz="quarter" idx="12"/>
          </p:nvPr>
        </p:nvSpPr>
        <p:spPr>
          <a:xfrm>
            <a:off x="7505129" y="4675363"/>
            <a:ext cx="470380" cy="228963"/>
          </a:xfrm>
        </p:spPr>
        <p:txBody>
          <a:bodyPr/>
          <a:lstStyle/>
          <a:p>
            <a:fld id="{DF0D8B84-1A4B-414C-B2D5-20F7DD95F941}" type="slidenum">
              <a:rPr lang="en-US" smtClean="0">
                <a:solidFill>
                  <a:schemeClr val="bg1"/>
                </a:solidFill>
              </a:rPr>
              <a:pPr/>
              <a:t>49</a:t>
            </a:fld>
            <a:endParaRPr lang="en-US" dirty="0">
              <a:solidFill>
                <a:schemeClr val="bg1"/>
              </a:solidFill>
            </a:endParaRPr>
          </a:p>
        </p:txBody>
      </p:sp>
      <p:sp>
        <p:nvSpPr>
          <p:cNvPr id="19" name="Date Placeholder 3">
            <a:extLst>
              <a:ext uri="{FF2B5EF4-FFF2-40B4-BE49-F238E27FC236}">
                <a16:creationId xmlns:a16="http://schemas.microsoft.com/office/drawing/2014/main" id="{24155DDC-C26E-9D5B-5BA0-FB3B647A6AE8}"/>
              </a:ext>
            </a:extLst>
          </p:cNvPr>
          <p:cNvSpPr txBox="1">
            <a:spLocks/>
          </p:cNvSpPr>
          <p:nvPr/>
        </p:nvSpPr>
        <p:spPr>
          <a:xfrm>
            <a:off x="7812360" y="4654748"/>
            <a:ext cx="1024409" cy="228963"/>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982BFB99-6EF6-6E4E-A264-E551B441CDE6}" type="datetime1">
              <a:rPr lang="en-US" altLang="en-US" sz="1200" smtClean="0">
                <a:solidFill>
                  <a:schemeClr val="bg1"/>
                </a:solidFill>
              </a:rPr>
              <a:pPr algn="r">
                <a:defRPr/>
              </a:pPr>
              <a:t>10/15/2026</a:t>
            </a:fld>
            <a:endParaRPr lang="en-US" altLang="en-US" sz="2000" dirty="0">
              <a:solidFill>
                <a:schemeClr val="bg1"/>
              </a:solidFill>
            </a:endParaRPr>
          </a:p>
        </p:txBody>
      </p:sp>
      <p:pic>
        <p:nvPicPr>
          <p:cNvPr id="9" name="图片 8">
            <a:extLst>
              <a:ext uri="{FF2B5EF4-FFF2-40B4-BE49-F238E27FC236}">
                <a16:creationId xmlns:a16="http://schemas.microsoft.com/office/drawing/2014/main" id="{D5CD1613-651C-0E7B-0925-9C8F07B0A857}"/>
              </a:ext>
            </a:extLst>
          </p:cNvPr>
          <p:cNvPicPr>
            <a:picLocks noChangeAspect="1"/>
          </p:cNvPicPr>
          <p:nvPr/>
        </p:nvPicPr>
        <p:blipFill>
          <a:blip r:embed="rId3"/>
          <a:stretch>
            <a:fillRect/>
          </a:stretch>
        </p:blipFill>
        <p:spPr>
          <a:xfrm>
            <a:off x="533734" y="1205628"/>
            <a:ext cx="1694832" cy="2247134"/>
          </a:xfrm>
          <a:prstGeom prst="rect">
            <a:avLst/>
          </a:prstGeom>
          <a:ln w="3175">
            <a:solidFill>
              <a:schemeClr val="bg1">
                <a:lumMod val="75000"/>
                <a:lumOff val="25000"/>
              </a:schemeClr>
            </a:solidFill>
          </a:ln>
        </p:spPr>
      </p:pic>
      <p:pic>
        <p:nvPicPr>
          <p:cNvPr id="10" name="图片 9">
            <a:extLst>
              <a:ext uri="{FF2B5EF4-FFF2-40B4-BE49-F238E27FC236}">
                <a16:creationId xmlns:a16="http://schemas.microsoft.com/office/drawing/2014/main" id="{943D6E9C-584D-FFC7-B4F1-97622BE224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6016" y="1204405"/>
            <a:ext cx="1694832" cy="2247134"/>
          </a:xfrm>
          <a:prstGeom prst="rect">
            <a:avLst/>
          </a:prstGeom>
          <a:ln w="6350">
            <a:solidFill>
              <a:schemeClr val="bg1">
                <a:lumMod val="50000"/>
                <a:lumOff val="50000"/>
              </a:schemeClr>
            </a:solidFill>
          </a:ln>
        </p:spPr>
      </p:pic>
      <p:sp>
        <p:nvSpPr>
          <p:cNvPr id="11" name="TextBox 18">
            <a:extLst>
              <a:ext uri="{FF2B5EF4-FFF2-40B4-BE49-F238E27FC236}">
                <a16:creationId xmlns:a16="http://schemas.microsoft.com/office/drawing/2014/main" id="{5DC963B1-DA62-3D3D-C2D0-74729B456390}"/>
              </a:ext>
            </a:extLst>
          </p:cNvPr>
          <p:cNvSpPr txBox="1"/>
          <p:nvPr/>
        </p:nvSpPr>
        <p:spPr>
          <a:xfrm>
            <a:off x="6594302" y="1131590"/>
            <a:ext cx="2154161" cy="2262158"/>
          </a:xfrm>
          <a:prstGeom prst="rect">
            <a:avLst/>
          </a:prstGeom>
          <a:noFill/>
        </p:spPr>
        <p:txBody>
          <a:bodyPr wrap="square" lIns="0" tIns="0" rtlCol="0" anchor="t">
            <a:spAutoFit/>
          </a:bodyPr>
          <a:lstStyle/>
          <a:p>
            <a:pPr>
              <a:spcAft>
                <a:spcPts val="600"/>
              </a:spcAft>
              <a:buSzPct val="85000"/>
            </a:pPr>
            <a:r>
              <a:rPr lang="en-US" altLang="zh-CN" b="1" dirty="0">
                <a:solidFill>
                  <a:srgbClr val="7030A0"/>
                </a:solidFill>
                <a:latin typeface="Calibri" panose="020F0502020204030204" pitchFamily="34" charset="0"/>
                <a:ea typeface="Calibri" panose="020F0502020204030204" pitchFamily="34" charset="0"/>
                <a:cs typeface="Calibri" panose="020F0502020204030204" pitchFamily="34" charset="0"/>
              </a:rPr>
              <a:t>Environmental Science &amp; Technology </a:t>
            </a:r>
            <a:r>
              <a:rPr lang="en-US" altLang="zh-CN" dirty="0">
                <a:solidFill>
                  <a:schemeClr val="bg1"/>
                </a:solidFill>
                <a:latin typeface="Calibri" panose="020F0502020204030204" pitchFamily="34" charset="0"/>
                <a:ea typeface="Calibri" panose="020F0502020204030204" pitchFamily="34" charset="0"/>
                <a:cs typeface="Calibri" panose="020F0502020204030204" pitchFamily="34" charset="0"/>
              </a:rPr>
              <a:t>reports impactful, groundbreaking, world-class research </a:t>
            </a:r>
            <a:r>
              <a:rPr lang="en-US" altLang="zh-CN" u="sng" dirty="0">
                <a:solidFill>
                  <a:schemeClr val="bg1"/>
                </a:solidFill>
                <a:latin typeface="Calibri" panose="020F0502020204030204" pitchFamily="34" charset="0"/>
                <a:ea typeface="Calibri" panose="020F0502020204030204" pitchFamily="34" charset="0"/>
                <a:cs typeface="Calibri" panose="020F0502020204030204" pitchFamily="34" charset="0"/>
              </a:rPr>
              <a:t>across a diverse range of environmentally relevant topics</a:t>
            </a:r>
            <a:r>
              <a:rPr lang="en-US" altLang="zh-CN"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8" name="TextBox 18">
            <a:extLst>
              <a:ext uri="{FF2B5EF4-FFF2-40B4-BE49-F238E27FC236}">
                <a16:creationId xmlns:a16="http://schemas.microsoft.com/office/drawing/2014/main" id="{EE829475-56B2-C76D-A12B-5EB71ECA6F41}"/>
              </a:ext>
            </a:extLst>
          </p:cNvPr>
          <p:cNvSpPr txBox="1"/>
          <p:nvPr/>
        </p:nvSpPr>
        <p:spPr>
          <a:xfrm>
            <a:off x="2411760" y="1131590"/>
            <a:ext cx="2088232" cy="2539157"/>
          </a:xfrm>
          <a:prstGeom prst="rect">
            <a:avLst/>
          </a:prstGeom>
          <a:noFill/>
        </p:spPr>
        <p:txBody>
          <a:bodyPr wrap="square" lIns="0" tIns="0" rtlCol="0" anchor="t">
            <a:spAutoFit/>
          </a:bodyPr>
          <a:lstStyle/>
          <a:p>
            <a:pPr>
              <a:spcAft>
                <a:spcPts val="600"/>
              </a:spcAft>
              <a:buSzPct val="85000"/>
            </a:pPr>
            <a:r>
              <a:rPr lang="en-US" altLang="zh-CN" b="1" dirty="0">
                <a:solidFill>
                  <a:srgbClr val="7030A0"/>
                </a:solidFill>
                <a:latin typeface="Calibri" panose="020F0502020204030204" pitchFamily="34" charset="0"/>
                <a:ea typeface="Calibri" panose="020F0502020204030204" pitchFamily="34" charset="0"/>
                <a:cs typeface="Calibri" panose="020F0502020204030204" pitchFamily="34" charset="0"/>
              </a:rPr>
              <a:t>The Journal of Organic Chemistry </a:t>
            </a:r>
            <a:r>
              <a:rPr lang="en-US" altLang="zh-CN" dirty="0">
                <a:solidFill>
                  <a:schemeClr val="bg1"/>
                </a:solidFill>
                <a:latin typeface="Calibri" panose="020F0502020204030204" pitchFamily="34" charset="0"/>
                <a:ea typeface="Calibri" panose="020F0502020204030204" pitchFamily="34" charset="0"/>
                <a:cs typeface="Calibri" panose="020F0502020204030204" pitchFamily="34" charset="0"/>
              </a:rPr>
              <a:t>welcomes original contributions of fundamental research in all branches of the </a:t>
            </a:r>
            <a:r>
              <a:rPr lang="en-US" altLang="zh-CN" u="sng" dirty="0">
                <a:solidFill>
                  <a:schemeClr val="bg1"/>
                </a:solidFill>
                <a:latin typeface="Calibri" panose="020F0502020204030204" pitchFamily="34" charset="0"/>
                <a:ea typeface="Calibri" panose="020F0502020204030204" pitchFamily="34" charset="0"/>
                <a:cs typeface="Calibri" panose="020F0502020204030204" pitchFamily="34" charset="0"/>
              </a:rPr>
              <a:t>theory and practice of organic chemistry</a:t>
            </a:r>
            <a:r>
              <a:rPr lang="en-US" altLang="zh-CN" dirty="0">
                <a:solidFill>
                  <a:schemeClr val="bg1"/>
                </a:solidFill>
                <a:latin typeface="Calibri" panose="020F0502020204030204" pitchFamily="34" charset="0"/>
                <a:ea typeface="Calibri" panose="020F0502020204030204" pitchFamily="34" charset="0"/>
                <a:cs typeface="Calibri" panose="020F0502020204030204" pitchFamily="34" charset="0"/>
              </a:rPr>
              <a:t>.</a:t>
            </a:r>
          </a:p>
        </p:txBody>
      </p:sp>
      <p:sp>
        <p:nvSpPr>
          <p:cNvPr id="12" name="Title 1">
            <a:extLst>
              <a:ext uri="{FF2B5EF4-FFF2-40B4-BE49-F238E27FC236}">
                <a16:creationId xmlns:a16="http://schemas.microsoft.com/office/drawing/2014/main" id="{C26DC4CD-76B8-CDE3-E409-FBA70E02D927}"/>
              </a:ext>
            </a:extLst>
          </p:cNvPr>
          <p:cNvSpPr txBox="1">
            <a:spLocks/>
          </p:cNvSpPr>
          <p:nvPr/>
        </p:nvSpPr>
        <p:spPr bwMode="auto">
          <a:xfrm>
            <a:off x="697073" y="3693311"/>
            <a:ext cx="1368151" cy="409649"/>
          </a:xfrm>
          <a:prstGeom prst="rect">
            <a:avLst/>
          </a:prstGeom>
          <a:solidFill>
            <a:srgbClr val="7030A0"/>
          </a:solidFill>
          <a:ln w="9525">
            <a:solidFill>
              <a:schemeClr val="bg1"/>
            </a:solidFill>
            <a:miter lim="800000"/>
            <a:headEnd/>
            <a:tailEnd/>
          </a:ln>
          <a:effectLst>
            <a:outerShdw blurRad="50800" dist="38100" dir="2700000" algn="tl" rotWithShape="0">
              <a:prstClr val="black">
                <a:alpha val="40000"/>
              </a:prstClr>
            </a:outerShdw>
          </a:effectLst>
        </p:spPr>
        <p:txBody>
          <a:bodyPr anchor="ctr"/>
          <a:lstStyle/>
          <a:p>
            <a:pPr algn="ctr" defTabSz="457200" fontAlgn="auto">
              <a:spcBef>
                <a:spcPts val="0"/>
              </a:spcBef>
              <a:spcAft>
                <a:spcPts val="0"/>
              </a:spcAft>
              <a:defRPr/>
            </a:pPr>
            <a:r>
              <a:rPr lang="en-US" altLang="zh-CN"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Hybrid</a:t>
            </a:r>
          </a:p>
        </p:txBody>
      </p:sp>
      <p:sp>
        <p:nvSpPr>
          <p:cNvPr id="15" name="Title 1">
            <a:extLst>
              <a:ext uri="{FF2B5EF4-FFF2-40B4-BE49-F238E27FC236}">
                <a16:creationId xmlns:a16="http://schemas.microsoft.com/office/drawing/2014/main" id="{683AE055-8CA2-3A96-EDA9-F665952FCD3A}"/>
              </a:ext>
            </a:extLst>
          </p:cNvPr>
          <p:cNvSpPr txBox="1">
            <a:spLocks/>
          </p:cNvSpPr>
          <p:nvPr/>
        </p:nvSpPr>
        <p:spPr bwMode="auto">
          <a:xfrm>
            <a:off x="4879356" y="3693311"/>
            <a:ext cx="1368151" cy="409649"/>
          </a:xfrm>
          <a:prstGeom prst="rect">
            <a:avLst/>
          </a:prstGeom>
          <a:solidFill>
            <a:srgbClr val="7030A0"/>
          </a:solidFill>
          <a:ln w="9525">
            <a:solidFill>
              <a:schemeClr val="bg1"/>
            </a:solidFill>
            <a:miter lim="800000"/>
            <a:headEnd/>
            <a:tailEnd/>
          </a:ln>
          <a:effectLst>
            <a:outerShdw blurRad="50800" dist="38100" dir="2700000" algn="tl" rotWithShape="0">
              <a:prstClr val="black">
                <a:alpha val="40000"/>
              </a:prstClr>
            </a:outerShdw>
          </a:effectLst>
        </p:spPr>
        <p:txBody>
          <a:bodyPr anchor="ctr"/>
          <a:lstStyle/>
          <a:p>
            <a:pPr algn="ctr" defTabSz="457200" fontAlgn="auto">
              <a:spcBef>
                <a:spcPts val="0"/>
              </a:spcBef>
              <a:spcAft>
                <a:spcPts val="0"/>
              </a:spcAft>
              <a:defRPr/>
            </a:pPr>
            <a:r>
              <a:rPr lang="en-US" altLang="zh-CN"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Hybrid</a:t>
            </a:r>
          </a:p>
        </p:txBody>
      </p:sp>
      <p:sp>
        <p:nvSpPr>
          <p:cNvPr id="4" name="Title 12">
            <a:extLst>
              <a:ext uri="{FF2B5EF4-FFF2-40B4-BE49-F238E27FC236}">
                <a16:creationId xmlns:a16="http://schemas.microsoft.com/office/drawing/2014/main" id="{30585A12-5FAF-C82C-BCE9-B038ED1A6C45}"/>
              </a:ext>
            </a:extLst>
          </p:cNvPr>
          <p:cNvSpPr txBox="1">
            <a:spLocks/>
          </p:cNvSpPr>
          <p:nvPr/>
        </p:nvSpPr>
        <p:spPr>
          <a:xfrm>
            <a:off x="539549" y="482645"/>
            <a:ext cx="7632851" cy="504056"/>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a:lnSpc>
                <a:spcPts val="2600"/>
              </a:lnSpc>
            </a:pPr>
            <a:r>
              <a:rPr lang="en-US" altLang="zh-CN" sz="2600" dirty="0">
                <a:solidFill>
                  <a:schemeClr val="bg1"/>
                </a:solidFill>
                <a:latin typeface="+mn-lt"/>
                <a:ea typeface="+mn-ea"/>
              </a:rPr>
              <a:t>Journal Scope </a:t>
            </a:r>
            <a:r>
              <a:rPr lang="zh-CN" altLang="en-US" sz="2600" dirty="0">
                <a:solidFill>
                  <a:schemeClr val="bg1"/>
                </a:solidFill>
                <a:latin typeface="+mn-lt"/>
                <a:ea typeface="+mn-ea"/>
              </a:rPr>
              <a:t>跨学科期刊 </a:t>
            </a:r>
            <a:r>
              <a:rPr lang="en-US" altLang="zh-CN" sz="2600" dirty="0">
                <a:solidFill>
                  <a:schemeClr val="bg1"/>
                </a:solidFill>
                <a:latin typeface="+mn-lt"/>
                <a:ea typeface="+mn-ea"/>
              </a:rPr>
              <a:t>&amp; </a:t>
            </a:r>
            <a:r>
              <a:rPr lang="zh-CN" altLang="en-US" sz="2600" dirty="0">
                <a:solidFill>
                  <a:schemeClr val="bg1"/>
                </a:solidFill>
                <a:latin typeface="+mn-lt"/>
                <a:ea typeface="+mn-ea"/>
              </a:rPr>
              <a:t>专业科学期刊</a:t>
            </a:r>
            <a:endParaRPr lang="en-US" sz="2600" dirty="0">
              <a:solidFill>
                <a:schemeClr val="bg1"/>
              </a:solidFill>
            </a:endParaRPr>
          </a:p>
        </p:txBody>
      </p:sp>
    </p:spTree>
    <p:extLst>
      <p:ext uri="{BB962C8B-B14F-4D97-AF65-F5344CB8AC3E}">
        <p14:creationId xmlns:p14="http://schemas.microsoft.com/office/powerpoint/2010/main" val="42898985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6E6C8-3D2F-CA35-32BD-DD96DA8EA8F5}"/>
            </a:ext>
          </a:extLst>
        </p:cNvPr>
        <p:cNvGrpSpPr/>
        <p:nvPr/>
      </p:nvGrpSpPr>
      <p:grpSpPr>
        <a:xfrm>
          <a:off x="0" y="0"/>
          <a:ext cx="0" cy="0"/>
          <a:chOff x="0" y="0"/>
          <a:chExt cx="0" cy="0"/>
        </a:xfrm>
      </p:grpSpPr>
      <p:sp>
        <p:nvSpPr>
          <p:cNvPr id="14" name="Rectangle 15">
            <a:extLst>
              <a:ext uri="{FF2B5EF4-FFF2-40B4-BE49-F238E27FC236}">
                <a16:creationId xmlns:a16="http://schemas.microsoft.com/office/drawing/2014/main" id="{C635864C-D0A2-1B93-C7B9-C935A24231FC}"/>
              </a:ext>
            </a:extLst>
          </p:cNvPr>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F73E481B-8FC5-8CE7-84D5-BAA71CE938A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8" name="Slide Number Placeholder 2">
            <a:extLst>
              <a:ext uri="{FF2B5EF4-FFF2-40B4-BE49-F238E27FC236}">
                <a16:creationId xmlns:a16="http://schemas.microsoft.com/office/drawing/2014/main" id="{0540245B-2899-69B4-BC60-885A9EF57884}"/>
              </a:ext>
            </a:extLst>
          </p:cNvPr>
          <p:cNvSpPr>
            <a:spLocks noGrp="1"/>
          </p:cNvSpPr>
          <p:nvPr>
            <p:ph type="sldNum" sz="quarter" idx="12"/>
          </p:nvPr>
        </p:nvSpPr>
        <p:spPr>
          <a:xfrm>
            <a:off x="7505129" y="4675363"/>
            <a:ext cx="470380" cy="228963"/>
          </a:xfrm>
        </p:spPr>
        <p:txBody>
          <a:bodyPr/>
          <a:lstStyle/>
          <a:p>
            <a:fld id="{DF0D8B84-1A4B-414C-B2D5-20F7DD95F941}" type="slidenum">
              <a:rPr lang="en-US" smtClean="0">
                <a:solidFill>
                  <a:schemeClr val="bg1"/>
                </a:solidFill>
              </a:rPr>
              <a:pPr/>
              <a:t>50</a:t>
            </a:fld>
            <a:endParaRPr lang="en-US" dirty="0">
              <a:solidFill>
                <a:schemeClr val="bg1"/>
              </a:solidFill>
            </a:endParaRPr>
          </a:p>
        </p:txBody>
      </p:sp>
      <p:sp>
        <p:nvSpPr>
          <p:cNvPr id="19" name="Date Placeholder 3">
            <a:extLst>
              <a:ext uri="{FF2B5EF4-FFF2-40B4-BE49-F238E27FC236}">
                <a16:creationId xmlns:a16="http://schemas.microsoft.com/office/drawing/2014/main" id="{34D57EAC-D4DD-1E24-859C-819EB3B0BC69}"/>
              </a:ext>
            </a:extLst>
          </p:cNvPr>
          <p:cNvSpPr txBox="1">
            <a:spLocks/>
          </p:cNvSpPr>
          <p:nvPr/>
        </p:nvSpPr>
        <p:spPr>
          <a:xfrm>
            <a:off x="7812360" y="4654748"/>
            <a:ext cx="1024409" cy="228963"/>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982BFB99-6EF6-6E4E-A264-E551B441CDE6}" type="datetime1">
              <a:rPr lang="en-US" altLang="en-US" sz="1200" smtClean="0">
                <a:solidFill>
                  <a:schemeClr val="bg1"/>
                </a:solidFill>
              </a:rPr>
              <a:pPr algn="r">
                <a:defRPr/>
              </a:pPr>
              <a:t>10/15/2026</a:t>
            </a:fld>
            <a:endParaRPr lang="en-US" altLang="en-US" sz="2000" dirty="0">
              <a:solidFill>
                <a:schemeClr val="bg1"/>
              </a:solidFill>
            </a:endParaRPr>
          </a:p>
        </p:txBody>
      </p:sp>
      <p:sp>
        <p:nvSpPr>
          <p:cNvPr id="12" name="Title 1">
            <a:extLst>
              <a:ext uri="{FF2B5EF4-FFF2-40B4-BE49-F238E27FC236}">
                <a16:creationId xmlns:a16="http://schemas.microsoft.com/office/drawing/2014/main" id="{CCD3D986-B48E-2837-685E-E8F83F3D0C10}"/>
              </a:ext>
            </a:extLst>
          </p:cNvPr>
          <p:cNvSpPr txBox="1">
            <a:spLocks/>
          </p:cNvSpPr>
          <p:nvPr/>
        </p:nvSpPr>
        <p:spPr bwMode="auto">
          <a:xfrm>
            <a:off x="533734" y="1203598"/>
            <a:ext cx="1662003" cy="409649"/>
          </a:xfrm>
          <a:prstGeom prst="rect">
            <a:avLst/>
          </a:prstGeom>
          <a:solidFill>
            <a:srgbClr val="7030A0"/>
          </a:solidFill>
          <a:ln w="9525">
            <a:solidFill>
              <a:schemeClr val="bg1"/>
            </a:solidFill>
            <a:miter lim="800000"/>
            <a:headEnd/>
            <a:tailEnd/>
          </a:ln>
          <a:effectLst/>
        </p:spPr>
        <p:txBody>
          <a:bodyPr anchor="ctr"/>
          <a:lstStyle/>
          <a:p>
            <a:pPr algn="ctr" defTabSz="457200" fontAlgn="auto">
              <a:spcBef>
                <a:spcPts val="0"/>
              </a:spcBef>
              <a:spcAft>
                <a:spcPts val="0"/>
              </a:spcAft>
              <a:defRPr/>
            </a:pPr>
            <a:r>
              <a:rPr lang="en-US" altLang="zh-CN"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Article</a:t>
            </a:r>
          </a:p>
        </p:txBody>
      </p:sp>
      <p:sp>
        <p:nvSpPr>
          <p:cNvPr id="5" name="Title 12">
            <a:extLst>
              <a:ext uri="{FF2B5EF4-FFF2-40B4-BE49-F238E27FC236}">
                <a16:creationId xmlns:a16="http://schemas.microsoft.com/office/drawing/2014/main" id="{F6909B05-2A73-8A33-6207-136D5069D021}"/>
              </a:ext>
            </a:extLst>
          </p:cNvPr>
          <p:cNvSpPr txBox="1">
            <a:spLocks/>
          </p:cNvSpPr>
          <p:nvPr/>
        </p:nvSpPr>
        <p:spPr>
          <a:xfrm>
            <a:off x="539549" y="482645"/>
            <a:ext cx="7632851" cy="504056"/>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a:lnSpc>
                <a:spcPts val="2600"/>
              </a:lnSpc>
            </a:pPr>
            <a:r>
              <a:rPr lang="en-US" altLang="zh-CN" sz="2600" dirty="0">
                <a:solidFill>
                  <a:schemeClr val="bg1"/>
                </a:solidFill>
                <a:latin typeface="+mn-lt"/>
                <a:ea typeface="+mn-ea"/>
              </a:rPr>
              <a:t>Manuscript Type </a:t>
            </a:r>
            <a:r>
              <a:rPr lang="zh-CN" altLang="en-US" sz="2600" dirty="0">
                <a:solidFill>
                  <a:schemeClr val="bg1"/>
                </a:solidFill>
                <a:latin typeface="+mn-lt"/>
                <a:ea typeface="+mn-ea"/>
              </a:rPr>
              <a:t>稿件的类型</a:t>
            </a:r>
            <a:endParaRPr lang="en-US" sz="2600" dirty="0">
              <a:solidFill>
                <a:schemeClr val="bg1"/>
              </a:solidFill>
            </a:endParaRPr>
          </a:p>
        </p:txBody>
      </p:sp>
      <p:sp>
        <p:nvSpPr>
          <p:cNvPr id="9" name="Title 1">
            <a:extLst>
              <a:ext uri="{FF2B5EF4-FFF2-40B4-BE49-F238E27FC236}">
                <a16:creationId xmlns:a16="http://schemas.microsoft.com/office/drawing/2014/main" id="{D09FF327-46D7-CDE1-DD46-1B0283A737E2}"/>
              </a:ext>
            </a:extLst>
          </p:cNvPr>
          <p:cNvSpPr txBox="1">
            <a:spLocks/>
          </p:cNvSpPr>
          <p:nvPr/>
        </p:nvSpPr>
        <p:spPr bwMode="auto">
          <a:xfrm>
            <a:off x="532220" y="1995686"/>
            <a:ext cx="1663517" cy="409649"/>
          </a:xfrm>
          <a:prstGeom prst="rect">
            <a:avLst/>
          </a:prstGeom>
          <a:solidFill>
            <a:srgbClr val="6699FF"/>
          </a:solidFill>
          <a:ln w="9525">
            <a:solidFill>
              <a:schemeClr val="bg1"/>
            </a:solidFill>
            <a:miter lim="800000"/>
            <a:headEnd/>
            <a:tailEnd/>
          </a:ln>
          <a:effectLst/>
        </p:spPr>
        <p:txBody>
          <a:bodyPr anchor="ctr"/>
          <a:lstStyle/>
          <a:p>
            <a:pPr algn="ctr" defTabSz="457200" fontAlgn="auto">
              <a:spcBef>
                <a:spcPts val="0"/>
              </a:spcBef>
              <a:spcAft>
                <a:spcPts val="0"/>
              </a:spcAft>
              <a:defRPr/>
            </a:pPr>
            <a:r>
              <a:rPr lang="en-US" altLang="zh-CN"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Letter</a:t>
            </a:r>
          </a:p>
        </p:txBody>
      </p:sp>
      <p:sp>
        <p:nvSpPr>
          <p:cNvPr id="13" name="Title 1">
            <a:extLst>
              <a:ext uri="{FF2B5EF4-FFF2-40B4-BE49-F238E27FC236}">
                <a16:creationId xmlns:a16="http://schemas.microsoft.com/office/drawing/2014/main" id="{59D540C3-12E0-CF46-5D90-9D0101783EE0}"/>
              </a:ext>
            </a:extLst>
          </p:cNvPr>
          <p:cNvSpPr txBox="1">
            <a:spLocks/>
          </p:cNvSpPr>
          <p:nvPr/>
        </p:nvSpPr>
        <p:spPr bwMode="auto">
          <a:xfrm>
            <a:off x="532219" y="2848759"/>
            <a:ext cx="1663518" cy="409649"/>
          </a:xfrm>
          <a:prstGeom prst="rect">
            <a:avLst/>
          </a:prstGeom>
          <a:solidFill>
            <a:schemeClr val="accent2"/>
          </a:solidFill>
          <a:ln w="9525">
            <a:solidFill>
              <a:schemeClr val="bg1"/>
            </a:solidFill>
            <a:miter lim="800000"/>
            <a:headEnd/>
            <a:tailEnd/>
          </a:ln>
          <a:effectLst/>
        </p:spPr>
        <p:txBody>
          <a:bodyPr anchor="ctr"/>
          <a:lstStyle/>
          <a:p>
            <a:pPr algn="ctr" defTabSz="457200" fontAlgn="auto">
              <a:spcBef>
                <a:spcPts val="0"/>
              </a:spcBef>
              <a:spcAft>
                <a:spcPts val="0"/>
              </a:spcAft>
              <a:defRPr/>
            </a:pPr>
            <a:r>
              <a:rPr lang="en-US" altLang="zh-CN"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Review</a:t>
            </a:r>
          </a:p>
        </p:txBody>
      </p:sp>
      <p:sp>
        <p:nvSpPr>
          <p:cNvPr id="15" name="Title 1">
            <a:extLst>
              <a:ext uri="{FF2B5EF4-FFF2-40B4-BE49-F238E27FC236}">
                <a16:creationId xmlns:a16="http://schemas.microsoft.com/office/drawing/2014/main" id="{242D7E07-0945-987A-BF47-C29F9D975751}"/>
              </a:ext>
            </a:extLst>
          </p:cNvPr>
          <p:cNvSpPr txBox="1">
            <a:spLocks/>
          </p:cNvSpPr>
          <p:nvPr/>
        </p:nvSpPr>
        <p:spPr bwMode="auto">
          <a:xfrm>
            <a:off x="532219" y="3702571"/>
            <a:ext cx="1663518" cy="409649"/>
          </a:xfrm>
          <a:prstGeom prst="rect">
            <a:avLst/>
          </a:prstGeom>
          <a:solidFill>
            <a:schemeClr val="accent3">
              <a:lumMod val="75000"/>
            </a:schemeClr>
          </a:solidFill>
          <a:ln w="9525">
            <a:solidFill>
              <a:schemeClr val="bg1"/>
            </a:solidFill>
            <a:miter lim="800000"/>
            <a:headEnd/>
            <a:tailEnd/>
          </a:ln>
          <a:effectLst/>
        </p:spPr>
        <p:txBody>
          <a:bodyPr anchor="ctr"/>
          <a:lstStyle/>
          <a:p>
            <a:pPr algn="ctr" defTabSz="457200" fontAlgn="auto">
              <a:spcBef>
                <a:spcPts val="0"/>
              </a:spcBef>
              <a:spcAft>
                <a:spcPts val="0"/>
              </a:spcAft>
              <a:defRPr/>
            </a:pPr>
            <a:r>
              <a:rPr lang="en-US" altLang="zh-CN"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Perspective</a:t>
            </a:r>
          </a:p>
        </p:txBody>
      </p:sp>
      <p:sp>
        <p:nvSpPr>
          <p:cNvPr id="2" name="TextBox 18">
            <a:extLst>
              <a:ext uri="{FF2B5EF4-FFF2-40B4-BE49-F238E27FC236}">
                <a16:creationId xmlns:a16="http://schemas.microsoft.com/office/drawing/2014/main" id="{958E2937-1D14-371D-44A3-272DB82D36F4}"/>
              </a:ext>
            </a:extLst>
          </p:cNvPr>
          <p:cNvSpPr txBox="1"/>
          <p:nvPr/>
        </p:nvSpPr>
        <p:spPr>
          <a:xfrm>
            <a:off x="2411759" y="1113022"/>
            <a:ext cx="6425009" cy="600164"/>
          </a:xfrm>
          <a:prstGeom prst="rect">
            <a:avLst/>
          </a:prstGeom>
          <a:noFill/>
        </p:spPr>
        <p:txBody>
          <a:bodyPr wrap="square" lIns="0" tIns="0" rtlCol="0" anchor="t">
            <a:spAutoFit/>
          </a:bodyPr>
          <a:lstStyle/>
          <a:p>
            <a:pPr>
              <a:spcAft>
                <a:spcPts val="600"/>
              </a:spcAft>
              <a:buSzPct val="85000"/>
            </a:pPr>
            <a:r>
              <a:rPr lang="en-US" altLang="zh-CN" b="1" dirty="0">
                <a:solidFill>
                  <a:srgbClr val="7030A0"/>
                </a:solidFill>
                <a:cs typeface="Calibri" panose="020F0502020204030204" pitchFamily="34" charset="0"/>
              </a:rPr>
              <a:t>Research Article </a:t>
            </a:r>
            <a:r>
              <a:rPr lang="zh-CN" altLang="en-US" b="1" dirty="0">
                <a:solidFill>
                  <a:srgbClr val="7030A0"/>
                </a:solidFill>
                <a:cs typeface="Calibri" panose="020F0502020204030204" pitchFamily="34" charset="0"/>
              </a:rPr>
              <a:t>研究型文章：</a:t>
            </a:r>
            <a:r>
              <a:rPr lang="zh-CN" altLang="en-US" dirty="0">
                <a:solidFill>
                  <a:schemeClr val="bg1"/>
                </a:solidFill>
                <a:cs typeface="Calibri" panose="020F0502020204030204" pitchFamily="34" charset="0"/>
              </a:rPr>
              <a:t>篇幅较长，理论推导严格，全面论述一项研究，审稿周期长，强调“系统完整”</a:t>
            </a:r>
            <a:endParaRPr lang="en-US" altLang="zh-CN" dirty="0">
              <a:solidFill>
                <a:schemeClr val="bg1"/>
              </a:solidFill>
              <a:cs typeface="Calibri" panose="020F0502020204030204" pitchFamily="34" charset="0"/>
            </a:endParaRPr>
          </a:p>
        </p:txBody>
      </p:sp>
      <p:sp>
        <p:nvSpPr>
          <p:cNvPr id="4" name="TextBox 18">
            <a:extLst>
              <a:ext uri="{FF2B5EF4-FFF2-40B4-BE49-F238E27FC236}">
                <a16:creationId xmlns:a16="http://schemas.microsoft.com/office/drawing/2014/main" id="{89CA6BB7-3F63-F557-873B-E5AB24225354}"/>
              </a:ext>
            </a:extLst>
          </p:cNvPr>
          <p:cNvSpPr txBox="1"/>
          <p:nvPr/>
        </p:nvSpPr>
        <p:spPr>
          <a:xfrm>
            <a:off x="2411760" y="1900428"/>
            <a:ext cx="6480720" cy="600164"/>
          </a:xfrm>
          <a:prstGeom prst="rect">
            <a:avLst/>
          </a:prstGeom>
          <a:noFill/>
        </p:spPr>
        <p:txBody>
          <a:bodyPr wrap="square" lIns="0" tIns="0" rtlCol="0" anchor="t">
            <a:spAutoFit/>
          </a:bodyPr>
          <a:lstStyle/>
          <a:p>
            <a:pPr>
              <a:spcAft>
                <a:spcPts val="600"/>
              </a:spcAft>
              <a:buSzPct val="85000"/>
            </a:pPr>
            <a:r>
              <a:rPr lang="en-US" altLang="zh-CN" b="1" dirty="0">
                <a:solidFill>
                  <a:srgbClr val="0032A0"/>
                </a:solidFill>
                <a:cs typeface="Calibri" panose="020F0502020204030204" pitchFamily="34" charset="0"/>
              </a:rPr>
              <a:t>Letter/Communication </a:t>
            </a:r>
            <a:r>
              <a:rPr lang="zh-CN" altLang="en-US" b="1" dirty="0">
                <a:solidFill>
                  <a:srgbClr val="0032A0"/>
                </a:solidFill>
                <a:cs typeface="Calibri" panose="020F0502020204030204" pitchFamily="34" charset="0"/>
              </a:rPr>
              <a:t>快报文章：</a:t>
            </a:r>
            <a:r>
              <a:rPr lang="zh-CN" altLang="en-US" dirty="0">
                <a:solidFill>
                  <a:schemeClr val="bg1"/>
                </a:solidFill>
                <a:cs typeface="Calibri" panose="020F0502020204030204" pitchFamily="34" charset="0"/>
              </a:rPr>
              <a:t>篇幅较短，通常有字数限制，图表少，侧重最新发现和初步研究，审稿快，强调“新颖快速”</a:t>
            </a:r>
            <a:endParaRPr lang="en-US" altLang="zh-CN" dirty="0">
              <a:solidFill>
                <a:schemeClr val="bg1"/>
              </a:solidFill>
              <a:cs typeface="Calibri" panose="020F0502020204030204" pitchFamily="34" charset="0"/>
            </a:endParaRPr>
          </a:p>
        </p:txBody>
      </p:sp>
      <p:sp>
        <p:nvSpPr>
          <p:cNvPr id="6" name="TextBox 18">
            <a:extLst>
              <a:ext uri="{FF2B5EF4-FFF2-40B4-BE49-F238E27FC236}">
                <a16:creationId xmlns:a16="http://schemas.microsoft.com/office/drawing/2014/main" id="{3E0CAB8F-00E0-A7CE-B579-B77ECE3E3944}"/>
              </a:ext>
            </a:extLst>
          </p:cNvPr>
          <p:cNvSpPr txBox="1"/>
          <p:nvPr/>
        </p:nvSpPr>
        <p:spPr>
          <a:xfrm>
            <a:off x="2411760" y="2690185"/>
            <a:ext cx="6480720" cy="877163"/>
          </a:xfrm>
          <a:prstGeom prst="rect">
            <a:avLst/>
          </a:prstGeom>
          <a:noFill/>
        </p:spPr>
        <p:txBody>
          <a:bodyPr wrap="square" lIns="0" tIns="0" rtlCol="0" anchor="t">
            <a:spAutoFit/>
          </a:bodyPr>
          <a:lstStyle/>
          <a:p>
            <a:pPr>
              <a:spcAft>
                <a:spcPts val="600"/>
              </a:spcAft>
              <a:buSzPct val="85000"/>
            </a:pPr>
            <a:r>
              <a:rPr lang="en-US" altLang="zh-CN" b="1" dirty="0">
                <a:solidFill>
                  <a:srgbClr val="C00000"/>
                </a:solidFill>
                <a:cs typeface="Calibri" panose="020F0502020204030204" pitchFamily="34" charset="0"/>
              </a:rPr>
              <a:t>Review Article </a:t>
            </a:r>
            <a:r>
              <a:rPr lang="zh-CN" altLang="en-US" b="1" dirty="0">
                <a:solidFill>
                  <a:srgbClr val="C00000"/>
                </a:solidFill>
                <a:cs typeface="Calibri" panose="020F0502020204030204" pitchFamily="34" charset="0"/>
              </a:rPr>
              <a:t>综述型文章：</a:t>
            </a:r>
            <a:r>
              <a:rPr lang="zh-CN" altLang="en-US" dirty="0">
                <a:solidFill>
                  <a:schemeClr val="bg1"/>
                </a:solidFill>
                <a:cs typeface="Calibri" panose="020F0502020204030204" pitchFamily="34" charset="0"/>
              </a:rPr>
              <a:t>对特定领域的科研主题进行全面且批判的综述总结，既涵盖成熟的研究领域，又包含新兴领域和未来的前瞻。通常由编辑部邀请，欢迎作者提出主题建议。</a:t>
            </a:r>
            <a:endParaRPr lang="en-US" altLang="zh-CN" dirty="0">
              <a:solidFill>
                <a:schemeClr val="bg1"/>
              </a:solidFill>
              <a:cs typeface="Calibri" panose="020F0502020204030204" pitchFamily="34" charset="0"/>
            </a:endParaRPr>
          </a:p>
        </p:txBody>
      </p:sp>
      <p:sp>
        <p:nvSpPr>
          <p:cNvPr id="7" name="TextBox 18">
            <a:extLst>
              <a:ext uri="{FF2B5EF4-FFF2-40B4-BE49-F238E27FC236}">
                <a16:creationId xmlns:a16="http://schemas.microsoft.com/office/drawing/2014/main" id="{CFF0A22C-F354-1733-0C1E-4C17D355D18C}"/>
              </a:ext>
            </a:extLst>
          </p:cNvPr>
          <p:cNvSpPr txBox="1"/>
          <p:nvPr/>
        </p:nvSpPr>
        <p:spPr>
          <a:xfrm>
            <a:off x="2411760" y="3651870"/>
            <a:ext cx="6480720" cy="877163"/>
          </a:xfrm>
          <a:prstGeom prst="rect">
            <a:avLst/>
          </a:prstGeom>
          <a:noFill/>
        </p:spPr>
        <p:txBody>
          <a:bodyPr wrap="square" lIns="0" tIns="0" rtlCol="0" anchor="t">
            <a:spAutoFit/>
          </a:bodyPr>
          <a:lstStyle/>
          <a:p>
            <a:pPr>
              <a:spcAft>
                <a:spcPts val="600"/>
              </a:spcAft>
              <a:buSzPct val="85000"/>
            </a:pPr>
            <a:r>
              <a:rPr lang="en-US" altLang="zh-CN" b="1" dirty="0">
                <a:solidFill>
                  <a:srgbClr val="0B5145"/>
                </a:solidFill>
                <a:cs typeface="Calibri" panose="020F0502020204030204" pitchFamily="34" charset="0"/>
              </a:rPr>
              <a:t>Perspective </a:t>
            </a:r>
            <a:r>
              <a:rPr lang="zh-CN" altLang="en-US" b="1" dirty="0">
                <a:solidFill>
                  <a:srgbClr val="0B5145"/>
                </a:solidFill>
                <a:cs typeface="Calibri" panose="020F0502020204030204" pitchFamily="34" charset="0"/>
              </a:rPr>
              <a:t>观点型文章：</a:t>
            </a:r>
            <a:r>
              <a:rPr lang="zh-CN" altLang="en-US" dirty="0">
                <a:solidFill>
                  <a:schemeClr val="bg1"/>
                </a:solidFill>
                <a:cs typeface="Calibri" panose="020F0502020204030204" pitchFamily="34" charset="0"/>
              </a:rPr>
              <a:t>对某个正在发展的新兴领域进行简短回顾和个人评价，重点是聚焦于对未来的前瞻性和批判性评估，而非文献报告的汇编总结，通常由编辑部邀请。</a:t>
            </a:r>
            <a:endParaRPr lang="en-US" altLang="zh-CN" dirty="0">
              <a:solidFill>
                <a:schemeClr val="bg1"/>
              </a:solidFill>
              <a:cs typeface="Calibri" panose="020F0502020204030204" pitchFamily="34" charset="0"/>
            </a:endParaRPr>
          </a:p>
        </p:txBody>
      </p:sp>
    </p:spTree>
    <p:extLst>
      <p:ext uri="{BB962C8B-B14F-4D97-AF65-F5344CB8AC3E}">
        <p14:creationId xmlns:p14="http://schemas.microsoft.com/office/powerpoint/2010/main" val="2669368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6" grpId="0"/>
      <p:bldP spid="7"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06905A6B-D180-7DE8-D3F4-6E1A9F42463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4" name="Slide Number Placeholder 2">
            <a:extLst>
              <a:ext uri="{FF2B5EF4-FFF2-40B4-BE49-F238E27FC236}">
                <a16:creationId xmlns:a16="http://schemas.microsoft.com/office/drawing/2014/main" id="{4B8CE718-E27F-2E7A-2670-9327DA43E673}"/>
              </a:ext>
            </a:extLst>
          </p:cNvPr>
          <p:cNvSpPr>
            <a:spLocks noGrp="1"/>
          </p:cNvSpPr>
          <p:nvPr>
            <p:ph type="sldNum" sz="quarter" idx="12"/>
          </p:nvPr>
        </p:nvSpPr>
        <p:spPr>
          <a:xfrm>
            <a:off x="7505129" y="4675363"/>
            <a:ext cx="470380" cy="228963"/>
          </a:xfrm>
        </p:spPr>
        <p:txBody>
          <a:bodyPr/>
          <a:lstStyle/>
          <a:p>
            <a:fld id="{DF0D8B84-1A4B-414C-B2D5-20F7DD95F941}" type="slidenum">
              <a:rPr lang="en-US" smtClean="0">
                <a:solidFill>
                  <a:schemeClr val="bg1"/>
                </a:solidFill>
              </a:rPr>
              <a:pPr/>
              <a:t>51</a:t>
            </a:fld>
            <a:endParaRPr lang="en-US" dirty="0">
              <a:solidFill>
                <a:schemeClr val="bg1"/>
              </a:solidFill>
            </a:endParaRPr>
          </a:p>
        </p:txBody>
      </p:sp>
      <p:sp>
        <p:nvSpPr>
          <p:cNvPr id="5" name="Date Placeholder 3">
            <a:extLst>
              <a:ext uri="{FF2B5EF4-FFF2-40B4-BE49-F238E27FC236}">
                <a16:creationId xmlns:a16="http://schemas.microsoft.com/office/drawing/2014/main" id="{CF2BD690-B5D5-43C0-6AF4-69DDDD203B34}"/>
              </a:ext>
            </a:extLst>
          </p:cNvPr>
          <p:cNvSpPr txBox="1">
            <a:spLocks/>
          </p:cNvSpPr>
          <p:nvPr/>
        </p:nvSpPr>
        <p:spPr>
          <a:xfrm>
            <a:off x="7812360" y="4654748"/>
            <a:ext cx="1024409" cy="228963"/>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982BFB99-6EF6-6E4E-A264-E551B441CDE6}" type="datetime1">
              <a:rPr lang="en-US" altLang="en-US" sz="1200" smtClean="0">
                <a:solidFill>
                  <a:schemeClr val="bg1"/>
                </a:solidFill>
              </a:rPr>
              <a:pPr algn="r">
                <a:defRPr/>
              </a:pPr>
              <a:t>10/15/2026</a:t>
            </a:fld>
            <a:endParaRPr lang="en-US" altLang="en-US" sz="2000" dirty="0">
              <a:solidFill>
                <a:schemeClr val="bg1"/>
              </a:solidFill>
            </a:endParaRPr>
          </a:p>
        </p:txBody>
      </p:sp>
      <p:pic>
        <p:nvPicPr>
          <p:cNvPr id="11" name="图片 10">
            <a:extLst>
              <a:ext uri="{FF2B5EF4-FFF2-40B4-BE49-F238E27FC236}">
                <a16:creationId xmlns:a16="http://schemas.microsoft.com/office/drawing/2014/main" id="{BCAB11D9-39B3-25A2-A17B-31DA8FAB0A7F}"/>
              </a:ext>
            </a:extLst>
          </p:cNvPr>
          <p:cNvPicPr>
            <a:picLocks noChangeAspect="1"/>
          </p:cNvPicPr>
          <p:nvPr/>
        </p:nvPicPr>
        <p:blipFill>
          <a:blip r:embed="rId3"/>
          <a:stretch>
            <a:fillRect/>
          </a:stretch>
        </p:blipFill>
        <p:spPr>
          <a:xfrm>
            <a:off x="1227795" y="984409"/>
            <a:ext cx="6688408" cy="3460791"/>
          </a:xfrm>
          <a:prstGeom prst="rect">
            <a:avLst/>
          </a:prstGeom>
          <a:ln w="6350">
            <a:solidFill>
              <a:schemeClr val="bg1">
                <a:lumMod val="65000"/>
                <a:lumOff val="35000"/>
              </a:schemeClr>
            </a:solidFill>
          </a:ln>
        </p:spPr>
      </p:pic>
      <p:sp>
        <p:nvSpPr>
          <p:cNvPr id="9" name="Title 12">
            <a:extLst>
              <a:ext uri="{FF2B5EF4-FFF2-40B4-BE49-F238E27FC236}">
                <a16:creationId xmlns:a16="http://schemas.microsoft.com/office/drawing/2014/main" id="{A5FCD11B-EB80-889C-067B-A60CD4A4B80E}"/>
              </a:ext>
            </a:extLst>
          </p:cNvPr>
          <p:cNvSpPr txBox="1">
            <a:spLocks/>
          </p:cNvSpPr>
          <p:nvPr/>
        </p:nvSpPr>
        <p:spPr>
          <a:xfrm>
            <a:off x="539549" y="482645"/>
            <a:ext cx="7992891" cy="504056"/>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a:lnSpc>
                <a:spcPts val="2600"/>
              </a:lnSpc>
            </a:pPr>
            <a:r>
              <a:rPr lang="en-US" altLang="zh-CN" sz="2600" dirty="0">
                <a:solidFill>
                  <a:schemeClr val="bg1"/>
                </a:solidFill>
                <a:latin typeface="+mn-lt"/>
                <a:ea typeface="+mn-ea"/>
              </a:rPr>
              <a:t>All Required Documentation  </a:t>
            </a:r>
            <a:r>
              <a:rPr lang="zh-CN" altLang="en-US" sz="2600" dirty="0">
                <a:solidFill>
                  <a:schemeClr val="bg1"/>
                </a:solidFill>
                <a:latin typeface="+mn-lt"/>
                <a:ea typeface="+mn-ea"/>
              </a:rPr>
              <a:t>投稿需要上传哪些文件</a:t>
            </a:r>
            <a:endParaRPr lang="en-US" sz="2600" dirty="0">
              <a:solidFill>
                <a:schemeClr val="bg1"/>
              </a:solidFill>
            </a:endParaRPr>
          </a:p>
        </p:txBody>
      </p:sp>
    </p:spTree>
    <p:extLst>
      <p:ext uri="{BB962C8B-B14F-4D97-AF65-F5344CB8AC3E}">
        <p14:creationId xmlns:p14="http://schemas.microsoft.com/office/powerpoint/2010/main" val="41234839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06905A6B-D180-7DE8-D3F4-6E1A9F42463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cxnSp>
        <p:nvCxnSpPr>
          <p:cNvPr id="4" name="Elbow Connector 14">
            <a:extLst>
              <a:ext uri="{FF2B5EF4-FFF2-40B4-BE49-F238E27FC236}">
                <a16:creationId xmlns:a16="http://schemas.microsoft.com/office/drawing/2014/main" id="{533F045A-FD18-B2E0-D52C-2E8F94A134B4}"/>
              </a:ext>
            </a:extLst>
          </p:cNvPr>
          <p:cNvCxnSpPr>
            <a:cxnSpLocks/>
          </p:cNvCxnSpPr>
          <p:nvPr/>
        </p:nvCxnSpPr>
        <p:spPr>
          <a:xfrm>
            <a:off x="2164924" y="530392"/>
            <a:ext cx="5416604" cy="1"/>
          </a:xfrm>
          <a:prstGeom prst="bentConnector3">
            <a:avLst>
              <a:gd name="adj1" fmla="val 50000"/>
            </a:avLst>
          </a:prstGeom>
          <a:ln>
            <a:solidFill>
              <a:srgbClr val="1BA4DE"/>
            </a:solidFill>
          </a:ln>
          <a:effectLst/>
        </p:spPr>
        <p:style>
          <a:lnRef idx="2">
            <a:schemeClr val="accent1"/>
          </a:lnRef>
          <a:fillRef idx="0">
            <a:schemeClr val="accent1"/>
          </a:fillRef>
          <a:effectRef idx="1">
            <a:schemeClr val="accent1"/>
          </a:effectRef>
          <a:fontRef idx="minor">
            <a:schemeClr val="tx1"/>
          </a:fontRef>
        </p:style>
      </p:cxnSp>
      <p:cxnSp>
        <p:nvCxnSpPr>
          <p:cNvPr id="5" name="Elbow Connector 21">
            <a:extLst>
              <a:ext uri="{FF2B5EF4-FFF2-40B4-BE49-F238E27FC236}">
                <a16:creationId xmlns:a16="http://schemas.microsoft.com/office/drawing/2014/main" id="{B45B7280-AD71-27D8-1E87-CC1ED20A1C12}"/>
              </a:ext>
            </a:extLst>
          </p:cNvPr>
          <p:cNvCxnSpPr/>
          <p:nvPr/>
        </p:nvCxnSpPr>
        <p:spPr>
          <a:xfrm rot="10800000" flipV="1">
            <a:off x="1485528" y="530338"/>
            <a:ext cx="6096000" cy="1447800"/>
          </a:xfrm>
          <a:prstGeom prst="bentConnector3">
            <a:avLst>
              <a:gd name="adj1" fmla="val -15857"/>
            </a:avLst>
          </a:prstGeom>
          <a:ln>
            <a:solidFill>
              <a:srgbClr val="1BA4DE"/>
            </a:solidFill>
          </a:ln>
          <a:effectLst/>
        </p:spPr>
        <p:style>
          <a:lnRef idx="2">
            <a:schemeClr val="accent1"/>
          </a:lnRef>
          <a:fillRef idx="0">
            <a:schemeClr val="accent1"/>
          </a:fillRef>
          <a:effectRef idx="1">
            <a:schemeClr val="accent1"/>
          </a:effectRef>
          <a:fontRef idx="minor">
            <a:schemeClr val="tx1"/>
          </a:fontRef>
        </p:style>
      </p:cxnSp>
      <p:sp>
        <p:nvSpPr>
          <p:cNvPr id="6" name="TextBox 32">
            <a:extLst>
              <a:ext uri="{FF2B5EF4-FFF2-40B4-BE49-F238E27FC236}">
                <a16:creationId xmlns:a16="http://schemas.microsoft.com/office/drawing/2014/main" id="{7F07F868-66C5-D6F9-79E3-020030813A4E}"/>
              </a:ext>
            </a:extLst>
          </p:cNvPr>
          <p:cNvSpPr txBox="1"/>
          <p:nvPr/>
        </p:nvSpPr>
        <p:spPr>
          <a:xfrm>
            <a:off x="1705259" y="1023154"/>
            <a:ext cx="1261884"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400" b="1" dirty="0">
                <a:solidFill>
                  <a:schemeClr val="bg1"/>
                </a:solidFill>
              </a:rPr>
              <a:t>开展科研实践</a:t>
            </a:r>
            <a:endParaRPr lang="en-US" sz="1400" b="1" dirty="0">
              <a:solidFill>
                <a:schemeClr val="bg1"/>
              </a:solidFill>
            </a:endParaRPr>
          </a:p>
        </p:txBody>
      </p:sp>
      <p:sp>
        <p:nvSpPr>
          <p:cNvPr id="10" name="TextBox 37">
            <a:extLst>
              <a:ext uri="{FF2B5EF4-FFF2-40B4-BE49-F238E27FC236}">
                <a16:creationId xmlns:a16="http://schemas.microsoft.com/office/drawing/2014/main" id="{1B388F39-EACA-A3DB-79B6-EE025BDA6C98}"/>
              </a:ext>
            </a:extLst>
          </p:cNvPr>
          <p:cNvSpPr txBox="1"/>
          <p:nvPr/>
        </p:nvSpPr>
        <p:spPr>
          <a:xfrm>
            <a:off x="3920155" y="1017576"/>
            <a:ext cx="9144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400" b="1" dirty="0">
                <a:solidFill>
                  <a:schemeClr val="bg1"/>
                </a:solidFill>
              </a:rPr>
              <a:t>论文写作</a:t>
            </a:r>
            <a:endParaRPr lang="en-US" sz="1400" b="1" dirty="0">
              <a:solidFill>
                <a:schemeClr val="bg1"/>
              </a:solidFill>
            </a:endParaRPr>
          </a:p>
        </p:txBody>
      </p:sp>
      <p:sp>
        <p:nvSpPr>
          <p:cNvPr id="11" name="TextBox 38">
            <a:extLst>
              <a:ext uri="{FF2B5EF4-FFF2-40B4-BE49-F238E27FC236}">
                <a16:creationId xmlns:a16="http://schemas.microsoft.com/office/drawing/2014/main" id="{7ACF5B71-F158-7542-65C0-432295B8805C}"/>
              </a:ext>
            </a:extLst>
          </p:cNvPr>
          <p:cNvSpPr txBox="1"/>
          <p:nvPr/>
        </p:nvSpPr>
        <p:spPr>
          <a:xfrm>
            <a:off x="5981328" y="1017575"/>
            <a:ext cx="9144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400" b="1" dirty="0">
                <a:solidFill>
                  <a:schemeClr val="bg1"/>
                </a:solidFill>
              </a:rPr>
              <a:t>期刊投稿</a:t>
            </a:r>
            <a:endParaRPr lang="en-US" sz="1400" b="1" dirty="0">
              <a:solidFill>
                <a:schemeClr val="bg1"/>
              </a:solidFill>
            </a:endParaRPr>
          </a:p>
        </p:txBody>
      </p:sp>
      <p:pic>
        <p:nvPicPr>
          <p:cNvPr id="12" name="Picture 5">
            <a:extLst>
              <a:ext uri="{FF2B5EF4-FFF2-40B4-BE49-F238E27FC236}">
                <a16:creationId xmlns:a16="http://schemas.microsoft.com/office/drawing/2014/main" id="{8994DC53-EEFA-69FE-70A7-982DEB8A95A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3831"/>
          <a:stretch/>
        </p:blipFill>
        <p:spPr bwMode="auto">
          <a:xfrm>
            <a:off x="7003178" y="1663348"/>
            <a:ext cx="773318" cy="6624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3" name="TextBox 44">
            <a:extLst>
              <a:ext uri="{FF2B5EF4-FFF2-40B4-BE49-F238E27FC236}">
                <a16:creationId xmlns:a16="http://schemas.microsoft.com/office/drawing/2014/main" id="{085EC48F-B32C-4621-31BE-767BC097BE39}"/>
              </a:ext>
            </a:extLst>
          </p:cNvPr>
          <p:cNvSpPr txBox="1"/>
          <p:nvPr/>
        </p:nvSpPr>
        <p:spPr>
          <a:xfrm>
            <a:off x="6589085" y="2556243"/>
            <a:ext cx="167294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400" b="1" dirty="0">
                <a:solidFill>
                  <a:schemeClr val="bg1"/>
                </a:solidFill>
              </a:rPr>
              <a:t>稿件检测</a:t>
            </a:r>
            <a:endParaRPr lang="en-US" sz="1400" b="1" dirty="0">
              <a:solidFill>
                <a:schemeClr val="bg1"/>
              </a:solidFill>
            </a:endParaRPr>
          </a:p>
        </p:txBody>
      </p:sp>
      <p:sp>
        <p:nvSpPr>
          <p:cNvPr id="15" name="TextBox 46">
            <a:extLst>
              <a:ext uri="{FF2B5EF4-FFF2-40B4-BE49-F238E27FC236}">
                <a16:creationId xmlns:a16="http://schemas.microsoft.com/office/drawing/2014/main" id="{6F9299ED-ECD7-8C2F-D54E-C5737DB93960}"/>
              </a:ext>
            </a:extLst>
          </p:cNvPr>
          <p:cNvSpPr txBox="1"/>
          <p:nvPr/>
        </p:nvSpPr>
        <p:spPr>
          <a:xfrm>
            <a:off x="4834810" y="2560095"/>
            <a:ext cx="16002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400" b="1" dirty="0">
                <a:solidFill>
                  <a:schemeClr val="bg1"/>
                </a:solidFill>
              </a:rPr>
              <a:t>主编初审</a:t>
            </a:r>
            <a:endParaRPr lang="en-US" sz="1400" b="1" dirty="0">
              <a:solidFill>
                <a:schemeClr val="bg1"/>
              </a:solidFill>
            </a:endParaRPr>
          </a:p>
        </p:txBody>
      </p:sp>
      <p:sp>
        <p:nvSpPr>
          <p:cNvPr id="16" name="TextBox 47">
            <a:extLst>
              <a:ext uri="{FF2B5EF4-FFF2-40B4-BE49-F238E27FC236}">
                <a16:creationId xmlns:a16="http://schemas.microsoft.com/office/drawing/2014/main" id="{C0A1CA39-2F51-95C0-9964-EA693F5F1B93}"/>
              </a:ext>
            </a:extLst>
          </p:cNvPr>
          <p:cNvSpPr txBox="1"/>
          <p:nvPr/>
        </p:nvSpPr>
        <p:spPr>
          <a:xfrm>
            <a:off x="3395915" y="2556243"/>
            <a:ext cx="1082348"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400" b="1" dirty="0">
                <a:solidFill>
                  <a:schemeClr val="bg1"/>
                </a:solidFill>
              </a:rPr>
              <a:t>副编辑审稿</a:t>
            </a:r>
            <a:endParaRPr lang="en-US" sz="1400" b="1" dirty="0">
              <a:solidFill>
                <a:schemeClr val="bg1"/>
              </a:solidFill>
            </a:endParaRPr>
          </a:p>
        </p:txBody>
      </p:sp>
      <p:sp>
        <p:nvSpPr>
          <p:cNvPr id="17" name="TextBox 48">
            <a:extLst>
              <a:ext uri="{FF2B5EF4-FFF2-40B4-BE49-F238E27FC236}">
                <a16:creationId xmlns:a16="http://schemas.microsoft.com/office/drawing/2014/main" id="{034CFD3B-020D-DF92-D0B2-74228E6849B1}"/>
              </a:ext>
            </a:extLst>
          </p:cNvPr>
          <p:cNvSpPr txBox="1"/>
          <p:nvPr/>
        </p:nvSpPr>
        <p:spPr>
          <a:xfrm>
            <a:off x="1609611" y="2556243"/>
            <a:ext cx="14478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400" b="1" dirty="0">
                <a:solidFill>
                  <a:schemeClr val="bg1"/>
                </a:solidFill>
              </a:rPr>
              <a:t>同行审稿人</a:t>
            </a:r>
            <a:endParaRPr lang="en-US" altLang="zh-CN" sz="1400" b="1" dirty="0">
              <a:solidFill>
                <a:schemeClr val="bg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400" b="1" dirty="0">
                <a:solidFill>
                  <a:schemeClr val="bg1"/>
                </a:solidFill>
              </a:rPr>
              <a:t>进行评审</a:t>
            </a:r>
            <a:endParaRPr lang="en-US" altLang="zh-CN" sz="1400" b="1" dirty="0">
              <a:solidFill>
                <a:schemeClr val="bg1"/>
              </a:solidFill>
            </a:endParaRPr>
          </a:p>
        </p:txBody>
      </p:sp>
      <p:cxnSp>
        <p:nvCxnSpPr>
          <p:cNvPr id="18" name="Elbow Connector 50">
            <a:extLst>
              <a:ext uri="{FF2B5EF4-FFF2-40B4-BE49-F238E27FC236}">
                <a16:creationId xmlns:a16="http://schemas.microsoft.com/office/drawing/2014/main" id="{3DDFCA4D-BA8A-5C23-3D60-8D26EA779721}"/>
              </a:ext>
            </a:extLst>
          </p:cNvPr>
          <p:cNvCxnSpPr/>
          <p:nvPr/>
        </p:nvCxnSpPr>
        <p:spPr>
          <a:xfrm>
            <a:off x="1485039" y="1975941"/>
            <a:ext cx="5029200" cy="1920240"/>
          </a:xfrm>
          <a:prstGeom prst="bentConnector3">
            <a:avLst>
              <a:gd name="adj1" fmla="val -7358"/>
            </a:avLst>
          </a:prstGeom>
          <a:ln>
            <a:solidFill>
              <a:srgbClr val="1BA4DE"/>
            </a:solidFill>
          </a:ln>
          <a:effectLst/>
        </p:spPr>
        <p:style>
          <a:lnRef idx="2">
            <a:schemeClr val="accent1"/>
          </a:lnRef>
          <a:fillRef idx="0">
            <a:schemeClr val="accent1"/>
          </a:fillRef>
          <a:effectRef idx="1">
            <a:schemeClr val="accent1"/>
          </a:effectRef>
          <a:fontRef idx="minor">
            <a:schemeClr val="tx1"/>
          </a:fontRef>
        </p:style>
      </p:cxnSp>
      <p:sp>
        <p:nvSpPr>
          <p:cNvPr id="19" name="TextBox 54">
            <a:extLst>
              <a:ext uri="{FF2B5EF4-FFF2-40B4-BE49-F238E27FC236}">
                <a16:creationId xmlns:a16="http://schemas.microsoft.com/office/drawing/2014/main" id="{6157F81B-8D6B-7368-B752-D44BA7756EE9}"/>
              </a:ext>
            </a:extLst>
          </p:cNvPr>
          <p:cNvSpPr txBox="1"/>
          <p:nvPr/>
        </p:nvSpPr>
        <p:spPr>
          <a:xfrm>
            <a:off x="1550288" y="4377500"/>
            <a:ext cx="158647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400" b="1" dirty="0">
                <a:solidFill>
                  <a:schemeClr val="bg1"/>
                </a:solidFill>
              </a:rPr>
              <a:t>审稿人意见</a:t>
            </a:r>
            <a:endParaRPr lang="en-US" altLang="zh-CN" sz="1400" b="1" dirty="0">
              <a:solidFill>
                <a:schemeClr val="bg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400" b="1" dirty="0">
                <a:solidFill>
                  <a:schemeClr val="bg1"/>
                </a:solidFill>
              </a:rPr>
              <a:t>编辑决定</a:t>
            </a:r>
            <a:endParaRPr lang="en-US" altLang="zh-CN" sz="1400" b="1" dirty="0">
              <a:solidFill>
                <a:schemeClr val="bg1"/>
              </a:solidFill>
            </a:endParaRPr>
          </a:p>
        </p:txBody>
      </p:sp>
      <p:graphicFrame>
        <p:nvGraphicFramePr>
          <p:cNvPr id="20" name="Diagram 58">
            <a:extLst>
              <a:ext uri="{FF2B5EF4-FFF2-40B4-BE49-F238E27FC236}">
                <a16:creationId xmlns:a16="http://schemas.microsoft.com/office/drawing/2014/main" id="{FE7F3D2A-319C-C60E-F8EF-B22392D8448A}"/>
              </a:ext>
            </a:extLst>
          </p:cNvPr>
          <p:cNvGraphicFramePr/>
          <p:nvPr/>
        </p:nvGraphicFramePr>
        <p:xfrm>
          <a:off x="3435914" y="3141874"/>
          <a:ext cx="2272172" cy="171987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1" name="Picture 2" descr="C:\Users\39095\Desktop\Pict\images.png">
            <a:extLst>
              <a:ext uri="{FF2B5EF4-FFF2-40B4-BE49-F238E27FC236}">
                <a16:creationId xmlns:a16="http://schemas.microsoft.com/office/drawing/2014/main" id="{B744EC13-5F7D-A710-6856-E40AE069D2A6}"/>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876311" y="100455"/>
            <a:ext cx="914400" cy="914400"/>
          </a:xfrm>
          <a:prstGeom prst="rect">
            <a:avLst/>
          </a:prstGeom>
          <a:noFill/>
          <a:extLst>
            <a:ext uri="{909E8E84-426E-40dd-AFC4-6F175D3DCCD1}">
              <a14:hiddenFill xmlns="" xmlns:a14="http://schemas.microsoft.com/office/drawing/2010/main">
                <a:solidFill>
                  <a:srgbClr val="FFFFFF"/>
                </a:solidFill>
              </a14:hiddenFill>
            </a:ext>
          </a:extLst>
        </p:spPr>
      </p:pic>
      <p:pic>
        <p:nvPicPr>
          <p:cNvPr id="22" name="Picture 3" descr="C:\Users\39095\Desktop\Pict\images-1.png">
            <a:extLst>
              <a:ext uri="{FF2B5EF4-FFF2-40B4-BE49-F238E27FC236}">
                <a16:creationId xmlns:a16="http://schemas.microsoft.com/office/drawing/2014/main" id="{ED5130AD-0146-71D8-7BBE-8699CB3CEB26}"/>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923928" y="100455"/>
            <a:ext cx="914400" cy="914400"/>
          </a:xfrm>
          <a:prstGeom prst="rect">
            <a:avLst/>
          </a:prstGeom>
          <a:noFill/>
          <a:extLst>
            <a:ext uri="{909E8E84-426E-40dd-AFC4-6F175D3DCCD1}">
              <a14:hiddenFill xmlns="" xmlns:a14="http://schemas.microsoft.com/office/drawing/2010/main">
                <a:solidFill>
                  <a:srgbClr val="FFFFFF"/>
                </a:solidFill>
              </a14:hiddenFill>
            </a:ext>
          </a:extLst>
        </p:spPr>
      </p:pic>
      <p:pic>
        <p:nvPicPr>
          <p:cNvPr id="23" name="Picture 4" descr="C:\Users\39095\Desktop\Pict\images-3.png">
            <a:extLst>
              <a:ext uri="{FF2B5EF4-FFF2-40B4-BE49-F238E27FC236}">
                <a16:creationId xmlns:a16="http://schemas.microsoft.com/office/drawing/2014/main" id="{F7BCAE33-5368-6D3B-83A4-0A02D35E3B09}"/>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981328" y="100455"/>
            <a:ext cx="914400" cy="909916"/>
          </a:xfrm>
          <a:prstGeom prst="rect">
            <a:avLst/>
          </a:prstGeom>
          <a:noFill/>
          <a:extLst>
            <a:ext uri="{909E8E84-426E-40dd-AFC4-6F175D3DCCD1}">
              <a14:hiddenFill xmlns="" xmlns:a14="http://schemas.microsoft.com/office/drawing/2010/main">
                <a:solidFill>
                  <a:srgbClr val="FFFFFF"/>
                </a:solidFill>
              </a14:hiddenFill>
            </a:ext>
          </a:extLst>
        </p:spPr>
      </p:pic>
      <p:pic>
        <p:nvPicPr>
          <p:cNvPr id="24" name="Picture 6" descr="C:\Users\39095\Desktop\Pict\icon-Better-Leaders.png">
            <a:extLst>
              <a:ext uri="{FF2B5EF4-FFF2-40B4-BE49-F238E27FC236}">
                <a16:creationId xmlns:a16="http://schemas.microsoft.com/office/drawing/2014/main" id="{E2A61E9B-50BB-50CB-2E6B-1D744CA9F66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208678" y="1548255"/>
            <a:ext cx="914400" cy="929811"/>
          </a:xfrm>
          <a:prstGeom prst="rect">
            <a:avLst/>
          </a:prstGeom>
          <a:noFill/>
          <a:extLst>
            <a:ext uri="{909E8E84-426E-40dd-AFC4-6F175D3DCCD1}">
              <a14:hiddenFill xmlns="" xmlns:a14="http://schemas.microsoft.com/office/drawing/2010/main">
                <a:solidFill>
                  <a:srgbClr val="FFFFFF"/>
                </a:solidFill>
              </a14:hiddenFill>
            </a:ext>
          </a:extLst>
        </p:spPr>
      </p:pic>
      <p:pic>
        <p:nvPicPr>
          <p:cNvPr id="25" name="Picture 7" descr="C:\Users\39095\Desktop\Pict\3e22a727549439.56366f53d38e9.png">
            <a:extLst>
              <a:ext uri="{FF2B5EF4-FFF2-40B4-BE49-F238E27FC236}">
                <a16:creationId xmlns:a16="http://schemas.microsoft.com/office/drawing/2014/main" id="{7A9873D0-7D0B-BE24-183D-8A121F885361}"/>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487338" y="1548255"/>
            <a:ext cx="914400" cy="914400"/>
          </a:xfrm>
          <a:prstGeom prst="rect">
            <a:avLst/>
          </a:prstGeom>
          <a:noFill/>
          <a:extLst>
            <a:ext uri="{909E8E84-426E-40dd-AFC4-6F175D3DCCD1}">
              <a14:hiddenFill xmlns="" xmlns:a14="http://schemas.microsoft.com/office/drawing/2010/main">
                <a:solidFill>
                  <a:srgbClr val="FFFFFF"/>
                </a:solidFill>
              </a14:hiddenFill>
            </a:ext>
          </a:extLst>
        </p:spPr>
      </p:pic>
      <p:pic>
        <p:nvPicPr>
          <p:cNvPr id="26" name="Picture 8" descr="C:\Users\39095\Desktop\Pict\Publons-community-icon.png">
            <a:extLst>
              <a:ext uri="{FF2B5EF4-FFF2-40B4-BE49-F238E27FC236}">
                <a16:creationId xmlns:a16="http://schemas.microsoft.com/office/drawing/2014/main" id="{7465AF6B-53DD-CCFF-5598-30A9CBC0D721}"/>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671682" y="1403502"/>
            <a:ext cx="1343684" cy="1203905"/>
          </a:xfrm>
          <a:prstGeom prst="rect">
            <a:avLst/>
          </a:prstGeom>
          <a:noFill/>
          <a:extLst>
            <a:ext uri="{909E8E84-426E-40dd-AFC4-6F175D3DCCD1}">
              <a14:hiddenFill xmlns="" xmlns:a14="http://schemas.microsoft.com/office/drawing/2010/main">
                <a:solidFill>
                  <a:srgbClr val="FFFFFF"/>
                </a:solidFill>
              </a14:hiddenFill>
            </a:ext>
          </a:extLst>
        </p:spPr>
      </p:pic>
      <p:pic>
        <p:nvPicPr>
          <p:cNvPr id="27" name="Picture 9" descr="C:\Users\39095\Desktop\Pict\images.png">
            <a:extLst>
              <a:ext uri="{FF2B5EF4-FFF2-40B4-BE49-F238E27FC236}">
                <a16:creationId xmlns:a16="http://schemas.microsoft.com/office/drawing/2014/main" id="{3EB1548B-2D4D-B192-D76F-0066A34877DB}"/>
              </a:ext>
            </a:extLst>
          </p:cNvPr>
          <p:cNvPicPr>
            <a:picLocks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954904" y="3515436"/>
            <a:ext cx="777240" cy="777240"/>
          </a:xfrm>
          <a:prstGeom prst="rect">
            <a:avLst/>
          </a:prstGeom>
          <a:noFill/>
          <a:extLst>
            <a:ext uri="{909E8E84-426E-40dd-AFC4-6F175D3DCCD1}">
              <a14:hiddenFill xmlns="" xmlns:a14="http://schemas.microsoft.com/office/drawing/2010/main">
                <a:solidFill>
                  <a:srgbClr val="FFFFFF"/>
                </a:solidFill>
              </a14:hiddenFill>
            </a:ext>
          </a:extLst>
        </p:spPr>
      </p:pic>
      <p:sp>
        <p:nvSpPr>
          <p:cNvPr id="28" name="Oval 2">
            <a:extLst>
              <a:ext uri="{FF2B5EF4-FFF2-40B4-BE49-F238E27FC236}">
                <a16:creationId xmlns:a16="http://schemas.microsoft.com/office/drawing/2014/main" id="{8F485F10-DD3F-6557-CD72-8A072EADE7E6}"/>
              </a:ext>
            </a:extLst>
          </p:cNvPr>
          <p:cNvSpPr/>
          <p:nvPr/>
        </p:nvSpPr>
        <p:spPr>
          <a:xfrm>
            <a:off x="3487338" y="1563666"/>
            <a:ext cx="914400" cy="914400"/>
          </a:xfrm>
          <a:prstGeom prst="ellipse">
            <a:avLst/>
          </a:prstGeom>
          <a:noFill/>
          <a:ln w="25400">
            <a:solidFill>
              <a:srgbClr val="16BBB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9" name="Oval 35">
            <a:extLst>
              <a:ext uri="{FF2B5EF4-FFF2-40B4-BE49-F238E27FC236}">
                <a16:creationId xmlns:a16="http://schemas.microsoft.com/office/drawing/2014/main" id="{19C1A37E-C8CE-905C-D1DB-BC3B71A948EA}"/>
              </a:ext>
            </a:extLst>
          </p:cNvPr>
          <p:cNvSpPr/>
          <p:nvPr/>
        </p:nvSpPr>
        <p:spPr>
          <a:xfrm>
            <a:off x="6932637" y="1563666"/>
            <a:ext cx="914400" cy="914400"/>
          </a:xfrm>
          <a:prstGeom prst="ellipse">
            <a:avLst/>
          </a:prstGeom>
          <a:noFill/>
          <a:ln w="25400">
            <a:solidFill>
              <a:srgbClr val="16BBB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0" name="Oval 36">
            <a:extLst>
              <a:ext uri="{FF2B5EF4-FFF2-40B4-BE49-F238E27FC236}">
                <a16:creationId xmlns:a16="http://schemas.microsoft.com/office/drawing/2014/main" id="{5D183806-94FF-8282-5811-CC38EA0CB696}"/>
              </a:ext>
            </a:extLst>
          </p:cNvPr>
          <p:cNvSpPr/>
          <p:nvPr/>
        </p:nvSpPr>
        <p:spPr>
          <a:xfrm>
            <a:off x="3923928" y="103176"/>
            <a:ext cx="914400" cy="914400"/>
          </a:xfrm>
          <a:prstGeom prst="ellipse">
            <a:avLst/>
          </a:prstGeom>
          <a:noFill/>
          <a:ln w="25400">
            <a:solidFill>
              <a:srgbClr val="16BBB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1" name="Oval 49">
            <a:extLst>
              <a:ext uri="{FF2B5EF4-FFF2-40B4-BE49-F238E27FC236}">
                <a16:creationId xmlns:a16="http://schemas.microsoft.com/office/drawing/2014/main" id="{088EB849-DCA2-C0DE-CB5F-E2F5C575CE05}"/>
              </a:ext>
            </a:extLst>
          </p:cNvPr>
          <p:cNvSpPr/>
          <p:nvPr/>
        </p:nvSpPr>
        <p:spPr>
          <a:xfrm>
            <a:off x="5955413" y="102187"/>
            <a:ext cx="914400" cy="914400"/>
          </a:xfrm>
          <a:prstGeom prst="ellipse">
            <a:avLst/>
          </a:prstGeom>
          <a:noFill/>
          <a:ln w="25400">
            <a:solidFill>
              <a:srgbClr val="16BBB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2" name="Oval 51">
            <a:extLst>
              <a:ext uri="{FF2B5EF4-FFF2-40B4-BE49-F238E27FC236}">
                <a16:creationId xmlns:a16="http://schemas.microsoft.com/office/drawing/2014/main" id="{8BA30D01-AFC6-8F12-42BD-0ABF58025E13}"/>
              </a:ext>
            </a:extLst>
          </p:cNvPr>
          <p:cNvSpPr/>
          <p:nvPr/>
        </p:nvSpPr>
        <p:spPr>
          <a:xfrm>
            <a:off x="1886324" y="100455"/>
            <a:ext cx="914400" cy="914400"/>
          </a:xfrm>
          <a:prstGeom prst="ellipse">
            <a:avLst/>
          </a:prstGeom>
          <a:noFill/>
          <a:ln w="25400">
            <a:solidFill>
              <a:srgbClr val="16BBB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3" name="Oval 52">
            <a:extLst>
              <a:ext uri="{FF2B5EF4-FFF2-40B4-BE49-F238E27FC236}">
                <a16:creationId xmlns:a16="http://schemas.microsoft.com/office/drawing/2014/main" id="{CF05F1AA-1BCF-9150-A84C-D3243737AA13}"/>
              </a:ext>
            </a:extLst>
          </p:cNvPr>
          <p:cNvSpPr/>
          <p:nvPr/>
        </p:nvSpPr>
        <p:spPr>
          <a:xfrm>
            <a:off x="1886324" y="1563666"/>
            <a:ext cx="914400" cy="914400"/>
          </a:xfrm>
          <a:prstGeom prst="ellipse">
            <a:avLst/>
          </a:prstGeom>
          <a:noFill/>
          <a:ln w="25400">
            <a:solidFill>
              <a:srgbClr val="16BBB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4" name="Oval 53">
            <a:extLst>
              <a:ext uri="{FF2B5EF4-FFF2-40B4-BE49-F238E27FC236}">
                <a16:creationId xmlns:a16="http://schemas.microsoft.com/office/drawing/2014/main" id="{1D0DDDA4-C946-9BC6-6FAE-681CEF6BE2AE}"/>
              </a:ext>
            </a:extLst>
          </p:cNvPr>
          <p:cNvSpPr/>
          <p:nvPr/>
        </p:nvSpPr>
        <p:spPr>
          <a:xfrm>
            <a:off x="1886324" y="3439942"/>
            <a:ext cx="914400" cy="914400"/>
          </a:xfrm>
          <a:prstGeom prst="ellipse">
            <a:avLst/>
          </a:prstGeom>
          <a:noFill/>
          <a:ln w="25400">
            <a:solidFill>
              <a:srgbClr val="16BBB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35" name="Picture 2" descr="Image result for technical editing">
            <a:extLst>
              <a:ext uri="{FF2B5EF4-FFF2-40B4-BE49-F238E27FC236}">
                <a16:creationId xmlns:a16="http://schemas.microsoft.com/office/drawing/2014/main" id="{0D1CABE4-C3F1-EC0B-8118-C5A2A2C5C370}"/>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637145" y="3586529"/>
            <a:ext cx="658368" cy="658368"/>
          </a:xfrm>
          <a:prstGeom prst="rect">
            <a:avLst/>
          </a:prstGeom>
          <a:noFill/>
          <a:extLst>
            <a:ext uri="{909E8E84-426E-40dd-AFC4-6F175D3DCCD1}">
              <a14:hiddenFill xmlns="" xmlns:a14="http://schemas.microsoft.com/office/drawing/2010/main">
                <a:solidFill>
                  <a:srgbClr val="FFFFFF"/>
                </a:solidFill>
              </a14:hiddenFill>
            </a:ext>
          </a:extLst>
        </p:spPr>
      </p:pic>
      <p:sp>
        <p:nvSpPr>
          <p:cNvPr id="36" name="Oval 45">
            <a:extLst>
              <a:ext uri="{FF2B5EF4-FFF2-40B4-BE49-F238E27FC236}">
                <a16:creationId xmlns:a16="http://schemas.microsoft.com/office/drawing/2014/main" id="{D1863F68-3E6F-F97D-6BA8-4EAAE4F569F5}"/>
              </a:ext>
            </a:extLst>
          </p:cNvPr>
          <p:cNvSpPr/>
          <p:nvPr/>
        </p:nvSpPr>
        <p:spPr>
          <a:xfrm>
            <a:off x="6511158" y="3463100"/>
            <a:ext cx="914400" cy="914400"/>
          </a:xfrm>
          <a:prstGeom prst="ellipse">
            <a:avLst/>
          </a:prstGeom>
          <a:noFill/>
          <a:ln w="25400">
            <a:solidFill>
              <a:srgbClr val="16BBB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7" name="TextBox 55">
            <a:extLst>
              <a:ext uri="{FF2B5EF4-FFF2-40B4-BE49-F238E27FC236}">
                <a16:creationId xmlns:a16="http://schemas.microsoft.com/office/drawing/2014/main" id="{424656FC-3F8A-1726-C3A8-C3DA94164FF3}"/>
              </a:ext>
            </a:extLst>
          </p:cNvPr>
          <p:cNvSpPr txBox="1"/>
          <p:nvPr/>
        </p:nvSpPr>
        <p:spPr>
          <a:xfrm>
            <a:off x="5867092" y="4397759"/>
            <a:ext cx="227217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400" b="1" dirty="0">
                <a:solidFill>
                  <a:schemeClr val="bg1"/>
                </a:solidFill>
              </a:rPr>
              <a:t>编辑校正</a:t>
            </a:r>
            <a:endParaRPr lang="en-US" altLang="zh-CN" sz="1400" b="1" dirty="0">
              <a:solidFill>
                <a:schemeClr val="bg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400" b="1" dirty="0">
                <a:solidFill>
                  <a:schemeClr val="bg1"/>
                </a:solidFill>
              </a:rPr>
              <a:t>数字出版</a:t>
            </a:r>
            <a:endParaRPr lang="en-US" sz="1400" b="1" dirty="0">
              <a:solidFill>
                <a:schemeClr val="bg1"/>
              </a:solidFill>
            </a:endParaRPr>
          </a:p>
        </p:txBody>
      </p:sp>
      <p:pic>
        <p:nvPicPr>
          <p:cNvPr id="38" name="Picture 39">
            <a:extLst>
              <a:ext uri="{FF2B5EF4-FFF2-40B4-BE49-F238E27FC236}">
                <a16:creationId xmlns:a16="http://schemas.microsoft.com/office/drawing/2014/main" id="{7C44A5C0-059C-EEE7-290E-1EEAB7E0A356}"/>
              </a:ext>
            </a:extLst>
          </p:cNvPr>
          <p:cNvPicPr>
            <a:picLocks noChangeAspect="1"/>
          </p:cNvPicPr>
          <p:nvPr/>
        </p:nvPicPr>
        <p:blipFill rotWithShape="1">
          <a:blip r:embed="rId17"/>
          <a:srcRect l="40294" t="56718" r="41193" b="35798"/>
          <a:stretch/>
        </p:blipFill>
        <p:spPr>
          <a:xfrm>
            <a:off x="4307557" y="889741"/>
            <a:ext cx="530771" cy="120630"/>
          </a:xfrm>
          <a:prstGeom prst="rect">
            <a:avLst/>
          </a:prstGeom>
        </p:spPr>
      </p:pic>
      <p:sp>
        <p:nvSpPr>
          <p:cNvPr id="39" name="Title 1">
            <a:extLst>
              <a:ext uri="{FF2B5EF4-FFF2-40B4-BE49-F238E27FC236}">
                <a16:creationId xmlns:a16="http://schemas.microsoft.com/office/drawing/2014/main" id="{AA57E05A-BDD1-A01A-5B98-6B16450EE533}"/>
              </a:ext>
            </a:extLst>
          </p:cNvPr>
          <p:cNvSpPr txBox="1">
            <a:spLocks/>
          </p:cNvSpPr>
          <p:nvPr/>
        </p:nvSpPr>
        <p:spPr bwMode="auto">
          <a:xfrm>
            <a:off x="138645" y="156183"/>
            <a:ext cx="1628498" cy="941260"/>
          </a:xfrm>
          <a:prstGeom prst="rect">
            <a:avLst/>
          </a:prstGeom>
          <a:noFill/>
          <a:ln w="9525">
            <a:noFill/>
            <a:miter lim="800000"/>
            <a:headEnd/>
            <a:tailEnd/>
          </a:ln>
          <a:effectLst/>
        </p:spPr>
        <p:txBody>
          <a:bodyPr anchor="ctr"/>
          <a:lstStyle/>
          <a:p>
            <a:pPr algn="ctr" defTabSz="457200" fontAlgn="auto">
              <a:spcBef>
                <a:spcPts val="0"/>
              </a:spcBef>
              <a:spcAft>
                <a:spcPts val="0"/>
              </a:spcAft>
              <a:defRPr/>
            </a:pPr>
            <a:r>
              <a:rPr lang="en-US" altLang="zh-CN" sz="2600" b="1" dirty="0">
                <a:solidFill>
                  <a:schemeClr val="bg1"/>
                </a:solidFill>
                <a:latin typeface="+mj-lt"/>
                <a:ea typeface="ＭＳ Ｐゴシック" charset="0"/>
              </a:rPr>
              <a:t>Publishing Process</a:t>
            </a:r>
          </a:p>
        </p:txBody>
      </p:sp>
    </p:spTree>
    <p:extLst>
      <p:ext uri="{BB962C8B-B14F-4D97-AF65-F5344CB8AC3E}">
        <p14:creationId xmlns:p14="http://schemas.microsoft.com/office/powerpoint/2010/main" val="944147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06905A6B-D180-7DE8-D3F4-6E1A9F42463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Title 12">
            <a:extLst>
              <a:ext uri="{FF2B5EF4-FFF2-40B4-BE49-F238E27FC236}">
                <a16:creationId xmlns:a16="http://schemas.microsoft.com/office/drawing/2014/main" id="{98ADA148-28E6-CE31-FA24-24318E154132}"/>
              </a:ext>
            </a:extLst>
          </p:cNvPr>
          <p:cNvSpPr txBox="1">
            <a:spLocks/>
          </p:cNvSpPr>
          <p:nvPr/>
        </p:nvSpPr>
        <p:spPr>
          <a:xfrm>
            <a:off x="539547" y="339502"/>
            <a:ext cx="7675490" cy="490929"/>
          </a:xfrm>
          <a:prstGeom prst="rect">
            <a:avLst/>
          </a:prstGeom>
        </p:spPr>
        <p:txBody>
          <a:bodyPr lIns="0" tIns="0" rIns="0" bIns="0" anchor="t"/>
          <a:lstStyle>
            <a:lvl1pPr algn="l" rtl="0" eaLnBrk="1" fontAlgn="base" hangingPunct="1">
              <a:spcBef>
                <a:spcPct val="0"/>
              </a:spcBef>
              <a:spcAft>
                <a:spcPct val="0"/>
              </a:spcAft>
              <a:defRPr sz="3000" b="1" kern="1200">
                <a:solidFill>
                  <a:srgbClr val="0032A0"/>
                </a:solidFill>
                <a:latin typeface="+mj-lt"/>
                <a:ea typeface="ＭＳ Ｐゴシック" charset="0"/>
                <a:cs typeface="ＭＳ Ｐゴシック" charset="0"/>
              </a:defRPr>
            </a:lvl1pPr>
            <a:lvl2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2pPr>
            <a:lvl3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3pPr>
            <a:lvl4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4pPr>
            <a:lvl5pPr algn="l" rtl="0" eaLnBrk="1" fontAlgn="base" hangingPunct="1">
              <a:spcBef>
                <a:spcPct val="0"/>
              </a:spcBef>
              <a:spcAft>
                <a:spcPct val="0"/>
              </a:spcAft>
              <a:defRPr sz="3000" b="1">
                <a:solidFill>
                  <a:srgbClr val="0A4A8E"/>
                </a:solidFill>
                <a:latin typeface="Arial" charset="0"/>
                <a:ea typeface="ＭＳ Ｐゴシック" charset="0"/>
                <a:cs typeface="ＭＳ Ｐゴシック" charset="0"/>
              </a:defRPr>
            </a:lvl5pPr>
            <a:lvl6pPr marL="342866"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6pPr>
            <a:lvl7pPr marL="685731"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7pPr>
            <a:lvl8pPr marL="1028597"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8pPr>
            <a:lvl9pPr marL="1371463" algn="l" defTabSz="342866" rtl="0" eaLnBrk="1" fontAlgn="base" hangingPunct="1">
              <a:spcBef>
                <a:spcPct val="0"/>
              </a:spcBef>
              <a:spcAft>
                <a:spcPct val="0"/>
              </a:spcAft>
              <a:defRPr sz="3000">
                <a:solidFill>
                  <a:srgbClr val="7F7F7F"/>
                </a:solidFill>
                <a:latin typeface="Arial" charset="0"/>
                <a:ea typeface="ＭＳ Ｐゴシック" charset="0"/>
                <a:cs typeface="ＭＳ Ｐゴシック" charset="0"/>
              </a:defRPr>
            </a:lvl9pPr>
          </a:lstStyle>
          <a:p>
            <a:pPr>
              <a:lnSpc>
                <a:spcPts val="2800"/>
              </a:lnSpc>
            </a:pPr>
            <a:r>
              <a:rPr lang="zh-CN" altLang="en-US" sz="2600" dirty="0">
                <a:solidFill>
                  <a:schemeClr val="bg1"/>
                </a:solidFill>
                <a:latin typeface="+mn-lt"/>
                <a:ea typeface="+mn-ea"/>
              </a:rPr>
              <a:t>编辑初审 </a:t>
            </a:r>
            <a:r>
              <a:rPr lang="en-US" altLang="zh-CN" sz="2600" dirty="0">
                <a:solidFill>
                  <a:schemeClr val="bg1"/>
                </a:solidFill>
                <a:latin typeface="+mn-lt"/>
                <a:ea typeface="+mn-ea"/>
              </a:rPr>
              <a:t>Editorial Review (Pre-Screening)   </a:t>
            </a:r>
            <a:endParaRPr lang="zh-CN" altLang="zh-CN" sz="2600" dirty="0">
              <a:solidFill>
                <a:schemeClr val="bg1"/>
              </a:solidFill>
              <a:latin typeface="+mn-lt"/>
              <a:ea typeface="+mn-ea"/>
            </a:endParaRPr>
          </a:p>
        </p:txBody>
      </p:sp>
      <p:sp>
        <p:nvSpPr>
          <p:cNvPr id="4" name="TextBox 18">
            <a:extLst>
              <a:ext uri="{FF2B5EF4-FFF2-40B4-BE49-F238E27FC236}">
                <a16:creationId xmlns:a16="http://schemas.microsoft.com/office/drawing/2014/main" id="{7233958A-FC8B-37F7-E4A8-C46C2A0D9241}"/>
              </a:ext>
            </a:extLst>
          </p:cNvPr>
          <p:cNvSpPr txBox="1"/>
          <p:nvPr/>
        </p:nvSpPr>
        <p:spPr>
          <a:xfrm>
            <a:off x="539548" y="1059582"/>
            <a:ext cx="3803981" cy="1323439"/>
          </a:xfrm>
          <a:prstGeom prst="rect">
            <a:avLst/>
          </a:prstGeom>
          <a:noFill/>
          <a:ln>
            <a:noFill/>
            <a:prstDash val="dash"/>
          </a:ln>
        </p:spPr>
        <p:txBody>
          <a:bodyPr wrap="square" lIns="0" tIns="0" rtlCol="0" anchor="t">
            <a:spAutoFit/>
          </a:bodyPr>
          <a:lstStyle/>
          <a:p>
            <a:pPr>
              <a:spcAft>
                <a:spcPts val="600"/>
              </a:spcAft>
              <a:buSzPct val="85000"/>
            </a:pPr>
            <a:r>
              <a:rPr lang="en-US" altLang="zh-CN" sz="2000" b="1" dirty="0">
                <a:solidFill>
                  <a:srgbClr val="0032A0"/>
                </a:solidFill>
              </a:rPr>
              <a:t>1. </a:t>
            </a:r>
            <a:r>
              <a:rPr lang="zh-CN" altLang="en-US" sz="2000" b="1" dirty="0">
                <a:solidFill>
                  <a:srgbClr val="0032A0"/>
                </a:solidFill>
              </a:rPr>
              <a:t>编辑初审阶段主要看什么</a:t>
            </a:r>
            <a:endParaRPr lang="en-US" altLang="zh-CN" sz="800" dirty="0">
              <a:solidFill>
                <a:schemeClr val="bg1"/>
              </a:solidFill>
            </a:endParaRPr>
          </a:p>
          <a:p>
            <a:pPr>
              <a:spcAft>
                <a:spcPts val="600"/>
              </a:spcAft>
              <a:buSzPct val="85000"/>
            </a:pPr>
            <a:r>
              <a:rPr lang="en-US" altLang="zh-CN" sz="1600" dirty="0">
                <a:solidFill>
                  <a:schemeClr val="bg1"/>
                </a:solidFill>
              </a:rPr>
              <a:t>1)  Scope                    </a:t>
            </a:r>
            <a:r>
              <a:rPr lang="zh-CN" altLang="en-US" sz="1600" dirty="0">
                <a:solidFill>
                  <a:schemeClr val="bg1"/>
                </a:solidFill>
              </a:rPr>
              <a:t>符合期刊范围</a:t>
            </a:r>
          </a:p>
          <a:p>
            <a:pPr>
              <a:spcAft>
                <a:spcPts val="600"/>
              </a:spcAft>
              <a:buSzPct val="85000"/>
            </a:pPr>
            <a:r>
              <a:rPr lang="en-US" altLang="zh-CN" sz="1600" dirty="0">
                <a:solidFill>
                  <a:schemeClr val="bg1"/>
                </a:solidFill>
              </a:rPr>
              <a:t>2)  Scientific merit    </a:t>
            </a:r>
            <a:r>
              <a:rPr lang="zh-CN" altLang="en-US" sz="1600" dirty="0">
                <a:solidFill>
                  <a:schemeClr val="bg1"/>
                </a:solidFill>
              </a:rPr>
              <a:t>科学价值</a:t>
            </a:r>
          </a:p>
          <a:p>
            <a:pPr>
              <a:spcAft>
                <a:spcPts val="600"/>
              </a:spcAft>
              <a:buSzPct val="85000"/>
            </a:pPr>
            <a:r>
              <a:rPr lang="en-US" altLang="zh-CN" sz="1600" dirty="0">
                <a:solidFill>
                  <a:schemeClr val="bg1"/>
                </a:solidFill>
              </a:rPr>
              <a:t>3)  Significance          </a:t>
            </a:r>
            <a:r>
              <a:rPr lang="zh-CN" altLang="en-US" sz="1600" dirty="0">
                <a:solidFill>
                  <a:schemeClr val="bg1"/>
                </a:solidFill>
              </a:rPr>
              <a:t>意义和重要性</a:t>
            </a:r>
          </a:p>
        </p:txBody>
      </p:sp>
      <p:sp>
        <p:nvSpPr>
          <p:cNvPr id="5" name="TextBox 18">
            <a:extLst>
              <a:ext uri="{FF2B5EF4-FFF2-40B4-BE49-F238E27FC236}">
                <a16:creationId xmlns:a16="http://schemas.microsoft.com/office/drawing/2014/main" id="{0B558964-0540-8914-9054-39BEA0CCD7B3}"/>
              </a:ext>
            </a:extLst>
          </p:cNvPr>
          <p:cNvSpPr txBox="1"/>
          <p:nvPr/>
        </p:nvSpPr>
        <p:spPr>
          <a:xfrm>
            <a:off x="539547" y="2571750"/>
            <a:ext cx="3803982" cy="1000274"/>
          </a:xfrm>
          <a:prstGeom prst="rect">
            <a:avLst/>
          </a:prstGeom>
          <a:noFill/>
          <a:ln>
            <a:noFill/>
            <a:prstDash val="dash"/>
          </a:ln>
        </p:spPr>
        <p:txBody>
          <a:bodyPr wrap="square" lIns="0" tIns="0" rtlCol="0" anchor="t">
            <a:spAutoFit/>
          </a:bodyPr>
          <a:lstStyle/>
          <a:p>
            <a:pPr>
              <a:spcAft>
                <a:spcPts val="600"/>
              </a:spcAft>
              <a:buSzPct val="85000"/>
            </a:pPr>
            <a:r>
              <a:rPr lang="en-US" altLang="zh-CN" sz="2000" b="1" dirty="0">
                <a:solidFill>
                  <a:srgbClr val="0032A0"/>
                </a:solidFill>
              </a:rPr>
              <a:t>2. </a:t>
            </a:r>
            <a:r>
              <a:rPr lang="zh-CN" altLang="en-US" sz="2000" b="1" dirty="0">
                <a:solidFill>
                  <a:srgbClr val="0032A0"/>
                </a:solidFill>
              </a:rPr>
              <a:t>初审决定</a:t>
            </a:r>
            <a:endParaRPr lang="en-US" altLang="zh-CN" sz="800" dirty="0">
              <a:solidFill>
                <a:schemeClr val="bg1"/>
              </a:solidFill>
            </a:endParaRPr>
          </a:p>
          <a:p>
            <a:pPr>
              <a:spcAft>
                <a:spcPts val="600"/>
              </a:spcAft>
              <a:buSzPct val="85000"/>
            </a:pPr>
            <a:r>
              <a:rPr lang="en-US" altLang="zh-CN" sz="1600" dirty="0">
                <a:solidFill>
                  <a:schemeClr val="bg1"/>
                </a:solidFill>
              </a:rPr>
              <a:t>1)  Peer Review Process    </a:t>
            </a:r>
            <a:r>
              <a:rPr lang="zh-CN" altLang="en-US" sz="1600" dirty="0">
                <a:solidFill>
                  <a:schemeClr val="bg1"/>
                </a:solidFill>
              </a:rPr>
              <a:t>外审 </a:t>
            </a:r>
          </a:p>
          <a:p>
            <a:pPr>
              <a:spcAft>
                <a:spcPts val="600"/>
              </a:spcAft>
              <a:buSzPct val="85000"/>
            </a:pPr>
            <a:r>
              <a:rPr lang="en-US" altLang="zh-CN" sz="1600" dirty="0">
                <a:solidFill>
                  <a:schemeClr val="bg1"/>
                </a:solidFill>
              </a:rPr>
              <a:t>2)  Immediately Reject      </a:t>
            </a:r>
            <a:r>
              <a:rPr lang="zh-CN" altLang="en-US" sz="1600" dirty="0">
                <a:solidFill>
                  <a:schemeClr val="bg1"/>
                </a:solidFill>
              </a:rPr>
              <a:t>拒稿</a:t>
            </a:r>
          </a:p>
        </p:txBody>
      </p:sp>
      <p:sp>
        <p:nvSpPr>
          <p:cNvPr id="11" name="TextBox 18">
            <a:extLst>
              <a:ext uri="{FF2B5EF4-FFF2-40B4-BE49-F238E27FC236}">
                <a16:creationId xmlns:a16="http://schemas.microsoft.com/office/drawing/2014/main" id="{5DB85583-346E-5BFF-26DC-292331C6C4EC}"/>
              </a:ext>
            </a:extLst>
          </p:cNvPr>
          <p:cNvSpPr txBox="1"/>
          <p:nvPr/>
        </p:nvSpPr>
        <p:spPr>
          <a:xfrm>
            <a:off x="4644010" y="1059582"/>
            <a:ext cx="3803981" cy="2954655"/>
          </a:xfrm>
          <a:prstGeom prst="rect">
            <a:avLst/>
          </a:prstGeom>
          <a:noFill/>
          <a:ln>
            <a:noFill/>
            <a:prstDash val="dash"/>
          </a:ln>
        </p:spPr>
        <p:txBody>
          <a:bodyPr wrap="square" lIns="0" tIns="0" rtlCol="0" anchor="t">
            <a:spAutoFit/>
          </a:bodyPr>
          <a:lstStyle/>
          <a:p>
            <a:pPr>
              <a:spcAft>
                <a:spcPts val="600"/>
              </a:spcAft>
              <a:buSzPct val="85000"/>
            </a:pPr>
            <a:r>
              <a:rPr lang="en-US" altLang="zh-CN" sz="2000" b="1" dirty="0">
                <a:solidFill>
                  <a:srgbClr val="0032A0"/>
                </a:solidFill>
              </a:rPr>
              <a:t>4. </a:t>
            </a:r>
            <a:r>
              <a:rPr lang="zh-CN" altLang="en-US" sz="2000" b="1" dirty="0">
                <a:solidFill>
                  <a:srgbClr val="0032A0"/>
                </a:solidFill>
              </a:rPr>
              <a:t>初审的后续</a:t>
            </a:r>
            <a:endParaRPr lang="en-US" altLang="zh-CN" sz="800" dirty="0">
              <a:solidFill>
                <a:schemeClr val="bg1"/>
              </a:solidFill>
            </a:endParaRPr>
          </a:p>
          <a:p>
            <a:pPr>
              <a:spcAft>
                <a:spcPts val="600"/>
              </a:spcAft>
              <a:buSzPct val="85000"/>
            </a:pPr>
            <a:r>
              <a:rPr lang="zh-CN" altLang="en-US" sz="1600" dirty="0">
                <a:solidFill>
                  <a:schemeClr val="bg1"/>
                </a:solidFill>
              </a:rPr>
              <a:t>初审环节通常由期刊的主编和副编辑进行审稿和回复。</a:t>
            </a:r>
          </a:p>
          <a:p>
            <a:pPr>
              <a:spcAft>
                <a:spcPts val="600"/>
              </a:spcAft>
              <a:buSzPct val="85000"/>
            </a:pPr>
            <a:endParaRPr lang="en-US" altLang="zh-CN" sz="800" dirty="0">
              <a:solidFill>
                <a:schemeClr val="bg1"/>
              </a:solidFill>
            </a:endParaRPr>
          </a:p>
          <a:p>
            <a:pPr>
              <a:spcAft>
                <a:spcPts val="600"/>
              </a:spcAft>
              <a:buSzPct val="85000"/>
            </a:pPr>
            <a:r>
              <a:rPr lang="en-US" altLang="zh-CN" sz="1600" dirty="0">
                <a:solidFill>
                  <a:schemeClr val="bg1"/>
                </a:solidFill>
              </a:rPr>
              <a:t>1)  </a:t>
            </a:r>
            <a:r>
              <a:rPr lang="zh-CN" altLang="en-US" sz="1600" dirty="0">
                <a:solidFill>
                  <a:schemeClr val="bg1"/>
                </a:solidFill>
              </a:rPr>
              <a:t>如果您的稿件没有通过初审，期刊的编辑通常会给您一份拒稿回复，告知作者此稿件的不足之处，或者对所期待的稿件的最低标准。</a:t>
            </a:r>
            <a:endParaRPr lang="en-US" altLang="zh-CN" sz="1600" dirty="0">
              <a:solidFill>
                <a:schemeClr val="bg1"/>
              </a:solidFill>
            </a:endParaRPr>
          </a:p>
          <a:p>
            <a:pPr>
              <a:spcAft>
                <a:spcPts val="600"/>
              </a:spcAft>
              <a:buSzPct val="85000"/>
            </a:pPr>
            <a:endParaRPr lang="en-US" altLang="zh-CN" sz="800" dirty="0">
              <a:solidFill>
                <a:schemeClr val="bg1"/>
              </a:solidFill>
            </a:endParaRPr>
          </a:p>
          <a:p>
            <a:pPr>
              <a:spcAft>
                <a:spcPts val="600"/>
              </a:spcAft>
              <a:buSzPct val="85000"/>
            </a:pPr>
            <a:r>
              <a:rPr lang="en-US" altLang="zh-CN" sz="1600" dirty="0">
                <a:solidFill>
                  <a:schemeClr val="bg1"/>
                </a:solidFill>
              </a:rPr>
              <a:t>2)  </a:t>
            </a:r>
            <a:r>
              <a:rPr lang="zh-CN" altLang="en-US" sz="1600" dirty="0">
                <a:solidFill>
                  <a:schemeClr val="bg1"/>
                </a:solidFill>
              </a:rPr>
              <a:t>通过了初审的稿件，在下一个阶段将由审稿人进行同行评审。</a:t>
            </a:r>
          </a:p>
        </p:txBody>
      </p:sp>
      <p:sp>
        <p:nvSpPr>
          <p:cNvPr id="6" name="TextBox 18">
            <a:extLst>
              <a:ext uri="{FF2B5EF4-FFF2-40B4-BE49-F238E27FC236}">
                <a16:creationId xmlns:a16="http://schemas.microsoft.com/office/drawing/2014/main" id="{AAF6CB37-53FA-C91F-A5CF-112F38CC9B33}"/>
              </a:ext>
            </a:extLst>
          </p:cNvPr>
          <p:cNvSpPr txBox="1"/>
          <p:nvPr/>
        </p:nvSpPr>
        <p:spPr>
          <a:xfrm>
            <a:off x="539547" y="3754882"/>
            <a:ext cx="3803983" cy="1000274"/>
          </a:xfrm>
          <a:prstGeom prst="rect">
            <a:avLst/>
          </a:prstGeom>
          <a:noFill/>
          <a:ln>
            <a:noFill/>
            <a:prstDash val="dash"/>
          </a:ln>
        </p:spPr>
        <p:txBody>
          <a:bodyPr wrap="square" lIns="0" tIns="0" rtlCol="0" anchor="t">
            <a:spAutoFit/>
          </a:bodyPr>
          <a:lstStyle/>
          <a:p>
            <a:pPr>
              <a:spcAft>
                <a:spcPts val="600"/>
              </a:spcAft>
              <a:buSzPct val="85000"/>
            </a:pPr>
            <a:r>
              <a:rPr lang="en-US" altLang="zh-CN" sz="2000" b="1" dirty="0">
                <a:solidFill>
                  <a:srgbClr val="0032A0"/>
                </a:solidFill>
              </a:rPr>
              <a:t>3. </a:t>
            </a:r>
            <a:r>
              <a:rPr lang="zh-CN" altLang="en-US" sz="2000" b="1" dirty="0">
                <a:solidFill>
                  <a:srgbClr val="0032A0"/>
                </a:solidFill>
              </a:rPr>
              <a:t>初审的作用</a:t>
            </a:r>
            <a:endParaRPr lang="en-US" altLang="zh-CN" sz="800" dirty="0">
              <a:solidFill>
                <a:schemeClr val="bg1"/>
              </a:solidFill>
            </a:endParaRPr>
          </a:p>
          <a:p>
            <a:pPr>
              <a:spcAft>
                <a:spcPts val="600"/>
              </a:spcAft>
              <a:buSzPct val="85000"/>
            </a:pPr>
            <a:r>
              <a:rPr lang="en-US" altLang="zh-CN" sz="1600" dirty="0">
                <a:solidFill>
                  <a:schemeClr val="bg1"/>
                </a:solidFill>
              </a:rPr>
              <a:t>1)  </a:t>
            </a:r>
            <a:r>
              <a:rPr lang="zh-CN" altLang="en-US" sz="1600" dirty="0">
                <a:solidFill>
                  <a:schemeClr val="bg1"/>
                </a:solidFill>
              </a:rPr>
              <a:t>避免稿件的堆积 </a:t>
            </a:r>
          </a:p>
          <a:p>
            <a:pPr>
              <a:spcAft>
                <a:spcPts val="600"/>
              </a:spcAft>
              <a:buSzPct val="85000"/>
            </a:pPr>
            <a:r>
              <a:rPr lang="en-US" altLang="zh-CN" sz="1600" dirty="0">
                <a:solidFill>
                  <a:schemeClr val="bg1"/>
                </a:solidFill>
              </a:rPr>
              <a:t>2)  </a:t>
            </a:r>
            <a:r>
              <a:rPr lang="zh-CN" altLang="en-US" sz="1600" dirty="0">
                <a:solidFill>
                  <a:schemeClr val="bg1"/>
                </a:solidFill>
              </a:rPr>
              <a:t>给投稿作者做出快速的回复</a:t>
            </a:r>
          </a:p>
        </p:txBody>
      </p:sp>
    </p:spTree>
    <p:extLst>
      <p:ext uri="{BB962C8B-B14F-4D97-AF65-F5344CB8AC3E}">
        <p14:creationId xmlns:p14="http://schemas.microsoft.com/office/powerpoint/2010/main" val="4647668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5">
            <a:extLst>
              <a:ext uri="{FF2B5EF4-FFF2-40B4-BE49-F238E27FC236}">
                <a16:creationId xmlns:a16="http://schemas.microsoft.com/office/drawing/2014/main" id="{17E78379-A8C4-8841-D4B6-4C9F859810DA}"/>
              </a:ext>
            </a:extLst>
          </p:cNvPr>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4" name="图片 3">
            <a:extLst>
              <a:ext uri="{FF2B5EF4-FFF2-40B4-BE49-F238E27FC236}">
                <a16:creationId xmlns:a16="http://schemas.microsoft.com/office/drawing/2014/main" id="{F7E4D8A9-15B6-223E-0613-31B5202BE70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9" name="Title 1">
            <a:extLst>
              <a:ext uri="{FF2B5EF4-FFF2-40B4-BE49-F238E27FC236}">
                <a16:creationId xmlns:a16="http://schemas.microsoft.com/office/drawing/2014/main" id="{45980035-3E30-950D-E0A0-66C77CCB41AC}"/>
              </a:ext>
            </a:extLst>
          </p:cNvPr>
          <p:cNvSpPr txBox="1">
            <a:spLocks/>
          </p:cNvSpPr>
          <p:nvPr/>
        </p:nvSpPr>
        <p:spPr bwMode="auto">
          <a:xfrm>
            <a:off x="539552" y="915566"/>
            <a:ext cx="6370253" cy="3456384"/>
          </a:xfrm>
          <a:prstGeom prst="rect">
            <a:avLst/>
          </a:prstGeom>
          <a:noFill/>
          <a:ln w="6350">
            <a:solidFill>
              <a:schemeClr val="bg1">
                <a:lumMod val="50000"/>
                <a:lumOff val="50000"/>
              </a:schemeClr>
            </a:solidFill>
            <a:miter lim="800000"/>
            <a:headEnd/>
            <a:tailEnd/>
          </a:ln>
          <a:effectLst/>
        </p:spPr>
        <p:txBody>
          <a:bodyPr anchor="ctr"/>
          <a:lstStyle/>
          <a:p>
            <a:pPr defTabSz="457200">
              <a:defRPr/>
            </a:pPr>
            <a:r>
              <a:rPr lang="en-US" altLang="zh-CN" sz="1600" dirty="0">
                <a:solidFill>
                  <a:schemeClr val="bg1"/>
                </a:solidFill>
              </a:rPr>
              <a:t>Thank you for your manuscript submission to ACS Catalysis. </a:t>
            </a:r>
          </a:p>
          <a:p>
            <a:pPr defTabSz="457200">
              <a:defRPr/>
            </a:pPr>
            <a:endParaRPr lang="en-US" altLang="zh-CN" sz="1600" dirty="0">
              <a:solidFill>
                <a:schemeClr val="bg1"/>
              </a:solidFill>
            </a:endParaRPr>
          </a:p>
          <a:p>
            <a:pPr defTabSz="457200">
              <a:defRPr/>
            </a:pPr>
            <a:r>
              <a:rPr lang="en-US" altLang="zh-CN" sz="1600" dirty="0">
                <a:solidFill>
                  <a:schemeClr val="bg1"/>
                </a:solidFill>
              </a:rPr>
              <a:t>Before sending your manuscript for external review, I have examined it for its potential fit with the goals and scope of ACS Catalysis. For reports of heterogeneous catalysts such as yours, </a:t>
            </a:r>
            <a:r>
              <a:rPr lang="en-US" altLang="zh-CN" sz="1600" dirty="0">
                <a:solidFill>
                  <a:srgbClr val="C00000"/>
                </a:solidFill>
              </a:rPr>
              <a:t>we typically require more data than provided</a:t>
            </a:r>
            <a:r>
              <a:rPr lang="en-US" altLang="zh-CN" sz="1600" dirty="0">
                <a:solidFill>
                  <a:schemeClr val="bg1"/>
                </a:solidFill>
              </a:rPr>
              <a:t>, for example detailed studies of reuse, metal contamination of products and some insight into mechanism would be expected. </a:t>
            </a:r>
          </a:p>
          <a:p>
            <a:pPr defTabSz="457200">
              <a:defRPr/>
            </a:pPr>
            <a:endParaRPr lang="en-US" altLang="zh-CN" sz="1600" dirty="0">
              <a:solidFill>
                <a:schemeClr val="bg1"/>
              </a:solidFill>
            </a:endParaRPr>
          </a:p>
          <a:p>
            <a:pPr defTabSz="457200">
              <a:defRPr/>
            </a:pPr>
            <a:r>
              <a:rPr lang="en-US" altLang="zh-CN" sz="1600" dirty="0">
                <a:solidFill>
                  <a:schemeClr val="bg1"/>
                </a:solidFill>
              </a:rPr>
              <a:t>I cannot guarantee that the paper would be acceptable for publication should these studies be completed, </a:t>
            </a:r>
            <a:r>
              <a:rPr lang="en-US" altLang="zh-CN" sz="1600" dirty="0">
                <a:solidFill>
                  <a:srgbClr val="C00000"/>
                </a:solidFill>
              </a:rPr>
              <a:t>but this is the minimum that we would expect to see</a:t>
            </a:r>
            <a:r>
              <a:rPr lang="en-US" altLang="zh-CN" sz="1600" dirty="0">
                <a:solidFill>
                  <a:schemeClr val="bg1"/>
                </a:solidFill>
              </a:rPr>
              <a:t>. As these would require substantial more experimental work, I am returning the publication to you with my best wishes for its rapid </a:t>
            </a:r>
            <a:r>
              <a:rPr lang="en-US" altLang="zh-CN" sz="1600" dirty="0">
                <a:solidFill>
                  <a:srgbClr val="C00000"/>
                </a:solidFill>
              </a:rPr>
              <a:t>publication elsewhere </a:t>
            </a:r>
            <a:r>
              <a:rPr lang="en-US" altLang="zh-CN" sz="1600" dirty="0">
                <a:solidFill>
                  <a:schemeClr val="bg1"/>
                </a:solidFill>
              </a:rPr>
              <a:t>should that be your preference.</a:t>
            </a:r>
            <a:endParaRPr lang="zh-CN" altLang="en-US" sz="1600" dirty="0">
              <a:solidFill>
                <a:schemeClr val="bg1"/>
              </a:solidFill>
            </a:endParaRPr>
          </a:p>
        </p:txBody>
      </p:sp>
      <p:sp>
        <p:nvSpPr>
          <p:cNvPr id="7" name="Title 1">
            <a:extLst>
              <a:ext uri="{FF2B5EF4-FFF2-40B4-BE49-F238E27FC236}">
                <a16:creationId xmlns:a16="http://schemas.microsoft.com/office/drawing/2014/main" id="{165CB238-37FF-C024-6156-F8928D03F1DB}"/>
              </a:ext>
            </a:extLst>
          </p:cNvPr>
          <p:cNvSpPr txBox="1">
            <a:spLocks/>
          </p:cNvSpPr>
          <p:nvPr/>
        </p:nvSpPr>
        <p:spPr bwMode="auto">
          <a:xfrm>
            <a:off x="447735" y="280473"/>
            <a:ext cx="7742770" cy="437498"/>
          </a:xfrm>
          <a:prstGeom prst="rect">
            <a:avLst/>
          </a:prstGeom>
          <a:noFill/>
          <a:ln w="9525">
            <a:noFill/>
            <a:miter lim="800000"/>
            <a:headEnd/>
            <a:tailEnd/>
          </a:ln>
          <a:effectLst/>
        </p:spPr>
        <p:txBody>
          <a:bodyPr anchor="ctr"/>
          <a:lstStyle/>
          <a:p>
            <a:pPr defTabSz="457200">
              <a:defRPr/>
            </a:pPr>
            <a:r>
              <a:rPr lang="zh-CN" altLang="en-US" sz="2600" b="1" dirty="0">
                <a:solidFill>
                  <a:schemeClr val="bg1"/>
                </a:solidFill>
              </a:rPr>
              <a:t>编辑初审的回复案例  </a:t>
            </a:r>
            <a:r>
              <a:rPr lang="en-US" altLang="zh-CN" sz="2600" b="1" dirty="0">
                <a:solidFill>
                  <a:schemeClr val="bg1"/>
                </a:solidFill>
              </a:rPr>
              <a:t>ACS Catalysis </a:t>
            </a:r>
            <a:endParaRPr lang="zh-CN" altLang="en-US" sz="2600" b="1" dirty="0">
              <a:solidFill>
                <a:schemeClr val="bg1"/>
              </a:solidFill>
            </a:endParaRPr>
          </a:p>
        </p:txBody>
      </p:sp>
      <p:cxnSp>
        <p:nvCxnSpPr>
          <p:cNvPr id="2" name="直接箭头连接符 1">
            <a:extLst>
              <a:ext uri="{FF2B5EF4-FFF2-40B4-BE49-F238E27FC236}">
                <a16:creationId xmlns:a16="http://schemas.microsoft.com/office/drawing/2014/main" id="{CD70810D-03B7-FBF6-18A7-E93940383ABE}"/>
              </a:ext>
            </a:extLst>
          </p:cNvPr>
          <p:cNvCxnSpPr>
            <a:cxnSpLocks/>
          </p:cNvCxnSpPr>
          <p:nvPr/>
        </p:nvCxnSpPr>
        <p:spPr>
          <a:xfrm>
            <a:off x="6945301" y="2145519"/>
            <a:ext cx="409728"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5" name="Rectangle 3">
            <a:extLst>
              <a:ext uri="{FF2B5EF4-FFF2-40B4-BE49-F238E27FC236}">
                <a16:creationId xmlns:a16="http://schemas.microsoft.com/office/drawing/2014/main" id="{B23E70B5-67C5-F600-5724-164B817E5ACE}"/>
              </a:ext>
            </a:extLst>
          </p:cNvPr>
          <p:cNvSpPr>
            <a:spLocks noChangeArrowheads="1"/>
          </p:cNvSpPr>
          <p:nvPr/>
        </p:nvSpPr>
        <p:spPr bwMode="auto">
          <a:xfrm>
            <a:off x="7413488" y="1749190"/>
            <a:ext cx="1513265" cy="792658"/>
          </a:xfrm>
          <a:prstGeom prst="rect">
            <a:avLst/>
          </a:prstGeom>
          <a:noFill/>
          <a:ln w="6350" algn="ctr">
            <a:solidFill>
              <a:schemeClr val="bg1">
                <a:lumMod val="50000"/>
                <a:lumOff val="50000"/>
              </a:schemeClr>
            </a:solidFill>
            <a:prstDash val="dash"/>
            <a:miter lim="800000"/>
            <a:headEnd/>
            <a:tailEnd/>
          </a:ln>
          <a:effectLst/>
        </p:spPr>
        <p:txBody>
          <a:bodyPr/>
          <a:lstStyle/>
          <a:p>
            <a:pPr fontAlgn="auto">
              <a:spcBef>
                <a:spcPct val="20000"/>
              </a:spcBef>
              <a:spcAft>
                <a:spcPts val="0"/>
              </a:spcAft>
              <a:buClr>
                <a:srgbClr val="5B8CC1"/>
              </a:buClr>
              <a:buFont typeface="Wingdings" pitchFamily="2" charset="2"/>
              <a:buNone/>
              <a:defRPr/>
            </a:pPr>
            <a:r>
              <a:rPr lang="zh-CN" altLang="en-US" sz="1400" b="1" kern="0" dirty="0">
                <a:solidFill>
                  <a:srgbClr val="C00000"/>
                </a:solidFill>
                <a:cs typeface="Arial" panose="020B0604020202020204" pitchFamily="34" charset="0"/>
              </a:rPr>
              <a:t>编辑提出：</a:t>
            </a:r>
            <a:endParaRPr lang="en-US" altLang="zh-CN" sz="1400" b="1" kern="0" dirty="0">
              <a:solidFill>
                <a:srgbClr val="C00000"/>
              </a:solidFill>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zh-CN" altLang="en-US" sz="1400" b="1" kern="0" dirty="0">
                <a:solidFill>
                  <a:schemeClr val="bg1"/>
                </a:solidFill>
                <a:cs typeface="Arial" panose="020B0604020202020204" pitchFamily="34" charset="0"/>
              </a:rPr>
              <a:t>需要更详细的实验数据。</a:t>
            </a:r>
            <a:endParaRPr lang="en-US" altLang="zh-CN" sz="1400" b="1" kern="0" dirty="0">
              <a:solidFill>
                <a:schemeClr val="bg1"/>
              </a:solidFill>
              <a:cs typeface="Arial" panose="020B0604020202020204" pitchFamily="34" charset="0"/>
            </a:endParaRPr>
          </a:p>
        </p:txBody>
      </p:sp>
      <p:cxnSp>
        <p:nvCxnSpPr>
          <p:cNvPr id="6" name="直接箭头连接符 5">
            <a:extLst>
              <a:ext uri="{FF2B5EF4-FFF2-40B4-BE49-F238E27FC236}">
                <a16:creationId xmlns:a16="http://schemas.microsoft.com/office/drawing/2014/main" id="{911C5B52-6059-2BC4-E369-AAD1C0C47937}"/>
              </a:ext>
            </a:extLst>
          </p:cNvPr>
          <p:cNvCxnSpPr>
            <a:cxnSpLocks/>
          </p:cNvCxnSpPr>
          <p:nvPr/>
        </p:nvCxnSpPr>
        <p:spPr>
          <a:xfrm>
            <a:off x="6945301" y="3370226"/>
            <a:ext cx="409728"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3">
            <a:extLst>
              <a:ext uri="{FF2B5EF4-FFF2-40B4-BE49-F238E27FC236}">
                <a16:creationId xmlns:a16="http://schemas.microsoft.com/office/drawing/2014/main" id="{AB50B4B5-59FD-BF97-CA7A-A62919892445}"/>
              </a:ext>
            </a:extLst>
          </p:cNvPr>
          <p:cNvSpPr>
            <a:spLocks noChangeArrowheads="1"/>
          </p:cNvSpPr>
          <p:nvPr/>
        </p:nvSpPr>
        <p:spPr bwMode="auto">
          <a:xfrm>
            <a:off x="7413488" y="2973898"/>
            <a:ext cx="1513265" cy="792656"/>
          </a:xfrm>
          <a:prstGeom prst="rect">
            <a:avLst/>
          </a:prstGeom>
          <a:noFill/>
          <a:ln w="6350" algn="ctr">
            <a:solidFill>
              <a:schemeClr val="bg1">
                <a:lumMod val="50000"/>
                <a:lumOff val="50000"/>
              </a:schemeClr>
            </a:solidFill>
            <a:prstDash val="dash"/>
            <a:miter lim="800000"/>
            <a:headEnd/>
            <a:tailEnd/>
          </a:ln>
          <a:effectLst/>
        </p:spPr>
        <p:txBody>
          <a:bodyPr/>
          <a:lstStyle/>
          <a:p>
            <a:pPr fontAlgn="auto">
              <a:spcBef>
                <a:spcPct val="20000"/>
              </a:spcBef>
              <a:spcAft>
                <a:spcPts val="0"/>
              </a:spcAft>
              <a:buClr>
                <a:srgbClr val="5B8CC1"/>
              </a:buClr>
              <a:buFont typeface="Wingdings" pitchFamily="2" charset="2"/>
              <a:buNone/>
              <a:defRPr/>
            </a:pPr>
            <a:r>
              <a:rPr lang="zh-CN" altLang="en-US" sz="1400" b="1" kern="0" dirty="0">
                <a:solidFill>
                  <a:srgbClr val="C00000"/>
                </a:solidFill>
                <a:cs typeface="Arial" panose="020B0604020202020204" pitchFamily="34" charset="0"/>
              </a:rPr>
              <a:t>编辑提出：</a:t>
            </a:r>
            <a:endParaRPr lang="en-US" altLang="zh-CN" sz="1400" b="1" kern="0" dirty="0">
              <a:solidFill>
                <a:srgbClr val="C00000"/>
              </a:solidFill>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zh-CN" altLang="en-US" sz="1400" b="1" kern="0" dirty="0">
                <a:solidFill>
                  <a:schemeClr val="bg1"/>
                </a:solidFill>
                <a:cs typeface="Arial" panose="020B0604020202020204" pitchFamily="34" charset="0"/>
              </a:rPr>
              <a:t>稿件的最低期望，建议另投。</a:t>
            </a:r>
            <a:endParaRPr lang="en-US" altLang="zh-CN" sz="1400" b="1" kern="0" dirty="0">
              <a:solidFill>
                <a:schemeClr val="bg1"/>
              </a:solidFill>
              <a:cs typeface="Arial" panose="020B0604020202020204" pitchFamily="34" charset="0"/>
            </a:endParaRPr>
          </a:p>
        </p:txBody>
      </p:sp>
    </p:spTree>
    <p:extLst>
      <p:ext uri="{BB962C8B-B14F-4D97-AF65-F5344CB8AC3E}">
        <p14:creationId xmlns:p14="http://schemas.microsoft.com/office/powerpoint/2010/main" val="2895998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06905A6B-D180-7DE8-D3F4-6E1A9F42463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5" name="Title 1">
            <a:extLst>
              <a:ext uri="{FF2B5EF4-FFF2-40B4-BE49-F238E27FC236}">
                <a16:creationId xmlns:a16="http://schemas.microsoft.com/office/drawing/2014/main" id="{8E5F817C-6702-CD81-5E6B-C803A966E611}"/>
              </a:ext>
            </a:extLst>
          </p:cNvPr>
          <p:cNvSpPr txBox="1">
            <a:spLocks/>
          </p:cNvSpPr>
          <p:nvPr/>
        </p:nvSpPr>
        <p:spPr bwMode="auto">
          <a:xfrm>
            <a:off x="447735" y="280473"/>
            <a:ext cx="7742770" cy="437498"/>
          </a:xfrm>
          <a:prstGeom prst="rect">
            <a:avLst/>
          </a:prstGeom>
          <a:noFill/>
          <a:ln w="9525">
            <a:noFill/>
            <a:miter lim="800000"/>
            <a:headEnd/>
            <a:tailEnd/>
          </a:ln>
          <a:effectLst/>
        </p:spPr>
        <p:txBody>
          <a:bodyPr anchor="ctr"/>
          <a:lstStyle/>
          <a:p>
            <a:pPr defTabSz="457200">
              <a:defRPr/>
            </a:pPr>
            <a:r>
              <a:rPr lang="zh-CN" altLang="en-US" sz="2600" b="1" dirty="0">
                <a:solidFill>
                  <a:schemeClr val="bg1"/>
                </a:solidFill>
              </a:rPr>
              <a:t>审稿人评审 </a:t>
            </a:r>
            <a:r>
              <a:rPr lang="en-US" altLang="zh-CN" sz="2600" b="1" dirty="0">
                <a:solidFill>
                  <a:schemeClr val="bg1"/>
                </a:solidFill>
              </a:rPr>
              <a:t>External Review </a:t>
            </a:r>
            <a:endParaRPr lang="zh-CN" altLang="en-US" sz="2600" b="1" dirty="0">
              <a:solidFill>
                <a:schemeClr val="bg1"/>
              </a:solidFill>
            </a:endParaRPr>
          </a:p>
        </p:txBody>
      </p:sp>
      <p:sp>
        <p:nvSpPr>
          <p:cNvPr id="6" name="TextBox 18">
            <a:extLst>
              <a:ext uri="{FF2B5EF4-FFF2-40B4-BE49-F238E27FC236}">
                <a16:creationId xmlns:a16="http://schemas.microsoft.com/office/drawing/2014/main" id="{4B0F9FC0-2539-B441-1E77-FD2955A58022}"/>
              </a:ext>
            </a:extLst>
          </p:cNvPr>
          <p:cNvSpPr txBox="1"/>
          <p:nvPr/>
        </p:nvSpPr>
        <p:spPr>
          <a:xfrm>
            <a:off x="539548" y="1059582"/>
            <a:ext cx="8136908" cy="3524042"/>
          </a:xfrm>
          <a:prstGeom prst="rect">
            <a:avLst/>
          </a:prstGeom>
          <a:noFill/>
          <a:ln>
            <a:noFill/>
            <a:prstDash val="dash"/>
          </a:ln>
        </p:spPr>
        <p:txBody>
          <a:bodyPr wrap="square" lIns="0" tIns="0" rtlCol="0" anchor="t">
            <a:spAutoFit/>
          </a:bodyPr>
          <a:lstStyle/>
          <a:p>
            <a:pPr>
              <a:spcAft>
                <a:spcPts val="600"/>
              </a:spcAft>
              <a:buSzPct val="85000"/>
            </a:pPr>
            <a:r>
              <a:rPr lang="en-US" altLang="zh-CN" sz="2000" b="1" dirty="0">
                <a:solidFill>
                  <a:srgbClr val="0032A0"/>
                </a:solidFill>
              </a:rPr>
              <a:t>1. </a:t>
            </a:r>
            <a:r>
              <a:rPr lang="zh-CN" altLang="en-US" sz="2000" b="1" dirty="0">
                <a:solidFill>
                  <a:srgbClr val="0032A0"/>
                </a:solidFill>
              </a:rPr>
              <a:t>符合范围  </a:t>
            </a:r>
            <a:r>
              <a:rPr lang="en-US" altLang="zh-CN" sz="2000" b="1" dirty="0">
                <a:solidFill>
                  <a:srgbClr val="0032A0"/>
                </a:solidFill>
              </a:rPr>
              <a:t>Appropriate Scope </a:t>
            </a:r>
            <a:endParaRPr lang="zh-CN" altLang="en-US" sz="2000" b="1" dirty="0">
              <a:solidFill>
                <a:srgbClr val="0032A0"/>
              </a:solidFill>
            </a:endParaRPr>
          </a:p>
          <a:p>
            <a:pPr>
              <a:spcAft>
                <a:spcPts val="600"/>
              </a:spcAft>
              <a:buSzPct val="85000"/>
            </a:pPr>
            <a:r>
              <a:rPr lang="en-US" altLang="zh-CN" sz="1200" dirty="0">
                <a:solidFill>
                  <a:schemeClr val="bg1">
                    <a:lumMod val="50000"/>
                    <a:lumOff val="50000"/>
                  </a:schemeClr>
                </a:solidFill>
              </a:rPr>
              <a:t>The work should resonate with the journal’s target audience, which improves its chances for reaching its intended readers.</a:t>
            </a:r>
          </a:p>
          <a:p>
            <a:pPr>
              <a:spcAft>
                <a:spcPts val="600"/>
              </a:spcAft>
              <a:buSzPct val="85000"/>
            </a:pPr>
            <a:endParaRPr lang="en-US" altLang="zh-CN" sz="800" dirty="0">
              <a:solidFill>
                <a:schemeClr val="bg1"/>
              </a:solidFill>
            </a:endParaRPr>
          </a:p>
          <a:p>
            <a:pPr>
              <a:spcAft>
                <a:spcPts val="600"/>
              </a:spcAft>
              <a:buSzPct val="85000"/>
            </a:pPr>
            <a:r>
              <a:rPr lang="en-US" altLang="zh-CN" sz="2000" b="1" dirty="0">
                <a:solidFill>
                  <a:srgbClr val="0032A0"/>
                </a:solidFill>
              </a:rPr>
              <a:t>2. </a:t>
            </a:r>
            <a:r>
              <a:rPr lang="zh-CN" altLang="en-US" sz="2000" b="1" dirty="0">
                <a:solidFill>
                  <a:srgbClr val="0032A0"/>
                </a:solidFill>
              </a:rPr>
              <a:t>新颖原创  </a:t>
            </a:r>
            <a:r>
              <a:rPr lang="en-US" altLang="zh-CN" sz="2000" b="1" dirty="0">
                <a:solidFill>
                  <a:srgbClr val="0032A0"/>
                </a:solidFill>
              </a:rPr>
              <a:t>Novelty and Urgency </a:t>
            </a:r>
            <a:endParaRPr lang="zh-CN" altLang="en-US" sz="2000" b="1" dirty="0">
              <a:solidFill>
                <a:srgbClr val="0032A0"/>
              </a:solidFill>
            </a:endParaRPr>
          </a:p>
          <a:p>
            <a:pPr>
              <a:spcAft>
                <a:spcPts val="600"/>
              </a:spcAft>
              <a:buSzPct val="85000"/>
            </a:pPr>
            <a:r>
              <a:rPr lang="en-US" altLang="zh-CN" sz="1200" dirty="0">
                <a:solidFill>
                  <a:schemeClr val="bg1">
                    <a:lumMod val="50000"/>
                    <a:lumOff val="50000"/>
                  </a:schemeClr>
                </a:solidFill>
              </a:rPr>
              <a:t>The manuscript should be original and provide insight into a challenging problem or fundamental issue, advancing the discipline in a timely way. Avoid reporting just an incremental improvement with a slightly different set of conditions.</a:t>
            </a:r>
          </a:p>
          <a:p>
            <a:pPr>
              <a:spcAft>
                <a:spcPts val="600"/>
              </a:spcAft>
              <a:buSzPct val="85000"/>
            </a:pPr>
            <a:endParaRPr lang="en-US" altLang="zh-CN" sz="800" dirty="0">
              <a:solidFill>
                <a:schemeClr val="bg1"/>
              </a:solidFill>
            </a:endParaRPr>
          </a:p>
          <a:p>
            <a:pPr>
              <a:spcAft>
                <a:spcPts val="600"/>
              </a:spcAft>
              <a:buSzPct val="85000"/>
            </a:pPr>
            <a:r>
              <a:rPr lang="en-US" altLang="zh-CN" sz="2000" b="1" dirty="0">
                <a:solidFill>
                  <a:srgbClr val="0032A0"/>
                </a:solidFill>
              </a:rPr>
              <a:t>3. </a:t>
            </a:r>
            <a:r>
              <a:rPr lang="zh-CN" altLang="en-US" sz="2000" b="1" dirty="0">
                <a:solidFill>
                  <a:srgbClr val="0032A0"/>
                </a:solidFill>
              </a:rPr>
              <a:t>技术要求  </a:t>
            </a:r>
            <a:r>
              <a:rPr lang="en-US" altLang="zh-CN" sz="2000" b="1" dirty="0">
                <a:solidFill>
                  <a:srgbClr val="0032A0"/>
                </a:solidFill>
              </a:rPr>
              <a:t>Technical Validity </a:t>
            </a:r>
            <a:endParaRPr lang="zh-CN" altLang="en-US" sz="2000" b="1" dirty="0">
              <a:solidFill>
                <a:srgbClr val="0032A0"/>
              </a:solidFill>
            </a:endParaRPr>
          </a:p>
          <a:p>
            <a:pPr>
              <a:spcAft>
                <a:spcPts val="600"/>
              </a:spcAft>
              <a:buSzPct val="85000"/>
            </a:pPr>
            <a:r>
              <a:rPr lang="en-US" altLang="zh-CN" sz="1200" dirty="0">
                <a:solidFill>
                  <a:schemeClr val="bg1">
                    <a:lumMod val="50000"/>
                    <a:lumOff val="50000"/>
                  </a:schemeClr>
                </a:solidFill>
              </a:rPr>
              <a:t>The research should be well designed, and the experiments, data collection and interpretation should be completed at a high level.</a:t>
            </a:r>
          </a:p>
          <a:p>
            <a:pPr>
              <a:spcAft>
                <a:spcPts val="600"/>
              </a:spcAft>
              <a:buSzPct val="85000"/>
            </a:pPr>
            <a:endParaRPr lang="en-US" altLang="zh-CN" sz="800" dirty="0">
              <a:solidFill>
                <a:schemeClr val="bg1">
                  <a:lumMod val="50000"/>
                  <a:lumOff val="50000"/>
                </a:schemeClr>
              </a:solidFill>
            </a:endParaRPr>
          </a:p>
          <a:p>
            <a:pPr>
              <a:spcAft>
                <a:spcPts val="600"/>
              </a:spcAft>
              <a:buSzPct val="85000"/>
            </a:pPr>
            <a:r>
              <a:rPr lang="en-US" altLang="zh-CN" sz="2000" b="1" dirty="0">
                <a:solidFill>
                  <a:srgbClr val="0032A0"/>
                </a:solidFill>
              </a:rPr>
              <a:t>4. </a:t>
            </a:r>
            <a:r>
              <a:rPr lang="zh-CN" altLang="en-US" sz="2000" b="1" dirty="0">
                <a:solidFill>
                  <a:srgbClr val="0032A0"/>
                </a:solidFill>
              </a:rPr>
              <a:t>稿件质量  </a:t>
            </a:r>
            <a:r>
              <a:rPr lang="en-US" altLang="zh-CN" sz="2000" b="1" dirty="0">
                <a:solidFill>
                  <a:srgbClr val="0032A0"/>
                </a:solidFill>
              </a:rPr>
              <a:t>High Quality </a:t>
            </a:r>
            <a:endParaRPr lang="zh-CN" altLang="en-US" sz="2000" b="1" dirty="0">
              <a:solidFill>
                <a:srgbClr val="0032A0"/>
              </a:solidFill>
            </a:endParaRPr>
          </a:p>
          <a:p>
            <a:pPr>
              <a:spcAft>
                <a:spcPts val="600"/>
              </a:spcAft>
              <a:buSzPct val="85000"/>
            </a:pPr>
            <a:r>
              <a:rPr lang="en-US" altLang="zh-CN" sz="1200" dirty="0">
                <a:solidFill>
                  <a:schemeClr val="bg1">
                    <a:lumMod val="50000"/>
                    <a:lumOff val="50000"/>
                  </a:schemeClr>
                </a:solidFill>
              </a:rPr>
              <a:t>The manuscript should be clear, concise, and formatted correctly. If the writing is confusing and contains grammatical errors, reviewers may be unable to judge the scientific quality.</a:t>
            </a:r>
            <a:endParaRPr lang="zh-CN" altLang="en-US" sz="1200" dirty="0">
              <a:solidFill>
                <a:schemeClr val="bg1">
                  <a:lumMod val="50000"/>
                  <a:lumOff val="50000"/>
                </a:schemeClr>
              </a:solidFill>
            </a:endParaRPr>
          </a:p>
        </p:txBody>
      </p:sp>
    </p:spTree>
    <p:extLst>
      <p:ext uri="{BB962C8B-B14F-4D97-AF65-F5344CB8AC3E}">
        <p14:creationId xmlns:p14="http://schemas.microsoft.com/office/powerpoint/2010/main" val="25109430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5">
            <a:extLst>
              <a:ext uri="{FF2B5EF4-FFF2-40B4-BE49-F238E27FC236}">
                <a16:creationId xmlns:a16="http://schemas.microsoft.com/office/drawing/2014/main" id="{17E78379-A8C4-8841-D4B6-4C9F859810DA}"/>
              </a:ext>
            </a:extLst>
          </p:cNvPr>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4" name="图片 3">
            <a:extLst>
              <a:ext uri="{FF2B5EF4-FFF2-40B4-BE49-F238E27FC236}">
                <a16:creationId xmlns:a16="http://schemas.microsoft.com/office/drawing/2014/main" id="{F7E4D8A9-15B6-223E-0613-31B5202BE70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8" name="图片 7">
            <a:extLst>
              <a:ext uri="{FF2B5EF4-FFF2-40B4-BE49-F238E27FC236}">
                <a16:creationId xmlns:a16="http://schemas.microsoft.com/office/drawing/2014/main" id="{2DC98BCA-CB5C-8AC8-636C-C3B02708934B}"/>
              </a:ext>
            </a:extLst>
          </p:cNvPr>
          <p:cNvPicPr>
            <a:picLocks noChangeAspect="1"/>
          </p:cNvPicPr>
          <p:nvPr/>
        </p:nvPicPr>
        <p:blipFill>
          <a:blip r:embed="rId4"/>
          <a:stretch>
            <a:fillRect/>
          </a:stretch>
        </p:blipFill>
        <p:spPr>
          <a:xfrm>
            <a:off x="805581" y="453139"/>
            <a:ext cx="7532837" cy="4237221"/>
          </a:xfrm>
          <a:prstGeom prst="rect">
            <a:avLst/>
          </a:prstGeom>
          <a:ln>
            <a:solidFill>
              <a:schemeClr val="bg1"/>
            </a:solidFill>
          </a:ln>
        </p:spPr>
      </p:pic>
      <p:sp>
        <p:nvSpPr>
          <p:cNvPr id="9" name="Rectangle 3">
            <a:extLst>
              <a:ext uri="{FF2B5EF4-FFF2-40B4-BE49-F238E27FC236}">
                <a16:creationId xmlns:a16="http://schemas.microsoft.com/office/drawing/2014/main" id="{7C9BE488-37D8-BB58-9216-1CF1E84161AE}"/>
              </a:ext>
            </a:extLst>
          </p:cNvPr>
          <p:cNvSpPr>
            <a:spLocks noGrp="1" noChangeArrowheads="1"/>
          </p:cNvSpPr>
          <p:nvPr/>
        </p:nvSpPr>
        <p:spPr bwMode="auto">
          <a:xfrm>
            <a:off x="899592" y="1707654"/>
            <a:ext cx="698078" cy="1080121"/>
          </a:xfrm>
          <a:prstGeom prst="rect">
            <a:avLst/>
          </a:prstGeom>
          <a:noFill/>
          <a:ln w="12700">
            <a:solidFill>
              <a:srgbClr val="C00000"/>
            </a:solidFill>
            <a:headEnd/>
            <a:tailEnd/>
          </a:ln>
        </p:spPr>
        <p:style>
          <a:lnRef idx="2">
            <a:schemeClr val="dk1"/>
          </a:lnRef>
          <a:fillRef idx="1">
            <a:schemeClr val="lt1"/>
          </a:fillRef>
          <a:effectRef idx="0">
            <a:schemeClr val="dk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Font typeface="Arial" charset="0"/>
              <a:buNone/>
              <a:defRPr/>
            </a:pPr>
            <a:endParaRPr lang="en-US" altLang="zh-CN" sz="1400" b="1" dirty="0">
              <a:solidFill>
                <a:schemeClr val="bg1"/>
              </a:solidFill>
              <a:latin typeface="Arial" panose="020B0604020202020204" pitchFamily="34" charset="0"/>
              <a:cs typeface="Arial" panose="020B0604020202020204" pitchFamily="34" charset="0"/>
            </a:endParaRPr>
          </a:p>
        </p:txBody>
      </p:sp>
      <p:sp>
        <p:nvSpPr>
          <p:cNvPr id="10" name="Content Placeholder 2">
            <a:extLst>
              <a:ext uri="{FF2B5EF4-FFF2-40B4-BE49-F238E27FC236}">
                <a16:creationId xmlns:a16="http://schemas.microsoft.com/office/drawing/2014/main" id="{163C8825-38FB-306C-5622-242233337D9D}"/>
              </a:ext>
            </a:extLst>
          </p:cNvPr>
          <p:cNvSpPr txBox="1">
            <a:spLocks/>
          </p:cNvSpPr>
          <p:nvPr/>
        </p:nvSpPr>
        <p:spPr>
          <a:xfrm>
            <a:off x="1572667" y="1713796"/>
            <a:ext cx="1008112" cy="1080121"/>
          </a:xfrm>
          <a:prstGeom prst="rect">
            <a:avLst/>
          </a:prstGeom>
        </p:spPr>
        <p:txBody>
          <a:bodyPr anchor="t"/>
          <a:lstStyle>
            <a:lvl1pPr marL="255588" indent="-255588" algn="l" rtl="0" eaLnBrk="1" fontAlgn="base" hangingPunct="1">
              <a:spcBef>
                <a:spcPct val="20000"/>
              </a:spcBef>
              <a:spcAft>
                <a:spcPct val="0"/>
              </a:spcAft>
              <a:buFont typeface="Arial" panose="020B0604020202020204" pitchFamily="34" charset="0"/>
              <a:defRPr kern="1200">
                <a:solidFill>
                  <a:srgbClr val="7F7F7F"/>
                </a:solidFill>
                <a:latin typeface="+mn-lt"/>
                <a:ea typeface="ＭＳ Ｐゴシック" charset="0"/>
                <a:cs typeface="ＭＳ Ｐゴシック" charset="0"/>
              </a:defRPr>
            </a:lvl1pPr>
            <a:lvl2pPr marL="684213" indent="-341313" algn="l" rtl="0" eaLnBrk="1" fontAlgn="base" hangingPunct="1">
              <a:spcBef>
                <a:spcPct val="20000"/>
              </a:spcBef>
              <a:spcAft>
                <a:spcPct val="0"/>
              </a:spcAft>
              <a:buSzPct val="85000"/>
              <a:buBlip>
                <a:blip r:embed="rId5"/>
              </a:buBlip>
              <a:defRPr kern="1200">
                <a:solidFill>
                  <a:srgbClr val="7F7F7F"/>
                </a:solidFill>
                <a:latin typeface="+mn-lt"/>
                <a:ea typeface="ＭＳ Ｐゴシック" charset="0"/>
                <a:cs typeface="+mn-cs"/>
              </a:defRPr>
            </a:lvl2pPr>
            <a:lvl3pPr marL="941388" indent="-255588" algn="l" rtl="0" eaLnBrk="1" fontAlgn="base" hangingPunct="1">
              <a:spcBef>
                <a:spcPct val="20000"/>
              </a:spcBef>
              <a:spcAft>
                <a:spcPct val="0"/>
              </a:spcAft>
              <a:buClr>
                <a:srgbClr val="ECBC33"/>
              </a:buClr>
              <a:buFont typeface="Arial" panose="020B0604020202020204" pitchFamily="34" charset="0"/>
              <a:buChar char="•"/>
              <a:defRPr kern="1200">
                <a:solidFill>
                  <a:srgbClr val="7F7F7F"/>
                </a:solidFill>
                <a:latin typeface="+mn-lt"/>
                <a:ea typeface="ＭＳ Ｐゴシック" charset="0"/>
                <a:cs typeface="+mn-cs"/>
              </a:defRPr>
            </a:lvl3pPr>
            <a:lvl4pPr marL="1198563" indent="-169863" algn="l" rtl="0" eaLnBrk="1" fontAlgn="base" hangingPunct="1">
              <a:spcBef>
                <a:spcPct val="20000"/>
              </a:spcBef>
              <a:spcAft>
                <a:spcPct val="0"/>
              </a:spcAft>
              <a:buFont typeface="Arial" panose="020B0604020202020204" pitchFamily="34" charset="0"/>
              <a:buChar char="–"/>
              <a:defRPr kern="1200">
                <a:solidFill>
                  <a:srgbClr val="7F7F7F"/>
                </a:solidFill>
                <a:latin typeface="+mn-lt"/>
                <a:ea typeface="ＭＳ Ｐゴシック" charset="0"/>
                <a:cs typeface="+mn-cs"/>
              </a:defRPr>
            </a:lvl4pPr>
            <a:lvl5pPr marL="1541463" indent="-169863" algn="l" rtl="0" eaLnBrk="1" fontAlgn="base" hangingPunct="1">
              <a:spcBef>
                <a:spcPct val="20000"/>
              </a:spcBef>
              <a:spcAft>
                <a:spcPct val="0"/>
              </a:spcAft>
              <a:buFont typeface="Arial" panose="020B0604020202020204" pitchFamily="34" charset="0"/>
              <a:buChar char="»"/>
              <a:defRPr kern="1200">
                <a:solidFill>
                  <a:srgbClr val="7F7F7F"/>
                </a:solidFill>
                <a:latin typeface="+mn-lt"/>
                <a:ea typeface="ＭＳ Ｐゴシック" charset="0"/>
                <a:cs typeface="+mn-cs"/>
              </a:defRPr>
            </a:lvl5pPr>
            <a:lvl6pPr marL="1885761" indent="-171433" algn="l" defTabSz="342866" rtl="0" eaLnBrk="1" latinLnBrk="0" hangingPunct="1">
              <a:spcBef>
                <a:spcPct val="20000"/>
              </a:spcBef>
              <a:buFont typeface="Arial"/>
              <a:buChar char="•"/>
              <a:defRPr sz="1500" kern="1200">
                <a:solidFill>
                  <a:schemeClr val="tx1"/>
                </a:solidFill>
                <a:latin typeface="+mn-lt"/>
                <a:ea typeface="+mn-ea"/>
                <a:cs typeface="+mn-cs"/>
              </a:defRPr>
            </a:lvl6pPr>
            <a:lvl7pPr marL="2228627" indent="-171433" algn="l" defTabSz="342866" rtl="0" eaLnBrk="1" latinLnBrk="0" hangingPunct="1">
              <a:spcBef>
                <a:spcPct val="20000"/>
              </a:spcBef>
              <a:buFont typeface="Arial"/>
              <a:buChar char="•"/>
              <a:defRPr sz="1500" kern="1200">
                <a:solidFill>
                  <a:schemeClr val="tx1"/>
                </a:solidFill>
                <a:latin typeface="+mn-lt"/>
                <a:ea typeface="+mn-ea"/>
                <a:cs typeface="+mn-cs"/>
              </a:defRPr>
            </a:lvl7pPr>
            <a:lvl8pPr marL="2571493" indent="-171433" algn="l" defTabSz="342866" rtl="0" eaLnBrk="1" latinLnBrk="0" hangingPunct="1">
              <a:spcBef>
                <a:spcPct val="20000"/>
              </a:spcBef>
              <a:buFont typeface="Arial"/>
              <a:buChar char="•"/>
              <a:defRPr sz="1500" kern="1200">
                <a:solidFill>
                  <a:schemeClr val="tx1"/>
                </a:solidFill>
                <a:latin typeface="+mn-lt"/>
                <a:ea typeface="+mn-ea"/>
                <a:cs typeface="+mn-cs"/>
              </a:defRPr>
            </a:lvl8pPr>
            <a:lvl9pPr marL="2914359" indent="-171433" algn="l" defTabSz="342866" rtl="0" eaLnBrk="1" latinLnBrk="0" hangingPunct="1">
              <a:spcBef>
                <a:spcPct val="20000"/>
              </a:spcBef>
              <a:buFont typeface="Arial"/>
              <a:buChar char="•"/>
              <a:defRPr sz="1500" kern="1200">
                <a:solidFill>
                  <a:schemeClr val="tx1"/>
                </a:solidFill>
                <a:latin typeface="+mn-lt"/>
                <a:ea typeface="+mn-ea"/>
                <a:cs typeface="+mn-cs"/>
              </a:defRPr>
            </a:lvl9pPr>
          </a:lstStyle>
          <a:p>
            <a:pPr marL="0" lvl="1" indent="0">
              <a:buFontTx/>
              <a:buNone/>
            </a:pPr>
            <a:r>
              <a:rPr lang="zh-CN" altLang="en-US" sz="1400" b="1" dirty="0">
                <a:solidFill>
                  <a:srgbClr val="C00000"/>
                </a:solidFill>
                <a:ea typeface="+mn-ea"/>
              </a:rPr>
              <a:t>重要性</a:t>
            </a:r>
            <a:endParaRPr lang="en-US" altLang="zh-CN" sz="1400" b="1" dirty="0">
              <a:solidFill>
                <a:srgbClr val="C00000"/>
              </a:solidFill>
              <a:ea typeface="+mn-ea"/>
            </a:endParaRPr>
          </a:p>
          <a:p>
            <a:pPr marL="0" lvl="1" indent="0">
              <a:buFontTx/>
              <a:buNone/>
            </a:pPr>
            <a:r>
              <a:rPr lang="zh-CN" altLang="en-US" sz="1400" b="1" dirty="0">
                <a:solidFill>
                  <a:srgbClr val="C00000"/>
                </a:solidFill>
                <a:ea typeface="+mn-ea"/>
              </a:rPr>
              <a:t>新颖性</a:t>
            </a:r>
            <a:endParaRPr lang="en-US" altLang="zh-CN" sz="1400" b="1" dirty="0">
              <a:solidFill>
                <a:srgbClr val="C00000"/>
              </a:solidFill>
              <a:ea typeface="+mn-ea"/>
            </a:endParaRPr>
          </a:p>
          <a:p>
            <a:pPr marL="0" lvl="1" indent="0">
              <a:buFontTx/>
              <a:buNone/>
            </a:pPr>
            <a:r>
              <a:rPr lang="zh-CN" altLang="en-US" sz="1400" b="1" dirty="0">
                <a:solidFill>
                  <a:srgbClr val="C00000"/>
                </a:solidFill>
                <a:ea typeface="+mn-ea"/>
              </a:rPr>
              <a:t>写作质量</a:t>
            </a:r>
            <a:endParaRPr lang="en-US" altLang="zh-CN" sz="1400" b="1" dirty="0">
              <a:solidFill>
                <a:srgbClr val="C00000"/>
              </a:solidFill>
              <a:ea typeface="+mn-ea"/>
            </a:endParaRPr>
          </a:p>
          <a:p>
            <a:pPr marL="0" lvl="1" indent="0">
              <a:buFontTx/>
              <a:buNone/>
            </a:pPr>
            <a:r>
              <a:rPr lang="zh-CN" altLang="en-US" sz="1400" b="1" dirty="0">
                <a:solidFill>
                  <a:srgbClr val="C00000"/>
                </a:solidFill>
                <a:ea typeface="+mn-ea"/>
              </a:rPr>
              <a:t>读者兴趣</a:t>
            </a:r>
            <a:endParaRPr lang="en-US" sz="1400" b="1" dirty="0">
              <a:solidFill>
                <a:srgbClr val="C00000"/>
              </a:solidFill>
              <a:ea typeface="+mn-ea"/>
            </a:endParaRPr>
          </a:p>
        </p:txBody>
      </p:sp>
      <p:sp>
        <p:nvSpPr>
          <p:cNvPr id="11" name="Rectangle 3">
            <a:extLst>
              <a:ext uri="{FF2B5EF4-FFF2-40B4-BE49-F238E27FC236}">
                <a16:creationId xmlns:a16="http://schemas.microsoft.com/office/drawing/2014/main" id="{F858E408-0A4C-714B-AFAE-2EE57C1D3F67}"/>
              </a:ext>
            </a:extLst>
          </p:cNvPr>
          <p:cNvSpPr>
            <a:spLocks noGrp="1" noChangeArrowheads="1"/>
          </p:cNvSpPr>
          <p:nvPr/>
        </p:nvSpPr>
        <p:spPr bwMode="auto">
          <a:xfrm>
            <a:off x="4572001" y="555526"/>
            <a:ext cx="1728192" cy="1152128"/>
          </a:xfrm>
          <a:prstGeom prst="rect">
            <a:avLst/>
          </a:prstGeom>
          <a:noFill/>
          <a:ln w="12700">
            <a:solidFill>
              <a:srgbClr val="C00000"/>
            </a:solidFill>
            <a:headEnd/>
            <a:tailEnd/>
          </a:ln>
        </p:spPr>
        <p:style>
          <a:lnRef idx="2">
            <a:schemeClr val="dk1"/>
          </a:lnRef>
          <a:fillRef idx="1">
            <a:schemeClr val="lt1"/>
          </a:fillRef>
          <a:effectRef idx="0">
            <a:schemeClr val="dk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Font typeface="Arial" charset="0"/>
              <a:buNone/>
              <a:defRPr/>
            </a:pPr>
            <a:endParaRPr lang="en-US" altLang="zh-CN" sz="1400" b="1" dirty="0">
              <a:solidFill>
                <a:schemeClr val="bg1"/>
              </a:solidFill>
              <a:latin typeface="Arial" panose="020B0604020202020204" pitchFamily="34" charset="0"/>
              <a:cs typeface="Arial" panose="020B0604020202020204" pitchFamily="34" charset="0"/>
            </a:endParaRPr>
          </a:p>
        </p:txBody>
      </p:sp>
      <p:sp>
        <p:nvSpPr>
          <p:cNvPr id="12" name="Rectangle 3">
            <a:extLst>
              <a:ext uri="{FF2B5EF4-FFF2-40B4-BE49-F238E27FC236}">
                <a16:creationId xmlns:a16="http://schemas.microsoft.com/office/drawing/2014/main" id="{11D90712-9EAC-F0B9-4214-7248293C7171}"/>
              </a:ext>
            </a:extLst>
          </p:cNvPr>
          <p:cNvSpPr>
            <a:spLocks noGrp="1" noChangeArrowheads="1"/>
          </p:cNvSpPr>
          <p:nvPr/>
        </p:nvSpPr>
        <p:spPr bwMode="auto">
          <a:xfrm>
            <a:off x="4571999" y="3033168"/>
            <a:ext cx="1732195" cy="474685"/>
          </a:xfrm>
          <a:prstGeom prst="rect">
            <a:avLst/>
          </a:prstGeom>
          <a:noFill/>
          <a:ln w="12700">
            <a:solidFill>
              <a:srgbClr val="C00000"/>
            </a:solidFill>
            <a:headEnd/>
            <a:tailEnd/>
          </a:ln>
        </p:spPr>
        <p:style>
          <a:lnRef idx="2">
            <a:schemeClr val="dk1"/>
          </a:lnRef>
          <a:fillRef idx="1">
            <a:schemeClr val="lt1"/>
          </a:fillRef>
          <a:effectRef idx="0">
            <a:schemeClr val="dk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Font typeface="Arial" charset="0"/>
              <a:buNone/>
              <a:defRPr/>
            </a:pPr>
            <a:endParaRPr lang="en-US" altLang="zh-CN" sz="1400" b="1" dirty="0">
              <a:solidFill>
                <a:schemeClr val="bg1"/>
              </a:solidFill>
              <a:latin typeface="Arial" panose="020B0604020202020204" pitchFamily="34" charset="0"/>
              <a:cs typeface="Arial" panose="020B0604020202020204" pitchFamily="34" charset="0"/>
            </a:endParaRPr>
          </a:p>
        </p:txBody>
      </p:sp>
      <p:sp>
        <p:nvSpPr>
          <p:cNvPr id="13" name="Content Placeholder 2">
            <a:extLst>
              <a:ext uri="{FF2B5EF4-FFF2-40B4-BE49-F238E27FC236}">
                <a16:creationId xmlns:a16="http://schemas.microsoft.com/office/drawing/2014/main" id="{4F9AFEB2-C67F-A319-6624-73F95954CE15}"/>
              </a:ext>
            </a:extLst>
          </p:cNvPr>
          <p:cNvSpPr txBox="1">
            <a:spLocks/>
          </p:cNvSpPr>
          <p:nvPr/>
        </p:nvSpPr>
        <p:spPr>
          <a:xfrm>
            <a:off x="6333499" y="627533"/>
            <a:ext cx="1944216" cy="1080121"/>
          </a:xfrm>
          <a:prstGeom prst="rect">
            <a:avLst/>
          </a:prstGeom>
        </p:spPr>
        <p:txBody>
          <a:bodyPr anchor="t"/>
          <a:lstStyle>
            <a:lvl1pPr marL="255588" indent="-255588" algn="l" rtl="0" eaLnBrk="1" fontAlgn="base" hangingPunct="1">
              <a:spcBef>
                <a:spcPct val="20000"/>
              </a:spcBef>
              <a:spcAft>
                <a:spcPct val="0"/>
              </a:spcAft>
              <a:buFont typeface="Arial" panose="020B0604020202020204" pitchFamily="34" charset="0"/>
              <a:defRPr kern="1200">
                <a:solidFill>
                  <a:srgbClr val="7F7F7F"/>
                </a:solidFill>
                <a:latin typeface="+mn-lt"/>
                <a:ea typeface="ＭＳ Ｐゴシック" charset="0"/>
                <a:cs typeface="ＭＳ Ｐゴシック" charset="0"/>
              </a:defRPr>
            </a:lvl1pPr>
            <a:lvl2pPr marL="684213" indent="-341313" algn="l" rtl="0" eaLnBrk="1" fontAlgn="base" hangingPunct="1">
              <a:spcBef>
                <a:spcPct val="20000"/>
              </a:spcBef>
              <a:spcAft>
                <a:spcPct val="0"/>
              </a:spcAft>
              <a:buSzPct val="85000"/>
              <a:buBlip>
                <a:blip r:embed="rId5"/>
              </a:buBlip>
              <a:defRPr kern="1200">
                <a:solidFill>
                  <a:srgbClr val="7F7F7F"/>
                </a:solidFill>
                <a:latin typeface="+mn-lt"/>
                <a:ea typeface="ＭＳ Ｐゴシック" charset="0"/>
                <a:cs typeface="+mn-cs"/>
              </a:defRPr>
            </a:lvl2pPr>
            <a:lvl3pPr marL="941388" indent="-255588" algn="l" rtl="0" eaLnBrk="1" fontAlgn="base" hangingPunct="1">
              <a:spcBef>
                <a:spcPct val="20000"/>
              </a:spcBef>
              <a:spcAft>
                <a:spcPct val="0"/>
              </a:spcAft>
              <a:buClr>
                <a:srgbClr val="ECBC33"/>
              </a:buClr>
              <a:buFont typeface="Arial" panose="020B0604020202020204" pitchFamily="34" charset="0"/>
              <a:buChar char="•"/>
              <a:defRPr kern="1200">
                <a:solidFill>
                  <a:srgbClr val="7F7F7F"/>
                </a:solidFill>
                <a:latin typeface="+mn-lt"/>
                <a:ea typeface="ＭＳ Ｐゴシック" charset="0"/>
                <a:cs typeface="+mn-cs"/>
              </a:defRPr>
            </a:lvl3pPr>
            <a:lvl4pPr marL="1198563" indent="-169863" algn="l" rtl="0" eaLnBrk="1" fontAlgn="base" hangingPunct="1">
              <a:spcBef>
                <a:spcPct val="20000"/>
              </a:spcBef>
              <a:spcAft>
                <a:spcPct val="0"/>
              </a:spcAft>
              <a:buFont typeface="Arial" panose="020B0604020202020204" pitchFamily="34" charset="0"/>
              <a:buChar char="–"/>
              <a:defRPr kern="1200">
                <a:solidFill>
                  <a:srgbClr val="7F7F7F"/>
                </a:solidFill>
                <a:latin typeface="+mn-lt"/>
                <a:ea typeface="ＭＳ Ｐゴシック" charset="0"/>
                <a:cs typeface="+mn-cs"/>
              </a:defRPr>
            </a:lvl4pPr>
            <a:lvl5pPr marL="1541463" indent="-169863" algn="l" rtl="0" eaLnBrk="1" fontAlgn="base" hangingPunct="1">
              <a:spcBef>
                <a:spcPct val="20000"/>
              </a:spcBef>
              <a:spcAft>
                <a:spcPct val="0"/>
              </a:spcAft>
              <a:buFont typeface="Arial" panose="020B0604020202020204" pitchFamily="34" charset="0"/>
              <a:buChar char="»"/>
              <a:defRPr kern="1200">
                <a:solidFill>
                  <a:srgbClr val="7F7F7F"/>
                </a:solidFill>
                <a:latin typeface="+mn-lt"/>
                <a:ea typeface="ＭＳ Ｐゴシック" charset="0"/>
                <a:cs typeface="+mn-cs"/>
              </a:defRPr>
            </a:lvl5pPr>
            <a:lvl6pPr marL="1885761" indent="-171433" algn="l" defTabSz="342866" rtl="0" eaLnBrk="1" latinLnBrk="0" hangingPunct="1">
              <a:spcBef>
                <a:spcPct val="20000"/>
              </a:spcBef>
              <a:buFont typeface="Arial"/>
              <a:buChar char="•"/>
              <a:defRPr sz="1500" kern="1200">
                <a:solidFill>
                  <a:schemeClr val="tx1"/>
                </a:solidFill>
                <a:latin typeface="+mn-lt"/>
                <a:ea typeface="+mn-ea"/>
                <a:cs typeface="+mn-cs"/>
              </a:defRPr>
            </a:lvl6pPr>
            <a:lvl7pPr marL="2228627" indent="-171433" algn="l" defTabSz="342866" rtl="0" eaLnBrk="1" latinLnBrk="0" hangingPunct="1">
              <a:spcBef>
                <a:spcPct val="20000"/>
              </a:spcBef>
              <a:buFont typeface="Arial"/>
              <a:buChar char="•"/>
              <a:defRPr sz="1500" kern="1200">
                <a:solidFill>
                  <a:schemeClr val="tx1"/>
                </a:solidFill>
                <a:latin typeface="+mn-lt"/>
                <a:ea typeface="+mn-ea"/>
                <a:cs typeface="+mn-cs"/>
              </a:defRPr>
            </a:lvl7pPr>
            <a:lvl8pPr marL="2571493" indent="-171433" algn="l" defTabSz="342866" rtl="0" eaLnBrk="1" latinLnBrk="0" hangingPunct="1">
              <a:spcBef>
                <a:spcPct val="20000"/>
              </a:spcBef>
              <a:buFont typeface="Arial"/>
              <a:buChar char="•"/>
              <a:defRPr sz="1500" kern="1200">
                <a:solidFill>
                  <a:schemeClr val="tx1"/>
                </a:solidFill>
                <a:latin typeface="+mn-lt"/>
                <a:ea typeface="+mn-ea"/>
                <a:cs typeface="+mn-cs"/>
              </a:defRPr>
            </a:lvl8pPr>
            <a:lvl9pPr marL="2914359" indent="-171433" algn="l" defTabSz="342866" rtl="0" eaLnBrk="1" latinLnBrk="0" hangingPunct="1">
              <a:spcBef>
                <a:spcPct val="20000"/>
              </a:spcBef>
              <a:buFont typeface="Arial"/>
              <a:buChar char="•"/>
              <a:defRPr sz="1500" kern="1200">
                <a:solidFill>
                  <a:schemeClr val="tx1"/>
                </a:solidFill>
                <a:latin typeface="+mn-lt"/>
                <a:ea typeface="+mn-ea"/>
                <a:cs typeface="+mn-cs"/>
              </a:defRPr>
            </a:lvl9pPr>
          </a:lstStyle>
          <a:p>
            <a:pPr marL="0" lvl="1" indent="0">
              <a:buFontTx/>
              <a:buNone/>
            </a:pPr>
            <a:r>
              <a:rPr lang="zh-CN" altLang="en-US" sz="1400" b="1" dirty="0">
                <a:solidFill>
                  <a:srgbClr val="C00000"/>
                </a:solidFill>
                <a:ea typeface="+mn-ea"/>
              </a:rPr>
              <a:t>接收  </a:t>
            </a:r>
            <a:r>
              <a:rPr lang="en-US" altLang="zh-CN" sz="1400" b="1" dirty="0">
                <a:solidFill>
                  <a:srgbClr val="C00000"/>
                </a:solidFill>
                <a:ea typeface="+mn-ea"/>
              </a:rPr>
              <a:t>Accept</a:t>
            </a:r>
          </a:p>
          <a:p>
            <a:pPr marL="0" lvl="1" indent="0">
              <a:buFontTx/>
              <a:buNone/>
            </a:pPr>
            <a:r>
              <a:rPr lang="zh-CN" altLang="en-US" sz="1400" b="1" dirty="0">
                <a:solidFill>
                  <a:srgbClr val="C00000"/>
                </a:solidFill>
                <a:ea typeface="+mn-ea"/>
              </a:rPr>
              <a:t>小修  </a:t>
            </a:r>
            <a:r>
              <a:rPr lang="en-US" altLang="zh-CN" sz="1400" b="1" dirty="0">
                <a:solidFill>
                  <a:srgbClr val="C00000"/>
                </a:solidFill>
                <a:ea typeface="+mn-ea"/>
              </a:rPr>
              <a:t>Minor revisions</a:t>
            </a:r>
          </a:p>
          <a:p>
            <a:pPr marL="0" lvl="1" indent="0">
              <a:buFontTx/>
              <a:buNone/>
            </a:pPr>
            <a:r>
              <a:rPr lang="zh-CN" altLang="en-US" sz="1400" b="1" dirty="0">
                <a:solidFill>
                  <a:srgbClr val="C00000"/>
                </a:solidFill>
                <a:ea typeface="+mn-ea"/>
              </a:rPr>
              <a:t>大修  </a:t>
            </a:r>
            <a:r>
              <a:rPr lang="en-US" altLang="zh-CN" sz="1400" b="1" dirty="0">
                <a:solidFill>
                  <a:srgbClr val="C00000"/>
                </a:solidFill>
                <a:ea typeface="+mn-ea"/>
              </a:rPr>
              <a:t>Major revisions</a:t>
            </a:r>
          </a:p>
          <a:p>
            <a:pPr marL="0" lvl="1" indent="0">
              <a:buFontTx/>
              <a:buNone/>
            </a:pPr>
            <a:r>
              <a:rPr lang="zh-CN" altLang="en-US" sz="1400" b="1" dirty="0">
                <a:solidFill>
                  <a:srgbClr val="C00000"/>
                </a:solidFill>
                <a:ea typeface="+mn-ea"/>
              </a:rPr>
              <a:t>拒稿  </a:t>
            </a:r>
            <a:r>
              <a:rPr lang="en-US" altLang="zh-CN" sz="1400" b="1" dirty="0">
                <a:solidFill>
                  <a:srgbClr val="C00000"/>
                </a:solidFill>
                <a:ea typeface="+mn-ea"/>
              </a:rPr>
              <a:t>Reject</a:t>
            </a:r>
          </a:p>
        </p:txBody>
      </p:sp>
      <p:sp>
        <p:nvSpPr>
          <p:cNvPr id="2" name="矩形 1">
            <a:extLst>
              <a:ext uri="{FF2B5EF4-FFF2-40B4-BE49-F238E27FC236}">
                <a16:creationId xmlns:a16="http://schemas.microsoft.com/office/drawing/2014/main" id="{616A02D0-56EA-6E90-71EA-23D6B70F8211}"/>
              </a:ext>
            </a:extLst>
          </p:cNvPr>
          <p:cNvSpPr/>
          <p:nvPr/>
        </p:nvSpPr>
        <p:spPr>
          <a:xfrm>
            <a:off x="899592" y="530725"/>
            <a:ext cx="1008112" cy="40156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itle 1">
            <a:extLst>
              <a:ext uri="{FF2B5EF4-FFF2-40B4-BE49-F238E27FC236}">
                <a16:creationId xmlns:a16="http://schemas.microsoft.com/office/drawing/2014/main" id="{E0C42541-360C-8D1C-0205-317C557DFA31}"/>
              </a:ext>
            </a:extLst>
          </p:cNvPr>
          <p:cNvSpPr txBox="1">
            <a:spLocks/>
          </p:cNvSpPr>
          <p:nvPr/>
        </p:nvSpPr>
        <p:spPr bwMode="auto">
          <a:xfrm>
            <a:off x="648140" y="530725"/>
            <a:ext cx="2519128" cy="437498"/>
          </a:xfrm>
          <a:prstGeom prst="rect">
            <a:avLst/>
          </a:prstGeom>
          <a:noFill/>
          <a:ln w="9525">
            <a:noFill/>
            <a:miter lim="800000"/>
            <a:headEnd/>
            <a:tailEnd/>
          </a:ln>
          <a:effectLst/>
        </p:spPr>
        <p:txBody>
          <a:bodyPr anchor="ctr"/>
          <a:lstStyle/>
          <a:p>
            <a:pPr algn="ctr" defTabSz="457200">
              <a:defRPr/>
            </a:pPr>
            <a:r>
              <a:rPr lang="zh-CN" altLang="en-US" sz="2600" b="1" dirty="0">
                <a:solidFill>
                  <a:schemeClr val="bg1"/>
                </a:solidFill>
              </a:rPr>
              <a:t>审稿人的视角</a:t>
            </a:r>
          </a:p>
        </p:txBody>
      </p:sp>
    </p:spTree>
    <p:extLst>
      <p:ext uri="{BB962C8B-B14F-4D97-AF65-F5344CB8AC3E}">
        <p14:creationId xmlns:p14="http://schemas.microsoft.com/office/powerpoint/2010/main" val="17484795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06905A6B-D180-7DE8-D3F4-6E1A9F42463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5" name="Rectangle 3">
            <a:extLst>
              <a:ext uri="{FF2B5EF4-FFF2-40B4-BE49-F238E27FC236}">
                <a16:creationId xmlns:a16="http://schemas.microsoft.com/office/drawing/2014/main" id="{6152E255-0071-5741-A836-07678C15842F}"/>
              </a:ext>
            </a:extLst>
          </p:cNvPr>
          <p:cNvSpPr>
            <a:spLocks noChangeArrowheads="1"/>
          </p:cNvSpPr>
          <p:nvPr/>
        </p:nvSpPr>
        <p:spPr bwMode="auto">
          <a:xfrm>
            <a:off x="433450" y="996067"/>
            <a:ext cx="4222595" cy="2016224"/>
          </a:xfrm>
          <a:prstGeom prst="rect">
            <a:avLst/>
          </a:prstGeom>
          <a:noFill/>
          <a:ln w="3175" algn="ctr">
            <a:noFill/>
            <a:prstDash val="dash"/>
            <a:miter lim="800000"/>
            <a:headEnd/>
            <a:tailEnd/>
          </a:ln>
          <a:effectLst/>
        </p:spPr>
        <p:txBody>
          <a:bodyPr/>
          <a:lstStyle/>
          <a:p>
            <a:pPr fontAlgn="auto">
              <a:spcBef>
                <a:spcPct val="20000"/>
              </a:spcBef>
              <a:spcAft>
                <a:spcPts val="0"/>
              </a:spcAft>
              <a:buClr>
                <a:srgbClr val="5B8CC1"/>
              </a:buClr>
              <a:buFont typeface="Wingdings" pitchFamily="2" charset="2"/>
              <a:buNone/>
              <a:defRPr/>
            </a:pPr>
            <a:r>
              <a:rPr lang="en-US" altLang="zh-CN" b="1" kern="0" dirty="0">
                <a:solidFill>
                  <a:schemeClr val="bg1"/>
                </a:solidFill>
                <a:latin typeface="Arial" panose="020B0604020202020204" pitchFamily="34" charset="0"/>
                <a:cs typeface="Arial" panose="020B0604020202020204" pitchFamily="34" charset="0"/>
              </a:rPr>
              <a:t>1.   </a:t>
            </a:r>
            <a:r>
              <a:rPr lang="zh-CN" altLang="en-US" b="1" kern="0" dirty="0">
                <a:solidFill>
                  <a:schemeClr val="bg1"/>
                </a:solidFill>
                <a:latin typeface="Arial" panose="020B0604020202020204" pitchFamily="34" charset="0"/>
                <a:cs typeface="Arial" panose="020B0604020202020204" pitchFamily="34" charset="0"/>
              </a:rPr>
              <a:t>只有非常少的语法错误需要解决</a:t>
            </a:r>
            <a:endParaRPr lang="en-US" altLang="zh-CN" b="1" kern="0" dirty="0">
              <a:solidFill>
                <a:schemeClr val="bg1"/>
              </a:solidFill>
              <a:latin typeface="Arial" panose="020B0604020202020204" pitchFamily="34" charset="0"/>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zh-CN" altLang="en-US" b="1" kern="0" dirty="0">
                <a:solidFill>
                  <a:schemeClr val="bg1"/>
                </a:solidFill>
                <a:latin typeface="Arial" panose="020B0604020202020204" pitchFamily="34" charset="0"/>
                <a:cs typeface="Arial" panose="020B0604020202020204" pitchFamily="34" charset="0"/>
              </a:rPr>
              <a:t>      直接发表</a:t>
            </a:r>
            <a:endParaRPr lang="en-US" altLang="zh-CN" b="1" kern="0" dirty="0">
              <a:solidFill>
                <a:schemeClr val="bg1"/>
              </a:solidFill>
              <a:latin typeface="Arial" panose="020B0604020202020204" pitchFamily="34" charset="0"/>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zh-CN" altLang="en-US" b="1" kern="0" dirty="0">
                <a:solidFill>
                  <a:schemeClr val="bg1"/>
                </a:solidFill>
                <a:latin typeface="+mn-ea"/>
                <a:cs typeface="Arial" panose="020B0604020202020204" pitchFamily="34" charset="0"/>
              </a:rPr>
              <a:t>   小修</a:t>
            </a:r>
            <a:endParaRPr lang="en-US" altLang="zh-CN" b="1" kern="0" dirty="0">
              <a:solidFill>
                <a:schemeClr val="bg1"/>
              </a:solidFill>
              <a:latin typeface="+mn-ea"/>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zh-CN" altLang="en-US" b="1" kern="0" dirty="0">
                <a:solidFill>
                  <a:schemeClr val="bg1"/>
                </a:solidFill>
                <a:latin typeface="+mn-ea"/>
                <a:cs typeface="Arial" panose="020B0604020202020204" pitchFamily="34" charset="0"/>
              </a:rPr>
              <a:t>   大修</a:t>
            </a:r>
            <a:endParaRPr lang="en-US" altLang="zh-CN" b="1" kern="0" dirty="0">
              <a:solidFill>
                <a:schemeClr val="bg1"/>
              </a:solidFill>
              <a:latin typeface="+mn-ea"/>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zh-CN" altLang="en-US" b="1" kern="0" dirty="0">
                <a:solidFill>
                  <a:schemeClr val="bg1"/>
                </a:solidFill>
                <a:latin typeface="+mn-ea"/>
                <a:cs typeface="Arial" panose="020B0604020202020204" pitchFamily="34" charset="0"/>
              </a:rPr>
              <a:t>   拒稿</a:t>
            </a:r>
            <a:endParaRPr lang="en-US" altLang="zh-CN" b="1" kern="0" dirty="0">
              <a:solidFill>
                <a:schemeClr val="bg1"/>
              </a:solidFill>
              <a:latin typeface="+mn-ea"/>
              <a:cs typeface="Arial" panose="020B0604020202020204" pitchFamily="34" charset="0"/>
            </a:endParaRPr>
          </a:p>
        </p:txBody>
      </p:sp>
      <p:sp>
        <p:nvSpPr>
          <p:cNvPr id="9" name="图文框 8">
            <a:extLst>
              <a:ext uri="{FF2B5EF4-FFF2-40B4-BE49-F238E27FC236}">
                <a16:creationId xmlns:a16="http://schemas.microsoft.com/office/drawing/2014/main" id="{07020B7D-7FA6-717E-F24D-F328A5126940}"/>
              </a:ext>
            </a:extLst>
          </p:cNvPr>
          <p:cNvSpPr/>
          <p:nvPr/>
        </p:nvSpPr>
        <p:spPr>
          <a:xfrm>
            <a:off x="482829" y="1377336"/>
            <a:ext cx="266716" cy="251345"/>
          </a:xfrm>
          <a:prstGeom prst="frame">
            <a:avLst/>
          </a:prstGeom>
          <a:solidFill>
            <a:schemeClr val="bg1">
              <a:lumMod val="50000"/>
              <a:lumOff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Rectangle 3">
            <a:extLst>
              <a:ext uri="{FF2B5EF4-FFF2-40B4-BE49-F238E27FC236}">
                <a16:creationId xmlns:a16="http://schemas.microsoft.com/office/drawing/2014/main" id="{54B37DC4-E214-DC8A-14F0-0355B134BCC5}"/>
              </a:ext>
            </a:extLst>
          </p:cNvPr>
          <p:cNvSpPr>
            <a:spLocks noChangeArrowheads="1"/>
          </p:cNvSpPr>
          <p:nvPr/>
        </p:nvSpPr>
        <p:spPr bwMode="auto">
          <a:xfrm>
            <a:off x="4575769" y="996067"/>
            <a:ext cx="4319999" cy="2016224"/>
          </a:xfrm>
          <a:prstGeom prst="rect">
            <a:avLst/>
          </a:prstGeom>
          <a:noFill/>
          <a:ln w="3175" algn="ctr">
            <a:noFill/>
            <a:prstDash val="dash"/>
            <a:miter lim="800000"/>
            <a:headEnd/>
            <a:tailEnd/>
          </a:ln>
          <a:effectLst/>
        </p:spPr>
        <p:txBody>
          <a:bodyPr/>
          <a:lstStyle/>
          <a:p>
            <a:pPr fontAlgn="auto">
              <a:spcBef>
                <a:spcPct val="20000"/>
              </a:spcBef>
              <a:spcAft>
                <a:spcPts val="0"/>
              </a:spcAft>
              <a:buClr>
                <a:srgbClr val="5B8CC1"/>
              </a:buClr>
              <a:buFont typeface="Wingdings" pitchFamily="2" charset="2"/>
              <a:buNone/>
              <a:defRPr/>
            </a:pPr>
            <a:r>
              <a:rPr lang="en-US" altLang="zh-CN" b="1" kern="0" dirty="0">
                <a:solidFill>
                  <a:schemeClr val="bg1"/>
                </a:solidFill>
                <a:latin typeface="Arial" panose="020B0604020202020204" pitchFamily="34" charset="0"/>
                <a:cs typeface="Arial" panose="020B0604020202020204" pitchFamily="34" charset="0"/>
              </a:rPr>
              <a:t>2.   </a:t>
            </a:r>
            <a:r>
              <a:rPr lang="zh-CN" altLang="en-US" b="1" kern="0" dirty="0">
                <a:solidFill>
                  <a:schemeClr val="bg1"/>
                </a:solidFill>
                <a:latin typeface="Arial" panose="020B0604020202020204" pitchFamily="34" charset="0"/>
                <a:cs typeface="Arial" panose="020B0604020202020204" pitchFamily="34" charset="0"/>
              </a:rPr>
              <a:t>缺少了关键的对照实验或计算</a:t>
            </a:r>
            <a:endParaRPr lang="en-US" altLang="zh-CN" b="1" kern="0" dirty="0">
              <a:solidFill>
                <a:schemeClr val="bg1"/>
              </a:solidFill>
              <a:latin typeface="Arial" panose="020B0604020202020204" pitchFamily="34" charset="0"/>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zh-CN" altLang="en-US" b="1" kern="0" dirty="0">
                <a:solidFill>
                  <a:schemeClr val="bg1"/>
                </a:solidFill>
                <a:latin typeface="Arial" panose="020B0604020202020204" pitchFamily="34" charset="0"/>
                <a:cs typeface="Arial" panose="020B0604020202020204" pitchFamily="34" charset="0"/>
              </a:rPr>
              <a:t>      直接发表</a:t>
            </a:r>
            <a:endParaRPr lang="en-US" altLang="zh-CN" b="1" kern="0" dirty="0">
              <a:solidFill>
                <a:schemeClr val="bg1"/>
              </a:solidFill>
              <a:latin typeface="Arial" panose="020B0604020202020204" pitchFamily="34" charset="0"/>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zh-CN" altLang="en-US" b="1" kern="0" dirty="0">
                <a:solidFill>
                  <a:schemeClr val="bg1"/>
                </a:solidFill>
                <a:latin typeface="+mn-ea"/>
                <a:cs typeface="Arial" panose="020B0604020202020204" pitchFamily="34" charset="0"/>
              </a:rPr>
              <a:t>   小修</a:t>
            </a:r>
            <a:endParaRPr lang="en-US" altLang="zh-CN" b="1" kern="0" dirty="0">
              <a:solidFill>
                <a:schemeClr val="bg1"/>
              </a:solidFill>
              <a:latin typeface="+mn-ea"/>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zh-CN" altLang="en-US" b="1" kern="0" dirty="0">
                <a:solidFill>
                  <a:schemeClr val="bg1"/>
                </a:solidFill>
                <a:latin typeface="+mn-ea"/>
                <a:cs typeface="Arial" panose="020B0604020202020204" pitchFamily="34" charset="0"/>
              </a:rPr>
              <a:t>   大修</a:t>
            </a:r>
            <a:endParaRPr lang="en-US" altLang="zh-CN" b="1" kern="0" dirty="0">
              <a:solidFill>
                <a:schemeClr val="bg1"/>
              </a:solidFill>
              <a:latin typeface="+mn-ea"/>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zh-CN" altLang="en-US" b="1" kern="0" dirty="0">
                <a:solidFill>
                  <a:schemeClr val="bg1"/>
                </a:solidFill>
                <a:latin typeface="+mn-ea"/>
                <a:cs typeface="Arial" panose="020B0604020202020204" pitchFamily="34" charset="0"/>
              </a:rPr>
              <a:t>   拒稿</a:t>
            </a:r>
            <a:endParaRPr lang="en-US" altLang="zh-CN" b="1" kern="0" dirty="0">
              <a:solidFill>
                <a:schemeClr val="bg1"/>
              </a:solidFill>
              <a:latin typeface="+mn-ea"/>
              <a:cs typeface="Arial" panose="020B0604020202020204" pitchFamily="34" charset="0"/>
            </a:endParaRPr>
          </a:p>
        </p:txBody>
      </p:sp>
      <p:sp>
        <p:nvSpPr>
          <p:cNvPr id="16" name="Rectangle 3">
            <a:extLst>
              <a:ext uri="{FF2B5EF4-FFF2-40B4-BE49-F238E27FC236}">
                <a16:creationId xmlns:a16="http://schemas.microsoft.com/office/drawing/2014/main" id="{4A454D51-53AD-FB78-6255-B9758B9929F0}"/>
              </a:ext>
            </a:extLst>
          </p:cNvPr>
          <p:cNvSpPr>
            <a:spLocks noChangeArrowheads="1"/>
          </p:cNvSpPr>
          <p:nvPr/>
        </p:nvSpPr>
        <p:spPr bwMode="auto">
          <a:xfrm>
            <a:off x="433450" y="2914615"/>
            <a:ext cx="4319999" cy="2016224"/>
          </a:xfrm>
          <a:prstGeom prst="rect">
            <a:avLst/>
          </a:prstGeom>
          <a:noFill/>
          <a:ln w="3175" algn="ctr">
            <a:noFill/>
            <a:prstDash val="dash"/>
            <a:miter lim="800000"/>
            <a:headEnd/>
            <a:tailEnd/>
          </a:ln>
          <a:effectLst/>
        </p:spPr>
        <p:txBody>
          <a:bodyPr/>
          <a:lstStyle/>
          <a:p>
            <a:pPr fontAlgn="auto">
              <a:spcBef>
                <a:spcPct val="20000"/>
              </a:spcBef>
              <a:spcAft>
                <a:spcPts val="0"/>
              </a:spcAft>
              <a:buClr>
                <a:srgbClr val="5B8CC1"/>
              </a:buClr>
              <a:buFont typeface="Wingdings" pitchFamily="2" charset="2"/>
              <a:buNone/>
              <a:defRPr/>
            </a:pPr>
            <a:r>
              <a:rPr lang="en-US" altLang="zh-CN" b="1" kern="0" dirty="0">
                <a:solidFill>
                  <a:schemeClr val="bg1"/>
                </a:solidFill>
                <a:latin typeface="Arial" panose="020B0604020202020204" pitchFamily="34" charset="0"/>
                <a:cs typeface="Arial" panose="020B0604020202020204" pitchFamily="34" charset="0"/>
              </a:rPr>
              <a:t>3.   </a:t>
            </a:r>
            <a:r>
              <a:rPr lang="zh-CN" altLang="en-US" b="1" kern="0" dirty="0">
                <a:solidFill>
                  <a:schemeClr val="bg1"/>
                </a:solidFill>
                <a:latin typeface="Arial" panose="020B0604020202020204" pitchFamily="34" charset="0"/>
                <a:cs typeface="Arial" panose="020B0604020202020204" pitchFamily="34" charset="0"/>
              </a:rPr>
              <a:t>使用的方法从根本上是有缺陷的</a:t>
            </a:r>
            <a:endParaRPr lang="en-US" altLang="zh-CN" b="1" kern="0" dirty="0">
              <a:solidFill>
                <a:schemeClr val="bg1"/>
              </a:solidFill>
              <a:latin typeface="Arial" panose="020B0604020202020204" pitchFamily="34" charset="0"/>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zh-CN" altLang="en-US" b="1" kern="0" dirty="0">
                <a:solidFill>
                  <a:schemeClr val="bg1"/>
                </a:solidFill>
                <a:latin typeface="Arial" panose="020B0604020202020204" pitchFamily="34" charset="0"/>
                <a:cs typeface="Arial" panose="020B0604020202020204" pitchFamily="34" charset="0"/>
              </a:rPr>
              <a:t>      直接发表</a:t>
            </a:r>
            <a:endParaRPr lang="en-US" altLang="zh-CN" b="1" kern="0" dirty="0">
              <a:solidFill>
                <a:schemeClr val="bg1"/>
              </a:solidFill>
              <a:latin typeface="Arial" panose="020B0604020202020204" pitchFamily="34" charset="0"/>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zh-CN" altLang="en-US" b="1" kern="0" dirty="0">
                <a:solidFill>
                  <a:schemeClr val="bg1"/>
                </a:solidFill>
                <a:latin typeface="+mn-ea"/>
                <a:cs typeface="Arial" panose="020B0604020202020204" pitchFamily="34" charset="0"/>
              </a:rPr>
              <a:t>   小修</a:t>
            </a:r>
            <a:endParaRPr lang="en-US" altLang="zh-CN" b="1" kern="0" dirty="0">
              <a:solidFill>
                <a:schemeClr val="bg1"/>
              </a:solidFill>
              <a:latin typeface="+mn-ea"/>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zh-CN" altLang="en-US" b="1" kern="0" dirty="0">
                <a:solidFill>
                  <a:schemeClr val="bg1"/>
                </a:solidFill>
                <a:latin typeface="+mn-ea"/>
                <a:cs typeface="Arial" panose="020B0604020202020204" pitchFamily="34" charset="0"/>
              </a:rPr>
              <a:t>   大修</a:t>
            </a:r>
            <a:endParaRPr lang="en-US" altLang="zh-CN" b="1" kern="0" dirty="0">
              <a:solidFill>
                <a:schemeClr val="bg1"/>
              </a:solidFill>
              <a:latin typeface="+mn-ea"/>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zh-CN" altLang="en-US" b="1" kern="0" dirty="0">
                <a:solidFill>
                  <a:schemeClr val="bg1"/>
                </a:solidFill>
                <a:latin typeface="+mn-ea"/>
                <a:cs typeface="Arial" panose="020B0604020202020204" pitchFamily="34" charset="0"/>
              </a:rPr>
              <a:t>   拒稿</a:t>
            </a:r>
            <a:endParaRPr lang="en-US" altLang="zh-CN" b="1" kern="0" dirty="0">
              <a:solidFill>
                <a:schemeClr val="bg1"/>
              </a:solidFill>
              <a:latin typeface="+mn-ea"/>
              <a:cs typeface="Arial" panose="020B0604020202020204" pitchFamily="34" charset="0"/>
            </a:endParaRPr>
          </a:p>
        </p:txBody>
      </p:sp>
      <p:sp>
        <p:nvSpPr>
          <p:cNvPr id="21" name="Rectangle 3">
            <a:extLst>
              <a:ext uri="{FF2B5EF4-FFF2-40B4-BE49-F238E27FC236}">
                <a16:creationId xmlns:a16="http://schemas.microsoft.com/office/drawing/2014/main" id="{04504780-E266-77C2-DBA1-8B287A709714}"/>
              </a:ext>
            </a:extLst>
          </p:cNvPr>
          <p:cNvSpPr>
            <a:spLocks noChangeArrowheads="1"/>
          </p:cNvSpPr>
          <p:nvPr/>
        </p:nvSpPr>
        <p:spPr bwMode="auto">
          <a:xfrm>
            <a:off x="4628820" y="2914615"/>
            <a:ext cx="4319999" cy="2016224"/>
          </a:xfrm>
          <a:prstGeom prst="rect">
            <a:avLst/>
          </a:prstGeom>
          <a:noFill/>
          <a:ln w="3175" algn="ctr">
            <a:noFill/>
            <a:prstDash val="dash"/>
            <a:miter lim="800000"/>
            <a:headEnd/>
            <a:tailEnd/>
          </a:ln>
          <a:effectLst/>
        </p:spPr>
        <p:txBody>
          <a:bodyPr/>
          <a:lstStyle/>
          <a:p>
            <a:pPr fontAlgn="auto">
              <a:spcBef>
                <a:spcPct val="20000"/>
              </a:spcBef>
              <a:spcAft>
                <a:spcPts val="0"/>
              </a:spcAft>
              <a:buClr>
                <a:srgbClr val="5B8CC1"/>
              </a:buClr>
              <a:buFont typeface="Wingdings" pitchFamily="2" charset="2"/>
              <a:buNone/>
              <a:defRPr/>
            </a:pPr>
            <a:r>
              <a:rPr lang="en-US" altLang="zh-CN" b="1" kern="0" dirty="0">
                <a:solidFill>
                  <a:schemeClr val="bg1"/>
                </a:solidFill>
                <a:latin typeface="Arial" panose="020B0604020202020204" pitchFamily="34" charset="0"/>
                <a:cs typeface="Arial" panose="020B0604020202020204" pitchFamily="34" charset="0"/>
              </a:rPr>
              <a:t>4.   </a:t>
            </a:r>
            <a:r>
              <a:rPr lang="zh-CN" altLang="en-US" b="1" kern="0" dirty="0">
                <a:solidFill>
                  <a:schemeClr val="bg1"/>
                </a:solidFill>
                <a:latin typeface="Arial" panose="020B0604020202020204" pitchFamily="34" charset="0"/>
                <a:cs typeface="Arial" panose="020B0604020202020204" pitchFamily="34" charset="0"/>
              </a:rPr>
              <a:t>图表 </a:t>
            </a:r>
            <a:r>
              <a:rPr lang="en-US" altLang="zh-CN" b="1" kern="0" dirty="0">
                <a:solidFill>
                  <a:schemeClr val="bg1"/>
                </a:solidFill>
                <a:latin typeface="Arial" panose="020B0604020202020204" pitchFamily="34" charset="0"/>
                <a:cs typeface="Arial" panose="020B0604020202020204" pitchFamily="34" charset="0"/>
              </a:rPr>
              <a:t>(7) </a:t>
            </a:r>
            <a:r>
              <a:rPr lang="zh-CN" altLang="en-US" b="1" kern="0" dirty="0">
                <a:solidFill>
                  <a:schemeClr val="bg1"/>
                </a:solidFill>
                <a:latin typeface="Arial" panose="020B0604020202020204" pitchFamily="34" charset="0"/>
                <a:cs typeface="Arial" panose="020B0604020202020204" pitchFamily="34" charset="0"/>
              </a:rPr>
              <a:t>看起来模糊</a:t>
            </a:r>
            <a:endParaRPr lang="en-US" altLang="zh-CN" b="1" kern="0" dirty="0">
              <a:solidFill>
                <a:schemeClr val="bg1"/>
              </a:solidFill>
              <a:latin typeface="Arial" panose="020B0604020202020204" pitchFamily="34" charset="0"/>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zh-CN" altLang="en-US" b="1" kern="0" dirty="0">
                <a:solidFill>
                  <a:schemeClr val="bg1"/>
                </a:solidFill>
                <a:latin typeface="Arial" panose="020B0604020202020204" pitchFamily="34" charset="0"/>
                <a:cs typeface="Arial" panose="020B0604020202020204" pitchFamily="34" charset="0"/>
              </a:rPr>
              <a:t>      直接发表</a:t>
            </a:r>
            <a:endParaRPr lang="en-US" altLang="zh-CN" b="1" kern="0" dirty="0">
              <a:solidFill>
                <a:schemeClr val="bg1"/>
              </a:solidFill>
              <a:latin typeface="Arial" panose="020B0604020202020204" pitchFamily="34" charset="0"/>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zh-CN" altLang="en-US" b="1" kern="0" dirty="0">
                <a:solidFill>
                  <a:schemeClr val="bg1"/>
                </a:solidFill>
                <a:latin typeface="+mn-ea"/>
                <a:cs typeface="Arial" panose="020B0604020202020204" pitchFamily="34" charset="0"/>
              </a:rPr>
              <a:t>   小修</a:t>
            </a:r>
            <a:endParaRPr lang="en-US" altLang="zh-CN" b="1" kern="0" dirty="0">
              <a:solidFill>
                <a:schemeClr val="bg1"/>
              </a:solidFill>
              <a:latin typeface="+mn-ea"/>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zh-CN" altLang="en-US" b="1" kern="0" dirty="0">
                <a:solidFill>
                  <a:schemeClr val="bg1"/>
                </a:solidFill>
                <a:latin typeface="+mn-ea"/>
                <a:cs typeface="Arial" panose="020B0604020202020204" pitchFamily="34" charset="0"/>
              </a:rPr>
              <a:t>   大修</a:t>
            </a:r>
            <a:endParaRPr lang="en-US" altLang="zh-CN" b="1" kern="0" dirty="0">
              <a:solidFill>
                <a:schemeClr val="bg1"/>
              </a:solidFill>
              <a:latin typeface="+mn-ea"/>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zh-CN" altLang="en-US" b="1" kern="0" dirty="0">
                <a:solidFill>
                  <a:schemeClr val="bg1"/>
                </a:solidFill>
                <a:latin typeface="+mn-ea"/>
                <a:cs typeface="Arial" panose="020B0604020202020204" pitchFamily="34" charset="0"/>
              </a:rPr>
              <a:t>   拒稿</a:t>
            </a:r>
            <a:endParaRPr lang="en-US" altLang="zh-CN" b="1" kern="0" dirty="0">
              <a:solidFill>
                <a:schemeClr val="bg1"/>
              </a:solidFill>
              <a:latin typeface="+mn-ea"/>
              <a:cs typeface="Arial" panose="020B0604020202020204" pitchFamily="34" charset="0"/>
            </a:endParaRPr>
          </a:p>
        </p:txBody>
      </p:sp>
      <p:sp>
        <p:nvSpPr>
          <p:cNvPr id="29" name="图文框 28">
            <a:extLst>
              <a:ext uri="{FF2B5EF4-FFF2-40B4-BE49-F238E27FC236}">
                <a16:creationId xmlns:a16="http://schemas.microsoft.com/office/drawing/2014/main" id="{EFC2B645-826C-E185-FCE5-22C0F4A5C029}"/>
              </a:ext>
            </a:extLst>
          </p:cNvPr>
          <p:cNvSpPr/>
          <p:nvPr/>
        </p:nvSpPr>
        <p:spPr>
          <a:xfrm>
            <a:off x="482829" y="1726651"/>
            <a:ext cx="266716" cy="251345"/>
          </a:xfrm>
          <a:prstGeom prst="frame">
            <a:avLst/>
          </a:prstGeom>
          <a:solidFill>
            <a:schemeClr val="bg1">
              <a:lumMod val="50000"/>
              <a:lumOff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图文框 29">
            <a:extLst>
              <a:ext uri="{FF2B5EF4-FFF2-40B4-BE49-F238E27FC236}">
                <a16:creationId xmlns:a16="http://schemas.microsoft.com/office/drawing/2014/main" id="{368DD00C-B21D-6FDC-CCA0-32802C26B40D}"/>
              </a:ext>
            </a:extLst>
          </p:cNvPr>
          <p:cNvSpPr/>
          <p:nvPr/>
        </p:nvSpPr>
        <p:spPr>
          <a:xfrm>
            <a:off x="490122" y="2067627"/>
            <a:ext cx="266716" cy="251345"/>
          </a:xfrm>
          <a:prstGeom prst="frame">
            <a:avLst/>
          </a:prstGeom>
          <a:solidFill>
            <a:schemeClr val="bg1">
              <a:lumMod val="50000"/>
              <a:lumOff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图文框 30">
            <a:extLst>
              <a:ext uri="{FF2B5EF4-FFF2-40B4-BE49-F238E27FC236}">
                <a16:creationId xmlns:a16="http://schemas.microsoft.com/office/drawing/2014/main" id="{D178667D-4770-0EB9-EB0C-45A1CF6D3B9E}"/>
              </a:ext>
            </a:extLst>
          </p:cNvPr>
          <p:cNvSpPr/>
          <p:nvPr/>
        </p:nvSpPr>
        <p:spPr>
          <a:xfrm>
            <a:off x="490122" y="2411051"/>
            <a:ext cx="266716" cy="251345"/>
          </a:xfrm>
          <a:prstGeom prst="frame">
            <a:avLst/>
          </a:prstGeom>
          <a:solidFill>
            <a:schemeClr val="bg1">
              <a:lumMod val="50000"/>
              <a:lumOff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 name="图文框 35">
            <a:extLst>
              <a:ext uri="{FF2B5EF4-FFF2-40B4-BE49-F238E27FC236}">
                <a16:creationId xmlns:a16="http://schemas.microsoft.com/office/drawing/2014/main" id="{7CDFB885-63E1-1267-2B64-C469ADCACE05}"/>
              </a:ext>
            </a:extLst>
          </p:cNvPr>
          <p:cNvSpPr/>
          <p:nvPr/>
        </p:nvSpPr>
        <p:spPr>
          <a:xfrm>
            <a:off x="4636178" y="1377336"/>
            <a:ext cx="266716" cy="251345"/>
          </a:xfrm>
          <a:prstGeom prst="frame">
            <a:avLst/>
          </a:prstGeom>
          <a:solidFill>
            <a:schemeClr val="bg1">
              <a:lumMod val="50000"/>
              <a:lumOff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 name="图文框 36">
            <a:extLst>
              <a:ext uri="{FF2B5EF4-FFF2-40B4-BE49-F238E27FC236}">
                <a16:creationId xmlns:a16="http://schemas.microsoft.com/office/drawing/2014/main" id="{021ECC6A-D6DA-C1E6-18F9-30E3BECA9178}"/>
              </a:ext>
            </a:extLst>
          </p:cNvPr>
          <p:cNvSpPr/>
          <p:nvPr/>
        </p:nvSpPr>
        <p:spPr>
          <a:xfrm>
            <a:off x="4636178" y="1726651"/>
            <a:ext cx="266716" cy="251345"/>
          </a:xfrm>
          <a:prstGeom prst="frame">
            <a:avLst/>
          </a:prstGeom>
          <a:solidFill>
            <a:schemeClr val="bg1">
              <a:lumMod val="50000"/>
              <a:lumOff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图文框 37">
            <a:extLst>
              <a:ext uri="{FF2B5EF4-FFF2-40B4-BE49-F238E27FC236}">
                <a16:creationId xmlns:a16="http://schemas.microsoft.com/office/drawing/2014/main" id="{A6D22DE6-AA14-A0CB-1F4E-A3A396335080}"/>
              </a:ext>
            </a:extLst>
          </p:cNvPr>
          <p:cNvSpPr/>
          <p:nvPr/>
        </p:nvSpPr>
        <p:spPr>
          <a:xfrm>
            <a:off x="4643471" y="2067627"/>
            <a:ext cx="266716" cy="251345"/>
          </a:xfrm>
          <a:prstGeom prst="frame">
            <a:avLst/>
          </a:prstGeom>
          <a:solidFill>
            <a:schemeClr val="bg1">
              <a:lumMod val="50000"/>
              <a:lumOff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 name="图文框 38">
            <a:extLst>
              <a:ext uri="{FF2B5EF4-FFF2-40B4-BE49-F238E27FC236}">
                <a16:creationId xmlns:a16="http://schemas.microsoft.com/office/drawing/2014/main" id="{1CBAFB8C-31F5-8303-43F1-F023D206B1F3}"/>
              </a:ext>
            </a:extLst>
          </p:cNvPr>
          <p:cNvSpPr/>
          <p:nvPr/>
        </p:nvSpPr>
        <p:spPr>
          <a:xfrm>
            <a:off x="4643471" y="2411051"/>
            <a:ext cx="266716" cy="251345"/>
          </a:xfrm>
          <a:prstGeom prst="frame">
            <a:avLst/>
          </a:prstGeom>
          <a:solidFill>
            <a:schemeClr val="bg1">
              <a:lumMod val="50000"/>
              <a:lumOff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图文框 39">
            <a:extLst>
              <a:ext uri="{FF2B5EF4-FFF2-40B4-BE49-F238E27FC236}">
                <a16:creationId xmlns:a16="http://schemas.microsoft.com/office/drawing/2014/main" id="{66E34377-2C25-30CC-F9D5-948D28E84EEE}"/>
              </a:ext>
            </a:extLst>
          </p:cNvPr>
          <p:cNvSpPr/>
          <p:nvPr/>
        </p:nvSpPr>
        <p:spPr>
          <a:xfrm>
            <a:off x="490122" y="3295884"/>
            <a:ext cx="266716" cy="251345"/>
          </a:xfrm>
          <a:prstGeom prst="frame">
            <a:avLst/>
          </a:prstGeom>
          <a:solidFill>
            <a:schemeClr val="bg1">
              <a:lumMod val="50000"/>
              <a:lumOff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1" name="图文框 40">
            <a:extLst>
              <a:ext uri="{FF2B5EF4-FFF2-40B4-BE49-F238E27FC236}">
                <a16:creationId xmlns:a16="http://schemas.microsoft.com/office/drawing/2014/main" id="{10243493-A51B-452C-7333-6D93C7761E11}"/>
              </a:ext>
            </a:extLst>
          </p:cNvPr>
          <p:cNvSpPr/>
          <p:nvPr/>
        </p:nvSpPr>
        <p:spPr>
          <a:xfrm>
            <a:off x="490122" y="3645199"/>
            <a:ext cx="266716" cy="251345"/>
          </a:xfrm>
          <a:prstGeom prst="frame">
            <a:avLst/>
          </a:prstGeom>
          <a:solidFill>
            <a:schemeClr val="bg1">
              <a:lumMod val="50000"/>
              <a:lumOff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图文框 41">
            <a:extLst>
              <a:ext uri="{FF2B5EF4-FFF2-40B4-BE49-F238E27FC236}">
                <a16:creationId xmlns:a16="http://schemas.microsoft.com/office/drawing/2014/main" id="{0B863C5C-861A-3F9A-CD4B-521AFD63DBEB}"/>
              </a:ext>
            </a:extLst>
          </p:cNvPr>
          <p:cNvSpPr/>
          <p:nvPr/>
        </p:nvSpPr>
        <p:spPr>
          <a:xfrm>
            <a:off x="497415" y="3986175"/>
            <a:ext cx="266716" cy="251345"/>
          </a:xfrm>
          <a:prstGeom prst="frame">
            <a:avLst/>
          </a:prstGeom>
          <a:solidFill>
            <a:schemeClr val="bg1">
              <a:lumMod val="50000"/>
              <a:lumOff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3" name="图文框 42">
            <a:extLst>
              <a:ext uri="{FF2B5EF4-FFF2-40B4-BE49-F238E27FC236}">
                <a16:creationId xmlns:a16="http://schemas.microsoft.com/office/drawing/2014/main" id="{61949E1D-FEC5-FDB7-D723-334C35CFEF61}"/>
              </a:ext>
            </a:extLst>
          </p:cNvPr>
          <p:cNvSpPr/>
          <p:nvPr/>
        </p:nvSpPr>
        <p:spPr>
          <a:xfrm>
            <a:off x="497415" y="4329599"/>
            <a:ext cx="266716" cy="251345"/>
          </a:xfrm>
          <a:prstGeom prst="frame">
            <a:avLst/>
          </a:prstGeom>
          <a:solidFill>
            <a:schemeClr val="bg1">
              <a:lumMod val="50000"/>
              <a:lumOff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4" name="图文框 43">
            <a:extLst>
              <a:ext uri="{FF2B5EF4-FFF2-40B4-BE49-F238E27FC236}">
                <a16:creationId xmlns:a16="http://schemas.microsoft.com/office/drawing/2014/main" id="{946794AF-FBCC-6D87-5D51-C4F67467E87F}"/>
              </a:ext>
            </a:extLst>
          </p:cNvPr>
          <p:cNvSpPr/>
          <p:nvPr/>
        </p:nvSpPr>
        <p:spPr>
          <a:xfrm>
            <a:off x="4643471" y="3295884"/>
            <a:ext cx="266716" cy="251345"/>
          </a:xfrm>
          <a:prstGeom prst="frame">
            <a:avLst/>
          </a:prstGeom>
          <a:solidFill>
            <a:schemeClr val="bg1">
              <a:lumMod val="50000"/>
              <a:lumOff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5" name="图文框 44">
            <a:extLst>
              <a:ext uri="{FF2B5EF4-FFF2-40B4-BE49-F238E27FC236}">
                <a16:creationId xmlns:a16="http://schemas.microsoft.com/office/drawing/2014/main" id="{E7421966-90F9-F1D4-3ACC-1895A9D9039C}"/>
              </a:ext>
            </a:extLst>
          </p:cNvPr>
          <p:cNvSpPr/>
          <p:nvPr/>
        </p:nvSpPr>
        <p:spPr>
          <a:xfrm>
            <a:off x="4643471" y="3645199"/>
            <a:ext cx="266716" cy="251345"/>
          </a:xfrm>
          <a:prstGeom prst="frame">
            <a:avLst/>
          </a:prstGeom>
          <a:solidFill>
            <a:schemeClr val="bg1">
              <a:lumMod val="50000"/>
              <a:lumOff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6" name="图文框 45">
            <a:extLst>
              <a:ext uri="{FF2B5EF4-FFF2-40B4-BE49-F238E27FC236}">
                <a16:creationId xmlns:a16="http://schemas.microsoft.com/office/drawing/2014/main" id="{D304B599-BC07-5F71-4777-CA3CDAD317F6}"/>
              </a:ext>
            </a:extLst>
          </p:cNvPr>
          <p:cNvSpPr/>
          <p:nvPr/>
        </p:nvSpPr>
        <p:spPr>
          <a:xfrm>
            <a:off x="4650764" y="3986175"/>
            <a:ext cx="266716" cy="251345"/>
          </a:xfrm>
          <a:prstGeom prst="frame">
            <a:avLst/>
          </a:prstGeom>
          <a:solidFill>
            <a:schemeClr val="bg1">
              <a:lumMod val="50000"/>
              <a:lumOff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7" name="图文框 46">
            <a:extLst>
              <a:ext uri="{FF2B5EF4-FFF2-40B4-BE49-F238E27FC236}">
                <a16:creationId xmlns:a16="http://schemas.microsoft.com/office/drawing/2014/main" id="{A2DBC1B0-9263-26C8-8F2D-C77E06073AA3}"/>
              </a:ext>
            </a:extLst>
          </p:cNvPr>
          <p:cNvSpPr/>
          <p:nvPr/>
        </p:nvSpPr>
        <p:spPr>
          <a:xfrm>
            <a:off x="4650764" y="4329599"/>
            <a:ext cx="266716" cy="251345"/>
          </a:xfrm>
          <a:prstGeom prst="frame">
            <a:avLst/>
          </a:prstGeom>
          <a:solidFill>
            <a:schemeClr val="bg1">
              <a:lumMod val="50000"/>
              <a:lumOff val="5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8" name="Rectangle 3">
            <a:extLst>
              <a:ext uri="{FF2B5EF4-FFF2-40B4-BE49-F238E27FC236}">
                <a16:creationId xmlns:a16="http://schemas.microsoft.com/office/drawing/2014/main" id="{ADACADB9-E5E3-8C86-D591-F6C65D54D149}"/>
              </a:ext>
            </a:extLst>
          </p:cNvPr>
          <p:cNvSpPr>
            <a:spLocks noChangeArrowheads="1"/>
          </p:cNvSpPr>
          <p:nvPr/>
        </p:nvSpPr>
        <p:spPr bwMode="auto">
          <a:xfrm>
            <a:off x="366458" y="1169505"/>
            <a:ext cx="499457" cy="487541"/>
          </a:xfrm>
          <a:prstGeom prst="rect">
            <a:avLst/>
          </a:prstGeom>
          <a:noFill/>
          <a:ln w="3175" algn="ctr">
            <a:noFill/>
            <a:prstDash val="dash"/>
            <a:miter lim="800000"/>
            <a:headEnd/>
            <a:tailEnd/>
          </a:ln>
          <a:effectLst/>
        </p:spPr>
        <p:txBody>
          <a:bodyPr/>
          <a:lstStyle/>
          <a:p>
            <a:pPr algn="ctr" fontAlgn="auto">
              <a:spcBef>
                <a:spcPct val="20000"/>
              </a:spcBef>
              <a:spcAft>
                <a:spcPts val="0"/>
              </a:spcAft>
              <a:buClr>
                <a:srgbClr val="5B8CC1"/>
              </a:buClr>
              <a:buFont typeface="Wingdings" pitchFamily="2" charset="2"/>
              <a:buNone/>
              <a:defRPr/>
            </a:pPr>
            <a:r>
              <a:rPr lang="zh-CN" altLang="en-US" sz="3200" b="1" kern="0" dirty="0">
                <a:solidFill>
                  <a:srgbClr val="C00000"/>
                </a:solidFill>
                <a:latin typeface="+mn-ea"/>
                <a:cs typeface="Arial" panose="020B0604020202020204" pitchFamily="34" charset="0"/>
              </a:rPr>
              <a:t>√</a:t>
            </a:r>
            <a:endParaRPr lang="en-US" altLang="zh-CN" sz="3200" b="1" kern="0" dirty="0">
              <a:solidFill>
                <a:srgbClr val="C00000"/>
              </a:solidFill>
              <a:latin typeface="+mn-ea"/>
              <a:cs typeface="Arial" panose="020B0604020202020204" pitchFamily="34" charset="0"/>
            </a:endParaRPr>
          </a:p>
        </p:txBody>
      </p:sp>
      <p:sp>
        <p:nvSpPr>
          <p:cNvPr id="50" name="Rectangle 3">
            <a:extLst>
              <a:ext uri="{FF2B5EF4-FFF2-40B4-BE49-F238E27FC236}">
                <a16:creationId xmlns:a16="http://schemas.microsoft.com/office/drawing/2014/main" id="{1E1C22C0-F49B-B786-B3AC-170967F736F4}"/>
              </a:ext>
            </a:extLst>
          </p:cNvPr>
          <p:cNvSpPr>
            <a:spLocks noChangeArrowheads="1"/>
          </p:cNvSpPr>
          <p:nvPr/>
        </p:nvSpPr>
        <p:spPr bwMode="auto">
          <a:xfrm>
            <a:off x="4527100" y="1840266"/>
            <a:ext cx="499457" cy="487541"/>
          </a:xfrm>
          <a:prstGeom prst="rect">
            <a:avLst/>
          </a:prstGeom>
          <a:noFill/>
          <a:ln w="3175" algn="ctr">
            <a:noFill/>
            <a:prstDash val="dash"/>
            <a:miter lim="800000"/>
            <a:headEnd/>
            <a:tailEnd/>
          </a:ln>
          <a:effectLst/>
        </p:spPr>
        <p:txBody>
          <a:bodyPr/>
          <a:lstStyle/>
          <a:p>
            <a:pPr algn="ctr" fontAlgn="auto">
              <a:spcBef>
                <a:spcPct val="20000"/>
              </a:spcBef>
              <a:spcAft>
                <a:spcPts val="0"/>
              </a:spcAft>
              <a:buClr>
                <a:srgbClr val="5B8CC1"/>
              </a:buClr>
              <a:buFont typeface="Wingdings" pitchFamily="2" charset="2"/>
              <a:buNone/>
              <a:defRPr/>
            </a:pPr>
            <a:r>
              <a:rPr lang="zh-CN" altLang="en-US" sz="3200" b="1" kern="0" dirty="0">
                <a:solidFill>
                  <a:srgbClr val="C00000"/>
                </a:solidFill>
                <a:latin typeface="+mn-ea"/>
                <a:cs typeface="Arial" panose="020B0604020202020204" pitchFamily="34" charset="0"/>
              </a:rPr>
              <a:t>√</a:t>
            </a:r>
            <a:endParaRPr lang="en-US" altLang="zh-CN" sz="3200" b="1" kern="0" dirty="0">
              <a:solidFill>
                <a:srgbClr val="C00000"/>
              </a:solidFill>
              <a:latin typeface="+mn-ea"/>
              <a:cs typeface="Arial" panose="020B0604020202020204" pitchFamily="34" charset="0"/>
            </a:endParaRPr>
          </a:p>
        </p:txBody>
      </p:sp>
      <p:sp>
        <p:nvSpPr>
          <p:cNvPr id="51" name="Rectangle 3">
            <a:extLst>
              <a:ext uri="{FF2B5EF4-FFF2-40B4-BE49-F238E27FC236}">
                <a16:creationId xmlns:a16="http://schemas.microsoft.com/office/drawing/2014/main" id="{DE33AB2C-F31A-B704-AB94-5A9846E6A854}"/>
              </a:ext>
            </a:extLst>
          </p:cNvPr>
          <p:cNvSpPr>
            <a:spLocks noChangeArrowheads="1"/>
          </p:cNvSpPr>
          <p:nvPr/>
        </p:nvSpPr>
        <p:spPr bwMode="auto">
          <a:xfrm>
            <a:off x="366457" y="4100080"/>
            <a:ext cx="499457" cy="487541"/>
          </a:xfrm>
          <a:prstGeom prst="rect">
            <a:avLst/>
          </a:prstGeom>
          <a:noFill/>
          <a:ln w="3175" algn="ctr">
            <a:noFill/>
            <a:prstDash val="dash"/>
            <a:miter lim="800000"/>
            <a:headEnd/>
            <a:tailEnd/>
          </a:ln>
          <a:effectLst/>
        </p:spPr>
        <p:txBody>
          <a:bodyPr/>
          <a:lstStyle/>
          <a:p>
            <a:pPr algn="ctr" fontAlgn="auto">
              <a:spcBef>
                <a:spcPct val="20000"/>
              </a:spcBef>
              <a:spcAft>
                <a:spcPts val="0"/>
              </a:spcAft>
              <a:buClr>
                <a:srgbClr val="5B8CC1"/>
              </a:buClr>
              <a:buFont typeface="Wingdings" pitchFamily="2" charset="2"/>
              <a:buNone/>
              <a:defRPr/>
            </a:pPr>
            <a:r>
              <a:rPr lang="zh-CN" altLang="en-US" sz="3200" b="1" kern="0" dirty="0">
                <a:solidFill>
                  <a:srgbClr val="C00000"/>
                </a:solidFill>
                <a:latin typeface="+mn-ea"/>
                <a:cs typeface="Arial" panose="020B0604020202020204" pitchFamily="34" charset="0"/>
              </a:rPr>
              <a:t>√</a:t>
            </a:r>
            <a:endParaRPr lang="en-US" altLang="zh-CN" sz="3200" b="1" kern="0" dirty="0">
              <a:solidFill>
                <a:srgbClr val="C00000"/>
              </a:solidFill>
              <a:latin typeface="+mn-ea"/>
              <a:cs typeface="Arial" panose="020B0604020202020204" pitchFamily="34" charset="0"/>
            </a:endParaRPr>
          </a:p>
        </p:txBody>
      </p:sp>
      <p:sp>
        <p:nvSpPr>
          <p:cNvPr id="52" name="Rectangle 3">
            <a:extLst>
              <a:ext uri="{FF2B5EF4-FFF2-40B4-BE49-F238E27FC236}">
                <a16:creationId xmlns:a16="http://schemas.microsoft.com/office/drawing/2014/main" id="{104A7898-5A5A-F760-46D8-3BD7DCF19070}"/>
              </a:ext>
            </a:extLst>
          </p:cNvPr>
          <p:cNvSpPr>
            <a:spLocks noChangeArrowheads="1"/>
          </p:cNvSpPr>
          <p:nvPr/>
        </p:nvSpPr>
        <p:spPr bwMode="auto">
          <a:xfrm>
            <a:off x="4519744" y="3409789"/>
            <a:ext cx="499457" cy="487541"/>
          </a:xfrm>
          <a:prstGeom prst="rect">
            <a:avLst/>
          </a:prstGeom>
          <a:noFill/>
          <a:ln w="3175" algn="ctr">
            <a:noFill/>
            <a:prstDash val="dash"/>
            <a:miter lim="800000"/>
            <a:headEnd/>
            <a:tailEnd/>
          </a:ln>
          <a:effectLst/>
        </p:spPr>
        <p:txBody>
          <a:bodyPr/>
          <a:lstStyle/>
          <a:p>
            <a:pPr algn="ctr" fontAlgn="auto">
              <a:spcBef>
                <a:spcPct val="20000"/>
              </a:spcBef>
              <a:spcAft>
                <a:spcPts val="0"/>
              </a:spcAft>
              <a:buClr>
                <a:srgbClr val="5B8CC1"/>
              </a:buClr>
              <a:buFont typeface="Wingdings" pitchFamily="2" charset="2"/>
              <a:buNone/>
              <a:defRPr/>
            </a:pPr>
            <a:r>
              <a:rPr lang="zh-CN" altLang="en-US" sz="3200" b="1" kern="0" dirty="0">
                <a:solidFill>
                  <a:srgbClr val="C00000"/>
                </a:solidFill>
                <a:latin typeface="+mn-ea"/>
                <a:cs typeface="Arial" panose="020B0604020202020204" pitchFamily="34" charset="0"/>
              </a:rPr>
              <a:t>√</a:t>
            </a:r>
            <a:endParaRPr lang="en-US" altLang="zh-CN" sz="3200" b="1" kern="0" dirty="0">
              <a:solidFill>
                <a:srgbClr val="C00000"/>
              </a:solidFill>
              <a:latin typeface="+mn-ea"/>
              <a:cs typeface="Arial" panose="020B0604020202020204" pitchFamily="34" charset="0"/>
            </a:endParaRPr>
          </a:p>
        </p:txBody>
      </p:sp>
      <p:sp>
        <p:nvSpPr>
          <p:cNvPr id="2" name="Title 1">
            <a:extLst>
              <a:ext uri="{FF2B5EF4-FFF2-40B4-BE49-F238E27FC236}">
                <a16:creationId xmlns:a16="http://schemas.microsoft.com/office/drawing/2014/main" id="{22271CF3-9AA6-C42F-40ED-CEE07BAFF141}"/>
              </a:ext>
            </a:extLst>
          </p:cNvPr>
          <p:cNvSpPr txBox="1">
            <a:spLocks/>
          </p:cNvSpPr>
          <p:nvPr/>
        </p:nvSpPr>
        <p:spPr bwMode="auto">
          <a:xfrm>
            <a:off x="447735" y="280473"/>
            <a:ext cx="7742770" cy="437498"/>
          </a:xfrm>
          <a:prstGeom prst="rect">
            <a:avLst/>
          </a:prstGeom>
          <a:noFill/>
          <a:ln w="9525">
            <a:noFill/>
            <a:miter lim="800000"/>
            <a:headEnd/>
            <a:tailEnd/>
          </a:ln>
          <a:effectLst/>
        </p:spPr>
        <p:txBody>
          <a:bodyPr anchor="ctr"/>
          <a:lstStyle/>
          <a:p>
            <a:pPr defTabSz="457200">
              <a:defRPr/>
            </a:pPr>
            <a:r>
              <a:rPr lang="zh-CN" altLang="en-US" sz="2600" b="1" dirty="0">
                <a:solidFill>
                  <a:schemeClr val="bg1"/>
                </a:solidFill>
              </a:rPr>
              <a:t>请选择适当的审稿决定</a:t>
            </a:r>
          </a:p>
        </p:txBody>
      </p:sp>
    </p:spTree>
    <p:extLst>
      <p:ext uri="{BB962C8B-B14F-4D97-AF65-F5344CB8AC3E}">
        <p14:creationId xmlns:p14="http://schemas.microsoft.com/office/powerpoint/2010/main" val="3321898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50" grpId="0"/>
      <p:bldP spid="51" grpId="0"/>
      <p:bldP spid="5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06905A6B-D180-7DE8-D3F4-6E1A9F42463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4" name="Title 1">
            <a:extLst>
              <a:ext uri="{FF2B5EF4-FFF2-40B4-BE49-F238E27FC236}">
                <a16:creationId xmlns:a16="http://schemas.microsoft.com/office/drawing/2014/main" id="{44902B88-5F73-C536-49A7-8DEB9C20265D}"/>
              </a:ext>
            </a:extLst>
          </p:cNvPr>
          <p:cNvSpPr txBox="1">
            <a:spLocks/>
          </p:cNvSpPr>
          <p:nvPr/>
        </p:nvSpPr>
        <p:spPr bwMode="auto">
          <a:xfrm>
            <a:off x="447734" y="280473"/>
            <a:ext cx="7940689" cy="437498"/>
          </a:xfrm>
          <a:prstGeom prst="rect">
            <a:avLst/>
          </a:prstGeom>
          <a:noFill/>
          <a:ln w="9525">
            <a:noFill/>
            <a:miter lim="800000"/>
            <a:headEnd/>
            <a:tailEnd/>
          </a:ln>
          <a:effectLst/>
        </p:spPr>
        <p:txBody>
          <a:bodyPr anchor="ctr"/>
          <a:lstStyle/>
          <a:p>
            <a:pPr defTabSz="457200">
              <a:defRPr/>
            </a:pPr>
            <a:r>
              <a:rPr lang="zh-CN" altLang="en-US" sz="2600" b="1" dirty="0">
                <a:solidFill>
                  <a:schemeClr val="bg1"/>
                </a:solidFill>
              </a:rPr>
              <a:t>回复评审意见</a:t>
            </a:r>
          </a:p>
        </p:txBody>
      </p:sp>
      <p:sp>
        <p:nvSpPr>
          <p:cNvPr id="7" name="TextBox 18">
            <a:extLst>
              <a:ext uri="{FF2B5EF4-FFF2-40B4-BE49-F238E27FC236}">
                <a16:creationId xmlns:a16="http://schemas.microsoft.com/office/drawing/2014/main" id="{D806F828-38AF-E2ED-BE97-08E435B690FE}"/>
              </a:ext>
            </a:extLst>
          </p:cNvPr>
          <p:cNvSpPr txBox="1"/>
          <p:nvPr/>
        </p:nvSpPr>
        <p:spPr>
          <a:xfrm>
            <a:off x="539552" y="1203598"/>
            <a:ext cx="7940689" cy="3200876"/>
          </a:xfrm>
          <a:prstGeom prst="rect">
            <a:avLst/>
          </a:prstGeom>
          <a:noFill/>
          <a:ln>
            <a:noFill/>
            <a:prstDash val="dash"/>
          </a:ln>
        </p:spPr>
        <p:txBody>
          <a:bodyPr wrap="square" lIns="0" tIns="0" rtlCol="0" anchor="t">
            <a:spAutoFit/>
          </a:bodyPr>
          <a:lstStyle/>
          <a:p>
            <a:pPr>
              <a:spcAft>
                <a:spcPts val="600"/>
              </a:spcAft>
              <a:buSzPct val="85000"/>
            </a:pPr>
            <a:r>
              <a:rPr lang="en-US" altLang="zh-CN" sz="2000" b="1" dirty="0">
                <a:solidFill>
                  <a:srgbClr val="0032A0"/>
                </a:solidFill>
              </a:rPr>
              <a:t>1. </a:t>
            </a:r>
            <a:r>
              <a:rPr lang="zh-CN" altLang="en-US" sz="2000" b="1" dirty="0">
                <a:solidFill>
                  <a:srgbClr val="0032A0"/>
                </a:solidFill>
              </a:rPr>
              <a:t>仔细阅读编辑决定和审稿人评语</a:t>
            </a:r>
          </a:p>
          <a:p>
            <a:pPr>
              <a:spcAft>
                <a:spcPts val="600"/>
              </a:spcAft>
              <a:buSzPct val="85000"/>
            </a:pPr>
            <a:r>
              <a:rPr lang="en-US" altLang="zh-CN" sz="1400" dirty="0">
                <a:solidFill>
                  <a:schemeClr val="bg1">
                    <a:lumMod val="50000"/>
                    <a:lumOff val="50000"/>
                  </a:schemeClr>
                </a:solidFill>
              </a:rPr>
              <a:t>Read the decision letter and reviewer comments.    </a:t>
            </a:r>
          </a:p>
          <a:p>
            <a:pPr>
              <a:spcAft>
                <a:spcPts val="600"/>
              </a:spcAft>
              <a:buSzPct val="85000"/>
            </a:pPr>
            <a:endParaRPr lang="en-US" altLang="zh-CN" sz="800" dirty="0">
              <a:solidFill>
                <a:srgbClr val="0032A0"/>
              </a:solidFill>
            </a:endParaRPr>
          </a:p>
          <a:p>
            <a:pPr>
              <a:spcAft>
                <a:spcPts val="600"/>
              </a:spcAft>
              <a:buSzPct val="85000"/>
            </a:pPr>
            <a:r>
              <a:rPr lang="en-US" altLang="zh-CN" sz="2000" b="1" dirty="0">
                <a:solidFill>
                  <a:srgbClr val="0032A0"/>
                </a:solidFill>
              </a:rPr>
              <a:t>2. </a:t>
            </a:r>
            <a:r>
              <a:rPr lang="zh-CN" altLang="en-US" sz="2000" b="1" dirty="0">
                <a:solidFill>
                  <a:srgbClr val="0032A0"/>
                </a:solidFill>
              </a:rPr>
              <a:t>及时回复，注意时间期限，回复每一条评语并注明改动</a:t>
            </a:r>
          </a:p>
          <a:p>
            <a:pPr>
              <a:spcAft>
                <a:spcPts val="600"/>
              </a:spcAft>
              <a:buSzPct val="85000"/>
            </a:pPr>
            <a:r>
              <a:rPr lang="en-US" altLang="zh-CN" sz="1400" dirty="0">
                <a:solidFill>
                  <a:schemeClr val="bg1">
                    <a:lumMod val="50000"/>
                    <a:lumOff val="50000"/>
                  </a:schemeClr>
                </a:solidFill>
              </a:rPr>
              <a:t>Be timely! </a:t>
            </a:r>
          </a:p>
          <a:p>
            <a:pPr>
              <a:spcAft>
                <a:spcPts val="600"/>
              </a:spcAft>
              <a:buSzPct val="85000"/>
            </a:pPr>
            <a:r>
              <a:rPr lang="en-US" altLang="zh-CN" sz="1400" dirty="0">
                <a:solidFill>
                  <a:schemeClr val="bg1">
                    <a:lumMod val="50000"/>
                    <a:lumOff val="50000"/>
                  </a:schemeClr>
                </a:solidFill>
              </a:rPr>
              <a:t>Respond to each comment, noting what changes (if any) were made.</a:t>
            </a:r>
          </a:p>
          <a:p>
            <a:pPr>
              <a:spcAft>
                <a:spcPts val="600"/>
              </a:spcAft>
              <a:buSzPct val="85000"/>
            </a:pPr>
            <a:r>
              <a:rPr lang="en-US" altLang="zh-CN" sz="1400" dirty="0">
                <a:solidFill>
                  <a:schemeClr val="bg1">
                    <a:lumMod val="50000"/>
                    <a:lumOff val="50000"/>
                  </a:schemeClr>
                </a:solidFill>
              </a:rPr>
              <a:t>If you cannot complete a revision by the deadline, contact the editorial office to request an extension.</a:t>
            </a:r>
          </a:p>
          <a:p>
            <a:pPr>
              <a:spcAft>
                <a:spcPts val="600"/>
              </a:spcAft>
              <a:buSzPct val="85000"/>
            </a:pPr>
            <a:endParaRPr lang="en-US" altLang="zh-CN" sz="800" dirty="0">
              <a:solidFill>
                <a:srgbClr val="0032A0"/>
              </a:solidFill>
            </a:endParaRPr>
          </a:p>
          <a:p>
            <a:pPr>
              <a:spcAft>
                <a:spcPts val="600"/>
              </a:spcAft>
              <a:buSzPct val="85000"/>
            </a:pPr>
            <a:r>
              <a:rPr lang="en-US" altLang="zh-CN" sz="2000" b="1" dirty="0">
                <a:solidFill>
                  <a:srgbClr val="0032A0"/>
                </a:solidFill>
              </a:rPr>
              <a:t>3. </a:t>
            </a:r>
            <a:r>
              <a:rPr lang="zh-CN" altLang="en-US" sz="2000" b="1" dirty="0">
                <a:solidFill>
                  <a:srgbClr val="0032A0"/>
                </a:solidFill>
              </a:rPr>
              <a:t>如果有不同意见，请用科学的语言回复  </a:t>
            </a:r>
            <a:r>
              <a:rPr lang="en-US" altLang="zh-CN" sz="2000" b="1" dirty="0">
                <a:solidFill>
                  <a:srgbClr val="0032A0"/>
                </a:solidFill>
              </a:rPr>
              <a:t>(</a:t>
            </a:r>
            <a:r>
              <a:rPr lang="zh-CN" altLang="en-US" sz="2000" b="1" dirty="0">
                <a:solidFill>
                  <a:srgbClr val="0032A0"/>
                </a:solidFill>
              </a:rPr>
              <a:t>特殊情况：申诉</a:t>
            </a:r>
            <a:r>
              <a:rPr lang="en-US" altLang="zh-CN" sz="2000" b="1" dirty="0">
                <a:solidFill>
                  <a:srgbClr val="0032A0"/>
                </a:solidFill>
              </a:rPr>
              <a:t>)</a:t>
            </a:r>
          </a:p>
          <a:p>
            <a:pPr>
              <a:spcAft>
                <a:spcPts val="600"/>
              </a:spcAft>
              <a:buSzPct val="85000"/>
            </a:pPr>
            <a:r>
              <a:rPr lang="en-US" altLang="zh-CN" sz="1400" dirty="0">
                <a:solidFill>
                  <a:schemeClr val="bg1">
                    <a:lumMod val="50000"/>
                    <a:lumOff val="50000"/>
                  </a:schemeClr>
                </a:solidFill>
              </a:rPr>
              <a:t>If you disagree with a comment, that is okay – but make sure the editor understands why you disagree. Use science to back up your argument.</a:t>
            </a:r>
            <a:endParaRPr lang="zh-CN" altLang="en-US" sz="1000" dirty="0">
              <a:solidFill>
                <a:schemeClr val="bg1">
                  <a:lumMod val="50000"/>
                  <a:lumOff val="50000"/>
                </a:schemeClr>
              </a:solidFill>
            </a:endParaRPr>
          </a:p>
        </p:txBody>
      </p:sp>
    </p:spTree>
    <p:extLst>
      <p:ext uri="{BB962C8B-B14F-4D97-AF65-F5344CB8AC3E}">
        <p14:creationId xmlns:p14="http://schemas.microsoft.com/office/powerpoint/2010/main" val="37060668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4EBE8-8D1A-FCBC-73E8-ECE24F2A5A36}"/>
            </a:ext>
          </a:extLst>
        </p:cNvPr>
        <p:cNvGrpSpPr/>
        <p:nvPr/>
      </p:nvGrpSpPr>
      <p:grpSpPr>
        <a:xfrm>
          <a:off x="0" y="0"/>
          <a:ext cx="0" cy="0"/>
          <a:chOff x="0" y="0"/>
          <a:chExt cx="0" cy="0"/>
        </a:xfrm>
      </p:grpSpPr>
      <p:sp>
        <p:nvSpPr>
          <p:cNvPr id="14" name="Rectangle 15">
            <a:extLst>
              <a:ext uri="{FF2B5EF4-FFF2-40B4-BE49-F238E27FC236}">
                <a16:creationId xmlns:a16="http://schemas.microsoft.com/office/drawing/2014/main" id="{51D4C378-2BDD-8BED-241F-3E68336BBEDF}"/>
              </a:ext>
            </a:extLst>
          </p:cNvPr>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361C66AB-9476-494A-6675-64B86C7EEF8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
            <a:ext cx="9144000" cy="5113985"/>
          </a:xfrm>
          <a:prstGeom prst="rect">
            <a:avLst/>
          </a:prstGeom>
        </p:spPr>
      </p:pic>
      <p:sp>
        <p:nvSpPr>
          <p:cNvPr id="4" name="Title 1">
            <a:extLst>
              <a:ext uri="{FF2B5EF4-FFF2-40B4-BE49-F238E27FC236}">
                <a16:creationId xmlns:a16="http://schemas.microsoft.com/office/drawing/2014/main" id="{79BE7784-CF69-3837-5AB2-E6CBEB39FF0C}"/>
              </a:ext>
            </a:extLst>
          </p:cNvPr>
          <p:cNvSpPr txBox="1">
            <a:spLocks/>
          </p:cNvSpPr>
          <p:nvPr/>
        </p:nvSpPr>
        <p:spPr bwMode="auto">
          <a:xfrm>
            <a:off x="447735" y="280473"/>
            <a:ext cx="3764226" cy="437498"/>
          </a:xfrm>
          <a:prstGeom prst="rect">
            <a:avLst/>
          </a:prstGeom>
          <a:noFill/>
          <a:ln w="9525">
            <a:noFill/>
            <a:miter lim="800000"/>
            <a:headEnd/>
            <a:tailEnd/>
          </a:ln>
          <a:effectLst/>
        </p:spPr>
        <p:txBody>
          <a:bodyPr anchor="ctr"/>
          <a:lstStyle/>
          <a:p>
            <a:pPr defTabSz="457200">
              <a:defRPr/>
            </a:pPr>
            <a:r>
              <a:rPr lang="en-US" altLang="zh-CN" sz="2600" b="1" dirty="0">
                <a:solidFill>
                  <a:schemeClr val="bg1"/>
                </a:solidFill>
              </a:rPr>
              <a:t>Revising Manuscript</a:t>
            </a:r>
            <a:endParaRPr lang="zh-CN" altLang="en-US" sz="2600" b="1" dirty="0">
              <a:solidFill>
                <a:schemeClr val="bg1"/>
              </a:solidFill>
            </a:endParaRPr>
          </a:p>
        </p:txBody>
      </p:sp>
      <p:pic>
        <p:nvPicPr>
          <p:cNvPr id="6" name="图片 5">
            <a:extLst>
              <a:ext uri="{FF2B5EF4-FFF2-40B4-BE49-F238E27FC236}">
                <a16:creationId xmlns:a16="http://schemas.microsoft.com/office/drawing/2014/main" id="{223CC757-E6BB-327B-A877-48E976331CD7}"/>
              </a:ext>
            </a:extLst>
          </p:cNvPr>
          <p:cNvPicPr>
            <a:picLocks noChangeAspect="1"/>
          </p:cNvPicPr>
          <p:nvPr/>
        </p:nvPicPr>
        <p:blipFill>
          <a:blip r:embed="rId3"/>
          <a:stretch>
            <a:fillRect/>
          </a:stretch>
        </p:blipFill>
        <p:spPr>
          <a:xfrm>
            <a:off x="4355977" y="411510"/>
            <a:ext cx="4214561" cy="4392488"/>
          </a:xfrm>
          <a:prstGeom prst="rect">
            <a:avLst/>
          </a:prstGeom>
          <a:ln w="6350">
            <a:solidFill>
              <a:schemeClr val="bg1">
                <a:lumMod val="50000"/>
                <a:lumOff val="50000"/>
              </a:schemeClr>
            </a:solidFill>
          </a:ln>
        </p:spPr>
      </p:pic>
      <p:sp>
        <p:nvSpPr>
          <p:cNvPr id="11" name="TextBox 18">
            <a:extLst>
              <a:ext uri="{FF2B5EF4-FFF2-40B4-BE49-F238E27FC236}">
                <a16:creationId xmlns:a16="http://schemas.microsoft.com/office/drawing/2014/main" id="{465F22D7-0F1F-19B6-F985-2EB1A3386A61}"/>
              </a:ext>
            </a:extLst>
          </p:cNvPr>
          <p:cNvSpPr txBox="1"/>
          <p:nvPr/>
        </p:nvSpPr>
        <p:spPr>
          <a:xfrm>
            <a:off x="539548" y="699542"/>
            <a:ext cx="2880320" cy="261610"/>
          </a:xfrm>
          <a:prstGeom prst="rect">
            <a:avLst/>
          </a:prstGeom>
          <a:noFill/>
          <a:ln>
            <a:noFill/>
            <a:prstDash val="dash"/>
          </a:ln>
        </p:spPr>
        <p:txBody>
          <a:bodyPr wrap="square" lIns="0" tIns="0" rtlCol="0" anchor="t">
            <a:spAutoFit/>
          </a:bodyPr>
          <a:lstStyle/>
          <a:p>
            <a:pPr>
              <a:spcAft>
                <a:spcPts val="600"/>
              </a:spcAft>
              <a:buSzPct val="85000"/>
            </a:pPr>
            <a:r>
              <a:rPr lang="en-US" altLang="zh-CN" sz="1400" dirty="0">
                <a:solidFill>
                  <a:schemeClr val="bg1">
                    <a:lumMod val="50000"/>
                    <a:lumOff val="50000"/>
                  </a:schemeClr>
                </a:solidFill>
              </a:rPr>
              <a:t>After revision, you should submit:    </a:t>
            </a:r>
          </a:p>
        </p:txBody>
      </p:sp>
      <p:sp>
        <p:nvSpPr>
          <p:cNvPr id="2" name="TextBox 18">
            <a:extLst>
              <a:ext uri="{FF2B5EF4-FFF2-40B4-BE49-F238E27FC236}">
                <a16:creationId xmlns:a16="http://schemas.microsoft.com/office/drawing/2014/main" id="{A6F4397C-540B-A1AA-3DA5-D6745E1C8081}"/>
              </a:ext>
            </a:extLst>
          </p:cNvPr>
          <p:cNvSpPr txBox="1"/>
          <p:nvPr/>
        </p:nvSpPr>
        <p:spPr>
          <a:xfrm>
            <a:off x="539552" y="1203598"/>
            <a:ext cx="3744421" cy="3631763"/>
          </a:xfrm>
          <a:prstGeom prst="rect">
            <a:avLst/>
          </a:prstGeom>
          <a:noFill/>
          <a:ln>
            <a:noFill/>
            <a:prstDash val="dash"/>
          </a:ln>
        </p:spPr>
        <p:txBody>
          <a:bodyPr wrap="square" lIns="0" tIns="0" rtlCol="0" anchor="t">
            <a:spAutoFit/>
          </a:bodyPr>
          <a:lstStyle/>
          <a:p>
            <a:pPr>
              <a:spcAft>
                <a:spcPts val="600"/>
              </a:spcAft>
              <a:buSzPct val="85000"/>
            </a:pPr>
            <a:r>
              <a:rPr lang="en-US" altLang="zh-CN" sz="2000" b="1" dirty="0">
                <a:solidFill>
                  <a:srgbClr val="0032A0"/>
                </a:solidFill>
              </a:rPr>
              <a:t>1. </a:t>
            </a:r>
            <a:r>
              <a:rPr lang="zh-CN" altLang="en-US" sz="2000" b="1" dirty="0">
                <a:solidFill>
                  <a:srgbClr val="0032A0"/>
                </a:solidFill>
              </a:rPr>
              <a:t>主稿件（未标注）</a:t>
            </a:r>
          </a:p>
          <a:p>
            <a:pPr>
              <a:spcAft>
                <a:spcPts val="600"/>
              </a:spcAft>
              <a:buSzPct val="85000"/>
            </a:pPr>
            <a:r>
              <a:rPr lang="en-US" altLang="zh-CN" sz="1400" dirty="0">
                <a:solidFill>
                  <a:schemeClr val="bg1">
                    <a:lumMod val="50000"/>
                    <a:lumOff val="50000"/>
                  </a:schemeClr>
                </a:solidFill>
              </a:rPr>
              <a:t>The main(unmarked) manuscript.    </a:t>
            </a:r>
          </a:p>
          <a:p>
            <a:pPr>
              <a:spcAft>
                <a:spcPts val="600"/>
              </a:spcAft>
              <a:buSzPct val="85000"/>
            </a:pPr>
            <a:endParaRPr lang="en-US" altLang="zh-CN" sz="800" dirty="0">
              <a:solidFill>
                <a:srgbClr val="0032A0"/>
              </a:solidFill>
            </a:endParaRPr>
          </a:p>
          <a:p>
            <a:pPr>
              <a:spcAft>
                <a:spcPts val="600"/>
              </a:spcAft>
              <a:buSzPct val="85000"/>
            </a:pPr>
            <a:r>
              <a:rPr lang="en-US" altLang="zh-CN" sz="2000" b="1" dirty="0">
                <a:solidFill>
                  <a:srgbClr val="0032A0"/>
                </a:solidFill>
              </a:rPr>
              <a:t>2. </a:t>
            </a:r>
            <a:r>
              <a:rPr lang="zh-CN" altLang="en-US" sz="2000" b="1" dirty="0">
                <a:solidFill>
                  <a:srgbClr val="0032A0"/>
                </a:solidFill>
              </a:rPr>
              <a:t>带修改标记的版本</a:t>
            </a:r>
          </a:p>
          <a:p>
            <a:pPr>
              <a:spcAft>
                <a:spcPts val="600"/>
              </a:spcAft>
              <a:buSzPct val="85000"/>
            </a:pPr>
            <a:r>
              <a:rPr lang="en-US" altLang="zh-CN" sz="1400" dirty="0">
                <a:solidFill>
                  <a:schemeClr val="bg1">
                    <a:lumMod val="50000"/>
                    <a:lumOff val="50000"/>
                  </a:schemeClr>
                </a:solidFill>
              </a:rPr>
              <a:t>A marked version that highlights the changes made during revision. </a:t>
            </a:r>
          </a:p>
          <a:p>
            <a:pPr>
              <a:spcAft>
                <a:spcPts val="600"/>
              </a:spcAft>
              <a:buSzPct val="85000"/>
            </a:pPr>
            <a:r>
              <a:rPr lang="en-US" altLang="zh-CN" sz="1400" dirty="0">
                <a:solidFill>
                  <a:schemeClr val="bg1">
                    <a:lumMod val="50000"/>
                    <a:lumOff val="50000"/>
                  </a:schemeClr>
                </a:solidFill>
              </a:rPr>
              <a:t>The highlighted version should be uploaded as </a:t>
            </a:r>
            <a:r>
              <a:rPr lang="en-US" altLang="zh-CN" sz="1400" dirty="0">
                <a:solidFill>
                  <a:srgbClr val="C00000"/>
                </a:solidFill>
              </a:rPr>
              <a:t>“Supporting Information for Review Only”</a:t>
            </a:r>
            <a:r>
              <a:rPr lang="en-US" altLang="zh-CN" sz="1400" dirty="0">
                <a:solidFill>
                  <a:schemeClr val="bg1">
                    <a:lumMod val="50000"/>
                    <a:lumOff val="50000"/>
                  </a:schemeClr>
                </a:solidFill>
              </a:rPr>
              <a:t>. </a:t>
            </a:r>
          </a:p>
          <a:p>
            <a:pPr>
              <a:spcAft>
                <a:spcPts val="600"/>
              </a:spcAft>
              <a:buSzPct val="85000"/>
            </a:pPr>
            <a:endParaRPr lang="en-US" altLang="zh-CN" sz="800" dirty="0">
              <a:solidFill>
                <a:srgbClr val="0032A0"/>
              </a:solidFill>
            </a:endParaRPr>
          </a:p>
          <a:p>
            <a:pPr>
              <a:spcAft>
                <a:spcPts val="600"/>
              </a:spcAft>
              <a:buSzPct val="85000"/>
            </a:pPr>
            <a:r>
              <a:rPr lang="en-US" altLang="zh-CN" sz="2000" b="1" dirty="0">
                <a:solidFill>
                  <a:srgbClr val="0032A0"/>
                </a:solidFill>
              </a:rPr>
              <a:t>3. </a:t>
            </a:r>
            <a:r>
              <a:rPr lang="zh-CN" altLang="en-US" sz="2000" b="1" dirty="0">
                <a:solidFill>
                  <a:srgbClr val="0032A0"/>
                </a:solidFill>
              </a:rPr>
              <a:t>包含评语回复的文件</a:t>
            </a:r>
            <a:endParaRPr lang="en-US" altLang="zh-CN" sz="2000" b="1" dirty="0">
              <a:solidFill>
                <a:srgbClr val="0032A0"/>
              </a:solidFill>
            </a:endParaRPr>
          </a:p>
          <a:p>
            <a:pPr>
              <a:spcAft>
                <a:spcPts val="600"/>
              </a:spcAft>
              <a:buSzPct val="85000"/>
            </a:pPr>
            <a:r>
              <a:rPr lang="en-US" altLang="zh-CN" sz="1400" dirty="0">
                <a:solidFill>
                  <a:schemeClr val="bg1">
                    <a:lumMod val="50000"/>
                    <a:lumOff val="50000"/>
                  </a:schemeClr>
                </a:solidFill>
              </a:rPr>
              <a:t>A document that contains your response to the reviewer comments is required.</a:t>
            </a:r>
          </a:p>
          <a:p>
            <a:pPr>
              <a:spcAft>
                <a:spcPts val="600"/>
              </a:spcAft>
              <a:buSzPct val="85000"/>
            </a:pPr>
            <a:r>
              <a:rPr lang="en-US" altLang="zh-CN" sz="1400" dirty="0">
                <a:solidFill>
                  <a:srgbClr val="C00000"/>
                </a:solidFill>
              </a:rPr>
              <a:t>(see sample shown as right)</a:t>
            </a:r>
            <a:endParaRPr lang="zh-CN" altLang="en-US" sz="1000" dirty="0">
              <a:solidFill>
                <a:srgbClr val="C00000"/>
              </a:solidFill>
            </a:endParaRPr>
          </a:p>
        </p:txBody>
      </p:sp>
    </p:spTree>
    <p:extLst>
      <p:ext uri="{BB962C8B-B14F-4D97-AF65-F5344CB8AC3E}">
        <p14:creationId xmlns:p14="http://schemas.microsoft.com/office/powerpoint/2010/main" val="16012648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06905A6B-D180-7DE8-D3F4-6E1A9F42463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2" name="图片 1" descr="图形用户界面, 文本, 电子邮件&#10;&#10;描述已自动生成">
            <a:extLst>
              <a:ext uri="{FF2B5EF4-FFF2-40B4-BE49-F238E27FC236}">
                <a16:creationId xmlns:a16="http://schemas.microsoft.com/office/drawing/2014/main" id="{18A78C93-58DE-0460-087A-00A698DBC4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11961" y="581588"/>
            <a:ext cx="3578682" cy="1964908"/>
          </a:xfrm>
          <a:prstGeom prst="rect">
            <a:avLst/>
          </a:prstGeom>
          <a:ln w="6350">
            <a:solidFill>
              <a:schemeClr val="bg1">
                <a:lumMod val="65000"/>
                <a:lumOff val="35000"/>
              </a:schemeClr>
            </a:solidFill>
          </a:ln>
        </p:spPr>
      </p:pic>
      <p:pic>
        <p:nvPicPr>
          <p:cNvPr id="6" name="图片 5" descr="图形用户界面, 应用程序&#10;&#10;描述已自动生成">
            <a:extLst>
              <a:ext uri="{FF2B5EF4-FFF2-40B4-BE49-F238E27FC236}">
                <a16:creationId xmlns:a16="http://schemas.microsoft.com/office/drawing/2014/main" id="{7A195BDE-11C9-7E87-1A45-71B8103AEF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11960" y="2706187"/>
            <a:ext cx="3578682" cy="1964908"/>
          </a:xfrm>
          <a:prstGeom prst="rect">
            <a:avLst/>
          </a:prstGeom>
          <a:ln w="6350">
            <a:solidFill>
              <a:schemeClr val="bg1">
                <a:lumMod val="65000"/>
                <a:lumOff val="35000"/>
              </a:schemeClr>
            </a:solidFill>
          </a:ln>
        </p:spPr>
      </p:pic>
      <p:sp>
        <p:nvSpPr>
          <p:cNvPr id="5" name="Title 1">
            <a:extLst>
              <a:ext uri="{FF2B5EF4-FFF2-40B4-BE49-F238E27FC236}">
                <a16:creationId xmlns:a16="http://schemas.microsoft.com/office/drawing/2014/main" id="{B00835CA-BB31-A515-EBF4-A1F06B8221A7}"/>
              </a:ext>
            </a:extLst>
          </p:cNvPr>
          <p:cNvSpPr txBox="1">
            <a:spLocks/>
          </p:cNvSpPr>
          <p:nvPr/>
        </p:nvSpPr>
        <p:spPr bwMode="auto">
          <a:xfrm>
            <a:off x="447735" y="280473"/>
            <a:ext cx="3404185" cy="437498"/>
          </a:xfrm>
          <a:prstGeom prst="rect">
            <a:avLst/>
          </a:prstGeom>
          <a:noFill/>
          <a:ln w="9525">
            <a:noFill/>
            <a:miter lim="800000"/>
            <a:headEnd/>
            <a:tailEnd/>
          </a:ln>
          <a:effectLst/>
        </p:spPr>
        <p:txBody>
          <a:bodyPr anchor="ctr"/>
          <a:lstStyle/>
          <a:p>
            <a:pPr defTabSz="457200">
              <a:defRPr/>
            </a:pPr>
            <a:r>
              <a:rPr lang="zh-CN" altLang="en-US" sz="2600" b="1" dirty="0">
                <a:solidFill>
                  <a:schemeClr val="bg1"/>
                </a:solidFill>
              </a:rPr>
              <a:t>编辑的审稿工作</a:t>
            </a:r>
          </a:p>
        </p:txBody>
      </p:sp>
      <p:sp>
        <p:nvSpPr>
          <p:cNvPr id="9" name="TextBox 18">
            <a:extLst>
              <a:ext uri="{FF2B5EF4-FFF2-40B4-BE49-F238E27FC236}">
                <a16:creationId xmlns:a16="http://schemas.microsoft.com/office/drawing/2014/main" id="{1D883EAC-AA4F-3750-8F86-A6895B47A9B4}"/>
              </a:ext>
            </a:extLst>
          </p:cNvPr>
          <p:cNvSpPr txBox="1"/>
          <p:nvPr/>
        </p:nvSpPr>
        <p:spPr>
          <a:xfrm>
            <a:off x="539548" y="1059582"/>
            <a:ext cx="3404185" cy="1646605"/>
          </a:xfrm>
          <a:prstGeom prst="rect">
            <a:avLst/>
          </a:prstGeom>
          <a:noFill/>
          <a:ln>
            <a:noFill/>
            <a:prstDash val="dash"/>
          </a:ln>
        </p:spPr>
        <p:txBody>
          <a:bodyPr wrap="square" lIns="0" tIns="0" rtlCol="0" anchor="t">
            <a:spAutoFit/>
          </a:bodyPr>
          <a:lstStyle/>
          <a:p>
            <a:pPr>
              <a:spcAft>
                <a:spcPts val="600"/>
              </a:spcAft>
              <a:buSzPct val="85000"/>
            </a:pPr>
            <a:r>
              <a:rPr lang="en-US" altLang="zh-CN" sz="2000" b="1" dirty="0">
                <a:solidFill>
                  <a:srgbClr val="0032A0"/>
                </a:solidFill>
              </a:rPr>
              <a:t>1. </a:t>
            </a:r>
            <a:r>
              <a:rPr lang="zh-CN" altLang="en-US" sz="2000" b="1" dirty="0">
                <a:solidFill>
                  <a:srgbClr val="0032A0"/>
                </a:solidFill>
              </a:rPr>
              <a:t>编辑收到审稿人的意见后</a:t>
            </a:r>
          </a:p>
          <a:p>
            <a:pPr>
              <a:spcAft>
                <a:spcPts val="600"/>
              </a:spcAft>
              <a:buSzPct val="85000"/>
            </a:pPr>
            <a:r>
              <a:rPr lang="en-US" altLang="zh-CN" sz="1600" dirty="0">
                <a:solidFill>
                  <a:schemeClr val="bg1"/>
                </a:solidFill>
              </a:rPr>
              <a:t>1)  </a:t>
            </a:r>
            <a:r>
              <a:rPr lang="zh-CN" altLang="en-US" sz="1600" dirty="0">
                <a:solidFill>
                  <a:schemeClr val="bg1"/>
                </a:solidFill>
              </a:rPr>
              <a:t>仔细阅读稿件</a:t>
            </a:r>
          </a:p>
          <a:p>
            <a:pPr>
              <a:spcAft>
                <a:spcPts val="600"/>
              </a:spcAft>
              <a:buSzPct val="85000"/>
            </a:pPr>
            <a:r>
              <a:rPr lang="en-US" altLang="zh-CN" sz="1600" dirty="0">
                <a:solidFill>
                  <a:schemeClr val="bg1"/>
                </a:solidFill>
              </a:rPr>
              <a:t>2)  </a:t>
            </a:r>
            <a:r>
              <a:rPr lang="zh-CN" altLang="en-US" sz="1600" dirty="0">
                <a:solidFill>
                  <a:schemeClr val="bg1"/>
                </a:solidFill>
              </a:rPr>
              <a:t>分析评审报告</a:t>
            </a:r>
          </a:p>
          <a:p>
            <a:pPr>
              <a:spcAft>
                <a:spcPts val="600"/>
              </a:spcAft>
              <a:buSzPct val="85000"/>
            </a:pPr>
            <a:r>
              <a:rPr lang="en-US" altLang="zh-CN" sz="1600" dirty="0">
                <a:solidFill>
                  <a:schemeClr val="bg1"/>
                </a:solidFill>
              </a:rPr>
              <a:t>3)  </a:t>
            </a:r>
            <a:r>
              <a:rPr lang="zh-CN" altLang="en-US" sz="1600" dirty="0">
                <a:solidFill>
                  <a:schemeClr val="bg1"/>
                </a:solidFill>
              </a:rPr>
              <a:t>确认补充数据或实验</a:t>
            </a:r>
          </a:p>
          <a:p>
            <a:pPr>
              <a:spcAft>
                <a:spcPts val="600"/>
              </a:spcAft>
              <a:buSzPct val="85000"/>
            </a:pPr>
            <a:r>
              <a:rPr lang="en-US" altLang="zh-CN" sz="1600" dirty="0">
                <a:solidFill>
                  <a:schemeClr val="bg1"/>
                </a:solidFill>
              </a:rPr>
              <a:t>4)  </a:t>
            </a:r>
            <a:r>
              <a:rPr lang="zh-CN" altLang="en-US" sz="1600" dirty="0">
                <a:solidFill>
                  <a:schemeClr val="bg1"/>
                </a:solidFill>
              </a:rPr>
              <a:t>给作者做出一个最终的决定</a:t>
            </a:r>
            <a:endParaRPr lang="zh-CN" altLang="en-US" sz="1200" dirty="0">
              <a:solidFill>
                <a:schemeClr val="bg1"/>
              </a:solidFill>
            </a:endParaRPr>
          </a:p>
        </p:txBody>
      </p:sp>
      <p:sp>
        <p:nvSpPr>
          <p:cNvPr id="10" name="TextBox 18">
            <a:extLst>
              <a:ext uri="{FF2B5EF4-FFF2-40B4-BE49-F238E27FC236}">
                <a16:creationId xmlns:a16="http://schemas.microsoft.com/office/drawing/2014/main" id="{D792C887-97AC-7244-F1C8-10AA801252C6}"/>
              </a:ext>
            </a:extLst>
          </p:cNvPr>
          <p:cNvSpPr txBox="1"/>
          <p:nvPr/>
        </p:nvSpPr>
        <p:spPr>
          <a:xfrm>
            <a:off x="539548" y="2931420"/>
            <a:ext cx="3404185" cy="1646605"/>
          </a:xfrm>
          <a:prstGeom prst="rect">
            <a:avLst/>
          </a:prstGeom>
          <a:noFill/>
          <a:ln>
            <a:noFill/>
            <a:prstDash val="dash"/>
          </a:ln>
        </p:spPr>
        <p:txBody>
          <a:bodyPr wrap="square" lIns="0" tIns="0" rtlCol="0" anchor="t">
            <a:spAutoFit/>
          </a:bodyPr>
          <a:lstStyle/>
          <a:p>
            <a:pPr>
              <a:spcAft>
                <a:spcPts val="600"/>
              </a:spcAft>
              <a:buSzPct val="85000"/>
            </a:pPr>
            <a:r>
              <a:rPr lang="en-US" altLang="zh-CN" sz="2000" b="1" dirty="0">
                <a:solidFill>
                  <a:srgbClr val="0032A0"/>
                </a:solidFill>
              </a:rPr>
              <a:t>2. </a:t>
            </a:r>
            <a:r>
              <a:rPr lang="zh-CN" altLang="en-US" sz="2000" b="1" dirty="0">
                <a:solidFill>
                  <a:srgbClr val="0032A0"/>
                </a:solidFill>
              </a:rPr>
              <a:t>编辑决定</a:t>
            </a:r>
            <a:endParaRPr lang="en-US" altLang="zh-CN" sz="800" dirty="0">
              <a:solidFill>
                <a:schemeClr val="bg1"/>
              </a:solidFill>
            </a:endParaRPr>
          </a:p>
          <a:p>
            <a:pPr>
              <a:spcAft>
                <a:spcPts val="600"/>
              </a:spcAft>
              <a:buSzPct val="85000"/>
            </a:pPr>
            <a:r>
              <a:rPr lang="en-US" altLang="zh-CN" sz="1600" b="1" dirty="0">
                <a:solidFill>
                  <a:srgbClr val="00B050"/>
                </a:solidFill>
              </a:rPr>
              <a:t>1)  Accept    </a:t>
            </a:r>
            <a:r>
              <a:rPr lang="zh-CN" altLang="en-US" sz="1600" b="1" dirty="0">
                <a:solidFill>
                  <a:srgbClr val="00B050"/>
                </a:solidFill>
              </a:rPr>
              <a:t>接收</a:t>
            </a:r>
          </a:p>
          <a:p>
            <a:pPr>
              <a:spcAft>
                <a:spcPts val="600"/>
              </a:spcAft>
              <a:buSzPct val="85000"/>
            </a:pPr>
            <a:r>
              <a:rPr lang="en-US" altLang="zh-CN" sz="1600" b="1" dirty="0">
                <a:solidFill>
                  <a:srgbClr val="FFC000"/>
                </a:solidFill>
              </a:rPr>
              <a:t>2)  Revise     </a:t>
            </a:r>
            <a:r>
              <a:rPr lang="zh-CN" altLang="en-US" sz="1600" b="1" dirty="0">
                <a:solidFill>
                  <a:srgbClr val="FFC000"/>
                </a:solidFill>
              </a:rPr>
              <a:t>大修或小修</a:t>
            </a:r>
          </a:p>
          <a:p>
            <a:pPr>
              <a:spcAft>
                <a:spcPts val="600"/>
              </a:spcAft>
              <a:buSzPct val="85000"/>
            </a:pPr>
            <a:r>
              <a:rPr lang="en-US" altLang="zh-CN" sz="1600" b="1" dirty="0">
                <a:solidFill>
                  <a:srgbClr val="00B0F0"/>
                </a:solidFill>
              </a:rPr>
              <a:t>3)  Transfer  </a:t>
            </a:r>
            <a:r>
              <a:rPr lang="zh-CN" altLang="en-US" sz="1600" b="1" dirty="0">
                <a:solidFill>
                  <a:srgbClr val="00B0F0"/>
                </a:solidFill>
              </a:rPr>
              <a:t>稿件转交</a:t>
            </a:r>
          </a:p>
          <a:p>
            <a:pPr>
              <a:spcAft>
                <a:spcPts val="600"/>
              </a:spcAft>
              <a:buSzPct val="85000"/>
            </a:pPr>
            <a:r>
              <a:rPr lang="en-US" altLang="zh-CN" sz="1600" b="1" dirty="0">
                <a:solidFill>
                  <a:srgbClr val="FF0000"/>
                </a:solidFill>
              </a:rPr>
              <a:t>4)  Reject     </a:t>
            </a:r>
            <a:r>
              <a:rPr lang="zh-CN" altLang="en-US" sz="1600" b="1" dirty="0">
                <a:solidFill>
                  <a:srgbClr val="FF0000"/>
                </a:solidFill>
              </a:rPr>
              <a:t>拒稿</a:t>
            </a:r>
            <a:endParaRPr lang="en-US" altLang="zh-CN" sz="1050" b="1" dirty="0">
              <a:solidFill>
                <a:srgbClr val="FF0000"/>
              </a:solidFill>
            </a:endParaRPr>
          </a:p>
        </p:txBody>
      </p:sp>
      <p:sp>
        <p:nvSpPr>
          <p:cNvPr id="11" name="圆角矩形 9">
            <a:extLst>
              <a:ext uri="{FF2B5EF4-FFF2-40B4-BE49-F238E27FC236}">
                <a16:creationId xmlns:a16="http://schemas.microsoft.com/office/drawing/2014/main" id="{65B3588B-1C49-4A8F-EC25-98E78B778BDB}"/>
              </a:ext>
            </a:extLst>
          </p:cNvPr>
          <p:cNvSpPr/>
          <p:nvPr/>
        </p:nvSpPr>
        <p:spPr>
          <a:xfrm>
            <a:off x="6660232" y="1194955"/>
            <a:ext cx="916948" cy="1351541"/>
          </a:xfrm>
          <a:prstGeom prst="roundRect">
            <a:avLst/>
          </a:prstGeom>
          <a:noFill/>
          <a:ln w="25400">
            <a:solidFill>
              <a:srgbClr val="FFC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en-US" sz="2000" b="1" dirty="0">
              <a:solidFill>
                <a:schemeClr val="tx1"/>
              </a:solidFill>
              <a:latin typeface="Arial" panose="020B0604020202020204" pitchFamily="34" charset="0"/>
              <a:cs typeface="Arial" panose="020B0604020202020204" pitchFamily="34" charset="0"/>
            </a:endParaRPr>
          </a:p>
        </p:txBody>
      </p:sp>
      <p:sp>
        <p:nvSpPr>
          <p:cNvPr id="12" name="圆角矩形 9">
            <a:extLst>
              <a:ext uri="{FF2B5EF4-FFF2-40B4-BE49-F238E27FC236}">
                <a16:creationId xmlns:a16="http://schemas.microsoft.com/office/drawing/2014/main" id="{EAA4A788-361C-258E-40DC-19F28939FC04}"/>
              </a:ext>
            </a:extLst>
          </p:cNvPr>
          <p:cNvSpPr/>
          <p:nvPr/>
        </p:nvSpPr>
        <p:spPr>
          <a:xfrm>
            <a:off x="4335214" y="3435847"/>
            <a:ext cx="3332173" cy="1235248"/>
          </a:xfrm>
          <a:prstGeom prst="roundRect">
            <a:avLst/>
          </a:prstGeom>
          <a:noFill/>
          <a:ln w="25400">
            <a:solidFill>
              <a:srgbClr val="FFC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en-US" sz="20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7378684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06905A6B-D180-7DE8-D3F4-6E1A9F42463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Rectangle 3">
            <a:extLst>
              <a:ext uri="{FF2B5EF4-FFF2-40B4-BE49-F238E27FC236}">
                <a16:creationId xmlns:a16="http://schemas.microsoft.com/office/drawing/2014/main" id="{35E95884-BCA4-BCEF-C604-8E767FEA101D}"/>
              </a:ext>
            </a:extLst>
          </p:cNvPr>
          <p:cNvSpPr>
            <a:spLocks noChangeArrowheads="1"/>
          </p:cNvSpPr>
          <p:nvPr/>
        </p:nvSpPr>
        <p:spPr bwMode="auto">
          <a:xfrm>
            <a:off x="433450" y="339502"/>
            <a:ext cx="8387022" cy="4643470"/>
          </a:xfrm>
          <a:prstGeom prst="rect">
            <a:avLst/>
          </a:prstGeom>
          <a:noFill/>
          <a:ln w="3175" algn="ctr">
            <a:noFill/>
            <a:prstDash val="dash"/>
            <a:miter lim="800000"/>
            <a:headEnd/>
            <a:tailEnd/>
          </a:ln>
          <a:effectLst/>
        </p:spPr>
        <p:txBody>
          <a:bodyPr/>
          <a:lstStyle/>
          <a:p>
            <a:pPr fontAlgn="auto">
              <a:spcBef>
                <a:spcPct val="20000"/>
              </a:spcBef>
              <a:spcAft>
                <a:spcPts val="0"/>
              </a:spcAft>
              <a:buClr>
                <a:srgbClr val="5B8CC1"/>
              </a:buClr>
              <a:buFont typeface="Wingdings" pitchFamily="2" charset="2"/>
              <a:buNone/>
              <a:defRPr/>
            </a:pPr>
            <a:r>
              <a:rPr lang="en-US" altLang="zh-CN" b="1" kern="0" dirty="0">
                <a:solidFill>
                  <a:schemeClr val="bg1"/>
                </a:solidFill>
                <a:latin typeface="Arial" panose="020B0604020202020204" pitchFamily="34" charset="0"/>
                <a:ea typeface="微软雅黑" pitchFamily="34" charset="-122"/>
                <a:cs typeface="Arial" panose="020B0604020202020204" pitchFamily="34" charset="0"/>
              </a:rPr>
              <a:t>Case 1:  Immediately reject / immediate transfer after editorial review  </a:t>
            </a:r>
          </a:p>
          <a:p>
            <a:pPr fontAlgn="auto">
              <a:spcBef>
                <a:spcPct val="20000"/>
              </a:spcBef>
              <a:spcAft>
                <a:spcPts val="0"/>
              </a:spcAft>
              <a:buClr>
                <a:srgbClr val="5B8CC1"/>
              </a:buClr>
              <a:buFont typeface="Wingdings" pitchFamily="2" charset="2"/>
              <a:buNone/>
              <a:defRPr/>
            </a:pPr>
            <a:r>
              <a:rPr lang="en-US" altLang="zh-CN" b="1" kern="0" dirty="0">
                <a:solidFill>
                  <a:schemeClr val="bg1"/>
                </a:solidFill>
                <a:latin typeface="Arial" panose="020B0604020202020204" pitchFamily="34" charset="0"/>
                <a:ea typeface="微软雅黑" pitchFamily="34" charset="-122"/>
                <a:cs typeface="Arial" panose="020B0604020202020204" pitchFamily="34" charset="0"/>
              </a:rPr>
              <a:t>	(without peer review process)</a:t>
            </a:r>
            <a:endParaRPr lang="en-US" altLang="zh-CN" b="1" kern="0" dirty="0">
              <a:solidFill>
                <a:schemeClr val="bg1"/>
              </a:solidFill>
              <a:latin typeface="Arial" panose="020B0604020202020204" pitchFamily="34" charset="0"/>
              <a:ea typeface="宋体" panose="02010600030101010101" pitchFamily="2" charset="-122"/>
              <a:cs typeface="Arial" panose="020B0604020202020204" pitchFamily="34" charset="0"/>
            </a:endParaRPr>
          </a:p>
          <a:p>
            <a:pPr fontAlgn="auto">
              <a:spcBef>
                <a:spcPct val="20000"/>
              </a:spcBef>
              <a:spcAft>
                <a:spcPts val="0"/>
              </a:spcAft>
              <a:buClr>
                <a:srgbClr val="5B8CC1"/>
              </a:buClr>
              <a:buFont typeface="Wingdings" pitchFamily="2" charset="2"/>
              <a:buNone/>
              <a:defRPr/>
            </a:pPr>
            <a:endParaRPr lang="en-US" altLang="zh-CN" b="1" kern="0" dirty="0">
              <a:solidFill>
                <a:schemeClr val="bg1"/>
              </a:solidFill>
              <a:latin typeface="Arial" panose="020B0604020202020204" pitchFamily="34" charset="0"/>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zh-CN" altLang="en-US" b="1" kern="0" dirty="0">
                <a:solidFill>
                  <a:srgbClr val="C00000"/>
                </a:solidFill>
                <a:latin typeface="Arial" panose="020B0604020202020204" pitchFamily="34" charset="0"/>
                <a:cs typeface="Arial" panose="020B0604020202020204" pitchFamily="34" charset="0"/>
              </a:rPr>
              <a:t>编辑从哪些方面判断文章是否适合</a:t>
            </a:r>
            <a:r>
              <a:rPr lang="en-US" altLang="zh-CN" b="1" kern="0" dirty="0">
                <a:solidFill>
                  <a:srgbClr val="C00000"/>
                </a:solidFill>
                <a:latin typeface="Arial" panose="020B0604020202020204" pitchFamily="34" charset="0"/>
                <a:cs typeface="Arial" panose="020B0604020202020204" pitchFamily="34" charset="0"/>
              </a:rPr>
              <a:t> ACS AMI </a:t>
            </a:r>
            <a:r>
              <a:rPr lang="zh-CN" altLang="en-US" b="1" kern="0" dirty="0">
                <a:solidFill>
                  <a:srgbClr val="C00000"/>
                </a:solidFill>
                <a:latin typeface="Arial" panose="020B0604020202020204" pitchFamily="34" charset="0"/>
                <a:cs typeface="Arial" panose="020B0604020202020204" pitchFamily="34" charset="0"/>
              </a:rPr>
              <a:t>期刊 ？</a:t>
            </a:r>
          </a:p>
          <a:p>
            <a:pPr fontAlgn="auto">
              <a:spcBef>
                <a:spcPct val="20000"/>
              </a:spcBef>
              <a:spcAft>
                <a:spcPts val="0"/>
              </a:spcAft>
              <a:buClr>
                <a:srgbClr val="5B8CC1"/>
              </a:buClr>
              <a:buFont typeface="Wingdings" pitchFamily="2" charset="2"/>
              <a:buNone/>
              <a:defRPr/>
            </a:pPr>
            <a:endParaRPr lang="zh-CN" altLang="en-US" sz="800" kern="0" dirty="0">
              <a:solidFill>
                <a:schemeClr val="bg1"/>
              </a:solidFill>
              <a:latin typeface="Arial" panose="020B0604020202020204" pitchFamily="34" charset="0"/>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en-US" altLang="zh-CN" sz="1400" kern="0" dirty="0">
                <a:solidFill>
                  <a:srgbClr val="C00000"/>
                </a:solidFill>
                <a:latin typeface="Arial" panose="020B0604020202020204" pitchFamily="34" charset="0"/>
                <a:cs typeface="Arial" panose="020B0604020202020204" pitchFamily="34" charset="0"/>
              </a:rPr>
              <a:t>Cover letter  </a:t>
            </a:r>
            <a:r>
              <a:rPr lang="en-US" altLang="zh-CN" sz="1400" kern="0" dirty="0">
                <a:solidFill>
                  <a:schemeClr val="bg1"/>
                </a:solidFill>
                <a:latin typeface="Arial" panose="020B0604020202020204" pitchFamily="34" charset="0"/>
                <a:cs typeface="Arial" panose="020B0604020202020204" pitchFamily="34" charset="0"/>
              </a:rPr>
              <a:t>——  </a:t>
            </a:r>
            <a:r>
              <a:rPr lang="zh-CN" altLang="en-US" sz="1400" kern="0" dirty="0">
                <a:solidFill>
                  <a:schemeClr val="bg1"/>
                </a:solidFill>
                <a:latin typeface="Arial" panose="020B0604020202020204" pitchFamily="34" charset="0"/>
                <a:cs typeface="Arial" panose="020B0604020202020204" pitchFamily="34" charset="0"/>
              </a:rPr>
              <a:t>文章内容及亮点，重要性（不要与 </a:t>
            </a:r>
            <a:r>
              <a:rPr lang="en-US" altLang="zh-CN" sz="1400" kern="0" dirty="0">
                <a:solidFill>
                  <a:schemeClr val="bg1"/>
                </a:solidFill>
                <a:latin typeface="Arial" panose="020B0604020202020204" pitchFamily="34" charset="0"/>
                <a:cs typeface="Arial" panose="020B0604020202020204" pitchFamily="34" charset="0"/>
              </a:rPr>
              <a:t>abstract </a:t>
            </a:r>
            <a:r>
              <a:rPr lang="zh-CN" altLang="en-US" sz="1400" kern="0" dirty="0">
                <a:solidFill>
                  <a:schemeClr val="bg1"/>
                </a:solidFill>
                <a:latin typeface="Arial" panose="020B0604020202020204" pitchFamily="34" charset="0"/>
                <a:cs typeface="Arial" panose="020B0604020202020204" pitchFamily="34" charset="0"/>
              </a:rPr>
              <a:t>或 </a:t>
            </a:r>
            <a:r>
              <a:rPr lang="en-US" altLang="zh-CN" sz="1400" kern="0" dirty="0">
                <a:solidFill>
                  <a:schemeClr val="bg1"/>
                </a:solidFill>
                <a:latin typeface="Arial" panose="020B0604020202020204" pitchFamily="34" charset="0"/>
                <a:cs typeface="Arial" panose="020B0604020202020204" pitchFamily="34" charset="0"/>
              </a:rPr>
              <a:t>introduction </a:t>
            </a:r>
            <a:r>
              <a:rPr lang="zh-CN" altLang="en-US" sz="1400" kern="0" dirty="0">
                <a:solidFill>
                  <a:schemeClr val="bg1"/>
                </a:solidFill>
                <a:latin typeface="Arial" panose="020B0604020202020204" pitchFamily="34" charset="0"/>
                <a:cs typeface="Arial" panose="020B0604020202020204" pitchFamily="34" charset="0"/>
              </a:rPr>
              <a:t>大量重复），为什么要投 </a:t>
            </a:r>
            <a:r>
              <a:rPr lang="en-US" altLang="zh-CN" sz="1400" kern="0" dirty="0">
                <a:solidFill>
                  <a:schemeClr val="bg1"/>
                </a:solidFill>
                <a:latin typeface="Arial" panose="020B0604020202020204" pitchFamily="34" charset="0"/>
                <a:cs typeface="Arial" panose="020B0604020202020204" pitchFamily="34" charset="0"/>
              </a:rPr>
              <a:t>ACS Applied Materials &amp; Interfaces</a:t>
            </a:r>
          </a:p>
          <a:p>
            <a:pPr fontAlgn="auto">
              <a:spcBef>
                <a:spcPct val="20000"/>
              </a:spcBef>
              <a:spcAft>
                <a:spcPts val="0"/>
              </a:spcAft>
              <a:buClr>
                <a:srgbClr val="5B8CC1"/>
              </a:buClr>
              <a:buFont typeface="Wingdings" pitchFamily="2" charset="2"/>
              <a:buNone/>
              <a:defRPr/>
            </a:pPr>
            <a:endParaRPr lang="en-US" altLang="zh-CN" sz="700" kern="0" dirty="0">
              <a:solidFill>
                <a:schemeClr val="bg1"/>
              </a:solidFill>
              <a:latin typeface="Arial" panose="020B0604020202020204" pitchFamily="34" charset="0"/>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en-US" altLang="zh-CN" sz="1400" kern="0" dirty="0">
                <a:solidFill>
                  <a:srgbClr val="C00000"/>
                </a:solidFill>
                <a:latin typeface="Arial" panose="020B0604020202020204" pitchFamily="34" charset="0"/>
                <a:cs typeface="Arial" panose="020B0604020202020204" pitchFamily="34" charset="0"/>
              </a:rPr>
              <a:t>Title</a:t>
            </a:r>
            <a:r>
              <a:rPr lang="en-US" altLang="zh-CN" sz="1400" kern="0" dirty="0">
                <a:solidFill>
                  <a:schemeClr val="bg1"/>
                </a:solidFill>
                <a:latin typeface="Arial" panose="020B0604020202020204" pitchFamily="34" charset="0"/>
                <a:cs typeface="Arial" panose="020B0604020202020204" pitchFamily="34" charset="0"/>
              </a:rPr>
              <a:t>  ——  </a:t>
            </a:r>
            <a:r>
              <a:rPr lang="zh-CN" altLang="en-US" sz="1400" kern="0" dirty="0">
                <a:solidFill>
                  <a:schemeClr val="bg1"/>
                </a:solidFill>
                <a:latin typeface="Arial" panose="020B0604020202020204" pitchFamily="34" charset="0"/>
                <a:cs typeface="Arial" panose="020B0604020202020204" pitchFamily="34" charset="0"/>
              </a:rPr>
              <a:t>文章范围，创新性</a:t>
            </a:r>
            <a:endParaRPr lang="en-US" altLang="zh-CN" sz="1400" kern="0" dirty="0">
              <a:solidFill>
                <a:schemeClr val="bg1"/>
              </a:solidFill>
              <a:latin typeface="Arial" panose="020B0604020202020204" pitchFamily="34" charset="0"/>
              <a:cs typeface="Arial" panose="020B0604020202020204" pitchFamily="34" charset="0"/>
            </a:endParaRPr>
          </a:p>
          <a:p>
            <a:pPr fontAlgn="auto">
              <a:spcBef>
                <a:spcPct val="20000"/>
              </a:spcBef>
              <a:spcAft>
                <a:spcPts val="0"/>
              </a:spcAft>
              <a:buClr>
                <a:srgbClr val="5B8CC1"/>
              </a:buClr>
              <a:buFont typeface="Wingdings" pitchFamily="2" charset="2"/>
              <a:buNone/>
              <a:defRPr/>
            </a:pPr>
            <a:endParaRPr lang="en-US" altLang="zh-CN" sz="700" kern="0" dirty="0">
              <a:solidFill>
                <a:schemeClr val="bg1"/>
              </a:solidFill>
              <a:latin typeface="Arial" panose="020B0604020202020204" pitchFamily="34" charset="0"/>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en-US" altLang="zh-CN" sz="1400" kern="0" dirty="0">
                <a:solidFill>
                  <a:srgbClr val="C00000"/>
                </a:solidFill>
                <a:latin typeface="Arial" panose="020B0604020202020204" pitchFamily="34" charset="0"/>
                <a:cs typeface="Arial" panose="020B0604020202020204" pitchFamily="34" charset="0"/>
              </a:rPr>
              <a:t>Types</a:t>
            </a:r>
            <a:r>
              <a:rPr lang="en-US" altLang="zh-CN" sz="1400" kern="0" dirty="0">
                <a:solidFill>
                  <a:schemeClr val="bg1"/>
                </a:solidFill>
                <a:latin typeface="Arial" panose="020B0604020202020204" pitchFamily="34" charset="0"/>
                <a:cs typeface="Arial" panose="020B0604020202020204" pitchFamily="34" charset="0"/>
              </a:rPr>
              <a:t>  ——  ACS AMI </a:t>
            </a:r>
            <a:r>
              <a:rPr lang="zh-CN" altLang="en-US" sz="1400" kern="0" dirty="0">
                <a:solidFill>
                  <a:schemeClr val="bg1"/>
                </a:solidFill>
                <a:latin typeface="Arial" panose="020B0604020202020204" pitchFamily="34" charset="0"/>
                <a:cs typeface="Arial" panose="020B0604020202020204" pitchFamily="34" charset="0"/>
              </a:rPr>
              <a:t>不接受 </a:t>
            </a:r>
            <a:r>
              <a:rPr lang="en-US" altLang="zh-CN" sz="1400" kern="0" dirty="0">
                <a:solidFill>
                  <a:schemeClr val="bg1"/>
                </a:solidFill>
                <a:latin typeface="Arial" panose="020B0604020202020204" pitchFamily="34" charset="0"/>
                <a:cs typeface="Arial" panose="020B0604020202020204" pitchFamily="34" charset="0"/>
              </a:rPr>
              <a:t>Letters </a:t>
            </a:r>
            <a:r>
              <a:rPr lang="zh-CN" altLang="en-US" sz="1400" kern="0" dirty="0">
                <a:solidFill>
                  <a:schemeClr val="bg1"/>
                </a:solidFill>
                <a:latin typeface="Arial" panose="020B0604020202020204" pitchFamily="34" charset="0"/>
                <a:cs typeface="Arial" panose="020B0604020202020204" pitchFamily="34" charset="0"/>
              </a:rPr>
              <a:t>类型的文章，也不接受未受邀请的综述投稿</a:t>
            </a:r>
          </a:p>
          <a:p>
            <a:pPr fontAlgn="auto">
              <a:spcBef>
                <a:spcPct val="20000"/>
              </a:spcBef>
              <a:spcAft>
                <a:spcPts val="0"/>
              </a:spcAft>
              <a:buClr>
                <a:srgbClr val="5B8CC1"/>
              </a:buClr>
              <a:buFont typeface="Wingdings" pitchFamily="2" charset="2"/>
              <a:buNone/>
              <a:defRPr/>
            </a:pPr>
            <a:endParaRPr lang="en-US" altLang="zh-CN" sz="700" kern="0" dirty="0">
              <a:solidFill>
                <a:schemeClr val="bg1"/>
              </a:solidFill>
              <a:latin typeface="Arial" panose="020B0604020202020204" pitchFamily="34" charset="0"/>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en-US" altLang="zh-CN" sz="1400" kern="0" dirty="0">
                <a:solidFill>
                  <a:srgbClr val="C00000"/>
                </a:solidFill>
                <a:latin typeface="Arial" panose="020B0604020202020204" pitchFamily="34" charset="0"/>
                <a:cs typeface="Arial" panose="020B0604020202020204" pitchFamily="34" charset="0"/>
              </a:rPr>
              <a:t>Abstract and TOC graphic  </a:t>
            </a:r>
            <a:r>
              <a:rPr lang="en-US" altLang="zh-CN" sz="1400" kern="0" dirty="0">
                <a:solidFill>
                  <a:schemeClr val="bg1"/>
                </a:solidFill>
                <a:latin typeface="Arial" panose="020B0604020202020204" pitchFamily="34" charset="0"/>
                <a:cs typeface="Arial" panose="020B0604020202020204" pitchFamily="34" charset="0"/>
              </a:rPr>
              <a:t>——  </a:t>
            </a:r>
            <a:r>
              <a:rPr lang="zh-CN" altLang="en-US" sz="1400" kern="0" dirty="0">
                <a:solidFill>
                  <a:schemeClr val="bg1"/>
                </a:solidFill>
                <a:latin typeface="Arial" panose="020B0604020202020204" pitchFamily="34" charset="0"/>
                <a:cs typeface="Arial" panose="020B0604020202020204" pitchFamily="34" charset="0"/>
              </a:rPr>
              <a:t>新颖性</a:t>
            </a:r>
            <a:r>
              <a:rPr lang="en-US" altLang="zh-CN" sz="1400" kern="0" dirty="0">
                <a:solidFill>
                  <a:schemeClr val="bg1"/>
                </a:solidFill>
                <a:latin typeface="Arial" panose="020B0604020202020204" pitchFamily="34" charset="0"/>
                <a:cs typeface="Arial" panose="020B0604020202020204" pitchFamily="34" charset="0"/>
              </a:rPr>
              <a:t>, </a:t>
            </a:r>
            <a:r>
              <a:rPr lang="zh-CN" altLang="en-US" sz="1400" kern="0" dirty="0">
                <a:solidFill>
                  <a:schemeClr val="bg1"/>
                </a:solidFill>
                <a:latin typeface="Arial" panose="020B0604020202020204" pitchFamily="34" charset="0"/>
                <a:cs typeface="Arial" panose="020B0604020202020204" pitchFamily="34" charset="0"/>
              </a:rPr>
              <a:t>结果</a:t>
            </a:r>
            <a:endParaRPr lang="en-US" altLang="zh-CN" sz="1400" kern="0" dirty="0">
              <a:solidFill>
                <a:schemeClr val="bg1"/>
              </a:solidFill>
              <a:latin typeface="Arial" panose="020B0604020202020204" pitchFamily="34" charset="0"/>
              <a:cs typeface="Arial" panose="020B0604020202020204" pitchFamily="34" charset="0"/>
            </a:endParaRPr>
          </a:p>
          <a:p>
            <a:pPr fontAlgn="auto">
              <a:spcBef>
                <a:spcPct val="20000"/>
              </a:spcBef>
              <a:spcAft>
                <a:spcPts val="0"/>
              </a:spcAft>
              <a:buClr>
                <a:srgbClr val="5B8CC1"/>
              </a:buClr>
              <a:buFont typeface="Wingdings" pitchFamily="2" charset="2"/>
              <a:buNone/>
              <a:defRPr/>
            </a:pPr>
            <a:endParaRPr lang="en-US" altLang="zh-CN" sz="800" kern="0" dirty="0">
              <a:solidFill>
                <a:schemeClr val="bg1"/>
              </a:solidFill>
              <a:latin typeface="Arial" panose="020B0604020202020204" pitchFamily="34" charset="0"/>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en-US" altLang="zh-CN" sz="1400" kern="0" dirty="0">
                <a:solidFill>
                  <a:srgbClr val="C00000"/>
                </a:solidFill>
                <a:latin typeface="Arial" panose="020B0604020202020204" pitchFamily="34" charset="0"/>
                <a:cs typeface="Arial" panose="020B0604020202020204" pitchFamily="34" charset="0"/>
              </a:rPr>
              <a:t>Figures</a:t>
            </a:r>
            <a:r>
              <a:rPr lang="en-US" altLang="zh-CN" sz="1400" kern="0" dirty="0">
                <a:solidFill>
                  <a:schemeClr val="bg1"/>
                </a:solidFill>
                <a:latin typeface="Arial" panose="020B0604020202020204" pitchFamily="34" charset="0"/>
                <a:cs typeface="Arial" panose="020B0604020202020204" pitchFamily="34" charset="0"/>
              </a:rPr>
              <a:t>  ——  </a:t>
            </a:r>
            <a:r>
              <a:rPr lang="zh-CN" altLang="en-US" sz="1400" kern="0" dirty="0">
                <a:solidFill>
                  <a:schemeClr val="bg1"/>
                </a:solidFill>
                <a:latin typeface="Arial" panose="020B0604020202020204" pitchFamily="34" charset="0"/>
                <a:cs typeface="Arial" panose="020B0604020202020204" pitchFamily="34" charset="0"/>
              </a:rPr>
              <a:t>材料表征、制备、性能测试、理论分析</a:t>
            </a:r>
          </a:p>
          <a:p>
            <a:pPr fontAlgn="auto">
              <a:spcBef>
                <a:spcPct val="20000"/>
              </a:spcBef>
              <a:spcAft>
                <a:spcPts val="0"/>
              </a:spcAft>
              <a:buClr>
                <a:srgbClr val="5B8CC1"/>
              </a:buClr>
              <a:buFont typeface="Wingdings" pitchFamily="2" charset="2"/>
              <a:buNone/>
              <a:defRPr/>
            </a:pPr>
            <a:endParaRPr lang="en-US" altLang="zh-CN" sz="700" kern="0" dirty="0">
              <a:solidFill>
                <a:schemeClr val="bg1"/>
              </a:solidFill>
              <a:latin typeface="Arial" panose="020B0604020202020204" pitchFamily="34" charset="0"/>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en-US" altLang="zh-CN" sz="1400" kern="0" dirty="0">
                <a:solidFill>
                  <a:srgbClr val="C00000"/>
                </a:solidFill>
                <a:latin typeface="Arial" panose="020B0604020202020204" pitchFamily="34" charset="0"/>
                <a:cs typeface="Arial" panose="020B0604020202020204" pitchFamily="34" charset="0"/>
              </a:rPr>
              <a:t>Conclusion</a:t>
            </a:r>
            <a:r>
              <a:rPr lang="en-US" altLang="zh-CN" sz="1400" kern="0" dirty="0">
                <a:solidFill>
                  <a:schemeClr val="bg1"/>
                </a:solidFill>
                <a:latin typeface="Arial" panose="020B0604020202020204" pitchFamily="34" charset="0"/>
                <a:cs typeface="Arial" panose="020B0604020202020204" pitchFamily="34" charset="0"/>
              </a:rPr>
              <a:t>  ——  </a:t>
            </a:r>
            <a:r>
              <a:rPr lang="zh-CN" altLang="en-US" sz="1400" kern="0" dirty="0">
                <a:solidFill>
                  <a:schemeClr val="bg1"/>
                </a:solidFill>
                <a:latin typeface="Arial" panose="020B0604020202020204" pitchFamily="34" charset="0"/>
                <a:cs typeface="Arial" panose="020B0604020202020204" pitchFamily="34" charset="0"/>
              </a:rPr>
              <a:t>有哪些提高，结论的普适性，是否可以推广到其他领域</a:t>
            </a:r>
          </a:p>
          <a:p>
            <a:pPr fontAlgn="auto">
              <a:spcBef>
                <a:spcPct val="20000"/>
              </a:spcBef>
              <a:spcAft>
                <a:spcPts val="0"/>
              </a:spcAft>
              <a:buClr>
                <a:srgbClr val="5B8CC1"/>
              </a:buClr>
              <a:buFont typeface="Wingdings" pitchFamily="2" charset="2"/>
              <a:buNone/>
              <a:defRPr/>
            </a:pPr>
            <a:endParaRPr lang="en-US" altLang="zh-CN" sz="700" kern="0" dirty="0">
              <a:solidFill>
                <a:schemeClr val="bg1"/>
              </a:solidFill>
              <a:latin typeface="Arial" panose="020B0604020202020204" pitchFamily="34" charset="0"/>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en-US" altLang="zh-CN" sz="1400" kern="0" dirty="0">
                <a:solidFill>
                  <a:srgbClr val="C00000"/>
                </a:solidFill>
                <a:latin typeface="Arial" panose="020B0604020202020204" pitchFamily="34" charset="0"/>
                <a:cs typeface="Arial" panose="020B0604020202020204" pitchFamily="34" charset="0"/>
              </a:rPr>
              <a:t>Reference</a:t>
            </a:r>
            <a:r>
              <a:rPr lang="en-US" altLang="zh-CN" sz="1400" kern="0" dirty="0">
                <a:solidFill>
                  <a:schemeClr val="bg1"/>
                </a:solidFill>
                <a:latin typeface="Arial" panose="020B0604020202020204" pitchFamily="34" charset="0"/>
                <a:cs typeface="Arial" panose="020B0604020202020204" pitchFamily="34" charset="0"/>
              </a:rPr>
              <a:t>  ——  </a:t>
            </a:r>
            <a:r>
              <a:rPr lang="zh-CN" altLang="en-US" sz="1400" kern="0" dirty="0">
                <a:solidFill>
                  <a:schemeClr val="bg1"/>
                </a:solidFill>
                <a:latin typeface="Arial" panose="020B0604020202020204" pitchFamily="34" charset="0"/>
                <a:cs typeface="Arial" panose="020B0604020202020204" pitchFamily="34" charset="0"/>
              </a:rPr>
              <a:t>了解文章受众和领域，哪个</a:t>
            </a:r>
            <a:r>
              <a:rPr lang="en-US" altLang="zh-CN" sz="1400" kern="0" dirty="0">
                <a:solidFill>
                  <a:schemeClr val="bg1"/>
                </a:solidFill>
                <a:latin typeface="Arial" panose="020B0604020202020204" pitchFamily="34" charset="0"/>
                <a:cs typeface="Arial" panose="020B0604020202020204" pitchFamily="34" charset="0"/>
              </a:rPr>
              <a:t>/</a:t>
            </a:r>
            <a:r>
              <a:rPr lang="zh-CN" altLang="en-US" sz="1400" kern="0" dirty="0">
                <a:solidFill>
                  <a:schemeClr val="bg1"/>
                </a:solidFill>
                <a:latin typeface="Arial" panose="020B0604020202020204" pitchFamily="34" charset="0"/>
                <a:cs typeface="Arial" panose="020B0604020202020204" pitchFamily="34" charset="0"/>
              </a:rPr>
              <a:t>类期刊较多，是否符合期刊的主题范围</a:t>
            </a:r>
          </a:p>
        </p:txBody>
      </p:sp>
    </p:spTree>
    <p:extLst>
      <p:ext uri="{BB962C8B-B14F-4D97-AF65-F5344CB8AC3E}">
        <p14:creationId xmlns:p14="http://schemas.microsoft.com/office/powerpoint/2010/main" val="268394352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06905A6B-D180-7DE8-D3F4-6E1A9F42463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Rectangle 3">
            <a:extLst>
              <a:ext uri="{FF2B5EF4-FFF2-40B4-BE49-F238E27FC236}">
                <a16:creationId xmlns:a16="http://schemas.microsoft.com/office/drawing/2014/main" id="{87C63B82-3089-9B22-1F2F-CE81B4B31CBB}"/>
              </a:ext>
            </a:extLst>
          </p:cNvPr>
          <p:cNvSpPr>
            <a:spLocks noChangeArrowheads="1"/>
          </p:cNvSpPr>
          <p:nvPr/>
        </p:nvSpPr>
        <p:spPr bwMode="auto">
          <a:xfrm>
            <a:off x="433450" y="339502"/>
            <a:ext cx="8387022" cy="792088"/>
          </a:xfrm>
          <a:prstGeom prst="rect">
            <a:avLst/>
          </a:prstGeom>
          <a:noFill/>
          <a:ln w="3175" algn="ctr">
            <a:noFill/>
            <a:prstDash val="dash"/>
            <a:miter lim="800000"/>
            <a:headEnd/>
            <a:tailEnd/>
          </a:ln>
          <a:effectLst/>
        </p:spPr>
        <p:txBody>
          <a:bodyPr/>
          <a:lstStyle/>
          <a:p>
            <a:pPr fontAlgn="auto">
              <a:spcBef>
                <a:spcPct val="20000"/>
              </a:spcBef>
              <a:spcAft>
                <a:spcPts val="0"/>
              </a:spcAft>
              <a:buClr>
                <a:srgbClr val="5B8CC1"/>
              </a:buClr>
              <a:buFont typeface="Wingdings" pitchFamily="2" charset="2"/>
              <a:buNone/>
              <a:defRPr/>
            </a:pPr>
            <a:r>
              <a:rPr lang="en-US" altLang="zh-CN" b="1" kern="0" dirty="0">
                <a:solidFill>
                  <a:schemeClr val="bg1"/>
                </a:solidFill>
                <a:latin typeface="Arial" panose="020B0604020202020204" pitchFamily="34" charset="0"/>
                <a:ea typeface="微软雅黑" pitchFamily="34" charset="-122"/>
                <a:cs typeface="Arial" panose="020B0604020202020204" pitchFamily="34" charset="0"/>
              </a:rPr>
              <a:t>Case 1:  Immediate transfer after editorial review</a:t>
            </a:r>
          </a:p>
          <a:p>
            <a:pPr fontAlgn="auto">
              <a:spcBef>
                <a:spcPct val="20000"/>
              </a:spcBef>
              <a:spcAft>
                <a:spcPts val="0"/>
              </a:spcAft>
              <a:buClr>
                <a:srgbClr val="5B8CC1"/>
              </a:buClr>
              <a:buFont typeface="Wingdings" pitchFamily="2" charset="2"/>
              <a:buNone/>
              <a:defRPr/>
            </a:pPr>
            <a:r>
              <a:rPr lang="en-US" altLang="zh-CN" b="1" kern="0" dirty="0">
                <a:solidFill>
                  <a:schemeClr val="bg1"/>
                </a:solidFill>
                <a:latin typeface="Arial" panose="020B0604020202020204" pitchFamily="34" charset="0"/>
                <a:ea typeface="微软雅黑" pitchFamily="34" charset="-122"/>
                <a:cs typeface="Arial" panose="020B0604020202020204" pitchFamily="34" charset="0"/>
              </a:rPr>
              <a:t>	(without peer review process)</a:t>
            </a:r>
            <a:endParaRPr lang="en-US" altLang="zh-CN" b="1" kern="0" dirty="0">
              <a:solidFill>
                <a:schemeClr val="bg1"/>
              </a:solidFill>
              <a:latin typeface="Arial" panose="020B0604020202020204" pitchFamily="34" charset="0"/>
              <a:ea typeface="宋体" panose="02010600030101010101" pitchFamily="2" charset="-122"/>
              <a:cs typeface="Arial" panose="020B0604020202020204" pitchFamily="34" charset="0"/>
            </a:endParaRPr>
          </a:p>
        </p:txBody>
      </p:sp>
      <p:pic>
        <p:nvPicPr>
          <p:cNvPr id="4" name="图片 3">
            <a:extLst>
              <a:ext uri="{FF2B5EF4-FFF2-40B4-BE49-F238E27FC236}">
                <a16:creationId xmlns:a16="http://schemas.microsoft.com/office/drawing/2014/main" id="{CEB3A096-9292-FE70-C3E2-38DD08C93662}"/>
              </a:ext>
            </a:extLst>
          </p:cNvPr>
          <p:cNvPicPr>
            <a:picLocks noChangeAspect="1"/>
          </p:cNvPicPr>
          <p:nvPr/>
        </p:nvPicPr>
        <p:blipFill>
          <a:blip r:embed="rId4"/>
          <a:stretch>
            <a:fillRect/>
          </a:stretch>
        </p:blipFill>
        <p:spPr>
          <a:xfrm>
            <a:off x="535740" y="1259173"/>
            <a:ext cx="2074296" cy="3491342"/>
          </a:xfrm>
          <a:prstGeom prst="rect">
            <a:avLst/>
          </a:prstGeom>
          <a:ln w="6350">
            <a:solidFill>
              <a:schemeClr val="bg1">
                <a:lumMod val="50000"/>
                <a:lumOff val="50000"/>
              </a:schemeClr>
            </a:solidFill>
          </a:ln>
        </p:spPr>
      </p:pic>
      <p:sp>
        <p:nvSpPr>
          <p:cNvPr id="6" name="Rectangle 3">
            <a:extLst>
              <a:ext uri="{FF2B5EF4-FFF2-40B4-BE49-F238E27FC236}">
                <a16:creationId xmlns:a16="http://schemas.microsoft.com/office/drawing/2014/main" id="{3866776E-71C9-1923-D82D-0CC6822737A0}"/>
              </a:ext>
            </a:extLst>
          </p:cNvPr>
          <p:cNvSpPr>
            <a:spLocks noChangeArrowheads="1"/>
          </p:cNvSpPr>
          <p:nvPr/>
        </p:nvSpPr>
        <p:spPr bwMode="auto">
          <a:xfrm>
            <a:off x="3145775" y="1259173"/>
            <a:ext cx="5314651" cy="360040"/>
          </a:xfrm>
          <a:prstGeom prst="rect">
            <a:avLst/>
          </a:prstGeom>
          <a:noFill/>
          <a:ln w="3175" algn="ctr">
            <a:solidFill>
              <a:schemeClr val="bg1">
                <a:lumMod val="50000"/>
                <a:lumOff val="50000"/>
              </a:schemeClr>
            </a:solidFill>
            <a:prstDash val="dash"/>
            <a:miter lim="800000"/>
            <a:headEnd/>
            <a:tailEnd/>
          </a:ln>
          <a:effectLst/>
        </p:spPr>
        <p:txBody>
          <a:bodyPr/>
          <a:lstStyle/>
          <a:p>
            <a:pPr fontAlgn="auto">
              <a:spcBef>
                <a:spcPct val="20000"/>
              </a:spcBef>
              <a:spcAft>
                <a:spcPts val="0"/>
              </a:spcAft>
              <a:buClr>
                <a:srgbClr val="5B8CC1"/>
              </a:buClr>
              <a:buFont typeface="Wingdings" pitchFamily="2" charset="2"/>
              <a:buNone/>
              <a:defRPr/>
            </a:pPr>
            <a:r>
              <a:rPr lang="en-US" altLang="zh-CN" b="1" kern="0" dirty="0">
                <a:solidFill>
                  <a:srgbClr val="C00000"/>
                </a:solidFill>
                <a:latin typeface="Arial" panose="020B0604020202020204" pitchFamily="34" charset="0"/>
                <a:ea typeface="微软雅黑" pitchFamily="34" charset="-122"/>
                <a:cs typeface="Arial" panose="020B0604020202020204" pitchFamily="34" charset="0"/>
              </a:rPr>
              <a:t>Title: Fluorophore labeling of proteins</a:t>
            </a:r>
            <a:endParaRPr lang="en-US" altLang="zh-CN" b="1" kern="0" dirty="0">
              <a:solidFill>
                <a:srgbClr val="C00000"/>
              </a:solidFill>
              <a:latin typeface="Arial" panose="020B0604020202020204" pitchFamily="34" charset="0"/>
              <a:ea typeface="宋体" panose="02010600030101010101" pitchFamily="2" charset="-122"/>
              <a:cs typeface="Arial" panose="020B0604020202020204" pitchFamily="34" charset="0"/>
            </a:endParaRPr>
          </a:p>
        </p:txBody>
      </p:sp>
      <p:cxnSp>
        <p:nvCxnSpPr>
          <p:cNvPr id="7" name="直接箭头连接符 6">
            <a:extLst>
              <a:ext uri="{FF2B5EF4-FFF2-40B4-BE49-F238E27FC236}">
                <a16:creationId xmlns:a16="http://schemas.microsoft.com/office/drawing/2014/main" id="{64E2A315-6F7B-FD13-8DB8-EAE1423E456E}"/>
              </a:ext>
            </a:extLst>
          </p:cNvPr>
          <p:cNvCxnSpPr>
            <a:cxnSpLocks/>
          </p:cNvCxnSpPr>
          <p:nvPr/>
        </p:nvCxnSpPr>
        <p:spPr>
          <a:xfrm>
            <a:off x="5436096" y="1707654"/>
            <a:ext cx="0" cy="36004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3">
            <a:extLst>
              <a:ext uri="{FF2B5EF4-FFF2-40B4-BE49-F238E27FC236}">
                <a16:creationId xmlns:a16="http://schemas.microsoft.com/office/drawing/2014/main" id="{A87582B0-2DE9-724A-8303-3F7366C68F82}"/>
              </a:ext>
            </a:extLst>
          </p:cNvPr>
          <p:cNvSpPr>
            <a:spLocks noChangeArrowheads="1"/>
          </p:cNvSpPr>
          <p:nvPr/>
        </p:nvSpPr>
        <p:spPr bwMode="auto">
          <a:xfrm>
            <a:off x="3145776" y="2126922"/>
            <a:ext cx="5314656" cy="588844"/>
          </a:xfrm>
          <a:prstGeom prst="rect">
            <a:avLst/>
          </a:prstGeom>
          <a:noFill/>
          <a:ln w="6350" algn="ctr">
            <a:solidFill>
              <a:schemeClr val="bg1">
                <a:lumMod val="50000"/>
                <a:lumOff val="50000"/>
              </a:schemeClr>
            </a:solidFill>
            <a:prstDash val="dash"/>
            <a:miter lim="800000"/>
            <a:headEnd/>
            <a:tailEnd/>
          </a:ln>
          <a:effectLst/>
        </p:spPr>
        <p:txBody>
          <a:bodyPr/>
          <a:lstStyle/>
          <a:p>
            <a:pPr fontAlgn="auto">
              <a:spcBef>
                <a:spcPct val="20000"/>
              </a:spcBef>
              <a:spcAft>
                <a:spcPts val="0"/>
              </a:spcAft>
              <a:buClr>
                <a:srgbClr val="5B8CC1"/>
              </a:buClr>
              <a:buFont typeface="Wingdings" pitchFamily="2" charset="2"/>
              <a:buNone/>
              <a:defRPr/>
            </a:pPr>
            <a:r>
              <a:rPr lang="zh-CN" altLang="en-US" sz="1600" b="1" kern="0" dirty="0">
                <a:solidFill>
                  <a:schemeClr val="bg1"/>
                </a:solidFill>
                <a:cs typeface="Arial" panose="020B0604020202020204" pitchFamily="34" charset="0"/>
              </a:rPr>
              <a:t>标题： 荧光标记，是方法学研究，属于应用领域，但是研究对象是蛋白质分子，而不是材料，</a:t>
            </a:r>
            <a:r>
              <a:rPr lang="zh-CN" altLang="en-US" sz="1600" b="1" kern="0" dirty="0">
                <a:solidFill>
                  <a:srgbClr val="C00000"/>
                </a:solidFill>
                <a:cs typeface="Arial" panose="020B0604020202020204" pitchFamily="34" charset="0"/>
              </a:rPr>
              <a:t>因此 </a:t>
            </a:r>
            <a:r>
              <a:rPr lang="en-US" altLang="zh-CN" sz="1600" b="1" kern="0" dirty="0">
                <a:solidFill>
                  <a:srgbClr val="C00000"/>
                </a:solidFill>
                <a:cs typeface="Arial" panose="020B0604020202020204" pitchFamily="34" charset="0"/>
              </a:rPr>
              <a:t>Out of Scope</a:t>
            </a:r>
            <a:r>
              <a:rPr lang="zh-CN" altLang="en-US" sz="1600" b="1" kern="0" dirty="0">
                <a:solidFill>
                  <a:schemeClr val="bg1"/>
                </a:solidFill>
                <a:cs typeface="Arial" panose="020B0604020202020204" pitchFamily="34" charset="0"/>
              </a:rPr>
              <a:t>。</a:t>
            </a:r>
            <a:endParaRPr lang="en-US" altLang="zh-CN" sz="1600" b="1" kern="0" dirty="0">
              <a:solidFill>
                <a:schemeClr val="bg1"/>
              </a:solidFill>
              <a:cs typeface="Arial" panose="020B0604020202020204" pitchFamily="34" charset="0"/>
            </a:endParaRPr>
          </a:p>
        </p:txBody>
      </p:sp>
      <p:cxnSp>
        <p:nvCxnSpPr>
          <p:cNvPr id="13" name="直接箭头连接符 12">
            <a:extLst>
              <a:ext uri="{FF2B5EF4-FFF2-40B4-BE49-F238E27FC236}">
                <a16:creationId xmlns:a16="http://schemas.microsoft.com/office/drawing/2014/main" id="{631458B4-6450-FAB0-3D04-4C1D10E3B24E}"/>
              </a:ext>
            </a:extLst>
          </p:cNvPr>
          <p:cNvCxnSpPr>
            <a:cxnSpLocks/>
          </p:cNvCxnSpPr>
          <p:nvPr/>
        </p:nvCxnSpPr>
        <p:spPr>
          <a:xfrm>
            <a:off x="2699792" y="3867894"/>
            <a:ext cx="409728"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6" name="Rectangle 3">
            <a:extLst>
              <a:ext uri="{FF2B5EF4-FFF2-40B4-BE49-F238E27FC236}">
                <a16:creationId xmlns:a16="http://schemas.microsoft.com/office/drawing/2014/main" id="{43B19E4D-E994-6991-B803-7D48864FC4CF}"/>
              </a:ext>
            </a:extLst>
          </p:cNvPr>
          <p:cNvSpPr>
            <a:spLocks noChangeArrowheads="1"/>
          </p:cNvSpPr>
          <p:nvPr/>
        </p:nvSpPr>
        <p:spPr bwMode="auto">
          <a:xfrm>
            <a:off x="3145776" y="3003802"/>
            <a:ext cx="5314650" cy="1746713"/>
          </a:xfrm>
          <a:prstGeom prst="rect">
            <a:avLst/>
          </a:prstGeom>
          <a:noFill/>
          <a:ln w="6350" algn="ctr">
            <a:solidFill>
              <a:schemeClr val="bg1">
                <a:lumMod val="50000"/>
                <a:lumOff val="50000"/>
              </a:schemeClr>
            </a:solidFill>
            <a:prstDash val="dash"/>
            <a:miter lim="800000"/>
            <a:headEnd/>
            <a:tailEnd/>
          </a:ln>
          <a:effectLst/>
        </p:spPr>
        <p:txBody>
          <a:bodyPr/>
          <a:lstStyle/>
          <a:p>
            <a:pPr fontAlgn="auto">
              <a:spcBef>
                <a:spcPct val="20000"/>
              </a:spcBef>
              <a:spcAft>
                <a:spcPts val="0"/>
              </a:spcAft>
              <a:buClr>
                <a:srgbClr val="5B8CC1"/>
              </a:buClr>
              <a:buFont typeface="Wingdings" pitchFamily="2" charset="2"/>
              <a:buNone/>
              <a:defRPr/>
            </a:pPr>
            <a:r>
              <a:rPr lang="en-US" altLang="zh-CN" sz="1600" b="1" kern="0" dirty="0">
                <a:solidFill>
                  <a:srgbClr val="C00000"/>
                </a:solidFill>
                <a:cs typeface="Arial" panose="020B0604020202020204" pitchFamily="34" charset="0"/>
              </a:rPr>
              <a:t>References:</a:t>
            </a:r>
          </a:p>
          <a:p>
            <a:pPr fontAlgn="auto">
              <a:spcBef>
                <a:spcPct val="20000"/>
              </a:spcBef>
              <a:spcAft>
                <a:spcPts val="0"/>
              </a:spcAft>
              <a:buClr>
                <a:srgbClr val="5B8CC1"/>
              </a:buClr>
              <a:buFont typeface="Wingdings" pitchFamily="2" charset="2"/>
              <a:buNone/>
              <a:defRPr/>
            </a:pPr>
            <a:r>
              <a:rPr lang="en-US" altLang="zh-CN" sz="1600" kern="0" dirty="0">
                <a:solidFill>
                  <a:schemeClr val="bg1"/>
                </a:solidFill>
                <a:cs typeface="Arial" panose="020B0604020202020204" pitchFamily="34" charset="0"/>
              </a:rPr>
              <a:t>1. </a:t>
            </a:r>
            <a:r>
              <a:rPr lang="zh-CN" altLang="en-US" sz="1600" kern="0" dirty="0">
                <a:solidFill>
                  <a:schemeClr val="bg1"/>
                </a:solidFill>
                <a:cs typeface="Arial" panose="020B0604020202020204" pitchFamily="34" charset="0"/>
              </a:rPr>
              <a:t>引用的文献基本上是化学</a:t>
            </a:r>
            <a:r>
              <a:rPr lang="en-US" altLang="zh-CN" sz="1600" kern="0" dirty="0">
                <a:solidFill>
                  <a:schemeClr val="bg1"/>
                </a:solidFill>
                <a:cs typeface="Arial" panose="020B0604020202020204" pitchFamily="34" charset="0"/>
              </a:rPr>
              <a:t>/</a:t>
            </a:r>
            <a:r>
              <a:rPr lang="zh-CN" altLang="en-US" sz="1600" kern="0" dirty="0">
                <a:solidFill>
                  <a:schemeClr val="bg1"/>
                </a:solidFill>
                <a:cs typeface="Arial" panose="020B0604020202020204" pitchFamily="34" charset="0"/>
              </a:rPr>
              <a:t>生物类，进一步说明与材料期刊的</a:t>
            </a:r>
            <a:r>
              <a:rPr lang="zh-CN" altLang="en-US" sz="1600" b="1" kern="0" dirty="0">
                <a:solidFill>
                  <a:srgbClr val="C00000"/>
                </a:solidFill>
                <a:cs typeface="Arial" panose="020B0604020202020204" pitchFamily="34" charset="0"/>
              </a:rPr>
              <a:t>受众不匹配</a:t>
            </a:r>
            <a:r>
              <a:rPr lang="zh-CN" altLang="en-US" sz="1600" kern="0" dirty="0">
                <a:solidFill>
                  <a:schemeClr val="bg1"/>
                </a:solidFill>
                <a:cs typeface="Arial" panose="020B0604020202020204" pitchFamily="34" charset="0"/>
              </a:rPr>
              <a:t>。</a:t>
            </a:r>
          </a:p>
          <a:p>
            <a:pPr fontAlgn="auto">
              <a:spcBef>
                <a:spcPct val="20000"/>
              </a:spcBef>
              <a:spcAft>
                <a:spcPts val="0"/>
              </a:spcAft>
              <a:buClr>
                <a:srgbClr val="5B8CC1"/>
              </a:buClr>
              <a:buFont typeface="Wingdings" pitchFamily="2" charset="2"/>
              <a:buNone/>
              <a:defRPr/>
            </a:pPr>
            <a:r>
              <a:rPr lang="en-US" altLang="zh-CN" sz="1600" kern="0" dirty="0">
                <a:solidFill>
                  <a:schemeClr val="bg1"/>
                </a:solidFill>
                <a:cs typeface="Arial" panose="020B0604020202020204" pitchFamily="34" charset="0"/>
              </a:rPr>
              <a:t>2. </a:t>
            </a:r>
            <a:r>
              <a:rPr lang="zh-CN" altLang="en-US" sz="1600" kern="0" dirty="0">
                <a:solidFill>
                  <a:schemeClr val="bg1"/>
                </a:solidFill>
                <a:cs typeface="Arial" panose="020B0604020202020204" pitchFamily="34" charset="0"/>
              </a:rPr>
              <a:t>引用文献一共 </a:t>
            </a:r>
            <a:r>
              <a:rPr lang="en-US" altLang="zh-CN" sz="1600" kern="0" dirty="0">
                <a:solidFill>
                  <a:schemeClr val="bg1"/>
                </a:solidFill>
                <a:cs typeface="Arial" panose="020B0604020202020204" pitchFamily="34" charset="0"/>
              </a:rPr>
              <a:t>20 </a:t>
            </a:r>
            <a:r>
              <a:rPr lang="zh-CN" altLang="en-US" sz="1600" kern="0" dirty="0">
                <a:solidFill>
                  <a:schemeClr val="bg1"/>
                </a:solidFill>
                <a:cs typeface="Arial" panose="020B0604020202020204" pitchFamily="34" charset="0"/>
              </a:rPr>
              <a:t>篇，其中 </a:t>
            </a:r>
            <a:r>
              <a:rPr lang="en-US" altLang="zh-CN" sz="1600" kern="0" dirty="0">
                <a:solidFill>
                  <a:schemeClr val="bg1"/>
                </a:solidFill>
                <a:cs typeface="Arial" panose="020B0604020202020204" pitchFamily="34" charset="0"/>
              </a:rPr>
              <a:t>12 </a:t>
            </a:r>
            <a:r>
              <a:rPr lang="zh-CN" altLang="en-US" sz="1600" kern="0" dirty="0">
                <a:solidFill>
                  <a:schemeClr val="bg1"/>
                </a:solidFill>
                <a:cs typeface="Arial" panose="020B0604020202020204" pitchFamily="34" charset="0"/>
              </a:rPr>
              <a:t>篇距 </a:t>
            </a:r>
            <a:r>
              <a:rPr lang="en-US" altLang="zh-CN" sz="1600" kern="0" dirty="0">
                <a:solidFill>
                  <a:schemeClr val="bg1"/>
                </a:solidFill>
                <a:cs typeface="Arial" panose="020B0604020202020204" pitchFamily="34" charset="0"/>
              </a:rPr>
              <a:t>2022 </a:t>
            </a:r>
            <a:r>
              <a:rPr lang="zh-CN" altLang="en-US" sz="1600" kern="0" dirty="0">
                <a:solidFill>
                  <a:schemeClr val="bg1"/>
                </a:solidFill>
                <a:cs typeface="Arial" panose="020B0604020202020204" pitchFamily="34" charset="0"/>
              </a:rPr>
              <a:t>年超过</a:t>
            </a:r>
            <a:r>
              <a:rPr lang="en-US" altLang="zh-CN" sz="1600" kern="0" dirty="0">
                <a:solidFill>
                  <a:schemeClr val="bg1"/>
                </a:solidFill>
                <a:cs typeface="Arial" panose="020B0604020202020204" pitchFamily="34" charset="0"/>
              </a:rPr>
              <a:t>5</a:t>
            </a:r>
            <a:r>
              <a:rPr lang="zh-CN" altLang="en-US" sz="1600" kern="0" dirty="0">
                <a:solidFill>
                  <a:schemeClr val="bg1"/>
                </a:solidFill>
                <a:cs typeface="Arial" panose="020B0604020202020204" pitchFamily="34" charset="0"/>
              </a:rPr>
              <a:t>年时间，侧面说明新颖性有待考量。最后编辑给出的拒稿理由里面也提到</a:t>
            </a:r>
            <a:r>
              <a:rPr lang="zh-CN" altLang="en-US" sz="1600" b="1" kern="0" dirty="0">
                <a:solidFill>
                  <a:srgbClr val="C00000"/>
                </a:solidFill>
                <a:cs typeface="Arial" panose="020B0604020202020204" pitchFamily="34" charset="0"/>
              </a:rPr>
              <a:t>新颖性不够</a:t>
            </a:r>
            <a:r>
              <a:rPr lang="zh-CN" altLang="en-US" sz="1600" kern="0" dirty="0">
                <a:solidFill>
                  <a:schemeClr val="bg1"/>
                </a:solidFill>
                <a:cs typeface="Arial" panose="020B0604020202020204" pitchFamily="34" charset="0"/>
              </a:rPr>
              <a:t>。</a:t>
            </a:r>
            <a:endParaRPr lang="en-US" altLang="zh-CN" sz="1600" kern="0" dirty="0">
              <a:solidFill>
                <a:schemeClr val="bg1"/>
              </a:solidFill>
              <a:cs typeface="Arial" panose="020B0604020202020204" pitchFamily="34" charset="0"/>
            </a:endParaRPr>
          </a:p>
        </p:txBody>
      </p:sp>
    </p:spTree>
    <p:extLst>
      <p:ext uri="{BB962C8B-B14F-4D97-AF65-F5344CB8AC3E}">
        <p14:creationId xmlns:p14="http://schemas.microsoft.com/office/powerpoint/2010/main" val="32171633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06905A6B-D180-7DE8-D3F4-6E1A9F42463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Rectangle 3">
            <a:extLst>
              <a:ext uri="{FF2B5EF4-FFF2-40B4-BE49-F238E27FC236}">
                <a16:creationId xmlns:a16="http://schemas.microsoft.com/office/drawing/2014/main" id="{1F5A90BB-F78D-66D8-877F-3A10655BEF05}"/>
              </a:ext>
            </a:extLst>
          </p:cNvPr>
          <p:cNvSpPr>
            <a:spLocks noChangeArrowheads="1"/>
          </p:cNvSpPr>
          <p:nvPr/>
        </p:nvSpPr>
        <p:spPr bwMode="auto">
          <a:xfrm>
            <a:off x="433450" y="339502"/>
            <a:ext cx="5866742" cy="432048"/>
          </a:xfrm>
          <a:prstGeom prst="rect">
            <a:avLst/>
          </a:prstGeom>
          <a:noFill/>
          <a:ln w="3175" algn="ctr">
            <a:noFill/>
            <a:prstDash val="dash"/>
            <a:miter lim="800000"/>
            <a:headEnd/>
            <a:tailEnd/>
          </a:ln>
          <a:effectLst/>
        </p:spPr>
        <p:txBody>
          <a:bodyPr/>
          <a:lstStyle/>
          <a:p>
            <a:pPr fontAlgn="auto">
              <a:spcBef>
                <a:spcPct val="20000"/>
              </a:spcBef>
              <a:spcAft>
                <a:spcPts val="0"/>
              </a:spcAft>
              <a:buClr>
                <a:srgbClr val="5B8CC1"/>
              </a:buClr>
              <a:buFont typeface="Wingdings" pitchFamily="2" charset="2"/>
              <a:buNone/>
              <a:defRPr/>
            </a:pPr>
            <a:r>
              <a:rPr lang="en-US" altLang="zh-CN" b="1" kern="0" dirty="0">
                <a:solidFill>
                  <a:schemeClr val="bg1"/>
                </a:solidFill>
                <a:latin typeface="Arial" panose="020B0604020202020204" pitchFamily="34" charset="0"/>
                <a:ea typeface="微软雅黑" pitchFamily="34" charset="-122"/>
                <a:cs typeface="Arial" panose="020B0604020202020204" pitchFamily="34" charset="0"/>
              </a:rPr>
              <a:t>Case 2:  Accepted after minor revision</a:t>
            </a:r>
            <a:endParaRPr lang="en-US" altLang="zh-CN" b="1" kern="0" dirty="0">
              <a:solidFill>
                <a:schemeClr val="bg1"/>
              </a:solidFill>
              <a:latin typeface="Arial" panose="020B0604020202020204" pitchFamily="34" charset="0"/>
              <a:ea typeface="宋体" panose="02010600030101010101" pitchFamily="2" charset="-122"/>
              <a:cs typeface="Arial" panose="020B0604020202020204" pitchFamily="34" charset="0"/>
            </a:endParaRPr>
          </a:p>
        </p:txBody>
      </p:sp>
      <p:pic>
        <p:nvPicPr>
          <p:cNvPr id="4" name="图片 3">
            <a:extLst>
              <a:ext uri="{FF2B5EF4-FFF2-40B4-BE49-F238E27FC236}">
                <a16:creationId xmlns:a16="http://schemas.microsoft.com/office/drawing/2014/main" id="{3548DE65-D4AA-C417-3A18-D73DAF71CAAA}"/>
              </a:ext>
            </a:extLst>
          </p:cNvPr>
          <p:cNvPicPr>
            <a:picLocks noChangeAspect="1"/>
          </p:cNvPicPr>
          <p:nvPr/>
        </p:nvPicPr>
        <p:blipFill rotWithShape="1">
          <a:blip r:embed="rId4"/>
          <a:srcRect t="-1" b="47344"/>
          <a:stretch/>
        </p:blipFill>
        <p:spPr>
          <a:xfrm>
            <a:off x="539552" y="820787"/>
            <a:ext cx="4608512" cy="3263131"/>
          </a:xfrm>
          <a:prstGeom prst="rect">
            <a:avLst/>
          </a:prstGeom>
          <a:ln w="6350">
            <a:solidFill>
              <a:schemeClr val="bg1">
                <a:lumMod val="50000"/>
                <a:lumOff val="50000"/>
              </a:schemeClr>
            </a:solidFill>
          </a:ln>
        </p:spPr>
      </p:pic>
      <p:sp>
        <p:nvSpPr>
          <p:cNvPr id="5" name="Rectangle 3">
            <a:extLst>
              <a:ext uri="{FF2B5EF4-FFF2-40B4-BE49-F238E27FC236}">
                <a16:creationId xmlns:a16="http://schemas.microsoft.com/office/drawing/2014/main" id="{372205DB-E5A0-39ED-9537-442ACBEEB54C}"/>
              </a:ext>
            </a:extLst>
          </p:cNvPr>
          <p:cNvSpPr>
            <a:spLocks noChangeArrowheads="1"/>
          </p:cNvSpPr>
          <p:nvPr/>
        </p:nvSpPr>
        <p:spPr bwMode="auto">
          <a:xfrm>
            <a:off x="433450" y="4227934"/>
            <a:ext cx="5074654" cy="346422"/>
          </a:xfrm>
          <a:prstGeom prst="rect">
            <a:avLst/>
          </a:prstGeom>
          <a:noFill/>
          <a:ln w="3175" algn="ctr">
            <a:noFill/>
            <a:prstDash val="dash"/>
            <a:miter lim="800000"/>
            <a:headEnd/>
            <a:tailEnd/>
          </a:ln>
          <a:effectLst/>
        </p:spPr>
        <p:txBody>
          <a:bodyPr/>
          <a:lstStyle/>
          <a:p>
            <a:pPr fontAlgn="auto">
              <a:spcBef>
                <a:spcPct val="20000"/>
              </a:spcBef>
              <a:spcAft>
                <a:spcPts val="0"/>
              </a:spcAft>
              <a:buClr>
                <a:srgbClr val="5B8CC1"/>
              </a:buClr>
              <a:buFont typeface="Wingdings" pitchFamily="2" charset="2"/>
              <a:buNone/>
              <a:defRPr/>
            </a:pPr>
            <a:r>
              <a:rPr lang="zh-CN" altLang="en-US" sz="1400" b="1" kern="0" dirty="0">
                <a:solidFill>
                  <a:schemeClr val="bg1"/>
                </a:solidFill>
                <a:cs typeface="Arial" panose="020B0604020202020204" pitchFamily="34" charset="0"/>
              </a:rPr>
              <a:t>复合盐的硅基电解液：锂电池固态电解质界面 </a:t>
            </a:r>
            <a:r>
              <a:rPr lang="en-US" altLang="zh-CN" sz="1400" b="1" kern="0" dirty="0">
                <a:solidFill>
                  <a:schemeClr val="bg1"/>
                </a:solidFill>
                <a:cs typeface="Arial" panose="020B0604020202020204" pitchFamily="34" charset="0"/>
              </a:rPr>
              <a:t>SEI </a:t>
            </a:r>
            <a:r>
              <a:rPr lang="zh-CN" altLang="en-US" sz="1400" b="1" kern="0" dirty="0">
                <a:solidFill>
                  <a:schemeClr val="bg1"/>
                </a:solidFill>
                <a:cs typeface="Arial" panose="020B0604020202020204" pitchFamily="34" charset="0"/>
              </a:rPr>
              <a:t>及性能调控</a:t>
            </a:r>
            <a:endParaRPr lang="en-US" altLang="zh-CN" sz="1400" b="1" kern="0" dirty="0">
              <a:solidFill>
                <a:schemeClr val="bg1"/>
              </a:solidFill>
              <a:cs typeface="Arial" panose="020B0604020202020204" pitchFamily="34" charset="0"/>
            </a:endParaRPr>
          </a:p>
        </p:txBody>
      </p:sp>
      <p:sp>
        <p:nvSpPr>
          <p:cNvPr id="6" name="Rectangle 3">
            <a:extLst>
              <a:ext uri="{FF2B5EF4-FFF2-40B4-BE49-F238E27FC236}">
                <a16:creationId xmlns:a16="http://schemas.microsoft.com/office/drawing/2014/main" id="{53ADB6D9-2AC5-C8FD-E65C-067DD1997D2A}"/>
              </a:ext>
            </a:extLst>
          </p:cNvPr>
          <p:cNvSpPr>
            <a:spLocks noChangeArrowheads="1"/>
          </p:cNvSpPr>
          <p:nvPr/>
        </p:nvSpPr>
        <p:spPr bwMode="auto">
          <a:xfrm>
            <a:off x="5436096" y="816832"/>
            <a:ext cx="2952328" cy="3267086"/>
          </a:xfrm>
          <a:prstGeom prst="rect">
            <a:avLst/>
          </a:prstGeom>
          <a:noFill/>
          <a:ln w="6350" algn="ctr">
            <a:solidFill>
              <a:schemeClr val="bg1">
                <a:lumMod val="50000"/>
                <a:lumOff val="50000"/>
              </a:schemeClr>
            </a:solidFill>
            <a:prstDash val="dash"/>
            <a:miter lim="800000"/>
            <a:headEnd/>
            <a:tailEnd/>
          </a:ln>
          <a:effectLst/>
        </p:spPr>
        <p:txBody>
          <a:bodyPr/>
          <a:lstStyle/>
          <a:p>
            <a:pPr fontAlgn="auto">
              <a:spcBef>
                <a:spcPct val="20000"/>
              </a:spcBef>
              <a:spcAft>
                <a:spcPts val="0"/>
              </a:spcAft>
              <a:buClr>
                <a:srgbClr val="5B8CC1"/>
              </a:buClr>
              <a:buFont typeface="Wingdings" pitchFamily="2" charset="2"/>
              <a:buNone/>
              <a:defRPr/>
            </a:pPr>
            <a:r>
              <a:rPr lang="en-US" altLang="zh-CN" sz="1600" b="1" kern="0" dirty="0">
                <a:solidFill>
                  <a:srgbClr val="C00000"/>
                </a:solidFill>
                <a:cs typeface="Arial" panose="020B0604020202020204" pitchFamily="34" charset="0"/>
              </a:rPr>
              <a:t>1. </a:t>
            </a:r>
            <a:r>
              <a:rPr lang="zh-CN" altLang="en-US" sz="1600" b="1" kern="0" dirty="0">
                <a:solidFill>
                  <a:srgbClr val="C00000"/>
                </a:solidFill>
                <a:cs typeface="Arial" panose="020B0604020202020204" pitchFamily="34" charset="0"/>
              </a:rPr>
              <a:t>文章主题：</a:t>
            </a:r>
            <a:endParaRPr lang="en-US" altLang="zh-CN" sz="1600" b="1" kern="0" dirty="0">
              <a:solidFill>
                <a:srgbClr val="C00000"/>
              </a:solidFill>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zh-CN" altLang="en-US" sz="1600" kern="0" dirty="0">
                <a:solidFill>
                  <a:schemeClr val="bg1"/>
                </a:solidFill>
                <a:cs typeface="Arial" panose="020B0604020202020204" pitchFamily="34" charset="0"/>
              </a:rPr>
              <a:t>基于硅氧烷基弱溶剂化电解液设计得到一种阴离子衍生的稳定</a:t>
            </a:r>
            <a:r>
              <a:rPr lang="en-US" altLang="zh-CN" sz="1600" kern="0" dirty="0">
                <a:solidFill>
                  <a:schemeClr val="bg1"/>
                </a:solidFill>
                <a:cs typeface="Arial" panose="020B0604020202020204" pitchFamily="34" charset="0"/>
              </a:rPr>
              <a:t>SEI</a:t>
            </a:r>
            <a:r>
              <a:rPr lang="zh-CN" altLang="en-US" sz="1600" kern="0" dirty="0">
                <a:solidFill>
                  <a:schemeClr val="bg1"/>
                </a:solidFill>
                <a:cs typeface="Arial" panose="020B0604020202020204" pitchFamily="34" charset="0"/>
              </a:rPr>
              <a:t>，并将其用于锂金属电池的研究。</a:t>
            </a:r>
          </a:p>
          <a:p>
            <a:pPr fontAlgn="auto">
              <a:spcBef>
                <a:spcPct val="20000"/>
              </a:spcBef>
              <a:spcAft>
                <a:spcPts val="0"/>
              </a:spcAft>
              <a:buClr>
                <a:srgbClr val="5B8CC1"/>
              </a:buClr>
              <a:buFont typeface="Wingdings" pitchFamily="2" charset="2"/>
              <a:buNone/>
              <a:defRPr/>
            </a:pPr>
            <a:endParaRPr lang="zh-CN" altLang="en-US" sz="1600" kern="0" dirty="0">
              <a:solidFill>
                <a:schemeClr val="bg1"/>
              </a:solidFill>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en-US" altLang="zh-CN" sz="1600" b="1" kern="0" dirty="0">
                <a:solidFill>
                  <a:srgbClr val="C00000"/>
                </a:solidFill>
                <a:cs typeface="Arial" panose="020B0604020202020204" pitchFamily="34" charset="0"/>
              </a:rPr>
              <a:t>2. </a:t>
            </a:r>
            <a:r>
              <a:rPr lang="zh-CN" altLang="en-US" sz="1600" b="1" kern="0" dirty="0">
                <a:solidFill>
                  <a:srgbClr val="C00000"/>
                </a:solidFill>
                <a:cs typeface="Arial" panose="020B0604020202020204" pitchFamily="34" charset="0"/>
              </a:rPr>
              <a:t>符合 </a:t>
            </a:r>
            <a:r>
              <a:rPr lang="en-US" altLang="zh-CN" sz="1600" b="1" kern="0" dirty="0">
                <a:solidFill>
                  <a:srgbClr val="C00000"/>
                </a:solidFill>
                <a:cs typeface="Arial" panose="020B0604020202020204" pitchFamily="34" charset="0"/>
              </a:rPr>
              <a:t>ACS AMI </a:t>
            </a:r>
            <a:r>
              <a:rPr lang="zh-CN" altLang="en-US" sz="1600" b="1" kern="0" dirty="0">
                <a:solidFill>
                  <a:srgbClr val="C00000"/>
                </a:solidFill>
                <a:cs typeface="Arial" panose="020B0604020202020204" pitchFamily="34" charset="0"/>
              </a:rPr>
              <a:t>期刊范围：</a:t>
            </a:r>
            <a:endParaRPr lang="en-US" altLang="zh-CN" sz="1600" b="1" kern="0" dirty="0">
              <a:solidFill>
                <a:srgbClr val="C00000"/>
              </a:solidFill>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zh-CN" altLang="en-US" sz="1600" kern="0" dirty="0">
                <a:solidFill>
                  <a:schemeClr val="bg1"/>
                </a:solidFill>
                <a:cs typeface="Arial" panose="020B0604020202020204" pitchFamily="34" charset="0"/>
              </a:rPr>
              <a:t>文章的应用核心是锂电池，研究主体是一种固态电解质界面，而界面现象和应用材料研究正是 </a:t>
            </a:r>
            <a:r>
              <a:rPr lang="en-US" altLang="zh-CN" sz="1600" kern="0" dirty="0">
                <a:solidFill>
                  <a:schemeClr val="bg1"/>
                </a:solidFill>
                <a:cs typeface="Arial" panose="020B0604020202020204" pitchFamily="34" charset="0"/>
              </a:rPr>
              <a:t>ACS AMI </a:t>
            </a:r>
            <a:r>
              <a:rPr lang="zh-CN" altLang="en-US" sz="1600" kern="0" dirty="0">
                <a:solidFill>
                  <a:schemeClr val="bg1"/>
                </a:solidFill>
                <a:cs typeface="Arial" panose="020B0604020202020204" pitchFamily="34" charset="0"/>
              </a:rPr>
              <a:t>期刊的主题。</a:t>
            </a:r>
            <a:endParaRPr lang="en-US" altLang="zh-CN" sz="1600" kern="0" dirty="0">
              <a:solidFill>
                <a:schemeClr val="bg1"/>
              </a:solidFill>
              <a:cs typeface="Arial" panose="020B0604020202020204" pitchFamily="34" charset="0"/>
            </a:endParaRPr>
          </a:p>
        </p:txBody>
      </p:sp>
    </p:spTree>
    <p:extLst>
      <p:ext uri="{BB962C8B-B14F-4D97-AF65-F5344CB8AC3E}">
        <p14:creationId xmlns:p14="http://schemas.microsoft.com/office/powerpoint/2010/main" val="27781231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06905A6B-D180-7DE8-D3F4-6E1A9F42463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Rectangle 3">
            <a:extLst>
              <a:ext uri="{FF2B5EF4-FFF2-40B4-BE49-F238E27FC236}">
                <a16:creationId xmlns:a16="http://schemas.microsoft.com/office/drawing/2014/main" id="{085BFF90-CCD7-89E6-ADB2-5F399D12D20D}"/>
              </a:ext>
            </a:extLst>
          </p:cNvPr>
          <p:cNvSpPr>
            <a:spLocks noChangeArrowheads="1"/>
          </p:cNvSpPr>
          <p:nvPr/>
        </p:nvSpPr>
        <p:spPr bwMode="auto">
          <a:xfrm>
            <a:off x="433450" y="339502"/>
            <a:ext cx="5866742" cy="432048"/>
          </a:xfrm>
          <a:prstGeom prst="rect">
            <a:avLst/>
          </a:prstGeom>
          <a:noFill/>
          <a:ln w="3175" algn="ctr">
            <a:noFill/>
            <a:prstDash val="dash"/>
            <a:miter lim="800000"/>
            <a:headEnd/>
            <a:tailEnd/>
          </a:ln>
          <a:effectLst/>
        </p:spPr>
        <p:txBody>
          <a:bodyPr/>
          <a:lstStyle/>
          <a:p>
            <a:pPr fontAlgn="auto">
              <a:spcBef>
                <a:spcPct val="20000"/>
              </a:spcBef>
              <a:spcAft>
                <a:spcPts val="0"/>
              </a:spcAft>
              <a:buClr>
                <a:srgbClr val="5B8CC1"/>
              </a:buClr>
              <a:buFont typeface="Wingdings" pitchFamily="2" charset="2"/>
              <a:buNone/>
              <a:defRPr/>
            </a:pPr>
            <a:r>
              <a:rPr lang="en-US" altLang="zh-CN" b="1" kern="0" dirty="0">
                <a:solidFill>
                  <a:schemeClr val="bg1"/>
                </a:solidFill>
                <a:latin typeface="Arial" panose="020B0604020202020204" pitchFamily="34" charset="0"/>
                <a:ea typeface="微软雅黑" pitchFamily="34" charset="-122"/>
                <a:cs typeface="Arial" panose="020B0604020202020204" pitchFamily="34" charset="0"/>
              </a:rPr>
              <a:t>Case 2:  Accepted after minor revision</a:t>
            </a:r>
            <a:endParaRPr lang="en-US" altLang="zh-CN" b="1" kern="0" dirty="0">
              <a:solidFill>
                <a:schemeClr val="bg1"/>
              </a:solidFill>
              <a:latin typeface="Arial" panose="020B0604020202020204" pitchFamily="34" charset="0"/>
              <a:ea typeface="宋体" panose="02010600030101010101" pitchFamily="2" charset="-122"/>
              <a:cs typeface="Arial" panose="020B0604020202020204" pitchFamily="34" charset="0"/>
            </a:endParaRPr>
          </a:p>
        </p:txBody>
      </p:sp>
      <p:pic>
        <p:nvPicPr>
          <p:cNvPr id="12" name="图片 11">
            <a:extLst>
              <a:ext uri="{FF2B5EF4-FFF2-40B4-BE49-F238E27FC236}">
                <a16:creationId xmlns:a16="http://schemas.microsoft.com/office/drawing/2014/main" id="{25C22DC0-C9EE-8430-E2AF-70886007D972}"/>
              </a:ext>
            </a:extLst>
          </p:cNvPr>
          <p:cNvPicPr>
            <a:picLocks noChangeAspect="1"/>
          </p:cNvPicPr>
          <p:nvPr/>
        </p:nvPicPr>
        <p:blipFill>
          <a:blip r:embed="rId4"/>
          <a:stretch>
            <a:fillRect/>
          </a:stretch>
        </p:blipFill>
        <p:spPr>
          <a:xfrm>
            <a:off x="542757" y="820787"/>
            <a:ext cx="2877116" cy="3865135"/>
          </a:xfrm>
          <a:prstGeom prst="rect">
            <a:avLst/>
          </a:prstGeom>
          <a:ln w="6350">
            <a:solidFill>
              <a:schemeClr val="bg1">
                <a:lumMod val="50000"/>
                <a:lumOff val="50000"/>
              </a:schemeClr>
            </a:solidFill>
          </a:ln>
        </p:spPr>
      </p:pic>
      <p:cxnSp>
        <p:nvCxnSpPr>
          <p:cNvPr id="13" name="直接连接符 12">
            <a:extLst>
              <a:ext uri="{FF2B5EF4-FFF2-40B4-BE49-F238E27FC236}">
                <a16:creationId xmlns:a16="http://schemas.microsoft.com/office/drawing/2014/main" id="{E463C78B-905B-B821-BE8B-F95EA6EA14BE}"/>
              </a:ext>
            </a:extLst>
          </p:cNvPr>
          <p:cNvCxnSpPr/>
          <p:nvPr/>
        </p:nvCxnSpPr>
        <p:spPr>
          <a:xfrm flipV="1">
            <a:off x="1043608" y="1059582"/>
            <a:ext cx="6840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0BCD616A-CC9E-CF03-6D41-3BB7C3BD1AC3}"/>
              </a:ext>
            </a:extLst>
          </p:cNvPr>
          <p:cNvCxnSpPr>
            <a:cxnSpLocks/>
          </p:cNvCxnSpPr>
          <p:nvPr/>
        </p:nvCxnSpPr>
        <p:spPr>
          <a:xfrm>
            <a:off x="2123728" y="1419622"/>
            <a:ext cx="576064"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70EE8431-E8E8-A909-B191-F3391E4DAA06}"/>
              </a:ext>
            </a:extLst>
          </p:cNvPr>
          <p:cNvCxnSpPr>
            <a:cxnSpLocks/>
          </p:cNvCxnSpPr>
          <p:nvPr/>
        </p:nvCxnSpPr>
        <p:spPr>
          <a:xfrm>
            <a:off x="1259632" y="1707654"/>
            <a:ext cx="119251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FDCB1F9E-CB32-F364-4EBA-9BD20F3D7F4F}"/>
              </a:ext>
            </a:extLst>
          </p:cNvPr>
          <p:cNvCxnSpPr/>
          <p:nvPr/>
        </p:nvCxnSpPr>
        <p:spPr>
          <a:xfrm flipV="1">
            <a:off x="1187624" y="3003798"/>
            <a:ext cx="6840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id="{2B631406-3187-85F6-4C64-83AFE57EE974}"/>
              </a:ext>
            </a:extLst>
          </p:cNvPr>
          <p:cNvCxnSpPr/>
          <p:nvPr/>
        </p:nvCxnSpPr>
        <p:spPr>
          <a:xfrm flipV="1">
            <a:off x="683568" y="3363838"/>
            <a:ext cx="6840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a16="http://schemas.microsoft.com/office/drawing/2014/main" id="{3DE8D229-0F02-3187-7039-9696C360FE1F}"/>
              </a:ext>
            </a:extLst>
          </p:cNvPr>
          <p:cNvCxnSpPr>
            <a:cxnSpLocks/>
          </p:cNvCxnSpPr>
          <p:nvPr/>
        </p:nvCxnSpPr>
        <p:spPr>
          <a:xfrm>
            <a:off x="2555776" y="4371950"/>
            <a:ext cx="703309"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直接箭头连接符 23">
            <a:extLst>
              <a:ext uri="{FF2B5EF4-FFF2-40B4-BE49-F238E27FC236}">
                <a16:creationId xmlns:a16="http://schemas.microsoft.com/office/drawing/2014/main" id="{8033A11E-DF5B-4C0A-32D7-2B5799E870AC}"/>
              </a:ext>
            </a:extLst>
          </p:cNvPr>
          <p:cNvCxnSpPr>
            <a:cxnSpLocks/>
          </p:cNvCxnSpPr>
          <p:nvPr/>
        </p:nvCxnSpPr>
        <p:spPr>
          <a:xfrm>
            <a:off x="3563888" y="1563638"/>
            <a:ext cx="409728"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7" name="Rectangle 3">
            <a:extLst>
              <a:ext uri="{FF2B5EF4-FFF2-40B4-BE49-F238E27FC236}">
                <a16:creationId xmlns:a16="http://schemas.microsoft.com/office/drawing/2014/main" id="{72072C2C-EA34-795D-9811-D973EE2C473B}"/>
              </a:ext>
            </a:extLst>
          </p:cNvPr>
          <p:cNvSpPr>
            <a:spLocks noChangeArrowheads="1"/>
          </p:cNvSpPr>
          <p:nvPr/>
        </p:nvSpPr>
        <p:spPr bwMode="auto">
          <a:xfrm>
            <a:off x="4093686" y="826503"/>
            <a:ext cx="4222730" cy="1313195"/>
          </a:xfrm>
          <a:prstGeom prst="rect">
            <a:avLst/>
          </a:prstGeom>
          <a:noFill/>
          <a:ln w="6350" algn="ctr">
            <a:solidFill>
              <a:schemeClr val="bg1">
                <a:lumMod val="50000"/>
                <a:lumOff val="50000"/>
              </a:schemeClr>
            </a:solidFill>
            <a:prstDash val="dash"/>
            <a:miter lim="800000"/>
            <a:headEnd/>
            <a:tailEnd/>
          </a:ln>
          <a:effectLst/>
        </p:spPr>
        <p:txBody>
          <a:bodyPr/>
          <a:lstStyle/>
          <a:p>
            <a:pPr fontAlgn="auto">
              <a:spcBef>
                <a:spcPct val="20000"/>
              </a:spcBef>
              <a:spcAft>
                <a:spcPts val="0"/>
              </a:spcAft>
              <a:buClr>
                <a:srgbClr val="5B8CC1"/>
              </a:buClr>
              <a:buFont typeface="Wingdings" pitchFamily="2" charset="2"/>
              <a:buNone/>
              <a:defRPr/>
            </a:pPr>
            <a:r>
              <a:rPr lang="en-US" altLang="zh-CN" sz="1600" b="1" kern="0" dirty="0">
                <a:solidFill>
                  <a:srgbClr val="C00000"/>
                </a:solidFill>
                <a:cs typeface="Arial" panose="020B0604020202020204" pitchFamily="34" charset="0"/>
              </a:rPr>
              <a:t>References: </a:t>
            </a:r>
          </a:p>
          <a:p>
            <a:pPr fontAlgn="auto">
              <a:spcBef>
                <a:spcPct val="20000"/>
              </a:spcBef>
              <a:spcAft>
                <a:spcPts val="0"/>
              </a:spcAft>
              <a:buClr>
                <a:srgbClr val="5B8CC1"/>
              </a:buClr>
              <a:buFont typeface="Wingdings" pitchFamily="2" charset="2"/>
              <a:buNone/>
              <a:defRPr/>
            </a:pPr>
            <a:endParaRPr lang="en-US" altLang="zh-CN" sz="800" b="1" kern="0" dirty="0">
              <a:solidFill>
                <a:schemeClr val="bg1"/>
              </a:solidFill>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zh-CN" altLang="en-US" sz="1600" kern="0" dirty="0">
                <a:solidFill>
                  <a:schemeClr val="bg1"/>
                </a:solidFill>
                <a:cs typeface="Arial" panose="020B0604020202020204" pitchFamily="34" charset="0"/>
              </a:rPr>
              <a:t>作者引用的基本上都是材料</a:t>
            </a:r>
            <a:r>
              <a:rPr lang="en-US" altLang="zh-CN" sz="1600" kern="0" dirty="0">
                <a:solidFill>
                  <a:schemeClr val="bg1"/>
                </a:solidFill>
                <a:cs typeface="Arial" panose="020B0604020202020204" pitchFamily="34" charset="0"/>
              </a:rPr>
              <a:t>/</a:t>
            </a:r>
            <a:r>
              <a:rPr lang="zh-CN" altLang="en-US" sz="1600" kern="0" dirty="0">
                <a:solidFill>
                  <a:schemeClr val="bg1"/>
                </a:solidFill>
                <a:cs typeface="Arial" panose="020B0604020202020204" pitchFamily="34" charset="0"/>
              </a:rPr>
              <a:t>纳米</a:t>
            </a:r>
            <a:r>
              <a:rPr lang="en-US" altLang="zh-CN" sz="1600" kern="0" dirty="0">
                <a:solidFill>
                  <a:schemeClr val="bg1"/>
                </a:solidFill>
                <a:cs typeface="Arial" panose="020B0604020202020204" pitchFamily="34" charset="0"/>
              </a:rPr>
              <a:t>/</a:t>
            </a:r>
            <a:r>
              <a:rPr lang="zh-CN" altLang="en-US" sz="1600" kern="0" dirty="0">
                <a:solidFill>
                  <a:schemeClr val="bg1"/>
                </a:solidFill>
                <a:cs typeface="Arial" panose="020B0604020202020204" pitchFamily="34" charset="0"/>
              </a:rPr>
              <a:t>能源方面的期刊，与</a:t>
            </a:r>
            <a:r>
              <a:rPr lang="en-US" altLang="zh-CN" sz="1600" kern="0" dirty="0">
                <a:solidFill>
                  <a:schemeClr val="bg1"/>
                </a:solidFill>
                <a:cs typeface="Arial" panose="020B0604020202020204" pitchFamily="34" charset="0"/>
              </a:rPr>
              <a:t>AMI</a:t>
            </a:r>
            <a:r>
              <a:rPr lang="zh-CN" altLang="en-US" sz="1600" kern="0" dirty="0">
                <a:solidFill>
                  <a:schemeClr val="bg1"/>
                </a:solidFill>
                <a:cs typeface="Arial" panose="020B0604020202020204" pitchFamily="34" charset="0"/>
              </a:rPr>
              <a:t>主题契合，且大部分为近五年所发文的文献。</a:t>
            </a:r>
            <a:endParaRPr lang="en-US" altLang="zh-CN" sz="1600" kern="0" dirty="0">
              <a:solidFill>
                <a:schemeClr val="bg1"/>
              </a:solidFill>
              <a:cs typeface="Arial" panose="020B0604020202020204" pitchFamily="34" charset="0"/>
            </a:endParaRPr>
          </a:p>
        </p:txBody>
      </p:sp>
      <p:sp>
        <p:nvSpPr>
          <p:cNvPr id="28" name="Rectangle 3">
            <a:extLst>
              <a:ext uri="{FF2B5EF4-FFF2-40B4-BE49-F238E27FC236}">
                <a16:creationId xmlns:a16="http://schemas.microsoft.com/office/drawing/2014/main" id="{B67E7965-954E-960B-6991-C101D5F1BD90}"/>
              </a:ext>
            </a:extLst>
          </p:cNvPr>
          <p:cNvSpPr>
            <a:spLocks noChangeArrowheads="1"/>
          </p:cNvSpPr>
          <p:nvPr/>
        </p:nvSpPr>
        <p:spPr bwMode="auto">
          <a:xfrm>
            <a:off x="4093686" y="2427734"/>
            <a:ext cx="4222730" cy="2257983"/>
          </a:xfrm>
          <a:prstGeom prst="rect">
            <a:avLst/>
          </a:prstGeom>
          <a:noFill/>
          <a:ln w="6350" algn="ctr">
            <a:solidFill>
              <a:schemeClr val="bg1">
                <a:lumMod val="50000"/>
                <a:lumOff val="50000"/>
              </a:schemeClr>
            </a:solidFill>
            <a:prstDash val="dash"/>
            <a:miter lim="800000"/>
            <a:headEnd/>
            <a:tailEnd/>
          </a:ln>
          <a:effectLst/>
        </p:spPr>
        <p:txBody>
          <a:bodyPr/>
          <a:lstStyle/>
          <a:p>
            <a:pPr fontAlgn="auto">
              <a:spcBef>
                <a:spcPct val="20000"/>
              </a:spcBef>
              <a:spcAft>
                <a:spcPts val="0"/>
              </a:spcAft>
              <a:buClr>
                <a:srgbClr val="5B8CC1"/>
              </a:buClr>
              <a:buFont typeface="Wingdings" pitchFamily="2" charset="2"/>
              <a:buNone/>
              <a:defRPr/>
            </a:pPr>
            <a:r>
              <a:rPr lang="zh-CN" altLang="en-US" sz="1600" b="1" kern="0" dirty="0">
                <a:solidFill>
                  <a:srgbClr val="C00000"/>
                </a:solidFill>
                <a:cs typeface="Arial" panose="020B0604020202020204" pitchFamily="34" charset="0"/>
              </a:rPr>
              <a:t>审稿人 </a:t>
            </a:r>
            <a:r>
              <a:rPr lang="en-US" altLang="zh-CN" sz="1600" b="1" kern="0" dirty="0">
                <a:solidFill>
                  <a:srgbClr val="C00000"/>
                </a:solidFill>
                <a:cs typeface="Arial" panose="020B0604020202020204" pitchFamily="34" charset="0"/>
              </a:rPr>
              <a:t>1</a:t>
            </a:r>
            <a:r>
              <a:rPr lang="zh-CN" altLang="en-US" sz="1600" b="1" kern="0" dirty="0">
                <a:solidFill>
                  <a:srgbClr val="C00000"/>
                </a:solidFill>
                <a:cs typeface="Arial" panose="020B0604020202020204" pitchFamily="34" charset="0"/>
              </a:rPr>
              <a:t> </a:t>
            </a:r>
            <a:r>
              <a:rPr lang="en-US" altLang="zh-CN" sz="1600" b="1" kern="0" dirty="0">
                <a:solidFill>
                  <a:srgbClr val="C00000"/>
                </a:solidFill>
                <a:cs typeface="Arial" panose="020B0604020202020204" pitchFamily="34" charset="0"/>
              </a:rPr>
              <a:t>(Peer Review) :  </a:t>
            </a:r>
            <a:r>
              <a:rPr lang="zh-CN" altLang="en-US" sz="1600" kern="0" dirty="0">
                <a:solidFill>
                  <a:schemeClr val="bg1"/>
                </a:solidFill>
                <a:cs typeface="Arial" panose="020B0604020202020204" pitchFamily="34" charset="0"/>
              </a:rPr>
              <a:t>工作有新意，结果可靠。 </a:t>
            </a:r>
            <a:endParaRPr lang="en-US" altLang="zh-CN" sz="1600" kern="0" dirty="0">
              <a:solidFill>
                <a:schemeClr val="bg1"/>
              </a:solidFill>
              <a:cs typeface="Arial" panose="020B0604020202020204" pitchFamily="34" charset="0"/>
            </a:endParaRPr>
          </a:p>
          <a:p>
            <a:pPr fontAlgn="auto">
              <a:spcBef>
                <a:spcPct val="20000"/>
              </a:spcBef>
              <a:spcAft>
                <a:spcPts val="0"/>
              </a:spcAft>
              <a:buClr>
                <a:srgbClr val="5B8CC1"/>
              </a:buClr>
              <a:buFont typeface="Wingdings" pitchFamily="2" charset="2"/>
              <a:buNone/>
              <a:defRPr/>
            </a:pPr>
            <a:endParaRPr lang="zh-CN" altLang="en-US" sz="800" kern="0" dirty="0">
              <a:solidFill>
                <a:schemeClr val="bg1"/>
              </a:solidFill>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zh-CN" altLang="en-US" sz="1600" b="1" kern="0" dirty="0">
                <a:solidFill>
                  <a:srgbClr val="C00000"/>
                </a:solidFill>
                <a:cs typeface="Arial" panose="020B0604020202020204" pitchFamily="34" charset="0"/>
              </a:rPr>
              <a:t>审稿人 </a:t>
            </a:r>
            <a:r>
              <a:rPr lang="en-US" altLang="zh-CN" sz="1600" b="1" kern="0" dirty="0">
                <a:solidFill>
                  <a:srgbClr val="C00000"/>
                </a:solidFill>
                <a:cs typeface="Arial" panose="020B0604020202020204" pitchFamily="34" charset="0"/>
              </a:rPr>
              <a:t>2 (Peer Review) :  </a:t>
            </a:r>
            <a:r>
              <a:rPr lang="zh-CN" altLang="en-US" sz="1600" kern="0" dirty="0">
                <a:solidFill>
                  <a:schemeClr val="bg1"/>
                </a:solidFill>
                <a:cs typeface="Arial" panose="020B0604020202020204" pitchFamily="34" charset="0"/>
              </a:rPr>
              <a:t>工作对 </a:t>
            </a:r>
            <a:r>
              <a:rPr lang="en-US" altLang="zh-CN" sz="1600" kern="0" dirty="0">
                <a:solidFill>
                  <a:schemeClr val="bg1"/>
                </a:solidFill>
                <a:cs typeface="Arial" panose="020B0604020202020204" pitchFamily="34" charset="0"/>
              </a:rPr>
              <a:t>Li </a:t>
            </a:r>
            <a:r>
              <a:rPr lang="zh-CN" altLang="en-US" sz="1600" kern="0" dirty="0">
                <a:solidFill>
                  <a:schemeClr val="bg1"/>
                </a:solidFill>
                <a:cs typeface="Arial" panose="020B0604020202020204" pitchFamily="34" charset="0"/>
              </a:rPr>
              <a:t>电池的长时间循环有明显改善，建议补充实验</a:t>
            </a:r>
            <a:r>
              <a:rPr lang="en-US" altLang="zh-CN" sz="1600" kern="0" dirty="0">
                <a:solidFill>
                  <a:schemeClr val="bg1"/>
                </a:solidFill>
                <a:cs typeface="Arial" panose="020B0604020202020204" pitchFamily="34" charset="0"/>
              </a:rPr>
              <a:t>/</a:t>
            </a:r>
            <a:r>
              <a:rPr lang="zh-CN" altLang="en-US" sz="1600" kern="0" dirty="0">
                <a:solidFill>
                  <a:schemeClr val="bg1"/>
                </a:solidFill>
                <a:cs typeface="Arial" panose="020B0604020202020204" pitchFamily="34" charset="0"/>
              </a:rPr>
              <a:t>理论计算详细解释文章的深层机理。</a:t>
            </a:r>
            <a:endParaRPr lang="en-US" altLang="zh-CN" sz="1600" kern="0" dirty="0">
              <a:solidFill>
                <a:schemeClr val="bg1"/>
              </a:solidFill>
              <a:cs typeface="Arial" panose="020B0604020202020204" pitchFamily="34" charset="0"/>
            </a:endParaRPr>
          </a:p>
          <a:p>
            <a:pPr fontAlgn="auto">
              <a:spcBef>
                <a:spcPct val="20000"/>
              </a:spcBef>
              <a:spcAft>
                <a:spcPts val="0"/>
              </a:spcAft>
              <a:buClr>
                <a:srgbClr val="5B8CC1"/>
              </a:buClr>
              <a:buFont typeface="Wingdings" pitchFamily="2" charset="2"/>
              <a:buNone/>
              <a:defRPr/>
            </a:pPr>
            <a:endParaRPr lang="zh-CN" altLang="en-US" sz="800" kern="0" dirty="0">
              <a:solidFill>
                <a:schemeClr val="bg1"/>
              </a:solidFill>
              <a:cs typeface="Arial" panose="020B0604020202020204" pitchFamily="34" charset="0"/>
            </a:endParaRPr>
          </a:p>
          <a:p>
            <a:pPr fontAlgn="auto">
              <a:spcBef>
                <a:spcPct val="20000"/>
              </a:spcBef>
              <a:spcAft>
                <a:spcPts val="0"/>
              </a:spcAft>
              <a:buClr>
                <a:srgbClr val="5B8CC1"/>
              </a:buClr>
              <a:buFont typeface="Wingdings" pitchFamily="2" charset="2"/>
              <a:buNone/>
              <a:defRPr/>
            </a:pPr>
            <a:r>
              <a:rPr lang="zh-CN" altLang="en-US" sz="1600" b="1" kern="0" dirty="0">
                <a:solidFill>
                  <a:srgbClr val="C00000"/>
                </a:solidFill>
                <a:cs typeface="Arial" panose="020B0604020202020204" pitchFamily="34" charset="0"/>
              </a:rPr>
              <a:t>审稿人 </a:t>
            </a:r>
            <a:r>
              <a:rPr lang="en-US" altLang="zh-CN" sz="1600" b="1" kern="0" dirty="0">
                <a:solidFill>
                  <a:srgbClr val="C00000"/>
                </a:solidFill>
                <a:cs typeface="Arial" panose="020B0604020202020204" pitchFamily="34" charset="0"/>
              </a:rPr>
              <a:t>3 (Peer Review) :  </a:t>
            </a:r>
            <a:r>
              <a:rPr lang="zh-CN" altLang="en-US" sz="1600" kern="0" dirty="0">
                <a:solidFill>
                  <a:schemeClr val="bg1"/>
                </a:solidFill>
                <a:cs typeface="Arial" panose="020B0604020202020204" pitchFamily="34" charset="0"/>
              </a:rPr>
              <a:t>文章提出的弱相互作用策略新颖，稳定性改善明显。</a:t>
            </a:r>
            <a:endParaRPr lang="en-US" altLang="zh-CN" sz="1600" kern="0" dirty="0">
              <a:solidFill>
                <a:schemeClr val="bg1"/>
              </a:solidFill>
              <a:cs typeface="Arial" panose="020B0604020202020204" pitchFamily="34" charset="0"/>
            </a:endParaRPr>
          </a:p>
        </p:txBody>
      </p:sp>
    </p:spTree>
    <p:extLst>
      <p:ext uri="{BB962C8B-B14F-4D97-AF65-F5344CB8AC3E}">
        <p14:creationId xmlns:p14="http://schemas.microsoft.com/office/powerpoint/2010/main" val="34178436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06905A6B-D180-7DE8-D3F4-6E1A9F42463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Rectangle 3">
            <a:extLst>
              <a:ext uri="{FF2B5EF4-FFF2-40B4-BE49-F238E27FC236}">
                <a16:creationId xmlns:a16="http://schemas.microsoft.com/office/drawing/2014/main" id="{C4141360-9F5B-75C3-FBD2-B8185323ECBE}"/>
              </a:ext>
            </a:extLst>
          </p:cNvPr>
          <p:cNvSpPr>
            <a:spLocks noChangeArrowheads="1"/>
          </p:cNvSpPr>
          <p:nvPr/>
        </p:nvSpPr>
        <p:spPr bwMode="auto">
          <a:xfrm>
            <a:off x="433450" y="339502"/>
            <a:ext cx="8387022" cy="720080"/>
          </a:xfrm>
          <a:prstGeom prst="rect">
            <a:avLst/>
          </a:prstGeom>
          <a:noFill/>
          <a:ln w="3175" algn="ctr">
            <a:noFill/>
            <a:prstDash val="dash"/>
            <a:miter lim="800000"/>
            <a:headEnd/>
            <a:tailEnd/>
          </a:ln>
          <a:effectLst/>
        </p:spPr>
        <p:txBody>
          <a:bodyPr/>
          <a:lstStyle/>
          <a:p>
            <a:pPr fontAlgn="auto">
              <a:spcBef>
                <a:spcPct val="20000"/>
              </a:spcBef>
              <a:spcAft>
                <a:spcPts val="0"/>
              </a:spcAft>
              <a:buClr>
                <a:srgbClr val="5B8CC1"/>
              </a:buClr>
              <a:buFont typeface="Wingdings" pitchFamily="2" charset="2"/>
              <a:buNone/>
              <a:defRPr/>
            </a:pPr>
            <a:r>
              <a:rPr lang="en-US" altLang="zh-CN" b="1" kern="0" dirty="0">
                <a:solidFill>
                  <a:schemeClr val="bg1"/>
                </a:solidFill>
                <a:latin typeface="Arial" panose="020B0604020202020204" pitchFamily="34" charset="0"/>
                <a:ea typeface="微软雅黑" pitchFamily="34" charset="-122"/>
                <a:cs typeface="Arial" panose="020B0604020202020204" pitchFamily="34" charset="0"/>
              </a:rPr>
              <a:t>Case 3:  Immediately reject after editorial review  </a:t>
            </a:r>
          </a:p>
          <a:p>
            <a:pPr fontAlgn="auto">
              <a:spcBef>
                <a:spcPct val="20000"/>
              </a:spcBef>
              <a:spcAft>
                <a:spcPts val="0"/>
              </a:spcAft>
              <a:buClr>
                <a:srgbClr val="5B8CC1"/>
              </a:buClr>
              <a:buFont typeface="Wingdings" pitchFamily="2" charset="2"/>
              <a:buNone/>
              <a:defRPr/>
            </a:pPr>
            <a:r>
              <a:rPr lang="en-US" altLang="zh-CN" b="1" kern="0" dirty="0">
                <a:solidFill>
                  <a:schemeClr val="bg1"/>
                </a:solidFill>
                <a:latin typeface="Arial" panose="020B0604020202020204" pitchFamily="34" charset="0"/>
                <a:ea typeface="微软雅黑" pitchFamily="34" charset="-122"/>
                <a:cs typeface="Arial" panose="020B0604020202020204" pitchFamily="34" charset="0"/>
              </a:rPr>
              <a:t>	(without peer review process)</a:t>
            </a:r>
            <a:endParaRPr lang="en-US" altLang="zh-CN" b="1" kern="0" dirty="0">
              <a:solidFill>
                <a:schemeClr val="bg1"/>
              </a:solidFill>
              <a:latin typeface="Arial" panose="020B0604020202020204" pitchFamily="34" charset="0"/>
              <a:ea typeface="宋体" panose="02010600030101010101" pitchFamily="2" charset="-122"/>
              <a:cs typeface="Arial" panose="020B0604020202020204" pitchFamily="34" charset="0"/>
            </a:endParaRPr>
          </a:p>
        </p:txBody>
      </p:sp>
      <p:pic>
        <p:nvPicPr>
          <p:cNvPr id="5" name="图片 4">
            <a:extLst>
              <a:ext uri="{FF2B5EF4-FFF2-40B4-BE49-F238E27FC236}">
                <a16:creationId xmlns:a16="http://schemas.microsoft.com/office/drawing/2014/main" id="{76B6C7A9-EE83-F152-B915-5AFFC980C24A}"/>
              </a:ext>
            </a:extLst>
          </p:cNvPr>
          <p:cNvPicPr>
            <a:picLocks noChangeAspect="1"/>
          </p:cNvPicPr>
          <p:nvPr/>
        </p:nvPicPr>
        <p:blipFill>
          <a:blip r:embed="rId4"/>
          <a:stretch>
            <a:fillRect/>
          </a:stretch>
        </p:blipFill>
        <p:spPr>
          <a:xfrm>
            <a:off x="535740" y="2067694"/>
            <a:ext cx="2020037" cy="2579843"/>
          </a:xfrm>
          <a:prstGeom prst="rect">
            <a:avLst/>
          </a:prstGeom>
          <a:ln w="6350">
            <a:solidFill>
              <a:schemeClr val="bg1">
                <a:lumMod val="50000"/>
                <a:lumOff val="50000"/>
              </a:schemeClr>
            </a:solidFill>
          </a:ln>
        </p:spPr>
      </p:pic>
      <p:pic>
        <p:nvPicPr>
          <p:cNvPr id="6" name="图片 5">
            <a:extLst>
              <a:ext uri="{FF2B5EF4-FFF2-40B4-BE49-F238E27FC236}">
                <a16:creationId xmlns:a16="http://schemas.microsoft.com/office/drawing/2014/main" id="{E9660294-E8D9-2F33-C940-431D4C1A0525}"/>
              </a:ext>
            </a:extLst>
          </p:cNvPr>
          <p:cNvPicPr>
            <a:picLocks noChangeAspect="1"/>
          </p:cNvPicPr>
          <p:nvPr/>
        </p:nvPicPr>
        <p:blipFill>
          <a:blip r:embed="rId5"/>
          <a:stretch>
            <a:fillRect/>
          </a:stretch>
        </p:blipFill>
        <p:spPr>
          <a:xfrm>
            <a:off x="2627784" y="2067694"/>
            <a:ext cx="2088233" cy="2579842"/>
          </a:xfrm>
          <a:prstGeom prst="rect">
            <a:avLst/>
          </a:prstGeom>
          <a:ln w="6350">
            <a:solidFill>
              <a:schemeClr val="bg1">
                <a:lumMod val="50000"/>
                <a:lumOff val="50000"/>
              </a:schemeClr>
            </a:solidFill>
          </a:ln>
        </p:spPr>
      </p:pic>
      <p:pic>
        <p:nvPicPr>
          <p:cNvPr id="7" name="图片 6">
            <a:extLst>
              <a:ext uri="{FF2B5EF4-FFF2-40B4-BE49-F238E27FC236}">
                <a16:creationId xmlns:a16="http://schemas.microsoft.com/office/drawing/2014/main" id="{407057D4-DEA6-1C37-1622-CC7470CE605D}"/>
              </a:ext>
            </a:extLst>
          </p:cNvPr>
          <p:cNvPicPr>
            <a:picLocks noChangeAspect="1"/>
          </p:cNvPicPr>
          <p:nvPr/>
        </p:nvPicPr>
        <p:blipFill>
          <a:blip r:embed="rId6"/>
          <a:stretch>
            <a:fillRect/>
          </a:stretch>
        </p:blipFill>
        <p:spPr>
          <a:xfrm>
            <a:off x="535740" y="1255448"/>
            <a:ext cx="4180276" cy="668844"/>
          </a:xfrm>
          <a:prstGeom prst="rect">
            <a:avLst/>
          </a:prstGeom>
          <a:ln w="6350">
            <a:solidFill>
              <a:schemeClr val="bg1">
                <a:lumMod val="50000"/>
                <a:lumOff val="50000"/>
              </a:schemeClr>
            </a:solidFill>
          </a:ln>
        </p:spPr>
      </p:pic>
      <p:cxnSp>
        <p:nvCxnSpPr>
          <p:cNvPr id="8" name="直接箭头连接符 7">
            <a:extLst>
              <a:ext uri="{FF2B5EF4-FFF2-40B4-BE49-F238E27FC236}">
                <a16:creationId xmlns:a16="http://schemas.microsoft.com/office/drawing/2014/main" id="{3ABB5D8B-46CB-C809-1B69-86D536764952}"/>
              </a:ext>
            </a:extLst>
          </p:cNvPr>
          <p:cNvCxnSpPr>
            <a:cxnSpLocks/>
          </p:cNvCxnSpPr>
          <p:nvPr/>
        </p:nvCxnSpPr>
        <p:spPr>
          <a:xfrm>
            <a:off x="4860032" y="1635645"/>
            <a:ext cx="576064"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9" name="椭圆 8">
            <a:extLst>
              <a:ext uri="{FF2B5EF4-FFF2-40B4-BE49-F238E27FC236}">
                <a16:creationId xmlns:a16="http://schemas.microsoft.com/office/drawing/2014/main" id="{B7328FCB-89CD-9CE1-8356-2E34C6717340}"/>
              </a:ext>
            </a:extLst>
          </p:cNvPr>
          <p:cNvSpPr/>
          <p:nvPr/>
        </p:nvSpPr>
        <p:spPr>
          <a:xfrm>
            <a:off x="1886904" y="1385949"/>
            <a:ext cx="1337746" cy="499393"/>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3">
            <a:extLst>
              <a:ext uri="{FF2B5EF4-FFF2-40B4-BE49-F238E27FC236}">
                <a16:creationId xmlns:a16="http://schemas.microsoft.com/office/drawing/2014/main" id="{440326A5-1FF3-13B3-9411-93E4C142EB95}"/>
              </a:ext>
            </a:extLst>
          </p:cNvPr>
          <p:cNvSpPr>
            <a:spLocks noChangeArrowheads="1"/>
          </p:cNvSpPr>
          <p:nvPr/>
        </p:nvSpPr>
        <p:spPr bwMode="auto">
          <a:xfrm>
            <a:off x="5580112" y="1255448"/>
            <a:ext cx="2880320" cy="636111"/>
          </a:xfrm>
          <a:prstGeom prst="rect">
            <a:avLst/>
          </a:prstGeom>
          <a:noFill/>
          <a:ln w="6350" algn="ctr">
            <a:solidFill>
              <a:schemeClr val="bg1">
                <a:lumMod val="50000"/>
                <a:lumOff val="50000"/>
              </a:schemeClr>
            </a:solidFill>
            <a:prstDash val="dash"/>
            <a:miter lim="800000"/>
            <a:headEnd/>
            <a:tailEnd/>
          </a:ln>
          <a:effectLst/>
        </p:spPr>
        <p:txBody>
          <a:bodyPr/>
          <a:lstStyle/>
          <a:p>
            <a:pPr fontAlgn="auto">
              <a:spcBef>
                <a:spcPct val="20000"/>
              </a:spcBef>
              <a:spcAft>
                <a:spcPts val="0"/>
              </a:spcAft>
              <a:buClr>
                <a:srgbClr val="5B8CC1"/>
              </a:buClr>
              <a:buFont typeface="Wingdings" pitchFamily="2" charset="2"/>
              <a:buNone/>
              <a:defRPr/>
            </a:pPr>
            <a:r>
              <a:rPr lang="en-US" altLang="zh-CN" sz="1600" b="1" kern="0" dirty="0">
                <a:solidFill>
                  <a:srgbClr val="C00000"/>
                </a:solidFill>
                <a:cs typeface="Arial" panose="020B0604020202020204" pitchFamily="34" charset="0"/>
              </a:rPr>
              <a:t>Title</a:t>
            </a:r>
            <a:r>
              <a:rPr lang="zh-CN" altLang="en-US" sz="1600" b="1" kern="0" dirty="0">
                <a:solidFill>
                  <a:srgbClr val="C00000"/>
                </a:solidFill>
                <a:cs typeface="Arial" panose="020B0604020202020204" pitchFamily="34" charset="0"/>
              </a:rPr>
              <a:t>：</a:t>
            </a:r>
            <a:r>
              <a:rPr lang="zh-CN" altLang="en-US" sz="1600" b="1" kern="0" dirty="0">
                <a:solidFill>
                  <a:schemeClr val="bg1"/>
                </a:solidFill>
                <a:cs typeface="Arial" panose="020B0604020202020204" pitchFamily="34" charset="0"/>
              </a:rPr>
              <a:t>经济评估，不符合期刊范围，属于 </a:t>
            </a:r>
            <a:r>
              <a:rPr lang="en-US" altLang="zh-CN" sz="1600" b="1" kern="0" dirty="0">
                <a:solidFill>
                  <a:schemeClr val="bg1"/>
                </a:solidFill>
                <a:cs typeface="Arial" panose="020B0604020202020204" pitchFamily="34" charset="0"/>
              </a:rPr>
              <a:t>Out of Scope</a:t>
            </a:r>
            <a:r>
              <a:rPr lang="zh-CN" altLang="en-US" sz="1600" b="1" kern="0" dirty="0">
                <a:solidFill>
                  <a:schemeClr val="bg1"/>
                </a:solidFill>
                <a:cs typeface="Arial" panose="020B0604020202020204" pitchFamily="34" charset="0"/>
              </a:rPr>
              <a:t>。</a:t>
            </a:r>
            <a:endParaRPr lang="en-US" altLang="zh-CN" sz="1600" kern="0" dirty="0">
              <a:solidFill>
                <a:schemeClr val="bg1"/>
              </a:solidFill>
              <a:cs typeface="Arial" panose="020B0604020202020204" pitchFamily="34" charset="0"/>
            </a:endParaRPr>
          </a:p>
        </p:txBody>
      </p:sp>
      <p:sp>
        <p:nvSpPr>
          <p:cNvPr id="11" name="Rectangle 3">
            <a:extLst>
              <a:ext uri="{FF2B5EF4-FFF2-40B4-BE49-F238E27FC236}">
                <a16:creationId xmlns:a16="http://schemas.microsoft.com/office/drawing/2014/main" id="{9E4F216F-629D-012A-91EF-EC075B326CD7}"/>
              </a:ext>
            </a:extLst>
          </p:cNvPr>
          <p:cNvSpPr>
            <a:spLocks noChangeArrowheads="1"/>
          </p:cNvSpPr>
          <p:nvPr/>
        </p:nvSpPr>
        <p:spPr bwMode="auto">
          <a:xfrm>
            <a:off x="5580112" y="2669590"/>
            <a:ext cx="2880320" cy="1100463"/>
          </a:xfrm>
          <a:prstGeom prst="rect">
            <a:avLst/>
          </a:prstGeom>
          <a:noFill/>
          <a:ln w="6350" algn="ctr">
            <a:solidFill>
              <a:schemeClr val="bg1">
                <a:lumMod val="50000"/>
                <a:lumOff val="50000"/>
              </a:schemeClr>
            </a:solidFill>
            <a:prstDash val="dash"/>
            <a:miter lim="800000"/>
            <a:headEnd/>
            <a:tailEnd/>
          </a:ln>
          <a:effectLst/>
        </p:spPr>
        <p:txBody>
          <a:bodyPr/>
          <a:lstStyle/>
          <a:p>
            <a:pPr fontAlgn="auto">
              <a:spcBef>
                <a:spcPct val="20000"/>
              </a:spcBef>
              <a:spcAft>
                <a:spcPts val="0"/>
              </a:spcAft>
              <a:buClr>
                <a:srgbClr val="5B8CC1"/>
              </a:buClr>
              <a:buFont typeface="Wingdings" pitchFamily="2" charset="2"/>
              <a:buNone/>
              <a:defRPr/>
            </a:pPr>
            <a:r>
              <a:rPr lang="en-US" altLang="zh-CN" sz="1600" b="1" kern="0" dirty="0">
                <a:solidFill>
                  <a:srgbClr val="C00000"/>
                </a:solidFill>
                <a:cs typeface="Arial" panose="020B0604020202020204" pitchFamily="34" charset="0"/>
              </a:rPr>
              <a:t>Reference</a:t>
            </a:r>
            <a:r>
              <a:rPr lang="zh-CN" altLang="en-US" sz="1600" b="1" kern="0" dirty="0">
                <a:solidFill>
                  <a:srgbClr val="C00000"/>
                </a:solidFill>
                <a:cs typeface="Arial" panose="020B0604020202020204" pitchFamily="34" charset="0"/>
              </a:rPr>
              <a:t>：</a:t>
            </a:r>
            <a:r>
              <a:rPr lang="zh-CN" altLang="en-US" sz="1600" b="1" kern="0" dirty="0">
                <a:solidFill>
                  <a:schemeClr val="bg1"/>
                </a:solidFill>
                <a:cs typeface="Arial" panose="020B0604020202020204" pitchFamily="34" charset="0"/>
              </a:rPr>
              <a:t>引用的文献没有一篇来自 </a:t>
            </a:r>
            <a:r>
              <a:rPr lang="en-US" altLang="zh-CN" sz="1600" b="1" kern="0" dirty="0">
                <a:solidFill>
                  <a:schemeClr val="bg1"/>
                </a:solidFill>
                <a:cs typeface="Arial" panose="020B0604020202020204" pitchFamily="34" charset="0"/>
              </a:rPr>
              <a:t>Energy &amp; Fuels </a:t>
            </a:r>
            <a:r>
              <a:rPr lang="zh-CN" altLang="en-US" sz="1600" b="1" kern="0" dirty="0">
                <a:solidFill>
                  <a:schemeClr val="bg1"/>
                </a:solidFill>
                <a:cs typeface="Arial" panose="020B0604020202020204" pitchFamily="34" charset="0"/>
              </a:rPr>
              <a:t>期刊，侧面说明本文及相关话题符合本期刊范围的可能性很低。</a:t>
            </a:r>
            <a:endParaRPr lang="en-US" altLang="zh-CN" sz="1600" kern="0" dirty="0">
              <a:solidFill>
                <a:schemeClr val="bg1"/>
              </a:solidFill>
              <a:cs typeface="Arial" panose="020B0604020202020204" pitchFamily="34" charset="0"/>
            </a:endParaRPr>
          </a:p>
        </p:txBody>
      </p:sp>
      <p:cxnSp>
        <p:nvCxnSpPr>
          <p:cNvPr id="13" name="直接箭头连接符 12">
            <a:extLst>
              <a:ext uri="{FF2B5EF4-FFF2-40B4-BE49-F238E27FC236}">
                <a16:creationId xmlns:a16="http://schemas.microsoft.com/office/drawing/2014/main" id="{3040C8AF-275E-E57D-E208-F0535B327CAA}"/>
              </a:ext>
            </a:extLst>
          </p:cNvPr>
          <p:cNvCxnSpPr>
            <a:cxnSpLocks/>
          </p:cNvCxnSpPr>
          <p:nvPr/>
        </p:nvCxnSpPr>
        <p:spPr>
          <a:xfrm>
            <a:off x="4860032" y="3219822"/>
            <a:ext cx="576064"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08371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06905A6B-D180-7DE8-D3F4-6E1A9F42463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Rectangle 3">
            <a:extLst>
              <a:ext uri="{FF2B5EF4-FFF2-40B4-BE49-F238E27FC236}">
                <a16:creationId xmlns:a16="http://schemas.microsoft.com/office/drawing/2014/main" id="{5CB028B4-0A94-B483-EFDC-737CFDCF8D1D}"/>
              </a:ext>
            </a:extLst>
          </p:cNvPr>
          <p:cNvSpPr>
            <a:spLocks noChangeArrowheads="1"/>
          </p:cNvSpPr>
          <p:nvPr/>
        </p:nvSpPr>
        <p:spPr bwMode="auto">
          <a:xfrm>
            <a:off x="433450" y="339502"/>
            <a:ext cx="5866742" cy="432048"/>
          </a:xfrm>
          <a:prstGeom prst="rect">
            <a:avLst/>
          </a:prstGeom>
          <a:noFill/>
          <a:ln w="3175" algn="ctr">
            <a:noFill/>
            <a:prstDash val="dash"/>
            <a:miter lim="800000"/>
            <a:headEnd/>
            <a:tailEnd/>
          </a:ln>
          <a:effectLst/>
        </p:spPr>
        <p:txBody>
          <a:bodyPr/>
          <a:lstStyle/>
          <a:p>
            <a:pPr fontAlgn="auto">
              <a:spcBef>
                <a:spcPct val="20000"/>
              </a:spcBef>
              <a:spcAft>
                <a:spcPts val="0"/>
              </a:spcAft>
              <a:buClr>
                <a:srgbClr val="5B8CC1"/>
              </a:buClr>
              <a:buFont typeface="Wingdings" pitchFamily="2" charset="2"/>
              <a:buNone/>
              <a:defRPr/>
            </a:pPr>
            <a:r>
              <a:rPr lang="en-US" altLang="zh-CN" b="1" kern="0" dirty="0">
                <a:solidFill>
                  <a:schemeClr val="bg1"/>
                </a:solidFill>
                <a:latin typeface="Arial" panose="020B0604020202020204" pitchFamily="34" charset="0"/>
                <a:ea typeface="微软雅黑" pitchFamily="34" charset="-122"/>
                <a:cs typeface="Arial" panose="020B0604020202020204" pitchFamily="34" charset="0"/>
              </a:rPr>
              <a:t>Case 4:  Accepted after minor revision</a:t>
            </a:r>
            <a:endParaRPr lang="en-US" altLang="zh-CN" b="1" kern="0" dirty="0">
              <a:solidFill>
                <a:schemeClr val="bg1"/>
              </a:solidFill>
              <a:latin typeface="Arial" panose="020B0604020202020204" pitchFamily="34" charset="0"/>
              <a:ea typeface="宋体" panose="02010600030101010101" pitchFamily="2" charset="-122"/>
              <a:cs typeface="Arial" panose="020B0604020202020204" pitchFamily="34" charset="0"/>
            </a:endParaRPr>
          </a:p>
        </p:txBody>
      </p:sp>
      <p:pic>
        <p:nvPicPr>
          <p:cNvPr id="5" name="图片 4">
            <a:extLst>
              <a:ext uri="{FF2B5EF4-FFF2-40B4-BE49-F238E27FC236}">
                <a16:creationId xmlns:a16="http://schemas.microsoft.com/office/drawing/2014/main" id="{9C0BE137-5F61-A2A1-0A60-9972542AA5F4}"/>
              </a:ext>
            </a:extLst>
          </p:cNvPr>
          <p:cNvPicPr>
            <a:picLocks noChangeAspect="1"/>
          </p:cNvPicPr>
          <p:nvPr/>
        </p:nvPicPr>
        <p:blipFill>
          <a:blip r:embed="rId4"/>
          <a:stretch>
            <a:fillRect/>
          </a:stretch>
        </p:blipFill>
        <p:spPr>
          <a:xfrm>
            <a:off x="542757" y="820788"/>
            <a:ext cx="2877116" cy="3911202"/>
          </a:xfrm>
          <a:prstGeom prst="rect">
            <a:avLst/>
          </a:prstGeom>
          <a:ln w="6350">
            <a:solidFill>
              <a:schemeClr val="bg1">
                <a:lumMod val="50000"/>
                <a:lumOff val="50000"/>
              </a:schemeClr>
            </a:solidFill>
          </a:ln>
        </p:spPr>
      </p:pic>
      <p:pic>
        <p:nvPicPr>
          <p:cNvPr id="6" name="图片 5">
            <a:extLst>
              <a:ext uri="{FF2B5EF4-FFF2-40B4-BE49-F238E27FC236}">
                <a16:creationId xmlns:a16="http://schemas.microsoft.com/office/drawing/2014/main" id="{3018DA4C-5808-A72D-242F-CDBA8B540D40}"/>
              </a:ext>
            </a:extLst>
          </p:cNvPr>
          <p:cNvPicPr>
            <a:picLocks noChangeAspect="1"/>
          </p:cNvPicPr>
          <p:nvPr/>
        </p:nvPicPr>
        <p:blipFill>
          <a:blip r:embed="rId5"/>
          <a:stretch>
            <a:fillRect/>
          </a:stretch>
        </p:blipFill>
        <p:spPr>
          <a:xfrm>
            <a:off x="3596089" y="820788"/>
            <a:ext cx="1512917" cy="2148455"/>
          </a:xfrm>
          <a:prstGeom prst="rect">
            <a:avLst/>
          </a:prstGeom>
          <a:ln w="6350">
            <a:solidFill>
              <a:schemeClr val="bg1">
                <a:lumMod val="50000"/>
                <a:lumOff val="50000"/>
              </a:schemeClr>
            </a:solidFill>
          </a:ln>
        </p:spPr>
      </p:pic>
      <p:pic>
        <p:nvPicPr>
          <p:cNvPr id="7" name="图片 6">
            <a:extLst>
              <a:ext uri="{FF2B5EF4-FFF2-40B4-BE49-F238E27FC236}">
                <a16:creationId xmlns:a16="http://schemas.microsoft.com/office/drawing/2014/main" id="{EF23E149-B5CF-A73F-A560-6207591260FE}"/>
              </a:ext>
            </a:extLst>
          </p:cNvPr>
          <p:cNvPicPr>
            <a:picLocks noChangeAspect="1"/>
          </p:cNvPicPr>
          <p:nvPr/>
        </p:nvPicPr>
        <p:blipFill>
          <a:blip r:embed="rId6"/>
          <a:stretch>
            <a:fillRect/>
          </a:stretch>
        </p:blipFill>
        <p:spPr>
          <a:xfrm>
            <a:off x="5285222" y="820788"/>
            <a:ext cx="1536540" cy="2148454"/>
          </a:xfrm>
          <a:prstGeom prst="rect">
            <a:avLst/>
          </a:prstGeom>
          <a:ln w="6350">
            <a:solidFill>
              <a:schemeClr val="bg1">
                <a:lumMod val="50000"/>
                <a:lumOff val="50000"/>
              </a:schemeClr>
            </a:solidFill>
          </a:ln>
        </p:spPr>
      </p:pic>
      <p:pic>
        <p:nvPicPr>
          <p:cNvPr id="8" name="图片 7">
            <a:extLst>
              <a:ext uri="{FF2B5EF4-FFF2-40B4-BE49-F238E27FC236}">
                <a16:creationId xmlns:a16="http://schemas.microsoft.com/office/drawing/2014/main" id="{58366FF9-5E15-D3FA-8575-7F3056A52AA7}"/>
              </a:ext>
            </a:extLst>
          </p:cNvPr>
          <p:cNvPicPr>
            <a:picLocks noChangeAspect="1"/>
          </p:cNvPicPr>
          <p:nvPr/>
        </p:nvPicPr>
        <p:blipFill>
          <a:blip r:embed="rId7"/>
          <a:stretch>
            <a:fillRect/>
          </a:stretch>
        </p:blipFill>
        <p:spPr>
          <a:xfrm>
            <a:off x="6997378" y="820788"/>
            <a:ext cx="1489820" cy="2148454"/>
          </a:xfrm>
          <a:prstGeom prst="rect">
            <a:avLst/>
          </a:prstGeom>
          <a:ln w="6350">
            <a:solidFill>
              <a:schemeClr val="bg1">
                <a:lumMod val="50000"/>
                <a:lumOff val="50000"/>
              </a:schemeClr>
            </a:solidFill>
          </a:ln>
        </p:spPr>
      </p:pic>
      <p:sp>
        <p:nvSpPr>
          <p:cNvPr id="9" name="Rectangle 3">
            <a:extLst>
              <a:ext uri="{FF2B5EF4-FFF2-40B4-BE49-F238E27FC236}">
                <a16:creationId xmlns:a16="http://schemas.microsoft.com/office/drawing/2014/main" id="{4968F6BE-95B0-E5C1-23CE-06C1EB72499E}"/>
              </a:ext>
            </a:extLst>
          </p:cNvPr>
          <p:cNvSpPr>
            <a:spLocks noChangeArrowheads="1"/>
          </p:cNvSpPr>
          <p:nvPr/>
        </p:nvSpPr>
        <p:spPr bwMode="auto">
          <a:xfrm>
            <a:off x="3596088" y="3106612"/>
            <a:ext cx="4891109" cy="288032"/>
          </a:xfrm>
          <a:prstGeom prst="rect">
            <a:avLst/>
          </a:prstGeom>
          <a:noFill/>
          <a:ln w="6350" algn="ctr">
            <a:solidFill>
              <a:schemeClr val="bg1">
                <a:lumMod val="50000"/>
                <a:lumOff val="50000"/>
              </a:schemeClr>
            </a:solidFill>
            <a:prstDash val="dash"/>
            <a:miter lim="800000"/>
            <a:headEnd/>
            <a:tailEnd/>
          </a:ln>
          <a:effectLst/>
        </p:spPr>
        <p:txBody>
          <a:bodyPr/>
          <a:lstStyle/>
          <a:p>
            <a:pPr fontAlgn="auto">
              <a:spcBef>
                <a:spcPct val="20000"/>
              </a:spcBef>
              <a:spcAft>
                <a:spcPts val="0"/>
              </a:spcAft>
              <a:buClr>
                <a:srgbClr val="5B8CC1"/>
              </a:buClr>
              <a:buFont typeface="Wingdings" pitchFamily="2" charset="2"/>
              <a:buNone/>
              <a:defRPr/>
            </a:pPr>
            <a:r>
              <a:rPr lang="zh-CN" altLang="en-US" sz="1400" b="1" kern="0" dirty="0">
                <a:solidFill>
                  <a:srgbClr val="C00000"/>
                </a:solidFill>
                <a:cs typeface="Arial" panose="020B0604020202020204" pitchFamily="34" charset="0"/>
              </a:rPr>
              <a:t>标题：</a:t>
            </a:r>
            <a:r>
              <a:rPr lang="zh-CN" altLang="en-US" sz="1400" b="1" kern="0" dirty="0">
                <a:solidFill>
                  <a:schemeClr val="bg1"/>
                </a:solidFill>
                <a:cs typeface="Arial" panose="020B0604020202020204" pitchFamily="34" charset="0"/>
              </a:rPr>
              <a:t>重质原油及其馏分含硫化合物类型的定性和定量评价</a:t>
            </a:r>
            <a:endParaRPr lang="en-US" altLang="zh-CN" sz="1400" kern="0" dirty="0">
              <a:solidFill>
                <a:schemeClr val="bg1"/>
              </a:solidFill>
              <a:cs typeface="Arial" panose="020B0604020202020204" pitchFamily="34" charset="0"/>
            </a:endParaRPr>
          </a:p>
        </p:txBody>
      </p:sp>
      <p:sp>
        <p:nvSpPr>
          <p:cNvPr id="10" name="Rectangle 3">
            <a:extLst>
              <a:ext uri="{FF2B5EF4-FFF2-40B4-BE49-F238E27FC236}">
                <a16:creationId xmlns:a16="http://schemas.microsoft.com/office/drawing/2014/main" id="{ABC65E1B-4C81-84A0-10C3-8DA85E855283}"/>
              </a:ext>
            </a:extLst>
          </p:cNvPr>
          <p:cNvSpPr>
            <a:spLocks noChangeArrowheads="1"/>
          </p:cNvSpPr>
          <p:nvPr/>
        </p:nvSpPr>
        <p:spPr bwMode="auto">
          <a:xfrm>
            <a:off x="3596088" y="3548992"/>
            <a:ext cx="4891109" cy="514325"/>
          </a:xfrm>
          <a:prstGeom prst="rect">
            <a:avLst/>
          </a:prstGeom>
          <a:noFill/>
          <a:ln w="6350" algn="ctr">
            <a:solidFill>
              <a:schemeClr val="bg1">
                <a:lumMod val="50000"/>
                <a:lumOff val="50000"/>
              </a:schemeClr>
            </a:solidFill>
            <a:prstDash val="dash"/>
            <a:miter lim="800000"/>
            <a:headEnd/>
            <a:tailEnd/>
          </a:ln>
          <a:effectLst/>
        </p:spPr>
        <p:txBody>
          <a:bodyPr/>
          <a:lstStyle/>
          <a:p>
            <a:pPr fontAlgn="auto">
              <a:spcBef>
                <a:spcPct val="20000"/>
              </a:spcBef>
              <a:spcAft>
                <a:spcPts val="0"/>
              </a:spcAft>
              <a:buClr>
                <a:srgbClr val="5B8CC1"/>
              </a:buClr>
              <a:buFont typeface="Wingdings" pitchFamily="2" charset="2"/>
              <a:buNone/>
              <a:defRPr/>
            </a:pPr>
            <a:r>
              <a:rPr lang="zh-CN" altLang="en-US" sz="1400" b="1" kern="0" dirty="0">
                <a:solidFill>
                  <a:srgbClr val="C00000"/>
                </a:solidFill>
                <a:cs typeface="Arial" panose="020B0604020202020204" pitchFamily="34" charset="0"/>
              </a:rPr>
              <a:t>初审：</a:t>
            </a:r>
            <a:r>
              <a:rPr lang="en-US" altLang="zh-CN" sz="1400" b="1" kern="0" dirty="0">
                <a:solidFill>
                  <a:schemeClr val="bg1"/>
                </a:solidFill>
                <a:cs typeface="Arial" panose="020B0604020202020204" pitchFamily="34" charset="0"/>
              </a:rPr>
              <a:t>1</a:t>
            </a:r>
            <a:r>
              <a:rPr lang="zh-CN" altLang="en-US" sz="1400" b="1" kern="0" dirty="0">
                <a:solidFill>
                  <a:schemeClr val="bg1"/>
                </a:solidFill>
                <a:cs typeface="Arial" panose="020B0604020202020204" pitchFamily="34" charset="0"/>
              </a:rPr>
              <a:t>）范围符合  </a:t>
            </a:r>
            <a:r>
              <a:rPr lang="en-US" altLang="zh-CN" sz="1400" b="1" kern="0" dirty="0">
                <a:solidFill>
                  <a:schemeClr val="bg1"/>
                </a:solidFill>
                <a:cs typeface="Arial" panose="020B0604020202020204" pitchFamily="34" charset="0"/>
              </a:rPr>
              <a:t>2</a:t>
            </a:r>
            <a:r>
              <a:rPr lang="zh-CN" altLang="en-US" sz="1400" b="1" kern="0" dirty="0">
                <a:solidFill>
                  <a:schemeClr val="bg1"/>
                </a:solidFill>
                <a:cs typeface="Arial" panose="020B0604020202020204" pitchFamily="34" charset="0"/>
              </a:rPr>
              <a:t>）表征完善，分析充分  </a:t>
            </a:r>
            <a:r>
              <a:rPr lang="en-US" altLang="zh-CN" sz="1400" b="1" kern="0" dirty="0">
                <a:solidFill>
                  <a:schemeClr val="bg1"/>
                </a:solidFill>
                <a:cs typeface="Arial" panose="020B0604020202020204" pitchFamily="34" charset="0"/>
              </a:rPr>
              <a:t>3</a:t>
            </a:r>
            <a:r>
              <a:rPr lang="zh-CN" altLang="en-US" sz="1400" b="1" kern="0" dirty="0">
                <a:solidFill>
                  <a:schemeClr val="bg1"/>
                </a:solidFill>
                <a:cs typeface="Arial" panose="020B0604020202020204" pitchFamily="34" charset="0"/>
              </a:rPr>
              <a:t>）对本领域有很好的借鉴意义。</a:t>
            </a:r>
            <a:endParaRPr lang="en-US" altLang="zh-CN" sz="1400" kern="0" dirty="0">
              <a:solidFill>
                <a:schemeClr val="bg1"/>
              </a:solidFill>
              <a:cs typeface="Arial" panose="020B0604020202020204" pitchFamily="34" charset="0"/>
            </a:endParaRPr>
          </a:p>
        </p:txBody>
      </p:sp>
      <p:sp>
        <p:nvSpPr>
          <p:cNvPr id="12" name="Rectangle 3">
            <a:extLst>
              <a:ext uri="{FF2B5EF4-FFF2-40B4-BE49-F238E27FC236}">
                <a16:creationId xmlns:a16="http://schemas.microsoft.com/office/drawing/2014/main" id="{2C8A65CA-DF2D-4DD1-6BA6-7DA1224A76AC}"/>
              </a:ext>
            </a:extLst>
          </p:cNvPr>
          <p:cNvSpPr>
            <a:spLocks noChangeArrowheads="1"/>
          </p:cNvSpPr>
          <p:nvPr/>
        </p:nvSpPr>
        <p:spPr bwMode="auto">
          <a:xfrm>
            <a:off x="3596089" y="4217665"/>
            <a:ext cx="4891109" cy="514325"/>
          </a:xfrm>
          <a:prstGeom prst="rect">
            <a:avLst/>
          </a:prstGeom>
          <a:noFill/>
          <a:ln w="6350" algn="ctr">
            <a:solidFill>
              <a:schemeClr val="bg1">
                <a:lumMod val="50000"/>
                <a:lumOff val="50000"/>
              </a:schemeClr>
            </a:solidFill>
            <a:prstDash val="dash"/>
            <a:miter lim="800000"/>
            <a:headEnd/>
            <a:tailEnd/>
          </a:ln>
          <a:effectLst/>
        </p:spPr>
        <p:txBody>
          <a:bodyPr/>
          <a:lstStyle/>
          <a:p>
            <a:pPr fontAlgn="auto">
              <a:spcBef>
                <a:spcPct val="20000"/>
              </a:spcBef>
              <a:spcAft>
                <a:spcPts val="0"/>
              </a:spcAft>
              <a:buClr>
                <a:srgbClr val="5B8CC1"/>
              </a:buClr>
              <a:buFont typeface="Wingdings" pitchFamily="2" charset="2"/>
              <a:buNone/>
              <a:defRPr/>
            </a:pPr>
            <a:r>
              <a:rPr lang="zh-CN" altLang="en-US" sz="1400" b="1" kern="0" dirty="0">
                <a:solidFill>
                  <a:srgbClr val="C00000"/>
                </a:solidFill>
                <a:cs typeface="Arial" panose="020B0604020202020204" pitchFamily="34" charset="0"/>
              </a:rPr>
              <a:t>红圈为引用本期刊的文献，</a:t>
            </a:r>
            <a:r>
              <a:rPr lang="zh-CN" altLang="en-US" sz="1400" b="1" kern="0" dirty="0">
                <a:solidFill>
                  <a:schemeClr val="bg1"/>
                </a:solidFill>
                <a:cs typeface="Arial" panose="020B0604020202020204" pitchFamily="34" charset="0"/>
              </a:rPr>
              <a:t>引用了十几年内相关课题的成果，说明本文是 </a:t>
            </a:r>
            <a:r>
              <a:rPr lang="en-US" altLang="zh-CN" sz="1400" b="1" kern="0" dirty="0">
                <a:solidFill>
                  <a:schemeClr val="bg1"/>
                </a:solidFill>
                <a:cs typeface="Arial" panose="020B0604020202020204" pitchFamily="34" charset="0"/>
              </a:rPr>
              <a:t>Energy &amp; Fuels </a:t>
            </a:r>
            <a:r>
              <a:rPr lang="zh-CN" altLang="en-US" sz="1400" b="1" kern="0" dirty="0">
                <a:solidFill>
                  <a:schemeClr val="bg1"/>
                </a:solidFill>
                <a:cs typeface="Arial" panose="020B0604020202020204" pitchFamily="34" charset="0"/>
              </a:rPr>
              <a:t>读者感兴趣的话题。</a:t>
            </a:r>
            <a:endParaRPr lang="en-US" altLang="zh-CN" sz="1400" kern="0" dirty="0">
              <a:solidFill>
                <a:schemeClr val="bg1"/>
              </a:solidFill>
              <a:cs typeface="Arial" panose="020B0604020202020204" pitchFamily="34" charset="0"/>
            </a:endParaRPr>
          </a:p>
        </p:txBody>
      </p:sp>
    </p:spTree>
    <p:extLst>
      <p:ext uri="{BB962C8B-B14F-4D97-AF65-F5344CB8AC3E}">
        <p14:creationId xmlns:p14="http://schemas.microsoft.com/office/powerpoint/2010/main" val="7921409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4A139-2E88-E668-685B-E38ACFC38EDA}"/>
            </a:ext>
          </a:extLst>
        </p:cNvPr>
        <p:cNvGrpSpPr/>
        <p:nvPr/>
      </p:nvGrpSpPr>
      <p:grpSpPr>
        <a:xfrm>
          <a:off x="0" y="0"/>
          <a:ext cx="0" cy="0"/>
          <a:chOff x="0" y="0"/>
          <a:chExt cx="0" cy="0"/>
        </a:xfrm>
      </p:grpSpPr>
      <p:sp>
        <p:nvSpPr>
          <p:cNvPr id="14" name="Rectangle 15">
            <a:extLst>
              <a:ext uri="{FF2B5EF4-FFF2-40B4-BE49-F238E27FC236}">
                <a16:creationId xmlns:a16="http://schemas.microsoft.com/office/drawing/2014/main" id="{DDAE0721-8277-D032-FD42-17B30E31770C}"/>
              </a:ext>
            </a:extLst>
          </p:cNvPr>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4" name="图片 3">
            <a:extLst>
              <a:ext uri="{FF2B5EF4-FFF2-40B4-BE49-F238E27FC236}">
                <a16:creationId xmlns:a16="http://schemas.microsoft.com/office/drawing/2014/main" id="{11DEF5D1-0D37-FECD-C1E2-00E48BCB4B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TextBox 1">
            <a:extLst>
              <a:ext uri="{FF2B5EF4-FFF2-40B4-BE49-F238E27FC236}">
                <a16:creationId xmlns:a16="http://schemas.microsoft.com/office/drawing/2014/main" id="{EBD3CD28-9C51-7C8B-932F-E0E2FB4CB378}"/>
              </a:ext>
            </a:extLst>
          </p:cNvPr>
          <p:cNvSpPr txBox="1"/>
          <p:nvPr/>
        </p:nvSpPr>
        <p:spPr>
          <a:xfrm>
            <a:off x="1475656" y="2211710"/>
            <a:ext cx="6192688" cy="923330"/>
          </a:xfrm>
          <a:prstGeom prst="rect">
            <a:avLst/>
          </a:prstGeom>
          <a:noFill/>
        </p:spPr>
        <p:txBody>
          <a:bodyPr wrap="square" rtlCol="0">
            <a:spAutoFit/>
          </a:bodyPr>
          <a:lstStyle/>
          <a:p>
            <a:pPr algn="ctr"/>
            <a:r>
              <a:rPr lang="en-US" sz="5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AI in Publishing</a:t>
            </a:r>
          </a:p>
        </p:txBody>
      </p:sp>
      <p:sp>
        <p:nvSpPr>
          <p:cNvPr id="6" name="TextBox 1">
            <a:extLst>
              <a:ext uri="{FF2B5EF4-FFF2-40B4-BE49-F238E27FC236}">
                <a16:creationId xmlns:a16="http://schemas.microsoft.com/office/drawing/2014/main" id="{50B54D86-9270-E77B-7D85-2B4FBC6D5C8A}"/>
              </a:ext>
            </a:extLst>
          </p:cNvPr>
          <p:cNvSpPr txBox="1"/>
          <p:nvPr/>
        </p:nvSpPr>
        <p:spPr>
          <a:xfrm>
            <a:off x="467544" y="303962"/>
            <a:ext cx="8280920" cy="830997"/>
          </a:xfrm>
          <a:prstGeom prst="rect">
            <a:avLst/>
          </a:prstGeom>
          <a:noFill/>
        </p:spPr>
        <p:txBody>
          <a:bodyPr wrap="square" rtlCol="0">
            <a:spAutoFit/>
          </a:bodyPr>
          <a:lstStyle/>
          <a:p>
            <a:r>
              <a:rPr lang="zh-CN" alt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出版伦理准则与作者指南</a:t>
            </a:r>
            <a:endParaRPr lang="en-US" altLang="zh-CN"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ACS Ethical Guidelines &amp; Author Guidelines </a:t>
            </a:r>
          </a:p>
        </p:txBody>
      </p:sp>
    </p:spTree>
    <p:extLst>
      <p:ext uri="{BB962C8B-B14F-4D97-AF65-F5344CB8AC3E}">
        <p14:creationId xmlns:p14="http://schemas.microsoft.com/office/powerpoint/2010/main" val="12274831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679B1-69F6-C163-17B7-4C0E84A4EAD6}"/>
            </a:ext>
          </a:extLst>
        </p:cNvPr>
        <p:cNvGrpSpPr/>
        <p:nvPr/>
      </p:nvGrpSpPr>
      <p:grpSpPr>
        <a:xfrm>
          <a:off x="0" y="0"/>
          <a:ext cx="0" cy="0"/>
          <a:chOff x="0" y="0"/>
          <a:chExt cx="0" cy="0"/>
        </a:xfrm>
      </p:grpSpPr>
      <p:sp>
        <p:nvSpPr>
          <p:cNvPr id="14" name="Rectangle 15">
            <a:extLst>
              <a:ext uri="{FF2B5EF4-FFF2-40B4-BE49-F238E27FC236}">
                <a16:creationId xmlns:a16="http://schemas.microsoft.com/office/drawing/2014/main" id="{EEFE8BE2-3EE2-F0CE-2886-9392BFDD7E54}"/>
              </a:ext>
            </a:extLst>
          </p:cNvPr>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4" name="图片 3">
            <a:extLst>
              <a:ext uri="{FF2B5EF4-FFF2-40B4-BE49-F238E27FC236}">
                <a16:creationId xmlns:a16="http://schemas.microsoft.com/office/drawing/2014/main" id="{DC146465-613E-91EF-7E7D-C7EE30EEFA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7" name="TextBox 1">
            <a:extLst>
              <a:ext uri="{FF2B5EF4-FFF2-40B4-BE49-F238E27FC236}">
                <a16:creationId xmlns:a16="http://schemas.microsoft.com/office/drawing/2014/main" id="{E906CCBE-24A8-53AA-C552-DDDDBBC815D9}"/>
              </a:ext>
            </a:extLst>
          </p:cNvPr>
          <p:cNvSpPr txBox="1"/>
          <p:nvPr/>
        </p:nvSpPr>
        <p:spPr>
          <a:xfrm>
            <a:off x="467544" y="303962"/>
            <a:ext cx="8280920" cy="461665"/>
          </a:xfrm>
          <a:prstGeom prst="rect">
            <a:avLst/>
          </a:prstGeom>
          <a:noFill/>
        </p:spPr>
        <p:txBody>
          <a:bodyPr wrap="square" rtlCol="0">
            <a:spAutoFit/>
          </a:bodyPr>
          <a:lstStyle/>
          <a:p>
            <a:r>
              <a:rPr lang="zh-CN" alt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向 </a:t>
            </a:r>
            <a:r>
              <a:rPr lang="en-US" altLang="zh-CN"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ACS </a:t>
            </a:r>
            <a:r>
              <a:rPr lang="zh-CN" alt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投稿时，</a:t>
            </a:r>
            <a:r>
              <a:rPr lang="en-US" altLang="zh-CN"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AI </a:t>
            </a:r>
            <a:r>
              <a:rPr lang="zh-CN" alt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工具可被视为文章作者或合作者吗？</a:t>
            </a:r>
            <a:endParaRPr lang="en-US" altLang="zh-CN"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8" name="Google Shape;242;p42">
            <a:extLst>
              <a:ext uri="{FF2B5EF4-FFF2-40B4-BE49-F238E27FC236}">
                <a16:creationId xmlns:a16="http://schemas.microsoft.com/office/drawing/2014/main" id="{13304003-F7A5-05ED-A7AC-690D5CF0D404}"/>
              </a:ext>
            </a:extLst>
          </p:cNvPr>
          <p:cNvPicPr preferRelativeResize="0"/>
          <p:nvPr/>
        </p:nvPicPr>
        <p:blipFill rotWithShape="1">
          <a:blip r:embed="rId3">
            <a:alphaModFix/>
          </a:blip>
          <a:srcRect/>
          <a:stretch/>
        </p:blipFill>
        <p:spPr>
          <a:xfrm>
            <a:off x="588891" y="934789"/>
            <a:ext cx="3240360" cy="1964310"/>
          </a:xfrm>
          <a:prstGeom prst="rect">
            <a:avLst/>
          </a:prstGeom>
          <a:noFill/>
          <a:ln>
            <a:noFill/>
          </a:ln>
        </p:spPr>
      </p:pic>
      <p:grpSp>
        <p:nvGrpSpPr>
          <p:cNvPr id="9" name="Google Shape;243;p42">
            <a:extLst>
              <a:ext uri="{FF2B5EF4-FFF2-40B4-BE49-F238E27FC236}">
                <a16:creationId xmlns:a16="http://schemas.microsoft.com/office/drawing/2014/main" id="{8E727C90-BB17-4751-7593-3E351871BCBE}"/>
              </a:ext>
            </a:extLst>
          </p:cNvPr>
          <p:cNvGrpSpPr/>
          <p:nvPr/>
        </p:nvGrpSpPr>
        <p:grpSpPr>
          <a:xfrm>
            <a:off x="393384" y="2712132"/>
            <a:ext cx="3299456" cy="1011746"/>
            <a:chOff x="5403688" y="3795714"/>
            <a:chExt cx="6496664" cy="1879410"/>
          </a:xfrm>
        </p:grpSpPr>
        <p:pic>
          <p:nvPicPr>
            <p:cNvPr id="10" name="Google Shape;244;p42">
              <a:extLst>
                <a:ext uri="{FF2B5EF4-FFF2-40B4-BE49-F238E27FC236}">
                  <a16:creationId xmlns:a16="http://schemas.microsoft.com/office/drawing/2014/main" id="{66906D56-4E25-E346-E000-ED48AC4C2F0B}"/>
                </a:ext>
              </a:extLst>
            </p:cNvPr>
            <p:cNvPicPr preferRelativeResize="0"/>
            <p:nvPr/>
          </p:nvPicPr>
          <p:blipFill rotWithShape="1">
            <a:blip r:embed="rId4">
              <a:alphaModFix/>
            </a:blip>
            <a:srcRect l="10438" t="8872" r="6076"/>
            <a:stretch/>
          </p:blipFill>
          <p:spPr>
            <a:xfrm>
              <a:off x="5403688" y="4824485"/>
              <a:ext cx="6496664" cy="850639"/>
            </a:xfrm>
            <a:prstGeom prst="rect">
              <a:avLst/>
            </a:prstGeom>
            <a:noFill/>
            <a:ln>
              <a:solidFill>
                <a:schemeClr val="bg1"/>
              </a:solidFill>
            </a:ln>
          </p:spPr>
        </p:pic>
        <p:pic>
          <p:nvPicPr>
            <p:cNvPr id="11" name="Google Shape;245;p42">
              <a:extLst>
                <a:ext uri="{FF2B5EF4-FFF2-40B4-BE49-F238E27FC236}">
                  <a16:creationId xmlns:a16="http://schemas.microsoft.com/office/drawing/2014/main" id="{E3C6F6A9-9F89-1ACA-3365-846619EBD001}"/>
                </a:ext>
              </a:extLst>
            </p:cNvPr>
            <p:cNvPicPr preferRelativeResize="0"/>
            <p:nvPr/>
          </p:nvPicPr>
          <p:blipFill rotWithShape="1">
            <a:blip r:embed="rId5">
              <a:alphaModFix/>
            </a:blip>
            <a:srcRect l="10546" r="6070" b="6080"/>
            <a:stretch/>
          </p:blipFill>
          <p:spPr>
            <a:xfrm>
              <a:off x="5403688" y="3795714"/>
              <a:ext cx="6496664" cy="1028770"/>
            </a:xfrm>
            <a:prstGeom prst="rect">
              <a:avLst/>
            </a:prstGeom>
            <a:noFill/>
            <a:ln>
              <a:solidFill>
                <a:schemeClr val="bg1"/>
              </a:solidFill>
            </a:ln>
          </p:spPr>
        </p:pic>
      </p:grpSp>
      <p:sp>
        <p:nvSpPr>
          <p:cNvPr id="12" name="Google Shape;246;p42">
            <a:extLst>
              <a:ext uri="{FF2B5EF4-FFF2-40B4-BE49-F238E27FC236}">
                <a16:creationId xmlns:a16="http://schemas.microsoft.com/office/drawing/2014/main" id="{D9B7735D-67EA-98B0-EAD6-E7B8B565744E}"/>
              </a:ext>
            </a:extLst>
          </p:cNvPr>
          <p:cNvSpPr/>
          <p:nvPr/>
        </p:nvSpPr>
        <p:spPr>
          <a:xfrm>
            <a:off x="536240" y="3831085"/>
            <a:ext cx="3345661" cy="931331"/>
          </a:xfrm>
          <a:prstGeom prst="rect">
            <a:avLst/>
          </a:prstGeom>
          <a:solidFill>
            <a:schemeClr val="accent2">
              <a:lumMod val="60000"/>
              <a:lumOff val="40000"/>
            </a:schemeClr>
          </a:solidFill>
          <a:ln w="12700">
            <a:headEnd type="none" w="sm" len="sm"/>
            <a:tailEnd type="none" w="sm" len="sm"/>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33" tIns="45700" rIns="91433" bIns="45700" anchor="ctr" anchorCtr="0">
            <a:noAutofit/>
          </a:bodyPr>
          <a:lstStyle/>
          <a:p>
            <a:pPr algn="ctr"/>
            <a:r>
              <a:rPr lang="en-GB" sz="1000" b="1" dirty="0">
                <a:solidFill>
                  <a:schemeClr val="bg1"/>
                </a:solidFill>
                <a:ea typeface="Microsoft YaHei Light" panose="020B0502040204020203" pitchFamily="34" charset="-122"/>
                <a:cs typeface="Calibri"/>
                <a:sym typeface="Calibri"/>
              </a:rPr>
              <a:t>Part B. Ethical Obligations of Authors</a:t>
            </a:r>
            <a:endParaRPr sz="1000" b="1" dirty="0">
              <a:solidFill>
                <a:schemeClr val="bg1"/>
              </a:solidFill>
              <a:ea typeface="Microsoft YaHei Light" panose="020B0502040204020203" pitchFamily="34" charset="-122"/>
            </a:endParaRPr>
          </a:p>
          <a:p>
            <a:pPr algn="ctr"/>
            <a:r>
              <a:rPr lang="en-GB" sz="1000" b="1" dirty="0">
                <a:solidFill>
                  <a:schemeClr val="bg1"/>
                </a:solidFill>
                <a:ea typeface="Microsoft YaHei Light" panose="020B0502040204020203" pitchFamily="34" charset="-122"/>
                <a:cs typeface="Calibri"/>
                <a:sym typeface="Calibri"/>
              </a:rPr>
              <a:t>| Ethical Guidelines to Publication of Chemical Research</a:t>
            </a:r>
          </a:p>
          <a:p>
            <a:pPr algn="ctr"/>
            <a:r>
              <a:rPr lang="zh-TW" altLang="en-US" sz="1333" b="1" dirty="0">
                <a:solidFill>
                  <a:schemeClr val="lt1"/>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Calibri"/>
                <a:sym typeface="Calibri"/>
              </a:rPr>
              <a:t>截图来源：</a:t>
            </a:r>
            <a:r>
              <a:rPr lang="en-US" altLang="zh-TW" sz="1333" b="1" dirty="0">
                <a:solidFill>
                  <a:schemeClr val="lt1"/>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Calibri"/>
                <a:sym typeface="Calibri"/>
              </a:rPr>
              <a:t>《</a:t>
            </a:r>
            <a:r>
              <a:rPr lang="zh-CN" altLang="en-US" sz="1333" b="1" dirty="0">
                <a:solidFill>
                  <a:schemeClr val="lt1"/>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Calibri"/>
                <a:sym typeface="Calibri"/>
              </a:rPr>
              <a:t>化学研究出版伦理准则</a:t>
            </a:r>
            <a:r>
              <a:rPr lang="en-US" altLang="zh-TW" sz="1333" b="1" dirty="0">
                <a:solidFill>
                  <a:schemeClr val="lt1"/>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Calibri"/>
                <a:sym typeface="Calibri"/>
              </a:rPr>
              <a:t>》</a:t>
            </a:r>
            <a:br>
              <a:rPr lang="en-US" altLang="zh-TW" sz="1333" b="1" dirty="0">
                <a:solidFill>
                  <a:schemeClr val="lt1"/>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Calibri"/>
                <a:sym typeface="Calibri"/>
              </a:rPr>
            </a:br>
            <a:r>
              <a:rPr lang="zh-CN" altLang="en-US" sz="1333" b="1" dirty="0">
                <a:solidFill>
                  <a:schemeClr val="lt1"/>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Calibri"/>
                <a:sym typeface="Calibri"/>
              </a:rPr>
              <a:t>第二部分“作者道德义务”</a:t>
            </a:r>
            <a:endParaRPr lang="en-GB" sz="1333" b="1" dirty="0">
              <a:solidFill>
                <a:schemeClr val="lt1"/>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cs typeface="Calibri"/>
              <a:sym typeface="Calibri"/>
            </a:endParaRPr>
          </a:p>
        </p:txBody>
      </p:sp>
      <p:pic>
        <p:nvPicPr>
          <p:cNvPr id="13" name="Google Shape;237;p42">
            <a:extLst>
              <a:ext uri="{FF2B5EF4-FFF2-40B4-BE49-F238E27FC236}">
                <a16:creationId xmlns:a16="http://schemas.microsoft.com/office/drawing/2014/main" id="{65547D8D-EE7A-F0C0-9749-577D28FAEC94}"/>
              </a:ext>
            </a:extLst>
          </p:cNvPr>
          <p:cNvPicPr preferRelativeResize="0"/>
          <p:nvPr/>
        </p:nvPicPr>
        <p:blipFill rotWithShape="1">
          <a:blip r:embed="rId6">
            <a:alphaModFix/>
          </a:blip>
          <a:srcRect/>
          <a:stretch/>
        </p:blipFill>
        <p:spPr>
          <a:xfrm>
            <a:off x="4356123" y="934790"/>
            <a:ext cx="2304109" cy="2789088"/>
          </a:xfrm>
          <a:prstGeom prst="rect">
            <a:avLst/>
          </a:prstGeom>
          <a:noFill/>
          <a:ln w="6350">
            <a:solidFill>
              <a:schemeClr val="bg1"/>
            </a:solidFill>
          </a:ln>
        </p:spPr>
      </p:pic>
      <p:pic>
        <p:nvPicPr>
          <p:cNvPr id="15" name="Google Shape;239;p42">
            <a:extLst>
              <a:ext uri="{FF2B5EF4-FFF2-40B4-BE49-F238E27FC236}">
                <a16:creationId xmlns:a16="http://schemas.microsoft.com/office/drawing/2014/main" id="{594ECDA4-D66E-36AF-7732-81FA1772CF7A}"/>
              </a:ext>
            </a:extLst>
          </p:cNvPr>
          <p:cNvPicPr preferRelativeResize="0"/>
          <p:nvPr/>
        </p:nvPicPr>
        <p:blipFill rotWithShape="1">
          <a:blip r:embed="rId7">
            <a:alphaModFix/>
          </a:blip>
          <a:srcRect/>
          <a:stretch/>
        </p:blipFill>
        <p:spPr>
          <a:xfrm>
            <a:off x="5165711" y="2545262"/>
            <a:ext cx="3438883" cy="798410"/>
          </a:xfrm>
          <a:prstGeom prst="rect">
            <a:avLst/>
          </a:prstGeom>
          <a:noFill/>
          <a:ln w="6350">
            <a:solidFill>
              <a:schemeClr val="bg1">
                <a:lumMod val="50000"/>
                <a:lumOff val="50000"/>
              </a:schemeClr>
            </a:solidFill>
          </a:ln>
        </p:spPr>
      </p:pic>
      <p:sp>
        <p:nvSpPr>
          <p:cNvPr id="16" name="Google Shape;240;p42">
            <a:extLst>
              <a:ext uri="{FF2B5EF4-FFF2-40B4-BE49-F238E27FC236}">
                <a16:creationId xmlns:a16="http://schemas.microsoft.com/office/drawing/2014/main" id="{BDCBA033-411A-3400-C9FA-4003E0AB3AE8}"/>
              </a:ext>
            </a:extLst>
          </p:cNvPr>
          <p:cNvSpPr/>
          <p:nvPr/>
        </p:nvSpPr>
        <p:spPr>
          <a:xfrm>
            <a:off x="4356123" y="3831084"/>
            <a:ext cx="4248471" cy="931331"/>
          </a:xfrm>
          <a:prstGeom prst="rect">
            <a:avLst/>
          </a:prstGeom>
          <a:solidFill>
            <a:schemeClr val="accent2">
              <a:lumMod val="60000"/>
              <a:lumOff val="40000"/>
            </a:schemeClr>
          </a:solidFill>
          <a:ln w="12700">
            <a:headEnd type="none" w="sm" len="sm"/>
            <a:tailEnd type="none" w="sm" len="sm"/>
          </a:ln>
        </p:spPr>
        <p:style>
          <a:lnRef idx="2">
            <a:schemeClr val="accent6">
              <a:shade val="15000"/>
            </a:schemeClr>
          </a:lnRef>
          <a:fillRef idx="1">
            <a:schemeClr val="accent6"/>
          </a:fillRef>
          <a:effectRef idx="0">
            <a:schemeClr val="accent6"/>
          </a:effectRef>
          <a:fontRef idx="minor">
            <a:schemeClr val="lt1"/>
          </a:fontRef>
        </p:style>
        <p:txBody>
          <a:bodyPr spcFirstLastPara="1" wrap="square" lIns="91433" tIns="45700" rIns="91433" bIns="45700" anchor="ctr" anchorCtr="0">
            <a:noAutofit/>
          </a:bodyPr>
          <a:lstStyle/>
          <a:p>
            <a:pPr algn="ctr"/>
            <a:r>
              <a:rPr lang="en-GB" sz="1000" b="1" dirty="0">
                <a:solidFill>
                  <a:schemeClr val="bg1">
                    <a:lumMod val="75000"/>
                  </a:schemeClr>
                </a:solidFill>
                <a:ea typeface="Microsoft YaHei Light" panose="020B0502040204020203" pitchFamily="34" charset="-122"/>
                <a:cs typeface="Calibri"/>
                <a:sym typeface="Calibri"/>
              </a:rPr>
              <a:t>Author Guidelines | Appendix 1: Preparing for Submission | Authorship, Author List, and Coauthor Notification</a:t>
            </a:r>
          </a:p>
          <a:p>
            <a:pPr algn="ctr"/>
            <a:r>
              <a:rPr lang="zh-TW" altLang="en-US" sz="1333" b="1" dirty="0">
                <a:solidFill>
                  <a:schemeClr val="lt1"/>
                </a:solidFill>
                <a:effectLst>
                  <a:outerShdw blurRad="38100" dist="38100" dir="2700000" algn="tl">
                    <a:srgbClr val="000000">
                      <a:alpha val="43137"/>
                    </a:srgbClr>
                  </a:outerShdw>
                </a:effectLst>
                <a:latin typeface="Calibri" panose="020F0502020204030204" pitchFamily="34" charset="0"/>
                <a:ea typeface="宋体" panose="02010600030101010101" pitchFamily="2" charset="-122"/>
                <a:cs typeface="Calibri" panose="020F0502020204030204" pitchFamily="34" charset="0"/>
                <a:sym typeface="Calibri"/>
              </a:rPr>
              <a:t>截图来源：</a:t>
            </a:r>
            <a:r>
              <a:rPr lang="en-US" altLang="zh-TW" sz="1333" b="1" dirty="0">
                <a:solidFill>
                  <a:schemeClr val="lt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sym typeface="Calibri"/>
              </a:rPr>
              <a:t>ACS </a:t>
            </a:r>
            <a:r>
              <a:rPr lang="zh-TW" altLang="en-US" sz="1333" b="1" dirty="0">
                <a:solidFill>
                  <a:schemeClr val="lt1"/>
                </a:solidFill>
                <a:effectLst>
                  <a:outerShdw blurRad="38100" dist="38100" dir="2700000" algn="tl">
                    <a:srgbClr val="000000">
                      <a:alpha val="43137"/>
                    </a:srgbClr>
                  </a:outerShdw>
                </a:effectLst>
                <a:latin typeface="Calibri" panose="020F0502020204030204" pitchFamily="34" charset="0"/>
                <a:ea typeface="宋体" panose="02010600030101010101" pitchFamily="2" charset="-122"/>
                <a:cs typeface="Calibri" panose="020F0502020204030204" pitchFamily="34" charset="0"/>
                <a:sym typeface="Calibri"/>
              </a:rPr>
              <a:t>期刊“作者指南”</a:t>
            </a:r>
            <a:r>
              <a:rPr lang="zh-CN" altLang="en-US" sz="1333" b="1" dirty="0">
                <a:solidFill>
                  <a:schemeClr val="lt1"/>
                </a:solidFill>
                <a:effectLst>
                  <a:outerShdw blurRad="38100" dist="38100" dir="2700000" algn="tl">
                    <a:srgbClr val="000000">
                      <a:alpha val="43137"/>
                    </a:srgbClr>
                  </a:outerShdw>
                </a:effectLst>
                <a:latin typeface="Calibri" panose="020F0502020204030204" pitchFamily="34" charset="0"/>
                <a:ea typeface="宋体" panose="02010600030101010101" pitchFamily="2" charset="-122"/>
                <a:cs typeface="Calibri" panose="020F0502020204030204" pitchFamily="34" charset="0"/>
                <a:sym typeface="Calibri"/>
              </a:rPr>
              <a:t>附录 </a:t>
            </a:r>
            <a:r>
              <a:rPr lang="en-US" altLang="zh-CN" sz="1333" b="1" dirty="0">
                <a:solidFill>
                  <a:schemeClr val="lt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sym typeface="Calibri"/>
              </a:rPr>
              <a:t>1</a:t>
            </a:r>
            <a:r>
              <a:rPr lang="zh-CN" altLang="en-US" sz="1333" b="1" dirty="0">
                <a:solidFill>
                  <a:schemeClr val="lt1"/>
                </a:solidFill>
                <a:effectLst>
                  <a:outerShdw blurRad="38100" dist="38100" dir="2700000" algn="tl">
                    <a:srgbClr val="000000">
                      <a:alpha val="43137"/>
                    </a:srgbClr>
                  </a:outerShdw>
                </a:effectLst>
                <a:latin typeface="Calibri" panose="020F0502020204030204" pitchFamily="34" charset="0"/>
                <a:ea typeface="宋体" panose="02010600030101010101" pitchFamily="2" charset="-122"/>
                <a:cs typeface="Calibri" panose="020F0502020204030204" pitchFamily="34" charset="0"/>
                <a:sym typeface="Calibri"/>
              </a:rPr>
              <a:t>：投稿前准备作者身份、作者名单及合</a:t>
            </a:r>
            <a:r>
              <a:rPr lang="zh-CN" altLang="en-US" sz="1333" b="1" dirty="0">
                <a:effectLst>
                  <a:outerShdw blurRad="38100" dist="38100" dir="2700000" algn="tl">
                    <a:srgbClr val="000000">
                      <a:alpha val="43137"/>
                    </a:srgbClr>
                  </a:outerShdw>
                </a:effectLst>
                <a:latin typeface="Calibri" panose="020F0502020204030204" pitchFamily="34" charset="0"/>
                <a:ea typeface="宋体" panose="02010600030101010101" pitchFamily="2" charset="-122"/>
                <a:cs typeface="Calibri" panose="020F0502020204030204" pitchFamily="34" charset="0"/>
                <a:sym typeface="Calibri"/>
              </a:rPr>
              <a:t>作</a:t>
            </a:r>
            <a:r>
              <a:rPr lang="zh-CN" altLang="en-US" sz="1333" b="1" dirty="0">
                <a:solidFill>
                  <a:schemeClr val="lt1"/>
                </a:solidFill>
                <a:effectLst>
                  <a:outerShdw blurRad="38100" dist="38100" dir="2700000" algn="tl">
                    <a:srgbClr val="000000">
                      <a:alpha val="43137"/>
                    </a:srgbClr>
                  </a:outerShdw>
                </a:effectLst>
                <a:latin typeface="Calibri" panose="020F0502020204030204" pitchFamily="34" charset="0"/>
                <a:ea typeface="宋体" panose="02010600030101010101" pitchFamily="2" charset="-122"/>
                <a:cs typeface="Calibri" panose="020F0502020204030204" pitchFamily="34" charset="0"/>
                <a:sym typeface="Calibri"/>
              </a:rPr>
              <a:t>者通知</a:t>
            </a:r>
            <a:endParaRPr sz="1333" b="1" dirty="0">
              <a:solidFill>
                <a:schemeClr val="lt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sym typeface="Calibri"/>
            </a:endParaRPr>
          </a:p>
        </p:txBody>
      </p:sp>
    </p:spTree>
    <p:extLst>
      <p:ext uri="{BB962C8B-B14F-4D97-AF65-F5344CB8AC3E}">
        <p14:creationId xmlns:p14="http://schemas.microsoft.com/office/powerpoint/2010/main" val="419569156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E9537-687A-1D40-4ACF-05B6C0E41D8B}"/>
            </a:ext>
          </a:extLst>
        </p:cNvPr>
        <p:cNvGrpSpPr/>
        <p:nvPr/>
      </p:nvGrpSpPr>
      <p:grpSpPr>
        <a:xfrm>
          <a:off x="0" y="0"/>
          <a:ext cx="0" cy="0"/>
          <a:chOff x="0" y="0"/>
          <a:chExt cx="0" cy="0"/>
        </a:xfrm>
      </p:grpSpPr>
      <p:sp>
        <p:nvSpPr>
          <p:cNvPr id="14" name="Rectangle 15">
            <a:extLst>
              <a:ext uri="{FF2B5EF4-FFF2-40B4-BE49-F238E27FC236}">
                <a16:creationId xmlns:a16="http://schemas.microsoft.com/office/drawing/2014/main" id="{F1478134-4342-87BB-770A-7C0198125449}"/>
              </a:ext>
            </a:extLst>
          </p:cNvPr>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4" name="图片 3">
            <a:extLst>
              <a:ext uri="{FF2B5EF4-FFF2-40B4-BE49-F238E27FC236}">
                <a16:creationId xmlns:a16="http://schemas.microsoft.com/office/drawing/2014/main" id="{666969A6-D12D-A3BC-1FA3-C5594415F0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extBox 1">
            <a:extLst>
              <a:ext uri="{FF2B5EF4-FFF2-40B4-BE49-F238E27FC236}">
                <a16:creationId xmlns:a16="http://schemas.microsoft.com/office/drawing/2014/main" id="{6C8B191F-C184-5BD3-D990-0A6A754F41B6}"/>
              </a:ext>
            </a:extLst>
          </p:cNvPr>
          <p:cNvSpPr txBox="1"/>
          <p:nvPr/>
        </p:nvSpPr>
        <p:spPr>
          <a:xfrm>
            <a:off x="467544" y="303962"/>
            <a:ext cx="8280920" cy="738664"/>
          </a:xfrm>
          <a:prstGeom prst="rect">
            <a:avLst/>
          </a:prstGeom>
          <a:noFill/>
        </p:spPr>
        <p:txBody>
          <a:bodyPr wrap="square" rtlCol="0">
            <a:spAutoFit/>
          </a:bodyPr>
          <a:lstStyle/>
          <a:p>
            <a:r>
              <a:rPr lang="en-US" altLang="zh-CN"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AI </a:t>
            </a:r>
            <a:r>
              <a:rPr lang="zh-CN" alt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工具用于学术论文写作的最佳实践</a:t>
            </a:r>
          </a:p>
          <a:p>
            <a:r>
              <a:rPr lang="en-US" altLang="zh-CN" b="1" dirty="0">
                <a:solidFill>
                  <a:schemeClr val="bg1">
                    <a:lumMod val="65000"/>
                    <a:lumOff val="35000"/>
                  </a:schemeClr>
                </a:solidFill>
                <a:latin typeface="Arial" panose="020B0604020202020204" pitchFamily="34" charset="0"/>
                <a:cs typeface="Arial" panose="020B0604020202020204" pitchFamily="34" charset="0"/>
              </a:rPr>
              <a:t>Best Practices for Using AI When Writing Scientific Manuscripts </a:t>
            </a:r>
            <a:endParaRPr lang="en-US" b="1" dirty="0">
              <a:solidFill>
                <a:schemeClr val="bg1">
                  <a:lumMod val="65000"/>
                  <a:lumOff val="35000"/>
                </a:schemeClr>
              </a:solidFill>
              <a:latin typeface="Arial" panose="020B0604020202020204" pitchFamily="34" charset="0"/>
              <a:cs typeface="Arial" panose="020B0604020202020204" pitchFamily="34" charset="0"/>
            </a:endParaRPr>
          </a:p>
        </p:txBody>
      </p:sp>
      <p:grpSp>
        <p:nvGrpSpPr>
          <p:cNvPr id="3" name="Group 9">
            <a:extLst>
              <a:ext uri="{FF2B5EF4-FFF2-40B4-BE49-F238E27FC236}">
                <a16:creationId xmlns:a16="http://schemas.microsoft.com/office/drawing/2014/main" id="{B82A00BA-FD08-4C92-9B11-D2367015802D}"/>
              </a:ext>
            </a:extLst>
          </p:cNvPr>
          <p:cNvGrpSpPr/>
          <p:nvPr/>
        </p:nvGrpSpPr>
        <p:grpSpPr>
          <a:xfrm>
            <a:off x="458441" y="1730055"/>
            <a:ext cx="1800200" cy="2321095"/>
            <a:chOff x="1022837" y="3935613"/>
            <a:chExt cx="1371600" cy="1748967"/>
          </a:xfrm>
        </p:grpSpPr>
        <p:pic>
          <p:nvPicPr>
            <p:cNvPr id="5" name="Picture 8" descr="A qr code with black squares&#10;&#10;Description automatically generated">
              <a:extLst>
                <a:ext uri="{FF2B5EF4-FFF2-40B4-BE49-F238E27FC236}">
                  <a16:creationId xmlns:a16="http://schemas.microsoft.com/office/drawing/2014/main" id="{F0F3F64F-8049-393A-D6A1-8CFFE0B833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837" y="3935613"/>
              <a:ext cx="1371600" cy="1371600"/>
            </a:xfrm>
            <a:prstGeom prst="rect">
              <a:avLst/>
            </a:prstGeom>
          </p:spPr>
        </p:pic>
        <p:sp>
          <p:nvSpPr>
            <p:cNvPr id="6" name="TextBox 6">
              <a:extLst>
                <a:ext uri="{FF2B5EF4-FFF2-40B4-BE49-F238E27FC236}">
                  <a16:creationId xmlns:a16="http://schemas.microsoft.com/office/drawing/2014/main" id="{E08E139E-45C4-8910-B51B-919FD6A7D2A0}"/>
                </a:ext>
              </a:extLst>
            </p:cNvPr>
            <p:cNvSpPr txBox="1"/>
            <p:nvPr/>
          </p:nvSpPr>
          <p:spPr>
            <a:xfrm>
              <a:off x="1022837" y="5392975"/>
              <a:ext cx="1371600" cy="291605"/>
            </a:xfrm>
            <a:prstGeom prst="rect">
              <a:avLst/>
            </a:prstGeom>
            <a:noFill/>
          </p:spPr>
          <p:txBody>
            <a:bodyPr wrap="square" lIns="60960" rIns="6096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宋体" panose="02010600030101010101" pitchFamily="2" charset="-122"/>
                  <a:ea typeface="宋体" panose="02010600030101010101" pitchFamily="2" charset="-122"/>
                </a:rPr>
                <a:t>扫码阅读文章</a:t>
              </a: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宋体" panose="02010600030101010101" pitchFamily="2" charset="-122"/>
                <a:ea typeface="宋体" panose="02010600030101010101" pitchFamily="2" charset="-122"/>
              </a:endParaRPr>
            </a:p>
          </p:txBody>
        </p:sp>
      </p:grpSp>
      <p:pic>
        <p:nvPicPr>
          <p:cNvPr id="11" name="图片 10">
            <a:extLst>
              <a:ext uri="{FF2B5EF4-FFF2-40B4-BE49-F238E27FC236}">
                <a16:creationId xmlns:a16="http://schemas.microsoft.com/office/drawing/2014/main" id="{D3953200-912C-D015-EDCA-E93AA0A7207D}"/>
              </a:ext>
            </a:extLst>
          </p:cNvPr>
          <p:cNvPicPr>
            <a:picLocks noChangeAspect="1"/>
          </p:cNvPicPr>
          <p:nvPr/>
        </p:nvPicPr>
        <p:blipFill>
          <a:blip r:embed="rId4"/>
          <a:stretch>
            <a:fillRect/>
          </a:stretch>
        </p:blipFill>
        <p:spPr>
          <a:xfrm>
            <a:off x="2483768" y="1730055"/>
            <a:ext cx="6340333" cy="2281855"/>
          </a:xfrm>
          <a:prstGeom prst="rect">
            <a:avLst/>
          </a:prstGeom>
        </p:spPr>
      </p:pic>
      <p:pic>
        <p:nvPicPr>
          <p:cNvPr id="13" name="图片 12">
            <a:extLst>
              <a:ext uri="{FF2B5EF4-FFF2-40B4-BE49-F238E27FC236}">
                <a16:creationId xmlns:a16="http://schemas.microsoft.com/office/drawing/2014/main" id="{6D67E382-3A5C-2188-0E9D-561115C52DD4}"/>
              </a:ext>
            </a:extLst>
          </p:cNvPr>
          <p:cNvPicPr>
            <a:picLocks noChangeAspect="1"/>
          </p:cNvPicPr>
          <p:nvPr/>
        </p:nvPicPr>
        <p:blipFill>
          <a:blip r:embed="rId5"/>
          <a:stretch>
            <a:fillRect/>
          </a:stretch>
        </p:blipFill>
        <p:spPr>
          <a:xfrm>
            <a:off x="7434610" y="1730055"/>
            <a:ext cx="1360866" cy="1101978"/>
          </a:xfrm>
          <a:prstGeom prst="rect">
            <a:avLst/>
          </a:prstGeom>
        </p:spPr>
      </p:pic>
      <p:sp>
        <p:nvSpPr>
          <p:cNvPr id="15" name="TextBox 1">
            <a:extLst>
              <a:ext uri="{FF2B5EF4-FFF2-40B4-BE49-F238E27FC236}">
                <a16:creationId xmlns:a16="http://schemas.microsoft.com/office/drawing/2014/main" id="{40CFB0CC-0171-7ACB-6D7E-8129C98B338C}"/>
              </a:ext>
            </a:extLst>
          </p:cNvPr>
          <p:cNvSpPr txBox="1"/>
          <p:nvPr/>
        </p:nvSpPr>
        <p:spPr>
          <a:xfrm>
            <a:off x="5004048" y="4051150"/>
            <a:ext cx="3820053" cy="338554"/>
          </a:xfrm>
          <a:prstGeom prst="rect">
            <a:avLst/>
          </a:prstGeom>
          <a:noFill/>
        </p:spPr>
        <p:txBody>
          <a:bodyPr wrap="square" rtlCol="0">
            <a:spAutoFit/>
          </a:bodyPr>
          <a:lstStyle/>
          <a:p>
            <a:pPr algn="r"/>
            <a:r>
              <a:rPr lang="it-IT" altLang="zh-CN" sz="1600"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ACS Nano </a:t>
            </a:r>
            <a:r>
              <a:rPr lang="it-IT" altLang="zh-CN" sz="16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2023, 17, 5, 4091 - 4093</a:t>
            </a:r>
            <a:endParaRPr lang="zh-CN" altLang="en-US" sz="1600"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08605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46FA0-070A-BD08-165C-A6E79792F20A}"/>
            </a:ext>
          </a:extLst>
        </p:cNvPr>
        <p:cNvGrpSpPr/>
        <p:nvPr/>
      </p:nvGrpSpPr>
      <p:grpSpPr>
        <a:xfrm>
          <a:off x="0" y="0"/>
          <a:ext cx="0" cy="0"/>
          <a:chOff x="0" y="0"/>
          <a:chExt cx="0" cy="0"/>
        </a:xfrm>
      </p:grpSpPr>
      <p:sp>
        <p:nvSpPr>
          <p:cNvPr id="14" name="Rectangle 15">
            <a:extLst>
              <a:ext uri="{FF2B5EF4-FFF2-40B4-BE49-F238E27FC236}">
                <a16:creationId xmlns:a16="http://schemas.microsoft.com/office/drawing/2014/main" id="{A6BC4C24-853C-E85C-11BF-4E71B1623CCF}"/>
              </a:ext>
            </a:extLst>
          </p:cNvPr>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4" name="图片 3">
            <a:extLst>
              <a:ext uri="{FF2B5EF4-FFF2-40B4-BE49-F238E27FC236}">
                <a16:creationId xmlns:a16="http://schemas.microsoft.com/office/drawing/2014/main" id="{B8E1E2D9-2400-7B7E-D197-FBADAFC56A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extBox 1">
            <a:extLst>
              <a:ext uri="{FF2B5EF4-FFF2-40B4-BE49-F238E27FC236}">
                <a16:creationId xmlns:a16="http://schemas.microsoft.com/office/drawing/2014/main" id="{88B7120C-0118-17CF-2842-BAED36217088}"/>
              </a:ext>
            </a:extLst>
          </p:cNvPr>
          <p:cNvSpPr txBox="1"/>
          <p:nvPr/>
        </p:nvSpPr>
        <p:spPr>
          <a:xfrm>
            <a:off x="467544" y="303962"/>
            <a:ext cx="8496944" cy="461665"/>
          </a:xfrm>
          <a:prstGeom prst="rect">
            <a:avLst/>
          </a:prstGeom>
          <a:noFill/>
        </p:spPr>
        <p:txBody>
          <a:bodyPr wrap="square" rtlCol="0">
            <a:spAutoFit/>
          </a:bodyPr>
          <a:lstStyle/>
          <a:p>
            <a:r>
              <a:rPr lang="zh-CN" alt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对于使用 </a:t>
            </a:r>
            <a:r>
              <a:rPr lang="en-US" altLang="zh-CN"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AI </a:t>
            </a:r>
            <a:r>
              <a:rPr lang="zh-CN" alt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语言机器人进行科学交流的一些建议</a:t>
            </a:r>
          </a:p>
        </p:txBody>
      </p:sp>
      <p:sp>
        <p:nvSpPr>
          <p:cNvPr id="8" name="TextBox 1">
            <a:extLst>
              <a:ext uri="{FF2B5EF4-FFF2-40B4-BE49-F238E27FC236}">
                <a16:creationId xmlns:a16="http://schemas.microsoft.com/office/drawing/2014/main" id="{230CD0D7-4E22-7DC8-1932-358C2B5738F1}"/>
              </a:ext>
            </a:extLst>
          </p:cNvPr>
          <p:cNvSpPr txBox="1"/>
          <p:nvPr/>
        </p:nvSpPr>
        <p:spPr>
          <a:xfrm>
            <a:off x="467544" y="1203598"/>
            <a:ext cx="8280920" cy="3570208"/>
          </a:xfrm>
          <a:prstGeom prst="rect">
            <a:avLst/>
          </a:prstGeom>
          <a:noFill/>
        </p:spPr>
        <p:txBody>
          <a:bodyPr wrap="square" rtlCol="0">
            <a:spAutoFit/>
          </a:bodyPr>
          <a:lstStyle/>
          <a:p>
            <a:r>
              <a:rPr lang="zh-CN" altLang="en-US"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提醒合作者与自己，</a:t>
            </a:r>
            <a:r>
              <a:rPr lang="en-US" altLang="zh-CN"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ChatGPT </a:t>
            </a:r>
            <a:r>
              <a:rPr lang="zh-CN" altLang="en-US"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模型的输出只是最初的草稿</a:t>
            </a:r>
          </a:p>
          <a:p>
            <a:r>
              <a:rPr lang="en-US" altLang="zh-CN" sz="1600" b="1" dirty="0">
                <a:solidFill>
                  <a:schemeClr val="bg1">
                    <a:lumMod val="65000"/>
                    <a:lumOff val="35000"/>
                  </a:schemeClr>
                </a:solidFill>
                <a:latin typeface="Arial" panose="020B0604020202020204" pitchFamily="34" charset="0"/>
                <a:cs typeface="Arial" panose="020B0604020202020204" pitchFamily="34" charset="0"/>
              </a:rPr>
              <a:t>Remind your coauthors, and yourself, that the output of the ChatGPT model is merely a very early draft, at best.</a:t>
            </a:r>
          </a:p>
          <a:p>
            <a:endParaRPr lang="en-US" altLang="zh-CN" sz="1600" b="1" dirty="0">
              <a:solidFill>
                <a:schemeClr val="bg1">
                  <a:lumMod val="65000"/>
                  <a:lumOff val="3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zh-CN" altLang="en-US"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不要逐字逐句地使用来自 </a:t>
            </a:r>
            <a:r>
              <a:rPr lang="en-US" altLang="zh-CN"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ChatGPT </a:t>
            </a:r>
            <a:r>
              <a:rPr lang="zh-CN" altLang="en-US"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的文字</a:t>
            </a:r>
            <a:endParaRPr lang="en-US" altLang="zh-CN"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en-US" altLang="zh-CN" sz="1600" b="1" dirty="0">
                <a:solidFill>
                  <a:schemeClr val="bg1">
                    <a:lumMod val="65000"/>
                    <a:lumOff val="35000"/>
                  </a:schemeClr>
                </a:solidFill>
                <a:latin typeface="Arial" panose="020B0604020202020204" pitchFamily="34" charset="0"/>
                <a:cs typeface="Arial" panose="020B0604020202020204" pitchFamily="34" charset="0"/>
              </a:rPr>
              <a:t>Do not use text verbatim from ChatGPT.</a:t>
            </a:r>
          </a:p>
          <a:p>
            <a:endParaRPr lang="en-US" altLang="zh-CN" sz="16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zh-CN" altLang="en-US"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任何由 </a:t>
            </a:r>
            <a:r>
              <a:rPr lang="en-US" altLang="zh-CN"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AI </a:t>
            </a:r>
            <a:r>
              <a:rPr lang="zh-CN" altLang="en-US"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机器人 </a:t>
            </a:r>
            <a:r>
              <a:rPr lang="en-US" altLang="zh-CN"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ChatGPT </a:t>
            </a:r>
            <a:r>
              <a:rPr lang="zh-CN" altLang="en-US"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推荐的引用都需要通过原始文献进行验证</a:t>
            </a:r>
            <a:endParaRPr lang="en-US" altLang="zh-CN"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en-US" altLang="zh-CN" sz="1600" b="1" dirty="0">
                <a:solidFill>
                  <a:schemeClr val="bg1">
                    <a:lumMod val="65000"/>
                    <a:lumOff val="35000"/>
                  </a:schemeClr>
                </a:solidFill>
                <a:latin typeface="Arial" panose="020B0604020202020204" pitchFamily="34" charset="0"/>
                <a:cs typeface="Arial" panose="020B0604020202020204" pitchFamily="34" charset="0"/>
              </a:rPr>
              <a:t>Any citations recommended by an AI bot/ChatGPT need to be verified with the original literature.</a:t>
            </a:r>
          </a:p>
          <a:p>
            <a:endParaRPr lang="en-US" altLang="zh-TW" sz="1600" b="1" dirty="0">
              <a:solidFill>
                <a:schemeClr val="bg1">
                  <a:lumMod val="65000"/>
                  <a:lumOff val="3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zh-CN" altLang="en-US"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不要让 </a:t>
            </a:r>
            <a:r>
              <a:rPr lang="en-US" altLang="zh-TW"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ChatGPT </a:t>
            </a:r>
            <a:r>
              <a:rPr lang="zh-CN" altLang="en-US"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扼杀您的创造力和深度思考</a:t>
            </a:r>
          </a:p>
          <a:p>
            <a:r>
              <a:rPr lang="en-US" altLang="zh-CN" sz="1600" b="1" dirty="0">
                <a:solidFill>
                  <a:schemeClr val="bg1">
                    <a:lumMod val="65000"/>
                    <a:lumOff val="35000"/>
                  </a:schemeClr>
                </a:solidFill>
                <a:latin typeface="Arial" panose="020B0604020202020204" pitchFamily="34" charset="0"/>
                <a:cs typeface="Arial" panose="020B0604020202020204" pitchFamily="34" charset="0"/>
              </a:rPr>
              <a:t>Do not allow ChatGPT to squelch your creativity and deep thinking.</a:t>
            </a:r>
          </a:p>
        </p:txBody>
      </p:sp>
    </p:spTree>
    <p:extLst>
      <p:ext uri="{BB962C8B-B14F-4D97-AF65-F5344CB8AC3E}">
        <p14:creationId xmlns:p14="http://schemas.microsoft.com/office/powerpoint/2010/main" val="23040317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13B16-DB54-D0D5-127C-10CC21710AB9}"/>
            </a:ext>
          </a:extLst>
        </p:cNvPr>
        <p:cNvGrpSpPr/>
        <p:nvPr/>
      </p:nvGrpSpPr>
      <p:grpSpPr>
        <a:xfrm>
          <a:off x="0" y="0"/>
          <a:ext cx="0" cy="0"/>
          <a:chOff x="0" y="0"/>
          <a:chExt cx="0" cy="0"/>
        </a:xfrm>
      </p:grpSpPr>
      <p:sp>
        <p:nvSpPr>
          <p:cNvPr id="14" name="Rectangle 15">
            <a:extLst>
              <a:ext uri="{FF2B5EF4-FFF2-40B4-BE49-F238E27FC236}">
                <a16:creationId xmlns:a16="http://schemas.microsoft.com/office/drawing/2014/main" id="{D4E996C0-B243-DBAD-AE34-B2508C414BC0}"/>
              </a:ext>
            </a:extLst>
          </p:cNvPr>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4" name="图片 3">
            <a:extLst>
              <a:ext uri="{FF2B5EF4-FFF2-40B4-BE49-F238E27FC236}">
                <a16:creationId xmlns:a16="http://schemas.microsoft.com/office/drawing/2014/main" id="{B9951087-954D-C1E0-5D19-325A1E56ED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extBox 1">
            <a:extLst>
              <a:ext uri="{FF2B5EF4-FFF2-40B4-BE49-F238E27FC236}">
                <a16:creationId xmlns:a16="http://schemas.microsoft.com/office/drawing/2014/main" id="{B7AFA3D1-F9FA-3A56-489D-2EA72C3208E2}"/>
              </a:ext>
            </a:extLst>
          </p:cNvPr>
          <p:cNvSpPr txBox="1"/>
          <p:nvPr/>
        </p:nvSpPr>
        <p:spPr>
          <a:xfrm>
            <a:off x="467544" y="303962"/>
            <a:ext cx="8496944" cy="461665"/>
          </a:xfrm>
          <a:prstGeom prst="rect">
            <a:avLst/>
          </a:prstGeom>
          <a:noFill/>
        </p:spPr>
        <p:txBody>
          <a:bodyPr wrap="square" rtlCol="0">
            <a:spAutoFit/>
          </a:bodyPr>
          <a:lstStyle/>
          <a:p>
            <a:r>
              <a:rPr lang="zh-CN" alt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对于使用 </a:t>
            </a:r>
            <a:r>
              <a:rPr lang="en-US" altLang="zh-CN"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AI </a:t>
            </a:r>
            <a:r>
              <a:rPr lang="zh-CN" altLang="en-US"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语言机器人进行科学交流的一些建议</a:t>
            </a:r>
          </a:p>
        </p:txBody>
      </p:sp>
      <p:sp>
        <p:nvSpPr>
          <p:cNvPr id="3" name="TextBox 1">
            <a:extLst>
              <a:ext uri="{FF2B5EF4-FFF2-40B4-BE49-F238E27FC236}">
                <a16:creationId xmlns:a16="http://schemas.microsoft.com/office/drawing/2014/main" id="{BE8158FF-D5DE-B066-3EE8-010E910228ED}"/>
              </a:ext>
            </a:extLst>
          </p:cNvPr>
          <p:cNvSpPr txBox="1"/>
          <p:nvPr/>
        </p:nvSpPr>
        <p:spPr>
          <a:xfrm>
            <a:off x="467544" y="1491630"/>
            <a:ext cx="8280920" cy="2616101"/>
          </a:xfrm>
          <a:prstGeom prst="rect">
            <a:avLst/>
          </a:prstGeom>
          <a:noFill/>
        </p:spPr>
        <p:txBody>
          <a:bodyPr wrap="square" rtlCol="0">
            <a:spAutoFit/>
          </a:bodyPr>
          <a:lstStyle/>
          <a:p>
            <a:r>
              <a:rPr lang="zh-CN" altLang="en-US"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不要将 </a:t>
            </a:r>
            <a:r>
              <a:rPr lang="en-US" altLang="zh-CN"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ChatGPT </a:t>
            </a:r>
            <a:r>
              <a:rPr lang="zh-CN" altLang="en-US"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或任何其它基于 </a:t>
            </a:r>
            <a:r>
              <a:rPr lang="en-US" altLang="zh-CN"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AI </a:t>
            </a:r>
            <a:r>
              <a:rPr lang="zh-CN" altLang="en-US"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的机器人列为共同作者</a:t>
            </a:r>
          </a:p>
          <a:p>
            <a:r>
              <a:rPr lang="en-US" altLang="zh-CN" sz="1600" b="1" dirty="0">
                <a:solidFill>
                  <a:schemeClr val="bg1">
                    <a:lumMod val="65000"/>
                    <a:lumOff val="35000"/>
                  </a:schemeClr>
                </a:solidFill>
                <a:latin typeface="Arial" panose="020B0604020202020204" pitchFamily="34" charset="0"/>
                <a:cs typeface="Arial" panose="020B0604020202020204" pitchFamily="34" charset="0"/>
              </a:rPr>
              <a:t>Do not include ChatGPT or any other AI-based bot as a co-author.</a:t>
            </a:r>
          </a:p>
          <a:p>
            <a:endParaRPr lang="en-US" altLang="zh-CN" sz="2000" b="1" dirty="0">
              <a:solidFill>
                <a:schemeClr val="bg1">
                  <a:lumMod val="65000"/>
                  <a:lumOff val="3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zh-CN" altLang="en-US"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在致谢和实验部分中明确您使用 </a:t>
            </a:r>
            <a:r>
              <a:rPr lang="en-US" altLang="zh-CN"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AI </a:t>
            </a:r>
            <a:r>
              <a:rPr lang="zh-CN" altLang="en-US"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机器人 </a:t>
            </a:r>
            <a:r>
              <a:rPr lang="en-US" altLang="zh-CN"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ChatGPT </a:t>
            </a:r>
            <a:r>
              <a:rPr lang="zh-CN" altLang="en-US"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准备稿件</a:t>
            </a:r>
            <a:endParaRPr lang="en-US" altLang="zh-CN"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en-US" altLang="zh-CN" sz="1600" b="1" dirty="0">
                <a:solidFill>
                  <a:schemeClr val="bg1">
                    <a:lumMod val="65000"/>
                    <a:lumOff val="35000"/>
                  </a:schemeClr>
                </a:solidFill>
                <a:latin typeface="Arial" panose="020B0604020202020204" pitchFamily="34" charset="0"/>
                <a:cs typeface="Arial" panose="020B0604020202020204" pitchFamily="34" charset="0"/>
              </a:rPr>
              <a:t>In the Acknowledgments and experimental sections, your use of an AI bot/ChatGPT to prepare your manuscript.</a:t>
            </a:r>
          </a:p>
          <a:p>
            <a:endParaRPr lang="en-US" altLang="zh-CN"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en-US" altLang="zh-CN"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ChatGPT </a:t>
            </a:r>
            <a:r>
              <a:rPr lang="zh-CN" altLang="en-US"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不能对任何陈述或伦理违规负责</a:t>
            </a:r>
            <a:endParaRPr lang="en-US" altLang="zh-CN"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r>
              <a:rPr lang="en-US" altLang="zh-CN" sz="1600" b="1" dirty="0">
                <a:solidFill>
                  <a:schemeClr val="bg1">
                    <a:lumMod val="65000"/>
                    <a:lumOff val="35000"/>
                  </a:schemeClr>
                </a:solidFill>
                <a:latin typeface="Arial" panose="020B0604020202020204" pitchFamily="34" charset="0"/>
                <a:cs typeface="Arial" panose="020B0604020202020204" pitchFamily="34" charset="0"/>
              </a:rPr>
              <a:t>ChatGPT cannot be held accountable for any statement or ethical breach. </a:t>
            </a:r>
          </a:p>
        </p:txBody>
      </p:sp>
    </p:spTree>
    <p:extLst>
      <p:ext uri="{BB962C8B-B14F-4D97-AF65-F5344CB8AC3E}">
        <p14:creationId xmlns:p14="http://schemas.microsoft.com/office/powerpoint/2010/main" val="188125609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able, indoor, sitting, food&#10;&#10;Description automatically generated">
            <a:extLst>
              <a:ext uri="{FF2B5EF4-FFF2-40B4-BE49-F238E27FC236}">
                <a16:creationId xmlns:a16="http://schemas.microsoft.com/office/drawing/2014/main" id="{ACC7E0DB-861A-034C-ACE3-56B82D56C6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Rectangle 15">
            <a:extLst>
              <a:ext uri="{FF2B5EF4-FFF2-40B4-BE49-F238E27FC236}">
                <a16:creationId xmlns:a16="http://schemas.microsoft.com/office/drawing/2014/main" id="{00B012C9-259F-4168-3317-2BFAA04F0A87}"/>
              </a:ext>
            </a:extLst>
          </p:cNvPr>
          <p:cNvSpPr/>
          <p:nvPr/>
        </p:nvSpPr>
        <p:spPr>
          <a:xfrm>
            <a:off x="2591780" y="1977684"/>
            <a:ext cx="3960440" cy="118813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sp>
        <p:nvSpPr>
          <p:cNvPr id="3" name="TextBox 1">
            <a:extLst>
              <a:ext uri="{FF2B5EF4-FFF2-40B4-BE49-F238E27FC236}">
                <a16:creationId xmlns:a16="http://schemas.microsoft.com/office/drawing/2014/main" id="{1F8ABD93-1EEF-C82F-F2F4-AD1D8CF54BBE}"/>
              </a:ext>
            </a:extLst>
          </p:cNvPr>
          <p:cNvSpPr txBox="1"/>
          <p:nvPr/>
        </p:nvSpPr>
        <p:spPr>
          <a:xfrm>
            <a:off x="2879812" y="2248584"/>
            <a:ext cx="3384376" cy="646331"/>
          </a:xfrm>
          <a:prstGeom prst="rect">
            <a:avLst/>
          </a:prstGeom>
          <a:noFill/>
        </p:spPr>
        <p:txBody>
          <a:bodyPr wrap="square" rtlCol="0">
            <a:spAutoFit/>
          </a:bodyPr>
          <a:lstStyle/>
          <a:p>
            <a:pPr algn="ctr"/>
            <a:r>
              <a:rPr lang="zh-CN" altLang="en-US" sz="3600" b="1" dirty="0">
                <a:solidFill>
                  <a:schemeClr val="bg1"/>
                </a:solidFill>
                <a:latin typeface="Arial" panose="020B0604020202020204" pitchFamily="34" charset="0"/>
                <a:cs typeface="Arial" panose="020B0604020202020204" pitchFamily="34" charset="0"/>
              </a:rPr>
              <a:t>课堂有奖答题</a:t>
            </a:r>
            <a:endParaRPr lang="en-US" sz="36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26205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06905A6B-D180-7DE8-D3F4-6E1A9F42463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4" name="Slide Number Placeholder 2">
            <a:extLst>
              <a:ext uri="{FF2B5EF4-FFF2-40B4-BE49-F238E27FC236}">
                <a16:creationId xmlns:a16="http://schemas.microsoft.com/office/drawing/2014/main" id="{4B8CE718-E27F-2E7A-2670-9327DA43E673}"/>
              </a:ext>
            </a:extLst>
          </p:cNvPr>
          <p:cNvSpPr>
            <a:spLocks noGrp="1"/>
          </p:cNvSpPr>
          <p:nvPr>
            <p:ph type="sldNum" sz="quarter" idx="12"/>
          </p:nvPr>
        </p:nvSpPr>
        <p:spPr>
          <a:xfrm>
            <a:off x="7505129" y="4675363"/>
            <a:ext cx="470380" cy="228963"/>
          </a:xfrm>
        </p:spPr>
        <p:txBody>
          <a:bodyPr/>
          <a:lstStyle/>
          <a:p>
            <a:fld id="{DF0D8B84-1A4B-414C-B2D5-20F7DD95F941}" type="slidenum">
              <a:rPr lang="en-US" smtClean="0">
                <a:solidFill>
                  <a:schemeClr val="bg1"/>
                </a:solidFill>
              </a:rPr>
              <a:pPr/>
              <a:t>73</a:t>
            </a:fld>
            <a:endParaRPr lang="en-US" dirty="0">
              <a:solidFill>
                <a:schemeClr val="bg1"/>
              </a:solidFill>
            </a:endParaRPr>
          </a:p>
        </p:txBody>
      </p:sp>
      <p:sp>
        <p:nvSpPr>
          <p:cNvPr id="5" name="Date Placeholder 3">
            <a:extLst>
              <a:ext uri="{FF2B5EF4-FFF2-40B4-BE49-F238E27FC236}">
                <a16:creationId xmlns:a16="http://schemas.microsoft.com/office/drawing/2014/main" id="{CF2BD690-B5D5-43C0-6AF4-69DDDD203B34}"/>
              </a:ext>
            </a:extLst>
          </p:cNvPr>
          <p:cNvSpPr txBox="1">
            <a:spLocks/>
          </p:cNvSpPr>
          <p:nvPr/>
        </p:nvSpPr>
        <p:spPr>
          <a:xfrm>
            <a:off x="7812360" y="4654748"/>
            <a:ext cx="1024409" cy="228963"/>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982BFB99-6EF6-6E4E-A264-E551B441CDE6}" type="datetime1">
              <a:rPr lang="en-US" altLang="en-US" sz="1200" smtClean="0">
                <a:solidFill>
                  <a:schemeClr val="bg1"/>
                </a:solidFill>
              </a:rPr>
              <a:pPr algn="r">
                <a:defRPr/>
              </a:pPr>
              <a:t>10/15/2026</a:t>
            </a:fld>
            <a:endParaRPr lang="en-US" altLang="en-US" sz="2000" dirty="0">
              <a:solidFill>
                <a:schemeClr val="bg1"/>
              </a:solidFill>
            </a:endParaRPr>
          </a:p>
        </p:txBody>
      </p:sp>
      <p:sp>
        <p:nvSpPr>
          <p:cNvPr id="8" name="Rectangle 3">
            <a:extLst>
              <a:ext uri="{FF2B5EF4-FFF2-40B4-BE49-F238E27FC236}">
                <a16:creationId xmlns:a16="http://schemas.microsoft.com/office/drawing/2014/main" id="{8A8F4FA8-AB7E-32E4-BBD9-A4447813723E}"/>
              </a:ext>
            </a:extLst>
          </p:cNvPr>
          <p:cNvSpPr>
            <a:spLocks noGrp="1" noChangeArrowheads="1"/>
          </p:cNvSpPr>
          <p:nvPr/>
        </p:nvSpPr>
        <p:spPr bwMode="auto">
          <a:xfrm>
            <a:off x="611559" y="1415876"/>
            <a:ext cx="6818611" cy="2808312"/>
          </a:xfrm>
          <a:prstGeom prst="rect">
            <a:avLst/>
          </a:prstGeom>
          <a:noFill/>
          <a:ln>
            <a:noFill/>
            <a:headEnd/>
            <a:tailEnd/>
          </a:ln>
          <a:effectLst/>
        </p:spPr>
        <p:style>
          <a:lnRef idx="2">
            <a:schemeClr val="dk1"/>
          </a:lnRef>
          <a:fillRef idx="1">
            <a:schemeClr val="lt1"/>
          </a:fillRef>
          <a:effectRef idx="0">
            <a:schemeClr val="dk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buFont typeface="Arial" charset="0"/>
              <a:buNone/>
              <a:defRPr/>
            </a:pPr>
            <a:r>
              <a:rPr lang="en-US" altLang="zh-CN" sz="2400" b="1" dirty="0">
                <a:solidFill>
                  <a:schemeClr val="bg1"/>
                </a:solidFill>
                <a:cs typeface="Arial" panose="020B0604020202020204" pitchFamily="34" charset="0"/>
              </a:rPr>
              <a:t>A.   ACS Catalysis</a:t>
            </a:r>
          </a:p>
          <a:p>
            <a:pPr>
              <a:lnSpc>
                <a:spcPct val="150000"/>
              </a:lnSpc>
              <a:buNone/>
              <a:defRPr/>
            </a:pPr>
            <a:r>
              <a:rPr lang="en-US" altLang="zh-CN" sz="2400" b="1" dirty="0">
                <a:solidFill>
                  <a:schemeClr val="bg1"/>
                </a:solidFill>
                <a:cs typeface="Arial" panose="020B0604020202020204" pitchFamily="34" charset="0"/>
              </a:rPr>
              <a:t>B.   Chemical Reviews </a:t>
            </a:r>
          </a:p>
          <a:p>
            <a:pPr>
              <a:lnSpc>
                <a:spcPct val="150000"/>
              </a:lnSpc>
              <a:buNone/>
              <a:defRPr/>
            </a:pPr>
            <a:r>
              <a:rPr lang="en-US" altLang="zh-CN" sz="2400" b="1" dirty="0">
                <a:solidFill>
                  <a:schemeClr val="bg1"/>
                </a:solidFill>
                <a:cs typeface="Arial" panose="020B0604020202020204" pitchFamily="34" charset="0"/>
              </a:rPr>
              <a:t>C.   Journal of the American Chemical Society </a:t>
            </a:r>
          </a:p>
          <a:p>
            <a:pPr>
              <a:lnSpc>
                <a:spcPct val="150000"/>
              </a:lnSpc>
              <a:buNone/>
              <a:defRPr/>
            </a:pPr>
            <a:r>
              <a:rPr lang="en-US" altLang="zh-CN" sz="2400" b="1" dirty="0">
                <a:solidFill>
                  <a:schemeClr val="bg1"/>
                </a:solidFill>
                <a:cs typeface="Arial" panose="020B0604020202020204" pitchFamily="34" charset="0"/>
              </a:rPr>
              <a:t>D.   Journal of Agricultural and Food Chemistry</a:t>
            </a:r>
          </a:p>
        </p:txBody>
      </p:sp>
      <p:sp>
        <p:nvSpPr>
          <p:cNvPr id="10" name="Rectangle 3">
            <a:extLst>
              <a:ext uri="{FF2B5EF4-FFF2-40B4-BE49-F238E27FC236}">
                <a16:creationId xmlns:a16="http://schemas.microsoft.com/office/drawing/2014/main" id="{47A92979-3D01-7CE8-B9E4-D4C3FB782D97}"/>
              </a:ext>
            </a:extLst>
          </p:cNvPr>
          <p:cNvSpPr>
            <a:spLocks noGrp="1" noChangeArrowheads="1"/>
          </p:cNvSpPr>
          <p:nvPr/>
        </p:nvSpPr>
        <p:spPr bwMode="auto">
          <a:xfrm>
            <a:off x="611559" y="506965"/>
            <a:ext cx="8280919" cy="519584"/>
          </a:xfrm>
          <a:prstGeom prst="rect">
            <a:avLst/>
          </a:prstGeom>
          <a:noFill/>
          <a:ln>
            <a:noFill/>
            <a:headEnd/>
            <a:tailEnd/>
          </a:ln>
        </p:spPr>
        <p:style>
          <a:lnRef idx="2">
            <a:schemeClr val="dk1"/>
          </a:lnRef>
          <a:fillRef idx="1">
            <a:schemeClr val="lt1"/>
          </a:fillRef>
          <a:effectRef idx="0">
            <a:schemeClr val="dk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charset="0"/>
              <a:buNone/>
              <a:defRPr/>
            </a:pPr>
            <a:r>
              <a:rPr lang="zh-CN" altLang="en-US" sz="2800" b="1" dirty="0">
                <a:solidFill>
                  <a:schemeClr val="bg1"/>
                </a:solidFill>
                <a:latin typeface="Arial" panose="020B0604020202020204" pitchFamily="34" charset="0"/>
                <a:cs typeface="Arial" panose="020B0604020202020204" pitchFamily="34" charset="0"/>
              </a:rPr>
              <a:t>题目 </a:t>
            </a:r>
            <a:r>
              <a:rPr lang="en-US" altLang="zh-CN" sz="2800" b="1" dirty="0">
                <a:solidFill>
                  <a:schemeClr val="bg1"/>
                </a:solidFill>
                <a:latin typeface="Arial" panose="020B0604020202020204" pitchFamily="34" charset="0"/>
                <a:cs typeface="Arial" panose="020B0604020202020204" pitchFamily="34" charset="0"/>
              </a:rPr>
              <a:t>1 :  ACS </a:t>
            </a:r>
            <a:r>
              <a:rPr lang="zh-CN" altLang="en-US" sz="2800" b="1" dirty="0">
                <a:solidFill>
                  <a:schemeClr val="bg1"/>
                </a:solidFill>
                <a:latin typeface="Arial" panose="020B0604020202020204" pitchFamily="34" charset="0"/>
                <a:cs typeface="Arial" panose="020B0604020202020204" pitchFamily="34" charset="0"/>
              </a:rPr>
              <a:t>出版的第一本期刊是什么？（单选）</a:t>
            </a:r>
            <a:endParaRPr lang="en-US" altLang="zh-CN" sz="28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48561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06905A6B-D180-7DE8-D3F4-6E1A9F42463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4" name="Slide Number Placeholder 2">
            <a:extLst>
              <a:ext uri="{FF2B5EF4-FFF2-40B4-BE49-F238E27FC236}">
                <a16:creationId xmlns:a16="http://schemas.microsoft.com/office/drawing/2014/main" id="{4B8CE718-E27F-2E7A-2670-9327DA43E673}"/>
              </a:ext>
            </a:extLst>
          </p:cNvPr>
          <p:cNvSpPr>
            <a:spLocks noGrp="1"/>
          </p:cNvSpPr>
          <p:nvPr>
            <p:ph type="sldNum" sz="quarter" idx="12"/>
          </p:nvPr>
        </p:nvSpPr>
        <p:spPr>
          <a:xfrm>
            <a:off x="7505129" y="4675363"/>
            <a:ext cx="470380" cy="228963"/>
          </a:xfrm>
        </p:spPr>
        <p:txBody>
          <a:bodyPr/>
          <a:lstStyle/>
          <a:p>
            <a:fld id="{DF0D8B84-1A4B-414C-B2D5-20F7DD95F941}" type="slidenum">
              <a:rPr lang="en-US" smtClean="0">
                <a:solidFill>
                  <a:schemeClr val="bg1"/>
                </a:solidFill>
              </a:rPr>
              <a:pPr/>
              <a:t>74</a:t>
            </a:fld>
            <a:endParaRPr lang="en-US" dirty="0">
              <a:solidFill>
                <a:schemeClr val="bg1"/>
              </a:solidFill>
            </a:endParaRPr>
          </a:p>
        </p:txBody>
      </p:sp>
      <p:sp>
        <p:nvSpPr>
          <p:cNvPr id="5" name="Date Placeholder 3">
            <a:extLst>
              <a:ext uri="{FF2B5EF4-FFF2-40B4-BE49-F238E27FC236}">
                <a16:creationId xmlns:a16="http://schemas.microsoft.com/office/drawing/2014/main" id="{CF2BD690-B5D5-43C0-6AF4-69DDDD203B34}"/>
              </a:ext>
            </a:extLst>
          </p:cNvPr>
          <p:cNvSpPr txBox="1">
            <a:spLocks/>
          </p:cNvSpPr>
          <p:nvPr/>
        </p:nvSpPr>
        <p:spPr>
          <a:xfrm>
            <a:off x="7812360" y="4654748"/>
            <a:ext cx="1024409" cy="228963"/>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982BFB99-6EF6-6E4E-A264-E551B441CDE6}" type="datetime1">
              <a:rPr lang="en-US" altLang="en-US" sz="1200" smtClean="0">
                <a:solidFill>
                  <a:schemeClr val="bg1"/>
                </a:solidFill>
              </a:rPr>
              <a:pPr algn="r">
                <a:defRPr/>
              </a:pPr>
              <a:t>10/15/2026</a:t>
            </a:fld>
            <a:endParaRPr lang="en-US" altLang="en-US" sz="2000" dirty="0">
              <a:solidFill>
                <a:schemeClr val="bg1"/>
              </a:solidFill>
            </a:endParaRPr>
          </a:p>
        </p:txBody>
      </p:sp>
      <p:sp>
        <p:nvSpPr>
          <p:cNvPr id="8" name="Rectangle 3">
            <a:extLst>
              <a:ext uri="{FF2B5EF4-FFF2-40B4-BE49-F238E27FC236}">
                <a16:creationId xmlns:a16="http://schemas.microsoft.com/office/drawing/2014/main" id="{8A8F4FA8-AB7E-32E4-BBD9-A4447813723E}"/>
              </a:ext>
            </a:extLst>
          </p:cNvPr>
          <p:cNvSpPr>
            <a:spLocks noGrp="1" noChangeArrowheads="1"/>
          </p:cNvSpPr>
          <p:nvPr/>
        </p:nvSpPr>
        <p:spPr bwMode="auto">
          <a:xfrm>
            <a:off x="611559" y="1415876"/>
            <a:ext cx="6818611" cy="2808312"/>
          </a:xfrm>
          <a:prstGeom prst="rect">
            <a:avLst/>
          </a:prstGeom>
          <a:noFill/>
          <a:ln>
            <a:noFill/>
            <a:headEnd/>
            <a:tailEnd/>
          </a:ln>
          <a:effectLst/>
        </p:spPr>
        <p:style>
          <a:lnRef idx="2">
            <a:schemeClr val="dk1"/>
          </a:lnRef>
          <a:fillRef idx="1">
            <a:schemeClr val="lt1"/>
          </a:fillRef>
          <a:effectRef idx="0">
            <a:schemeClr val="dk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buFont typeface="Arial" charset="0"/>
              <a:buNone/>
              <a:defRPr/>
            </a:pPr>
            <a:r>
              <a:rPr lang="en-US" altLang="zh-CN" sz="2400" b="1" dirty="0">
                <a:solidFill>
                  <a:schemeClr val="bg1"/>
                </a:solidFill>
                <a:cs typeface="Arial" panose="020B0604020202020204" pitchFamily="34" charset="0"/>
              </a:rPr>
              <a:t>A.   ACS Catalysis</a:t>
            </a:r>
          </a:p>
          <a:p>
            <a:pPr>
              <a:lnSpc>
                <a:spcPct val="150000"/>
              </a:lnSpc>
              <a:buNone/>
              <a:defRPr/>
            </a:pPr>
            <a:r>
              <a:rPr lang="en-US" altLang="zh-CN" sz="2400" b="1" dirty="0">
                <a:solidFill>
                  <a:schemeClr val="bg1"/>
                </a:solidFill>
                <a:cs typeface="Arial" panose="020B0604020202020204" pitchFamily="34" charset="0"/>
              </a:rPr>
              <a:t>B.   Chemical Reviews </a:t>
            </a:r>
          </a:p>
          <a:p>
            <a:pPr>
              <a:lnSpc>
                <a:spcPct val="150000"/>
              </a:lnSpc>
              <a:buNone/>
              <a:defRPr/>
            </a:pPr>
            <a:r>
              <a:rPr lang="en-US" altLang="zh-CN" sz="2400" b="1" dirty="0">
                <a:solidFill>
                  <a:srgbClr val="C00000"/>
                </a:solidFill>
                <a:cs typeface="Arial" panose="020B0604020202020204" pitchFamily="34" charset="0"/>
              </a:rPr>
              <a:t>C.   Journal of the American Chemical Society </a:t>
            </a:r>
          </a:p>
          <a:p>
            <a:pPr>
              <a:lnSpc>
                <a:spcPct val="150000"/>
              </a:lnSpc>
              <a:buNone/>
              <a:defRPr/>
            </a:pPr>
            <a:r>
              <a:rPr lang="en-US" altLang="zh-CN" sz="2400" b="1" dirty="0">
                <a:solidFill>
                  <a:schemeClr val="bg1"/>
                </a:solidFill>
                <a:cs typeface="Arial" panose="020B0604020202020204" pitchFamily="34" charset="0"/>
              </a:rPr>
              <a:t>D.   Journal of Agricultural and Food Chemistry</a:t>
            </a:r>
          </a:p>
        </p:txBody>
      </p:sp>
      <p:sp>
        <p:nvSpPr>
          <p:cNvPr id="10" name="Rectangle 3">
            <a:extLst>
              <a:ext uri="{FF2B5EF4-FFF2-40B4-BE49-F238E27FC236}">
                <a16:creationId xmlns:a16="http://schemas.microsoft.com/office/drawing/2014/main" id="{47A92979-3D01-7CE8-B9E4-D4C3FB782D97}"/>
              </a:ext>
            </a:extLst>
          </p:cNvPr>
          <p:cNvSpPr>
            <a:spLocks noGrp="1" noChangeArrowheads="1"/>
          </p:cNvSpPr>
          <p:nvPr/>
        </p:nvSpPr>
        <p:spPr bwMode="auto">
          <a:xfrm>
            <a:off x="611559" y="506965"/>
            <a:ext cx="8280919" cy="519584"/>
          </a:xfrm>
          <a:prstGeom prst="rect">
            <a:avLst/>
          </a:prstGeom>
          <a:noFill/>
          <a:ln>
            <a:noFill/>
            <a:headEnd/>
            <a:tailEnd/>
          </a:ln>
        </p:spPr>
        <p:style>
          <a:lnRef idx="2">
            <a:schemeClr val="dk1"/>
          </a:lnRef>
          <a:fillRef idx="1">
            <a:schemeClr val="lt1"/>
          </a:fillRef>
          <a:effectRef idx="0">
            <a:schemeClr val="dk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charset="0"/>
              <a:buNone/>
              <a:defRPr/>
            </a:pPr>
            <a:r>
              <a:rPr lang="zh-CN" altLang="en-US" sz="2800" b="1" dirty="0">
                <a:solidFill>
                  <a:srgbClr val="C00000"/>
                </a:solidFill>
                <a:latin typeface="Arial" panose="020B0604020202020204" pitchFamily="34" charset="0"/>
                <a:cs typeface="Arial" panose="020B0604020202020204" pitchFamily="34" charset="0"/>
              </a:rPr>
              <a:t>答案 </a:t>
            </a:r>
            <a:r>
              <a:rPr lang="en-US" altLang="zh-CN" sz="2800" b="1" dirty="0">
                <a:solidFill>
                  <a:srgbClr val="C00000"/>
                </a:solidFill>
                <a:latin typeface="Arial" panose="020B0604020202020204" pitchFamily="34" charset="0"/>
                <a:cs typeface="Arial" panose="020B0604020202020204" pitchFamily="34" charset="0"/>
              </a:rPr>
              <a:t>:  C</a:t>
            </a:r>
          </a:p>
        </p:txBody>
      </p:sp>
    </p:spTree>
    <p:extLst>
      <p:ext uri="{BB962C8B-B14F-4D97-AF65-F5344CB8AC3E}">
        <p14:creationId xmlns:p14="http://schemas.microsoft.com/office/powerpoint/2010/main" val="13871858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06905A6B-D180-7DE8-D3F4-6E1A9F42463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4" name="Slide Number Placeholder 2">
            <a:extLst>
              <a:ext uri="{FF2B5EF4-FFF2-40B4-BE49-F238E27FC236}">
                <a16:creationId xmlns:a16="http://schemas.microsoft.com/office/drawing/2014/main" id="{4B8CE718-E27F-2E7A-2670-9327DA43E673}"/>
              </a:ext>
            </a:extLst>
          </p:cNvPr>
          <p:cNvSpPr>
            <a:spLocks noGrp="1"/>
          </p:cNvSpPr>
          <p:nvPr>
            <p:ph type="sldNum" sz="quarter" idx="12"/>
          </p:nvPr>
        </p:nvSpPr>
        <p:spPr>
          <a:xfrm>
            <a:off x="7505129" y="4675363"/>
            <a:ext cx="470380" cy="228963"/>
          </a:xfrm>
        </p:spPr>
        <p:txBody>
          <a:bodyPr/>
          <a:lstStyle/>
          <a:p>
            <a:fld id="{DF0D8B84-1A4B-414C-B2D5-20F7DD95F941}" type="slidenum">
              <a:rPr lang="en-US" smtClean="0">
                <a:solidFill>
                  <a:schemeClr val="bg1"/>
                </a:solidFill>
              </a:rPr>
              <a:pPr/>
              <a:t>75</a:t>
            </a:fld>
            <a:endParaRPr lang="en-US" dirty="0">
              <a:solidFill>
                <a:schemeClr val="bg1"/>
              </a:solidFill>
            </a:endParaRPr>
          </a:p>
        </p:txBody>
      </p:sp>
      <p:sp>
        <p:nvSpPr>
          <p:cNvPr id="5" name="Date Placeholder 3">
            <a:extLst>
              <a:ext uri="{FF2B5EF4-FFF2-40B4-BE49-F238E27FC236}">
                <a16:creationId xmlns:a16="http://schemas.microsoft.com/office/drawing/2014/main" id="{CF2BD690-B5D5-43C0-6AF4-69DDDD203B34}"/>
              </a:ext>
            </a:extLst>
          </p:cNvPr>
          <p:cNvSpPr txBox="1">
            <a:spLocks/>
          </p:cNvSpPr>
          <p:nvPr/>
        </p:nvSpPr>
        <p:spPr>
          <a:xfrm>
            <a:off x="7812360" y="4654748"/>
            <a:ext cx="1024409" cy="228963"/>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982BFB99-6EF6-6E4E-A264-E551B441CDE6}" type="datetime1">
              <a:rPr lang="en-US" altLang="en-US" sz="1200" smtClean="0">
                <a:solidFill>
                  <a:schemeClr val="bg1"/>
                </a:solidFill>
              </a:rPr>
              <a:pPr algn="r">
                <a:defRPr/>
              </a:pPr>
              <a:t>10/15/2026</a:t>
            </a:fld>
            <a:endParaRPr lang="en-US" altLang="en-US" sz="2000" dirty="0">
              <a:solidFill>
                <a:schemeClr val="bg1"/>
              </a:solidFill>
            </a:endParaRPr>
          </a:p>
        </p:txBody>
      </p:sp>
      <p:sp>
        <p:nvSpPr>
          <p:cNvPr id="8" name="Rectangle 3">
            <a:extLst>
              <a:ext uri="{FF2B5EF4-FFF2-40B4-BE49-F238E27FC236}">
                <a16:creationId xmlns:a16="http://schemas.microsoft.com/office/drawing/2014/main" id="{8A8F4FA8-AB7E-32E4-BBD9-A4447813723E}"/>
              </a:ext>
            </a:extLst>
          </p:cNvPr>
          <p:cNvSpPr>
            <a:spLocks noGrp="1" noChangeArrowheads="1"/>
          </p:cNvSpPr>
          <p:nvPr/>
        </p:nvSpPr>
        <p:spPr bwMode="auto">
          <a:xfrm>
            <a:off x="611559" y="1415876"/>
            <a:ext cx="6818611" cy="2808312"/>
          </a:xfrm>
          <a:prstGeom prst="rect">
            <a:avLst/>
          </a:prstGeom>
          <a:noFill/>
          <a:ln>
            <a:noFill/>
            <a:headEnd/>
            <a:tailEnd/>
          </a:ln>
          <a:effectLst/>
        </p:spPr>
        <p:style>
          <a:lnRef idx="2">
            <a:schemeClr val="dk1"/>
          </a:lnRef>
          <a:fillRef idx="1">
            <a:schemeClr val="lt1"/>
          </a:fillRef>
          <a:effectRef idx="0">
            <a:schemeClr val="dk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buFont typeface="Arial" charset="0"/>
              <a:buNone/>
              <a:defRPr/>
            </a:pPr>
            <a:r>
              <a:rPr lang="en-US" altLang="zh-CN" sz="2400" b="1" dirty="0">
                <a:solidFill>
                  <a:schemeClr val="bg1"/>
                </a:solidFill>
                <a:cs typeface="Arial" panose="020B0604020202020204" pitchFamily="34" charset="0"/>
              </a:rPr>
              <a:t>A.   ACS Catalysis</a:t>
            </a:r>
          </a:p>
          <a:p>
            <a:pPr>
              <a:lnSpc>
                <a:spcPct val="150000"/>
              </a:lnSpc>
              <a:buNone/>
              <a:defRPr/>
            </a:pPr>
            <a:r>
              <a:rPr lang="en-US" altLang="zh-CN" sz="2400" b="1" dirty="0">
                <a:solidFill>
                  <a:schemeClr val="bg1"/>
                </a:solidFill>
                <a:cs typeface="Arial" panose="020B0604020202020204" pitchFamily="34" charset="0"/>
              </a:rPr>
              <a:t>B.   ACS Nano</a:t>
            </a:r>
          </a:p>
          <a:p>
            <a:pPr>
              <a:lnSpc>
                <a:spcPct val="150000"/>
              </a:lnSpc>
              <a:buNone/>
              <a:defRPr/>
            </a:pPr>
            <a:r>
              <a:rPr lang="en-US" altLang="zh-CN" sz="2400" b="1" dirty="0">
                <a:solidFill>
                  <a:schemeClr val="bg1"/>
                </a:solidFill>
                <a:cs typeface="Arial" panose="020B0604020202020204" pitchFamily="34" charset="0"/>
              </a:rPr>
              <a:t>C.   Energy &amp; Fuels</a:t>
            </a:r>
          </a:p>
          <a:p>
            <a:pPr>
              <a:lnSpc>
                <a:spcPct val="150000"/>
              </a:lnSpc>
              <a:buNone/>
              <a:defRPr/>
            </a:pPr>
            <a:r>
              <a:rPr lang="en-US" altLang="zh-CN" sz="2400" b="1" dirty="0">
                <a:solidFill>
                  <a:schemeClr val="bg1"/>
                </a:solidFill>
                <a:cs typeface="Arial" panose="020B0604020202020204" pitchFamily="34" charset="0"/>
              </a:rPr>
              <a:t>D.   Chemical Reviews</a:t>
            </a:r>
          </a:p>
        </p:txBody>
      </p:sp>
      <p:sp>
        <p:nvSpPr>
          <p:cNvPr id="10" name="Rectangle 3">
            <a:extLst>
              <a:ext uri="{FF2B5EF4-FFF2-40B4-BE49-F238E27FC236}">
                <a16:creationId xmlns:a16="http://schemas.microsoft.com/office/drawing/2014/main" id="{47A92979-3D01-7CE8-B9E4-D4C3FB782D97}"/>
              </a:ext>
            </a:extLst>
          </p:cNvPr>
          <p:cNvSpPr>
            <a:spLocks noGrp="1" noChangeArrowheads="1"/>
          </p:cNvSpPr>
          <p:nvPr/>
        </p:nvSpPr>
        <p:spPr bwMode="auto">
          <a:xfrm>
            <a:off x="611559" y="506965"/>
            <a:ext cx="8280919" cy="519584"/>
          </a:xfrm>
          <a:prstGeom prst="rect">
            <a:avLst/>
          </a:prstGeom>
          <a:noFill/>
          <a:ln>
            <a:noFill/>
            <a:headEnd/>
            <a:tailEnd/>
          </a:ln>
        </p:spPr>
        <p:style>
          <a:lnRef idx="2">
            <a:schemeClr val="dk1"/>
          </a:lnRef>
          <a:fillRef idx="1">
            <a:schemeClr val="lt1"/>
          </a:fillRef>
          <a:effectRef idx="0">
            <a:schemeClr val="dk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charset="0"/>
              <a:buNone/>
              <a:defRPr/>
            </a:pPr>
            <a:r>
              <a:rPr lang="zh-CN" altLang="en-US" sz="2800" b="1" dirty="0">
                <a:solidFill>
                  <a:schemeClr val="bg1"/>
                </a:solidFill>
                <a:latin typeface="Arial" panose="020B0604020202020204" pitchFamily="34" charset="0"/>
                <a:cs typeface="Arial" panose="020B0604020202020204" pitchFamily="34" charset="0"/>
              </a:rPr>
              <a:t>题目 </a:t>
            </a:r>
            <a:r>
              <a:rPr lang="en-US" altLang="zh-CN" sz="2800" b="1" dirty="0">
                <a:solidFill>
                  <a:schemeClr val="bg1"/>
                </a:solidFill>
                <a:latin typeface="Arial" panose="020B0604020202020204" pitchFamily="34" charset="0"/>
                <a:cs typeface="Arial" panose="020B0604020202020204" pitchFamily="34" charset="0"/>
              </a:rPr>
              <a:t>2 :  </a:t>
            </a:r>
            <a:r>
              <a:rPr lang="zh-CN" altLang="en-US" sz="2800" b="1" dirty="0">
                <a:solidFill>
                  <a:schemeClr val="bg1"/>
                </a:solidFill>
                <a:latin typeface="Arial" panose="020B0604020202020204" pitchFamily="34" charset="0"/>
                <a:cs typeface="Arial" panose="020B0604020202020204" pitchFamily="34" charset="0"/>
              </a:rPr>
              <a:t>下列哪本期刊是综述期刊？</a:t>
            </a:r>
            <a:endParaRPr lang="en-US" altLang="zh-CN" sz="28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717760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06905A6B-D180-7DE8-D3F4-6E1A9F42463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4" name="Slide Number Placeholder 2">
            <a:extLst>
              <a:ext uri="{FF2B5EF4-FFF2-40B4-BE49-F238E27FC236}">
                <a16:creationId xmlns:a16="http://schemas.microsoft.com/office/drawing/2014/main" id="{4B8CE718-E27F-2E7A-2670-9327DA43E673}"/>
              </a:ext>
            </a:extLst>
          </p:cNvPr>
          <p:cNvSpPr>
            <a:spLocks noGrp="1"/>
          </p:cNvSpPr>
          <p:nvPr>
            <p:ph type="sldNum" sz="quarter" idx="12"/>
          </p:nvPr>
        </p:nvSpPr>
        <p:spPr>
          <a:xfrm>
            <a:off x="7505129" y="4675363"/>
            <a:ext cx="470380" cy="228963"/>
          </a:xfrm>
        </p:spPr>
        <p:txBody>
          <a:bodyPr/>
          <a:lstStyle/>
          <a:p>
            <a:fld id="{DF0D8B84-1A4B-414C-B2D5-20F7DD95F941}" type="slidenum">
              <a:rPr lang="en-US" smtClean="0">
                <a:solidFill>
                  <a:schemeClr val="bg1"/>
                </a:solidFill>
              </a:rPr>
              <a:pPr/>
              <a:t>76</a:t>
            </a:fld>
            <a:endParaRPr lang="en-US" dirty="0">
              <a:solidFill>
                <a:schemeClr val="bg1"/>
              </a:solidFill>
            </a:endParaRPr>
          </a:p>
        </p:txBody>
      </p:sp>
      <p:sp>
        <p:nvSpPr>
          <p:cNvPr id="5" name="Date Placeholder 3">
            <a:extLst>
              <a:ext uri="{FF2B5EF4-FFF2-40B4-BE49-F238E27FC236}">
                <a16:creationId xmlns:a16="http://schemas.microsoft.com/office/drawing/2014/main" id="{CF2BD690-B5D5-43C0-6AF4-69DDDD203B34}"/>
              </a:ext>
            </a:extLst>
          </p:cNvPr>
          <p:cNvSpPr txBox="1">
            <a:spLocks/>
          </p:cNvSpPr>
          <p:nvPr/>
        </p:nvSpPr>
        <p:spPr>
          <a:xfrm>
            <a:off x="7812360" y="4654748"/>
            <a:ext cx="1024409" cy="228963"/>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982BFB99-6EF6-6E4E-A264-E551B441CDE6}" type="datetime1">
              <a:rPr lang="en-US" altLang="en-US" sz="1200" smtClean="0">
                <a:solidFill>
                  <a:schemeClr val="bg1"/>
                </a:solidFill>
              </a:rPr>
              <a:pPr algn="r">
                <a:defRPr/>
              </a:pPr>
              <a:t>10/15/2026</a:t>
            </a:fld>
            <a:endParaRPr lang="en-US" altLang="en-US" sz="2000" dirty="0">
              <a:solidFill>
                <a:schemeClr val="bg1"/>
              </a:solidFill>
            </a:endParaRPr>
          </a:p>
        </p:txBody>
      </p:sp>
      <p:sp>
        <p:nvSpPr>
          <p:cNvPr id="8" name="Rectangle 3">
            <a:extLst>
              <a:ext uri="{FF2B5EF4-FFF2-40B4-BE49-F238E27FC236}">
                <a16:creationId xmlns:a16="http://schemas.microsoft.com/office/drawing/2014/main" id="{8A8F4FA8-AB7E-32E4-BBD9-A4447813723E}"/>
              </a:ext>
            </a:extLst>
          </p:cNvPr>
          <p:cNvSpPr>
            <a:spLocks noGrp="1" noChangeArrowheads="1"/>
          </p:cNvSpPr>
          <p:nvPr/>
        </p:nvSpPr>
        <p:spPr bwMode="auto">
          <a:xfrm>
            <a:off x="611559" y="1415876"/>
            <a:ext cx="6818611" cy="2808312"/>
          </a:xfrm>
          <a:prstGeom prst="rect">
            <a:avLst/>
          </a:prstGeom>
          <a:noFill/>
          <a:ln>
            <a:noFill/>
            <a:headEnd/>
            <a:tailEnd/>
          </a:ln>
          <a:effectLst/>
        </p:spPr>
        <p:style>
          <a:lnRef idx="2">
            <a:schemeClr val="dk1"/>
          </a:lnRef>
          <a:fillRef idx="1">
            <a:schemeClr val="lt1"/>
          </a:fillRef>
          <a:effectRef idx="0">
            <a:schemeClr val="dk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buFont typeface="Arial" charset="0"/>
              <a:buNone/>
              <a:defRPr/>
            </a:pPr>
            <a:r>
              <a:rPr lang="en-US" altLang="zh-CN" sz="2400" b="1" dirty="0">
                <a:solidFill>
                  <a:schemeClr val="bg1"/>
                </a:solidFill>
                <a:cs typeface="Arial" panose="020B0604020202020204" pitchFamily="34" charset="0"/>
              </a:rPr>
              <a:t>A.   ACS Catalysis</a:t>
            </a:r>
          </a:p>
          <a:p>
            <a:pPr>
              <a:lnSpc>
                <a:spcPct val="150000"/>
              </a:lnSpc>
              <a:buNone/>
              <a:defRPr/>
            </a:pPr>
            <a:r>
              <a:rPr lang="en-US" altLang="zh-CN" sz="2400" b="1" dirty="0">
                <a:solidFill>
                  <a:schemeClr val="bg1"/>
                </a:solidFill>
                <a:cs typeface="Arial" panose="020B0604020202020204" pitchFamily="34" charset="0"/>
              </a:rPr>
              <a:t>B.   ACS Nano</a:t>
            </a:r>
          </a:p>
          <a:p>
            <a:pPr>
              <a:lnSpc>
                <a:spcPct val="150000"/>
              </a:lnSpc>
              <a:buNone/>
              <a:defRPr/>
            </a:pPr>
            <a:r>
              <a:rPr lang="en-US" altLang="zh-CN" sz="2400" b="1" dirty="0">
                <a:solidFill>
                  <a:schemeClr val="bg1"/>
                </a:solidFill>
                <a:cs typeface="Arial" panose="020B0604020202020204" pitchFamily="34" charset="0"/>
              </a:rPr>
              <a:t>C.   Energy &amp; Fuels</a:t>
            </a:r>
          </a:p>
          <a:p>
            <a:pPr>
              <a:lnSpc>
                <a:spcPct val="150000"/>
              </a:lnSpc>
              <a:buNone/>
              <a:defRPr/>
            </a:pPr>
            <a:r>
              <a:rPr lang="en-US" altLang="zh-CN" sz="2400" b="1" dirty="0">
                <a:solidFill>
                  <a:srgbClr val="C00000"/>
                </a:solidFill>
                <a:cs typeface="Arial" panose="020B0604020202020204" pitchFamily="34" charset="0"/>
              </a:rPr>
              <a:t>D.   Chemical Reviews</a:t>
            </a:r>
          </a:p>
        </p:txBody>
      </p:sp>
      <p:sp>
        <p:nvSpPr>
          <p:cNvPr id="2" name="Rectangle 3">
            <a:extLst>
              <a:ext uri="{FF2B5EF4-FFF2-40B4-BE49-F238E27FC236}">
                <a16:creationId xmlns:a16="http://schemas.microsoft.com/office/drawing/2014/main" id="{A790008E-C6AC-960C-3F4A-5DDFD626F1FC}"/>
              </a:ext>
            </a:extLst>
          </p:cNvPr>
          <p:cNvSpPr>
            <a:spLocks noGrp="1" noChangeArrowheads="1"/>
          </p:cNvSpPr>
          <p:nvPr/>
        </p:nvSpPr>
        <p:spPr bwMode="auto">
          <a:xfrm>
            <a:off x="611559" y="506965"/>
            <a:ext cx="8280919" cy="519584"/>
          </a:xfrm>
          <a:prstGeom prst="rect">
            <a:avLst/>
          </a:prstGeom>
          <a:noFill/>
          <a:ln>
            <a:noFill/>
            <a:headEnd/>
            <a:tailEnd/>
          </a:ln>
        </p:spPr>
        <p:style>
          <a:lnRef idx="2">
            <a:schemeClr val="dk1"/>
          </a:lnRef>
          <a:fillRef idx="1">
            <a:schemeClr val="lt1"/>
          </a:fillRef>
          <a:effectRef idx="0">
            <a:schemeClr val="dk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charset="0"/>
              <a:buNone/>
              <a:defRPr/>
            </a:pPr>
            <a:r>
              <a:rPr lang="zh-CN" altLang="en-US" sz="2800" b="1" dirty="0">
                <a:solidFill>
                  <a:srgbClr val="C00000"/>
                </a:solidFill>
                <a:latin typeface="Arial" panose="020B0604020202020204" pitchFamily="34" charset="0"/>
                <a:cs typeface="Arial" panose="020B0604020202020204" pitchFamily="34" charset="0"/>
              </a:rPr>
              <a:t>答案 </a:t>
            </a:r>
            <a:r>
              <a:rPr lang="en-US" altLang="zh-CN" sz="2800" b="1" dirty="0">
                <a:solidFill>
                  <a:srgbClr val="C00000"/>
                </a:solidFill>
                <a:latin typeface="Arial" panose="020B0604020202020204" pitchFamily="34" charset="0"/>
                <a:cs typeface="Arial" panose="020B0604020202020204" pitchFamily="34" charset="0"/>
              </a:rPr>
              <a:t>:  D</a:t>
            </a:r>
          </a:p>
        </p:txBody>
      </p:sp>
    </p:spTree>
    <p:extLst>
      <p:ext uri="{BB962C8B-B14F-4D97-AF65-F5344CB8AC3E}">
        <p14:creationId xmlns:p14="http://schemas.microsoft.com/office/powerpoint/2010/main" val="4996128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06905A6B-D180-7DE8-D3F4-6E1A9F42463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4" name="Slide Number Placeholder 2">
            <a:extLst>
              <a:ext uri="{FF2B5EF4-FFF2-40B4-BE49-F238E27FC236}">
                <a16:creationId xmlns:a16="http://schemas.microsoft.com/office/drawing/2014/main" id="{4B8CE718-E27F-2E7A-2670-9327DA43E673}"/>
              </a:ext>
            </a:extLst>
          </p:cNvPr>
          <p:cNvSpPr>
            <a:spLocks noGrp="1"/>
          </p:cNvSpPr>
          <p:nvPr>
            <p:ph type="sldNum" sz="quarter" idx="12"/>
          </p:nvPr>
        </p:nvSpPr>
        <p:spPr>
          <a:xfrm>
            <a:off x="7505129" y="4675363"/>
            <a:ext cx="470380" cy="228963"/>
          </a:xfrm>
        </p:spPr>
        <p:txBody>
          <a:bodyPr/>
          <a:lstStyle/>
          <a:p>
            <a:fld id="{DF0D8B84-1A4B-414C-B2D5-20F7DD95F941}" type="slidenum">
              <a:rPr lang="en-US" smtClean="0">
                <a:solidFill>
                  <a:schemeClr val="bg1"/>
                </a:solidFill>
              </a:rPr>
              <a:pPr/>
              <a:t>77</a:t>
            </a:fld>
            <a:endParaRPr lang="en-US" dirty="0">
              <a:solidFill>
                <a:schemeClr val="bg1"/>
              </a:solidFill>
            </a:endParaRPr>
          </a:p>
        </p:txBody>
      </p:sp>
      <p:sp>
        <p:nvSpPr>
          <p:cNvPr id="5" name="Date Placeholder 3">
            <a:extLst>
              <a:ext uri="{FF2B5EF4-FFF2-40B4-BE49-F238E27FC236}">
                <a16:creationId xmlns:a16="http://schemas.microsoft.com/office/drawing/2014/main" id="{CF2BD690-B5D5-43C0-6AF4-69DDDD203B34}"/>
              </a:ext>
            </a:extLst>
          </p:cNvPr>
          <p:cNvSpPr txBox="1">
            <a:spLocks/>
          </p:cNvSpPr>
          <p:nvPr/>
        </p:nvSpPr>
        <p:spPr>
          <a:xfrm>
            <a:off x="7812360" y="4654748"/>
            <a:ext cx="1024409" cy="228963"/>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982BFB99-6EF6-6E4E-A264-E551B441CDE6}" type="datetime1">
              <a:rPr lang="en-US" altLang="en-US" sz="1200" smtClean="0">
                <a:solidFill>
                  <a:schemeClr val="bg1"/>
                </a:solidFill>
              </a:rPr>
              <a:pPr algn="r">
                <a:defRPr/>
              </a:pPr>
              <a:t>10/15/2026</a:t>
            </a:fld>
            <a:endParaRPr lang="en-US" altLang="en-US" sz="2000" dirty="0">
              <a:solidFill>
                <a:schemeClr val="bg1"/>
              </a:solidFill>
            </a:endParaRPr>
          </a:p>
        </p:txBody>
      </p:sp>
      <p:sp>
        <p:nvSpPr>
          <p:cNvPr id="8" name="Rectangle 3">
            <a:extLst>
              <a:ext uri="{FF2B5EF4-FFF2-40B4-BE49-F238E27FC236}">
                <a16:creationId xmlns:a16="http://schemas.microsoft.com/office/drawing/2014/main" id="{8A8F4FA8-AB7E-32E4-BBD9-A4447813723E}"/>
              </a:ext>
            </a:extLst>
          </p:cNvPr>
          <p:cNvSpPr>
            <a:spLocks noGrp="1" noChangeArrowheads="1"/>
          </p:cNvSpPr>
          <p:nvPr/>
        </p:nvSpPr>
        <p:spPr bwMode="auto">
          <a:xfrm>
            <a:off x="611559" y="1415876"/>
            <a:ext cx="6818611" cy="2808312"/>
          </a:xfrm>
          <a:prstGeom prst="rect">
            <a:avLst/>
          </a:prstGeom>
          <a:noFill/>
          <a:ln>
            <a:noFill/>
            <a:headEnd/>
            <a:tailEnd/>
          </a:ln>
          <a:effectLst/>
        </p:spPr>
        <p:style>
          <a:lnRef idx="2">
            <a:schemeClr val="dk1"/>
          </a:lnRef>
          <a:fillRef idx="1">
            <a:schemeClr val="lt1"/>
          </a:fillRef>
          <a:effectRef idx="0">
            <a:schemeClr val="dk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buFont typeface="Arial" charset="0"/>
              <a:buNone/>
              <a:defRPr/>
            </a:pPr>
            <a:r>
              <a:rPr lang="en-US" altLang="zh-CN" sz="2400" b="1" dirty="0">
                <a:solidFill>
                  <a:schemeClr val="bg1"/>
                </a:solidFill>
                <a:cs typeface="Arial" panose="020B0604020202020204" pitchFamily="34" charset="0"/>
              </a:rPr>
              <a:t>A.   catalysis</a:t>
            </a:r>
          </a:p>
          <a:p>
            <a:pPr>
              <a:lnSpc>
                <a:spcPct val="150000"/>
              </a:lnSpc>
              <a:buNone/>
              <a:defRPr/>
            </a:pPr>
            <a:r>
              <a:rPr lang="en-US" altLang="zh-CN" sz="2400" b="1" dirty="0">
                <a:solidFill>
                  <a:schemeClr val="bg1"/>
                </a:solidFill>
                <a:cs typeface="Arial" panose="020B0604020202020204" pitchFamily="34" charset="0"/>
              </a:rPr>
              <a:t>B.   catalyzed</a:t>
            </a:r>
          </a:p>
          <a:p>
            <a:pPr>
              <a:lnSpc>
                <a:spcPct val="150000"/>
              </a:lnSpc>
              <a:buNone/>
              <a:defRPr/>
            </a:pPr>
            <a:r>
              <a:rPr lang="en-US" altLang="zh-CN" sz="2400" b="1" dirty="0">
                <a:solidFill>
                  <a:schemeClr val="bg1"/>
                </a:solidFill>
                <a:cs typeface="Arial" panose="020B0604020202020204" pitchFamily="34" charset="0"/>
              </a:rPr>
              <a:t>C.   </a:t>
            </a:r>
            <a:r>
              <a:rPr lang="en-US" altLang="zh-CN" sz="2400" b="1" dirty="0" err="1">
                <a:solidFill>
                  <a:schemeClr val="bg1"/>
                </a:solidFill>
                <a:cs typeface="Arial" panose="020B0604020202020204" pitchFamily="34" charset="0"/>
              </a:rPr>
              <a:t>cata</a:t>
            </a:r>
            <a:r>
              <a:rPr lang="en-US" altLang="zh-CN" sz="2400" b="1" dirty="0">
                <a:solidFill>
                  <a:schemeClr val="bg1"/>
                </a:solidFill>
                <a:cs typeface="Arial" panose="020B0604020202020204" pitchFamily="34" charset="0"/>
              </a:rPr>
              <a:t>*</a:t>
            </a:r>
          </a:p>
          <a:p>
            <a:pPr>
              <a:lnSpc>
                <a:spcPct val="150000"/>
              </a:lnSpc>
              <a:buNone/>
              <a:defRPr/>
            </a:pPr>
            <a:r>
              <a:rPr lang="en-US" altLang="zh-CN" sz="2400" b="1" dirty="0">
                <a:solidFill>
                  <a:schemeClr val="bg1"/>
                </a:solidFill>
                <a:cs typeface="Arial" panose="020B0604020202020204" pitchFamily="34" charset="0"/>
              </a:rPr>
              <a:t>D.   </a:t>
            </a:r>
            <a:r>
              <a:rPr lang="en-US" altLang="zh-CN" sz="2400" b="1" dirty="0" err="1">
                <a:solidFill>
                  <a:schemeClr val="bg1"/>
                </a:solidFill>
                <a:cs typeface="Arial" panose="020B0604020202020204" pitchFamily="34" charset="0"/>
              </a:rPr>
              <a:t>cata</a:t>
            </a:r>
            <a:r>
              <a:rPr lang="en-US" altLang="zh-CN" sz="2400" b="1" dirty="0">
                <a:solidFill>
                  <a:schemeClr val="bg1"/>
                </a:solidFill>
                <a:cs typeface="Arial" panose="020B0604020202020204" pitchFamily="34" charset="0"/>
              </a:rPr>
              <a:t>?</a:t>
            </a:r>
          </a:p>
        </p:txBody>
      </p:sp>
      <p:sp>
        <p:nvSpPr>
          <p:cNvPr id="10" name="Rectangle 3">
            <a:extLst>
              <a:ext uri="{FF2B5EF4-FFF2-40B4-BE49-F238E27FC236}">
                <a16:creationId xmlns:a16="http://schemas.microsoft.com/office/drawing/2014/main" id="{47A92979-3D01-7CE8-B9E4-D4C3FB782D97}"/>
              </a:ext>
            </a:extLst>
          </p:cNvPr>
          <p:cNvSpPr>
            <a:spLocks noGrp="1" noChangeArrowheads="1"/>
          </p:cNvSpPr>
          <p:nvPr/>
        </p:nvSpPr>
        <p:spPr bwMode="auto">
          <a:xfrm>
            <a:off x="611559" y="506965"/>
            <a:ext cx="8280919" cy="519584"/>
          </a:xfrm>
          <a:prstGeom prst="rect">
            <a:avLst/>
          </a:prstGeom>
          <a:noFill/>
          <a:ln>
            <a:noFill/>
            <a:headEnd/>
            <a:tailEnd/>
          </a:ln>
        </p:spPr>
        <p:style>
          <a:lnRef idx="2">
            <a:schemeClr val="dk1"/>
          </a:lnRef>
          <a:fillRef idx="1">
            <a:schemeClr val="lt1"/>
          </a:fillRef>
          <a:effectRef idx="0">
            <a:schemeClr val="dk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charset="0"/>
              <a:buNone/>
              <a:defRPr/>
            </a:pPr>
            <a:r>
              <a:rPr lang="zh-CN" altLang="en-US" sz="2800" b="1" dirty="0">
                <a:solidFill>
                  <a:schemeClr val="bg1"/>
                </a:solidFill>
                <a:latin typeface="Arial" panose="020B0604020202020204" pitchFamily="34" charset="0"/>
                <a:cs typeface="Arial" panose="020B0604020202020204" pitchFamily="34" charset="0"/>
              </a:rPr>
              <a:t>题目 </a:t>
            </a:r>
            <a:r>
              <a:rPr lang="en-US" altLang="zh-CN" sz="2800" b="1" dirty="0">
                <a:solidFill>
                  <a:schemeClr val="bg1"/>
                </a:solidFill>
                <a:latin typeface="Arial" panose="020B0604020202020204" pitchFamily="34" charset="0"/>
                <a:cs typeface="Arial" panose="020B0604020202020204" pitchFamily="34" charset="0"/>
              </a:rPr>
              <a:t>3 :  </a:t>
            </a:r>
            <a:r>
              <a:rPr lang="zh-CN" altLang="en-US" sz="2800" b="1" dirty="0">
                <a:solidFill>
                  <a:schemeClr val="bg1"/>
                </a:solidFill>
                <a:latin typeface="Arial" panose="020B0604020202020204" pitchFamily="34" charset="0"/>
                <a:cs typeface="Arial" panose="020B0604020202020204" pitchFamily="34" charset="0"/>
              </a:rPr>
              <a:t>检索“催化”这个词的最佳表达是哪个？</a:t>
            </a:r>
            <a:endParaRPr lang="en-US" altLang="zh-CN" sz="28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0230653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06905A6B-D180-7DE8-D3F4-6E1A9F42463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4" name="Slide Number Placeholder 2">
            <a:extLst>
              <a:ext uri="{FF2B5EF4-FFF2-40B4-BE49-F238E27FC236}">
                <a16:creationId xmlns:a16="http://schemas.microsoft.com/office/drawing/2014/main" id="{4B8CE718-E27F-2E7A-2670-9327DA43E673}"/>
              </a:ext>
            </a:extLst>
          </p:cNvPr>
          <p:cNvSpPr>
            <a:spLocks noGrp="1"/>
          </p:cNvSpPr>
          <p:nvPr>
            <p:ph type="sldNum" sz="quarter" idx="12"/>
          </p:nvPr>
        </p:nvSpPr>
        <p:spPr>
          <a:xfrm>
            <a:off x="7505129" y="4675363"/>
            <a:ext cx="470380" cy="228963"/>
          </a:xfrm>
        </p:spPr>
        <p:txBody>
          <a:bodyPr/>
          <a:lstStyle/>
          <a:p>
            <a:fld id="{DF0D8B84-1A4B-414C-B2D5-20F7DD95F941}" type="slidenum">
              <a:rPr lang="en-US" smtClean="0">
                <a:solidFill>
                  <a:schemeClr val="bg1"/>
                </a:solidFill>
              </a:rPr>
              <a:pPr/>
              <a:t>78</a:t>
            </a:fld>
            <a:endParaRPr lang="en-US" dirty="0">
              <a:solidFill>
                <a:schemeClr val="bg1"/>
              </a:solidFill>
            </a:endParaRPr>
          </a:p>
        </p:txBody>
      </p:sp>
      <p:sp>
        <p:nvSpPr>
          <p:cNvPr id="5" name="Date Placeholder 3">
            <a:extLst>
              <a:ext uri="{FF2B5EF4-FFF2-40B4-BE49-F238E27FC236}">
                <a16:creationId xmlns:a16="http://schemas.microsoft.com/office/drawing/2014/main" id="{CF2BD690-B5D5-43C0-6AF4-69DDDD203B34}"/>
              </a:ext>
            </a:extLst>
          </p:cNvPr>
          <p:cNvSpPr txBox="1">
            <a:spLocks/>
          </p:cNvSpPr>
          <p:nvPr/>
        </p:nvSpPr>
        <p:spPr>
          <a:xfrm>
            <a:off x="7812360" y="4654748"/>
            <a:ext cx="1024409" cy="228963"/>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982BFB99-6EF6-6E4E-A264-E551B441CDE6}" type="datetime1">
              <a:rPr lang="en-US" altLang="en-US" sz="1200" smtClean="0">
                <a:solidFill>
                  <a:schemeClr val="bg1"/>
                </a:solidFill>
              </a:rPr>
              <a:pPr algn="r">
                <a:defRPr/>
              </a:pPr>
              <a:t>10/15/2026</a:t>
            </a:fld>
            <a:endParaRPr lang="en-US" altLang="en-US" sz="2000" dirty="0">
              <a:solidFill>
                <a:schemeClr val="bg1"/>
              </a:solidFill>
            </a:endParaRPr>
          </a:p>
        </p:txBody>
      </p:sp>
      <p:sp>
        <p:nvSpPr>
          <p:cNvPr id="8" name="Rectangle 3">
            <a:extLst>
              <a:ext uri="{FF2B5EF4-FFF2-40B4-BE49-F238E27FC236}">
                <a16:creationId xmlns:a16="http://schemas.microsoft.com/office/drawing/2014/main" id="{8A8F4FA8-AB7E-32E4-BBD9-A4447813723E}"/>
              </a:ext>
            </a:extLst>
          </p:cNvPr>
          <p:cNvSpPr>
            <a:spLocks noGrp="1" noChangeArrowheads="1"/>
          </p:cNvSpPr>
          <p:nvPr/>
        </p:nvSpPr>
        <p:spPr bwMode="auto">
          <a:xfrm>
            <a:off x="611559" y="1415876"/>
            <a:ext cx="6818611" cy="2808312"/>
          </a:xfrm>
          <a:prstGeom prst="rect">
            <a:avLst/>
          </a:prstGeom>
          <a:noFill/>
          <a:ln>
            <a:noFill/>
            <a:headEnd/>
            <a:tailEnd/>
          </a:ln>
          <a:effectLst/>
        </p:spPr>
        <p:style>
          <a:lnRef idx="2">
            <a:schemeClr val="dk1"/>
          </a:lnRef>
          <a:fillRef idx="1">
            <a:schemeClr val="lt1"/>
          </a:fillRef>
          <a:effectRef idx="0">
            <a:schemeClr val="dk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buFont typeface="Arial" charset="0"/>
              <a:buNone/>
              <a:defRPr/>
            </a:pPr>
            <a:r>
              <a:rPr lang="en-US" altLang="zh-CN" sz="2400" b="1" dirty="0">
                <a:solidFill>
                  <a:schemeClr val="bg1"/>
                </a:solidFill>
                <a:cs typeface="Arial" panose="020B0604020202020204" pitchFamily="34" charset="0"/>
              </a:rPr>
              <a:t>A.   catalysis</a:t>
            </a:r>
          </a:p>
          <a:p>
            <a:pPr>
              <a:lnSpc>
                <a:spcPct val="150000"/>
              </a:lnSpc>
              <a:buNone/>
              <a:defRPr/>
            </a:pPr>
            <a:r>
              <a:rPr lang="en-US" altLang="zh-CN" sz="2400" b="1" dirty="0">
                <a:solidFill>
                  <a:schemeClr val="bg1"/>
                </a:solidFill>
                <a:cs typeface="Arial" panose="020B0604020202020204" pitchFamily="34" charset="0"/>
              </a:rPr>
              <a:t>B.   catalyzed</a:t>
            </a:r>
          </a:p>
          <a:p>
            <a:pPr>
              <a:lnSpc>
                <a:spcPct val="150000"/>
              </a:lnSpc>
              <a:buNone/>
              <a:defRPr/>
            </a:pPr>
            <a:r>
              <a:rPr lang="en-US" altLang="zh-CN" sz="2400" b="1" dirty="0">
                <a:solidFill>
                  <a:srgbClr val="C00000"/>
                </a:solidFill>
                <a:cs typeface="Arial" panose="020B0604020202020204" pitchFamily="34" charset="0"/>
              </a:rPr>
              <a:t>C.   </a:t>
            </a:r>
            <a:r>
              <a:rPr lang="en-US" altLang="zh-CN" sz="2400" b="1" dirty="0" err="1">
                <a:solidFill>
                  <a:srgbClr val="C00000"/>
                </a:solidFill>
                <a:cs typeface="Arial" panose="020B0604020202020204" pitchFamily="34" charset="0"/>
              </a:rPr>
              <a:t>cata</a:t>
            </a:r>
            <a:r>
              <a:rPr lang="en-US" altLang="zh-CN" sz="2400" b="1" dirty="0">
                <a:solidFill>
                  <a:srgbClr val="C00000"/>
                </a:solidFill>
                <a:cs typeface="Arial" panose="020B0604020202020204" pitchFamily="34" charset="0"/>
              </a:rPr>
              <a:t>*</a:t>
            </a:r>
          </a:p>
          <a:p>
            <a:pPr>
              <a:lnSpc>
                <a:spcPct val="150000"/>
              </a:lnSpc>
              <a:buNone/>
              <a:defRPr/>
            </a:pPr>
            <a:r>
              <a:rPr lang="en-US" altLang="zh-CN" sz="2400" b="1" dirty="0">
                <a:solidFill>
                  <a:schemeClr val="bg1"/>
                </a:solidFill>
                <a:cs typeface="Arial" panose="020B0604020202020204" pitchFamily="34" charset="0"/>
              </a:rPr>
              <a:t>D.   </a:t>
            </a:r>
            <a:r>
              <a:rPr lang="en-US" altLang="zh-CN" sz="2400" b="1" dirty="0" err="1">
                <a:solidFill>
                  <a:schemeClr val="bg1"/>
                </a:solidFill>
                <a:cs typeface="Arial" panose="020B0604020202020204" pitchFamily="34" charset="0"/>
              </a:rPr>
              <a:t>cata</a:t>
            </a:r>
            <a:r>
              <a:rPr lang="en-US" altLang="zh-CN" sz="2400" b="1" dirty="0">
                <a:solidFill>
                  <a:schemeClr val="bg1"/>
                </a:solidFill>
                <a:cs typeface="Arial" panose="020B0604020202020204" pitchFamily="34" charset="0"/>
              </a:rPr>
              <a:t>?</a:t>
            </a:r>
          </a:p>
        </p:txBody>
      </p:sp>
      <p:sp>
        <p:nvSpPr>
          <p:cNvPr id="2" name="Rectangle 3">
            <a:extLst>
              <a:ext uri="{FF2B5EF4-FFF2-40B4-BE49-F238E27FC236}">
                <a16:creationId xmlns:a16="http://schemas.microsoft.com/office/drawing/2014/main" id="{55B1E620-28D8-0D30-34B4-EDA14DC2AB6A}"/>
              </a:ext>
            </a:extLst>
          </p:cNvPr>
          <p:cNvSpPr>
            <a:spLocks noGrp="1" noChangeArrowheads="1"/>
          </p:cNvSpPr>
          <p:nvPr/>
        </p:nvSpPr>
        <p:spPr bwMode="auto">
          <a:xfrm>
            <a:off x="611559" y="506965"/>
            <a:ext cx="8280919" cy="519584"/>
          </a:xfrm>
          <a:prstGeom prst="rect">
            <a:avLst/>
          </a:prstGeom>
          <a:noFill/>
          <a:ln>
            <a:noFill/>
            <a:headEnd/>
            <a:tailEnd/>
          </a:ln>
        </p:spPr>
        <p:style>
          <a:lnRef idx="2">
            <a:schemeClr val="dk1"/>
          </a:lnRef>
          <a:fillRef idx="1">
            <a:schemeClr val="lt1"/>
          </a:fillRef>
          <a:effectRef idx="0">
            <a:schemeClr val="dk1"/>
          </a:effectRef>
          <a:fontRef idx="minor">
            <a:schemeClr val="dk1"/>
          </a:fontRef>
        </p:style>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charset="0"/>
              <a:buNone/>
              <a:defRPr/>
            </a:pPr>
            <a:r>
              <a:rPr lang="zh-CN" altLang="en-US" sz="2800" b="1" dirty="0">
                <a:solidFill>
                  <a:srgbClr val="C00000"/>
                </a:solidFill>
                <a:latin typeface="Arial" panose="020B0604020202020204" pitchFamily="34" charset="0"/>
                <a:cs typeface="Arial" panose="020B0604020202020204" pitchFamily="34" charset="0"/>
              </a:rPr>
              <a:t>答案 </a:t>
            </a:r>
            <a:r>
              <a:rPr lang="en-US" altLang="zh-CN" sz="2800" b="1" dirty="0">
                <a:solidFill>
                  <a:srgbClr val="C00000"/>
                </a:solidFill>
                <a:latin typeface="Arial" panose="020B0604020202020204" pitchFamily="34" charset="0"/>
                <a:cs typeface="Arial" panose="020B0604020202020204" pitchFamily="34" charset="0"/>
              </a:rPr>
              <a:t>:  C</a:t>
            </a:r>
          </a:p>
        </p:txBody>
      </p:sp>
    </p:spTree>
    <p:extLst>
      <p:ext uri="{BB962C8B-B14F-4D97-AF65-F5344CB8AC3E}">
        <p14:creationId xmlns:p14="http://schemas.microsoft.com/office/powerpoint/2010/main" val="330323960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5"/>
          <p:cNvSpPr/>
          <p:nvPr/>
        </p:nvSpPr>
        <p:spPr>
          <a:xfrm>
            <a:off x="0" y="0"/>
            <a:ext cx="9144000" cy="51435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10751">
              <a:defRPr/>
            </a:pPr>
            <a:endParaRPr lang="en-US" sz="2500" kern="0" dirty="0">
              <a:solidFill>
                <a:srgbClr val="FEBD24"/>
              </a:solidFill>
              <a:sym typeface="Helvetica Light"/>
            </a:endParaRPr>
          </a:p>
        </p:txBody>
      </p:sp>
      <p:pic>
        <p:nvPicPr>
          <p:cNvPr id="3" name="图片 2">
            <a:extLst>
              <a:ext uri="{FF2B5EF4-FFF2-40B4-BE49-F238E27FC236}">
                <a16:creationId xmlns:a16="http://schemas.microsoft.com/office/drawing/2014/main" id="{06905A6B-D180-7DE8-D3F4-6E1A9F42463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7" name="Picture 9" descr="&lt;strong&gt;Question&lt;/strong&gt; mark PNG">
            <a:extLst>
              <a:ext uri="{FF2B5EF4-FFF2-40B4-BE49-F238E27FC236}">
                <a16:creationId xmlns:a16="http://schemas.microsoft.com/office/drawing/2014/main" id="{FF9FB135-E289-9402-73F3-1F51B38474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7680" y="1082190"/>
            <a:ext cx="3737477" cy="2221042"/>
          </a:xfrm>
          <a:prstGeom prst="rect">
            <a:avLst/>
          </a:prstGeom>
        </p:spPr>
      </p:pic>
      <p:sp>
        <p:nvSpPr>
          <p:cNvPr id="8" name="Title 1">
            <a:extLst>
              <a:ext uri="{FF2B5EF4-FFF2-40B4-BE49-F238E27FC236}">
                <a16:creationId xmlns:a16="http://schemas.microsoft.com/office/drawing/2014/main" id="{6AD73B65-50D7-6B05-3635-54BE88A42FFD}"/>
              </a:ext>
            </a:extLst>
          </p:cNvPr>
          <p:cNvSpPr txBox="1">
            <a:spLocks/>
          </p:cNvSpPr>
          <p:nvPr/>
        </p:nvSpPr>
        <p:spPr>
          <a:xfrm>
            <a:off x="964661" y="3917267"/>
            <a:ext cx="2878835" cy="655482"/>
          </a:xfrm>
          <a:prstGeom prst="rect">
            <a:avLst/>
          </a:prstGeom>
        </p:spPr>
        <p:txBody>
          <a:bodyPr vert="horz" lIns="91440" tIns="45720" rIns="91440" bIns="45720" rtlCol="0" anchor="t">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altLang="zh-CN" sz="3600" b="1" baseline="0" dirty="0">
                <a:solidFill>
                  <a:schemeClr val="bg1"/>
                </a:solidFill>
                <a:latin typeface="Arial" panose="020B0604020202020204" pitchFamily="34" charset="0"/>
                <a:ea typeface="+mj-ea"/>
                <a:cs typeface="Arial" panose="020B0604020202020204" pitchFamily="34" charset="0"/>
              </a:rPr>
              <a:t>Questions</a:t>
            </a:r>
            <a:endParaRPr kumimoji="0" lang="en-US" altLang="zh-CN" sz="3600" b="1" strike="noStrike" kern="1200" cap="none" spc="0" normalizeH="0" baseline="0" noProof="0" dirty="0">
              <a:ln>
                <a:noFill/>
              </a:ln>
              <a:solidFill>
                <a:schemeClr val="bg1"/>
              </a:solidFill>
              <a:uLnTx/>
              <a:uFillTx/>
              <a:latin typeface="Arial" panose="020B0604020202020204" pitchFamily="34" charset="0"/>
              <a:ea typeface="+mj-ea"/>
              <a:cs typeface="Arial" panose="020B0604020202020204" pitchFamily="34" charset="0"/>
            </a:endParaRPr>
          </a:p>
        </p:txBody>
      </p:sp>
      <p:sp>
        <p:nvSpPr>
          <p:cNvPr id="9" name="Rectangle 3">
            <a:extLst>
              <a:ext uri="{FF2B5EF4-FFF2-40B4-BE49-F238E27FC236}">
                <a16:creationId xmlns:a16="http://schemas.microsoft.com/office/drawing/2014/main" id="{8CC588BC-3D05-9CFB-0482-F0280871D765}"/>
              </a:ext>
            </a:extLst>
          </p:cNvPr>
          <p:cNvSpPr>
            <a:spLocks noChangeArrowheads="1"/>
          </p:cNvSpPr>
          <p:nvPr/>
        </p:nvSpPr>
        <p:spPr bwMode="auto">
          <a:xfrm>
            <a:off x="4415157" y="3917267"/>
            <a:ext cx="4473046" cy="619104"/>
          </a:xfrm>
          <a:prstGeom prst="rect">
            <a:avLst/>
          </a:prstGeom>
          <a:noFill/>
          <a:ln w="3175" algn="ctr">
            <a:noFill/>
            <a:prstDash val="dash"/>
            <a:miter lim="800000"/>
            <a:headEnd/>
            <a:tailEnd/>
          </a:ln>
          <a:effectLst/>
        </p:spPr>
        <p:txBody>
          <a:bodyPr/>
          <a:lstStyle/>
          <a:p>
            <a:pPr algn="ctr" fontAlgn="auto">
              <a:spcBef>
                <a:spcPct val="20000"/>
              </a:spcBef>
              <a:spcAft>
                <a:spcPts val="0"/>
              </a:spcAft>
              <a:buClr>
                <a:srgbClr val="5B8CC1"/>
              </a:buClr>
              <a:buFont typeface="Wingdings" pitchFamily="2" charset="2"/>
              <a:buNone/>
              <a:defRPr/>
            </a:pPr>
            <a:r>
              <a:rPr lang="zh-CN" altLang="en-US" sz="3200" b="1" kern="0" dirty="0">
                <a:solidFill>
                  <a:schemeClr val="bg1"/>
                </a:solidFill>
                <a:latin typeface="Arial" panose="020B0604020202020204" pitchFamily="34" charset="0"/>
                <a:cs typeface="Arial" panose="020B0604020202020204" pitchFamily="34" charset="0"/>
              </a:rPr>
              <a:t>课堂扫码答题</a:t>
            </a:r>
            <a:endParaRPr lang="en-US" altLang="zh-CN" sz="3200" b="1" kern="0" dirty="0">
              <a:solidFill>
                <a:schemeClr val="bg1"/>
              </a:solidFill>
              <a:latin typeface="Arial" panose="020B0604020202020204" pitchFamily="34" charset="0"/>
              <a:cs typeface="Arial" panose="020B0604020202020204" pitchFamily="34" charset="0"/>
            </a:endParaRPr>
          </a:p>
        </p:txBody>
      </p:sp>
      <p:pic>
        <p:nvPicPr>
          <p:cNvPr id="5" name="图片 4">
            <a:extLst>
              <a:ext uri="{FF2B5EF4-FFF2-40B4-BE49-F238E27FC236}">
                <a16:creationId xmlns:a16="http://schemas.microsoft.com/office/drawing/2014/main" id="{124A7C40-FBF5-81C2-4189-C49CAFE3F3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92837" y="629800"/>
            <a:ext cx="3109610" cy="3123132"/>
          </a:xfrm>
          <a:prstGeom prst="rect">
            <a:avLst/>
          </a:prstGeom>
          <a:ln>
            <a:solidFill>
              <a:schemeClr val="accent1"/>
            </a:solidFill>
          </a:ln>
        </p:spPr>
      </p:pic>
    </p:spTree>
    <p:extLst>
      <p:ext uri="{BB962C8B-B14F-4D97-AF65-F5344CB8AC3E}">
        <p14:creationId xmlns:p14="http://schemas.microsoft.com/office/powerpoint/2010/main" val="2493335645"/>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CS 2026">
  <a:themeElements>
    <a:clrScheme name="ACS 2026">
      <a:dk1>
        <a:srgbClr val="000000"/>
      </a:dk1>
      <a:lt1>
        <a:sysClr val="window" lastClr="FFFFFF"/>
      </a:lt1>
      <a:dk2>
        <a:srgbClr val="261F20"/>
      </a:dk2>
      <a:lt2>
        <a:srgbClr val="EDEDED"/>
      </a:lt2>
      <a:accent1>
        <a:srgbClr val="412BFD"/>
      </a:accent1>
      <a:accent2>
        <a:srgbClr val="6FEDEE"/>
      </a:accent2>
      <a:accent3>
        <a:srgbClr val="716D6E"/>
      </a:accent3>
      <a:accent4>
        <a:srgbClr val="FF4601"/>
      </a:accent4>
      <a:accent5>
        <a:srgbClr val="FFCA00"/>
      </a:accent5>
      <a:accent6>
        <a:srgbClr val="9D9D9D"/>
      </a:accent6>
      <a:hlink>
        <a:srgbClr val="412BFD"/>
      </a:hlink>
      <a:folHlink>
        <a:srgbClr val="92929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err="1" smtClean="0"/>
        </a:defPPr>
      </a:lstStyle>
      <a:style>
        <a:lnRef idx="2">
          <a:schemeClr val="accent1">
            <a:shade val="15000"/>
          </a:schemeClr>
        </a:lnRef>
        <a:fillRef idx="1">
          <a:schemeClr val="accent1"/>
        </a:fillRef>
        <a:effectRef idx="0">
          <a:schemeClr val="accent1"/>
        </a:effectRef>
        <a:fontRef idx="minor">
          <a:schemeClr val="lt1"/>
        </a:fontRef>
      </a:style>
    </a:spDef>
    <a:lnDef>
      <a:spPr>
        <a:ln>
          <a:solidFill>
            <a:schemeClr val="accent3"/>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lgn="l">
          <a:defRPr dirty="0" smtClean="0"/>
        </a:defPPr>
      </a:lstStyle>
    </a:txDef>
  </a:objectDefaults>
  <a:extraClrSchemeLst/>
  <a:custClrLst>
    <a:custClr name="ACS Chromium Blue 60% #8D80FE Use Black Text">
      <a:srgbClr val="8D80FE"/>
    </a:custClr>
    <a:custClr name="ACS Cupric Blue 60% #A9F4F5 Use Black Text">
      <a:srgbClr val="A9F4F5"/>
    </a:custClr>
    <a:custClr name="ACS Methyl Orange 60% #FF9067 Use Black Text">
      <a:srgbClr val="FF9067"/>
    </a:custClr>
    <a:custClr name="ACS Vanadium Yellow 60% #FFDF66 Use Black Text">
      <a:srgbClr val="FFDF66"/>
    </a:custClr>
    <a:custClr name="ACS Nickel Green 60% #B0DD6F Use Black Text">
      <a:srgbClr val="B0DD6F"/>
    </a:custClr>
    <a:custClr name="ACS Copper (III) Acetate 60% #69A49C Use Black Text">
      <a:srgbClr val="69A49C"/>
    </a:custClr>
    <a:custClr name="ACS Phenolphthalein 60% #EFA0D8 Use Black Text">
      <a:srgbClr val="EFA0D8"/>
    </a:custClr>
    <a:custClr name="ACS Manganese Violet 60% #D0B7D5 Use Black Text">
      <a:srgbClr val="D0B7D5"/>
    </a:custClr>
    <a:custClr name="ACS Methane Blue 60% #ADC7E9 Use Black Text">
      <a:srgbClr val="ADC7E9"/>
    </a:custClr>
    <a:custClr name="ACS Ruthenium Gray 60% #C5CBCE Use Black Text">
      <a:srgbClr val="C5CBCE"/>
    </a:custClr>
    <a:custClr name="ACS Chromium Blue 80% #6755FD Use White Text">
      <a:srgbClr val="6755FD"/>
    </a:custClr>
    <a:custClr name="ACS Cupric Blue 80% #8CF1F1 Use Black Text">
      <a:srgbClr val="8CF1F1"/>
    </a:custClr>
    <a:custClr name="ACS Methyl Orange 80% #FF6B34 Use Black Text">
      <a:srgbClr val="FF6B34"/>
    </a:custClr>
    <a:custClr name="ACS Vanadium Yellow 80% #FFD533 Use Black Text">
      <a:srgbClr val="FFD533"/>
    </a:custClr>
    <a:custClr name="ACS Nickel Green 80% #95D23F Use Black Text">
      <a:srgbClr val="95D23F"/>
    </a:custClr>
    <a:custClr name="ACS Copper (III) Acetate 80% #37857B Use White Text">
      <a:srgbClr val="37857B"/>
    </a:custClr>
    <a:custClr name="ACS Phenolphthalein 80% #E980CB Use Black Text">
      <a:srgbClr val="E980CB"/>
    </a:custClr>
    <a:custClr name="ACS Manganese Violet 80% #C19FC7 Use Black Text">
      <a:srgbClr val="C19FC7"/>
    </a:custClr>
    <a:custClr name="ACS Methane Blue 80% #91B5E2 Use Black Text">
      <a:srgbClr val="91B5E2"/>
    </a:custClr>
    <a:custClr name="ACS Ruthenium Gray 80% #B1BABE Use Black Text">
      <a:srgbClr val="B1BABE"/>
    </a:custClr>
    <a:custClr name="ACS Chromium Blue 100% #412BFD Use White Text">
      <a:srgbClr val="412BFD"/>
    </a:custClr>
    <a:custClr name="ACS Cupric Blue 100% #6FEDEE Use Black Text">
      <a:srgbClr val="6FEDEE"/>
    </a:custClr>
    <a:custClr name="ACS Methyl Orange 100% #FF4601 Use Black Text">
      <a:srgbClr val="FF4601"/>
    </a:custClr>
    <a:custClr name="ACS Vanadium Yellow 100% #FFCA00 Use Black Text">
      <a:srgbClr val="FFCA00"/>
    </a:custClr>
    <a:custClr name="ACS Nickel Green 100% #7BC70F Use Black Text">
      <a:srgbClr val="7BC70F"/>
    </a:custClr>
    <a:custClr name="ACS Copper (III) Acetate 100% #05675A Use White Text">
      <a:srgbClr val="05675A"/>
    </a:custClr>
    <a:custClr name="ACS Phenolphthalein 100% #E460BE Use Black Text">
      <a:srgbClr val="E460BE"/>
    </a:custClr>
    <a:custClr name="ACS Manganese Violet 100% #B187B9 Use Black Text">
      <a:srgbClr val="B187B9"/>
    </a:custClr>
    <a:custClr name="ACS Methane Blue 100% #76A2DB Use Black Text">
      <a:srgbClr val="76A2DB"/>
    </a:custClr>
    <a:custClr name="ACS Ruthenium Gray 100% #9EA9AE Use Black Text">
      <a:srgbClr val="9EA9AE"/>
    </a:custClr>
    <a:custClr name="ACS Chromium Blue Dark 01 #1A00C6 Use White Text">
      <a:srgbClr val="1A00C6"/>
    </a:custClr>
    <a:custClr name="ACS Cupric Blue Dark 01 #00CAD1 Use Black Text">
      <a:srgbClr val="00CAD1"/>
    </a:custClr>
    <a:custClr name="ACS Methyl Orange Dark 01 #DE3400 Use White Text">
      <a:srgbClr val="DE3400"/>
    </a:custClr>
    <a:custClr name="ACS Vanadium Yellow Dark 01 #FFAC00 Use Black Text">
      <a:srgbClr val="FFAC00"/>
    </a:custClr>
    <a:custClr name="ACS Nickel Green Dark 01 #4FAC00 Use Black Text">
      <a:srgbClr val="4FAC00"/>
    </a:custClr>
    <a:custClr name="ACS Copper (III) Acetate Dark 01 #065557 Use White Text">
      <a:srgbClr val="065557"/>
    </a:custClr>
    <a:custClr name="ACS Phenolphthalein Dark 01 #B2008C Use White Text">
      <a:srgbClr val="B2008C"/>
    </a:custClr>
    <a:custClr name="ACS Manganese Violet Dark 01 #904F8C Use White Text">
      <a:srgbClr val="904F8C"/>
    </a:custClr>
    <a:custClr name="ACS Methane Blue Dark 01 #47759D Use White Text">
      <a:srgbClr val="47759D"/>
    </a:custClr>
    <a:custClr name="ACS Ruthenium Gray Dark 01 #576671 Use White Text">
      <a:srgbClr val="576671"/>
    </a:custClr>
    <a:custClr name="ACS Chromium Blue Dark 02 #11008D Use White Text">
      <a:srgbClr val="11008D"/>
    </a:custClr>
    <a:custClr name="ACS Cupric Blue Dark 02 #169AB0 Use Black Text">
      <a:srgbClr val="169AB0"/>
    </a:custClr>
    <a:custClr name="ACS Methyl Orange Dark 02 #BF2500 Use White Text">
      <a:srgbClr val="BF2500"/>
    </a:custClr>
    <a:custClr name="ACS Vanadium Yellow Dark 02 #EA8900 Use Black Text">
      <a:srgbClr val="EA8900"/>
    </a:custClr>
    <a:custClr name="ACS Nickel Green Dark 02 #148900 Use White Text">
      <a:srgbClr val="148900"/>
    </a:custClr>
    <a:custClr name="ACS Copper (III) Acetate Dark 02 #00474A Use White Text">
      <a:srgbClr val="00474A"/>
    </a:custClr>
    <a:custClr name="ACS Phenolphthalein Dark 02 #840164 Use White Text">
      <a:srgbClr val="840164"/>
    </a:custClr>
    <a:custClr name="ACS Manganese Violet Dark 02 #6D2C62 Use White Text">
      <a:srgbClr val="6D2C62"/>
    </a:custClr>
    <a:custClr name="ACS Methane Blue Dark 02 #215682 Use White Text">
      <a:srgbClr val="215682"/>
    </a:custClr>
    <a:custClr name="ACS Ruthenium Gray Dark 02 #37445A Use White Text">
      <a:srgbClr val="37445A"/>
    </a:custClr>
  </a:custClrLst>
  <a:extLst>
    <a:ext uri="{05A4C25C-085E-4340-85A3-A5531E510DB2}">
      <thm15:themeFamily xmlns:thm15="http://schemas.microsoft.com/office/thememl/2012/main" name="ACS Publications_PPT Template_202606" id="{7D018AA9-DA21-9748-8115-4309FE091B23}" vid="{3F068251-4DD2-FF4B-ACB1-3B201FB58C16}"/>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36594</TotalTime>
  <Words>7462</Words>
  <Application>Microsoft Office PowerPoint</Application>
  <PresentationFormat>全屏显示(16:9)</PresentationFormat>
  <Paragraphs>639</Paragraphs>
  <Slides>79</Slides>
  <Notes>12</Notes>
  <HiddenSlides>0</HiddenSlides>
  <MMClips>1</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79</vt:i4>
      </vt:variant>
    </vt:vector>
  </HeadingPairs>
  <TitlesOfParts>
    <vt:vector size="88" baseType="lpstr">
      <vt:lpstr>Helvetica Light</vt:lpstr>
      <vt:lpstr>宋体</vt:lpstr>
      <vt:lpstr>Microsoft YaHei Light</vt:lpstr>
      <vt:lpstr>Arial</vt:lpstr>
      <vt:lpstr>Arial Black</vt:lpstr>
      <vt:lpstr>Calibri</vt:lpstr>
      <vt:lpstr>Wingdings</vt:lpstr>
      <vt:lpstr>Office 主题</vt:lpstr>
      <vt:lpstr>ACS 2026</vt:lpstr>
      <vt:lpstr>ACS美国化学会数据库 文献调研与科研案例</vt:lpstr>
      <vt:lpstr>PowerPoint 演示文稿</vt:lpstr>
      <vt:lpstr>PowerPoint 演示文稿</vt:lpstr>
      <vt:lpstr>PowerPoint 演示文稿</vt:lpstr>
      <vt:lpstr>PowerPoint 演示文稿</vt:lpstr>
      <vt:lpstr>Journal of the American Chemical Society  2 Year Impact Factor: 16.6</vt:lpstr>
      <vt:lpstr>Chemical Reviews   2 Year Impact Factor: 64.2</vt:lpstr>
      <vt:lpstr>ACS 数据库主页 pubs.acs.org </vt:lpstr>
      <vt:lpstr>期刊页面 Journal of the American Chemical Society</vt:lpstr>
      <vt:lpstr>文章页面 Article Page</vt:lpstr>
      <vt:lpstr>文章页面 Article Page</vt:lpstr>
      <vt:lpstr>补充材料 Supporting Information</vt:lpstr>
      <vt:lpstr>PowerPoint 演示文稿</vt:lpstr>
      <vt:lpstr>Fast Search &amp; Advanced Search</vt:lpstr>
      <vt:lpstr>Fast Search &amp; Advanced Search</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iGroup</cp:lastModifiedBy>
  <cp:revision>2536</cp:revision>
  <dcterms:created xsi:type="dcterms:W3CDTF">2017-07-14T03:26:59Z</dcterms:created>
  <dcterms:modified xsi:type="dcterms:W3CDTF">2026-10-15T06:47:30Z</dcterms:modified>
</cp:coreProperties>
</file>