
<file path=[Content_Types].xml><?xml version="1.0" encoding="utf-8"?>
<Types xmlns="http://schemas.openxmlformats.org/package/2006/content-types">
  <Default Extension="png" ContentType="image/png"/>
  <Default Extension="emf" ContentType="image/x-emf"/>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45.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
  </p:notesMasterIdLst>
  <p:sldIdLst>
    <p:sldId id="257" r:id="rId3"/>
    <p:sldId id="258" r:id="rId4"/>
    <p:sldId id="424" r:id="rId5"/>
    <p:sldId id="259" r:id="rId7"/>
    <p:sldId id="350" r:id="rId8"/>
    <p:sldId id="351" r:id="rId9"/>
    <p:sldId id="443" r:id="rId10"/>
    <p:sldId id="260" r:id="rId11"/>
    <p:sldId id="261" r:id="rId12"/>
    <p:sldId id="454" r:id="rId13"/>
    <p:sldId id="455" r:id="rId14"/>
    <p:sldId id="264" r:id="rId15"/>
    <p:sldId id="266" r:id="rId16"/>
    <p:sldId id="267" r:id="rId17"/>
    <p:sldId id="439" r:id="rId18"/>
    <p:sldId id="458" r:id="rId19"/>
    <p:sldId id="457" r:id="rId20"/>
    <p:sldId id="268" r:id="rId21"/>
    <p:sldId id="269" r:id="rId22"/>
    <p:sldId id="368" r:id="rId23"/>
    <p:sldId id="440" r:id="rId24"/>
    <p:sldId id="369" r:id="rId25"/>
    <p:sldId id="270" r:id="rId26"/>
    <p:sldId id="271" r:id="rId27"/>
    <p:sldId id="272" r:id="rId28"/>
    <p:sldId id="441" r:id="rId29"/>
    <p:sldId id="460" r:id="rId30"/>
    <p:sldId id="459" r:id="rId31"/>
    <p:sldId id="355" r:id="rId32"/>
    <p:sldId id="442" r:id="rId33"/>
    <p:sldId id="445" r:id="rId34"/>
    <p:sldId id="274" r:id="rId35"/>
    <p:sldId id="425" r:id="rId36"/>
    <p:sldId id="357" r:id="rId37"/>
    <p:sldId id="365" r:id="rId38"/>
    <p:sldId id="366" r:id="rId39"/>
    <p:sldId id="456" r:id="rId40"/>
    <p:sldId id="446" r:id="rId41"/>
    <p:sldId id="447" r:id="rId42"/>
    <p:sldId id="448" r:id="rId43"/>
    <p:sldId id="449" r:id="rId44"/>
    <p:sldId id="450" r:id="rId45"/>
    <p:sldId id="358" r:id="rId46"/>
    <p:sldId id="430" r:id="rId47"/>
    <p:sldId id="363" r:id="rId48"/>
    <p:sldId id="451" r:id="rId49"/>
    <p:sldId id="453" r:id="rId50"/>
    <p:sldId id="277" r:id="rId51"/>
    <p:sldId id="278" r:id="rId52"/>
    <p:sldId id="376" r:id="rId53"/>
    <p:sldId id="372" r:id="rId54"/>
    <p:sldId id="415" r:id="rId55"/>
    <p:sldId id="436" r:id="rId56"/>
    <p:sldId id="437" r:id="rId5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73"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70C0"/>
    <a:srgbClr val="FF8000"/>
    <a:srgbClr val="027295"/>
    <a:srgbClr val="FEF0E3"/>
    <a:srgbClr val="DCDCDC"/>
    <a:srgbClr val="F0F0F0"/>
    <a:srgbClr val="E6E6E6"/>
    <a:srgbClr val="C8C8C8"/>
    <a:srgbClr val="FAFAF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073"/>
        <p:guide pos="384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0" Type="http://schemas.openxmlformats.org/officeDocument/2006/relationships/tableStyles" Target="tableStyles.xml"/><Relationship Id="rId6" Type="http://schemas.openxmlformats.org/officeDocument/2006/relationships/notesMaster" Target="notesMasters/notesMaster1.xml"/><Relationship Id="rId59" Type="http://schemas.openxmlformats.org/officeDocument/2006/relationships/viewProps" Target="viewProps.xml"/><Relationship Id="rId58" Type="http://schemas.openxmlformats.org/officeDocument/2006/relationships/presProps" Target="presProps.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3.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42A755B-9233-BB4C-BFE1-928BAB4779D6}" type="slidenum">
              <a:rPr lang="en-US" smtClean="0"/>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dirty="0"/>
              <a:t>1997</a:t>
            </a:r>
            <a:r>
              <a:rPr lang="zh-CN" altLang="en-US" dirty="0"/>
              <a:t>年，</a:t>
            </a:r>
            <a:r>
              <a:rPr lang="en-US" altLang="zh-CN" dirty="0"/>
              <a:t>ScienceDirect</a:t>
            </a:r>
            <a:r>
              <a:rPr lang="zh-CN" altLang="en-US" dirty="0"/>
              <a:t>首次以基于网络访问的全文数据库的形式出现在大家面前</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defRPr/>
            </a:pPr>
            <a:r>
              <a:rPr lang="en-US" dirty="0"/>
              <a:t>2017</a:t>
            </a:r>
            <a:r>
              <a:rPr lang="zh-CN" altLang="en-US" dirty="0"/>
              <a:t>年，</a:t>
            </a:r>
            <a:r>
              <a:rPr lang="en-US" altLang="zh-CN" dirty="0"/>
              <a:t>ScienceDirect</a:t>
            </a:r>
            <a:r>
              <a:rPr lang="zh-CN" altLang="en-US" dirty="0"/>
              <a:t>已经成长为全球领先的科研平台，支持科研人员通过各种移动终端在任何时间、地点进行访问。</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defRPr/>
            </a:pPr>
            <a:r>
              <a:rPr lang="en-US" dirty="0"/>
              <a:t>30</a:t>
            </a:r>
            <a:r>
              <a:rPr lang="zh-CN" altLang="en-US" dirty="0"/>
              <a:t>年来，</a:t>
            </a:r>
            <a:r>
              <a:rPr lang="en-US" dirty="0"/>
              <a:t>ScienceDirect</a:t>
            </a:r>
            <a:r>
              <a:rPr lang="zh-CN" altLang="en-US" dirty="0"/>
              <a:t>以满足研究人员的需求为己任，持续对产品进行优化和改进，</a:t>
            </a:r>
            <a:endParaRPr lang="zh-CN" altLang="en-US" dirty="0"/>
          </a:p>
        </p:txBody>
      </p:sp>
      <p:sp>
        <p:nvSpPr>
          <p:cNvPr id="4" name="Slide Number Placeholder 3"/>
          <p:cNvSpPr>
            <a:spLocks noGrp="1"/>
          </p:cNvSpPr>
          <p:nvPr>
            <p:ph type="sldNum" sz="quarter" idx="10"/>
          </p:nvPr>
        </p:nvSpPr>
        <p:spPr/>
        <p:txBody>
          <a:bodyPr/>
          <a:lstStyle/>
          <a:p>
            <a:fld id="{642A755B-9233-BB4C-BFE1-928BAB4779D6}" type="slidenum">
              <a:rPr lang="en-US" smtClean="0"/>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a:t>每年我们为各领域研究者提供了超过</a:t>
            </a:r>
            <a:r>
              <a:rPr lang="en-US" altLang="zh-CN" dirty="0"/>
              <a:t>2000</a:t>
            </a:r>
            <a:r>
              <a:rPr lang="zh-CN" altLang="en-US" dirty="0"/>
              <a:t>份活跃期刊，出版</a:t>
            </a:r>
            <a:r>
              <a:rPr lang="en-US" altLang="zh-CN" dirty="0"/>
              <a:t>42</a:t>
            </a:r>
            <a:r>
              <a:rPr lang="zh-CN" altLang="en-US" dirty="0"/>
              <a:t>万篇经过同行评审的优质学术文献资源，</a:t>
            </a:r>
            <a:endParaRPr lang="en-US" dirty="0"/>
          </a:p>
          <a:p>
            <a:r>
              <a:rPr lang="zh-CN" altLang="en-US" sz="1200" dirty="0">
                <a:solidFill>
                  <a:schemeClr val="tx1"/>
                </a:solidFill>
                <a:latin typeface="微软雅黑" panose="020B0503020204020204" charset="-122"/>
                <a:ea typeface="微软雅黑" panose="020B0503020204020204" charset="-122"/>
              </a:rPr>
              <a:t>放眼全球，平均每月有</a:t>
            </a:r>
            <a:r>
              <a:rPr lang="en-US" altLang="zh-CN" sz="1200" dirty="0">
                <a:solidFill>
                  <a:schemeClr val="tx1"/>
                </a:solidFill>
                <a:latin typeface="微软雅黑" panose="020B0503020204020204" charset="-122"/>
                <a:ea typeface="微软雅黑" panose="020B0503020204020204" charset="-122"/>
              </a:rPr>
              <a:t>1300</a:t>
            </a:r>
            <a:r>
              <a:rPr lang="zh-CN" altLang="en-US" sz="1200" dirty="0">
                <a:solidFill>
                  <a:schemeClr val="tx1"/>
                </a:solidFill>
                <a:latin typeface="微软雅黑" panose="020B0503020204020204" charset="-122"/>
                <a:ea typeface="微软雅黑" panose="020B0503020204020204" charset="-122"/>
              </a:rPr>
              <a:t>万研究人员在阅读使用我们的内容。</a:t>
            </a:r>
            <a:endParaRPr lang="en-US" altLang="zh-CN" sz="1200" dirty="0">
              <a:solidFill>
                <a:schemeClr val="tx1"/>
              </a:solidFill>
              <a:latin typeface="微软雅黑" panose="020B0503020204020204" charset="-122"/>
              <a:ea typeface="微软雅黑" panose="020B0503020204020204" charset="-122"/>
            </a:endParaRPr>
          </a:p>
          <a:p>
            <a:r>
              <a:rPr lang="zh-CN" altLang="en-US" sz="1200" dirty="0">
                <a:solidFill>
                  <a:schemeClr val="tx1"/>
                </a:solidFill>
                <a:latin typeface="微软雅黑" panose="020B0503020204020204" charset="-122"/>
                <a:ea typeface="微软雅黑" panose="020B0503020204020204" charset="-122"/>
              </a:rPr>
              <a:t>仅</a:t>
            </a:r>
            <a:r>
              <a:rPr lang="en-US" altLang="zh-CN" sz="1200" dirty="0">
                <a:solidFill>
                  <a:schemeClr val="tx1"/>
                </a:solidFill>
                <a:latin typeface="微软雅黑" panose="020B0503020204020204" charset="-122"/>
                <a:ea typeface="微软雅黑" panose="020B0503020204020204" charset="-122"/>
              </a:rPr>
              <a:t>2017</a:t>
            </a:r>
            <a:r>
              <a:rPr lang="zh-CN" altLang="en-US" sz="1200" dirty="0">
                <a:solidFill>
                  <a:schemeClr val="tx1"/>
                </a:solidFill>
                <a:latin typeface="微软雅黑" panose="020B0503020204020204" charset="-122"/>
                <a:ea typeface="微软雅黑" panose="020B0503020204020204" charset="-122"/>
              </a:rPr>
              <a:t>年，这些学术文献就被来自全球</a:t>
            </a:r>
            <a:r>
              <a:rPr lang="en-US" altLang="zh-CN" sz="1200" dirty="0">
                <a:solidFill>
                  <a:schemeClr val="tx1"/>
                </a:solidFill>
                <a:latin typeface="微软雅黑" panose="020B0503020204020204" charset="-122"/>
                <a:ea typeface="微软雅黑" panose="020B0503020204020204" charset="-122"/>
              </a:rPr>
              <a:t>247</a:t>
            </a:r>
            <a:r>
              <a:rPr lang="zh-CN" altLang="en-US" sz="1200" dirty="0">
                <a:solidFill>
                  <a:schemeClr val="tx1"/>
                </a:solidFill>
                <a:latin typeface="微软雅黑" panose="020B0503020204020204" charset="-122"/>
                <a:ea typeface="微软雅黑" panose="020B0503020204020204" charset="-122"/>
              </a:rPr>
              <a:t>个国家的科研人员下载了</a:t>
            </a:r>
            <a:r>
              <a:rPr lang="en-US" altLang="zh-CN" sz="1200" dirty="0">
                <a:solidFill>
                  <a:schemeClr val="tx1"/>
                </a:solidFill>
                <a:latin typeface="微软雅黑" panose="020B0503020204020204" charset="-122"/>
                <a:ea typeface="微软雅黑" panose="020B0503020204020204" charset="-122"/>
              </a:rPr>
              <a:t>9,82</a:t>
            </a:r>
            <a:r>
              <a:rPr lang="zh-CN" altLang="en-US" sz="1200" dirty="0">
                <a:solidFill>
                  <a:schemeClr val="tx1"/>
                </a:solidFill>
                <a:latin typeface="微软雅黑" panose="020B0503020204020204" charset="-122"/>
                <a:ea typeface="微软雅黑" panose="020B0503020204020204" charset="-122"/>
              </a:rPr>
              <a:t>亿篇文章，相当于每秒下载</a:t>
            </a:r>
            <a:r>
              <a:rPr lang="en-US" altLang="zh-CN" sz="1200" dirty="0">
                <a:solidFill>
                  <a:schemeClr val="tx1"/>
                </a:solidFill>
                <a:latin typeface="微软雅黑" panose="020B0503020204020204" charset="-122"/>
                <a:ea typeface="微软雅黑" panose="020B0503020204020204" charset="-122"/>
              </a:rPr>
              <a:t>31</a:t>
            </a:r>
            <a:r>
              <a:rPr lang="zh-CN" altLang="en-US" sz="1200" dirty="0">
                <a:solidFill>
                  <a:schemeClr val="tx1"/>
                </a:solidFill>
                <a:latin typeface="微软雅黑" panose="020B0503020204020204" charset="-122"/>
                <a:ea typeface="微软雅黑" panose="020B0503020204020204" charset="-122"/>
              </a:rPr>
              <a:t>篇。</a:t>
            </a:r>
            <a:endParaRPr lang="en-US" altLang="zh-CN" sz="1200" dirty="0">
              <a:solidFill>
                <a:schemeClr val="tx1"/>
              </a:solidFill>
              <a:latin typeface="微软雅黑" panose="020B0503020204020204" charset="-122"/>
              <a:ea typeface="微软雅黑" panose="020B0503020204020204" charset="-122"/>
            </a:endParaRPr>
          </a:p>
          <a:p>
            <a:endParaRPr lang="en-US" dirty="0"/>
          </a:p>
          <a:p>
            <a:r>
              <a:rPr lang="en-US" dirty="0"/>
              <a:t>1300</a:t>
            </a:r>
            <a:r>
              <a:rPr lang="zh-CN" altLang="en-US" dirty="0"/>
              <a:t>万人看到，意味着文章发表在</a:t>
            </a:r>
            <a:r>
              <a:rPr lang="en-US" altLang="zh-CN" dirty="0"/>
              <a:t>SD</a:t>
            </a:r>
            <a:r>
              <a:rPr lang="zh-CN" altLang="en-US" dirty="0"/>
              <a:t>将被更多的研究者看到，有更多的被引用机会</a:t>
            </a:r>
            <a:endParaRPr lang="en-US" altLang="zh-CN" dirty="0"/>
          </a:p>
          <a:p>
            <a:endParaRPr lang="en-US" dirty="0"/>
          </a:p>
          <a:p>
            <a:endParaRPr lang="en-US" altLang="zh-C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42A755B-9233-BB4C-BFE1-928BAB4779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5SC:</a:t>
            </a:r>
            <a:endParaRPr lang="en-US" altLang="zh-CN" dirty="0"/>
          </a:p>
          <a:p>
            <a:r>
              <a:rPr lang="en-US" altLang="zh-CN" dirty="0"/>
              <a:t>Chemical Engineering</a:t>
            </a:r>
            <a:endParaRPr lang="en-US" altLang="zh-CN" dirty="0"/>
          </a:p>
          <a:p>
            <a:r>
              <a:rPr lang="en-US" altLang="zh-CN" dirty="0"/>
              <a:t>Energy</a:t>
            </a:r>
            <a:endParaRPr lang="en-US" altLang="zh-CN" dirty="0"/>
          </a:p>
          <a:p>
            <a:r>
              <a:rPr lang="en-US" altLang="zh-CN" dirty="0"/>
              <a:t>Environmental Science</a:t>
            </a:r>
            <a:endParaRPr lang="en-US" altLang="zh-CN" dirty="0"/>
          </a:p>
          <a:p>
            <a:r>
              <a:rPr lang="en-US" altLang="zh-CN" dirty="0"/>
              <a:t>Engineering</a:t>
            </a:r>
            <a:endParaRPr lang="en-US" altLang="zh-CN" dirty="0"/>
          </a:p>
          <a:p>
            <a:r>
              <a:rPr lang="en-US" altLang="zh-CN" dirty="0"/>
              <a:t>Materials Science</a:t>
            </a:r>
            <a:endParaRPr lang="zh-CN" altLang="en-US" dirty="0"/>
          </a:p>
        </p:txBody>
      </p:sp>
      <p:sp>
        <p:nvSpPr>
          <p:cNvPr id="4" name="灯片编号占位符 3"/>
          <p:cNvSpPr>
            <a:spLocks noGrp="1"/>
          </p:cNvSpPr>
          <p:nvPr>
            <p:ph type="sldNum" sz="quarter" idx="5"/>
          </p:nvPr>
        </p:nvSpPr>
        <p:spPr/>
        <p:txBody>
          <a:bodyPr/>
          <a:lstStyle/>
          <a:p>
            <a:fld id="{642A755B-9233-BB4C-BFE1-928BAB4779D6}" type="slidenum">
              <a:rPr lang="en-US" smtClean="0"/>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en-US" baseline="0" dirty="0"/>
          </a:p>
        </p:txBody>
      </p:sp>
      <p:sp>
        <p:nvSpPr>
          <p:cNvPr id="4" name="Slide Number Placeholder 3"/>
          <p:cNvSpPr>
            <a:spLocks noGrp="1"/>
          </p:cNvSpPr>
          <p:nvPr>
            <p:ph type="sldNum" sz="quarter" idx="10"/>
          </p:nvPr>
        </p:nvSpPr>
        <p:spPr/>
        <p:txBody>
          <a:bodyPr/>
          <a:lstStyle/>
          <a:p>
            <a:fld id="{2BE4136A-9816-405D-8126-3EF2BC1558C5}" type="slidenum">
              <a:rPr lang="en-US" smtClean="0">
                <a:solidFill>
                  <a:prstClr val="black"/>
                </a:solidFill>
              </a:rPr>
            </a:fld>
            <a:endParaRPr 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42A755B-9233-BB4C-BFE1-928BAB4779D6}" type="slidenum">
              <a:rPr lang="en-US" smtClean="0"/>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en-US" baseline="0" dirty="0"/>
          </a:p>
        </p:txBody>
      </p:sp>
      <p:sp>
        <p:nvSpPr>
          <p:cNvPr id="4" name="Slide Number Placeholder 3"/>
          <p:cNvSpPr>
            <a:spLocks noGrp="1"/>
          </p:cNvSpPr>
          <p:nvPr>
            <p:ph type="sldNum" sz="quarter" idx="10"/>
          </p:nvPr>
        </p:nvSpPr>
        <p:spPr/>
        <p:txBody>
          <a:bodyPr/>
          <a:lstStyle/>
          <a:p>
            <a:fld id="{2BE4136A-9816-405D-8126-3EF2BC1558C5}" type="slidenum">
              <a:rPr lang="en-US" smtClean="0">
                <a:solidFill>
                  <a:prstClr val="black"/>
                </a:solidFill>
              </a:rPr>
            </a:fld>
            <a:endParaRPr lang="en-U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42A755B-9233-BB4C-BFE1-928BAB4779D6}" type="slidenum">
              <a:rPr lang="en-US" smtClean="0"/>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42A755B-9233-BB4C-BFE1-928BAB4779D6}" type="slidenum">
              <a:rPr lang="en-US" smtClean="0"/>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42A755B-9233-BB4C-BFE1-928BAB4779D6}" type="slidenum">
              <a:rPr lang="en-US" smtClean="0"/>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ct val="150000"/>
              </a:lnSpc>
            </a:pPr>
            <a:r>
              <a:rPr lang="zh-CN" altLang="en-US" sz="1200" b="0" dirty="0">
                <a:solidFill>
                  <a:schemeClr val="bg1"/>
                </a:solidFill>
                <a:latin typeface="华文新魏" panose="02010800040101010101" pitchFamily="2" charset="-122"/>
                <a:ea typeface="华文新魏" panose="02010800040101010101" pitchFamily="2" charset="-122"/>
              </a:rPr>
              <a:t>每篇已发表论文和与之有直接关联的其他论文链接起来，从而展现出当代世界科学论文网络的总体特征。</a:t>
            </a:r>
            <a:r>
              <a:rPr lang="en-US" altLang="zh-CN" sz="1200" b="0" dirty="0">
                <a:solidFill>
                  <a:schemeClr val="bg1"/>
                </a:solidFill>
                <a:latin typeface="华文新魏" panose="02010800040101010101" pitchFamily="2" charset="-122"/>
                <a:ea typeface="华文新魏" panose="02010800040101010101" pitchFamily="2" charset="-122"/>
              </a:rPr>
              <a:t>                                                                                                                                                            </a:t>
            </a:r>
            <a:endParaRPr lang="en-US" altLang="zh-CN" sz="1200" b="0" dirty="0">
              <a:solidFill>
                <a:schemeClr val="bg1"/>
              </a:solidFill>
              <a:latin typeface="华文新魏" panose="02010800040101010101" pitchFamily="2" charset="-122"/>
              <a:ea typeface="华文新魏" panose="02010800040101010101" pitchFamily="2" charset="-122"/>
            </a:endParaRPr>
          </a:p>
          <a:p>
            <a:pPr algn="l"/>
            <a:endParaRPr lang="en-US" b="0" dirty="0"/>
          </a:p>
        </p:txBody>
      </p:sp>
      <p:sp>
        <p:nvSpPr>
          <p:cNvPr id="4" name="Slide Number Placeholder 3"/>
          <p:cNvSpPr>
            <a:spLocks noGrp="1"/>
          </p:cNvSpPr>
          <p:nvPr>
            <p:ph type="sldNum" sz="quarter" idx="5"/>
          </p:nvPr>
        </p:nvSpPr>
        <p:spPr/>
        <p:txBody>
          <a:bodyPr/>
          <a:lstStyle/>
          <a:p>
            <a:fld id="{CE5ED8A6-D3C6-411F-BA33-FA80F9D759F4}" type="slidenum">
              <a:rPr lang="en-US" smtClean="0"/>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单击此处编辑母版标题样式</a:t>
            </a:r>
            <a:endParaRPr lang="zh-CN" altLang="en-US" dirty="0"/>
          </a:p>
        </p:txBody>
      </p:sp>
      <p:sp>
        <p:nvSpPr>
          <p:cNvPr id="3" name="副标题 2"/>
          <p:cNvSpPr>
            <a:spLocks noGrp="1"/>
          </p:cNvSpPr>
          <p:nvPr>
            <p:ph type="subTitle" idx="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p:cSld name="Main title slide">
    <p:spTree>
      <p:nvGrpSpPr>
        <p:cNvPr id="1" name=""/>
        <p:cNvGrpSpPr/>
        <p:nvPr/>
      </p:nvGrpSpPr>
      <p:grpSpPr>
        <a:xfrm>
          <a:off x="0" y="0"/>
          <a:ext cx="0" cy="0"/>
          <a:chOff x="0" y="0"/>
          <a:chExt cx="0" cy="0"/>
        </a:xfrm>
      </p:grpSpPr>
      <p:sp>
        <p:nvSpPr>
          <p:cNvPr id="18" name="Text Placeholder 11"/>
          <p:cNvSpPr>
            <a:spLocks noGrp="1"/>
          </p:cNvSpPr>
          <p:nvPr>
            <p:ph type="body" sz="quarter" idx="14" hasCustomPrompt="1"/>
          </p:nvPr>
        </p:nvSpPr>
        <p:spPr>
          <a:xfrm>
            <a:off x="634455" y="5768432"/>
            <a:ext cx="6816945" cy="653335"/>
          </a:xfrm>
          <a:prstGeom prst="rect">
            <a:avLst/>
          </a:prstGeom>
        </p:spPr>
        <p:txBody>
          <a:bodyPr>
            <a:normAutofit/>
          </a:bodyPr>
          <a:lstStyle>
            <a:lvl1pPr marL="0" indent="0" algn="l">
              <a:lnSpc>
                <a:spcPct val="100000"/>
              </a:lnSpc>
              <a:spcBef>
                <a:spcPts val="0"/>
              </a:spcBef>
              <a:buFont typeface="Arial" panose="020B0604020202020204" pitchFamily="34" charset="0"/>
              <a:buNone/>
              <a:defRPr sz="1735"/>
            </a:lvl1pPr>
            <a:lvl2pPr marL="0" indent="0">
              <a:buNone/>
              <a:defRPr sz="1335"/>
            </a:lvl2pPr>
            <a:lvl3pPr marL="0" indent="0">
              <a:buNone/>
              <a:defRPr sz="1335"/>
            </a:lvl3pPr>
            <a:lvl4pPr marL="0" indent="0">
              <a:buNone/>
              <a:defRPr sz="1335"/>
            </a:lvl4pPr>
            <a:lvl5pPr marL="0" indent="0">
              <a:buNone/>
              <a:defRPr sz="1335"/>
            </a:lvl5pPr>
          </a:lstStyle>
          <a:p>
            <a:pPr lvl="0"/>
            <a:r>
              <a:rPr lang="en-US" dirty="0"/>
              <a:t>Month, year</a:t>
            </a:r>
            <a:br>
              <a:rPr lang="en-US" dirty="0"/>
            </a:br>
            <a:r>
              <a:rPr lang="en-US" dirty="0"/>
              <a:t>Name presenter</a:t>
            </a:r>
            <a:endParaRPr lang="de-DE" dirty="0"/>
          </a:p>
        </p:txBody>
      </p:sp>
      <p:sp>
        <p:nvSpPr>
          <p:cNvPr id="19" name="Title 1"/>
          <p:cNvSpPr>
            <a:spLocks noGrp="1"/>
          </p:cNvSpPr>
          <p:nvPr>
            <p:ph type="ctrTitle" hasCustomPrompt="1"/>
          </p:nvPr>
        </p:nvSpPr>
        <p:spPr>
          <a:xfrm>
            <a:off x="634455" y="2212623"/>
            <a:ext cx="6816945" cy="2325511"/>
          </a:xfrm>
          <a:prstGeom prst="rect">
            <a:avLst/>
          </a:prstGeom>
        </p:spPr>
        <p:txBody>
          <a:bodyPr anchor="t" anchorCtr="0">
            <a:normAutofit/>
          </a:bodyPr>
          <a:lstStyle>
            <a:lvl1pPr algn="l">
              <a:lnSpc>
                <a:spcPct val="100000"/>
              </a:lnSpc>
              <a:defRPr sz="5065">
                <a:solidFill>
                  <a:srgbClr val="53565A"/>
                </a:solidFill>
              </a:defRPr>
            </a:lvl1pPr>
          </a:lstStyle>
          <a:p>
            <a:r>
              <a:rPr lang="en-US" noProof="0" dirty="0"/>
              <a:t>Click to edit title max over 2x lines</a:t>
            </a:r>
            <a:endParaRPr lang="en-US" noProof="0" dirty="0"/>
          </a:p>
        </p:txBody>
      </p:sp>
      <p:pic>
        <p:nvPicPr>
          <p:cNvPr id="7" name="Picture 6"/>
          <p:cNvPicPr>
            <a:picLocks noChangeAspect="1"/>
          </p:cNvPicPr>
          <p:nvPr/>
        </p:nvPicPr>
        <p:blipFill>
          <a:blip r:embed="rId2"/>
          <a:stretch>
            <a:fillRect/>
          </a:stretch>
        </p:blipFill>
        <p:spPr>
          <a:xfrm>
            <a:off x="7045571" y="1711571"/>
            <a:ext cx="5146429" cy="5146429"/>
          </a:xfrm>
          <a:prstGeom prst="rect">
            <a:avLst/>
          </a:prstGeom>
        </p:spPr>
      </p:pic>
      <p:sp>
        <p:nvSpPr>
          <p:cNvPr id="9" name="Text Placeholder 9"/>
          <p:cNvSpPr>
            <a:spLocks noGrp="1"/>
          </p:cNvSpPr>
          <p:nvPr>
            <p:ph type="body" sz="quarter" idx="13"/>
          </p:nvPr>
        </p:nvSpPr>
        <p:spPr>
          <a:xfrm>
            <a:off x="634455" y="671504"/>
            <a:ext cx="1049728" cy="1152000"/>
          </a:xfrm>
          <a:prstGeom prst="rect">
            <a:avLst/>
          </a:prstGeom>
          <a:blipFill dpi="0" rotWithShape="1">
            <a:blip r:embed="rId3" cstate="print"/>
            <a:srcRect/>
            <a:stretch>
              <a:fillRect/>
            </a:stretch>
          </a:blipFill>
        </p:spPr>
        <p:txBody>
          <a:bodyPr>
            <a:noAutofit/>
          </a:bodyPr>
          <a:lstStyle>
            <a:lvl1pPr>
              <a:defRPr sz="135"/>
            </a:lvl1pPr>
          </a:lstStyle>
          <a:p>
            <a:pPr lvl="0"/>
            <a:r>
              <a:rPr lang="en-US"/>
              <a:t>Edit Master text styles</a:t>
            </a: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Only Content Slide">
    <p:spTree>
      <p:nvGrpSpPr>
        <p:cNvPr id="1" name=""/>
        <p:cNvGrpSpPr/>
        <p:nvPr/>
      </p:nvGrpSpPr>
      <p:grpSpPr>
        <a:xfrm>
          <a:off x="0" y="0"/>
          <a:ext cx="0" cy="0"/>
          <a:chOff x="0" y="0"/>
          <a:chExt cx="0" cy="0"/>
        </a:xfrm>
      </p:grpSpPr>
      <p:sp>
        <p:nvSpPr>
          <p:cNvPr id="3" name="Title 1"/>
          <p:cNvSpPr>
            <a:spLocks noGrp="1"/>
          </p:cNvSpPr>
          <p:nvPr>
            <p:ph type="title"/>
          </p:nvPr>
        </p:nvSpPr>
        <p:spPr>
          <a:xfrm>
            <a:off x="609603" y="705208"/>
            <a:ext cx="10984425" cy="418645"/>
          </a:xfrm>
        </p:spPr>
        <p:txBody>
          <a:bodyPr/>
          <a:lstStyle/>
          <a:p>
            <a:r>
              <a:rPr lang="en-US" dirty="0"/>
              <a:t>Click to edit Master title style</a:t>
            </a:r>
            <a:endParaRPr lang="en-US"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cxnSp>
        <p:nvCxnSpPr>
          <p:cNvPr id="14" name="Straight Connector 13"/>
          <p:cNvCxnSpPr/>
          <p:nvPr userDrawn="1"/>
        </p:nvCxnSpPr>
        <p:spPr>
          <a:xfrm flipV="1">
            <a:off x="768351" y="5924552"/>
            <a:ext cx="10655300"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4" name="Date Placeholder 3"/>
          <p:cNvSpPr>
            <a:spLocks noGrp="1"/>
          </p:cNvSpPr>
          <p:nvPr>
            <p:ph type="dt" sz="half" idx="15"/>
          </p:nvPr>
        </p:nvSpPr>
        <p:spPr/>
        <p:txBody>
          <a:bodyPr/>
          <a:lstStyle/>
          <a:p>
            <a:endParaRPr lang="de-DE"/>
          </a:p>
        </p:txBody>
      </p:sp>
      <p:sp>
        <p:nvSpPr>
          <p:cNvPr id="5" name="Footer Placeholder 4"/>
          <p:cNvSpPr>
            <a:spLocks noGrp="1"/>
          </p:cNvSpPr>
          <p:nvPr>
            <p:ph type="ftr" sz="quarter" idx="16"/>
          </p:nvPr>
        </p:nvSpPr>
        <p:spPr/>
        <p:txBody>
          <a:bodyPr/>
          <a:lstStyle/>
          <a:p>
            <a:endParaRPr lang="de-DE"/>
          </a:p>
        </p:txBody>
      </p:sp>
      <p:sp>
        <p:nvSpPr>
          <p:cNvPr id="8" name="Title 1"/>
          <p:cNvSpPr>
            <a:spLocks noGrp="1"/>
          </p:cNvSpPr>
          <p:nvPr>
            <p:ph type="title" hasCustomPrompt="1"/>
          </p:nvPr>
        </p:nvSpPr>
        <p:spPr>
          <a:xfrm>
            <a:off x="768351" y="493834"/>
            <a:ext cx="10655300" cy="617012"/>
          </a:xfrm>
          <a:prstGeom prst="rect">
            <a:avLst/>
          </a:prstGeom>
        </p:spPr>
        <p:txBody>
          <a:bodyPr>
            <a:noAutofit/>
          </a:bodyPr>
          <a:lstStyle>
            <a:lvl1pPr>
              <a:lnSpc>
                <a:spcPct val="100000"/>
              </a:lnSpc>
              <a:defRPr sz="3735"/>
            </a:lvl1pPr>
          </a:lstStyle>
          <a:p>
            <a:r>
              <a:rPr lang="en-US" dirty="0"/>
              <a:t>Title</a:t>
            </a:r>
            <a:endParaRPr lang="de-DE" dirty="0"/>
          </a:p>
        </p:txBody>
      </p:sp>
      <p:sp>
        <p:nvSpPr>
          <p:cNvPr id="2" name="Slide Number Placeholder 1"/>
          <p:cNvSpPr>
            <a:spLocks noGrp="1"/>
          </p:cNvSpPr>
          <p:nvPr>
            <p:ph type="sldNum" sz="quarter" idx="17"/>
          </p:nvPr>
        </p:nvSpPr>
        <p:spPr/>
        <p:txBody>
          <a:bodyPr/>
          <a:lstStyle/>
          <a:p>
            <a:fld id="{82F89014-7F8D-47C1-8D79-17A715C9D2BB}" type="slidenum">
              <a:rPr lang="nl-NL" smtClean="0"/>
            </a:fld>
            <a:endParaRPr lang="nl-NL"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Comparison">
    <p:spTree>
      <p:nvGrpSpPr>
        <p:cNvPr id="1" name=""/>
        <p:cNvGrpSpPr/>
        <p:nvPr/>
      </p:nvGrpSpPr>
      <p:grpSpPr>
        <a:xfrm>
          <a:off x="0" y="0"/>
          <a:ext cx="0" cy="0"/>
          <a:chOff x="0" y="0"/>
          <a:chExt cx="0" cy="0"/>
        </a:xfrm>
      </p:grpSpPr>
      <p:sp>
        <p:nvSpPr>
          <p:cNvPr id="12" name="Picture Placeholder 2"/>
          <p:cNvSpPr>
            <a:spLocks noGrp="1"/>
          </p:cNvSpPr>
          <p:nvPr>
            <p:ph type="pic" idx="1" hasCustomPrompt="1"/>
          </p:nvPr>
        </p:nvSpPr>
        <p:spPr>
          <a:xfrm>
            <a:off x="0" y="1500109"/>
            <a:ext cx="12192000" cy="5357891"/>
          </a:xfrm>
          <a:prstGeom prst="rect">
            <a:avLst/>
          </a:prstGeom>
        </p:spPr>
        <p:txBody>
          <a:bodyPr>
            <a:normAutofit/>
          </a:bodyPr>
          <a:lstStyle>
            <a:lvl1pPr marL="0" indent="0" algn="ctr">
              <a:buNone/>
              <a:defRPr sz="24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Place Picture here</a:t>
            </a:r>
            <a:endParaRPr lang="en-US" dirty="0"/>
          </a:p>
        </p:txBody>
      </p:sp>
      <p:sp>
        <p:nvSpPr>
          <p:cNvPr id="7" name="Slide Number Placeholder 7"/>
          <p:cNvSpPr>
            <a:spLocks noGrp="1"/>
          </p:cNvSpPr>
          <p:nvPr>
            <p:ph type="sldNum" sz="quarter" idx="10"/>
          </p:nvPr>
        </p:nvSpPr>
        <p:spPr>
          <a:xfrm>
            <a:off x="11299117" y="-7655"/>
            <a:ext cx="783712" cy="354523"/>
          </a:xfrm>
          <a:prstGeom prst="rect">
            <a:avLst/>
          </a:prstGeom>
        </p:spPr>
        <p:txBody>
          <a:bodyPr vert="horz" lIns="91440" tIns="45720" rIns="91440" bIns="45720" rtlCol="0" anchor="ctr"/>
          <a:lstStyle>
            <a:lvl1pPr algn="r">
              <a:defRPr sz="700">
                <a:solidFill>
                  <a:schemeClr val="bg1"/>
                </a:solidFill>
                <a:latin typeface="Arial" panose="020B0604020202020204" pitchFamily="34" charset="0"/>
                <a:cs typeface="Arial" panose="020B0604020202020204" pitchFamily="34" charset="0"/>
              </a:defRPr>
            </a:lvl1pPr>
          </a:lstStyle>
          <a:p>
            <a:r>
              <a:rPr lang="en-US" dirty="0">
                <a:solidFill>
                  <a:prstClr val="white"/>
                </a:solidFill>
              </a:rPr>
              <a:t>   |   </a:t>
            </a:r>
            <a:fld id="{DA15E891-66B8-4B28-AB8F-05A4B1DE573C}" type="slidenum">
              <a:rPr lang="en-US" smtClean="0">
                <a:solidFill>
                  <a:prstClr val="white"/>
                </a:solidFill>
              </a:rPr>
            </a:fld>
            <a:endParaRPr lang="en-US" dirty="0">
              <a:solidFill>
                <a:prstClr val="white"/>
              </a:solidFill>
            </a:endParaRPr>
          </a:p>
        </p:txBody>
      </p:sp>
      <p:sp>
        <p:nvSpPr>
          <p:cNvPr id="8" name="Title Placeholder 1"/>
          <p:cNvSpPr>
            <a:spLocks noGrp="1"/>
          </p:cNvSpPr>
          <p:nvPr>
            <p:ph type="title" hasCustomPrompt="1"/>
          </p:nvPr>
        </p:nvSpPr>
        <p:spPr>
          <a:xfrm>
            <a:off x="609601" y="705204"/>
            <a:ext cx="10984425" cy="418645"/>
          </a:xfrm>
          <a:prstGeom prst="rect">
            <a:avLst/>
          </a:prstGeom>
        </p:spPr>
        <p:txBody>
          <a:bodyPr vert="horz" lIns="91440" tIns="45720" rIns="91440" bIns="45720" rtlCol="0" anchor="ctr">
            <a:noAutofit/>
          </a:bodyPr>
          <a:lstStyle>
            <a:lvl1pPr>
              <a:defRPr b="0"/>
            </a:lvl1pPr>
          </a:lstStyle>
          <a:p>
            <a:r>
              <a:rPr lang="en-US" dirty="0"/>
              <a:t>Title of Slide</a:t>
            </a:r>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68351" y="493834"/>
            <a:ext cx="10655300" cy="617012"/>
          </a:xfrm>
          <a:prstGeom prst="rect">
            <a:avLst/>
          </a:prstGeom>
        </p:spPr>
        <p:txBody>
          <a:bodyPr>
            <a:noAutofit/>
          </a:bodyPr>
          <a:lstStyle>
            <a:lvl1pPr>
              <a:lnSpc>
                <a:spcPct val="100000"/>
              </a:lnSpc>
              <a:defRPr sz="3735"/>
            </a:lvl1pPr>
          </a:lstStyle>
          <a:p>
            <a:r>
              <a:rPr lang="en-US" dirty="0"/>
              <a:t>Agenda</a:t>
            </a:r>
            <a:endParaRPr lang="de-DE" dirty="0"/>
          </a:p>
        </p:txBody>
      </p:sp>
      <p:cxnSp>
        <p:nvCxnSpPr>
          <p:cNvPr id="10" name="Straight Connector 9"/>
          <p:cNvCxnSpPr/>
          <p:nvPr userDrawn="1"/>
        </p:nvCxnSpPr>
        <p:spPr>
          <a:xfrm flipV="1">
            <a:off x="768351" y="5924552"/>
            <a:ext cx="10655300" cy="1"/>
          </a:xfrm>
          <a:prstGeom prst="line">
            <a:avLst/>
          </a:prstGeom>
          <a:ln w="12700">
            <a:solidFill>
              <a:srgbClr val="DCDCDC"/>
            </a:solidFill>
          </a:ln>
        </p:spPr>
        <p:style>
          <a:lnRef idx="1">
            <a:schemeClr val="accent1"/>
          </a:lnRef>
          <a:fillRef idx="0">
            <a:schemeClr val="accent1"/>
          </a:fillRef>
          <a:effectRef idx="0">
            <a:schemeClr val="accent1"/>
          </a:effectRef>
          <a:fontRef idx="minor">
            <a:schemeClr val="tx1"/>
          </a:fontRef>
        </p:style>
      </p:cxnSp>
      <p:sp>
        <p:nvSpPr>
          <p:cNvPr id="5" name="Date Placeholder 4"/>
          <p:cNvSpPr>
            <a:spLocks noGrp="1"/>
          </p:cNvSpPr>
          <p:nvPr>
            <p:ph type="dt" sz="half" idx="14"/>
          </p:nvPr>
        </p:nvSpPr>
        <p:spPr/>
        <p:txBody>
          <a:bodyPr/>
          <a:lstStyle/>
          <a:p>
            <a:endParaRPr lang="de-DE" dirty="0"/>
          </a:p>
        </p:txBody>
      </p:sp>
      <p:sp>
        <p:nvSpPr>
          <p:cNvPr id="6" name="Footer Placeholder 5"/>
          <p:cNvSpPr>
            <a:spLocks noGrp="1"/>
          </p:cNvSpPr>
          <p:nvPr>
            <p:ph type="ftr" sz="quarter" idx="15"/>
          </p:nvPr>
        </p:nvSpPr>
        <p:spPr/>
        <p:txBody>
          <a:bodyPr/>
          <a:lstStyle/>
          <a:p>
            <a:endParaRPr lang="de-DE" dirty="0"/>
          </a:p>
        </p:txBody>
      </p:sp>
      <p:sp>
        <p:nvSpPr>
          <p:cNvPr id="18" name="Text Placeholder 1"/>
          <p:cNvSpPr>
            <a:spLocks noGrp="1"/>
          </p:cNvSpPr>
          <p:nvPr>
            <p:ph type="body" sz="quarter" idx="13"/>
          </p:nvPr>
        </p:nvSpPr>
        <p:spPr>
          <a:xfrm>
            <a:off x="768350" y="1419805"/>
            <a:ext cx="10655300" cy="4353063"/>
          </a:xfrm>
          <a:prstGeom prst="rect">
            <a:avLst/>
          </a:prstGeom>
        </p:spPr>
        <p:txBody>
          <a:bodyPr vert="horz" lIns="91440" tIns="0" rIns="91440" bIns="45720" rtlCol="0">
            <a:normAutofit/>
          </a:bodyPr>
          <a:lstStyle>
            <a:lvl1pPr>
              <a:defRPr lang="en-GB" dirty="0"/>
            </a:lvl1pPr>
          </a:lstStyle>
          <a:p>
            <a:pPr marL="381000" lvl="0" indent="-381000">
              <a:lnSpc>
                <a:spcPct val="100000"/>
              </a:lnSpc>
            </a:pPr>
            <a:endParaRPr lang="en-GB" dirty="0"/>
          </a:p>
        </p:txBody>
      </p:sp>
      <p:sp>
        <p:nvSpPr>
          <p:cNvPr id="3" name="Slide Number Placeholder 2"/>
          <p:cNvSpPr>
            <a:spLocks noGrp="1"/>
          </p:cNvSpPr>
          <p:nvPr>
            <p:ph type="sldNum" sz="quarter" idx="16"/>
          </p:nvPr>
        </p:nvSpPr>
        <p:spPr/>
        <p:txBody>
          <a:bodyPr/>
          <a:lstStyle/>
          <a:p>
            <a:fld id="{82F89014-7F8D-47C1-8D79-17A715C9D2BB}" type="slidenum">
              <a:rPr lang="nl-NL" smtClean="0"/>
            </a:fld>
            <a:endParaRPr lang="nl-NL"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4" name="Slide Number Placeholder 7"/>
          <p:cNvSpPr txBox="1"/>
          <p:nvPr userDrawn="1"/>
        </p:nvSpPr>
        <p:spPr>
          <a:xfrm>
            <a:off x="11298769" y="-7938"/>
            <a:ext cx="783167" cy="354013"/>
          </a:xfrm>
          <a:prstGeom prst="rect">
            <a:avLst/>
          </a:prstGeom>
        </p:spPr>
        <p:txBody>
          <a:bodyPr anchor="ctr"/>
          <a:lstStyle>
            <a:defPPr>
              <a:defRPr lang="en-US"/>
            </a:defPPr>
            <a:lvl1pPr marL="0" algn="r" defTabSz="457200" rtl="0" eaLnBrk="1" latinLnBrk="0" hangingPunct="1">
              <a:defRPr sz="700"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base">
              <a:spcBef>
                <a:spcPct val="0"/>
              </a:spcBef>
              <a:spcAft>
                <a:spcPct val="0"/>
              </a:spcAft>
              <a:defRPr/>
            </a:pPr>
            <a:r>
              <a:rPr lang="en-US" sz="700" dirty="0">
                <a:solidFill>
                  <a:prstClr val="white"/>
                </a:solidFill>
              </a:rPr>
              <a:t>   |   </a:t>
            </a:r>
            <a:fld id="{839A9DFF-A543-419C-9BEF-1DE98E7837DB}" type="slidenum">
              <a:rPr lang="en-US" sz="700" smtClean="0">
                <a:solidFill>
                  <a:prstClr val="white"/>
                </a:solidFill>
              </a:rPr>
            </a:fld>
            <a:endParaRPr lang="en-US" sz="700" dirty="0">
              <a:solidFill>
                <a:prstClr val="white"/>
              </a:solidFill>
            </a:endParaRPr>
          </a:p>
        </p:txBody>
      </p:sp>
      <p:sp>
        <p:nvSpPr>
          <p:cNvPr id="3" name="Content Placeholder 2"/>
          <p:cNvSpPr>
            <a:spLocks noGrp="1"/>
          </p:cNvSpPr>
          <p:nvPr>
            <p:ph sz="half" idx="1"/>
          </p:nvPr>
        </p:nvSpPr>
        <p:spPr>
          <a:xfrm>
            <a:off x="609600" y="1500110"/>
            <a:ext cx="10984424" cy="4898146"/>
          </a:xfrm>
          <a:prstGeom prst="rect">
            <a:avLst/>
          </a:prstGeom>
        </p:spPr>
        <p:txBody>
          <a:bodyPr/>
          <a:lstStyle>
            <a:lvl1pPr>
              <a:defRPr sz="2000">
                <a:solidFill>
                  <a:srgbClr val="53565A"/>
                </a:solidFill>
                <a:latin typeface="Arial" panose="020B0604020202020204"/>
                <a:cs typeface="Arial" panose="020B0604020202020204"/>
              </a:defRPr>
            </a:lvl1pPr>
            <a:lvl2pPr>
              <a:defRPr sz="1800">
                <a:solidFill>
                  <a:srgbClr val="53565A"/>
                </a:solidFill>
                <a:latin typeface="Arial" panose="020B0604020202020204"/>
                <a:cs typeface="Arial" panose="020B0604020202020204"/>
              </a:defRPr>
            </a:lvl2pPr>
            <a:lvl3pPr>
              <a:defRPr sz="1600">
                <a:solidFill>
                  <a:srgbClr val="53565A"/>
                </a:solidFill>
                <a:latin typeface="Arial" panose="020B0604020202020204"/>
                <a:cs typeface="Arial" panose="020B0604020202020204"/>
              </a:defRPr>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p:txBody>
      </p:sp>
      <p:sp>
        <p:nvSpPr>
          <p:cNvPr id="6" name="Title Placeholder 1"/>
          <p:cNvSpPr>
            <a:spLocks noGrp="1"/>
          </p:cNvSpPr>
          <p:nvPr>
            <p:ph type="title" hasCustomPrompt="1"/>
          </p:nvPr>
        </p:nvSpPr>
        <p:spPr>
          <a:xfrm>
            <a:off x="609601" y="705207"/>
            <a:ext cx="10984425" cy="418645"/>
          </a:xfrm>
          <a:prstGeom prst="rect">
            <a:avLst/>
          </a:prstGeom>
        </p:spPr>
        <p:txBody>
          <a:bodyPr rtlCol="0">
            <a:noAutofit/>
          </a:bodyPr>
          <a:lstStyle>
            <a:lvl1pPr>
              <a:defRPr b="0"/>
            </a:lvl1pPr>
          </a:lstStyle>
          <a:p>
            <a:r>
              <a:rPr lang="en-US" dirty="0"/>
              <a:t>Title of Slide</a:t>
            </a:r>
            <a:endParaRPr lang="en-US" dirty="0"/>
          </a:p>
        </p:txBody>
      </p:sp>
      <p:pic>
        <p:nvPicPr>
          <p:cNvPr id="2" name="Picture 1"/>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248917" y="6537961"/>
            <a:ext cx="1345107" cy="1305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5" Type="http://schemas.openxmlformats.org/officeDocument/2006/relationships/theme" Target="../theme/theme1.xml"/><Relationship Id="rId24" Type="http://schemas.openxmlformats.org/officeDocument/2006/relationships/tags" Target="../tags/tag62.xml"/><Relationship Id="rId23" Type="http://schemas.openxmlformats.org/officeDocument/2006/relationships/tags" Target="../tags/tag61.xml"/><Relationship Id="rId22" Type="http://schemas.openxmlformats.org/officeDocument/2006/relationships/tags" Target="../tags/tag60.xml"/><Relationship Id="rId21" Type="http://schemas.openxmlformats.org/officeDocument/2006/relationships/tags" Target="../tags/tag59.xml"/><Relationship Id="rId20" Type="http://schemas.openxmlformats.org/officeDocument/2006/relationships/tags" Target="../tags/tag58.xml"/><Relationship Id="rId2" Type="http://schemas.openxmlformats.org/officeDocument/2006/relationships/slideLayout" Target="../slideLayouts/slideLayout2.xml"/><Relationship Id="rId19" Type="http://schemas.openxmlformats.org/officeDocument/2006/relationships/tags" Target="../tags/tag57.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9"/>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20"/>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21"/>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22"/>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23"/>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fld>
            <a:endParaRPr lang="zh-CN" altLang="en-US" dirty="0"/>
          </a:p>
        </p:txBody>
      </p:sp>
    </p:spTree>
    <p:custDataLst>
      <p:tags r:id="rId24"/>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p:txStyles>
    <p:title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9" Type="http://schemas.openxmlformats.org/officeDocument/2006/relationships/slideLayout" Target="../slideLayouts/slideLayout3.xml"/><Relationship Id="rId8" Type="http://schemas.openxmlformats.org/officeDocument/2006/relationships/tags" Target="../tags/tag67.xml"/><Relationship Id="rId7" Type="http://schemas.openxmlformats.org/officeDocument/2006/relationships/image" Target="../media/image6.png"/><Relationship Id="rId6" Type="http://schemas.openxmlformats.org/officeDocument/2006/relationships/image" Target="../media/image5.png"/><Relationship Id="rId5" Type="http://schemas.openxmlformats.org/officeDocument/2006/relationships/tags" Target="../tags/tag66.xml"/><Relationship Id="rId4" Type="http://schemas.openxmlformats.org/officeDocument/2006/relationships/image" Target="../media/image4.png"/><Relationship Id="rId3" Type="http://schemas.openxmlformats.org/officeDocument/2006/relationships/tags" Target="../tags/tag65.xml"/><Relationship Id="rId2" Type="http://schemas.openxmlformats.org/officeDocument/2006/relationships/tags" Target="../tags/tag64.xml"/><Relationship Id="rId1" Type="http://schemas.openxmlformats.org/officeDocument/2006/relationships/tags" Target="../tags/tag63.xml"/></Relationships>
</file>

<file path=ppt/slides/_rels/slide3.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7.xml"/><Relationship Id="rId4" Type="http://schemas.openxmlformats.org/officeDocument/2006/relationships/image" Target="../media/image9.jpeg"/><Relationship Id="rId3" Type="http://schemas.openxmlformats.org/officeDocument/2006/relationships/image" Target="../media/image8.png"/><Relationship Id="rId2" Type="http://schemas.openxmlformats.org/officeDocument/2006/relationships/hyperlink" Target="https://youtu.be/dFvnGt8Qw3g?t=72" TargetMode="External"/><Relationship Id="rId1" Type="http://schemas.openxmlformats.org/officeDocument/2006/relationships/image" Target="../media/image7.png"/></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2.xml"/><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3.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15.png"/></Relationships>
</file>

<file path=ppt/slides/_rels/slide9.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9.png"/><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image" Target="../media/image16.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0.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1.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image" Target="../media/image23.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4.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5.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9.png"/><Relationship Id="rId1" Type="http://schemas.openxmlformats.org/officeDocument/2006/relationships/image" Target="../media/image28.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0.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1.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2.pn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3.pn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4.png"/></Relationships>
</file>

<file path=ppt/slides/_rels/slide25.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image" Target="../media/image35.pn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8.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0.png"/><Relationship Id="rId1" Type="http://schemas.openxmlformats.org/officeDocument/2006/relationships/image" Target="../media/image39.pn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1.png"/></Relationships>
</file>

<file path=ppt/slides/_rels/slide29.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7.xml"/><Relationship Id="rId2" Type="http://schemas.openxmlformats.org/officeDocument/2006/relationships/image" Target="../media/image42.png"/><Relationship Id="rId1" Type="http://schemas.openxmlformats.org/officeDocument/2006/relationships/image" Target="../media/image34.png"/></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3.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image" Target="../media/image45.svg"/><Relationship Id="rId1" Type="http://schemas.openxmlformats.org/officeDocument/2006/relationships/image" Target="../media/image44.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7.png"/><Relationship Id="rId1" Type="http://schemas.openxmlformats.org/officeDocument/2006/relationships/image" Target="../media/image46.pn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9.png"/><Relationship Id="rId1" Type="http://schemas.openxmlformats.org/officeDocument/2006/relationships/image" Target="../media/image48.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image" Target="../media/image50.png"/></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1.png"/></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2.png"/></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3.png"/></Relationships>
</file>

<file path=ppt/slides/_rels/slide38.xml.rels><?xml version="1.0" encoding="UTF-8" standalone="yes"?>
<Relationships xmlns="http://schemas.openxmlformats.org/package/2006/relationships"><Relationship Id="rId9" Type="http://schemas.openxmlformats.org/officeDocument/2006/relationships/tags" Target="../tags/tag76.xml"/><Relationship Id="rId8" Type="http://schemas.openxmlformats.org/officeDocument/2006/relationships/tags" Target="../tags/tag75.xml"/><Relationship Id="rId7" Type="http://schemas.openxmlformats.org/officeDocument/2006/relationships/tags" Target="../tags/tag74.xml"/><Relationship Id="rId6" Type="http://schemas.openxmlformats.org/officeDocument/2006/relationships/tags" Target="../tags/tag73.xml"/><Relationship Id="rId5" Type="http://schemas.openxmlformats.org/officeDocument/2006/relationships/tags" Target="../tags/tag72.xml"/><Relationship Id="rId4" Type="http://schemas.openxmlformats.org/officeDocument/2006/relationships/tags" Target="../tags/tag71.xml"/><Relationship Id="rId3" Type="http://schemas.openxmlformats.org/officeDocument/2006/relationships/tags" Target="../tags/tag70.xml"/><Relationship Id="rId20" Type="http://schemas.openxmlformats.org/officeDocument/2006/relationships/slideLayout" Target="../slideLayouts/slideLayout18.xml"/><Relationship Id="rId2" Type="http://schemas.openxmlformats.org/officeDocument/2006/relationships/tags" Target="../tags/tag69.xml"/><Relationship Id="rId19" Type="http://schemas.openxmlformats.org/officeDocument/2006/relationships/tags" Target="../tags/tag86.xml"/><Relationship Id="rId18" Type="http://schemas.openxmlformats.org/officeDocument/2006/relationships/tags" Target="../tags/tag85.xml"/><Relationship Id="rId17" Type="http://schemas.openxmlformats.org/officeDocument/2006/relationships/tags" Target="../tags/tag84.xml"/><Relationship Id="rId16" Type="http://schemas.openxmlformats.org/officeDocument/2006/relationships/tags" Target="../tags/tag83.xml"/><Relationship Id="rId15" Type="http://schemas.openxmlformats.org/officeDocument/2006/relationships/tags" Target="../tags/tag82.xml"/><Relationship Id="rId14" Type="http://schemas.openxmlformats.org/officeDocument/2006/relationships/tags" Target="../tags/tag81.xml"/><Relationship Id="rId13" Type="http://schemas.openxmlformats.org/officeDocument/2006/relationships/tags" Target="../tags/tag80.xml"/><Relationship Id="rId12" Type="http://schemas.openxmlformats.org/officeDocument/2006/relationships/tags" Target="../tags/tag79.xml"/><Relationship Id="rId11" Type="http://schemas.openxmlformats.org/officeDocument/2006/relationships/tags" Target="../tags/tag78.xml"/><Relationship Id="rId10" Type="http://schemas.openxmlformats.org/officeDocument/2006/relationships/tags" Target="../tags/tag77.xml"/><Relationship Id="rId1" Type="http://schemas.openxmlformats.org/officeDocument/2006/relationships/tags" Target="../tags/tag6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9" Type="http://schemas.openxmlformats.org/officeDocument/2006/relationships/tags" Target="../tags/tag95.xml"/><Relationship Id="rId8" Type="http://schemas.openxmlformats.org/officeDocument/2006/relationships/tags" Target="../tags/tag94.xml"/><Relationship Id="rId7" Type="http://schemas.openxmlformats.org/officeDocument/2006/relationships/tags" Target="../tags/tag93.xml"/><Relationship Id="rId6" Type="http://schemas.openxmlformats.org/officeDocument/2006/relationships/tags" Target="../tags/tag92.xml"/><Relationship Id="rId5" Type="http://schemas.openxmlformats.org/officeDocument/2006/relationships/tags" Target="../tags/tag91.xml"/><Relationship Id="rId4" Type="http://schemas.openxmlformats.org/officeDocument/2006/relationships/tags" Target="../tags/tag90.xml"/><Relationship Id="rId3" Type="http://schemas.openxmlformats.org/officeDocument/2006/relationships/tags" Target="../tags/tag89.xml"/><Relationship Id="rId26" Type="http://schemas.openxmlformats.org/officeDocument/2006/relationships/slideLayout" Target="../slideLayouts/slideLayout6.xml"/><Relationship Id="rId25" Type="http://schemas.openxmlformats.org/officeDocument/2006/relationships/tags" Target="../tags/tag110.xml"/><Relationship Id="rId24" Type="http://schemas.openxmlformats.org/officeDocument/2006/relationships/tags" Target="../tags/tag109.xml"/><Relationship Id="rId23" Type="http://schemas.openxmlformats.org/officeDocument/2006/relationships/tags" Target="../tags/tag108.xml"/><Relationship Id="rId22" Type="http://schemas.openxmlformats.org/officeDocument/2006/relationships/tags" Target="../tags/tag107.xml"/><Relationship Id="rId21" Type="http://schemas.openxmlformats.org/officeDocument/2006/relationships/tags" Target="../tags/tag106.xml"/><Relationship Id="rId20" Type="http://schemas.openxmlformats.org/officeDocument/2006/relationships/tags" Target="../tags/tag105.xml"/><Relationship Id="rId2" Type="http://schemas.openxmlformats.org/officeDocument/2006/relationships/tags" Target="../tags/tag88.xml"/><Relationship Id="rId19" Type="http://schemas.openxmlformats.org/officeDocument/2006/relationships/tags" Target="../tags/tag104.xml"/><Relationship Id="rId18" Type="http://schemas.openxmlformats.org/officeDocument/2006/relationships/tags" Target="../tags/tag103.xml"/><Relationship Id="rId17" Type="http://schemas.openxmlformats.org/officeDocument/2006/relationships/tags" Target="../tags/tag102.xml"/><Relationship Id="rId16" Type="http://schemas.openxmlformats.org/officeDocument/2006/relationships/image" Target="../media/image54.png"/><Relationship Id="rId15" Type="http://schemas.openxmlformats.org/officeDocument/2006/relationships/tags" Target="../tags/tag101.xml"/><Relationship Id="rId14" Type="http://schemas.openxmlformats.org/officeDocument/2006/relationships/tags" Target="../tags/tag100.xml"/><Relationship Id="rId13" Type="http://schemas.openxmlformats.org/officeDocument/2006/relationships/tags" Target="../tags/tag99.xml"/><Relationship Id="rId12" Type="http://schemas.openxmlformats.org/officeDocument/2006/relationships/tags" Target="../tags/tag98.xml"/><Relationship Id="rId11" Type="http://schemas.openxmlformats.org/officeDocument/2006/relationships/tags" Target="../tags/tag97.xml"/><Relationship Id="rId10" Type="http://schemas.openxmlformats.org/officeDocument/2006/relationships/tags" Target="../tags/tag96.xml"/><Relationship Id="rId1" Type="http://schemas.openxmlformats.org/officeDocument/2006/relationships/tags" Target="../tags/tag87.xml"/></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5.png"/></Relationships>
</file>

<file path=ppt/slides/_rels/slide44.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59.png"/><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image" Target="../media/image56.png"/></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0.png"/></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1.png"/></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2.png"/></Relationships>
</file>

<file path=ppt/slides/_rels/slide48.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7.xml"/><Relationship Id="rId2" Type="http://schemas.openxmlformats.org/officeDocument/2006/relationships/image" Target="../media/image64.png"/><Relationship Id="rId1" Type="http://schemas.openxmlformats.org/officeDocument/2006/relationships/image" Target="../media/image63.png"/></Relationships>
</file>

<file path=ppt/slides/_rels/slide49.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67.png"/><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image" Target="../media/image63.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image" Target="../media/image68.png"/></Relationships>
</file>

<file path=ppt/slides/_rels/slide52.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72.png"/><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image" Target="../media/image69.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74.png"/><Relationship Id="rId1" Type="http://schemas.openxmlformats.org/officeDocument/2006/relationships/image" Target="../media/image7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2390140" y="2234565"/>
            <a:ext cx="9801225" cy="1565910"/>
          </a:xfrm>
          <a:solidFill>
            <a:schemeClr val="accent2"/>
          </a:solidFill>
        </p:spPr>
        <p:style>
          <a:lnRef idx="0">
            <a:srgbClr val="FFFFFF"/>
          </a:lnRef>
          <a:fillRef idx="1">
            <a:schemeClr val="accent1"/>
          </a:fillRef>
          <a:effectRef idx="0">
            <a:srgbClr val="FFFFFF"/>
          </a:effectRef>
          <a:fontRef idx="minor">
            <a:schemeClr val="lt1"/>
          </a:fontRef>
        </p:style>
        <p:txBody>
          <a:bodyPr>
            <a:normAutofit/>
          </a:bodyPr>
          <a:lstStyle/>
          <a:p>
            <a:pPr marL="0" indent="0" algn="ctr">
              <a:lnSpc>
                <a:spcPct val="110000"/>
              </a:lnSpc>
            </a:pPr>
            <a:r>
              <a:rPr lang="zh-CN" altLang="en-US" sz="4000" b="1" dirty="0">
                <a:solidFill>
                  <a:schemeClr val="bg1"/>
                </a:solidFill>
                <a:latin typeface="Times New Roman" panose="02020603050405020304" charset="0"/>
                <a:ea typeface="微软雅黑 Light" panose="020B0502040204020203" pitchFamily="34" charset="-122"/>
                <a:cs typeface="Times New Roman" panose="02020603050405020304" charset="0"/>
              </a:rPr>
              <a:t>利用全文数据库驾驭科研全流程</a:t>
            </a:r>
            <a:r>
              <a:rPr lang="en-US" altLang="zh-CN" sz="4000" b="1" dirty="0">
                <a:solidFill>
                  <a:schemeClr val="bg1"/>
                </a:solidFill>
                <a:latin typeface="Times New Roman" panose="02020603050405020304" charset="0"/>
                <a:ea typeface="微软雅黑 Light" panose="020B0502040204020203" pitchFamily="34" charset="-122"/>
                <a:cs typeface="Times New Roman" panose="02020603050405020304" charset="0"/>
              </a:rPr>
              <a:t>ScienceDirect</a:t>
            </a:r>
            <a:r>
              <a:rPr lang="zh-CN" altLang="en-US" sz="4000" b="1" dirty="0">
                <a:solidFill>
                  <a:schemeClr val="bg1"/>
                </a:solidFill>
                <a:latin typeface="Times New Roman" panose="02020603050405020304" charset="0"/>
                <a:ea typeface="微软雅黑 Light" panose="020B0502040204020203" pitchFamily="34" charset="-122"/>
                <a:cs typeface="Times New Roman" panose="02020603050405020304" charset="0"/>
              </a:rPr>
              <a:t>的高效应用</a:t>
            </a:r>
            <a:endParaRPr lang="zh-CN" altLang="en-US" sz="4000" b="1" dirty="0">
              <a:solidFill>
                <a:schemeClr val="bg1"/>
              </a:solidFill>
              <a:latin typeface="Times New Roman" panose="02020603050405020304" charset="0"/>
              <a:ea typeface="微软雅黑 Light" panose="020B0502040204020203" pitchFamily="34" charset="-122"/>
              <a:cs typeface="Times New Roman" panose="02020603050405020304" charset="0"/>
            </a:endParaRPr>
          </a:p>
        </p:txBody>
      </p:sp>
      <p:sp>
        <p:nvSpPr>
          <p:cNvPr id="4" name="Text Placeholder 3"/>
          <p:cNvSpPr>
            <a:spLocks noGrp="1"/>
          </p:cNvSpPr>
          <p:nvPr>
            <p:ph type="body" sz="quarter" idx="13"/>
          </p:nvPr>
        </p:nvSpPr>
        <p:spPr>
          <a:xfrm>
            <a:off x="635847" y="2228003"/>
            <a:ext cx="1432560" cy="1572260"/>
          </a:xfrm>
        </p:spPr>
        <p:txBody>
          <a:bodyPr/>
          <a:lstStyle/>
          <a:p>
            <a:endParaRPr lang="en-US" dirty="0"/>
          </a:p>
        </p:txBody>
      </p:sp>
      <p:sp>
        <p:nvSpPr>
          <p:cNvPr id="2" name="文本框 1"/>
          <p:cNvSpPr txBox="1"/>
          <p:nvPr/>
        </p:nvSpPr>
        <p:spPr>
          <a:xfrm>
            <a:off x="2068195" y="4685665"/>
            <a:ext cx="6096000" cy="876935"/>
          </a:xfrm>
          <a:prstGeom prst="rect">
            <a:avLst/>
          </a:prstGeom>
          <a:noFill/>
        </p:spPr>
        <p:txBody>
          <a:bodyPr wrap="square" rtlCol="0" anchor="t">
            <a:noAutofit/>
          </a:bodyPr>
          <a:p>
            <a:pPr marL="0" marR="0" lvl="0" indent="0" algn="l" defTabSz="914400" rtl="0" eaLnBrk="1" fontAlgn="auto" latinLnBrk="0" hangingPunct="1">
              <a:lnSpc>
                <a:spcPct val="100000"/>
              </a:lnSpc>
              <a:spcBef>
                <a:spcPts val="0"/>
              </a:spcBef>
              <a:spcAft>
                <a:spcPts val="0"/>
              </a:spcAft>
              <a:buClrTx/>
              <a:buSzTx/>
              <a:buFontTx/>
              <a:buNone/>
              <a:defRPr/>
            </a:pPr>
            <a:r>
              <a:rPr lang="en-US" altLang="zh-CN" sz="3000" b="1" spc="300" dirty="0">
                <a:solidFill>
                  <a:srgbClr val="F8871F"/>
                </a:solidFill>
                <a:uFillTx/>
                <a:latin typeface="微软雅黑 Light" panose="020B0502040204020203" pitchFamily="34" charset="-122"/>
                <a:ea typeface="微软雅黑 Light" panose="020B0502040204020203" pitchFamily="34" charset="-122"/>
                <a:cs typeface="+mj-cs"/>
                <a:sym typeface="+mn-ea"/>
              </a:rPr>
              <a:t>                                                       </a:t>
            </a:r>
            <a:endParaRPr lang="en-US" altLang="zh-CN" sz="3000" b="1" spc="300" dirty="0">
              <a:solidFill>
                <a:srgbClr val="F8871F"/>
              </a:solidFill>
              <a:uFillTx/>
              <a:latin typeface="微软雅黑 Light" panose="020B0502040204020203" pitchFamily="34" charset="-122"/>
              <a:ea typeface="微软雅黑 Light" panose="020B0502040204020203" pitchFamily="34" charset="-122"/>
              <a:cs typeface="+mj-cs"/>
              <a:sym typeface="+mn-ea"/>
            </a:endParaRPr>
          </a:p>
        </p:txBody>
      </p:sp>
      <p:sp>
        <p:nvSpPr>
          <p:cNvPr id="5" name="文本框 4"/>
          <p:cNvSpPr txBox="1"/>
          <p:nvPr/>
        </p:nvSpPr>
        <p:spPr>
          <a:xfrm>
            <a:off x="864235" y="4381500"/>
            <a:ext cx="6840220" cy="475615"/>
          </a:xfrm>
          <a:prstGeom prst="rect">
            <a:avLst/>
          </a:prstGeom>
          <a:noFill/>
        </p:spPr>
        <p:txBody>
          <a:bodyPr wrap="square" rtlCol="0" anchor="t">
            <a:spAutoFit/>
          </a:bodyPr>
          <a:p>
            <a:pPr marR="0" lvl="0" indent="0" algn="l" defTabSz="914400" rtl="0" fontAlgn="auto">
              <a:lnSpc>
                <a:spcPts val="3000"/>
              </a:lnSpc>
              <a:spcBef>
                <a:spcPts val="0"/>
              </a:spcBef>
              <a:spcAft>
                <a:spcPts val="600"/>
              </a:spcAft>
              <a:buClrTx/>
              <a:buSzTx/>
              <a:buFontTx/>
              <a:buNone/>
              <a:defRPr/>
            </a:pPr>
            <a:r>
              <a:rPr lang="en-US" altLang="zh-CN" sz="2400" b="1" spc="300" dirty="0">
                <a:solidFill>
                  <a:srgbClr val="F8871F"/>
                </a:solidFill>
                <a:uFillTx/>
                <a:ea typeface="微软雅黑 Light" panose="020B0502040204020203" pitchFamily="34" charset="-122"/>
                <a:cs typeface="+mn-lt"/>
                <a:sym typeface="+mn-ea"/>
              </a:rPr>
              <a:t>https://www.sciencedirect.com/</a:t>
            </a:r>
            <a:endParaRPr lang="en-US" altLang="zh-CN" sz="2400" b="1" spc="300" dirty="0">
              <a:solidFill>
                <a:srgbClr val="F8871F"/>
              </a:solidFill>
              <a:uFillTx/>
              <a:ea typeface="微软雅黑 Light" panose="020B0502040204020203" pitchFamily="34" charset="-122"/>
              <a:cs typeface="+mn-lt"/>
              <a:sym typeface="+mn-ea"/>
            </a:endParaRPr>
          </a:p>
        </p:txBody>
      </p:sp>
    </p:spTree>
  </p:cSld>
  <p:clrMapOvr>
    <a:masterClrMapping/>
  </p:clrMapOvr>
  <p:transition advClick="0"/>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nvSpPr>
        <p:spPr>
          <a:xfrm>
            <a:off x="182880" y="2028190"/>
            <a:ext cx="2875915" cy="706755"/>
          </a:xfrm>
          <a:prstGeom prst="rect">
            <a:avLst/>
          </a:prstGeom>
          <a:noFill/>
        </p:spPr>
        <p:txBody>
          <a:bodyPr wrap="square" rtlCol="0" anchor="t">
            <a:spAutoFit/>
          </a:bodyPr>
          <a:lstStyle/>
          <a:p>
            <a:pPr algn="ctr"/>
            <a:r>
              <a:rPr lang="en-US" sz="4000" dirty="0">
                <a:solidFill>
                  <a:schemeClr val="tx1">
                    <a:lumMod val="65000"/>
                    <a:lumOff val="35000"/>
                  </a:schemeClr>
                </a:solidFill>
                <a:effectLst/>
              </a:rPr>
              <a:t>Manuscript</a:t>
            </a:r>
            <a:endParaRPr lang="en-US" sz="4000" dirty="0">
              <a:solidFill>
                <a:schemeClr val="tx1">
                  <a:lumMod val="65000"/>
                  <a:lumOff val="35000"/>
                </a:schemeClr>
              </a:solidFill>
              <a:effectLst/>
            </a:endParaRPr>
          </a:p>
        </p:txBody>
      </p:sp>
      <p:grpSp>
        <p:nvGrpSpPr>
          <p:cNvPr id="14" name="组合 13"/>
          <p:cNvGrpSpPr/>
          <p:nvPr/>
        </p:nvGrpSpPr>
        <p:grpSpPr>
          <a:xfrm>
            <a:off x="6638925" y="1337945"/>
            <a:ext cx="5515610" cy="4330700"/>
            <a:chOff x="10455" y="2062"/>
            <a:chExt cx="8686" cy="6820"/>
          </a:xfrm>
        </p:grpSpPr>
        <p:sp>
          <p:nvSpPr>
            <p:cNvPr id="6" name="矩形 5"/>
            <p:cNvSpPr/>
            <p:nvPr>
              <p:custDataLst>
                <p:tags r:id="rId1"/>
              </p:custDataLst>
            </p:nvPr>
          </p:nvSpPr>
          <p:spPr>
            <a:xfrm>
              <a:off x="10455" y="2062"/>
              <a:ext cx="119" cy="6675"/>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nvGrpSpPr>
            <p:cNvPr id="13" name="组合 12"/>
            <p:cNvGrpSpPr/>
            <p:nvPr/>
          </p:nvGrpSpPr>
          <p:grpSpPr>
            <a:xfrm>
              <a:off x="10642" y="3149"/>
              <a:ext cx="8499" cy="5733"/>
              <a:chOff x="10642" y="3149"/>
              <a:chExt cx="8499" cy="5733"/>
            </a:xfrm>
          </p:grpSpPr>
          <p:sp>
            <p:nvSpPr>
              <p:cNvPr id="9" name="文本框 8"/>
              <p:cNvSpPr txBox="1"/>
              <p:nvPr>
                <p:custDataLst>
                  <p:tags r:id="rId2"/>
                </p:custDataLst>
              </p:nvPr>
            </p:nvSpPr>
            <p:spPr>
              <a:xfrm>
                <a:off x="11991" y="3149"/>
                <a:ext cx="5920" cy="1113"/>
              </a:xfrm>
              <a:prstGeom prst="rect">
                <a:avLst/>
              </a:prstGeom>
              <a:noFill/>
            </p:spPr>
            <p:txBody>
              <a:bodyPr wrap="square" rtlCol="0" anchor="t">
                <a:spAutoFit/>
              </a:bodyPr>
              <a:lstStyle/>
              <a:p>
                <a:pPr marL="0" marR="0" algn="ctr">
                  <a:spcBef>
                    <a:spcPts val="0"/>
                  </a:spcBef>
                  <a:spcAft>
                    <a:spcPts val="0"/>
                  </a:spcAft>
                </a:pPr>
                <a:r>
                  <a:rPr lang="en-US" altLang="en-US" sz="4000" dirty="0">
                    <a:solidFill>
                      <a:srgbClr val="0070C0"/>
                    </a:solidFill>
                    <a:effectLst/>
                    <a:sym typeface="+mn-ea"/>
                  </a:rPr>
                  <a:t>Index</a:t>
                </a:r>
                <a:endParaRPr lang="en-US" altLang="en-US" sz="4000" dirty="0">
                  <a:solidFill>
                    <a:srgbClr val="0070C0"/>
                  </a:solidFill>
                  <a:effectLst/>
                  <a:sym typeface="+mn-ea"/>
                </a:endParaRPr>
              </a:p>
            </p:txBody>
          </p:sp>
          <p:sp>
            <p:nvSpPr>
              <p:cNvPr id="10" name="文本框 9"/>
              <p:cNvSpPr txBox="1"/>
              <p:nvPr>
                <p:custDataLst>
                  <p:tags r:id="rId3"/>
                </p:custDataLst>
              </p:nvPr>
            </p:nvSpPr>
            <p:spPr>
              <a:xfrm>
                <a:off x="13354" y="7527"/>
                <a:ext cx="4239" cy="1355"/>
              </a:xfrm>
              <a:prstGeom prst="rect">
                <a:avLst/>
              </a:prstGeom>
              <a:noFill/>
            </p:spPr>
            <p:txBody>
              <a:bodyPr wrap="square" rtlCol="0" anchor="t">
                <a:spAutoFit/>
              </a:bodyPr>
              <a:lstStyle/>
              <a:p>
                <a:pPr marL="0" marR="0" algn="ctr">
                  <a:spcBef>
                    <a:spcPts val="0"/>
                  </a:spcBef>
                  <a:spcAft>
                    <a:spcPts val="0"/>
                  </a:spcAft>
                </a:pPr>
                <a:r>
                  <a:rPr lang="en-US" altLang="en-US" sz="2500" dirty="0">
                    <a:solidFill>
                      <a:srgbClr val="0070C0"/>
                    </a:solidFill>
                    <a:effectLst/>
                    <a:sym typeface="+mn-ea"/>
                  </a:rPr>
                  <a:t>SCOPUS</a:t>
                </a:r>
                <a:endParaRPr lang="en-US" altLang="en-US" sz="2500" dirty="0">
                  <a:solidFill>
                    <a:srgbClr val="0070C0"/>
                  </a:solidFill>
                  <a:effectLst/>
                  <a:sym typeface="+mn-ea"/>
                </a:endParaRPr>
              </a:p>
              <a:p>
                <a:pPr marL="0" marR="0" algn="ctr">
                  <a:spcBef>
                    <a:spcPts val="0"/>
                  </a:spcBef>
                  <a:spcAft>
                    <a:spcPts val="0"/>
                  </a:spcAft>
                </a:pPr>
                <a:r>
                  <a:rPr lang="zh-CN" altLang="en-US" sz="2500" dirty="0">
                    <a:solidFill>
                      <a:srgbClr val="0070C0"/>
                    </a:solidFill>
                    <a:effectLst/>
                    <a:sym typeface="+mn-ea"/>
                  </a:rPr>
                  <a:t>（</a:t>
                </a:r>
                <a:r>
                  <a:rPr lang="en-US" altLang="en-US" sz="2500" dirty="0">
                    <a:solidFill>
                      <a:srgbClr val="0070C0"/>
                    </a:solidFill>
                    <a:effectLst/>
                    <a:sym typeface="+mn-ea"/>
                  </a:rPr>
                  <a:t>Ei compendex</a:t>
                </a:r>
                <a:r>
                  <a:rPr lang="zh-CN" altLang="en-US" sz="2500" dirty="0">
                    <a:solidFill>
                      <a:srgbClr val="0070C0"/>
                    </a:solidFill>
                    <a:effectLst/>
                    <a:sym typeface="+mn-ea"/>
                  </a:rPr>
                  <a:t>）</a:t>
                </a:r>
                <a:endParaRPr lang="zh-CN" altLang="en-US" sz="2500" dirty="0">
                  <a:solidFill>
                    <a:srgbClr val="0070C0"/>
                  </a:solidFill>
                  <a:effectLst/>
                  <a:sym typeface="+mn-ea"/>
                </a:endParaRPr>
              </a:p>
            </p:txBody>
          </p:sp>
          <p:pic>
            <p:nvPicPr>
              <p:cNvPr id="3" name="Picture 2"/>
              <p:cNvPicPr>
                <a:picLocks noChangeAspect="1"/>
              </p:cNvPicPr>
              <p:nvPr/>
            </p:nvPicPr>
            <p:blipFill>
              <a:blip r:embed="rId4"/>
              <a:srcRect t="19968" b="22102"/>
              <a:stretch>
                <a:fillRect/>
              </a:stretch>
            </p:blipFill>
            <p:spPr>
              <a:xfrm>
                <a:off x="10642" y="4424"/>
                <a:ext cx="8499" cy="2920"/>
              </a:xfrm>
              <a:prstGeom prst="rect">
                <a:avLst/>
              </a:prstGeom>
            </p:spPr>
          </p:pic>
        </p:grpSp>
      </p:grpSp>
      <p:grpSp>
        <p:nvGrpSpPr>
          <p:cNvPr id="15" name="组合 14"/>
          <p:cNvGrpSpPr/>
          <p:nvPr/>
        </p:nvGrpSpPr>
        <p:grpSpPr>
          <a:xfrm>
            <a:off x="3272790" y="1337945"/>
            <a:ext cx="3251835" cy="4238625"/>
            <a:chOff x="5026" y="2062"/>
            <a:chExt cx="5121" cy="6675"/>
          </a:xfrm>
        </p:grpSpPr>
        <p:sp>
          <p:nvSpPr>
            <p:cNvPr id="5" name="矩形 4"/>
            <p:cNvSpPr/>
            <p:nvPr/>
          </p:nvSpPr>
          <p:spPr>
            <a:xfrm>
              <a:off x="5026" y="2062"/>
              <a:ext cx="119" cy="6675"/>
            </a:xfrm>
            <a:prstGeom prst="rect">
              <a:avLst/>
            </a:prstGeom>
            <a:solidFill>
              <a:schemeClr val="accent2"/>
            </a:solidFill>
            <a:ln>
              <a:solidFill>
                <a:schemeClr val="accent2"/>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7" name="文本框 6"/>
            <p:cNvSpPr txBox="1"/>
            <p:nvPr/>
          </p:nvSpPr>
          <p:spPr>
            <a:xfrm>
              <a:off x="5374" y="7000"/>
              <a:ext cx="4660" cy="749"/>
            </a:xfrm>
            <a:prstGeom prst="rect">
              <a:avLst/>
            </a:prstGeom>
            <a:noFill/>
          </p:spPr>
          <p:txBody>
            <a:bodyPr wrap="square" rtlCol="0" anchor="t">
              <a:spAutoFit/>
            </a:bodyPr>
            <a:lstStyle/>
            <a:p>
              <a:pPr marL="0" marR="0" algn="ctr">
                <a:spcBef>
                  <a:spcPts val="0"/>
                </a:spcBef>
                <a:spcAft>
                  <a:spcPts val="0"/>
                </a:spcAft>
              </a:pPr>
              <a:r>
                <a:rPr lang="en-US" sz="2500" dirty="0">
                  <a:solidFill>
                    <a:srgbClr val="FF8200"/>
                  </a:solidFill>
                  <a:effectLst/>
                  <a:sym typeface="+mn-ea"/>
                </a:rPr>
                <a:t>ScienceDirect </a:t>
              </a:r>
              <a:endParaRPr lang="en-US" altLang="en-US" sz="2500" dirty="0">
                <a:solidFill>
                  <a:srgbClr val="FF8200"/>
                </a:solidFill>
                <a:effectLst/>
                <a:sym typeface="+mn-ea"/>
              </a:endParaRPr>
            </a:p>
          </p:txBody>
        </p:sp>
        <p:sp>
          <p:nvSpPr>
            <p:cNvPr id="8" name="文本框 7"/>
            <p:cNvSpPr txBox="1"/>
            <p:nvPr/>
          </p:nvSpPr>
          <p:spPr>
            <a:xfrm>
              <a:off x="5355" y="3116"/>
              <a:ext cx="4792" cy="1113"/>
            </a:xfrm>
            <a:prstGeom prst="rect">
              <a:avLst/>
            </a:prstGeom>
            <a:noFill/>
          </p:spPr>
          <p:txBody>
            <a:bodyPr wrap="square" rtlCol="0" anchor="t">
              <a:spAutoFit/>
            </a:bodyPr>
            <a:lstStyle/>
            <a:p>
              <a:pPr marL="0" marR="0" algn="ctr">
                <a:spcBef>
                  <a:spcPts val="0"/>
                </a:spcBef>
                <a:spcAft>
                  <a:spcPts val="0"/>
                </a:spcAft>
              </a:pPr>
              <a:r>
                <a:rPr lang="en-US" sz="4000" dirty="0">
                  <a:solidFill>
                    <a:srgbClr val="FF8200"/>
                  </a:solidFill>
                  <a:effectLst/>
                  <a:sym typeface="+mn-ea"/>
                </a:rPr>
                <a:t>Publisher</a:t>
              </a:r>
              <a:endParaRPr lang="en-US" altLang="en-US" sz="4000" dirty="0">
                <a:solidFill>
                  <a:srgbClr val="FF8200"/>
                </a:solidFill>
                <a:effectLst/>
                <a:sym typeface="+mn-ea"/>
              </a:endParaRPr>
            </a:p>
          </p:txBody>
        </p:sp>
        <p:pic>
          <p:nvPicPr>
            <p:cNvPr id="2" name="图片 1"/>
            <p:cNvPicPr>
              <a:picLocks noChangeAspect="1"/>
            </p:cNvPicPr>
            <p:nvPr>
              <p:custDataLst>
                <p:tags r:id="rId5"/>
              </p:custDataLst>
            </p:nvPr>
          </p:nvPicPr>
          <p:blipFill>
            <a:blip r:embed="rId6"/>
            <a:stretch>
              <a:fillRect/>
            </a:stretch>
          </p:blipFill>
          <p:spPr>
            <a:xfrm>
              <a:off x="6908" y="4632"/>
              <a:ext cx="1599" cy="1840"/>
            </a:xfrm>
            <a:prstGeom prst="rect">
              <a:avLst/>
            </a:prstGeom>
          </p:spPr>
        </p:pic>
      </p:grpSp>
      <p:pic>
        <p:nvPicPr>
          <p:cNvPr id="12" name="图片 11"/>
          <p:cNvPicPr>
            <a:picLocks noChangeAspect="1"/>
          </p:cNvPicPr>
          <p:nvPr/>
        </p:nvPicPr>
        <p:blipFill>
          <a:blip r:embed="rId7"/>
          <a:stretch>
            <a:fillRect/>
          </a:stretch>
        </p:blipFill>
        <p:spPr>
          <a:xfrm>
            <a:off x="1078865" y="2999105"/>
            <a:ext cx="1083310" cy="1139190"/>
          </a:xfrm>
          <a:prstGeom prst="rect">
            <a:avLst/>
          </a:prstGeom>
        </p:spPr>
      </p:pic>
      <p:sp>
        <p:nvSpPr>
          <p:cNvPr id="16" name="文本框 15"/>
          <p:cNvSpPr txBox="1"/>
          <p:nvPr/>
        </p:nvSpPr>
        <p:spPr>
          <a:xfrm>
            <a:off x="3476625" y="5775325"/>
            <a:ext cx="2995930" cy="983615"/>
          </a:xfrm>
          <a:prstGeom prst="rect">
            <a:avLst/>
          </a:prstGeom>
          <a:noFill/>
        </p:spPr>
        <p:txBody>
          <a:bodyPr wrap="square" rtlCol="0" anchor="t">
            <a:spAutoFit/>
          </a:bodyPr>
          <a:p>
            <a:pPr algn="ctr"/>
            <a:r>
              <a:rPr lang="zh-CN" altLang="en-US" sz="2200" b="1">
                <a:solidFill>
                  <a:schemeClr val="accent2"/>
                </a:solidFill>
                <a:latin typeface="宋体" panose="02010600030101010101" pitchFamily="2" charset="-122"/>
                <a:ea typeface="宋体" panose="02010600030101010101" pitchFamily="2" charset="-122"/>
              </a:rPr>
              <a:t>★</a:t>
            </a:r>
            <a:r>
              <a:rPr lang="zh-CN" altLang="en-US" sz="2200" b="1">
                <a:solidFill>
                  <a:schemeClr val="accent2"/>
                </a:solidFill>
              </a:rPr>
              <a:t>提供全文资源</a:t>
            </a:r>
            <a:endParaRPr lang="zh-CN" altLang="en-US" sz="2200" b="1">
              <a:solidFill>
                <a:schemeClr val="accent2"/>
              </a:solidFill>
            </a:endParaRPr>
          </a:p>
          <a:p>
            <a:pPr algn="ctr"/>
            <a:r>
              <a:rPr lang="zh-CN" altLang="en-US">
                <a:solidFill>
                  <a:schemeClr val="accent2"/>
                </a:solidFill>
              </a:rPr>
              <a:t>（了解工作细节、实验方法、原理阐述等）</a:t>
            </a:r>
            <a:endParaRPr lang="zh-CN" altLang="en-US">
              <a:solidFill>
                <a:schemeClr val="accent2"/>
              </a:solidFill>
            </a:endParaRPr>
          </a:p>
        </p:txBody>
      </p:sp>
      <p:sp>
        <p:nvSpPr>
          <p:cNvPr id="17" name="文本框 16"/>
          <p:cNvSpPr txBox="1"/>
          <p:nvPr/>
        </p:nvSpPr>
        <p:spPr>
          <a:xfrm>
            <a:off x="7505065" y="5784850"/>
            <a:ext cx="4342130" cy="706755"/>
          </a:xfrm>
          <a:prstGeom prst="rect">
            <a:avLst/>
          </a:prstGeom>
          <a:noFill/>
        </p:spPr>
        <p:txBody>
          <a:bodyPr wrap="square" rtlCol="0" anchor="t">
            <a:spAutoFit/>
          </a:bodyPr>
          <a:p>
            <a:pPr lvl="0" algn="ctr">
              <a:buClrTx/>
              <a:buSzTx/>
              <a:buFontTx/>
            </a:pPr>
            <a:r>
              <a:rPr lang="zh-CN" altLang="en-US" sz="2200" b="1">
                <a:solidFill>
                  <a:srgbClr val="0070C0"/>
                </a:solidFill>
                <a:sym typeface="+mn-ea"/>
              </a:rPr>
              <a:t>★提供数据信息（仅提供文摘）</a:t>
            </a:r>
            <a:endParaRPr lang="zh-CN" altLang="en-US" sz="2200" b="1">
              <a:solidFill>
                <a:srgbClr val="0070C0"/>
              </a:solidFill>
              <a:sym typeface="+mn-ea"/>
            </a:endParaRPr>
          </a:p>
          <a:p>
            <a:pPr lvl="0" algn="ctr">
              <a:buClrTx/>
              <a:buSzTx/>
              <a:buFontTx/>
            </a:pPr>
            <a:r>
              <a:rPr lang="zh-CN" altLang="en-US" sz="1800">
                <a:solidFill>
                  <a:srgbClr val="0070C0"/>
                </a:solidFill>
                <a:sym typeface="+mn-ea"/>
              </a:rPr>
              <a:t>（提升检索效率、锁定高质量文献/刊物）</a:t>
            </a:r>
            <a:endParaRPr lang="zh-CN" altLang="en-US" sz="1800">
              <a:solidFill>
                <a:srgbClr val="0070C0"/>
              </a:solidFill>
              <a:sym typeface="+mn-ea"/>
            </a:endParaRPr>
          </a:p>
        </p:txBody>
      </p:sp>
      <p:sp>
        <p:nvSpPr>
          <p:cNvPr id="18" name="文本框 17"/>
          <p:cNvSpPr txBox="1"/>
          <p:nvPr/>
        </p:nvSpPr>
        <p:spPr>
          <a:xfrm>
            <a:off x="457200" y="5784850"/>
            <a:ext cx="2231390" cy="429895"/>
          </a:xfrm>
          <a:prstGeom prst="rect">
            <a:avLst/>
          </a:prstGeom>
          <a:noFill/>
        </p:spPr>
        <p:txBody>
          <a:bodyPr wrap="square" rtlCol="0" anchor="t">
            <a:spAutoFit/>
          </a:bodyPr>
          <a:p>
            <a:r>
              <a:rPr lang="zh-CN" altLang="en-US" sz="2200" b="1">
                <a:solidFill>
                  <a:schemeClr val="tx1">
                    <a:lumMod val="65000"/>
                    <a:lumOff val="35000"/>
                  </a:schemeClr>
                </a:solidFill>
                <a:latin typeface="宋体" panose="02010600030101010101" pitchFamily="2" charset="-122"/>
                <a:ea typeface="宋体" panose="02010600030101010101" pitchFamily="2" charset="-122"/>
              </a:rPr>
              <a:t>★</a:t>
            </a:r>
            <a:r>
              <a:rPr lang="zh-CN" altLang="en-US" sz="2200" b="1">
                <a:solidFill>
                  <a:schemeClr val="tx1">
                    <a:lumMod val="65000"/>
                    <a:lumOff val="35000"/>
                  </a:schemeClr>
                </a:solidFill>
              </a:rPr>
              <a:t>分享学术成果</a:t>
            </a:r>
            <a:endParaRPr lang="zh-CN" altLang="en-US" sz="2200" b="1">
              <a:solidFill>
                <a:schemeClr val="tx1">
                  <a:lumMod val="65000"/>
                  <a:lumOff val="35000"/>
                </a:schemeClr>
              </a:solidFill>
            </a:endParaRPr>
          </a:p>
        </p:txBody>
      </p:sp>
      <p:sp>
        <p:nvSpPr>
          <p:cNvPr id="19" name="文本框 18"/>
          <p:cNvSpPr txBox="1"/>
          <p:nvPr/>
        </p:nvSpPr>
        <p:spPr>
          <a:xfrm>
            <a:off x="-7620" y="4473575"/>
            <a:ext cx="3323590" cy="768350"/>
          </a:xfrm>
          <a:prstGeom prst="rect">
            <a:avLst/>
          </a:prstGeom>
          <a:noFill/>
        </p:spPr>
        <p:txBody>
          <a:bodyPr wrap="square" rtlCol="0" anchor="t">
            <a:spAutoFit/>
          </a:bodyPr>
          <a:p>
            <a:pPr algn="ctr"/>
            <a:r>
              <a:rPr lang="en-US" altLang="zh-CN" sz="2200">
                <a:solidFill>
                  <a:schemeClr val="tx1">
                    <a:lumMod val="65000"/>
                    <a:lumOff val="35000"/>
                  </a:schemeClr>
                </a:solidFill>
              </a:rPr>
              <a:t>Select a submission journal</a:t>
            </a:r>
            <a:endParaRPr lang="en-US" altLang="zh-CN" sz="2200">
              <a:solidFill>
                <a:schemeClr val="tx1">
                  <a:lumMod val="65000"/>
                  <a:lumOff val="35000"/>
                </a:schemeClr>
              </a:solidFill>
            </a:endParaRPr>
          </a:p>
        </p:txBody>
      </p:sp>
      <p:sp>
        <p:nvSpPr>
          <p:cNvPr id="4" name="标题 3"/>
          <p:cNvSpPr>
            <a:spLocks noGrp="1"/>
          </p:cNvSpPr>
          <p:nvPr>
            <p:ph type="title"/>
            <p:custDataLst>
              <p:tags r:id="rId8"/>
            </p:custDataLst>
          </p:nvPr>
        </p:nvSpPr>
        <p:spPr>
          <a:xfrm>
            <a:off x="375920" y="323215"/>
            <a:ext cx="6148705" cy="705485"/>
          </a:xfrm>
        </p:spPr>
        <p:txBody>
          <a:bodyPr>
            <a:normAutofit fontScale="90000"/>
          </a:bodyPr>
          <a:lstStyle/>
          <a:p>
            <a:r>
              <a:rPr lang="zh-CN" altLang="en-US"/>
              <a:t>学术文献与数据库类型</a:t>
            </a:r>
            <a:endParaRPr lang="zh-CN" altLang="en-US"/>
          </a:p>
        </p:txBody>
      </p:sp>
      <p:sp>
        <p:nvSpPr>
          <p:cNvPr id="20" name="Rectangle 7"/>
          <p:cNvSpPr/>
          <p:nvPr/>
        </p:nvSpPr>
        <p:spPr>
          <a:xfrm rot="16200000" flipV="1">
            <a:off x="-244155" y="567462"/>
            <a:ext cx="617516" cy="129208"/>
          </a:xfrm>
          <a:prstGeom prst="rect">
            <a:avLst/>
          </a:prstGeom>
        </p:spPr>
        <p:style>
          <a:lnRef idx="0">
            <a:srgbClr val="FFFFFF"/>
          </a:lnRef>
          <a:fillRef idx="1">
            <a:schemeClr val="accent1"/>
          </a:fillRef>
          <a:effectRef idx="0">
            <a:srgbClr val="FFFFFF"/>
          </a:effectRef>
          <a:fontRef idx="minor">
            <a:schemeClr val="lt1"/>
          </a:fontRef>
        </p:style>
        <p:txBody>
          <a:bodyPr vertOverflow="overflow" horzOverflow="overflow" vert="horz" wrap="square" lIns="0" tIns="0" rIns="0" bIns="0" numCol="1" spcCol="0" rtlCol="0" fromWordArt="0" anchor="ctr" anchorCtr="0" forceAA="0" compatLnSpc="1">
            <a:noAutofit/>
          </a:bodyPr>
          <a:lstStyle/>
          <a:p>
            <a:pPr lvl="0" algn="ctr">
              <a:spcAft>
                <a:spcPts val="600"/>
              </a:spcAft>
              <a:buClrTx/>
              <a:buSzTx/>
              <a:buFontTx/>
            </a:pPr>
            <a:endParaRPr lang="en-US" sz="2400" b="1" dirty="0">
              <a:solidFill>
                <a:srgbClr val="FF8200"/>
              </a:solidFill>
              <a:latin typeface="Arial" panose="020B0604020202020204" pitchFamily="34" charset="0"/>
              <a:cs typeface="Arial" panose="020B0604020202020204" pitchFamily="34" charset="0"/>
              <a:sym typeface="+mn-ea"/>
            </a:endParaRPr>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linds(horizontal)">
                                      <p:cBhvr>
                                        <p:cTn id="7" dur="500"/>
                                        <p:tgtEl>
                                          <p:spTgt spid="15"/>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blinds(horizontal)">
                                      <p:cBhvr>
                                        <p:cTn id="11" dur="500"/>
                                        <p:tgtEl>
                                          <p:spTgt spid="16"/>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nodeType="click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blinds(horizontal)">
                                      <p:cBhvr>
                                        <p:cTn id="16" dur="500"/>
                                        <p:tgtEl>
                                          <p:spTgt spid="14"/>
                                        </p:tgtEl>
                                      </p:cBhvr>
                                    </p:animEffect>
                                  </p:childTnLst>
                                </p:cTn>
                              </p:par>
                            </p:childTnLst>
                          </p:cTn>
                        </p:par>
                        <p:par>
                          <p:cTn id="17" fill="hold">
                            <p:stCondLst>
                              <p:cond delay="500"/>
                            </p:stCondLst>
                            <p:childTnLst>
                              <p:par>
                                <p:cTn id="18" presetID="3" presetClass="entr" presetSubtype="10"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blinds(horizontal)">
                                      <p:cBhvr>
                                        <p:cTn id="2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6" grpId="1"/>
      <p:bldP spid="17" grpId="0"/>
      <p:bldP spid="17" grpId="1"/>
      <p:bldP spid="18"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rot="16200000" flipV="1">
            <a:off x="-244155" y="809397"/>
            <a:ext cx="617516" cy="129208"/>
          </a:xfrm>
          <a:prstGeom prst="rect">
            <a:avLst/>
          </a:prstGeom>
          <a:solidFill>
            <a:srgbClr val="FF6C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Aft>
                <a:spcPts val="600"/>
              </a:spcAft>
            </a:pPr>
            <a:endParaRPr lang="en-US" sz="2400" b="1" dirty="0">
              <a:solidFill>
                <a:srgbClr val="FF8200"/>
              </a:solidFill>
              <a:latin typeface="Arial" panose="020B0604020202020204" pitchFamily="34" charset="0"/>
              <a:cs typeface="Arial" panose="020B0604020202020204" pitchFamily="34" charset="0"/>
            </a:endParaRPr>
          </a:p>
        </p:txBody>
      </p:sp>
      <p:grpSp>
        <p:nvGrpSpPr>
          <p:cNvPr id="2" name="组合 1"/>
          <p:cNvGrpSpPr/>
          <p:nvPr/>
        </p:nvGrpSpPr>
        <p:grpSpPr>
          <a:xfrm>
            <a:off x="553720" y="1280795"/>
            <a:ext cx="11165205" cy="4886960"/>
            <a:chOff x="872" y="2017"/>
            <a:chExt cx="17583" cy="7696"/>
          </a:xfrm>
        </p:grpSpPr>
        <p:pic>
          <p:nvPicPr>
            <p:cNvPr id="4" name="Picture 3"/>
            <p:cNvPicPr>
              <a:picLocks noChangeAspect="1"/>
            </p:cNvPicPr>
            <p:nvPr/>
          </p:nvPicPr>
          <p:blipFill rotWithShape="1">
            <a:blip r:embed="rId1"/>
            <a:srcRect l="959" t="11540" r="1127"/>
            <a:stretch>
              <a:fillRect/>
            </a:stretch>
          </p:blipFill>
          <p:spPr>
            <a:xfrm>
              <a:off x="872" y="2017"/>
              <a:ext cx="17468" cy="7696"/>
            </a:xfrm>
            <a:prstGeom prst="rect">
              <a:avLst/>
            </a:prstGeom>
          </p:spPr>
        </p:pic>
        <p:sp>
          <p:nvSpPr>
            <p:cNvPr id="5" name="Rectangle 4"/>
            <p:cNvSpPr/>
            <p:nvPr/>
          </p:nvSpPr>
          <p:spPr>
            <a:xfrm>
              <a:off x="987" y="2227"/>
              <a:ext cx="17468" cy="71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7" name="Picture 6">
            <a:hlinkClick r:id="rId2"/>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938577" y="635186"/>
            <a:ext cx="1410623" cy="1558108"/>
          </a:xfrm>
          <a:prstGeom prst="rect">
            <a:avLst/>
          </a:prstGeom>
        </p:spPr>
      </p:pic>
      <p:pic>
        <p:nvPicPr>
          <p:cNvPr id="9" name="Picture 2"/>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358976" y="2802666"/>
            <a:ext cx="5263913" cy="36899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ontent Placeholder 2"/>
          <p:cNvSpPr txBox="1"/>
          <p:nvPr/>
        </p:nvSpPr>
        <p:spPr>
          <a:xfrm>
            <a:off x="539222" y="2736901"/>
            <a:ext cx="7006243" cy="3955216"/>
          </a:xfrm>
          <a:prstGeom prst="rect">
            <a:avLst/>
          </a:prstGeom>
          <a:solidFill>
            <a:schemeClr val="bg1"/>
          </a:solidFill>
        </p:spPr>
        <p:txBody>
          <a:bodyPr vert="horz" lIns="91440" tIns="45720" rIns="91440" bIns="45720" rtlCol="0">
            <a:noAutofit/>
          </a:bodyPr>
          <a:lstStyle>
            <a:lvl1pPr marL="342900" indent="-255905" algn="l" defTabSz="457200" rtl="0" eaLnBrk="1" latinLnBrk="0" hangingPunct="1">
              <a:spcBef>
                <a:spcPct val="20000"/>
              </a:spcBef>
              <a:buFont typeface="Arial" panose="020B0604020202020204"/>
              <a:buChar char="•"/>
              <a:defRPr sz="2000" kern="1200">
                <a:solidFill>
                  <a:schemeClr val="tx1"/>
                </a:solidFill>
                <a:latin typeface="Arial" panose="020B0604020202020204"/>
                <a:ea typeface="+mn-ea"/>
                <a:cs typeface="Arial" panose="020B0604020202020204"/>
              </a:defRPr>
            </a:lvl1pPr>
            <a:lvl2pPr marL="627380" indent="-285750" algn="l" defTabSz="457200" rtl="0" eaLnBrk="1" latinLnBrk="0" hangingPunct="1">
              <a:spcBef>
                <a:spcPct val="20000"/>
              </a:spcBef>
              <a:buClr>
                <a:schemeClr val="accent5">
                  <a:lumMod val="75000"/>
                </a:schemeClr>
              </a:buClr>
              <a:buSzPct val="130000"/>
              <a:buFont typeface="Arial" panose="020B0604020202020204"/>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SzPct val="90000"/>
              <a:buFont typeface="Lucida Grande"/>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SzPct val="90000"/>
              <a:buFont typeface="Lucida Grande"/>
              <a:buChar char="-"/>
              <a:defRPr sz="1600" kern="1200">
                <a:solidFill>
                  <a:schemeClr val="tx1"/>
                </a:solidFill>
                <a:latin typeface="+mn-lt"/>
                <a:ea typeface="+mn-ea"/>
                <a:cs typeface="+mn-cs"/>
              </a:defRPr>
            </a:lvl4pPr>
            <a:lvl5pPr marL="2057400" indent="-228600" algn="l" defTabSz="457200" rtl="0" eaLnBrk="1" latinLnBrk="0" hangingPunct="1">
              <a:spcBef>
                <a:spcPct val="20000"/>
              </a:spcBef>
              <a:buSzPct val="90000"/>
              <a:buFont typeface="Lucida Grande"/>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SzPct val="90000"/>
              <a:buFont typeface="Lucida Grande"/>
              <a:buChar char="-"/>
              <a:defRPr sz="1600" kern="1200">
                <a:solidFill>
                  <a:schemeClr val="tx1"/>
                </a:solidFill>
                <a:latin typeface="+mn-lt"/>
                <a:ea typeface="+mn-ea"/>
                <a:cs typeface="+mn-cs"/>
              </a:defRPr>
            </a:lvl6pPr>
            <a:lvl7pPr marL="2971800" indent="-228600" algn="l" defTabSz="457200" rtl="0" eaLnBrk="1" latinLnBrk="0" hangingPunct="1">
              <a:spcBef>
                <a:spcPct val="20000"/>
              </a:spcBef>
              <a:buSzPct val="90000"/>
              <a:buFont typeface="Lucida Grande"/>
              <a:buChar char="-"/>
              <a:defRPr sz="1600" kern="1200">
                <a:solidFill>
                  <a:schemeClr val="tx1"/>
                </a:solidFill>
                <a:latin typeface="+mn-lt"/>
                <a:ea typeface="+mn-ea"/>
                <a:cs typeface="+mn-cs"/>
              </a:defRPr>
            </a:lvl7pPr>
            <a:lvl8pPr marL="3429000" indent="-228600" algn="l" defTabSz="457200" rtl="0" eaLnBrk="1" latinLnBrk="0" hangingPunct="1">
              <a:spcBef>
                <a:spcPct val="20000"/>
              </a:spcBef>
              <a:buSzPct val="90000"/>
              <a:buFont typeface="Lucida Grande"/>
              <a:buChar char="-"/>
              <a:defRPr sz="1600" kern="1200">
                <a:solidFill>
                  <a:schemeClr val="tx1"/>
                </a:solidFill>
                <a:latin typeface="+mn-lt"/>
                <a:ea typeface="+mn-ea"/>
                <a:cs typeface="+mn-cs"/>
              </a:defRPr>
            </a:lvl8pPr>
            <a:lvl9pPr marL="3886200" indent="-228600" algn="l" defTabSz="457200" rtl="0" eaLnBrk="1" latinLnBrk="0" hangingPunct="1">
              <a:spcBef>
                <a:spcPct val="20000"/>
              </a:spcBef>
              <a:buSzPct val="90000"/>
              <a:buFont typeface="Lucida Grande"/>
              <a:buChar char="-"/>
              <a:defRPr sz="1600" kern="1200">
                <a:solidFill>
                  <a:schemeClr val="tx1"/>
                </a:solidFill>
                <a:latin typeface="+mn-lt"/>
                <a:ea typeface="+mn-ea"/>
                <a:cs typeface="+mn-cs"/>
              </a:defRPr>
            </a:lvl9pPr>
          </a:lstStyle>
          <a:p>
            <a:pPr>
              <a:lnSpc>
                <a:spcPct val="150000"/>
              </a:lnSpc>
              <a:buFont typeface="Wingdings" panose="05000000000000000000" pitchFamily="2" charset="2"/>
              <a:buChar char="§"/>
            </a:pPr>
            <a:r>
              <a:rPr lang="en-US" sz="2200" b="1" dirty="0"/>
              <a:t>In 1580, Elsevier was founded as a small Dutch publisher</a:t>
            </a:r>
            <a:endParaRPr lang="en-US" sz="2200" b="1" dirty="0"/>
          </a:p>
          <a:p>
            <a:pPr marL="86995" indent="0">
              <a:lnSpc>
                <a:spcPct val="150000"/>
              </a:lnSpc>
              <a:buFont typeface="Wingdings" panose="05000000000000000000" pitchFamily="2" charset="2"/>
              <a:buNone/>
            </a:pPr>
            <a:endParaRPr lang="en-US" altLang="zh-CN" sz="2200" b="1" dirty="0"/>
          </a:p>
          <a:p>
            <a:r>
              <a:rPr lang="en-US" sz="2200" b="1" dirty="0"/>
              <a:t>In 1638, Elsevier published Galileo’s Two New Sciences</a:t>
            </a:r>
            <a:endParaRPr lang="en-US" sz="2200" b="1" dirty="0"/>
          </a:p>
          <a:p>
            <a:endParaRPr lang="en-US" sz="2200" b="1" dirty="0"/>
          </a:p>
          <a:p>
            <a:r>
              <a:rPr lang="en-US" altLang="zh-CN" sz="2200" b="1" dirty="0"/>
              <a:t>In 1997, The launch of</a:t>
            </a:r>
            <a:r>
              <a:rPr lang="en-US" altLang="zh-CN" sz="2200" b="1" dirty="0">
                <a:solidFill>
                  <a:srgbClr val="FF8000"/>
                </a:solidFill>
              </a:rPr>
              <a:t> ScienceDirect</a:t>
            </a:r>
            <a:r>
              <a:rPr lang="en-US" altLang="zh-CN" sz="2200" b="1" dirty="0"/>
              <a:t>, a Web-accessible </a:t>
            </a:r>
            <a:r>
              <a:rPr lang="en-US" altLang="zh-CN" sz="2200" b="1" dirty="0">
                <a:solidFill>
                  <a:srgbClr val="FF8000"/>
                </a:solidFill>
              </a:rPr>
              <a:t>online full-text database</a:t>
            </a:r>
            <a:endParaRPr lang="en-US" sz="2200" b="1" dirty="0"/>
          </a:p>
          <a:p>
            <a:pPr>
              <a:lnSpc>
                <a:spcPct val="150000"/>
              </a:lnSpc>
              <a:buFont typeface="Wingdings" panose="05000000000000000000" pitchFamily="2" charset="2"/>
              <a:buChar char="§"/>
            </a:pPr>
            <a:endParaRPr lang="en-US" altLang="zh-CN" sz="2200" b="1" dirty="0">
              <a:latin typeface="微软雅黑" panose="020B0503020204020204" charset="-122"/>
              <a:ea typeface="微软雅黑" panose="020B0503020204020204" charset="-122"/>
              <a:cs typeface="Calibri" panose="020F0502020204030204" charset="0"/>
            </a:endParaRPr>
          </a:p>
        </p:txBody>
      </p:sp>
      <p:sp>
        <p:nvSpPr>
          <p:cNvPr id="12" name="Title 3"/>
          <p:cNvSpPr>
            <a:spLocks noGrp="1"/>
          </p:cNvSpPr>
          <p:nvPr>
            <p:ph type="title"/>
          </p:nvPr>
        </p:nvSpPr>
        <p:spPr>
          <a:xfrm>
            <a:off x="243069" y="440059"/>
            <a:ext cx="7684779" cy="837507"/>
          </a:xfrm>
        </p:spPr>
        <p:txBody>
          <a:bodyPr>
            <a:normAutofit/>
          </a:bodyPr>
          <a:lstStyle/>
          <a:p>
            <a:r>
              <a:rPr lang="zh-CN" altLang="en-US" sz="4400"/>
              <a:t>关于Elsevier</a:t>
            </a:r>
            <a:endParaRPr lang="zh-CN" altLang="en-US" sz="4400"/>
          </a:p>
        </p:txBody>
      </p:sp>
    </p:spTree>
  </p:cSld>
  <p:clrMapOvr>
    <a:masterClrMapping/>
  </p:clrMapOvr>
  <mc:AlternateContent xmlns:mc="http://schemas.openxmlformats.org/markup-compatibility/2006">
    <mc:Choice xmlns:p14="http://schemas.microsoft.com/office/powerpoint/2010/main" Requires="p14">
      <p:transition spd="med" p14:dur="700" advClick="0"/>
    </mc:Choice>
    <mc:Fallback>
      <p:transition spd="med"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840740" y="5488305"/>
            <a:ext cx="2206625" cy="587375"/>
          </a:xfrm>
          <a:prstGeom prst="rect">
            <a:avLst/>
          </a:prstGeom>
          <a:noFill/>
        </p:spPr>
        <p:txBody>
          <a:bodyPr wrap="square" rtlCol="0">
            <a:noAutofit/>
          </a:bodyPr>
          <a:lstStyle/>
          <a:p>
            <a:pPr algn="ctr" defTabSz="457200"/>
            <a:r>
              <a:rPr lang="en-US" sz="2200" b="1" dirty="0">
                <a:solidFill>
                  <a:srgbClr val="53565A"/>
                </a:solidFill>
                <a:latin typeface="Arial" panose="020B0604020202020204"/>
              </a:rPr>
              <a:t>1997</a:t>
            </a:r>
            <a:r>
              <a:rPr lang="zh-CN" altLang="en-US" sz="2200" b="1" dirty="0">
                <a:solidFill>
                  <a:srgbClr val="53565A"/>
                </a:solidFill>
                <a:latin typeface="Arial" panose="020B0604020202020204"/>
              </a:rPr>
              <a:t>年</a:t>
            </a:r>
            <a:endParaRPr lang="en-US" altLang="zh-CN" sz="2200" b="1" dirty="0">
              <a:solidFill>
                <a:srgbClr val="53565A"/>
              </a:solidFill>
              <a:latin typeface="Arial" panose="020B0604020202020204"/>
            </a:endParaRPr>
          </a:p>
          <a:p>
            <a:pPr algn="ctr" defTabSz="457200"/>
            <a:r>
              <a:rPr lang="zh-CN" altLang="en-US" sz="2200" b="1" dirty="0">
                <a:solidFill>
                  <a:srgbClr val="53565A"/>
                </a:solidFill>
                <a:latin typeface="Arial" panose="020B0604020202020204"/>
              </a:rPr>
              <a:t>联网版</a:t>
            </a:r>
            <a:endParaRPr lang="zh-CN" altLang="en-US" sz="2200" b="1" dirty="0">
              <a:solidFill>
                <a:srgbClr val="53565A"/>
              </a:solidFill>
              <a:latin typeface="Arial" panose="020B0604020202020204"/>
            </a:endParaRPr>
          </a:p>
        </p:txBody>
      </p:sp>
      <p:sp>
        <p:nvSpPr>
          <p:cNvPr id="9" name="TextBox 8"/>
          <p:cNvSpPr txBox="1"/>
          <p:nvPr/>
        </p:nvSpPr>
        <p:spPr>
          <a:xfrm>
            <a:off x="4110355" y="5448935"/>
            <a:ext cx="3393440" cy="587375"/>
          </a:xfrm>
          <a:prstGeom prst="rect">
            <a:avLst/>
          </a:prstGeom>
          <a:noFill/>
        </p:spPr>
        <p:txBody>
          <a:bodyPr wrap="square" rtlCol="0">
            <a:noAutofit/>
          </a:bodyPr>
          <a:lstStyle/>
          <a:p>
            <a:pPr algn="ctr" defTabSz="457200"/>
            <a:r>
              <a:rPr lang="en-US" sz="2200" b="1" dirty="0">
                <a:solidFill>
                  <a:srgbClr val="53565A"/>
                </a:solidFill>
                <a:latin typeface="Arial" panose="020B0604020202020204"/>
              </a:rPr>
              <a:t>2017</a:t>
            </a:r>
            <a:r>
              <a:rPr lang="zh-CN" altLang="en-US" sz="2200" b="1" dirty="0">
                <a:solidFill>
                  <a:srgbClr val="53565A"/>
                </a:solidFill>
                <a:latin typeface="Arial" panose="020B0604020202020204"/>
              </a:rPr>
              <a:t>年</a:t>
            </a:r>
            <a:endParaRPr lang="en-US" altLang="zh-CN" sz="2200" b="1" dirty="0">
              <a:solidFill>
                <a:srgbClr val="53565A"/>
              </a:solidFill>
              <a:latin typeface="Arial" panose="020B0604020202020204"/>
            </a:endParaRPr>
          </a:p>
          <a:p>
            <a:pPr algn="ctr" defTabSz="457200"/>
            <a:r>
              <a:rPr lang="zh-CN" altLang="en-US" sz="2200" b="1" dirty="0">
                <a:solidFill>
                  <a:srgbClr val="53565A"/>
                </a:solidFill>
                <a:latin typeface="Arial" panose="020B0604020202020204"/>
              </a:rPr>
              <a:t>支持多种终端设备浏览器</a:t>
            </a:r>
            <a:endParaRPr lang="zh-CN" altLang="en-US" sz="2200" b="1" dirty="0">
              <a:solidFill>
                <a:srgbClr val="53565A"/>
              </a:solidFill>
              <a:latin typeface="Arial" panose="020B0604020202020204"/>
            </a:endParaRPr>
          </a:p>
          <a:p>
            <a:pPr algn="ctr" defTabSz="457200"/>
            <a:endParaRPr lang="zh-CN" altLang="en-US" sz="2200" b="1" dirty="0">
              <a:solidFill>
                <a:srgbClr val="53565A"/>
              </a:solidFill>
              <a:latin typeface="Arial" panose="020B0604020202020204"/>
            </a:endParaRPr>
          </a:p>
        </p:txBody>
      </p:sp>
      <p:pic>
        <p:nvPicPr>
          <p:cNvPr id="7" name="Picture 6"/>
          <p:cNvPicPr>
            <a:picLocks noChangeAspect="1"/>
          </p:cNvPicPr>
          <p:nvPr/>
        </p:nvPicPr>
        <p:blipFill rotWithShape="1">
          <a:blip r:embed="rId1" cstate="screen"/>
          <a:srcRect t="18688" b="18333"/>
          <a:stretch>
            <a:fillRect/>
          </a:stretch>
        </p:blipFill>
        <p:spPr>
          <a:xfrm>
            <a:off x="635" y="2583180"/>
            <a:ext cx="7049135" cy="2514600"/>
          </a:xfrm>
          <a:prstGeom prst="rect">
            <a:avLst/>
          </a:prstGeom>
        </p:spPr>
      </p:pic>
      <p:sp>
        <p:nvSpPr>
          <p:cNvPr id="6" name="Rectangle 5"/>
          <p:cNvSpPr/>
          <p:nvPr/>
        </p:nvSpPr>
        <p:spPr>
          <a:xfrm rot="16200000" flipV="1">
            <a:off x="-244155" y="809398"/>
            <a:ext cx="617516" cy="129208"/>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0" tIns="0" rIns="0" bIns="0" numCol="1" spcCol="0" rtlCol="0" fromWordArt="0" anchor="ctr" anchorCtr="0" forceAA="0" compatLnSpc="1">
            <a:noAutofit/>
          </a:bodyPr>
          <a:lstStyle/>
          <a:p>
            <a:pPr lvl="0" algn="ctr">
              <a:spcAft>
                <a:spcPts val="600"/>
              </a:spcAft>
              <a:buClrTx/>
              <a:buSzTx/>
              <a:buFontTx/>
            </a:pPr>
            <a:endParaRPr lang="en-US" sz="2400" b="1" dirty="0">
              <a:solidFill>
                <a:srgbClr val="FF8200"/>
              </a:solidFill>
              <a:latin typeface="Arial" panose="020B0604020202020204" pitchFamily="34" charset="0"/>
              <a:cs typeface="Arial" panose="020B0604020202020204" pitchFamily="34" charset="0"/>
              <a:sym typeface="+mn-ea"/>
            </a:endParaRPr>
          </a:p>
        </p:txBody>
      </p:sp>
      <p:sp>
        <p:nvSpPr>
          <p:cNvPr id="10" name="Title 1"/>
          <p:cNvSpPr txBox="1"/>
          <p:nvPr/>
        </p:nvSpPr>
        <p:spPr>
          <a:xfrm>
            <a:off x="278679" y="678038"/>
            <a:ext cx="10826856" cy="430530"/>
          </a:xfrm>
          <a:prstGeom prst="rect">
            <a:avLst/>
          </a:prstGeom>
          <a:solidFill>
            <a:schemeClr val="bg1"/>
          </a:solidFill>
        </p:spPr>
        <p:txBody>
          <a:bodyPr vert="horz" wrap="square" lIns="0" tIns="0" rIns="0" bIns="0" rtlCol="0" anchor="ctr">
            <a:spAutoFit/>
          </a:bodyPr>
          <a:lstStyle>
            <a:lvl1pPr algn="l" defTabSz="457200" rtl="0" eaLnBrk="1" latinLnBrk="0" hangingPunct="1">
              <a:spcBef>
                <a:spcPct val="0"/>
              </a:spcBef>
              <a:buNone/>
              <a:defRPr sz="1800" b="1" i="0" kern="1200">
                <a:solidFill>
                  <a:schemeClr val="accent1"/>
                </a:solidFill>
                <a:latin typeface="Arial Bold"/>
                <a:ea typeface="+mj-ea"/>
                <a:cs typeface="Arial Bold"/>
              </a:defRPr>
            </a:lvl1pPr>
          </a:lstStyle>
          <a:p>
            <a:pPr algn="l" defTabSz="914400">
              <a:buClrTx/>
              <a:buSzTx/>
              <a:buFontTx/>
            </a:pPr>
            <a:r>
              <a:rPr lang="en-US" sz="2800" i="1" dirty="0">
                <a:solidFill>
                  <a:schemeClr val="accent2"/>
                </a:solidFill>
                <a:uFillTx/>
                <a:latin typeface="+mn-lt"/>
                <a:ea typeface="+mn-ea"/>
                <a:cs typeface="+mn-cs"/>
              </a:rPr>
              <a:t>ScienceDirect </a:t>
            </a:r>
            <a:endParaRPr lang="en-US" sz="2800" i="1" dirty="0">
              <a:solidFill>
                <a:schemeClr val="accent2"/>
              </a:solidFill>
              <a:uFillTx/>
              <a:latin typeface="+mn-lt"/>
              <a:ea typeface="+mn-ea"/>
              <a:cs typeface="+mn-cs"/>
            </a:endParaRPr>
          </a:p>
        </p:txBody>
      </p:sp>
      <p:grpSp>
        <p:nvGrpSpPr>
          <p:cNvPr id="2" name="Group 1"/>
          <p:cNvGrpSpPr/>
          <p:nvPr/>
        </p:nvGrpSpPr>
        <p:grpSpPr>
          <a:xfrm>
            <a:off x="6551930" y="2656205"/>
            <a:ext cx="1282700" cy="2465705"/>
            <a:chOff x="2936838" y="480004"/>
            <a:chExt cx="3233192" cy="6273334"/>
          </a:xfrm>
        </p:grpSpPr>
        <p:grpSp>
          <p:nvGrpSpPr>
            <p:cNvPr id="18" name="Group 17"/>
            <p:cNvGrpSpPr>
              <a:grpSpLocks noChangeAspect="1"/>
            </p:cNvGrpSpPr>
            <p:nvPr/>
          </p:nvGrpSpPr>
          <p:grpSpPr>
            <a:xfrm>
              <a:off x="2936838" y="480004"/>
              <a:ext cx="3233192" cy="6273334"/>
              <a:chOff x="3681774" y="2601486"/>
              <a:chExt cx="972000" cy="1296000"/>
            </a:xfrm>
          </p:grpSpPr>
          <p:sp>
            <p:nvSpPr>
              <p:cNvPr id="19" name="Rounded Rectangle 68"/>
              <p:cNvSpPr/>
              <p:nvPr/>
            </p:nvSpPr>
            <p:spPr bwMode="auto">
              <a:xfrm>
                <a:off x="3681774" y="2601486"/>
                <a:ext cx="972000" cy="1296000"/>
              </a:xfrm>
              <a:prstGeom prst="roundRect">
                <a:avLst/>
              </a:prstGeom>
              <a:solidFill>
                <a:sysClr val="windowText" lastClr="000000"/>
              </a:solidFill>
              <a:ln w="9525" cap="flat" cmpd="sng" algn="ctr">
                <a:solidFill>
                  <a:sysClr val="windowText" lastClr="000000"/>
                </a:solidFill>
                <a:prstDash val="solid"/>
                <a:round/>
                <a:headEnd type="none" w="med" len="med"/>
                <a:tailEnd type="none" w="med" len="med"/>
              </a:ln>
              <a:effectLst/>
            </p:spPr>
            <p:txBody>
              <a:bodyPr vert="horz" wrap="square" lIns="91440" tIns="45720" rIns="91440" bIns="45720" numCol="1" rtlCol="0" anchor="ctr" anchorCtr="0" compatLnSpc="1"/>
              <a:lstStyle/>
              <a:p>
                <a:pPr algn="ctr" fontAlgn="base">
                  <a:lnSpc>
                    <a:spcPct val="85000"/>
                  </a:lnSpc>
                  <a:spcBef>
                    <a:spcPct val="35000"/>
                  </a:spcBef>
                  <a:spcAft>
                    <a:spcPct val="0"/>
                  </a:spcAft>
                  <a:buClr>
                    <a:prstClr val="black"/>
                  </a:buClr>
                  <a:defRPr/>
                </a:pPr>
                <a:endParaRPr lang="en-US" sz="2000" kern="0" dirty="0">
                  <a:solidFill>
                    <a:srgbClr val="333333"/>
                  </a:solidFill>
                  <a:latin typeface="Arial Narrow" panose="020B0606020202030204" pitchFamily="34" charset="0"/>
                </a:endParaRPr>
              </a:p>
            </p:txBody>
          </p:sp>
          <p:sp>
            <p:nvSpPr>
              <p:cNvPr id="20" name="Oval 19"/>
              <p:cNvSpPr/>
              <p:nvPr/>
            </p:nvSpPr>
            <p:spPr bwMode="auto">
              <a:xfrm>
                <a:off x="4085459" y="3755780"/>
                <a:ext cx="165012" cy="113400"/>
              </a:xfrm>
              <a:prstGeom prst="ellipse">
                <a:avLst/>
              </a:prstGeom>
              <a:solidFill>
                <a:sysClr val="window" lastClr="FFFFFF"/>
              </a:solidFill>
              <a:ln w="9525" cap="flat" cmpd="sng" algn="ctr">
                <a:solidFill>
                  <a:sysClr val="window" lastClr="FFFFFF"/>
                </a:solidFill>
                <a:prstDash val="solid"/>
                <a:round/>
                <a:headEnd type="none" w="med" len="med"/>
                <a:tailEnd type="none" w="med" len="med"/>
              </a:ln>
              <a:effectLst/>
            </p:spPr>
            <p:txBody>
              <a:bodyPr vert="horz" wrap="square" lIns="91440" tIns="45720" rIns="91440" bIns="45720" numCol="1" rtlCol="0" anchor="ctr" anchorCtr="0" compatLnSpc="1"/>
              <a:lstStyle/>
              <a:p>
                <a:pPr algn="ctr" fontAlgn="base">
                  <a:lnSpc>
                    <a:spcPct val="85000"/>
                  </a:lnSpc>
                  <a:spcBef>
                    <a:spcPct val="35000"/>
                  </a:spcBef>
                  <a:spcAft>
                    <a:spcPct val="0"/>
                  </a:spcAft>
                  <a:buClr>
                    <a:prstClr val="black"/>
                  </a:buClr>
                  <a:defRPr/>
                </a:pPr>
                <a:endParaRPr lang="en-US" sz="2000" kern="0">
                  <a:solidFill>
                    <a:srgbClr val="333333"/>
                  </a:solidFill>
                  <a:latin typeface="Arial Narrow" panose="020B0606020202030204" pitchFamily="34" charset="0"/>
                </a:endParaRPr>
              </a:p>
            </p:txBody>
          </p:sp>
          <p:cxnSp>
            <p:nvCxnSpPr>
              <p:cNvPr id="21" name="Straight Connector 20"/>
              <p:cNvCxnSpPr/>
              <p:nvPr/>
            </p:nvCxnSpPr>
            <p:spPr bwMode="auto">
              <a:xfrm>
                <a:off x="4021974" y="2681187"/>
                <a:ext cx="291600" cy="0"/>
              </a:xfrm>
              <a:prstGeom prst="line">
                <a:avLst/>
              </a:prstGeom>
              <a:solidFill>
                <a:srgbClr val="FFFF99"/>
              </a:solidFill>
              <a:ln w="28575" cap="flat" cmpd="sng" algn="ctr">
                <a:solidFill>
                  <a:sysClr val="window" lastClr="FFFFFF"/>
                </a:solidFill>
                <a:prstDash val="solid"/>
                <a:round/>
                <a:headEnd type="none" w="med" len="med"/>
                <a:tailEnd type="none" w="med" len="med"/>
              </a:ln>
              <a:effectLst/>
            </p:spPr>
          </p:cxnSp>
        </p:grpSp>
        <p:pic>
          <p:nvPicPr>
            <p:cNvPr id="22" name="Picture 21"/>
            <p:cNvPicPr>
              <a:picLocks noChangeAspect="1"/>
            </p:cNvPicPr>
            <p:nvPr/>
          </p:nvPicPr>
          <p:blipFill rotWithShape="1">
            <a:blip r:embed="rId2"/>
            <a:srcRect b="7896"/>
            <a:stretch>
              <a:fillRect/>
            </a:stretch>
          </p:blipFill>
          <p:spPr>
            <a:xfrm>
              <a:off x="3143357" y="1247707"/>
              <a:ext cx="2858412" cy="4682682"/>
            </a:xfrm>
            <a:prstGeom prst="rect">
              <a:avLst/>
            </a:prstGeom>
          </p:spPr>
        </p:pic>
        <p:sp>
          <p:nvSpPr>
            <p:cNvPr id="23" name="Rectangle: Rounded Corners 22"/>
            <p:cNvSpPr/>
            <p:nvPr/>
          </p:nvSpPr>
          <p:spPr>
            <a:xfrm>
              <a:off x="3539594" y="3285741"/>
              <a:ext cx="2082019" cy="253219"/>
            </a:xfrm>
            <a:prstGeom prst="roundRect">
              <a:avLst/>
            </a:prstGeom>
            <a:solidFill>
              <a:schemeClr val="bg2"/>
            </a:solidFill>
            <a:ln w="38100">
              <a:solidFill>
                <a:srgbClr val="FF8200"/>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p>
          </p:txBody>
        </p:sp>
        <p:sp>
          <p:nvSpPr>
            <p:cNvPr id="24" name="Rectangle: Rounded Corners 23"/>
            <p:cNvSpPr/>
            <p:nvPr/>
          </p:nvSpPr>
          <p:spPr>
            <a:xfrm>
              <a:off x="3345995" y="4207400"/>
              <a:ext cx="991688" cy="234684"/>
            </a:xfrm>
            <a:prstGeom prst="roundRect">
              <a:avLst/>
            </a:prstGeom>
            <a:noFill/>
            <a:ln w="38100">
              <a:solidFill>
                <a:srgbClr val="FF8200"/>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p>
          </p:txBody>
        </p:sp>
      </p:grpSp>
      <p:sp>
        <p:nvSpPr>
          <p:cNvPr id="15" name="Rectangle 14"/>
          <p:cNvSpPr/>
          <p:nvPr/>
        </p:nvSpPr>
        <p:spPr>
          <a:xfrm>
            <a:off x="4232329" y="1086892"/>
            <a:ext cx="6493510" cy="768350"/>
          </a:xfrm>
          <a:prstGeom prst="rect">
            <a:avLst/>
          </a:prstGeom>
        </p:spPr>
        <p:txBody>
          <a:bodyPr wrap="none">
            <a:spAutoFit/>
          </a:bodyPr>
          <a:lstStyle/>
          <a:p>
            <a:r>
              <a:rPr lang="en-US" sz="4400" b="1" dirty="0">
                <a:solidFill>
                  <a:srgbClr val="FF8200"/>
                </a:solidFill>
              </a:rPr>
              <a:t>www.sciencedirect.com</a:t>
            </a:r>
            <a:endParaRPr lang="en-US" sz="4400" b="1" dirty="0">
              <a:solidFill>
                <a:srgbClr val="FF8200"/>
              </a:solidFill>
            </a:endParaRPr>
          </a:p>
        </p:txBody>
      </p:sp>
      <p:sp>
        <p:nvSpPr>
          <p:cNvPr id="3" name="AutoShape 2" descr="Image"/>
          <p:cNvSpPr>
            <a:spLocks noChangeAspect="1" noChangeArrowheads="1"/>
          </p:cNvSpPr>
          <p:nvPr/>
        </p:nvSpPr>
        <p:spPr bwMode="auto">
          <a:xfrm>
            <a:off x="573563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p>
        </p:txBody>
      </p:sp>
      <p:pic>
        <p:nvPicPr>
          <p:cNvPr id="4" name="图片 3"/>
          <p:cNvPicPr>
            <a:picLocks noChangeAspect="1"/>
          </p:cNvPicPr>
          <p:nvPr/>
        </p:nvPicPr>
        <p:blipFill>
          <a:blip r:embed="rId3"/>
          <a:stretch>
            <a:fillRect/>
          </a:stretch>
        </p:blipFill>
        <p:spPr>
          <a:xfrm>
            <a:off x="9057640" y="2764790"/>
            <a:ext cx="2330450" cy="2303145"/>
          </a:xfrm>
          <a:prstGeom prst="rect">
            <a:avLst/>
          </a:prstGeom>
        </p:spPr>
      </p:pic>
      <p:sp>
        <p:nvSpPr>
          <p:cNvPr id="5" name="TextBox 8"/>
          <p:cNvSpPr txBox="1"/>
          <p:nvPr/>
        </p:nvSpPr>
        <p:spPr>
          <a:xfrm>
            <a:off x="8456930" y="5448935"/>
            <a:ext cx="3688715" cy="1046480"/>
          </a:xfrm>
          <a:prstGeom prst="rect">
            <a:avLst/>
          </a:prstGeom>
          <a:noFill/>
        </p:spPr>
        <p:txBody>
          <a:bodyPr wrap="square" rtlCol="0">
            <a:noAutofit/>
          </a:bodyPr>
          <a:p>
            <a:pPr algn="ctr" defTabSz="457200"/>
            <a:r>
              <a:rPr lang="en-US" sz="2200" b="1" dirty="0">
                <a:solidFill>
                  <a:srgbClr val="53565A"/>
                </a:solidFill>
                <a:latin typeface="Arial" panose="020B0604020202020204"/>
              </a:rPr>
              <a:t>2024</a:t>
            </a:r>
            <a:r>
              <a:rPr lang="zh-CN" altLang="en-US" sz="2200" b="1" dirty="0">
                <a:solidFill>
                  <a:srgbClr val="53565A"/>
                </a:solidFill>
                <a:latin typeface="Arial" panose="020B0604020202020204"/>
              </a:rPr>
              <a:t>年</a:t>
            </a:r>
            <a:endParaRPr lang="zh-CN" altLang="en-US" sz="2200" b="1" dirty="0">
              <a:solidFill>
                <a:srgbClr val="53565A"/>
              </a:solidFill>
              <a:latin typeface="Arial" panose="020B0604020202020204"/>
            </a:endParaRPr>
          </a:p>
          <a:p>
            <a:pPr algn="ctr" defTabSz="457200"/>
            <a:r>
              <a:rPr lang="zh-CN" altLang="en-US" sz="2200" b="1" dirty="0">
                <a:solidFill>
                  <a:srgbClr val="53565A"/>
                </a:solidFill>
                <a:latin typeface="Arial" panose="020B0604020202020204"/>
              </a:rPr>
              <a:t>智慧信息助手</a:t>
            </a:r>
            <a:r>
              <a:rPr lang="en-US" altLang="zh-CN" sz="2200" b="1" dirty="0">
                <a:solidFill>
                  <a:srgbClr val="53565A"/>
                </a:solidFill>
                <a:latin typeface="Arial" panose="020B0604020202020204"/>
              </a:rPr>
              <a:t> </a:t>
            </a:r>
            <a:endParaRPr lang="en-US" altLang="zh-CN" sz="2200" b="1" dirty="0">
              <a:solidFill>
                <a:srgbClr val="53565A"/>
              </a:solidFill>
              <a:latin typeface="Arial" panose="020B0604020202020204"/>
            </a:endParaRPr>
          </a:p>
          <a:p>
            <a:pPr algn="ctr" defTabSz="457200"/>
            <a:r>
              <a:rPr lang="en-US" altLang="zh-CN" sz="2200" b="1" dirty="0">
                <a:solidFill>
                  <a:srgbClr val="53565A"/>
                </a:solidFill>
                <a:latin typeface="Arial" panose="020B0604020202020204"/>
                <a:sym typeface="+mn-ea"/>
              </a:rPr>
              <a:t>ScienceDirect AI</a:t>
            </a:r>
            <a:endParaRPr lang="zh-CN" altLang="en-US" sz="2200" b="1" dirty="0">
              <a:solidFill>
                <a:srgbClr val="53565A"/>
              </a:solidFill>
              <a:latin typeface="Arial" panose="020B0604020202020204"/>
            </a:endParaRPr>
          </a:p>
        </p:txBody>
      </p:sp>
    </p:spTree>
  </p:cSld>
  <p:clrMapOvr>
    <a:masterClrMapping/>
  </p:clrMapOvr>
  <mc:AlternateContent xmlns:mc="http://schemas.openxmlformats.org/markup-compatibility/2006">
    <mc:Choice xmlns:p14="http://schemas.microsoft.com/office/powerpoint/2010/main" Requires="p14">
      <p:transition spd="med" p14:dur="700" advClick="0"/>
    </mc:Choice>
    <mc:Fallback>
      <p:transition spd="med" advClick="0"/>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 name="图片 5"/>
          <p:cNvPicPr>
            <a:picLocks noChangeAspect="1"/>
          </p:cNvPicPr>
          <p:nvPr/>
        </p:nvPicPr>
        <p:blipFill>
          <a:blip r:embed="rId1"/>
          <a:stretch>
            <a:fillRect/>
          </a:stretch>
        </p:blipFill>
        <p:spPr>
          <a:xfrm>
            <a:off x="0" y="588010"/>
            <a:ext cx="12105005" cy="5466715"/>
          </a:xfrm>
          <a:prstGeom prst="rect">
            <a:avLst/>
          </a:prstGeom>
        </p:spPr>
      </p:pic>
      <p:cxnSp>
        <p:nvCxnSpPr>
          <p:cNvPr id="8" name="直接连接符 7"/>
          <p:cNvCxnSpPr/>
          <p:nvPr/>
        </p:nvCxnSpPr>
        <p:spPr>
          <a:xfrm flipV="1">
            <a:off x="345440" y="5560695"/>
            <a:ext cx="1567180" cy="1905"/>
          </a:xfrm>
          <a:prstGeom prst="line">
            <a:avLst/>
          </a:prstGeom>
          <a:ln w="31750" cap="rnd">
            <a:solidFill>
              <a:schemeClr val="accent2"/>
            </a:solidFill>
            <a:round/>
          </a:ln>
        </p:spPr>
        <p:style>
          <a:lnRef idx="0">
            <a:srgbClr val="FFFFFF"/>
          </a:lnRef>
          <a:fillRef idx="0">
            <a:srgbClr val="FFFFFF"/>
          </a:fillRef>
          <a:effectRef idx="0">
            <a:srgbClr val="FFFFFF"/>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1419225" y="0"/>
            <a:ext cx="9198610" cy="6836410"/>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6" name="矩形 65"/>
          <p:cNvSpPr/>
          <p:nvPr/>
        </p:nvSpPr>
        <p:spPr>
          <a:xfrm>
            <a:off x="0" y="0"/>
            <a:ext cx="12192000" cy="762000"/>
          </a:xfrm>
          <a:prstGeom prst="rect">
            <a:avLst/>
          </a:prstGeom>
          <a:solidFill>
            <a:srgbClr val="1E4FA8"/>
          </a:solidFill>
        </p:spPr>
        <p:txBody>
          <a:bodyPr/>
          <a:p/>
        </p:txBody>
      </p:sp>
      <p:sp>
        <p:nvSpPr>
          <p:cNvPr id="67" name="文本框 66" descr="{&quot;isTemplate&quot;:true,&quot;type&quot;:&quot;text&quot;}"/>
          <p:cNvSpPr txBox="1"/>
          <p:nvPr/>
        </p:nvSpPr>
        <p:spPr>
          <a:xfrm>
            <a:off x="381000" y="190500"/>
            <a:ext cx="4210050" cy="390525"/>
          </a:xfrm>
          <a:prstGeom prst="rect">
            <a:avLst/>
          </a:prstGeom>
        </p:spPr>
        <p:txBody>
          <a:bodyPr wrap="none" lIns="0" tIns="0" rIns="0" bIns="0"/>
          <a:p>
            <a:pPr>
              <a:lnSpc>
                <a:spcPct val="100000"/>
              </a:lnSpc>
            </a:pPr>
            <a:r>
              <a:rPr lang="zh-CN" sz="2550" b="1">
                <a:solidFill>
                  <a:srgbClr val="FFFFFF"/>
                </a:solidFill>
                <a:latin typeface="微软雅黑" panose="020B0503020204020204" charset="-122"/>
                <a:ea typeface="微软雅黑" panose="020B0503020204020204" charset="-122"/>
              </a:rPr>
              <a:t>读论文和读课本，是两种读法</a:t>
            </a:r>
            <a:endParaRPr lang="zh-CN" sz="2550" b="1">
              <a:solidFill>
                <a:srgbClr val="FFFFFF"/>
              </a:solidFill>
              <a:latin typeface="微软雅黑" panose="020B0503020204020204" charset="-122"/>
              <a:ea typeface="微软雅黑" panose="020B0503020204020204" charset="-122"/>
            </a:endParaRPr>
          </a:p>
        </p:txBody>
      </p:sp>
      <p:sp>
        <p:nvSpPr>
          <p:cNvPr id="68" name="文本框 67" descr="{&quot;isTemplate&quot;:true,&quot;type&quot;:&quot;text&quot;}"/>
          <p:cNvSpPr txBox="1"/>
          <p:nvPr/>
        </p:nvSpPr>
        <p:spPr>
          <a:xfrm>
            <a:off x="9982200" y="285750"/>
            <a:ext cx="1828800" cy="190500"/>
          </a:xfrm>
          <a:prstGeom prst="rect">
            <a:avLst/>
          </a:prstGeom>
        </p:spPr>
        <p:txBody>
          <a:bodyPr wrap="none" lIns="0" tIns="0" rIns="0" bIns="0"/>
          <a:p>
            <a:pPr algn="ctr">
              <a:lnSpc>
                <a:spcPct val="100000"/>
              </a:lnSpc>
            </a:pPr>
            <a:r>
              <a:rPr lang="zh-CN" sz="1200">
                <a:solidFill>
                  <a:srgbClr val="AFC5E6"/>
                </a:solidFill>
                <a:latin typeface="微软雅黑" panose="020B0503020204020204" charset="-122"/>
                <a:ea typeface="微软雅黑" panose="020B0503020204020204" charset="-122"/>
              </a:rPr>
              <a:t>如何阅读学术论文</a:t>
            </a:r>
            <a:endParaRPr lang="zh-CN" sz="1200">
              <a:solidFill>
                <a:srgbClr val="AFC5E6"/>
              </a:solidFill>
              <a:latin typeface="微软雅黑" panose="020B0503020204020204" charset="-122"/>
              <a:ea typeface="微软雅黑" panose="020B0503020204020204" charset="-122"/>
            </a:endParaRPr>
          </a:p>
        </p:txBody>
      </p:sp>
      <p:sp>
        <p:nvSpPr>
          <p:cNvPr id="69" name="圆角矩形 68"/>
          <p:cNvSpPr/>
          <p:nvPr/>
        </p:nvSpPr>
        <p:spPr>
          <a:xfrm>
            <a:off x="428625" y="1019175"/>
            <a:ext cx="3343275" cy="5477510"/>
          </a:xfrm>
          <a:prstGeom prst="roundRect">
            <a:avLst>
              <a:gd name="adj" fmla="val 2279"/>
            </a:avLst>
          </a:prstGeom>
          <a:solidFill>
            <a:srgbClr val="F0F5FC"/>
          </a:solidFill>
        </p:spPr>
        <p:txBody>
          <a:bodyPr/>
          <a:p/>
        </p:txBody>
      </p:sp>
      <p:sp>
        <p:nvSpPr>
          <p:cNvPr id="70" name="任意多边形 69"/>
          <p:cNvSpPr/>
          <p:nvPr/>
        </p:nvSpPr>
        <p:spPr>
          <a:xfrm>
            <a:off x="428625" y="1019175"/>
            <a:ext cx="3343275" cy="5477510"/>
          </a:xfrm>
          <a:custGeom>
            <a:avLst/>
            <a:gdLst/>
            <a:ahLst/>
            <a:cxnLst/>
            <a:pathLst>
              <a:path w="351" h="564">
                <a:moveTo>
                  <a:pt x="8" y="0"/>
                </a:moveTo>
                <a:cubicBezTo>
                  <a:pt x="6" y="0"/>
                  <a:pt x="5" y="1"/>
                  <a:pt x="5" y="3"/>
                </a:cubicBezTo>
                <a:lnTo>
                  <a:pt x="5" y="561"/>
                </a:lnTo>
                <a:cubicBezTo>
                  <a:pt x="5" y="563"/>
                  <a:pt x="6" y="564"/>
                  <a:pt x="8" y="564"/>
                </a:cubicBezTo>
                <a:cubicBezTo>
                  <a:pt x="3" y="564"/>
                  <a:pt x="0" y="560"/>
                  <a:pt x="0" y="556"/>
                </a:cubicBezTo>
                <a:lnTo>
                  <a:pt x="0" y="8"/>
                </a:lnTo>
                <a:cubicBezTo>
                  <a:pt x="0" y="4"/>
                  <a:pt x="3" y="0"/>
                  <a:pt x="8" y="0"/>
                </a:cubicBezTo>
                <a:close/>
              </a:path>
            </a:pathLst>
          </a:custGeom>
          <a:solidFill>
            <a:srgbClr val="1E4FA8"/>
          </a:solidFill>
        </p:spPr>
        <p:txBody>
          <a:bodyPr/>
          <a:p/>
        </p:txBody>
      </p:sp>
      <p:sp>
        <p:nvSpPr>
          <p:cNvPr id="72" name="文本框 71" descr="{&quot;isTemplate&quot;:true,&quot;type&quot;:&quot;text&quot;}"/>
          <p:cNvSpPr txBox="1"/>
          <p:nvPr/>
        </p:nvSpPr>
        <p:spPr>
          <a:xfrm>
            <a:off x="676275" y="1219200"/>
            <a:ext cx="2886075" cy="962025"/>
          </a:xfrm>
          <a:prstGeom prst="rect">
            <a:avLst/>
          </a:prstGeom>
        </p:spPr>
        <p:txBody>
          <a:bodyPr wrap="none" lIns="0" tIns="0" rIns="0" bIns="0"/>
          <a:p>
            <a:pPr>
              <a:lnSpc>
                <a:spcPct val="140000"/>
              </a:lnSpc>
            </a:pPr>
            <a:r>
              <a:rPr lang="zh-CN" sz="2400" b="1">
                <a:solidFill>
                  <a:srgbClr val="0E3F8C"/>
                </a:solidFill>
                <a:highlight>
                  <a:srgbClr val="00FF00"/>
                </a:highlight>
                <a:latin typeface="微软雅黑" panose="020B0503020204020204" charset="-122"/>
                <a:ea typeface="微软雅黑" panose="020B0503020204020204" charset="-122"/>
              </a:rPr>
              <a:t>课本</a:t>
            </a:r>
            <a:r>
              <a:rPr lang="zh-CN" sz="2400" b="1">
                <a:solidFill>
                  <a:srgbClr val="0E3F8C"/>
                </a:solidFill>
                <a:latin typeface="微软雅黑" panose="020B0503020204020204" charset="-122"/>
                <a:ea typeface="微软雅黑" panose="020B0503020204020204" charset="-122"/>
              </a:rPr>
              <a:t>要你记住</a:t>
            </a:r>
            <a:endParaRPr lang="zh-CN" sz="2400" b="1">
              <a:solidFill>
                <a:srgbClr val="0E3F8C"/>
              </a:solidFill>
              <a:latin typeface="微软雅黑" panose="020B0503020204020204" charset="-122"/>
              <a:ea typeface="微软雅黑" panose="020B0503020204020204" charset="-122"/>
            </a:endParaRPr>
          </a:p>
          <a:p>
            <a:pPr>
              <a:lnSpc>
                <a:spcPct val="140000"/>
              </a:lnSpc>
            </a:pPr>
            <a:r>
              <a:rPr lang="zh-CN" sz="2400" b="1">
                <a:solidFill>
                  <a:srgbClr val="0E3F8C"/>
                </a:solidFill>
                <a:highlight>
                  <a:srgbClr val="FFFF00"/>
                </a:highlight>
                <a:latin typeface="微软雅黑" panose="020B0503020204020204" charset="-122"/>
                <a:ea typeface="微软雅黑" panose="020B0503020204020204" charset="-122"/>
              </a:rPr>
              <a:t>论文</a:t>
            </a:r>
            <a:r>
              <a:rPr lang="zh-CN" sz="2400" b="1">
                <a:solidFill>
                  <a:srgbClr val="0E3F8C"/>
                </a:solidFill>
                <a:latin typeface="微软雅黑" panose="020B0503020204020204" charset="-122"/>
                <a:ea typeface="微软雅黑" panose="020B0503020204020204" charset="-122"/>
              </a:rPr>
              <a:t>要你判断</a:t>
            </a:r>
            <a:endParaRPr lang="zh-CN" sz="2400" b="1">
              <a:solidFill>
                <a:srgbClr val="0E3F8C"/>
              </a:solidFill>
              <a:latin typeface="微软雅黑" panose="020B0503020204020204" charset="-122"/>
              <a:ea typeface="微软雅黑" panose="020B0503020204020204" charset="-122"/>
            </a:endParaRPr>
          </a:p>
        </p:txBody>
      </p:sp>
      <p:sp>
        <p:nvSpPr>
          <p:cNvPr id="73" name="矩形 72"/>
          <p:cNvSpPr/>
          <p:nvPr/>
        </p:nvSpPr>
        <p:spPr>
          <a:xfrm>
            <a:off x="676275" y="2495550"/>
            <a:ext cx="609600" cy="28575"/>
          </a:xfrm>
          <a:prstGeom prst="rect">
            <a:avLst/>
          </a:prstGeom>
          <a:solidFill>
            <a:srgbClr val="1E4FA8"/>
          </a:solidFill>
        </p:spPr>
        <p:txBody>
          <a:bodyPr/>
          <a:p/>
        </p:txBody>
      </p:sp>
      <p:sp>
        <p:nvSpPr>
          <p:cNvPr id="74" name="文本框 73" descr="{&quot;isTemplate&quot;:true,&quot;type&quot;:&quot;text&quot;}"/>
          <p:cNvSpPr txBox="1"/>
          <p:nvPr/>
        </p:nvSpPr>
        <p:spPr>
          <a:xfrm>
            <a:off x="600075" y="2752725"/>
            <a:ext cx="3094990" cy="2186305"/>
          </a:xfrm>
          <a:prstGeom prst="rect">
            <a:avLst/>
          </a:prstGeom>
        </p:spPr>
        <p:txBody>
          <a:bodyPr wrap="square" lIns="0" tIns="0" rIns="0" bIns="0">
            <a:noAutofit/>
          </a:bodyPr>
          <a:p>
            <a:pPr>
              <a:lnSpc>
                <a:spcPct val="170000"/>
              </a:lnSpc>
            </a:pPr>
            <a:r>
              <a:rPr lang="zh-CN" sz="2000">
                <a:solidFill>
                  <a:srgbClr val="4A5568"/>
                </a:solidFill>
                <a:latin typeface="微软雅黑" panose="020B0503020204020204" charset="-122"/>
                <a:ea typeface="微软雅黑" panose="020B0503020204020204" charset="-122"/>
              </a:rPr>
              <a:t>课本是经过整理的知识，作者已经替你筛选过；论文是研究者的一线汇报，需要你</a:t>
            </a:r>
            <a:r>
              <a:rPr lang="zh-CN" sz="2000">
                <a:solidFill>
                  <a:srgbClr val="C00000"/>
                </a:solidFill>
                <a:latin typeface="微软雅黑" panose="020B0503020204020204" charset="-122"/>
                <a:ea typeface="微软雅黑" panose="020B0503020204020204" charset="-122"/>
              </a:rPr>
              <a:t>自己判断它成不成立</a:t>
            </a:r>
            <a:r>
              <a:rPr lang="zh-CN" sz="2000">
                <a:solidFill>
                  <a:srgbClr val="4A5568"/>
                </a:solidFill>
                <a:latin typeface="微软雅黑" panose="020B0503020204020204" charset="-122"/>
                <a:ea typeface="微软雅黑" panose="020B0503020204020204" charset="-122"/>
              </a:rPr>
              <a:t>。</a:t>
            </a:r>
            <a:endParaRPr lang="zh-CN" sz="2000">
              <a:solidFill>
                <a:srgbClr val="4A5568"/>
              </a:solidFill>
              <a:latin typeface="微软雅黑" panose="020B0503020204020204" charset="-122"/>
              <a:ea typeface="微软雅黑" panose="020B0503020204020204" charset="-122"/>
            </a:endParaRPr>
          </a:p>
        </p:txBody>
      </p:sp>
      <p:sp>
        <p:nvSpPr>
          <p:cNvPr id="75" name="圆角矩形 74"/>
          <p:cNvSpPr/>
          <p:nvPr/>
        </p:nvSpPr>
        <p:spPr>
          <a:xfrm>
            <a:off x="676275" y="5524500"/>
            <a:ext cx="2886075" cy="619125"/>
          </a:xfrm>
          <a:prstGeom prst="roundRect">
            <a:avLst>
              <a:gd name="adj" fmla="val 9231"/>
            </a:avLst>
          </a:prstGeom>
          <a:solidFill>
            <a:srgbClr val="FFFFFF"/>
          </a:solidFill>
          <a:ln w="12700">
            <a:solidFill>
              <a:srgbClr val="D6DCE5"/>
            </a:solidFill>
            <a:prstDash val="solid"/>
          </a:ln>
        </p:spPr>
        <p:txBody>
          <a:bodyPr/>
          <a:p/>
        </p:txBody>
      </p:sp>
      <p:sp>
        <p:nvSpPr>
          <p:cNvPr id="76" name="文本框 75" descr="{&quot;isTemplate&quot;:true,&quot;type&quot;:&quot;text&quot;}"/>
          <p:cNvSpPr txBox="1"/>
          <p:nvPr/>
        </p:nvSpPr>
        <p:spPr>
          <a:xfrm>
            <a:off x="828675" y="5572125"/>
            <a:ext cx="2581275" cy="513715"/>
          </a:xfrm>
          <a:prstGeom prst="rect">
            <a:avLst/>
          </a:prstGeom>
        </p:spPr>
        <p:txBody>
          <a:bodyPr wrap="none" lIns="0" tIns="0" rIns="0" bIns="0"/>
          <a:p>
            <a:pPr>
              <a:lnSpc>
                <a:spcPct val="160000"/>
              </a:lnSpc>
            </a:pPr>
            <a:r>
              <a:rPr lang="zh-CN">
                <a:solidFill>
                  <a:srgbClr val="0E3F8C"/>
                </a:solidFill>
                <a:latin typeface="微软雅黑" panose="020B0503020204020204" charset="-122"/>
                <a:ea typeface="微软雅黑" panose="020B0503020204020204" charset="-122"/>
              </a:rPr>
              <a:t>论文</a:t>
            </a:r>
            <a:r>
              <a:rPr lang="zh-CN" b="1">
                <a:solidFill>
                  <a:srgbClr val="D9534F"/>
                </a:solidFill>
                <a:latin typeface="微软雅黑" panose="020B0503020204020204" charset="-122"/>
                <a:ea typeface="微软雅黑" panose="020B0503020204020204" charset="-122"/>
              </a:rPr>
              <a:t>不需要</a:t>
            </a:r>
            <a:r>
              <a:rPr lang="zh-CN">
                <a:solidFill>
                  <a:srgbClr val="0E3F8C"/>
                </a:solidFill>
                <a:latin typeface="微软雅黑" panose="020B0503020204020204" charset="-122"/>
                <a:ea typeface="微软雅黑" panose="020B0503020204020204" charset="-122"/>
              </a:rPr>
              <a:t>每行都读。</a:t>
            </a:r>
            <a:endParaRPr lang="zh-CN">
              <a:solidFill>
                <a:srgbClr val="0E3F8C"/>
              </a:solidFill>
              <a:latin typeface="微软雅黑" panose="020B0503020204020204" charset="-122"/>
              <a:ea typeface="微软雅黑" panose="020B0503020204020204" charset="-122"/>
            </a:endParaRPr>
          </a:p>
        </p:txBody>
      </p:sp>
      <p:graphicFrame>
        <p:nvGraphicFramePr>
          <p:cNvPr id="77" name="表格 76"/>
          <p:cNvGraphicFramePr/>
          <p:nvPr/>
        </p:nvGraphicFramePr>
        <p:xfrm>
          <a:off x="3962400" y="1019175"/>
          <a:ext cx="7848600" cy="3771900"/>
        </p:xfrm>
        <a:graphic>
          <a:graphicData uri="http://schemas.openxmlformats.org/drawingml/2006/table">
            <a:tbl>
              <a:tblPr/>
              <a:tblGrid>
                <a:gridCol w="1115060"/>
                <a:gridCol w="2780665"/>
                <a:gridCol w="3952875"/>
              </a:tblGrid>
              <a:tr h="628650">
                <a:tc>
                  <a:txBody>
                    <a:bodyPr wrap="square">
                      <a:spAutoFit/>
                    </a:bodyPr>
                    <a:p>
                      <a:pPr marL="114300" marR="114300" algn="l">
                        <a:lnSpc>
                          <a:spcPct val="120000"/>
                        </a:lnSpc>
                      </a:pPr>
                      <a:r>
                        <a:rPr sz="1700" b="1">
                          <a:solidFill>
                            <a:srgbClr val="FFFFFF"/>
                          </a:solidFill>
                          <a:latin typeface="微软雅黑" panose="020B0503020204020204" charset="-122"/>
                          <a:ea typeface="微软雅黑" panose="020B0503020204020204" charset="-122"/>
                        </a:rPr>
                        <a:t>对比维度</a:t>
                      </a:r>
                      <a:endParaRPr sz="1700" b="1">
                        <a:solidFill>
                          <a:srgbClr val="FFFFFF"/>
                        </a:solidFill>
                        <a:latin typeface="微软雅黑" panose="020B0503020204020204" charset="-122"/>
                        <a:ea typeface="微软雅黑" panose="020B0503020204020204" charset="-122"/>
                      </a:endParaRPr>
                    </a:p>
                  </a:txBody>
                  <a:tcPr marL="0" marR="0" marT="0" marB="0" anchor="ctr">
                    <a:lnL>
                      <a:noFill/>
                    </a:lnL>
                    <a:lnR>
                      <a:noFill/>
                    </a:lnR>
                    <a:lnT>
                      <a:noFill/>
                    </a:lnT>
                    <a:lnB>
                      <a:noFill/>
                    </a:lnB>
                    <a:solidFill>
                      <a:srgbClr val="1E4FA8"/>
                    </a:solidFill>
                  </a:tcPr>
                </a:tc>
                <a:tc>
                  <a:txBody>
                    <a:bodyPr wrap="square">
                      <a:spAutoFit/>
                    </a:bodyPr>
                    <a:p>
                      <a:pPr marL="114300" marR="114300" algn="l">
                        <a:lnSpc>
                          <a:spcPct val="120000"/>
                        </a:lnSpc>
                      </a:pPr>
                      <a:r>
                        <a:rPr sz="1700" b="1">
                          <a:solidFill>
                            <a:srgbClr val="FFFFFF"/>
                          </a:solidFill>
                          <a:latin typeface="微软雅黑" panose="020B0503020204020204" charset="-122"/>
                          <a:ea typeface="微软雅黑" panose="020B0503020204020204" charset="-122"/>
                        </a:rPr>
                        <a:t>读课本</a:t>
                      </a:r>
                      <a:endParaRPr sz="1700" b="1">
                        <a:solidFill>
                          <a:srgbClr val="FFFFFF"/>
                        </a:solidFill>
                        <a:latin typeface="微软雅黑" panose="020B0503020204020204" charset="-122"/>
                        <a:ea typeface="微软雅黑" panose="020B0503020204020204" charset="-122"/>
                      </a:endParaRPr>
                    </a:p>
                  </a:txBody>
                  <a:tcPr marL="0" marR="0" marT="0" marB="0" anchor="ctr">
                    <a:lnL>
                      <a:noFill/>
                    </a:lnL>
                    <a:lnR>
                      <a:noFill/>
                    </a:lnR>
                    <a:lnT>
                      <a:noFill/>
                    </a:lnT>
                    <a:lnB>
                      <a:noFill/>
                    </a:lnB>
                    <a:solidFill>
                      <a:srgbClr val="1E4FA8"/>
                    </a:solidFill>
                  </a:tcPr>
                </a:tc>
                <a:tc>
                  <a:txBody>
                    <a:bodyPr wrap="square">
                      <a:spAutoFit/>
                    </a:bodyPr>
                    <a:p>
                      <a:pPr marL="114300" marR="114300" algn="l">
                        <a:lnSpc>
                          <a:spcPct val="120000"/>
                        </a:lnSpc>
                      </a:pPr>
                      <a:r>
                        <a:rPr sz="1700" b="1">
                          <a:solidFill>
                            <a:srgbClr val="FFFFFF"/>
                          </a:solidFill>
                          <a:latin typeface="微软雅黑" panose="020B0503020204020204" charset="-122"/>
                          <a:ea typeface="微软雅黑" panose="020B0503020204020204" charset="-122"/>
                        </a:rPr>
                        <a:t>读学术论文</a:t>
                      </a:r>
                      <a:endParaRPr sz="1700" b="1">
                        <a:solidFill>
                          <a:srgbClr val="FFFFFF"/>
                        </a:solidFill>
                        <a:latin typeface="微软雅黑" panose="020B0503020204020204" charset="-122"/>
                        <a:ea typeface="微软雅黑" panose="020B0503020204020204" charset="-122"/>
                      </a:endParaRPr>
                    </a:p>
                  </a:txBody>
                  <a:tcPr marL="0" marR="0" marT="0" marB="0" anchor="ctr">
                    <a:lnL>
                      <a:noFill/>
                    </a:lnL>
                    <a:lnR>
                      <a:noFill/>
                    </a:lnR>
                    <a:lnT>
                      <a:noFill/>
                    </a:lnT>
                    <a:lnB>
                      <a:noFill/>
                    </a:lnB>
                    <a:solidFill>
                      <a:srgbClr val="1E4FA8"/>
                    </a:solidFill>
                  </a:tcPr>
                </a:tc>
              </a:tr>
              <a:tr h="628650">
                <a:tc>
                  <a:txBody>
                    <a:bodyPr wrap="square">
                      <a:spAutoFit/>
                    </a:bodyPr>
                    <a:p>
                      <a:pPr marL="114300" marR="114300" algn="l">
                        <a:lnSpc>
                          <a:spcPct val="120000"/>
                        </a:lnSpc>
                      </a:pPr>
                      <a:r>
                        <a:rPr sz="1700" b="1">
                          <a:solidFill>
                            <a:srgbClr val="0E3F8C"/>
                          </a:solidFill>
                          <a:latin typeface="微软雅黑" panose="020B0503020204020204" charset="-122"/>
                          <a:ea typeface="微软雅黑" panose="020B0503020204020204" charset="-122"/>
                        </a:rPr>
                        <a:t>目的</a:t>
                      </a:r>
                      <a:endParaRPr sz="1700" b="1">
                        <a:solidFill>
                          <a:srgbClr val="0E3F8C"/>
                        </a:solidFill>
                        <a:latin typeface="微软雅黑" panose="020B0503020204020204" charset="-122"/>
                        <a:ea typeface="微软雅黑" panose="020B0503020204020204" charset="-122"/>
                      </a:endParaRPr>
                    </a:p>
                  </a:txBody>
                  <a:tcPr marL="0" marR="0" marT="0" marB="0" anchor="ctr">
                    <a:lnL>
                      <a:noFill/>
                    </a:lnL>
                    <a:lnR>
                      <a:noFill/>
                    </a:lnR>
                    <a:lnT>
                      <a:noFill/>
                    </a:lnT>
                    <a:lnB>
                      <a:noFill/>
                    </a:lnB>
                    <a:solidFill>
                      <a:srgbClr val="F0F5FC"/>
                    </a:solidFill>
                  </a:tcPr>
                </a:tc>
                <a:tc>
                  <a:txBody>
                    <a:bodyPr wrap="square">
                      <a:spAutoFit/>
                    </a:bodyPr>
                    <a:p>
                      <a:pPr marL="114300" marR="114300" algn="l">
                        <a:lnSpc>
                          <a:spcPct val="120000"/>
                        </a:lnSpc>
                      </a:pPr>
                      <a:r>
                        <a:rPr sz="1700">
                          <a:solidFill>
                            <a:srgbClr val="1A2230"/>
                          </a:solidFill>
                          <a:latin typeface="微软雅黑" panose="020B0503020204020204" charset="-122"/>
                          <a:ea typeface="微软雅黑" panose="020B0503020204020204" charset="-122"/>
                        </a:rPr>
                        <a:t>建立一个学科的完整体系</a:t>
                      </a:r>
                      <a:endParaRPr sz="1700">
                        <a:solidFill>
                          <a:srgbClr val="1A2230"/>
                        </a:solidFill>
                        <a:latin typeface="微软雅黑" panose="020B0503020204020204" charset="-122"/>
                        <a:ea typeface="微软雅黑" panose="020B0503020204020204" charset="-122"/>
                      </a:endParaRPr>
                    </a:p>
                  </a:txBody>
                  <a:tcPr marL="0" marR="0" marT="0" marB="0" anchor="ctr">
                    <a:lnL>
                      <a:noFill/>
                    </a:lnL>
                    <a:lnR>
                      <a:noFill/>
                    </a:lnR>
                    <a:lnT>
                      <a:noFill/>
                    </a:lnT>
                    <a:lnB>
                      <a:noFill/>
                    </a:lnB>
                  </a:tcPr>
                </a:tc>
                <a:tc>
                  <a:txBody>
                    <a:bodyPr wrap="square">
                      <a:spAutoFit/>
                    </a:bodyPr>
                    <a:p>
                      <a:pPr marL="114300" marR="114300" algn="l">
                        <a:lnSpc>
                          <a:spcPct val="120000"/>
                        </a:lnSpc>
                      </a:pPr>
                      <a:r>
                        <a:rPr sz="1700">
                          <a:solidFill>
                            <a:srgbClr val="1A2230"/>
                          </a:solidFill>
                          <a:latin typeface="微软雅黑" panose="020B0503020204020204" charset="-122"/>
                          <a:ea typeface="微软雅黑" panose="020B0503020204020204" charset="-122"/>
                        </a:rPr>
                        <a:t>回答一个具体问题：这个结论怎么来的</a:t>
                      </a:r>
                      <a:endParaRPr sz="1700">
                        <a:solidFill>
                          <a:srgbClr val="1A2230"/>
                        </a:solidFill>
                        <a:latin typeface="微软雅黑" panose="020B0503020204020204" charset="-122"/>
                        <a:ea typeface="微软雅黑" panose="020B0503020204020204" charset="-122"/>
                      </a:endParaRPr>
                    </a:p>
                  </a:txBody>
                  <a:tcPr marL="0" marR="0" marT="0" marB="0" anchor="ctr">
                    <a:lnL>
                      <a:noFill/>
                    </a:lnL>
                    <a:lnR>
                      <a:noFill/>
                    </a:lnR>
                    <a:lnT>
                      <a:noFill/>
                    </a:lnT>
                    <a:lnB>
                      <a:noFill/>
                    </a:lnB>
                  </a:tcPr>
                </a:tc>
              </a:tr>
              <a:tr h="628650">
                <a:tc>
                  <a:txBody>
                    <a:bodyPr wrap="square">
                      <a:spAutoFit/>
                    </a:bodyPr>
                    <a:p>
                      <a:pPr marL="114300" marR="114300" algn="l">
                        <a:lnSpc>
                          <a:spcPct val="120000"/>
                        </a:lnSpc>
                      </a:pPr>
                      <a:r>
                        <a:rPr sz="1700" b="1">
                          <a:solidFill>
                            <a:srgbClr val="0E3F8C"/>
                          </a:solidFill>
                          <a:latin typeface="微软雅黑" panose="020B0503020204020204" charset="-122"/>
                          <a:ea typeface="微软雅黑" panose="020B0503020204020204" charset="-122"/>
                        </a:rPr>
                        <a:t>篇幅</a:t>
                      </a:r>
                      <a:endParaRPr sz="1700" b="1">
                        <a:solidFill>
                          <a:srgbClr val="0E3F8C"/>
                        </a:solidFill>
                        <a:latin typeface="微软雅黑" panose="020B0503020204020204" charset="-122"/>
                        <a:ea typeface="微软雅黑" panose="020B0503020204020204" charset="-122"/>
                      </a:endParaRPr>
                    </a:p>
                  </a:txBody>
                  <a:tcPr marL="0" marR="0" marT="0" marB="0" anchor="ctr">
                    <a:lnL>
                      <a:noFill/>
                    </a:lnL>
                    <a:lnR>
                      <a:noFill/>
                    </a:lnR>
                    <a:lnT>
                      <a:noFill/>
                    </a:lnT>
                    <a:lnB>
                      <a:noFill/>
                    </a:lnB>
                    <a:solidFill>
                      <a:srgbClr val="F0F5FC"/>
                    </a:solidFill>
                  </a:tcPr>
                </a:tc>
                <a:tc>
                  <a:txBody>
                    <a:bodyPr wrap="square">
                      <a:spAutoFit/>
                    </a:bodyPr>
                    <a:p>
                      <a:pPr marL="114300" marR="114300" algn="l">
                        <a:lnSpc>
                          <a:spcPct val="120000"/>
                        </a:lnSpc>
                      </a:pPr>
                      <a:r>
                        <a:rPr sz="1700">
                          <a:solidFill>
                            <a:srgbClr val="1A2230"/>
                          </a:solidFill>
                          <a:latin typeface="微软雅黑" panose="020B0503020204020204" charset="-122"/>
                          <a:ea typeface="微软雅黑" panose="020B0503020204020204" charset="-122"/>
                        </a:rPr>
                        <a:t>一章几十页，通常从头读到尾</a:t>
                      </a:r>
                      <a:endParaRPr sz="1700">
                        <a:solidFill>
                          <a:srgbClr val="1A2230"/>
                        </a:solidFill>
                        <a:latin typeface="微软雅黑" panose="020B0503020204020204" charset="-122"/>
                        <a:ea typeface="微软雅黑" panose="020B0503020204020204" charset="-122"/>
                      </a:endParaRPr>
                    </a:p>
                  </a:txBody>
                  <a:tcPr marL="0" marR="0" marT="0" marB="0" anchor="ctr">
                    <a:lnL>
                      <a:noFill/>
                    </a:lnL>
                    <a:lnR>
                      <a:noFill/>
                    </a:lnR>
                    <a:lnT>
                      <a:noFill/>
                    </a:lnT>
                    <a:lnB>
                      <a:noFill/>
                    </a:lnB>
                  </a:tcPr>
                </a:tc>
                <a:tc>
                  <a:txBody>
                    <a:bodyPr wrap="square">
                      <a:spAutoFit/>
                    </a:bodyPr>
                    <a:p>
                      <a:pPr marL="114300" marR="114300" algn="l">
                        <a:lnSpc>
                          <a:spcPct val="120000"/>
                        </a:lnSpc>
                      </a:pPr>
                      <a:r>
                        <a:rPr lang="zh-CN" sz="1700">
                          <a:solidFill>
                            <a:srgbClr val="1A2230"/>
                          </a:solidFill>
                          <a:latin typeface="微软雅黑" panose="020B0503020204020204" charset="-122"/>
                          <a:ea typeface="微软雅黑" panose="020B0503020204020204" charset="-122"/>
                        </a:rPr>
                        <a:t>一般</a:t>
                      </a:r>
                      <a:r>
                        <a:rPr sz="1700">
                          <a:solidFill>
                            <a:srgbClr val="1A2230"/>
                          </a:solidFill>
                          <a:latin typeface="微软雅黑" panose="020B0503020204020204" charset="-122"/>
                          <a:ea typeface="微软雅黑" panose="020B0503020204020204" charset="-122"/>
                        </a:rPr>
                        <a:t> </a:t>
                      </a:r>
                      <a:r>
                        <a:rPr lang="en-US" sz="1700">
                          <a:solidFill>
                            <a:srgbClr val="1A2230"/>
                          </a:solidFill>
                          <a:latin typeface="微软雅黑" panose="020B0503020204020204" charset="-122"/>
                          <a:ea typeface="微软雅黑" panose="020B0503020204020204" charset="-122"/>
                        </a:rPr>
                        <a:t>4</a:t>
                      </a:r>
                      <a:r>
                        <a:rPr sz="1700">
                          <a:solidFill>
                            <a:srgbClr val="1A2230"/>
                          </a:solidFill>
                          <a:latin typeface="微软雅黑" panose="020B0503020204020204" charset="-122"/>
                          <a:ea typeface="微软雅黑" panose="020B0503020204020204" charset="-122"/>
                        </a:rPr>
                        <a:t>—12 页，可以</a:t>
                      </a:r>
                      <a:r>
                        <a:rPr sz="1700">
                          <a:solidFill>
                            <a:srgbClr val="C00000"/>
                          </a:solidFill>
                          <a:latin typeface="微软雅黑" panose="020B0503020204020204" charset="-122"/>
                          <a:ea typeface="微软雅黑" panose="020B0503020204020204" charset="-122"/>
                        </a:rPr>
                        <a:t>只读其中</a:t>
                      </a:r>
                      <a:r>
                        <a:rPr lang="zh-CN" sz="1700">
                          <a:solidFill>
                            <a:srgbClr val="C00000"/>
                          </a:solidFill>
                          <a:latin typeface="微软雅黑" panose="020B0503020204020204" charset="-122"/>
                          <a:ea typeface="微软雅黑" panose="020B0503020204020204" charset="-122"/>
                        </a:rPr>
                        <a:t>若干</a:t>
                      </a:r>
                      <a:r>
                        <a:rPr sz="1700">
                          <a:solidFill>
                            <a:srgbClr val="C00000"/>
                          </a:solidFill>
                          <a:latin typeface="微软雅黑" panose="020B0503020204020204" charset="-122"/>
                          <a:ea typeface="微软雅黑" panose="020B0503020204020204" charset="-122"/>
                        </a:rPr>
                        <a:t>段</a:t>
                      </a:r>
                      <a:endParaRPr sz="1700">
                        <a:solidFill>
                          <a:srgbClr val="C00000"/>
                        </a:solidFill>
                        <a:latin typeface="微软雅黑" panose="020B0503020204020204" charset="-122"/>
                        <a:ea typeface="微软雅黑" panose="020B0503020204020204" charset="-122"/>
                      </a:endParaRPr>
                    </a:p>
                  </a:txBody>
                  <a:tcPr marL="0" marR="0" marT="0" marB="0" anchor="ctr">
                    <a:lnL>
                      <a:noFill/>
                    </a:lnL>
                    <a:lnR>
                      <a:noFill/>
                    </a:lnR>
                    <a:lnT>
                      <a:noFill/>
                    </a:lnT>
                    <a:lnB>
                      <a:noFill/>
                    </a:lnB>
                  </a:tcPr>
                </a:tc>
              </a:tr>
              <a:tr h="628650">
                <a:tc>
                  <a:txBody>
                    <a:bodyPr wrap="square">
                      <a:spAutoFit/>
                    </a:bodyPr>
                    <a:p>
                      <a:pPr marL="114300" marR="114300" algn="l">
                        <a:lnSpc>
                          <a:spcPct val="120000"/>
                        </a:lnSpc>
                      </a:pPr>
                      <a:r>
                        <a:rPr sz="1700" b="1">
                          <a:solidFill>
                            <a:srgbClr val="0E3F8C"/>
                          </a:solidFill>
                          <a:latin typeface="微软雅黑" panose="020B0503020204020204" charset="-122"/>
                          <a:ea typeface="微软雅黑" panose="020B0503020204020204" charset="-122"/>
                        </a:rPr>
                        <a:t>读法</a:t>
                      </a:r>
                      <a:endParaRPr sz="1700" b="1">
                        <a:solidFill>
                          <a:srgbClr val="0E3F8C"/>
                        </a:solidFill>
                        <a:latin typeface="微软雅黑" panose="020B0503020204020204" charset="-122"/>
                        <a:ea typeface="微软雅黑" panose="020B0503020204020204" charset="-122"/>
                      </a:endParaRPr>
                    </a:p>
                  </a:txBody>
                  <a:tcPr marL="0" marR="0" marT="0" marB="0" anchor="ctr">
                    <a:lnL>
                      <a:noFill/>
                    </a:lnL>
                    <a:lnR>
                      <a:noFill/>
                    </a:lnR>
                    <a:lnT>
                      <a:noFill/>
                    </a:lnT>
                    <a:lnB>
                      <a:noFill/>
                    </a:lnB>
                    <a:solidFill>
                      <a:srgbClr val="F0F5FC"/>
                    </a:solidFill>
                  </a:tcPr>
                </a:tc>
                <a:tc>
                  <a:txBody>
                    <a:bodyPr wrap="square">
                      <a:spAutoFit/>
                    </a:bodyPr>
                    <a:p>
                      <a:pPr marL="114300" marR="114300" algn="l">
                        <a:lnSpc>
                          <a:spcPct val="120000"/>
                        </a:lnSpc>
                      </a:pPr>
                      <a:r>
                        <a:rPr sz="1700">
                          <a:solidFill>
                            <a:srgbClr val="1A2230"/>
                          </a:solidFill>
                          <a:latin typeface="微软雅黑" panose="020B0503020204020204" charset="-122"/>
                          <a:ea typeface="微软雅黑" panose="020B0503020204020204" charset="-122"/>
                        </a:rPr>
                        <a:t>按顺序读，先看定义再做习题</a:t>
                      </a:r>
                      <a:endParaRPr sz="1700">
                        <a:solidFill>
                          <a:srgbClr val="1A2230"/>
                        </a:solidFill>
                        <a:latin typeface="微软雅黑" panose="020B0503020204020204" charset="-122"/>
                        <a:ea typeface="微软雅黑" panose="020B0503020204020204" charset="-122"/>
                      </a:endParaRPr>
                    </a:p>
                  </a:txBody>
                  <a:tcPr marL="0" marR="0" marT="0" marB="0" anchor="ctr">
                    <a:lnL>
                      <a:noFill/>
                    </a:lnL>
                    <a:lnR>
                      <a:noFill/>
                    </a:lnR>
                    <a:lnT>
                      <a:noFill/>
                    </a:lnT>
                    <a:lnB>
                      <a:noFill/>
                    </a:lnB>
                  </a:tcPr>
                </a:tc>
                <a:tc>
                  <a:txBody>
                    <a:bodyPr wrap="square">
                      <a:spAutoFit/>
                    </a:bodyPr>
                    <a:p>
                      <a:pPr marL="114300" marR="114300" algn="l">
                        <a:lnSpc>
                          <a:spcPct val="120000"/>
                        </a:lnSpc>
                      </a:pPr>
                      <a:r>
                        <a:rPr sz="1700">
                          <a:solidFill>
                            <a:srgbClr val="1A2230"/>
                          </a:solidFill>
                          <a:latin typeface="微软雅黑" panose="020B0503020204020204" charset="-122"/>
                          <a:ea typeface="微软雅黑" panose="020B0503020204020204" charset="-122"/>
                        </a:rPr>
                        <a:t>先读摘要与结论，再决定要不要细读</a:t>
                      </a:r>
                      <a:endParaRPr sz="1700">
                        <a:solidFill>
                          <a:srgbClr val="1A2230"/>
                        </a:solidFill>
                        <a:latin typeface="微软雅黑" panose="020B0503020204020204" charset="-122"/>
                        <a:ea typeface="微软雅黑" panose="020B0503020204020204" charset="-122"/>
                      </a:endParaRPr>
                    </a:p>
                  </a:txBody>
                  <a:tcPr marL="0" marR="0" marT="0" marB="0" anchor="ctr">
                    <a:lnL>
                      <a:noFill/>
                    </a:lnL>
                    <a:lnR>
                      <a:noFill/>
                    </a:lnR>
                    <a:lnT>
                      <a:noFill/>
                    </a:lnT>
                    <a:lnB>
                      <a:noFill/>
                    </a:lnB>
                  </a:tcPr>
                </a:tc>
              </a:tr>
              <a:tr h="628650">
                <a:tc>
                  <a:txBody>
                    <a:bodyPr wrap="square">
                      <a:spAutoFit/>
                    </a:bodyPr>
                    <a:p>
                      <a:pPr marL="114300" marR="114300" algn="l">
                        <a:lnSpc>
                          <a:spcPct val="120000"/>
                        </a:lnSpc>
                      </a:pPr>
                      <a:r>
                        <a:rPr sz="1700" b="1">
                          <a:solidFill>
                            <a:srgbClr val="0E3F8C"/>
                          </a:solidFill>
                          <a:latin typeface="微软雅黑" panose="020B0503020204020204" charset="-122"/>
                          <a:ea typeface="微软雅黑" panose="020B0503020204020204" charset="-122"/>
                        </a:rPr>
                        <a:t>读完要求</a:t>
                      </a:r>
                      <a:endParaRPr sz="1700" b="1">
                        <a:solidFill>
                          <a:srgbClr val="0E3F8C"/>
                        </a:solidFill>
                        <a:latin typeface="微软雅黑" panose="020B0503020204020204" charset="-122"/>
                        <a:ea typeface="微软雅黑" panose="020B0503020204020204" charset="-122"/>
                      </a:endParaRPr>
                    </a:p>
                  </a:txBody>
                  <a:tcPr marL="0" marR="0" marT="0" marB="0" anchor="ctr">
                    <a:lnL>
                      <a:noFill/>
                    </a:lnL>
                    <a:lnR>
                      <a:noFill/>
                    </a:lnR>
                    <a:lnT>
                      <a:noFill/>
                    </a:lnT>
                    <a:lnB>
                      <a:noFill/>
                    </a:lnB>
                    <a:solidFill>
                      <a:srgbClr val="F0F5FC"/>
                    </a:solidFill>
                  </a:tcPr>
                </a:tc>
                <a:tc>
                  <a:txBody>
                    <a:bodyPr wrap="square">
                      <a:spAutoFit/>
                    </a:bodyPr>
                    <a:p>
                      <a:pPr marL="114300" marR="114300" algn="l">
                        <a:lnSpc>
                          <a:spcPct val="120000"/>
                        </a:lnSpc>
                      </a:pPr>
                      <a:r>
                        <a:rPr sz="1700">
                          <a:solidFill>
                            <a:srgbClr val="1A2230"/>
                          </a:solidFill>
                          <a:latin typeface="微软雅黑" panose="020B0503020204020204" charset="-122"/>
                          <a:ea typeface="微软雅黑" panose="020B0503020204020204" charset="-122"/>
                        </a:rPr>
                        <a:t>能复述知识点、能解题</a:t>
                      </a:r>
                      <a:endParaRPr sz="1700">
                        <a:solidFill>
                          <a:srgbClr val="1A2230"/>
                        </a:solidFill>
                        <a:latin typeface="微软雅黑" panose="020B0503020204020204" charset="-122"/>
                        <a:ea typeface="微软雅黑" panose="020B0503020204020204" charset="-122"/>
                      </a:endParaRPr>
                    </a:p>
                  </a:txBody>
                  <a:tcPr marL="0" marR="0" marT="0" marB="0" anchor="ctr">
                    <a:lnL>
                      <a:noFill/>
                    </a:lnL>
                    <a:lnR>
                      <a:noFill/>
                    </a:lnR>
                    <a:lnT>
                      <a:noFill/>
                    </a:lnT>
                    <a:lnB>
                      <a:noFill/>
                    </a:lnB>
                  </a:tcPr>
                </a:tc>
                <a:tc>
                  <a:txBody>
                    <a:bodyPr wrap="square">
                      <a:spAutoFit/>
                    </a:bodyPr>
                    <a:p>
                      <a:pPr marL="114300" marR="114300" algn="l">
                        <a:lnSpc>
                          <a:spcPct val="120000"/>
                        </a:lnSpc>
                      </a:pPr>
                      <a:r>
                        <a:rPr sz="1700">
                          <a:solidFill>
                            <a:srgbClr val="1A2230"/>
                          </a:solidFill>
                          <a:latin typeface="微软雅黑" panose="020B0503020204020204" charset="-122"/>
                          <a:ea typeface="微软雅黑" panose="020B0503020204020204" charset="-122"/>
                        </a:rPr>
                        <a:t>能说出结论在什么条件下成立、什么条件下不成立</a:t>
                      </a:r>
                      <a:endParaRPr sz="1700">
                        <a:solidFill>
                          <a:srgbClr val="1A2230"/>
                        </a:solidFill>
                        <a:latin typeface="微软雅黑" panose="020B0503020204020204" charset="-122"/>
                        <a:ea typeface="微软雅黑" panose="020B0503020204020204" charset="-122"/>
                      </a:endParaRPr>
                    </a:p>
                  </a:txBody>
                  <a:tcPr marL="0" marR="0" marT="0" marB="0" anchor="ctr">
                    <a:lnL>
                      <a:noFill/>
                    </a:lnL>
                    <a:lnR>
                      <a:noFill/>
                    </a:lnR>
                    <a:lnT>
                      <a:noFill/>
                    </a:lnT>
                    <a:lnB>
                      <a:noFill/>
                    </a:lnB>
                  </a:tcPr>
                </a:tc>
              </a:tr>
              <a:tr h="628650">
                <a:tc>
                  <a:txBody>
                    <a:bodyPr wrap="square">
                      <a:spAutoFit/>
                    </a:bodyPr>
                    <a:p>
                      <a:pPr marL="114300" marR="114300" algn="l">
                        <a:lnSpc>
                          <a:spcPct val="120000"/>
                        </a:lnSpc>
                      </a:pPr>
                      <a:r>
                        <a:rPr sz="1700" b="1">
                          <a:solidFill>
                            <a:srgbClr val="0E3F8C"/>
                          </a:solidFill>
                          <a:latin typeface="微软雅黑" panose="020B0503020204020204" charset="-122"/>
                          <a:ea typeface="微软雅黑" panose="020B0503020204020204" charset="-122"/>
                        </a:rPr>
                        <a:t>心态</a:t>
                      </a:r>
                      <a:endParaRPr sz="1700" b="1">
                        <a:solidFill>
                          <a:srgbClr val="0E3F8C"/>
                        </a:solidFill>
                        <a:latin typeface="微软雅黑" panose="020B0503020204020204" charset="-122"/>
                        <a:ea typeface="微软雅黑" panose="020B0503020204020204" charset="-122"/>
                      </a:endParaRPr>
                    </a:p>
                  </a:txBody>
                  <a:tcPr marL="0" marR="0" marT="0" marB="0" anchor="ctr">
                    <a:lnL>
                      <a:noFill/>
                    </a:lnL>
                    <a:lnR>
                      <a:noFill/>
                    </a:lnR>
                    <a:lnT>
                      <a:noFill/>
                    </a:lnT>
                    <a:lnB>
                      <a:noFill/>
                    </a:lnB>
                    <a:solidFill>
                      <a:srgbClr val="F0F5FC"/>
                    </a:solidFill>
                  </a:tcPr>
                </a:tc>
                <a:tc>
                  <a:txBody>
                    <a:bodyPr wrap="square">
                      <a:spAutoFit/>
                    </a:bodyPr>
                    <a:p>
                      <a:pPr marL="114300" marR="114300" algn="l">
                        <a:lnSpc>
                          <a:spcPct val="120000"/>
                        </a:lnSpc>
                      </a:pPr>
                      <a:r>
                        <a:rPr sz="1700">
                          <a:solidFill>
                            <a:srgbClr val="1A2230"/>
                          </a:solidFill>
                          <a:latin typeface="微软雅黑" panose="020B0503020204020204" charset="-122"/>
                          <a:ea typeface="微软雅黑" panose="020B0503020204020204" charset="-122"/>
                        </a:rPr>
                        <a:t>读不懂等于没学好</a:t>
                      </a:r>
                      <a:endParaRPr sz="1700">
                        <a:solidFill>
                          <a:srgbClr val="1A2230"/>
                        </a:solidFill>
                        <a:latin typeface="微软雅黑" panose="020B0503020204020204" charset="-122"/>
                        <a:ea typeface="微软雅黑" panose="020B0503020204020204" charset="-122"/>
                      </a:endParaRPr>
                    </a:p>
                  </a:txBody>
                  <a:tcPr marL="0" marR="0" marT="0" marB="0" anchor="ctr">
                    <a:lnL>
                      <a:noFill/>
                    </a:lnL>
                    <a:lnR>
                      <a:noFill/>
                    </a:lnR>
                    <a:lnT>
                      <a:noFill/>
                    </a:lnT>
                    <a:lnB>
                      <a:noFill/>
                    </a:lnB>
                  </a:tcPr>
                </a:tc>
                <a:tc>
                  <a:txBody>
                    <a:bodyPr wrap="square">
                      <a:spAutoFit/>
                    </a:bodyPr>
                    <a:p>
                      <a:pPr marL="114300" marR="114300" algn="l">
                        <a:lnSpc>
                          <a:spcPct val="120000"/>
                        </a:lnSpc>
                      </a:pPr>
                      <a:r>
                        <a:rPr sz="1700">
                          <a:solidFill>
                            <a:srgbClr val="C00000"/>
                          </a:solidFill>
                          <a:latin typeface="微软雅黑" panose="020B0503020204020204" charset="-122"/>
                          <a:ea typeface="微软雅黑" panose="020B0503020204020204" charset="-122"/>
                        </a:rPr>
                        <a:t>读不懂是常态</a:t>
                      </a:r>
                      <a:r>
                        <a:rPr sz="1700">
                          <a:solidFill>
                            <a:srgbClr val="1A2230"/>
                          </a:solidFill>
                          <a:latin typeface="微软雅黑" panose="020B0503020204020204" charset="-122"/>
                          <a:ea typeface="微软雅黑" panose="020B0503020204020204" charset="-122"/>
                        </a:rPr>
                        <a:t>，先抓住能懂的部分</a:t>
                      </a:r>
                      <a:endParaRPr sz="1700">
                        <a:solidFill>
                          <a:srgbClr val="1A2230"/>
                        </a:solidFill>
                        <a:latin typeface="微软雅黑" panose="020B0503020204020204" charset="-122"/>
                        <a:ea typeface="微软雅黑" panose="020B0503020204020204" charset="-122"/>
                      </a:endParaRPr>
                    </a:p>
                  </a:txBody>
                  <a:tcPr marL="0" marR="0" marT="0" marB="0" anchor="ctr">
                    <a:lnL>
                      <a:noFill/>
                    </a:lnL>
                    <a:lnR>
                      <a:noFill/>
                    </a:lnR>
                    <a:lnT>
                      <a:noFill/>
                    </a:lnT>
                    <a:lnB>
                      <a:noFill/>
                    </a:lnB>
                  </a:tcPr>
                </a:tc>
              </a:tr>
            </a:tbl>
          </a:graphicData>
        </a:graphic>
      </p:graphicFrame>
      <p:sp>
        <p:nvSpPr>
          <p:cNvPr id="78" name="圆角矩形 77"/>
          <p:cNvSpPr/>
          <p:nvPr/>
        </p:nvSpPr>
        <p:spPr>
          <a:xfrm>
            <a:off x="4010025" y="5048250"/>
            <a:ext cx="7800975" cy="1447800"/>
          </a:xfrm>
          <a:prstGeom prst="roundRect">
            <a:avLst>
              <a:gd name="adj" fmla="val 3947"/>
            </a:avLst>
          </a:prstGeom>
          <a:solidFill>
            <a:srgbClr val="E8EFF8"/>
          </a:solidFill>
        </p:spPr>
        <p:txBody>
          <a:bodyPr/>
          <a:p/>
        </p:txBody>
      </p:sp>
      <p:sp>
        <p:nvSpPr>
          <p:cNvPr id="79" name="任意多边形 78"/>
          <p:cNvSpPr/>
          <p:nvPr/>
        </p:nvSpPr>
        <p:spPr>
          <a:xfrm>
            <a:off x="4010025" y="5048250"/>
            <a:ext cx="7800975" cy="1447800"/>
          </a:xfrm>
          <a:custGeom>
            <a:avLst/>
            <a:gdLst/>
            <a:ahLst/>
            <a:cxnLst/>
            <a:pathLst>
              <a:path w="819" h="152">
                <a:moveTo>
                  <a:pt x="6" y="0"/>
                </a:moveTo>
                <a:cubicBezTo>
                  <a:pt x="5" y="0"/>
                  <a:pt x="5" y="0"/>
                  <a:pt x="5" y="1"/>
                </a:cubicBezTo>
                <a:lnTo>
                  <a:pt x="5" y="151"/>
                </a:lnTo>
                <a:cubicBezTo>
                  <a:pt x="5" y="152"/>
                  <a:pt x="5" y="152"/>
                  <a:pt x="6" y="152"/>
                </a:cubicBezTo>
                <a:cubicBezTo>
                  <a:pt x="3" y="152"/>
                  <a:pt x="0" y="149"/>
                  <a:pt x="0" y="146"/>
                </a:cubicBezTo>
                <a:lnTo>
                  <a:pt x="0" y="6"/>
                </a:lnTo>
                <a:cubicBezTo>
                  <a:pt x="0" y="3"/>
                  <a:pt x="3" y="0"/>
                  <a:pt x="6" y="0"/>
                </a:cubicBezTo>
                <a:close/>
              </a:path>
            </a:pathLst>
          </a:custGeom>
          <a:solidFill>
            <a:srgbClr val="1E4FA8"/>
          </a:solidFill>
        </p:spPr>
        <p:txBody>
          <a:bodyPr/>
          <a:p/>
        </p:txBody>
      </p:sp>
      <p:sp>
        <p:nvSpPr>
          <p:cNvPr id="80" name="文本框 79" descr="{&quot;isTemplate&quot;:true,&quot;type&quot;:&quot;text&quot;}"/>
          <p:cNvSpPr txBox="1"/>
          <p:nvPr/>
        </p:nvSpPr>
        <p:spPr>
          <a:xfrm>
            <a:off x="4238625" y="5334000"/>
            <a:ext cx="7343775" cy="419100"/>
          </a:xfrm>
          <a:prstGeom prst="rect">
            <a:avLst/>
          </a:prstGeom>
        </p:spPr>
        <p:txBody>
          <a:bodyPr wrap="none" lIns="0" tIns="0" rIns="0" bIns="0"/>
          <a:p>
            <a:pPr>
              <a:lnSpc>
                <a:spcPct val="150000"/>
              </a:lnSpc>
            </a:pPr>
            <a:r>
              <a:rPr lang="zh-CN" sz="2000" b="1">
                <a:solidFill>
                  <a:srgbClr val="0E3F8C"/>
                </a:solidFill>
                <a:latin typeface="微软雅黑" panose="020B0503020204020204" charset="-122"/>
                <a:ea typeface="微软雅黑" panose="020B0503020204020204" charset="-122"/>
              </a:rPr>
              <a:t>论文阅读四步法：认识结构</a:t>
            </a:r>
            <a:r>
              <a:rPr lang="en-US" sz="2000" b="1">
                <a:solidFill>
                  <a:srgbClr val="0E3F8C"/>
                </a:solidFill>
                <a:latin typeface="微软雅黑" panose="020B0503020204020204" charset="-122"/>
                <a:ea typeface="微软雅黑" panose="020B0503020204020204" charset="-122"/>
              </a:rPr>
              <a:t> → </a:t>
            </a:r>
            <a:r>
              <a:rPr lang="zh-CN" sz="2000" b="1">
                <a:solidFill>
                  <a:srgbClr val="0E3F8C"/>
                </a:solidFill>
                <a:latin typeface="微软雅黑" panose="020B0503020204020204" charset="-122"/>
                <a:ea typeface="微软雅黑" panose="020B0503020204020204" charset="-122"/>
              </a:rPr>
              <a:t>分遍阅读</a:t>
            </a:r>
            <a:r>
              <a:rPr lang="en-US" sz="2000" b="1">
                <a:solidFill>
                  <a:srgbClr val="0E3F8C"/>
                </a:solidFill>
                <a:latin typeface="微软雅黑" panose="020B0503020204020204" charset="-122"/>
                <a:ea typeface="微软雅黑" panose="020B0503020204020204" charset="-122"/>
              </a:rPr>
              <a:t> → </a:t>
            </a:r>
            <a:r>
              <a:rPr lang="zh-CN" sz="2000" b="1">
                <a:solidFill>
                  <a:srgbClr val="0E3F8C"/>
                </a:solidFill>
                <a:latin typeface="微软雅黑" panose="020B0503020204020204" charset="-122"/>
                <a:ea typeface="微软雅黑" panose="020B0503020204020204" charset="-122"/>
              </a:rPr>
              <a:t>抓住图表</a:t>
            </a:r>
            <a:r>
              <a:rPr lang="en-US" sz="2000" b="1">
                <a:solidFill>
                  <a:srgbClr val="0E3F8C"/>
                </a:solidFill>
                <a:latin typeface="微软雅黑" panose="020B0503020204020204" charset="-122"/>
                <a:ea typeface="微软雅黑" panose="020B0503020204020204" charset="-122"/>
              </a:rPr>
              <a:t> → </a:t>
            </a:r>
            <a:r>
              <a:rPr lang="zh-CN" sz="2000" b="1">
                <a:solidFill>
                  <a:srgbClr val="0E3F8C"/>
                </a:solidFill>
                <a:latin typeface="微软雅黑" panose="020B0503020204020204" charset="-122"/>
                <a:ea typeface="微软雅黑" panose="020B0503020204020204" charset="-122"/>
              </a:rPr>
              <a:t>做好笔记</a:t>
            </a:r>
            <a:endParaRPr lang="zh-CN" sz="2000" b="1">
              <a:solidFill>
                <a:srgbClr val="0E3F8C"/>
              </a:solidFill>
              <a:latin typeface="微软雅黑" panose="020B0503020204020204" charset="-122"/>
              <a:ea typeface="微软雅黑" panose="020B0503020204020204" charset="-122"/>
            </a:endParaRPr>
          </a:p>
        </p:txBody>
      </p:sp>
      <p:sp>
        <p:nvSpPr>
          <p:cNvPr id="81" name="文本框 80" descr="{&quot;isTemplate&quot;:true,&quot;type&quot;:&quot;text&quot;}"/>
          <p:cNvSpPr txBox="1"/>
          <p:nvPr/>
        </p:nvSpPr>
        <p:spPr>
          <a:xfrm>
            <a:off x="4238625" y="5848350"/>
            <a:ext cx="7343775" cy="371475"/>
          </a:xfrm>
          <a:prstGeom prst="rect">
            <a:avLst/>
          </a:prstGeom>
        </p:spPr>
        <p:txBody>
          <a:bodyPr wrap="none" lIns="0" tIns="0" rIns="0" bIns="0"/>
          <a:p>
            <a:pPr>
              <a:lnSpc>
                <a:spcPct val="160000"/>
              </a:lnSpc>
            </a:pPr>
            <a:r>
              <a:rPr lang="zh-CN">
                <a:solidFill>
                  <a:srgbClr val="4A5568"/>
                </a:solidFill>
                <a:latin typeface="微软雅黑" panose="020B0503020204020204" charset="-122"/>
                <a:ea typeface="微软雅黑" panose="020B0503020204020204" charset="-122"/>
              </a:rPr>
              <a:t>通过搜索获取有价值的论文后，掌握阅读技巧，进行高效率的论文阅读。</a:t>
            </a:r>
            <a:endParaRPr lang="zh-CN">
              <a:solidFill>
                <a:srgbClr val="4A5568"/>
              </a:solidFill>
              <a:latin typeface="微软雅黑" panose="020B0503020204020204" charset="-122"/>
              <a:ea typeface="微软雅黑" panose="020B0503020204020204"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stretch>
            <a:fillRect/>
          </a:stretch>
        </p:blipFill>
        <p:spPr>
          <a:xfrm>
            <a:off x="0" y="1028700"/>
            <a:ext cx="12192000" cy="4799965"/>
          </a:xfrm>
          <a:prstGeom prst="rect">
            <a:avLst/>
          </a:prstGeom>
        </p:spPr>
      </p:pic>
      <p:sp>
        <p:nvSpPr>
          <p:cNvPr id="3" name="文本框 2"/>
          <p:cNvSpPr txBox="1"/>
          <p:nvPr/>
        </p:nvSpPr>
        <p:spPr>
          <a:xfrm>
            <a:off x="168275" y="944880"/>
            <a:ext cx="6096000" cy="398780"/>
          </a:xfrm>
          <a:prstGeom prst="rect">
            <a:avLst/>
          </a:prstGeom>
          <a:noFill/>
        </p:spPr>
        <p:txBody>
          <a:bodyPr wrap="square" rtlCol="0" anchor="t">
            <a:spAutoFit/>
          </a:bodyPr>
          <a:p>
            <a:r>
              <a:rPr lang="en-US" sz="2000" b="1" i="1" dirty="0">
                <a:solidFill>
                  <a:schemeClr val="accent2"/>
                </a:solidFill>
                <a:uFillTx/>
              </a:rPr>
              <a:t>https://www.elsevier.com/products/sciencedirect</a:t>
            </a:r>
            <a:endParaRPr lang="en-US" sz="2000" b="1" i="1" dirty="0">
              <a:solidFill>
                <a:schemeClr val="accent2"/>
              </a:solidFill>
              <a:uFillTx/>
            </a:endParaRPr>
          </a:p>
        </p:txBody>
      </p:sp>
      <p:sp>
        <p:nvSpPr>
          <p:cNvPr id="47" name="Rectangle: Rounded Corners 46"/>
          <p:cNvSpPr/>
          <p:nvPr/>
        </p:nvSpPr>
        <p:spPr>
          <a:xfrm>
            <a:off x="1146810" y="2543810"/>
            <a:ext cx="1985010" cy="320675"/>
          </a:xfrm>
          <a:prstGeom prst="roundRect">
            <a:avLst>
              <a:gd name="adj" fmla="val 6369"/>
            </a:avLst>
          </a:prstGeom>
          <a:noFill/>
          <a:ln w="50800">
            <a:solidFill>
              <a:srgbClr val="FF82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lvl="0" algn="ctr">
              <a:buClrTx/>
              <a:buSzTx/>
              <a:buFontTx/>
            </a:pPr>
            <a:endParaRPr lang="en-US">
              <a:sym typeface="+mn-ea"/>
            </a:endParaRPr>
          </a:p>
        </p:txBody>
      </p:sp>
      <p:sp>
        <p:nvSpPr>
          <p:cNvPr id="2" name="TextBox 36"/>
          <p:cNvSpPr txBox="1"/>
          <p:nvPr/>
        </p:nvSpPr>
        <p:spPr>
          <a:xfrm>
            <a:off x="2758440" y="4296410"/>
            <a:ext cx="4907915" cy="902970"/>
          </a:xfrm>
          <a:prstGeom prst="rect">
            <a:avLst/>
          </a:prstGeom>
          <a:noFill/>
        </p:spPr>
        <p:txBody>
          <a:bodyPr wrap="square" rtlCol="0">
            <a:spAutoFit/>
          </a:bodyPr>
          <a:lstStyle/>
          <a:p>
            <a:pPr indent="0" algn="l" fontAlgn="auto">
              <a:lnSpc>
                <a:spcPct val="120000"/>
              </a:lnSpc>
            </a:pPr>
            <a:r>
              <a:rPr lang="en-US" altLang="zh-CN" sz="2200" b="1" dirty="0">
                <a:solidFill>
                  <a:schemeClr val="accent2"/>
                </a:solidFill>
              </a:rPr>
              <a:t>1</a:t>
            </a:r>
            <a:r>
              <a:rPr lang="zh-CN" altLang="en-US" sz="2200" b="1" dirty="0">
                <a:solidFill>
                  <a:schemeClr val="accent2"/>
                </a:solidFill>
              </a:rPr>
              <a:t>、发表论文是严肃的学术行为，</a:t>
            </a:r>
            <a:endParaRPr lang="zh-CN" altLang="en-US" sz="2200" b="1" dirty="0">
              <a:solidFill>
                <a:schemeClr val="accent2"/>
              </a:solidFill>
            </a:endParaRPr>
          </a:p>
          <a:p>
            <a:pPr indent="0" algn="l" fontAlgn="auto">
              <a:lnSpc>
                <a:spcPct val="120000"/>
              </a:lnSpc>
            </a:pPr>
            <a:r>
              <a:rPr lang="zh-CN" altLang="en-US" sz="2200" b="1" dirty="0">
                <a:solidFill>
                  <a:schemeClr val="accent2"/>
                </a:solidFill>
              </a:rPr>
              <a:t>务必保证</a:t>
            </a:r>
            <a:r>
              <a:rPr lang="zh-CN" altLang="en-US" sz="2200" b="1" dirty="0">
                <a:solidFill>
                  <a:schemeClr val="accent2"/>
                </a:solidFill>
                <a:highlight>
                  <a:srgbClr val="FFFF00"/>
                </a:highlight>
              </a:rPr>
              <a:t>数据真实性</a:t>
            </a:r>
            <a:r>
              <a:rPr lang="zh-CN" altLang="en-US" sz="2200" b="1" dirty="0">
                <a:solidFill>
                  <a:schemeClr val="accent2"/>
                </a:solidFill>
              </a:rPr>
              <a:t>和</a:t>
            </a:r>
            <a:r>
              <a:rPr lang="zh-CN" altLang="en-US" sz="2200" b="1" dirty="0">
                <a:solidFill>
                  <a:schemeClr val="accent2"/>
                </a:solidFill>
                <a:highlight>
                  <a:srgbClr val="FFFF00"/>
                </a:highlight>
              </a:rPr>
              <a:t>实验可重复性。</a:t>
            </a:r>
            <a:endParaRPr lang="zh-CN" altLang="en-US" sz="2200" b="1" dirty="0">
              <a:solidFill>
                <a:schemeClr val="accent2"/>
              </a:solidFill>
              <a:highlight>
                <a:srgbClr val="FFFF00"/>
              </a:highlight>
            </a:endParaRPr>
          </a:p>
        </p:txBody>
      </p:sp>
      <p:sp>
        <p:nvSpPr>
          <p:cNvPr id="4" name="TextBox 36"/>
          <p:cNvSpPr txBox="1"/>
          <p:nvPr/>
        </p:nvSpPr>
        <p:spPr>
          <a:xfrm>
            <a:off x="2758440" y="5326380"/>
            <a:ext cx="4907915" cy="902970"/>
          </a:xfrm>
          <a:prstGeom prst="rect">
            <a:avLst/>
          </a:prstGeom>
          <a:noFill/>
        </p:spPr>
        <p:txBody>
          <a:bodyPr wrap="square" rtlCol="0">
            <a:spAutoFit/>
          </a:bodyPr>
          <a:lstStyle/>
          <a:p>
            <a:pPr indent="0" algn="l" fontAlgn="auto">
              <a:lnSpc>
                <a:spcPct val="120000"/>
              </a:lnSpc>
            </a:pPr>
            <a:r>
              <a:rPr lang="en-US" altLang="zh-CN" sz="2200" b="1" dirty="0">
                <a:solidFill>
                  <a:schemeClr val="accent2"/>
                </a:solidFill>
              </a:rPr>
              <a:t>2</a:t>
            </a:r>
            <a:r>
              <a:rPr lang="zh-CN" altLang="en-US" sz="2200" b="1" dirty="0">
                <a:solidFill>
                  <a:schemeClr val="accent2"/>
                </a:solidFill>
              </a:rPr>
              <a:t>、高质量刊物上发表的论文，其论述逻辑经过了较为严谨的</a:t>
            </a:r>
            <a:r>
              <a:rPr lang="zh-CN" altLang="en-US" sz="2200" b="1" dirty="0">
                <a:solidFill>
                  <a:schemeClr val="accent2"/>
                </a:solidFill>
                <a:highlight>
                  <a:srgbClr val="00FF00"/>
                </a:highlight>
              </a:rPr>
              <a:t>同行评议</a:t>
            </a:r>
            <a:r>
              <a:rPr lang="zh-CN" altLang="en-US" sz="2200" b="1" dirty="0">
                <a:solidFill>
                  <a:schemeClr val="accent2"/>
                </a:solidFill>
              </a:rPr>
              <a:t>。</a:t>
            </a:r>
            <a:endParaRPr lang="zh-CN" altLang="en-US" sz="2200" b="1" dirty="0">
              <a:solidFill>
                <a:schemeClr val="accent2"/>
              </a:solidFill>
              <a:highlight>
                <a:srgbClr val="FFFF00"/>
              </a:highlight>
            </a:endParaRPr>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4" grpId="0"/>
      <p:bldP spid="4"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stretch>
            <a:fillRect/>
          </a:stretch>
        </p:blipFill>
        <p:spPr>
          <a:xfrm>
            <a:off x="5962015" y="252095"/>
            <a:ext cx="2983865" cy="6362700"/>
          </a:xfrm>
          <a:prstGeom prst="rect">
            <a:avLst/>
          </a:prstGeom>
        </p:spPr>
      </p:pic>
      <p:pic>
        <p:nvPicPr>
          <p:cNvPr id="7" name="图片 6"/>
          <p:cNvPicPr>
            <a:picLocks noChangeAspect="1"/>
          </p:cNvPicPr>
          <p:nvPr/>
        </p:nvPicPr>
        <p:blipFill>
          <a:blip r:embed="rId2"/>
          <a:stretch>
            <a:fillRect/>
          </a:stretch>
        </p:blipFill>
        <p:spPr>
          <a:xfrm>
            <a:off x="9013825" y="250825"/>
            <a:ext cx="3042285" cy="6356350"/>
          </a:xfrm>
          <a:prstGeom prst="rect">
            <a:avLst/>
          </a:prstGeom>
        </p:spPr>
      </p:pic>
      <p:pic>
        <p:nvPicPr>
          <p:cNvPr id="8" name="图片 7"/>
          <p:cNvPicPr>
            <a:picLocks noChangeAspect="1"/>
          </p:cNvPicPr>
          <p:nvPr/>
        </p:nvPicPr>
        <p:blipFill>
          <a:blip r:embed="rId3"/>
          <a:stretch>
            <a:fillRect/>
          </a:stretch>
        </p:blipFill>
        <p:spPr>
          <a:xfrm>
            <a:off x="2897505" y="278130"/>
            <a:ext cx="2996565" cy="6336665"/>
          </a:xfrm>
          <a:prstGeom prst="rect">
            <a:avLst/>
          </a:prstGeom>
        </p:spPr>
      </p:pic>
      <p:pic>
        <p:nvPicPr>
          <p:cNvPr id="9" name="图片 8"/>
          <p:cNvPicPr>
            <a:picLocks noChangeAspect="1"/>
          </p:cNvPicPr>
          <p:nvPr/>
        </p:nvPicPr>
        <p:blipFill>
          <a:blip r:embed="rId4"/>
          <a:stretch>
            <a:fillRect/>
          </a:stretch>
        </p:blipFill>
        <p:spPr>
          <a:xfrm>
            <a:off x="246380" y="1424940"/>
            <a:ext cx="2411095" cy="3163570"/>
          </a:xfrm>
          <a:prstGeom prst="rect">
            <a:avLst/>
          </a:prstGeom>
        </p:spPr>
      </p:pic>
      <p:sp>
        <p:nvSpPr>
          <p:cNvPr id="4" name="Rectangle: Rounded Corners 46"/>
          <p:cNvSpPr/>
          <p:nvPr/>
        </p:nvSpPr>
        <p:spPr>
          <a:xfrm>
            <a:off x="8095615" y="6228080"/>
            <a:ext cx="704215" cy="348615"/>
          </a:xfrm>
          <a:prstGeom prst="roundRect">
            <a:avLst>
              <a:gd name="adj" fmla="val 6369"/>
            </a:avLst>
          </a:prstGeom>
          <a:noFill/>
          <a:ln w="50800">
            <a:solidFill>
              <a:srgbClr val="FF82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lvl="0" algn="ctr">
              <a:buClrTx/>
              <a:buSzTx/>
              <a:buFontTx/>
            </a:pPr>
            <a:endParaRPr lang="en-US">
              <a:sym typeface="+mn-ea"/>
            </a:endParaRPr>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1586865" y="932180"/>
            <a:ext cx="10394315" cy="5882005"/>
          </a:xfrm>
          <a:prstGeom prst="rect">
            <a:avLst/>
          </a:prstGeom>
        </p:spPr>
      </p:pic>
      <p:sp>
        <p:nvSpPr>
          <p:cNvPr id="5" name="Rectangle 4"/>
          <p:cNvSpPr/>
          <p:nvPr/>
        </p:nvSpPr>
        <p:spPr>
          <a:xfrm>
            <a:off x="9807575" y="1242695"/>
            <a:ext cx="1588770" cy="5111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r>
              <a:rPr lang="zh-CN" altLang="en-US" sz="2000" b="1" dirty="0">
                <a:sym typeface="+mn-ea"/>
              </a:rPr>
              <a:t>浏览出版物</a:t>
            </a:r>
            <a:endParaRPr lang="zh-CN" altLang="en-US" sz="2000" b="1" dirty="0">
              <a:sym typeface="+mn-ea"/>
            </a:endParaRPr>
          </a:p>
        </p:txBody>
      </p:sp>
      <p:sp>
        <p:nvSpPr>
          <p:cNvPr id="45" name="Rectangle: Rounded Corners 44"/>
          <p:cNvSpPr/>
          <p:nvPr/>
        </p:nvSpPr>
        <p:spPr>
          <a:xfrm>
            <a:off x="9827895" y="972185"/>
            <a:ext cx="1521460" cy="270510"/>
          </a:xfrm>
          <a:prstGeom prst="roundRect">
            <a:avLst/>
          </a:prstGeom>
          <a:noFill/>
          <a:ln w="50800">
            <a:solidFill>
              <a:srgbClr val="FF82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lvl="0" algn="ctr">
              <a:buClrTx/>
              <a:buSzTx/>
              <a:buFontTx/>
            </a:pPr>
            <a:endParaRPr lang="en-US">
              <a:sym typeface="+mn-ea"/>
            </a:endParaRPr>
          </a:p>
        </p:txBody>
      </p:sp>
      <p:sp>
        <p:nvSpPr>
          <p:cNvPr id="3" name="Rectangle: Rounded Corners 44"/>
          <p:cNvSpPr/>
          <p:nvPr/>
        </p:nvSpPr>
        <p:spPr>
          <a:xfrm>
            <a:off x="3582670" y="4640580"/>
            <a:ext cx="7813675" cy="2147570"/>
          </a:xfrm>
          <a:prstGeom prst="roundRect">
            <a:avLst>
              <a:gd name="adj" fmla="val 4330"/>
            </a:avLst>
          </a:prstGeom>
          <a:noFill/>
          <a:ln w="50800">
            <a:solidFill>
              <a:srgbClr val="FF82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lvl="0" algn="ctr">
              <a:buClrTx/>
              <a:buSzTx/>
              <a:buFontTx/>
            </a:pPr>
            <a:endParaRPr lang="en-US">
              <a:sym typeface="+mn-ea"/>
            </a:endParaRPr>
          </a:p>
        </p:txBody>
      </p:sp>
      <p:sp>
        <p:nvSpPr>
          <p:cNvPr id="16" name="Rectangle 12"/>
          <p:cNvSpPr/>
          <p:nvPr/>
        </p:nvSpPr>
        <p:spPr>
          <a:xfrm>
            <a:off x="0" y="481965"/>
            <a:ext cx="2677795" cy="5111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buClrTx/>
              <a:buSzTx/>
              <a:buFontTx/>
            </a:pPr>
            <a:r>
              <a:rPr lang="zh-CN" altLang="en-US" sz="2400" b="1" dirty="0">
                <a:sym typeface="+mn-ea"/>
              </a:rPr>
              <a:t>推荐阅读</a:t>
            </a:r>
            <a:endParaRPr lang="en-US" altLang="zh-CN" sz="2400" b="1" dirty="0">
              <a:sym typeface="+mn-ea"/>
            </a:endParaRPr>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45"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1467485" y="0"/>
            <a:ext cx="9257030" cy="6858000"/>
          </a:xfrm>
          <a:prstGeom prst="rect">
            <a:avLst/>
          </a:prstGeom>
        </p:spPr>
      </p:pic>
      <p:grpSp>
        <p:nvGrpSpPr>
          <p:cNvPr id="4" name="组合 3"/>
          <p:cNvGrpSpPr/>
          <p:nvPr/>
        </p:nvGrpSpPr>
        <p:grpSpPr>
          <a:xfrm>
            <a:off x="1645285" y="2291682"/>
            <a:ext cx="2738755" cy="1990758"/>
            <a:chOff x="8829" y="1811"/>
            <a:chExt cx="3836" cy="2924"/>
          </a:xfrm>
        </p:grpSpPr>
        <p:sp>
          <p:nvSpPr>
            <p:cNvPr id="5" name="Rectangle: Rounded Corners 20"/>
            <p:cNvSpPr/>
            <p:nvPr/>
          </p:nvSpPr>
          <p:spPr>
            <a:xfrm>
              <a:off x="8829" y="2442"/>
              <a:ext cx="3836" cy="2293"/>
            </a:xfrm>
            <a:prstGeom prst="roundRect">
              <a:avLst>
                <a:gd name="adj" fmla="val 6288"/>
              </a:avLst>
            </a:prstGeom>
            <a:noFill/>
            <a:ln w="50800">
              <a:solidFill>
                <a:srgbClr val="FF82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lvl="0" algn="ctr">
                <a:buClrTx/>
                <a:buSzTx/>
                <a:buFontTx/>
              </a:pPr>
              <a:endParaRPr lang="en-US">
                <a:sym typeface="+mn-ea"/>
              </a:endParaRPr>
            </a:p>
          </p:txBody>
        </p:sp>
        <p:sp>
          <p:nvSpPr>
            <p:cNvPr id="10" name="矩形 9"/>
            <p:cNvSpPr/>
            <p:nvPr/>
          </p:nvSpPr>
          <p:spPr>
            <a:xfrm>
              <a:off x="8829" y="1811"/>
              <a:ext cx="2324" cy="63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r>
                <a:rPr lang="zh-CN" altLang="en-US" sz="2000" b="1" dirty="0">
                  <a:sym typeface="+mn-ea"/>
                </a:rPr>
                <a:t>选择学科</a:t>
              </a:r>
              <a:endParaRPr lang="zh-CN" altLang="en-US" sz="2000" b="1" dirty="0">
                <a:sym typeface="+mn-ea"/>
              </a:endParaRPr>
            </a:p>
          </p:txBody>
        </p:sp>
      </p:grpSp>
      <p:grpSp>
        <p:nvGrpSpPr>
          <p:cNvPr id="6" name="组合 5"/>
          <p:cNvGrpSpPr/>
          <p:nvPr/>
        </p:nvGrpSpPr>
        <p:grpSpPr>
          <a:xfrm>
            <a:off x="1645285" y="4386580"/>
            <a:ext cx="2435860" cy="2471420"/>
            <a:chOff x="7987" y="2446"/>
            <a:chExt cx="3836" cy="3892"/>
          </a:xfrm>
        </p:grpSpPr>
        <p:sp>
          <p:nvSpPr>
            <p:cNvPr id="7" name="Rectangle: Rounded Corners 20"/>
            <p:cNvSpPr/>
            <p:nvPr/>
          </p:nvSpPr>
          <p:spPr>
            <a:xfrm>
              <a:off x="7987" y="3114"/>
              <a:ext cx="3836" cy="3224"/>
            </a:xfrm>
            <a:prstGeom prst="roundRect">
              <a:avLst>
                <a:gd name="adj" fmla="val 6288"/>
              </a:avLst>
            </a:prstGeom>
            <a:noFill/>
            <a:ln w="50800">
              <a:solidFill>
                <a:srgbClr val="FF82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lvl="0" algn="ctr">
                <a:buClrTx/>
                <a:buSzTx/>
                <a:buFontTx/>
              </a:pPr>
              <a:endParaRPr lang="en-US">
                <a:sym typeface="+mn-ea"/>
              </a:endParaRPr>
            </a:p>
          </p:txBody>
        </p:sp>
        <p:sp>
          <p:nvSpPr>
            <p:cNvPr id="8" name="矩形 7"/>
            <p:cNvSpPr/>
            <p:nvPr/>
          </p:nvSpPr>
          <p:spPr>
            <a:xfrm>
              <a:off x="7987" y="2446"/>
              <a:ext cx="2963" cy="63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lvl="0" algn="ctr">
                <a:buClrTx/>
                <a:buSzTx/>
                <a:buFontTx/>
              </a:pPr>
              <a:r>
                <a:rPr lang="zh-CN" altLang="en-US" sz="2000" b="1" dirty="0">
                  <a:sym typeface="+mn-ea"/>
                </a:rPr>
                <a:t>选择文献类型</a:t>
              </a:r>
              <a:endParaRPr lang="zh-CN" altLang="en-US" sz="2000" b="1" dirty="0">
                <a:sym typeface="+mn-ea"/>
              </a:endParaRPr>
            </a:p>
          </p:txBody>
        </p:sp>
      </p:grpSp>
      <p:sp>
        <p:nvSpPr>
          <p:cNvPr id="9" name="Rectangle: Rounded Corners 20"/>
          <p:cNvSpPr/>
          <p:nvPr/>
        </p:nvSpPr>
        <p:spPr>
          <a:xfrm>
            <a:off x="4589145" y="106680"/>
            <a:ext cx="3086100" cy="417830"/>
          </a:xfrm>
          <a:prstGeom prst="roundRect">
            <a:avLst>
              <a:gd name="adj" fmla="val 6288"/>
            </a:avLst>
          </a:prstGeom>
          <a:noFill/>
          <a:ln w="50800">
            <a:solidFill>
              <a:srgbClr val="FF82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lvl="0" algn="ctr">
              <a:buClrTx/>
              <a:buSzTx/>
              <a:buFontTx/>
            </a:pPr>
            <a:endParaRPr lang="en-US">
              <a:sym typeface="+mn-ea"/>
            </a:endParaRPr>
          </a:p>
        </p:txBody>
      </p:sp>
    </p:spTree>
  </p:cSld>
  <p:clrMapOvr>
    <a:masterClrMapping/>
  </p:clrMapOvr>
  <p:transition advClick="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4335" y="1183005"/>
            <a:ext cx="6499225" cy="3291840"/>
          </a:xfrm>
          <a:prstGeom prst="rect">
            <a:avLst/>
          </a:prstGeom>
        </p:spPr>
        <p:txBody>
          <a:bodyPr wrap="square">
            <a:spAutoFit/>
          </a:bodyPr>
          <a:lstStyle/>
          <a:p>
            <a:r>
              <a:rPr lang="en-US" sz="2800" b="1" i="1" dirty="0">
                <a:solidFill>
                  <a:schemeClr val="accent2"/>
                </a:solidFill>
              </a:rPr>
              <a:t>Physical Sciences and Engineering</a:t>
            </a:r>
            <a:endParaRPr lang="en-US" sz="2800" b="1" i="1" dirty="0">
              <a:solidFill>
                <a:schemeClr val="accent2"/>
              </a:solidFill>
            </a:endParaRPr>
          </a:p>
          <a:p>
            <a:r>
              <a:rPr lang="en-US" sz="2000" dirty="0"/>
              <a:t>Chemical Engineering</a:t>
            </a:r>
            <a:endParaRPr lang="en-US" sz="2000" dirty="0"/>
          </a:p>
          <a:p>
            <a:r>
              <a:rPr lang="en-US" sz="2000" dirty="0"/>
              <a:t>Chemistry</a:t>
            </a:r>
            <a:endParaRPr lang="en-US" sz="2000" dirty="0"/>
          </a:p>
          <a:p>
            <a:r>
              <a:rPr lang="en-US" sz="2000" dirty="0"/>
              <a:t>Computer Science</a:t>
            </a:r>
            <a:endParaRPr lang="en-US" sz="2000" dirty="0"/>
          </a:p>
          <a:p>
            <a:r>
              <a:rPr lang="en-US" sz="2000" dirty="0"/>
              <a:t>Earth and Planetary Sciences</a:t>
            </a:r>
            <a:endParaRPr lang="en-US" sz="2000" dirty="0"/>
          </a:p>
          <a:p>
            <a:r>
              <a:rPr lang="en-US" sz="2000" dirty="0"/>
              <a:t>Energy</a:t>
            </a:r>
            <a:endParaRPr lang="en-US" sz="2000" dirty="0"/>
          </a:p>
          <a:p>
            <a:r>
              <a:rPr lang="en-US" sz="2000" dirty="0"/>
              <a:t>Engineering</a:t>
            </a:r>
            <a:endParaRPr lang="en-US" sz="2000" dirty="0"/>
          </a:p>
          <a:p>
            <a:r>
              <a:rPr lang="en-US" sz="2000" dirty="0"/>
              <a:t>Materials Science</a:t>
            </a:r>
            <a:endParaRPr lang="en-US" sz="2000" dirty="0"/>
          </a:p>
          <a:p>
            <a:r>
              <a:rPr lang="en-US" sz="2000" dirty="0"/>
              <a:t>Mathematics</a:t>
            </a:r>
            <a:endParaRPr lang="en-US" sz="2000" dirty="0"/>
          </a:p>
          <a:p>
            <a:r>
              <a:rPr lang="en-US" sz="2000" dirty="0"/>
              <a:t>Physics and Astronomy</a:t>
            </a:r>
            <a:endParaRPr lang="en-US" sz="2000" dirty="0"/>
          </a:p>
        </p:txBody>
      </p:sp>
      <p:sp>
        <p:nvSpPr>
          <p:cNvPr id="5" name="Rectangle 4"/>
          <p:cNvSpPr/>
          <p:nvPr/>
        </p:nvSpPr>
        <p:spPr>
          <a:xfrm rot="16200000" flipV="1">
            <a:off x="-244155" y="809398"/>
            <a:ext cx="617516" cy="129208"/>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0" tIns="0" rIns="0" bIns="0" numCol="1" spcCol="0" rtlCol="0" fromWordArt="0" anchor="ctr" anchorCtr="0" forceAA="0" compatLnSpc="1">
            <a:noAutofit/>
          </a:bodyPr>
          <a:lstStyle/>
          <a:p>
            <a:pPr lvl="0" algn="ctr">
              <a:spcAft>
                <a:spcPts val="600"/>
              </a:spcAft>
              <a:buClrTx/>
              <a:buSzTx/>
              <a:buFontTx/>
            </a:pPr>
            <a:endParaRPr lang="en-US" sz="2400" b="1" dirty="0">
              <a:solidFill>
                <a:srgbClr val="FF8200"/>
              </a:solidFill>
              <a:latin typeface="Arial" panose="020B0604020202020204" pitchFamily="34" charset="0"/>
              <a:cs typeface="Arial" panose="020B0604020202020204" pitchFamily="34" charset="0"/>
              <a:sym typeface="+mn-ea"/>
            </a:endParaRPr>
          </a:p>
        </p:txBody>
      </p:sp>
      <p:sp>
        <p:nvSpPr>
          <p:cNvPr id="6" name="Title 3"/>
          <p:cNvSpPr>
            <a:spLocks noGrp="1"/>
          </p:cNvSpPr>
          <p:nvPr>
            <p:ph type="title"/>
          </p:nvPr>
        </p:nvSpPr>
        <p:spPr>
          <a:xfrm>
            <a:off x="243069" y="440059"/>
            <a:ext cx="7684779" cy="837507"/>
          </a:xfrm>
        </p:spPr>
        <p:txBody>
          <a:bodyPr>
            <a:normAutofit/>
          </a:bodyPr>
          <a:lstStyle/>
          <a:p>
            <a:pPr algn="l">
              <a:buClrTx/>
              <a:buSzTx/>
              <a:buFontTx/>
            </a:pPr>
            <a:r>
              <a:rPr lang="en-US" sz="2800" b="1" i="1" spc="0" dirty="0">
                <a:solidFill>
                  <a:schemeClr val="accent2"/>
                </a:solidFill>
                <a:latin typeface="+mn-lt"/>
                <a:ea typeface="+mn-ea"/>
                <a:cs typeface="+mn-cs"/>
              </a:rPr>
              <a:t>ScienceDirect</a:t>
            </a:r>
            <a:endParaRPr lang="en-US" sz="2800" b="1" i="1" spc="0" dirty="0">
              <a:solidFill>
                <a:schemeClr val="accent2"/>
              </a:solidFill>
              <a:latin typeface="+mn-lt"/>
              <a:ea typeface="+mn-ea"/>
              <a:cs typeface="+mn-cs"/>
            </a:endParaRPr>
          </a:p>
        </p:txBody>
      </p:sp>
      <p:sp>
        <p:nvSpPr>
          <p:cNvPr id="8" name="Rectangle 7"/>
          <p:cNvSpPr/>
          <p:nvPr/>
        </p:nvSpPr>
        <p:spPr>
          <a:xfrm>
            <a:off x="394573" y="4538199"/>
            <a:ext cx="6096000" cy="2061210"/>
          </a:xfrm>
          <a:prstGeom prst="rect">
            <a:avLst/>
          </a:prstGeom>
        </p:spPr>
        <p:txBody>
          <a:bodyPr>
            <a:spAutoFit/>
          </a:bodyPr>
          <a:lstStyle/>
          <a:p>
            <a:pPr algn="l">
              <a:buClrTx/>
              <a:buSzTx/>
              <a:buFontTx/>
            </a:pPr>
            <a:r>
              <a:rPr lang="en-US" sz="2800" b="1" i="1" dirty="0">
                <a:solidFill>
                  <a:schemeClr val="accent2"/>
                </a:solidFill>
              </a:rPr>
              <a:t>Life Sciences</a:t>
            </a:r>
            <a:endParaRPr lang="en-US" sz="2800" b="1" i="1" dirty="0">
              <a:solidFill>
                <a:schemeClr val="accent2"/>
              </a:solidFill>
            </a:endParaRPr>
          </a:p>
          <a:p>
            <a:r>
              <a:rPr lang="en-US" sz="2000" dirty="0"/>
              <a:t>Agricultural and Biological Sciences</a:t>
            </a:r>
            <a:endParaRPr lang="en-US" sz="2000" dirty="0"/>
          </a:p>
          <a:p>
            <a:r>
              <a:rPr lang="en-US" sz="2000" dirty="0"/>
              <a:t>Biochemistry, Genetics and Molecular Biology</a:t>
            </a:r>
            <a:endParaRPr lang="en-US" sz="2000" dirty="0"/>
          </a:p>
          <a:p>
            <a:r>
              <a:rPr lang="en-US" sz="2000" dirty="0"/>
              <a:t>Environmental Science</a:t>
            </a:r>
            <a:endParaRPr lang="en-US" sz="2000" dirty="0"/>
          </a:p>
          <a:p>
            <a:r>
              <a:rPr lang="en-US" sz="2000" dirty="0"/>
              <a:t>Immunology and Microbiology</a:t>
            </a:r>
            <a:endParaRPr lang="en-US" sz="2000" dirty="0"/>
          </a:p>
          <a:p>
            <a:r>
              <a:rPr lang="en-US" sz="2000" dirty="0"/>
              <a:t>Neuroscience</a:t>
            </a:r>
            <a:endParaRPr lang="en-US" sz="2000" dirty="0"/>
          </a:p>
        </p:txBody>
      </p:sp>
      <p:sp>
        <p:nvSpPr>
          <p:cNvPr id="10" name="Rectangle 9"/>
          <p:cNvSpPr/>
          <p:nvPr/>
        </p:nvSpPr>
        <p:spPr>
          <a:xfrm>
            <a:off x="5979398" y="1798028"/>
            <a:ext cx="6096000" cy="2061210"/>
          </a:xfrm>
          <a:prstGeom prst="rect">
            <a:avLst/>
          </a:prstGeom>
        </p:spPr>
        <p:txBody>
          <a:bodyPr>
            <a:spAutoFit/>
          </a:bodyPr>
          <a:lstStyle/>
          <a:p>
            <a:pPr algn="l">
              <a:buClrTx/>
              <a:buSzTx/>
              <a:buFontTx/>
            </a:pPr>
            <a:r>
              <a:rPr lang="en-US" sz="2800" b="1" i="1" dirty="0">
                <a:solidFill>
                  <a:schemeClr val="accent2"/>
                </a:solidFill>
              </a:rPr>
              <a:t>Health Sciences</a:t>
            </a:r>
            <a:endParaRPr lang="en-US" sz="2800" b="1" i="1" dirty="0">
              <a:solidFill>
                <a:schemeClr val="accent2"/>
              </a:solidFill>
            </a:endParaRPr>
          </a:p>
          <a:p>
            <a:r>
              <a:rPr lang="en-US" sz="2000" dirty="0"/>
              <a:t>Medicine and Dentistry</a:t>
            </a:r>
            <a:endParaRPr lang="en-US" sz="2000" dirty="0"/>
          </a:p>
          <a:p>
            <a:r>
              <a:rPr lang="en-US" sz="2000" dirty="0"/>
              <a:t>Nursing and Health Professions</a:t>
            </a:r>
            <a:endParaRPr lang="en-US" sz="2000" dirty="0"/>
          </a:p>
          <a:p>
            <a:r>
              <a:rPr lang="en-US" sz="2000" dirty="0"/>
              <a:t>Pharmacology, Toxicology and Pharmaceutical Science</a:t>
            </a:r>
            <a:endParaRPr lang="en-US" sz="2000" dirty="0"/>
          </a:p>
          <a:p>
            <a:r>
              <a:rPr lang="en-US" sz="2000" dirty="0"/>
              <a:t>Veterinary Science and Veterinary Medicine</a:t>
            </a:r>
            <a:endParaRPr lang="en-US" sz="2000" dirty="0"/>
          </a:p>
        </p:txBody>
      </p:sp>
      <p:sp>
        <p:nvSpPr>
          <p:cNvPr id="12" name="Rectangle 11"/>
          <p:cNvSpPr/>
          <p:nvPr/>
        </p:nvSpPr>
        <p:spPr>
          <a:xfrm>
            <a:off x="5979095" y="4307011"/>
            <a:ext cx="6096000" cy="2368550"/>
          </a:xfrm>
          <a:prstGeom prst="rect">
            <a:avLst/>
          </a:prstGeom>
        </p:spPr>
        <p:txBody>
          <a:bodyPr>
            <a:spAutoFit/>
          </a:bodyPr>
          <a:lstStyle/>
          <a:p>
            <a:pPr algn="l">
              <a:buClrTx/>
              <a:buSzTx/>
              <a:buFontTx/>
            </a:pPr>
            <a:r>
              <a:rPr lang="en-US" sz="2800" b="1" i="1" dirty="0">
                <a:solidFill>
                  <a:schemeClr val="accent2"/>
                </a:solidFill>
              </a:rPr>
              <a:t>Social Sciences and Humanities</a:t>
            </a:r>
            <a:endParaRPr lang="en-US" sz="2800" b="1" i="1" dirty="0">
              <a:solidFill>
                <a:schemeClr val="accent2"/>
              </a:solidFill>
            </a:endParaRPr>
          </a:p>
          <a:p>
            <a:r>
              <a:rPr lang="en-US" sz="2000" dirty="0"/>
              <a:t>Arts and Humanities</a:t>
            </a:r>
            <a:endParaRPr lang="en-US" sz="2000" dirty="0"/>
          </a:p>
          <a:p>
            <a:r>
              <a:rPr lang="en-US" sz="2000" dirty="0"/>
              <a:t>Business, Management and Accounting</a:t>
            </a:r>
            <a:endParaRPr lang="en-US" sz="2000" dirty="0"/>
          </a:p>
          <a:p>
            <a:r>
              <a:rPr lang="en-US" sz="2000" dirty="0"/>
              <a:t>Decision Sciences</a:t>
            </a:r>
            <a:endParaRPr lang="en-US" sz="2000" dirty="0"/>
          </a:p>
          <a:p>
            <a:r>
              <a:rPr lang="en-US" sz="2000" dirty="0"/>
              <a:t>Economics, Econometrics and Finance</a:t>
            </a:r>
            <a:endParaRPr lang="en-US" sz="2000" dirty="0"/>
          </a:p>
          <a:p>
            <a:r>
              <a:rPr lang="en-US" sz="2000" dirty="0"/>
              <a:t>Psychology</a:t>
            </a:r>
            <a:endParaRPr lang="en-US" sz="2000" dirty="0"/>
          </a:p>
          <a:p>
            <a:r>
              <a:rPr lang="en-US" sz="2000" dirty="0"/>
              <a:t>Social Sciences</a:t>
            </a:r>
            <a:endParaRPr lang="en-US" sz="2000" dirty="0"/>
          </a:p>
        </p:txBody>
      </p:sp>
      <p:sp>
        <p:nvSpPr>
          <p:cNvPr id="2" name="文本框 1"/>
          <p:cNvSpPr txBox="1"/>
          <p:nvPr/>
        </p:nvSpPr>
        <p:spPr>
          <a:xfrm>
            <a:off x="9002395" y="506730"/>
            <a:ext cx="4064000" cy="368300"/>
          </a:xfrm>
          <a:prstGeom prst="rect">
            <a:avLst/>
          </a:prstGeom>
          <a:noFill/>
        </p:spPr>
        <p:txBody>
          <a:bodyPr wrap="square" rtlCol="0">
            <a:spAutoFit/>
          </a:bodyPr>
          <a:p>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Click="0"/>
    </mc:Choice>
    <mc:Fallback>
      <p:transition spd="med" advClick="0"/>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0" y="1034415"/>
            <a:ext cx="12192000" cy="4788535"/>
          </a:xfrm>
          <a:prstGeom prst="rect">
            <a:avLst/>
          </a:prstGeom>
        </p:spPr>
      </p:pic>
      <p:grpSp>
        <p:nvGrpSpPr>
          <p:cNvPr id="3" name="组合 2"/>
          <p:cNvGrpSpPr/>
          <p:nvPr/>
        </p:nvGrpSpPr>
        <p:grpSpPr>
          <a:xfrm>
            <a:off x="1537335" y="1922780"/>
            <a:ext cx="8662035" cy="1172845"/>
            <a:chOff x="2660" y="3037"/>
            <a:chExt cx="13292" cy="1847"/>
          </a:xfrm>
        </p:grpSpPr>
        <p:sp>
          <p:nvSpPr>
            <p:cNvPr id="47" name="Rectangle: Rounded Corners 46"/>
            <p:cNvSpPr/>
            <p:nvPr/>
          </p:nvSpPr>
          <p:spPr>
            <a:xfrm>
              <a:off x="2660" y="3037"/>
              <a:ext cx="13292" cy="1022"/>
            </a:xfrm>
            <a:prstGeom prst="roundRect">
              <a:avLst/>
            </a:prstGeom>
            <a:noFill/>
            <a:ln w="50800">
              <a:solidFill>
                <a:srgbClr val="FF82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a:buClrTx/>
                <a:buSzTx/>
                <a:buFontTx/>
              </a:pPr>
              <a:endParaRPr lang="en-US">
                <a:sym typeface="+mn-ea"/>
              </a:endParaRPr>
            </a:p>
          </p:txBody>
        </p:sp>
        <p:sp>
          <p:nvSpPr>
            <p:cNvPr id="48" name="Rectangle 47"/>
            <p:cNvSpPr/>
            <p:nvPr/>
          </p:nvSpPr>
          <p:spPr>
            <a:xfrm>
              <a:off x="2660" y="4013"/>
              <a:ext cx="2468" cy="87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t>简单检索</a:t>
              </a:r>
              <a:endParaRPr lang="zh-CN" altLang="en-US" sz="2000" b="1" dirty="0"/>
            </a:p>
          </p:txBody>
        </p:sp>
      </p:grpSp>
      <p:sp>
        <p:nvSpPr>
          <p:cNvPr id="37" name="TextBox 36"/>
          <p:cNvSpPr txBox="1"/>
          <p:nvPr/>
        </p:nvSpPr>
        <p:spPr>
          <a:xfrm>
            <a:off x="2104390" y="792480"/>
            <a:ext cx="3855085" cy="460375"/>
          </a:xfrm>
          <a:prstGeom prst="rect">
            <a:avLst/>
          </a:prstGeom>
          <a:noFill/>
        </p:spPr>
        <p:txBody>
          <a:bodyPr wrap="square" rtlCol="0">
            <a:spAutoFit/>
          </a:bodyPr>
          <a:lstStyle/>
          <a:p>
            <a:r>
              <a:rPr lang="en-US" sz="2400" b="1" dirty="0">
                <a:solidFill>
                  <a:schemeClr val="accent2"/>
                </a:solidFill>
              </a:rPr>
              <a:t>www.sciencedirect.com</a:t>
            </a:r>
            <a:endParaRPr lang="en-US" sz="2400" b="1" dirty="0">
              <a:solidFill>
                <a:schemeClr val="accent2"/>
              </a:solidFill>
            </a:endParaRPr>
          </a:p>
        </p:txBody>
      </p:sp>
    </p:spTree>
  </p:cSld>
  <p:clrMapOvr>
    <a:masterClrMapping/>
  </p:clrMapOvr>
  <p:transition advClick="0"/>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0" y="1476375"/>
            <a:ext cx="12192000" cy="5314315"/>
          </a:xfrm>
          <a:prstGeom prst="rect">
            <a:avLst/>
          </a:prstGeom>
        </p:spPr>
      </p:pic>
      <p:sp>
        <p:nvSpPr>
          <p:cNvPr id="7" name="Rectangle 6"/>
          <p:cNvSpPr/>
          <p:nvPr/>
        </p:nvSpPr>
        <p:spPr>
          <a:xfrm>
            <a:off x="-1" y="690439"/>
            <a:ext cx="2250831" cy="5109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t>1 </a:t>
            </a:r>
            <a:r>
              <a:rPr lang="zh-CN" altLang="en-US" sz="2000" b="1" dirty="0">
                <a:sym typeface="+mn-ea"/>
              </a:rPr>
              <a:t>简单检索</a:t>
            </a:r>
            <a:endParaRPr lang="en-US" sz="2000" b="1" dirty="0"/>
          </a:p>
        </p:txBody>
      </p:sp>
      <p:sp>
        <p:nvSpPr>
          <p:cNvPr id="12" name="Rectangle 7"/>
          <p:cNvSpPr/>
          <p:nvPr/>
        </p:nvSpPr>
        <p:spPr>
          <a:xfrm>
            <a:off x="2433320" y="690245"/>
            <a:ext cx="9417685" cy="624205"/>
          </a:xfrm>
          <a:prstGeom prst="rect">
            <a:avLst/>
          </a:prstGeom>
          <a:solidFill>
            <a:srgbClr val="000000">
              <a:alpha val="0"/>
            </a:srgbClr>
          </a:solidFill>
          <a:ln>
            <a:noFill/>
          </a:ln>
        </p:spPr>
        <p:style>
          <a:lnRef idx="2">
            <a:schemeClr val="accent1"/>
          </a:lnRef>
          <a:fillRef idx="0">
            <a:srgbClr val="FFFFFF"/>
          </a:fillRef>
          <a:effectRef idx="0">
            <a:srgbClr val="FFFFFF"/>
          </a:effectRef>
          <a:fontRef idx="minor">
            <a:schemeClr val="tx1"/>
          </a:fontRef>
        </p:style>
        <p:txBody>
          <a:bodyPr rtlCol="0" anchor="ctr"/>
          <a:p>
            <a:r>
              <a:rPr lang="zh-CN" altLang="en-US" sz="2000" b="1" dirty="0">
                <a:highlight>
                  <a:srgbClr val="FFFF00"/>
                </a:highlight>
              </a:rPr>
              <a:t>案例</a:t>
            </a:r>
            <a:r>
              <a:rPr lang="en-US" altLang="zh-CN" sz="2000" b="1" dirty="0">
                <a:highlight>
                  <a:srgbClr val="FFFF00"/>
                </a:highlight>
              </a:rPr>
              <a:t>1</a:t>
            </a:r>
            <a:r>
              <a:rPr lang="zh-CN" altLang="en-US" sz="2000" b="1" dirty="0">
                <a:highlight>
                  <a:srgbClr val="FFFF00"/>
                </a:highlight>
              </a:rPr>
              <a:t>：初步搜索有关</a:t>
            </a:r>
            <a:r>
              <a:rPr lang="en-US" altLang="zh-CN" sz="2000" b="1" dirty="0">
                <a:highlight>
                  <a:srgbClr val="FFFF00"/>
                </a:highlight>
              </a:rPr>
              <a:t>“</a:t>
            </a:r>
            <a:r>
              <a:rPr lang="zh-CN" altLang="en-US" sz="2000" b="1" dirty="0">
                <a:highlight>
                  <a:srgbClr val="FFFF00"/>
                </a:highlight>
              </a:rPr>
              <a:t>超临界</a:t>
            </a:r>
            <a:r>
              <a:rPr lang="en-US" altLang="zh-CN" sz="2000" b="1" dirty="0">
                <a:highlight>
                  <a:srgbClr val="FFFF00"/>
                </a:highlight>
              </a:rPr>
              <a:t>CO</a:t>
            </a:r>
            <a:r>
              <a:rPr lang="en-US" altLang="zh-CN" sz="2000" b="1" baseline="-25000" dirty="0">
                <a:highlight>
                  <a:srgbClr val="FFFF00"/>
                </a:highlight>
              </a:rPr>
              <a:t>2</a:t>
            </a:r>
            <a:r>
              <a:rPr lang="zh-CN" altLang="en-US" sz="2000" b="1" dirty="0">
                <a:highlight>
                  <a:srgbClr val="FFFF00"/>
                </a:highlight>
              </a:rPr>
              <a:t>输送管道腐蚀预测（</a:t>
            </a:r>
            <a:r>
              <a:rPr lang="en-US" altLang="zh-CN" sz="2000" b="1" dirty="0">
                <a:highlight>
                  <a:srgbClr val="FFFF00"/>
                </a:highlight>
              </a:rPr>
              <a:t> Corrosion Prediction of Supercritical CO</a:t>
            </a:r>
            <a:r>
              <a:rPr lang="en-US" altLang="zh-CN" sz="2000" b="1" baseline="-25000" dirty="0">
                <a:highlight>
                  <a:srgbClr val="FFFF00"/>
                </a:highlight>
              </a:rPr>
              <a:t>2 </a:t>
            </a:r>
            <a:r>
              <a:rPr lang="en-US" altLang="zh-CN" sz="2000" b="1" dirty="0">
                <a:highlight>
                  <a:srgbClr val="FFFF00"/>
                </a:highlight>
              </a:rPr>
              <a:t>Transport Pipelines</a:t>
            </a:r>
            <a:r>
              <a:rPr lang="zh-CN" altLang="en-US" sz="2000" b="1" dirty="0">
                <a:highlight>
                  <a:srgbClr val="FFFF00"/>
                </a:highlight>
              </a:rPr>
              <a:t>）</a:t>
            </a:r>
            <a:r>
              <a:rPr lang="en-US" altLang="zh-CN" sz="2000" b="1" dirty="0">
                <a:highlight>
                  <a:srgbClr val="FFFF00"/>
                </a:highlight>
              </a:rPr>
              <a:t>”</a:t>
            </a:r>
            <a:r>
              <a:rPr lang="zh-CN" altLang="en-US" sz="2000" b="1" dirty="0">
                <a:highlight>
                  <a:srgbClr val="FFFF00"/>
                </a:highlight>
              </a:rPr>
              <a:t>方面的文献</a:t>
            </a:r>
            <a:endParaRPr lang="zh-CN" altLang="en-US" sz="2000" b="1" dirty="0">
              <a:highlight>
                <a:srgbClr val="FFFF00"/>
              </a:highlight>
            </a:endParaRPr>
          </a:p>
        </p:txBody>
      </p:sp>
      <p:sp>
        <p:nvSpPr>
          <p:cNvPr id="37" name="TextBox 36"/>
          <p:cNvSpPr txBox="1"/>
          <p:nvPr/>
        </p:nvSpPr>
        <p:spPr>
          <a:xfrm>
            <a:off x="1019175" y="2482850"/>
            <a:ext cx="2146935" cy="398780"/>
          </a:xfrm>
          <a:prstGeom prst="rect">
            <a:avLst/>
          </a:prstGeom>
          <a:noFill/>
        </p:spPr>
        <p:txBody>
          <a:bodyPr wrap="square" rtlCol="0">
            <a:spAutoFit/>
          </a:bodyPr>
          <a:lstStyle/>
          <a:p>
            <a:pPr algn="ctr"/>
            <a:r>
              <a:rPr lang="zh-CN" altLang="en-US" sz="2000" b="1" dirty="0">
                <a:solidFill>
                  <a:schemeClr val="accent2"/>
                </a:solidFill>
              </a:rPr>
              <a:t>输入检索词</a:t>
            </a:r>
            <a:endParaRPr lang="en-US" altLang="zh-CN" sz="2000" b="1" dirty="0">
              <a:solidFill>
                <a:schemeClr val="accent2"/>
              </a:solidFill>
            </a:endParaRPr>
          </a:p>
        </p:txBody>
      </p:sp>
    </p:spTree>
  </p:cSld>
  <p:clrMapOvr>
    <a:masterClrMapping/>
  </p:clrMapOvr>
  <p:transition advClick="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p:cNvPicPr>
            <a:picLocks noChangeAspect="1"/>
          </p:cNvPicPr>
          <p:nvPr/>
        </p:nvPicPr>
        <p:blipFill>
          <a:blip r:embed="rId1"/>
          <a:stretch>
            <a:fillRect/>
          </a:stretch>
        </p:blipFill>
        <p:spPr>
          <a:xfrm>
            <a:off x="0" y="236220"/>
            <a:ext cx="12192000" cy="6385560"/>
          </a:xfrm>
          <a:prstGeom prst="rect">
            <a:avLst/>
          </a:prstGeom>
        </p:spPr>
      </p:pic>
      <p:sp>
        <p:nvSpPr>
          <p:cNvPr id="6" name="Rectangle: Rounded Corners 9"/>
          <p:cNvSpPr/>
          <p:nvPr/>
        </p:nvSpPr>
        <p:spPr>
          <a:xfrm>
            <a:off x="8103870" y="245745"/>
            <a:ext cx="1217930" cy="349885"/>
          </a:xfrm>
          <a:prstGeom prst="roundRect">
            <a:avLst>
              <a:gd name="adj" fmla="val 0"/>
            </a:avLst>
          </a:prstGeom>
          <a:noFill/>
          <a:ln w="50800">
            <a:solidFill>
              <a:srgbClr val="FF82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lvl="0" algn="ctr">
              <a:buClrTx/>
              <a:buSzTx/>
              <a:buFontTx/>
            </a:pPr>
            <a:endParaRPr lang="en-US">
              <a:sym typeface="+mn-ea"/>
            </a:endParaRPr>
          </a:p>
        </p:txBody>
      </p:sp>
      <p:sp>
        <p:nvSpPr>
          <p:cNvPr id="3" name="Rectangle: Rounded Corners 9"/>
          <p:cNvSpPr/>
          <p:nvPr/>
        </p:nvSpPr>
        <p:spPr>
          <a:xfrm>
            <a:off x="1524000" y="1815465"/>
            <a:ext cx="1500505" cy="280035"/>
          </a:xfrm>
          <a:prstGeom prst="roundRect">
            <a:avLst>
              <a:gd name="adj" fmla="val 0"/>
            </a:avLst>
          </a:prstGeom>
          <a:noFill/>
          <a:ln w="50800">
            <a:solidFill>
              <a:srgbClr val="FF82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lvl="0" algn="ctr">
              <a:buClrTx/>
              <a:buSzTx/>
              <a:buFontTx/>
            </a:pPr>
            <a:endParaRPr lang="en-US">
              <a:sym typeface="+mn-ea"/>
            </a:endParaRPr>
          </a:p>
        </p:txBody>
      </p:sp>
      <p:grpSp>
        <p:nvGrpSpPr>
          <p:cNvPr id="5" name="组合 4"/>
          <p:cNvGrpSpPr/>
          <p:nvPr/>
        </p:nvGrpSpPr>
        <p:grpSpPr>
          <a:xfrm>
            <a:off x="1524000" y="2131695"/>
            <a:ext cx="4467860" cy="4551680"/>
            <a:chOff x="2400" y="3357"/>
            <a:chExt cx="7036" cy="7168"/>
          </a:xfrm>
        </p:grpSpPr>
        <p:sp>
          <p:nvSpPr>
            <p:cNvPr id="11" name="Rectangle: Rounded Corners 9"/>
            <p:cNvSpPr/>
            <p:nvPr/>
          </p:nvSpPr>
          <p:spPr>
            <a:xfrm>
              <a:off x="2400" y="4041"/>
              <a:ext cx="3506" cy="6485"/>
            </a:xfrm>
            <a:prstGeom prst="roundRect">
              <a:avLst>
                <a:gd name="adj" fmla="val 0"/>
              </a:avLst>
            </a:prstGeom>
            <a:noFill/>
            <a:ln w="50800">
              <a:solidFill>
                <a:srgbClr val="FF82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lvl="0" algn="ctr">
                <a:buClrTx/>
                <a:buSzTx/>
                <a:buFontTx/>
              </a:pPr>
              <a:endParaRPr lang="en-US">
                <a:sym typeface="+mn-ea"/>
              </a:endParaRPr>
            </a:p>
          </p:txBody>
        </p:sp>
        <p:sp>
          <p:nvSpPr>
            <p:cNvPr id="13" name="下箭头 12"/>
            <p:cNvSpPr/>
            <p:nvPr/>
          </p:nvSpPr>
          <p:spPr>
            <a:xfrm>
              <a:off x="4351" y="3465"/>
              <a:ext cx="412" cy="397"/>
            </a:xfrm>
            <a:prstGeom prst="downArrow">
              <a:avLst/>
            </a:prstGeom>
            <a:noFill/>
            <a:ln w="50800">
              <a:solidFill>
                <a:srgbClr val="FF82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lvl="0" algn="ctr">
                <a:buClrTx/>
                <a:buSzTx/>
                <a:buFontTx/>
              </a:pPr>
              <a:endParaRPr lang="en-US">
                <a:sym typeface="+mn-ea"/>
              </a:endParaRPr>
            </a:p>
          </p:txBody>
        </p:sp>
        <p:sp>
          <p:nvSpPr>
            <p:cNvPr id="37" name="TextBox 36"/>
            <p:cNvSpPr txBox="1"/>
            <p:nvPr/>
          </p:nvSpPr>
          <p:spPr>
            <a:xfrm>
              <a:off x="4718" y="3357"/>
              <a:ext cx="4718" cy="628"/>
            </a:xfrm>
            <a:prstGeom prst="rect">
              <a:avLst/>
            </a:prstGeom>
            <a:noFill/>
          </p:spPr>
          <p:txBody>
            <a:bodyPr wrap="square" rtlCol="0">
              <a:spAutoFit/>
            </a:bodyPr>
            <a:lstStyle/>
            <a:p>
              <a:pPr algn="ctr"/>
              <a:r>
                <a:rPr lang="zh-CN" altLang="en-US" sz="2000" b="1" dirty="0">
                  <a:solidFill>
                    <a:schemeClr val="accent2"/>
                  </a:solidFill>
                </a:rPr>
                <a:t>二次筛选，减少输出结果</a:t>
              </a:r>
              <a:endParaRPr lang="en-US" altLang="zh-CN" sz="2000" b="1" dirty="0">
                <a:solidFill>
                  <a:schemeClr val="accent2"/>
                </a:solidFill>
              </a:endParaRPr>
            </a:p>
          </p:txBody>
        </p:sp>
      </p:grpSp>
      <p:sp>
        <p:nvSpPr>
          <p:cNvPr id="7" name="TextBox 36"/>
          <p:cNvSpPr txBox="1"/>
          <p:nvPr/>
        </p:nvSpPr>
        <p:spPr>
          <a:xfrm>
            <a:off x="1524000" y="1311910"/>
            <a:ext cx="2146935" cy="398780"/>
          </a:xfrm>
          <a:prstGeom prst="rect">
            <a:avLst/>
          </a:prstGeom>
          <a:noFill/>
        </p:spPr>
        <p:txBody>
          <a:bodyPr wrap="square" rtlCol="0">
            <a:spAutoFit/>
          </a:bodyPr>
          <a:lstStyle/>
          <a:p>
            <a:pPr algn="l"/>
            <a:r>
              <a:rPr lang="zh-CN" altLang="en-US" sz="2000" b="1" dirty="0">
                <a:solidFill>
                  <a:schemeClr val="accent2"/>
                </a:solidFill>
              </a:rPr>
              <a:t>当前检索结果</a:t>
            </a:r>
            <a:endParaRPr lang="zh-CN" altLang="en-US" sz="2000" b="1" dirty="0">
              <a:solidFill>
                <a:schemeClr val="accent2"/>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linds(horizontal)">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3" grpId="0" bldLvl="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0" y="804545"/>
            <a:ext cx="12192000" cy="5248275"/>
          </a:xfrm>
          <a:prstGeom prst="rect">
            <a:avLst/>
          </a:prstGeom>
        </p:spPr>
      </p:pic>
      <p:sp>
        <p:nvSpPr>
          <p:cNvPr id="3" name="文本框 2"/>
          <p:cNvSpPr txBox="1"/>
          <p:nvPr/>
        </p:nvSpPr>
        <p:spPr>
          <a:xfrm>
            <a:off x="3654425" y="3691255"/>
            <a:ext cx="5066030" cy="583565"/>
          </a:xfrm>
          <a:prstGeom prst="rect">
            <a:avLst/>
          </a:prstGeom>
          <a:solidFill>
            <a:schemeClr val="bg1"/>
          </a:solidFill>
        </p:spPr>
        <p:txBody>
          <a:bodyPr wrap="square" rtlCol="0" anchor="t">
            <a:spAutoFit/>
          </a:bodyPr>
          <a:p>
            <a:r>
              <a:rPr lang="en-US" altLang="zh-CN" sz="1600"/>
              <a:t>Corrosion Prediction of Supercritical CO2 Transport Pipelines</a:t>
            </a:r>
            <a:endParaRPr lang="en-US" altLang="zh-CN" sz="1600"/>
          </a:p>
        </p:txBody>
      </p:sp>
      <p:sp>
        <p:nvSpPr>
          <p:cNvPr id="37" name="TextBox 36"/>
          <p:cNvSpPr txBox="1"/>
          <p:nvPr/>
        </p:nvSpPr>
        <p:spPr>
          <a:xfrm>
            <a:off x="3190875" y="2155190"/>
            <a:ext cx="4439920" cy="398780"/>
          </a:xfrm>
          <a:prstGeom prst="rect">
            <a:avLst/>
          </a:prstGeom>
          <a:noFill/>
        </p:spPr>
        <p:txBody>
          <a:bodyPr wrap="square" rtlCol="0">
            <a:spAutoFit/>
          </a:bodyPr>
          <a:lstStyle/>
          <a:p>
            <a:pPr algn="ctr"/>
            <a:r>
              <a:rPr lang="zh-CN" altLang="en-US" sz="2000" b="1" dirty="0">
                <a:solidFill>
                  <a:schemeClr val="accent2"/>
                </a:solidFill>
              </a:rPr>
              <a:t>借助工具高效获取重要科研信息</a:t>
            </a:r>
            <a:endParaRPr lang="en-US" altLang="zh-CN" sz="2000" b="1" dirty="0">
              <a:solidFill>
                <a:schemeClr val="accent2"/>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p:cNvPicPr>
            <a:picLocks noChangeAspect="1"/>
          </p:cNvPicPr>
          <p:nvPr/>
        </p:nvPicPr>
        <p:blipFill>
          <a:blip r:embed="rId1"/>
          <a:stretch>
            <a:fillRect/>
          </a:stretch>
        </p:blipFill>
        <p:spPr>
          <a:xfrm>
            <a:off x="0" y="448945"/>
            <a:ext cx="12192000" cy="5960110"/>
          </a:xfrm>
          <a:prstGeom prst="rect">
            <a:avLst/>
          </a:prstGeom>
        </p:spPr>
      </p:pic>
      <p:sp>
        <p:nvSpPr>
          <p:cNvPr id="6" name="Rectangle: Rounded Corners 9"/>
          <p:cNvSpPr/>
          <p:nvPr/>
        </p:nvSpPr>
        <p:spPr>
          <a:xfrm>
            <a:off x="5426710" y="2922905"/>
            <a:ext cx="248920" cy="209550"/>
          </a:xfrm>
          <a:prstGeom prst="roundRect">
            <a:avLst>
              <a:gd name="adj" fmla="val 0"/>
            </a:avLst>
          </a:prstGeom>
          <a:noFill/>
          <a:ln w="50800">
            <a:solidFill>
              <a:srgbClr val="FF82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lvl="0" algn="ctr">
              <a:buClrTx/>
              <a:buSzTx/>
              <a:buFontTx/>
            </a:pPr>
            <a:endParaRPr lang="en-US">
              <a:sym typeface="+mn-ea"/>
            </a:endParaRPr>
          </a:p>
        </p:txBody>
      </p:sp>
      <p:cxnSp>
        <p:nvCxnSpPr>
          <p:cNvPr id="3" name="直接箭头连接符 2"/>
          <p:cNvCxnSpPr>
            <a:stCxn id="6" idx="3"/>
          </p:cNvCxnSpPr>
          <p:nvPr/>
        </p:nvCxnSpPr>
        <p:spPr>
          <a:xfrm flipV="1">
            <a:off x="5675630" y="1342390"/>
            <a:ext cx="3657600" cy="1685290"/>
          </a:xfrm>
          <a:prstGeom prst="straightConnector1">
            <a:avLst/>
          </a:prstGeom>
          <a:noFill/>
          <a:ln w="50800">
            <a:solidFill>
              <a:srgbClr val="FF8200"/>
            </a:solidFill>
          </a:ln>
          <a:effectLst/>
        </p:spPr>
        <p:style>
          <a:lnRef idx="1">
            <a:schemeClr val="accent1"/>
          </a:lnRef>
          <a:fillRef idx="3">
            <a:schemeClr val="accent1"/>
          </a:fillRef>
          <a:effectRef idx="2">
            <a:schemeClr val="accent1"/>
          </a:effectRef>
          <a:fontRef idx="minor">
            <a:schemeClr val="lt1"/>
          </a:fontRef>
        </p:style>
      </p:cxnSp>
      <p:sp>
        <p:nvSpPr>
          <p:cNvPr id="37" name="TextBox 36"/>
          <p:cNvSpPr txBox="1"/>
          <p:nvPr/>
        </p:nvSpPr>
        <p:spPr>
          <a:xfrm>
            <a:off x="6939280" y="2341245"/>
            <a:ext cx="2146935" cy="398780"/>
          </a:xfrm>
          <a:prstGeom prst="rect">
            <a:avLst/>
          </a:prstGeom>
          <a:noFill/>
        </p:spPr>
        <p:txBody>
          <a:bodyPr wrap="square" rtlCol="0">
            <a:spAutoFit/>
          </a:bodyPr>
          <a:lstStyle/>
          <a:p>
            <a:pPr algn="ctr"/>
            <a:r>
              <a:rPr lang="zh-CN" altLang="en-US" sz="2000" b="1" dirty="0">
                <a:solidFill>
                  <a:schemeClr val="accent2"/>
                </a:solidFill>
              </a:rPr>
              <a:t>文献来源有依据</a:t>
            </a:r>
            <a:endParaRPr lang="en-US" altLang="zh-CN" sz="2000" b="1" dirty="0">
              <a:solidFill>
                <a:schemeClr val="accent2"/>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0" y="731520"/>
            <a:ext cx="12192000" cy="5394325"/>
          </a:xfrm>
          <a:prstGeom prst="rect">
            <a:avLst/>
          </a:prstGeom>
        </p:spPr>
      </p:pic>
      <p:sp>
        <p:nvSpPr>
          <p:cNvPr id="47" name="Rectangle: Rounded Corners 46"/>
          <p:cNvSpPr/>
          <p:nvPr/>
        </p:nvSpPr>
        <p:spPr>
          <a:xfrm>
            <a:off x="10053322" y="1912683"/>
            <a:ext cx="1330571" cy="344812"/>
          </a:xfrm>
          <a:prstGeom prst="roundRect">
            <a:avLst/>
          </a:prstGeom>
          <a:noFill/>
          <a:ln w="50800">
            <a:solidFill>
              <a:srgbClr val="FF82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a:buClrTx/>
              <a:buSzTx/>
              <a:buFontTx/>
            </a:pPr>
            <a:endParaRPr lang="en-US">
              <a:sym typeface="+mn-ea"/>
            </a:endParaRPr>
          </a:p>
        </p:txBody>
      </p:sp>
      <p:sp>
        <p:nvSpPr>
          <p:cNvPr id="48" name="Rectangle 47"/>
          <p:cNvSpPr/>
          <p:nvPr/>
        </p:nvSpPr>
        <p:spPr>
          <a:xfrm>
            <a:off x="10028458" y="1382515"/>
            <a:ext cx="1361667" cy="5109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r>
              <a:rPr lang="zh-CN" altLang="en-US" sz="2000" b="1" dirty="0">
                <a:sym typeface="+mn-ea"/>
              </a:rPr>
              <a:t>高级检索</a:t>
            </a:r>
            <a:endParaRPr lang="zh-CN" altLang="en-US" sz="2000" b="1" dirty="0">
              <a:sym typeface="+mn-ea"/>
            </a:endParaRPr>
          </a:p>
        </p:txBody>
      </p:sp>
      <p:sp>
        <p:nvSpPr>
          <p:cNvPr id="17" name="Rectangle: Rounded Corners 9"/>
          <p:cNvSpPr/>
          <p:nvPr/>
        </p:nvSpPr>
        <p:spPr>
          <a:xfrm>
            <a:off x="9525" y="731520"/>
            <a:ext cx="1578610" cy="504190"/>
          </a:xfrm>
          <a:prstGeom prst="roundRect">
            <a:avLst>
              <a:gd name="adj" fmla="val 0"/>
            </a:avLst>
          </a:prstGeom>
          <a:noFill/>
          <a:ln w="50800">
            <a:solidFill>
              <a:srgbClr val="FF82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lvl="0" algn="ctr">
              <a:buClrTx/>
              <a:buSzTx/>
              <a:buFontTx/>
            </a:pPr>
            <a:endParaRPr lang="en-US">
              <a:sym typeface="+mn-ea"/>
            </a:endParaRPr>
          </a:p>
        </p:txBody>
      </p:sp>
      <p:sp>
        <p:nvSpPr>
          <p:cNvPr id="37" name="TextBox 36"/>
          <p:cNvSpPr txBox="1"/>
          <p:nvPr/>
        </p:nvSpPr>
        <p:spPr>
          <a:xfrm>
            <a:off x="1607185" y="581025"/>
            <a:ext cx="2797175" cy="835660"/>
          </a:xfrm>
          <a:prstGeom prst="rect">
            <a:avLst/>
          </a:prstGeom>
          <a:noFill/>
        </p:spPr>
        <p:txBody>
          <a:bodyPr wrap="square" rtlCol="0">
            <a:spAutoFit/>
          </a:bodyPr>
          <a:lstStyle/>
          <a:p>
            <a:pPr indent="0" fontAlgn="auto">
              <a:lnSpc>
                <a:spcPct val="120000"/>
              </a:lnSpc>
            </a:pPr>
            <a:r>
              <a:rPr lang="zh-CN" altLang="en-US" sz="2200" b="1" dirty="0">
                <a:solidFill>
                  <a:schemeClr val="accent2"/>
                </a:solidFill>
              </a:rPr>
              <a:t>任意页面点击图示，</a:t>
            </a:r>
            <a:endParaRPr lang="zh-CN" altLang="en-US" sz="2200" b="1" dirty="0">
              <a:solidFill>
                <a:schemeClr val="accent2"/>
              </a:solidFill>
            </a:endParaRPr>
          </a:p>
          <a:p>
            <a:r>
              <a:rPr lang="zh-CN" altLang="en-US" sz="2200" b="1" dirty="0">
                <a:solidFill>
                  <a:schemeClr val="accent2"/>
                </a:solidFill>
              </a:rPr>
              <a:t>返回</a:t>
            </a:r>
            <a:r>
              <a:rPr lang="en-US" altLang="zh-CN" sz="2200" b="1" dirty="0">
                <a:solidFill>
                  <a:schemeClr val="accent2"/>
                </a:solidFill>
              </a:rPr>
              <a:t>SD</a:t>
            </a:r>
            <a:r>
              <a:rPr lang="zh-CN" altLang="en-US" sz="2200" b="1" dirty="0">
                <a:solidFill>
                  <a:schemeClr val="accent2"/>
                </a:solidFill>
              </a:rPr>
              <a:t>首页</a:t>
            </a:r>
            <a:endParaRPr lang="zh-CN" altLang="en-US" sz="2200" b="1" dirty="0">
              <a:solidFill>
                <a:schemeClr val="accent2"/>
              </a:solidFill>
            </a:endParaRPr>
          </a:p>
        </p:txBody>
      </p:sp>
    </p:spTree>
  </p:cSld>
  <p:clrMapOvr>
    <a:masterClrMapping/>
  </p:clrMapOvr>
  <p:transition advClick="0"/>
  <p:timing>
    <p:tnLst>
      <p:par>
        <p:cTn id="1" dur="indefinite" restart="never" nodeType="tmRoot"/>
      </p:par>
    </p:tnLst>
    <p:bldLst>
      <p:bldP spid="47"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2512060" y="132715"/>
            <a:ext cx="8094345" cy="6724650"/>
            <a:chOff x="3956" y="728"/>
            <a:chExt cx="12122" cy="10071"/>
          </a:xfrm>
        </p:grpSpPr>
        <p:pic>
          <p:nvPicPr>
            <p:cNvPr id="2" name="图片 1"/>
            <p:cNvPicPr>
              <a:picLocks noChangeAspect="1"/>
            </p:cNvPicPr>
            <p:nvPr/>
          </p:nvPicPr>
          <p:blipFill>
            <a:blip r:embed="rId1"/>
            <a:stretch>
              <a:fillRect/>
            </a:stretch>
          </p:blipFill>
          <p:spPr>
            <a:xfrm>
              <a:off x="3956" y="728"/>
              <a:ext cx="12122" cy="5717"/>
            </a:xfrm>
            <a:prstGeom prst="rect">
              <a:avLst/>
            </a:prstGeom>
          </p:spPr>
        </p:pic>
        <p:pic>
          <p:nvPicPr>
            <p:cNvPr id="3" name="图片 2"/>
            <p:cNvPicPr>
              <a:picLocks noChangeAspect="1"/>
            </p:cNvPicPr>
            <p:nvPr/>
          </p:nvPicPr>
          <p:blipFill>
            <a:blip r:embed="rId2"/>
            <a:stretch>
              <a:fillRect/>
            </a:stretch>
          </p:blipFill>
          <p:spPr>
            <a:xfrm>
              <a:off x="7633" y="6717"/>
              <a:ext cx="8335" cy="4083"/>
            </a:xfrm>
            <a:prstGeom prst="rect">
              <a:avLst/>
            </a:prstGeom>
          </p:spPr>
        </p:pic>
      </p:grpSp>
      <p:sp>
        <p:nvSpPr>
          <p:cNvPr id="4" name="Rectangle 3"/>
          <p:cNvSpPr/>
          <p:nvPr/>
        </p:nvSpPr>
        <p:spPr>
          <a:xfrm>
            <a:off x="-1" y="895544"/>
            <a:ext cx="2250831" cy="5109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r>
              <a:rPr lang="en-US" altLang="zh-CN" sz="2000" b="1" dirty="0">
                <a:sym typeface="+mn-ea"/>
              </a:rPr>
              <a:t>2 </a:t>
            </a:r>
            <a:r>
              <a:rPr lang="zh-CN" altLang="en-US" sz="2000" b="1" dirty="0">
                <a:sym typeface="+mn-ea"/>
              </a:rPr>
              <a:t>高级检索</a:t>
            </a:r>
            <a:endParaRPr lang="zh-CN" altLang="en-US" sz="2000" b="1" dirty="0">
              <a:sym typeface="+mn-ea"/>
            </a:endParaRPr>
          </a:p>
        </p:txBody>
      </p:sp>
      <p:grpSp>
        <p:nvGrpSpPr>
          <p:cNvPr id="11" name="组合 10"/>
          <p:cNvGrpSpPr/>
          <p:nvPr/>
        </p:nvGrpSpPr>
        <p:grpSpPr>
          <a:xfrm>
            <a:off x="5273675" y="419735"/>
            <a:ext cx="4814570" cy="3404235"/>
            <a:chOff x="8305" y="661"/>
            <a:chExt cx="7582" cy="5361"/>
          </a:xfrm>
        </p:grpSpPr>
        <p:sp>
          <p:nvSpPr>
            <p:cNvPr id="12" name="Rectangle 11"/>
            <p:cNvSpPr/>
            <p:nvPr/>
          </p:nvSpPr>
          <p:spPr>
            <a:xfrm>
              <a:off x="13727" y="3127"/>
              <a:ext cx="2160" cy="3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r>
                <a:rPr lang="zh-CN" altLang="en-US" sz="1600" b="1" dirty="0">
                  <a:sym typeface="+mn-ea"/>
                </a:rPr>
                <a:t>限定机构</a:t>
              </a:r>
              <a:endParaRPr lang="zh-CN" altLang="en-US" sz="1600" b="1" dirty="0">
                <a:sym typeface="+mn-ea"/>
              </a:endParaRPr>
            </a:p>
          </p:txBody>
        </p:sp>
        <p:sp>
          <p:nvSpPr>
            <p:cNvPr id="17" name="Rectangle 16"/>
            <p:cNvSpPr/>
            <p:nvPr/>
          </p:nvSpPr>
          <p:spPr>
            <a:xfrm>
              <a:off x="8305" y="661"/>
              <a:ext cx="3009" cy="3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r>
                <a:rPr lang="zh-CN" altLang="en-US" sz="1600" b="1" dirty="0">
                  <a:sym typeface="+mn-ea"/>
                </a:rPr>
                <a:t>在全文中检索</a:t>
              </a:r>
              <a:endParaRPr lang="zh-CN" altLang="en-US" sz="1600" b="1" dirty="0">
                <a:sym typeface="+mn-ea"/>
              </a:endParaRPr>
            </a:p>
          </p:txBody>
        </p:sp>
        <p:sp>
          <p:nvSpPr>
            <p:cNvPr id="22" name="Rectangle 21"/>
            <p:cNvSpPr/>
            <p:nvPr/>
          </p:nvSpPr>
          <p:spPr>
            <a:xfrm>
              <a:off x="8320" y="3135"/>
              <a:ext cx="3009" cy="3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r>
                <a:rPr lang="zh-CN" altLang="en-US" sz="1600" b="1" dirty="0">
                  <a:sym typeface="+mn-ea"/>
                </a:rPr>
                <a:t>限定作者</a:t>
              </a:r>
              <a:endParaRPr lang="zh-CN" altLang="en-US" sz="1600" b="1" dirty="0">
                <a:sym typeface="+mn-ea"/>
              </a:endParaRPr>
            </a:p>
          </p:txBody>
        </p:sp>
        <p:sp>
          <p:nvSpPr>
            <p:cNvPr id="24" name="Rectangle 23"/>
            <p:cNvSpPr/>
            <p:nvPr/>
          </p:nvSpPr>
          <p:spPr>
            <a:xfrm>
              <a:off x="8320" y="1895"/>
              <a:ext cx="2994" cy="3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t>在刊名</a:t>
              </a:r>
              <a:r>
                <a:rPr lang="en-US" altLang="zh-CN" sz="1600" b="1" dirty="0"/>
                <a:t>/</a:t>
              </a:r>
              <a:r>
                <a:rPr lang="zh-CN" altLang="en-US" sz="1600" b="1" dirty="0"/>
                <a:t>书名检索</a:t>
              </a:r>
              <a:endParaRPr lang="zh-CN" altLang="en-US" sz="1600" b="1" dirty="0"/>
            </a:p>
          </p:txBody>
        </p:sp>
        <p:sp>
          <p:nvSpPr>
            <p:cNvPr id="25" name="Rectangle 24"/>
            <p:cNvSpPr/>
            <p:nvPr/>
          </p:nvSpPr>
          <p:spPr>
            <a:xfrm>
              <a:off x="13727" y="1895"/>
              <a:ext cx="2160" cy="41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r>
                <a:rPr lang="zh-CN" altLang="en-US" sz="1600" b="1" dirty="0">
                  <a:sym typeface="+mn-ea"/>
                </a:rPr>
                <a:t>限定年份</a:t>
              </a:r>
              <a:endParaRPr lang="zh-CN" altLang="en-US" sz="1600" b="1" dirty="0">
                <a:sym typeface="+mn-ea"/>
              </a:endParaRPr>
            </a:p>
          </p:txBody>
        </p:sp>
        <p:sp>
          <p:nvSpPr>
            <p:cNvPr id="26" name="Rectangle 25"/>
            <p:cNvSpPr/>
            <p:nvPr/>
          </p:nvSpPr>
          <p:spPr>
            <a:xfrm>
              <a:off x="8320" y="5623"/>
              <a:ext cx="4877" cy="39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r>
                <a:rPr lang="zh-CN" altLang="en-US" sz="1600" b="1" dirty="0">
                  <a:sym typeface="+mn-ea"/>
                </a:rPr>
                <a:t>在标题、文摘、关键字中检索</a:t>
              </a:r>
              <a:endParaRPr lang="zh-CN" altLang="en-US" sz="1600" b="1" dirty="0">
                <a:sym typeface="+mn-ea"/>
              </a:endParaRPr>
            </a:p>
          </p:txBody>
        </p:sp>
      </p:grpSp>
      <p:sp>
        <p:nvSpPr>
          <p:cNvPr id="21" name="Rectangle: Rounded Corners 20"/>
          <p:cNvSpPr/>
          <p:nvPr/>
        </p:nvSpPr>
        <p:spPr>
          <a:xfrm>
            <a:off x="2511889" y="114924"/>
            <a:ext cx="1330571" cy="344812"/>
          </a:xfrm>
          <a:prstGeom prst="roundRect">
            <a:avLst/>
          </a:prstGeom>
          <a:noFill/>
          <a:ln w="50800">
            <a:solidFill>
              <a:srgbClr val="FF82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a:buClrTx/>
              <a:buSzTx/>
              <a:buFontTx/>
            </a:pPr>
            <a:endParaRPr lang="en-US">
              <a:sym typeface="+mn-ea"/>
            </a:endParaRPr>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ldLvl="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895350"/>
            <a:ext cx="2836545" cy="5111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t>检索技巧</a:t>
            </a:r>
            <a:endParaRPr lang="zh-CN" altLang="en-US" sz="2000" b="1" dirty="0"/>
          </a:p>
        </p:txBody>
      </p:sp>
      <p:sp>
        <p:nvSpPr>
          <p:cNvPr id="12" name="Rectangle: Rounded Corners 11"/>
          <p:cNvSpPr/>
          <p:nvPr/>
        </p:nvSpPr>
        <p:spPr>
          <a:xfrm>
            <a:off x="4099445" y="2707522"/>
            <a:ext cx="1179483" cy="349135"/>
          </a:xfrm>
          <a:prstGeom prst="roundRect">
            <a:avLst>
              <a:gd name="adj" fmla="val 0"/>
            </a:avLst>
          </a:prstGeom>
          <a:noFill/>
          <a:ln w="50800">
            <a:solidFill>
              <a:srgbClr val="FF8200"/>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p>
        </p:txBody>
      </p:sp>
      <p:pic>
        <p:nvPicPr>
          <p:cNvPr id="4" name="图片 3"/>
          <p:cNvPicPr>
            <a:picLocks noChangeAspect="1"/>
          </p:cNvPicPr>
          <p:nvPr/>
        </p:nvPicPr>
        <p:blipFill>
          <a:blip r:embed="rId1"/>
          <a:stretch>
            <a:fillRect/>
          </a:stretch>
        </p:blipFill>
        <p:spPr>
          <a:xfrm>
            <a:off x="2849245" y="895350"/>
            <a:ext cx="9105265" cy="5501005"/>
          </a:xfrm>
          <a:prstGeom prst="rect">
            <a:avLst/>
          </a:prstGeom>
        </p:spPr>
      </p:pic>
      <p:sp>
        <p:nvSpPr>
          <p:cNvPr id="7" name="Rectangle: Rounded Corners 20"/>
          <p:cNvSpPr/>
          <p:nvPr/>
        </p:nvSpPr>
        <p:spPr>
          <a:xfrm>
            <a:off x="2849245" y="1930400"/>
            <a:ext cx="1450975" cy="335280"/>
          </a:xfrm>
          <a:prstGeom prst="roundRect">
            <a:avLst/>
          </a:prstGeom>
          <a:noFill/>
          <a:ln w="50800">
            <a:solidFill>
              <a:srgbClr val="FF82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a:buClrTx/>
              <a:buSzTx/>
              <a:buFontTx/>
            </a:pPr>
            <a:endParaRPr lang="en-US">
              <a:sym typeface="+mn-ea"/>
            </a:endParaRPr>
          </a:p>
        </p:txBody>
      </p:sp>
    </p:spTree>
  </p:cSld>
  <p:clrMapOvr>
    <a:masterClrMapping/>
  </p:clrMapOvr>
  <p:transition advClick="0"/>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p:cNvPicPr>
            <a:picLocks noChangeAspect="1"/>
          </p:cNvPicPr>
          <p:nvPr/>
        </p:nvPicPr>
        <p:blipFill>
          <a:blip r:embed="rId1"/>
          <a:stretch>
            <a:fillRect/>
          </a:stretch>
        </p:blipFill>
        <p:spPr>
          <a:xfrm>
            <a:off x="76200" y="627380"/>
            <a:ext cx="12115800" cy="6071870"/>
          </a:xfrm>
          <a:prstGeom prst="rect">
            <a:avLst/>
          </a:prstGeom>
          <a:noFill/>
          <a:ln w="50800">
            <a:noFill/>
          </a:ln>
          <a:effectLst/>
        </p:spPr>
      </p:pic>
      <p:sp>
        <p:nvSpPr>
          <p:cNvPr id="2" name="Rectangle 1"/>
          <p:cNvSpPr/>
          <p:nvPr/>
        </p:nvSpPr>
        <p:spPr>
          <a:xfrm>
            <a:off x="0" y="116205"/>
            <a:ext cx="2836545" cy="5111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buSzTx/>
              <a:buFontTx/>
            </a:pPr>
            <a:r>
              <a:rPr lang="zh-CN" altLang="en-US" sz="2000" b="1" dirty="0">
                <a:sym typeface="+mn-ea"/>
              </a:rPr>
              <a:t>Search tips</a:t>
            </a:r>
            <a:endParaRPr lang="zh-CN" altLang="en-US" sz="2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2975610" y="98425"/>
            <a:ext cx="8112125" cy="6760210"/>
          </a:xfrm>
          <a:prstGeom prst="rect">
            <a:avLst/>
          </a:prstGeom>
        </p:spPr>
      </p:pic>
      <p:sp>
        <p:nvSpPr>
          <p:cNvPr id="11" name="Rectangle 10"/>
          <p:cNvSpPr/>
          <p:nvPr/>
        </p:nvSpPr>
        <p:spPr>
          <a:xfrm>
            <a:off x="304165" y="711835"/>
            <a:ext cx="2592705" cy="5111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000" b="1" dirty="0"/>
              <a:t>SD</a:t>
            </a:r>
            <a:r>
              <a:rPr lang="zh-CN" altLang="en-US" sz="2000" b="1" dirty="0"/>
              <a:t>支持的检索算符</a:t>
            </a:r>
            <a:endParaRPr lang="zh-CN" altLang="en-US" sz="2000" b="1" dirty="0"/>
          </a:p>
        </p:txBody>
      </p:sp>
      <p:sp>
        <p:nvSpPr>
          <p:cNvPr id="7" name="Rectangle: Rounded Corners 20"/>
          <p:cNvSpPr/>
          <p:nvPr/>
        </p:nvSpPr>
        <p:spPr>
          <a:xfrm>
            <a:off x="3286125" y="5431790"/>
            <a:ext cx="7948930" cy="657225"/>
          </a:xfrm>
          <a:prstGeom prst="roundRect">
            <a:avLst/>
          </a:prstGeom>
          <a:noFill/>
          <a:ln w="50800">
            <a:solidFill>
              <a:srgbClr val="FF82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lvl="0" algn="ctr">
              <a:buClrTx/>
              <a:buSzTx/>
              <a:buFontTx/>
            </a:pPr>
            <a:endParaRPr lang="en-US">
              <a:sym typeface="+mn-ea"/>
            </a:endParaRPr>
          </a:p>
        </p:txBody>
      </p:sp>
      <p:sp>
        <p:nvSpPr>
          <p:cNvPr id="3" name="Rectangle: Rounded Corners 20"/>
          <p:cNvSpPr/>
          <p:nvPr/>
        </p:nvSpPr>
        <p:spPr>
          <a:xfrm>
            <a:off x="3235325" y="2710815"/>
            <a:ext cx="749935" cy="1311910"/>
          </a:xfrm>
          <a:prstGeom prst="roundRect">
            <a:avLst/>
          </a:prstGeom>
          <a:noFill/>
          <a:ln w="50800">
            <a:solidFill>
              <a:srgbClr val="FF82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lvl="0" algn="ctr">
              <a:buClrTx/>
              <a:buSzTx/>
              <a:buFontTx/>
            </a:pPr>
            <a:endParaRPr lang="en-US">
              <a:sym typeface="+mn-ea"/>
            </a:endParaRPr>
          </a:p>
        </p:txBody>
      </p:sp>
    </p:spTree>
  </p:cSld>
  <p:clrMapOvr>
    <a:masterClrMapping/>
  </p:clrMapOvr>
  <p:transition advClick="0"/>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698500" y="650875"/>
            <a:ext cx="9235440" cy="6207125"/>
          </a:xfrm>
          <a:prstGeom prst="rect">
            <a:avLst/>
          </a:prstGeom>
        </p:spPr>
      </p:pic>
      <p:grpSp>
        <p:nvGrpSpPr>
          <p:cNvPr id="11" name="组合 10"/>
          <p:cNvGrpSpPr/>
          <p:nvPr/>
        </p:nvGrpSpPr>
        <p:grpSpPr>
          <a:xfrm>
            <a:off x="3738880" y="1206500"/>
            <a:ext cx="5899785" cy="4170045"/>
            <a:chOff x="5888" y="1900"/>
            <a:chExt cx="9291" cy="6567"/>
          </a:xfrm>
        </p:grpSpPr>
        <p:sp>
          <p:nvSpPr>
            <p:cNvPr id="10" name="矩形 9"/>
            <p:cNvSpPr/>
            <p:nvPr/>
          </p:nvSpPr>
          <p:spPr>
            <a:xfrm>
              <a:off x="9717" y="7732"/>
              <a:ext cx="5462" cy="63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r>
                <a:rPr lang="zh-CN" altLang="en-US" sz="2000" b="1" dirty="0">
                  <a:sym typeface="+mn-ea"/>
                </a:rPr>
                <a:t>检索词</a:t>
              </a:r>
              <a:r>
                <a:rPr lang="en-US" altLang="zh-CN" sz="2000" b="1" dirty="0">
                  <a:sym typeface="+mn-ea"/>
                </a:rPr>
                <a:t> + </a:t>
              </a:r>
              <a:r>
                <a:rPr lang="zh-CN" altLang="en-US" sz="2000" b="1" dirty="0">
                  <a:sym typeface="+mn-ea"/>
                </a:rPr>
                <a:t>逻辑算符</a:t>
              </a:r>
              <a:r>
                <a:rPr lang="en-US" altLang="zh-CN" sz="2000" b="1" dirty="0">
                  <a:sym typeface="+mn-ea"/>
                </a:rPr>
                <a:t> = </a:t>
              </a:r>
              <a:r>
                <a:rPr lang="zh-CN" altLang="en-US" sz="2000" b="1" dirty="0">
                  <a:sym typeface="+mn-ea"/>
                </a:rPr>
                <a:t>检索式</a:t>
              </a:r>
              <a:endParaRPr lang="zh-CN" altLang="en-US" sz="2000" b="1" dirty="0">
                <a:sym typeface="+mn-ea"/>
              </a:endParaRPr>
            </a:p>
          </p:txBody>
        </p:sp>
        <p:cxnSp>
          <p:nvCxnSpPr>
            <p:cNvPr id="9" name="肘形连接符 8"/>
            <p:cNvCxnSpPr>
              <a:stCxn id="6" idx="1"/>
              <a:endCxn id="21" idx="1"/>
            </p:cNvCxnSpPr>
            <p:nvPr/>
          </p:nvCxnSpPr>
          <p:spPr>
            <a:xfrm rot="10800000" flipH="1" flipV="1">
              <a:off x="5888" y="1900"/>
              <a:ext cx="158" cy="6567"/>
            </a:xfrm>
            <a:prstGeom prst="bentConnector3">
              <a:avLst>
                <a:gd name="adj1" fmla="val -237342"/>
              </a:avLst>
            </a:prstGeom>
            <a:ln>
              <a:tailEnd type="arrow"/>
            </a:ln>
          </p:spPr>
          <p:style>
            <a:lnRef idx="2">
              <a:schemeClr val="accent1"/>
            </a:lnRef>
            <a:fillRef idx="0">
              <a:srgbClr val="FFFFFF"/>
            </a:fillRef>
            <a:effectRef idx="0">
              <a:srgbClr val="FFFFFF"/>
            </a:effectRef>
            <a:fontRef idx="minor">
              <a:schemeClr val="tx1"/>
            </a:fontRef>
          </p:style>
        </p:cxnSp>
      </p:grpSp>
      <p:sp>
        <p:nvSpPr>
          <p:cNvPr id="8" name="Rectangle 7"/>
          <p:cNvSpPr/>
          <p:nvPr/>
        </p:nvSpPr>
        <p:spPr>
          <a:xfrm>
            <a:off x="3720465" y="0"/>
            <a:ext cx="6337300" cy="624205"/>
          </a:xfrm>
          <a:prstGeom prst="rect">
            <a:avLst/>
          </a:prstGeom>
          <a:solidFill>
            <a:srgbClr val="000000">
              <a:alpha val="0"/>
            </a:srgbClr>
          </a:solidFill>
          <a:ln>
            <a:noFill/>
          </a:ln>
        </p:spPr>
        <p:style>
          <a:lnRef idx="2">
            <a:schemeClr val="accent1"/>
          </a:lnRef>
          <a:fillRef idx="0">
            <a:srgbClr val="FFFFFF"/>
          </a:fillRef>
          <a:effectRef idx="0">
            <a:srgbClr val="FFFFFF"/>
          </a:effectRef>
          <a:fontRef idx="minor">
            <a:schemeClr val="tx1"/>
          </a:fontRef>
        </p:style>
        <p:txBody>
          <a:bodyPr rtlCol="0" anchor="ctr"/>
          <a:lstStyle/>
          <a:p>
            <a:pPr indent="0" fontAlgn="auto">
              <a:lnSpc>
                <a:spcPts val="2600"/>
              </a:lnSpc>
            </a:pPr>
            <a:r>
              <a:rPr lang="zh-CN" altLang="en-US" sz="2000" b="1" dirty="0">
                <a:highlight>
                  <a:srgbClr val="FFFF00"/>
                </a:highlight>
              </a:rPr>
              <a:t>案例</a:t>
            </a:r>
            <a:r>
              <a:rPr lang="en-US" altLang="zh-CN" sz="2000" b="1" dirty="0">
                <a:highlight>
                  <a:srgbClr val="FFFF00"/>
                </a:highlight>
              </a:rPr>
              <a:t>2</a:t>
            </a:r>
            <a:r>
              <a:rPr lang="zh-CN" altLang="en-US" sz="2000" b="1" dirty="0">
                <a:highlight>
                  <a:srgbClr val="FFFF00"/>
                </a:highlight>
              </a:rPr>
              <a:t>：搜索关于</a:t>
            </a:r>
            <a:r>
              <a:rPr lang="en-US" altLang="zh-CN" sz="2000" b="1" dirty="0">
                <a:highlight>
                  <a:srgbClr val="FFFF00"/>
                </a:highlight>
              </a:rPr>
              <a:t>“</a:t>
            </a:r>
            <a:r>
              <a:rPr lang="zh-CN" altLang="en-US" sz="2000" b="1" dirty="0">
                <a:highlight>
                  <a:srgbClr val="FFFF00"/>
                </a:highlight>
              </a:rPr>
              <a:t>长输管道腐蚀速率预测技术</a:t>
            </a:r>
            <a:r>
              <a:rPr lang="en-US" altLang="zh-CN" sz="2000" b="1" dirty="0">
                <a:highlight>
                  <a:srgbClr val="FFFF00"/>
                </a:highlight>
              </a:rPr>
              <a:t>”</a:t>
            </a:r>
            <a:r>
              <a:rPr lang="zh-CN" altLang="en-US" sz="2000" b="1" dirty="0">
                <a:highlight>
                  <a:srgbClr val="FFFF00"/>
                </a:highlight>
              </a:rPr>
              <a:t>的文献</a:t>
            </a:r>
            <a:endParaRPr lang="zh-CN" altLang="en-US" sz="2000" b="1" dirty="0">
              <a:highlight>
                <a:srgbClr val="FFFF00"/>
              </a:highlight>
            </a:endParaRPr>
          </a:p>
        </p:txBody>
      </p:sp>
      <p:sp>
        <p:nvSpPr>
          <p:cNvPr id="3" name="文本框 2"/>
          <p:cNvSpPr txBox="1"/>
          <p:nvPr/>
        </p:nvSpPr>
        <p:spPr>
          <a:xfrm>
            <a:off x="3720465" y="615315"/>
            <a:ext cx="8280400" cy="368300"/>
          </a:xfrm>
          <a:prstGeom prst="rect">
            <a:avLst/>
          </a:prstGeom>
          <a:noFill/>
        </p:spPr>
        <p:txBody>
          <a:bodyPr wrap="square" rtlCol="0" anchor="t">
            <a:spAutoFit/>
          </a:bodyPr>
          <a:p>
            <a:r>
              <a:rPr lang="zh-CN" altLang="en-US"/>
              <a:t>长输管道：</a:t>
            </a:r>
            <a:r>
              <a:rPr lang="en-US" altLang="zh-CN"/>
              <a:t>long-distance pipeline    </a:t>
            </a:r>
            <a:r>
              <a:rPr lang="zh-CN" altLang="en-US">
                <a:sym typeface="+mn-ea"/>
              </a:rPr>
              <a:t>腐蚀：</a:t>
            </a:r>
            <a:r>
              <a:rPr lang="en-US" altLang="zh-CN"/>
              <a:t>corrosion</a:t>
            </a:r>
            <a:r>
              <a:rPr lang="zh-CN" altLang="en-US"/>
              <a:t> </a:t>
            </a:r>
            <a:r>
              <a:rPr lang="en-US" altLang="zh-CN"/>
              <a:t>rate    </a:t>
            </a:r>
            <a:r>
              <a:rPr lang="zh-CN" altLang="en-US"/>
              <a:t>预测：</a:t>
            </a:r>
            <a:r>
              <a:rPr lang="en-US" altLang="zh-CN"/>
              <a:t>predict</a:t>
            </a:r>
            <a:endParaRPr lang="en-US" altLang="zh-CN"/>
          </a:p>
        </p:txBody>
      </p:sp>
      <p:sp>
        <p:nvSpPr>
          <p:cNvPr id="6" name="文本框 5"/>
          <p:cNvSpPr txBox="1"/>
          <p:nvPr/>
        </p:nvSpPr>
        <p:spPr>
          <a:xfrm>
            <a:off x="3738880" y="1022350"/>
            <a:ext cx="8453755" cy="368300"/>
          </a:xfrm>
          <a:prstGeom prst="rect">
            <a:avLst/>
          </a:prstGeom>
          <a:noFill/>
        </p:spPr>
        <p:txBody>
          <a:bodyPr wrap="square" rtlCol="0" anchor="t">
            <a:spAutoFit/>
          </a:bodyPr>
          <a:p>
            <a:pPr algn="l">
              <a:buClrTx/>
              <a:buSzTx/>
              <a:buNone/>
            </a:pPr>
            <a:r>
              <a:rPr lang="zh-CN" altLang="en-US" b="1">
                <a:solidFill>
                  <a:schemeClr val="accent2"/>
                </a:solidFill>
              </a:rPr>
              <a:t>参考检索式：</a:t>
            </a:r>
            <a:r>
              <a:rPr lang="zh-CN" altLang="en-US" b="1">
                <a:solidFill>
                  <a:schemeClr val="accent2"/>
                </a:solidFill>
                <a:highlight>
                  <a:srgbClr val="FFFF00"/>
                </a:highlight>
              </a:rPr>
              <a:t>"</a:t>
            </a:r>
            <a:r>
              <a:rPr lang="en-US" altLang="zh-CN">
                <a:highlight>
                  <a:srgbClr val="FFFF00"/>
                </a:highlight>
                <a:sym typeface="+mn-ea"/>
              </a:rPr>
              <a:t>long-distance</a:t>
            </a:r>
            <a:r>
              <a:rPr lang="zh-CN" altLang="en-US" b="1">
                <a:solidFill>
                  <a:schemeClr val="accent2"/>
                </a:solidFill>
                <a:highlight>
                  <a:srgbClr val="FFFF00"/>
                </a:highlight>
              </a:rPr>
              <a:t>"</a:t>
            </a:r>
            <a:r>
              <a:rPr lang="en-US" altLang="zh-CN">
                <a:highlight>
                  <a:srgbClr val="FFFF00"/>
                </a:highlight>
              </a:rPr>
              <a:t> </a:t>
            </a:r>
            <a:r>
              <a:rPr lang="zh-CN" altLang="en-US" b="1">
                <a:solidFill>
                  <a:schemeClr val="accent2"/>
                </a:solidFill>
                <a:highlight>
                  <a:srgbClr val="FFFF00"/>
                </a:highlight>
              </a:rPr>
              <a:t>AND</a:t>
            </a:r>
            <a:r>
              <a:rPr lang="en-US" altLang="zh-CN">
                <a:highlight>
                  <a:srgbClr val="FFFF00"/>
                </a:highlight>
              </a:rPr>
              <a:t> </a:t>
            </a:r>
            <a:r>
              <a:rPr lang="en-US" altLang="zh-CN">
                <a:highlight>
                  <a:srgbClr val="FFFF00"/>
                </a:highlight>
                <a:sym typeface="+mn-ea"/>
              </a:rPr>
              <a:t>pipeline</a:t>
            </a:r>
            <a:r>
              <a:rPr lang="en-US" altLang="zh-CN">
                <a:highlight>
                  <a:srgbClr val="FFFF00"/>
                </a:highlight>
              </a:rPr>
              <a:t> </a:t>
            </a:r>
            <a:r>
              <a:rPr lang="zh-CN" altLang="en-US" b="1">
                <a:solidFill>
                  <a:schemeClr val="accent2"/>
                </a:solidFill>
                <a:highlight>
                  <a:srgbClr val="FFFF00"/>
                </a:highlight>
              </a:rPr>
              <a:t>AND</a:t>
            </a:r>
            <a:r>
              <a:rPr lang="en-US" altLang="zh-CN">
                <a:highlight>
                  <a:srgbClr val="FFFF00"/>
                </a:highlight>
              </a:rPr>
              <a:t> </a:t>
            </a:r>
            <a:r>
              <a:rPr lang="en-US" altLang="zh-CN">
                <a:highlight>
                  <a:srgbClr val="FFFF00"/>
                </a:highlight>
                <a:sym typeface="+mn-ea"/>
              </a:rPr>
              <a:t>corrosion </a:t>
            </a:r>
            <a:r>
              <a:rPr lang="zh-CN" altLang="en-US" b="1">
                <a:solidFill>
                  <a:schemeClr val="accent2"/>
                </a:solidFill>
                <a:highlight>
                  <a:srgbClr val="FFFF00"/>
                </a:highlight>
                <a:sym typeface="+mn-ea"/>
              </a:rPr>
              <a:t>AND</a:t>
            </a:r>
            <a:r>
              <a:rPr lang="en-US" altLang="zh-CN">
                <a:highlight>
                  <a:srgbClr val="FFFF00"/>
                </a:highlight>
                <a:sym typeface="+mn-ea"/>
              </a:rPr>
              <a:t> predict</a:t>
            </a:r>
            <a:endParaRPr lang="en-US" altLang="zh-CN">
              <a:highlight>
                <a:srgbClr val="FFFF00"/>
              </a:highlight>
            </a:endParaRPr>
          </a:p>
        </p:txBody>
      </p:sp>
      <p:sp>
        <p:nvSpPr>
          <p:cNvPr id="2" name="Rectangle: Rounded Corners 20"/>
          <p:cNvSpPr/>
          <p:nvPr/>
        </p:nvSpPr>
        <p:spPr>
          <a:xfrm>
            <a:off x="3720465" y="567690"/>
            <a:ext cx="7664450" cy="913130"/>
          </a:xfrm>
          <a:prstGeom prst="roundRect">
            <a:avLst>
              <a:gd name="adj" fmla="val 7923"/>
            </a:avLst>
          </a:prstGeom>
          <a:noFill/>
          <a:ln w="50800">
            <a:solidFill>
              <a:srgbClr val="FF82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lvl="0" algn="ctr">
              <a:buClrTx/>
              <a:buSzTx/>
              <a:buFontTx/>
            </a:pPr>
            <a:endParaRPr lang="en-US">
              <a:sym typeface="+mn-ea"/>
            </a:endParaRPr>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linds(horizontal)">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6" grpId="0"/>
      <p:bldP spid="6" grpId="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383540" y="0"/>
            <a:ext cx="11424285" cy="6858000"/>
          </a:xfrm>
          <a:prstGeom prst="rect">
            <a:avLst/>
          </a:prstGeom>
        </p:spPr>
      </p:pic>
      <p:sp>
        <p:nvSpPr>
          <p:cNvPr id="11" name="Rectangle: Rounded Corners 10"/>
          <p:cNvSpPr/>
          <p:nvPr/>
        </p:nvSpPr>
        <p:spPr>
          <a:xfrm>
            <a:off x="402590" y="1401445"/>
            <a:ext cx="1303020" cy="360045"/>
          </a:xfrm>
          <a:prstGeom prst="roundRect">
            <a:avLst>
              <a:gd name="adj" fmla="val 0"/>
            </a:avLst>
          </a:prstGeom>
          <a:noFill/>
          <a:ln w="50800">
            <a:solidFill>
              <a:srgbClr val="FF82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a:buClrTx/>
              <a:buSzTx/>
              <a:buFontTx/>
            </a:pPr>
            <a:endParaRPr lang="en-US">
              <a:sym typeface="+mn-ea"/>
            </a:endParaRPr>
          </a:p>
        </p:txBody>
      </p:sp>
      <p:sp>
        <p:nvSpPr>
          <p:cNvPr id="23" name="Rectangle 22"/>
          <p:cNvSpPr/>
          <p:nvPr/>
        </p:nvSpPr>
        <p:spPr>
          <a:xfrm>
            <a:off x="383540" y="982980"/>
            <a:ext cx="1358900" cy="4089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000" b="1" dirty="0"/>
              <a:t>检索结果</a:t>
            </a:r>
            <a:endParaRPr lang="zh-CN" altLang="en-US" sz="2000" b="1" dirty="0"/>
          </a:p>
        </p:txBody>
      </p:sp>
      <p:sp>
        <p:nvSpPr>
          <p:cNvPr id="6" name="Rectangle: Rounded Corners 10"/>
          <p:cNvSpPr/>
          <p:nvPr/>
        </p:nvSpPr>
        <p:spPr>
          <a:xfrm>
            <a:off x="383540" y="2237740"/>
            <a:ext cx="1303020" cy="360045"/>
          </a:xfrm>
          <a:prstGeom prst="roundRect">
            <a:avLst>
              <a:gd name="adj" fmla="val 0"/>
            </a:avLst>
          </a:prstGeom>
          <a:noFill/>
          <a:ln w="50800">
            <a:solidFill>
              <a:srgbClr val="FF82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lvl="0" algn="ctr">
              <a:buClrTx/>
              <a:buSzTx/>
              <a:buFontTx/>
            </a:pPr>
            <a:endParaRPr lang="en-US">
              <a:sym typeface="+mn-ea"/>
            </a:endParaRPr>
          </a:p>
        </p:txBody>
      </p:sp>
      <p:sp>
        <p:nvSpPr>
          <p:cNvPr id="7" name="Rectangle: Rounded Corners 10"/>
          <p:cNvSpPr/>
          <p:nvPr/>
        </p:nvSpPr>
        <p:spPr>
          <a:xfrm>
            <a:off x="3272155" y="734695"/>
            <a:ext cx="5555615" cy="268605"/>
          </a:xfrm>
          <a:prstGeom prst="roundRect">
            <a:avLst>
              <a:gd name="adj" fmla="val 0"/>
            </a:avLst>
          </a:prstGeom>
          <a:noFill/>
          <a:ln w="50800">
            <a:solidFill>
              <a:srgbClr val="FF82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lvl="0" algn="ctr">
              <a:buClrTx/>
              <a:buSzTx/>
              <a:buFontTx/>
            </a:pPr>
            <a:endParaRPr lang="en-US">
              <a:sym typeface="+mn-ea"/>
            </a:endParaRPr>
          </a:p>
        </p:txBody>
      </p:sp>
      <p:sp>
        <p:nvSpPr>
          <p:cNvPr id="10" name="矩形 9"/>
          <p:cNvSpPr/>
          <p:nvPr/>
        </p:nvSpPr>
        <p:spPr>
          <a:xfrm>
            <a:off x="6691630" y="1003300"/>
            <a:ext cx="2164715" cy="40068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r>
              <a:rPr lang="zh-CN" altLang="en-US" sz="2000" b="1" dirty="0">
                <a:sym typeface="+mn-ea"/>
              </a:rPr>
              <a:t>当前检索策略</a:t>
            </a:r>
            <a:endParaRPr lang="zh-CN" altLang="en-US" sz="2000" b="1" dirty="0">
              <a:sym typeface="+mn-ea"/>
            </a:endParaRPr>
          </a:p>
        </p:txBody>
      </p:sp>
      <p:sp>
        <p:nvSpPr>
          <p:cNvPr id="8" name="Rectangle: Rounded Corners 10"/>
          <p:cNvSpPr/>
          <p:nvPr/>
        </p:nvSpPr>
        <p:spPr>
          <a:xfrm>
            <a:off x="10117455" y="3249295"/>
            <a:ext cx="1690370" cy="360045"/>
          </a:xfrm>
          <a:prstGeom prst="roundRect">
            <a:avLst>
              <a:gd name="adj" fmla="val 0"/>
            </a:avLst>
          </a:prstGeom>
          <a:noFill/>
          <a:ln w="50800">
            <a:solidFill>
              <a:srgbClr val="FF82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lvl="0" algn="ctr">
              <a:buClrTx/>
              <a:buSzTx/>
              <a:buFontTx/>
            </a:pPr>
            <a:endParaRPr lang="en-US">
              <a:sym typeface="+mn-ea"/>
            </a:endParaRPr>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8" grpId="0" bldLvl="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p:cNvPicPr>
            <a:picLocks noChangeAspect="1"/>
          </p:cNvPicPr>
          <p:nvPr/>
        </p:nvPicPr>
        <p:blipFill>
          <a:blip r:embed="rId1"/>
          <a:stretch>
            <a:fillRect/>
          </a:stretch>
        </p:blipFill>
        <p:spPr>
          <a:xfrm>
            <a:off x="2848610" y="1502410"/>
            <a:ext cx="1905000" cy="1314450"/>
          </a:xfrm>
          <a:prstGeom prst="rect">
            <a:avLst/>
          </a:prstGeom>
        </p:spPr>
      </p:pic>
      <p:sp>
        <p:nvSpPr>
          <p:cNvPr id="37" name="TextBox 36"/>
          <p:cNvSpPr txBox="1"/>
          <p:nvPr/>
        </p:nvSpPr>
        <p:spPr>
          <a:xfrm>
            <a:off x="546100" y="3545205"/>
            <a:ext cx="3921125" cy="706755"/>
          </a:xfrm>
          <a:prstGeom prst="rect">
            <a:avLst/>
          </a:prstGeom>
          <a:noFill/>
        </p:spPr>
        <p:txBody>
          <a:bodyPr wrap="square" rtlCol="0">
            <a:spAutoFit/>
          </a:bodyPr>
          <a:lstStyle/>
          <a:p>
            <a:r>
              <a:rPr lang="zh-CN" altLang="en-US" sz="2000" b="1" dirty="0">
                <a:solidFill>
                  <a:schemeClr val="accent2"/>
                </a:solidFill>
              </a:rPr>
              <a:t>通过</a:t>
            </a:r>
            <a:r>
              <a:rPr lang="zh-CN" altLang="en-US" sz="2000" b="1" dirty="0">
                <a:solidFill>
                  <a:schemeClr val="accent2"/>
                </a:solidFill>
                <a:highlight>
                  <a:srgbClr val="FFFF00"/>
                </a:highlight>
              </a:rPr>
              <a:t>勾选</a:t>
            </a:r>
            <a:r>
              <a:rPr lang="zh-CN" altLang="en-US" sz="2000" b="1" dirty="0">
                <a:solidFill>
                  <a:schemeClr val="accent2"/>
                </a:solidFill>
              </a:rPr>
              <a:t>限制条件，</a:t>
            </a:r>
            <a:endParaRPr lang="zh-CN" altLang="en-US" sz="2000" b="1" dirty="0">
              <a:solidFill>
                <a:schemeClr val="accent2"/>
              </a:solidFill>
            </a:endParaRPr>
          </a:p>
          <a:p>
            <a:r>
              <a:rPr lang="zh-CN" altLang="en-US" sz="2000" b="1" dirty="0">
                <a:solidFill>
                  <a:schemeClr val="accent2"/>
                </a:solidFill>
              </a:rPr>
              <a:t>缩小检索范围，减少输出结果</a:t>
            </a:r>
            <a:endParaRPr lang="zh-CN" altLang="en-US" sz="2000" b="1" dirty="0">
              <a:solidFill>
                <a:schemeClr val="accent2"/>
              </a:solidFill>
            </a:endParaRPr>
          </a:p>
        </p:txBody>
      </p:sp>
      <p:sp>
        <p:nvSpPr>
          <p:cNvPr id="14" name="Rectangle: Rounded Corners 13"/>
          <p:cNvSpPr/>
          <p:nvPr/>
        </p:nvSpPr>
        <p:spPr>
          <a:xfrm>
            <a:off x="2839085" y="1394460"/>
            <a:ext cx="1962150" cy="1638300"/>
          </a:xfrm>
          <a:prstGeom prst="roundRect">
            <a:avLst>
              <a:gd name="adj" fmla="val 4712"/>
            </a:avLst>
          </a:prstGeom>
          <a:noFill/>
          <a:ln w="50800">
            <a:solidFill>
              <a:srgbClr val="FF82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a:buClrTx/>
              <a:buSzTx/>
              <a:buFontTx/>
            </a:pPr>
            <a:endParaRPr lang="en-US">
              <a:sym typeface="+mn-ea"/>
            </a:endParaRPr>
          </a:p>
        </p:txBody>
      </p:sp>
      <p:pic>
        <p:nvPicPr>
          <p:cNvPr id="6" name="图片 5"/>
          <p:cNvPicPr>
            <a:picLocks noChangeAspect="1"/>
          </p:cNvPicPr>
          <p:nvPr/>
        </p:nvPicPr>
        <p:blipFill>
          <a:blip r:embed="rId2"/>
          <a:stretch>
            <a:fillRect/>
          </a:stretch>
        </p:blipFill>
        <p:spPr>
          <a:xfrm>
            <a:off x="4968240" y="1502410"/>
            <a:ext cx="3686175" cy="4981575"/>
          </a:xfrm>
          <a:prstGeom prst="rect">
            <a:avLst/>
          </a:prstGeom>
        </p:spPr>
      </p:pic>
      <p:pic>
        <p:nvPicPr>
          <p:cNvPr id="8" name="图片 7"/>
          <p:cNvPicPr>
            <a:picLocks noChangeAspect="1"/>
          </p:cNvPicPr>
          <p:nvPr/>
        </p:nvPicPr>
        <p:blipFill>
          <a:blip r:embed="rId3"/>
          <a:stretch>
            <a:fillRect/>
          </a:stretch>
        </p:blipFill>
        <p:spPr>
          <a:xfrm>
            <a:off x="8996045" y="1502410"/>
            <a:ext cx="2724150" cy="2724150"/>
          </a:xfrm>
          <a:prstGeom prst="rect">
            <a:avLst/>
          </a:prstGeom>
        </p:spPr>
      </p:pic>
      <p:sp>
        <p:nvSpPr>
          <p:cNvPr id="9" name="矩形 8"/>
          <p:cNvSpPr/>
          <p:nvPr/>
        </p:nvSpPr>
        <p:spPr>
          <a:xfrm>
            <a:off x="395605" y="484505"/>
            <a:ext cx="2162175" cy="53213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r>
              <a:rPr lang="zh-CN" altLang="en-US" sz="2400" b="1" dirty="0">
                <a:sym typeface="+mn-ea"/>
              </a:rPr>
              <a:t>关于Refine </a:t>
            </a:r>
            <a:endParaRPr lang="zh-CN" altLang="en-US" sz="2400" b="1" dirty="0">
              <a:sym typeface="+mn-ea"/>
            </a:endParaRPr>
          </a:p>
        </p:txBody>
      </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文献类型特点与使用目的（高清重制版）"/>
          <p:cNvPicPr>
            <a:picLocks noChangeAspect="1"/>
          </p:cNvPicPr>
          <p:nvPr/>
        </p:nvPicPr>
        <p:blipFill>
          <a:blip r:embed="rId1"/>
          <a:srcRect t="16713" b="10669"/>
          <a:stretch>
            <a:fillRect/>
          </a:stretch>
        </p:blipFill>
        <p:spPr>
          <a:xfrm>
            <a:off x="488950" y="1092835"/>
            <a:ext cx="11541760" cy="5673090"/>
          </a:xfrm>
          <a:prstGeom prst="rect">
            <a:avLst/>
          </a:prstGeom>
        </p:spPr>
      </p:pic>
      <p:sp>
        <p:nvSpPr>
          <p:cNvPr id="7" name="矩形 6"/>
          <p:cNvSpPr/>
          <p:nvPr/>
        </p:nvSpPr>
        <p:spPr>
          <a:xfrm>
            <a:off x="0" y="484505"/>
            <a:ext cx="3286760" cy="53213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r>
              <a:rPr lang="zh-CN" altLang="en-US" sz="2400" b="1" dirty="0">
                <a:sym typeface="+mn-ea"/>
              </a:rPr>
              <a:t>不同类型文献的使用</a:t>
            </a:r>
            <a:endParaRPr lang="zh-CN" altLang="en-US" sz="2400" b="1" dirty="0">
              <a:sym typeface="+mn-ea"/>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985520" y="0"/>
            <a:ext cx="5149850" cy="6858000"/>
          </a:xfrm>
          <a:prstGeom prst="rect">
            <a:avLst/>
          </a:prstGeom>
        </p:spPr>
      </p:pic>
      <p:pic>
        <p:nvPicPr>
          <p:cNvPr id="3" name="图片 2"/>
          <p:cNvPicPr>
            <a:picLocks noChangeAspect="1"/>
          </p:cNvPicPr>
          <p:nvPr/>
        </p:nvPicPr>
        <p:blipFill>
          <a:blip r:embed="rId2"/>
          <a:stretch>
            <a:fillRect/>
          </a:stretch>
        </p:blipFill>
        <p:spPr>
          <a:xfrm>
            <a:off x="6389370" y="0"/>
            <a:ext cx="5170805" cy="6858000"/>
          </a:xfrm>
          <a:prstGeom prst="rect">
            <a:avLst/>
          </a:prstGeom>
        </p:spPr>
      </p:pic>
      <p:sp>
        <p:nvSpPr>
          <p:cNvPr id="37" name="TextBox 36"/>
          <p:cNvSpPr txBox="1"/>
          <p:nvPr/>
        </p:nvSpPr>
        <p:spPr>
          <a:xfrm>
            <a:off x="4959985" y="4494530"/>
            <a:ext cx="3921125" cy="706755"/>
          </a:xfrm>
          <a:prstGeom prst="rect">
            <a:avLst/>
          </a:prstGeom>
          <a:solidFill>
            <a:schemeClr val="bg1">
              <a:alpha val="69000"/>
            </a:schemeClr>
          </a:solidFill>
        </p:spPr>
        <p:txBody>
          <a:bodyPr wrap="square" rtlCol="0">
            <a:spAutoFit/>
          </a:bodyPr>
          <a:lstStyle/>
          <a:p>
            <a:r>
              <a:rPr lang="zh-CN" altLang="en-US" sz="2000" b="1" dirty="0">
                <a:solidFill>
                  <a:schemeClr val="accent2"/>
                </a:solidFill>
                <a:highlight>
                  <a:srgbClr val="FFFF00"/>
                </a:highlight>
              </a:rPr>
              <a:t>综述文献</a:t>
            </a:r>
            <a:r>
              <a:rPr lang="zh-CN" altLang="en-US" sz="2000" b="1" dirty="0">
                <a:solidFill>
                  <a:schemeClr val="accent2"/>
                </a:solidFill>
              </a:rPr>
              <a:t>已筛选出大量相关文献，新课题开题前可优先阅读</a:t>
            </a:r>
            <a:endParaRPr lang="zh-CN" altLang="en-US" sz="2000" b="1" dirty="0">
              <a:solidFill>
                <a:schemeClr val="accent2"/>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p:cNvPicPr>
            <a:picLocks noChangeAspect="1"/>
          </p:cNvPicPr>
          <p:nvPr/>
        </p:nvPicPr>
        <p:blipFill>
          <a:blip r:embed="rId1"/>
          <a:stretch>
            <a:fillRect/>
          </a:stretch>
        </p:blipFill>
        <p:spPr>
          <a:xfrm>
            <a:off x="1620520" y="321310"/>
            <a:ext cx="10427335" cy="6536690"/>
          </a:xfrm>
          <a:prstGeom prst="rect">
            <a:avLst/>
          </a:prstGeom>
        </p:spPr>
      </p:pic>
      <p:sp>
        <p:nvSpPr>
          <p:cNvPr id="7" name="矩形 6"/>
          <p:cNvSpPr/>
          <p:nvPr/>
        </p:nvSpPr>
        <p:spPr>
          <a:xfrm>
            <a:off x="0" y="484505"/>
            <a:ext cx="3286760" cy="53213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r>
              <a:rPr lang="zh-CN" altLang="en-US" sz="2400" b="1" dirty="0">
                <a:sym typeface="+mn-ea"/>
              </a:rPr>
              <a:t>关于论文内容的使用</a:t>
            </a:r>
            <a:endParaRPr lang="zh-CN" altLang="en-US" sz="2400" b="1" dirty="0">
              <a:sym typeface="+mn-ea"/>
            </a:endParaRPr>
          </a:p>
        </p:txBody>
      </p:sp>
      <p:sp>
        <p:nvSpPr>
          <p:cNvPr id="37" name="TextBox 36"/>
          <p:cNvSpPr txBox="1"/>
          <p:nvPr/>
        </p:nvSpPr>
        <p:spPr>
          <a:xfrm>
            <a:off x="5202555" y="3429000"/>
            <a:ext cx="3921125" cy="1014730"/>
          </a:xfrm>
          <a:prstGeom prst="rect">
            <a:avLst/>
          </a:prstGeom>
          <a:noFill/>
        </p:spPr>
        <p:txBody>
          <a:bodyPr wrap="square" rtlCol="0">
            <a:spAutoFit/>
          </a:bodyPr>
          <a:lstStyle/>
          <a:p>
            <a:r>
              <a:rPr lang="zh-CN" altLang="en-US" sz="2000" b="1" dirty="0">
                <a:solidFill>
                  <a:schemeClr val="accent2"/>
                </a:solidFill>
              </a:rPr>
              <a:t>注意学术引用规范，一般情况下</a:t>
            </a:r>
            <a:r>
              <a:rPr lang="zh-CN" altLang="en-US" sz="2000" b="1" dirty="0">
                <a:solidFill>
                  <a:schemeClr val="accent2"/>
                </a:solidFill>
                <a:highlight>
                  <a:srgbClr val="FFFF00"/>
                </a:highlight>
              </a:rPr>
              <a:t>不能</a:t>
            </a:r>
            <a:r>
              <a:rPr lang="zh-CN" altLang="en-US" sz="2000" b="1" dirty="0">
                <a:solidFill>
                  <a:schemeClr val="accent2"/>
                </a:solidFill>
              </a:rPr>
              <a:t>直接把论文的原文、图表用到自己的文章当中</a:t>
            </a:r>
            <a:endParaRPr lang="zh-CN" altLang="en-US" sz="2000" b="1" dirty="0">
              <a:solidFill>
                <a:schemeClr val="accent2"/>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683895" y="-635"/>
            <a:ext cx="11438255" cy="6866255"/>
          </a:xfrm>
          <a:prstGeom prst="rect">
            <a:avLst/>
          </a:prstGeom>
        </p:spPr>
      </p:pic>
      <p:sp>
        <p:nvSpPr>
          <p:cNvPr id="8" name="Rectangle 7"/>
          <p:cNvSpPr/>
          <p:nvPr/>
        </p:nvSpPr>
        <p:spPr>
          <a:xfrm>
            <a:off x="2101962" y="6213499"/>
            <a:ext cx="1028700" cy="4030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矩形 6"/>
          <p:cNvSpPr/>
          <p:nvPr/>
        </p:nvSpPr>
        <p:spPr>
          <a:xfrm>
            <a:off x="211455" y="348615"/>
            <a:ext cx="2162810" cy="53213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algn="ctr"/>
            <a:r>
              <a:rPr lang="zh-CN" altLang="en-US" sz="2400" b="1" dirty="0">
                <a:sym typeface="+mn-ea"/>
              </a:rPr>
              <a:t>设置提醒</a:t>
            </a:r>
            <a:endParaRPr lang="zh-CN" altLang="en-US" sz="2400" b="1" dirty="0">
              <a:sym typeface="+mn-ea"/>
            </a:endParaRPr>
          </a:p>
        </p:txBody>
      </p:sp>
      <p:sp>
        <p:nvSpPr>
          <p:cNvPr id="6" name="Rectangle: Rounded Corners 20"/>
          <p:cNvSpPr/>
          <p:nvPr/>
        </p:nvSpPr>
        <p:spPr>
          <a:xfrm>
            <a:off x="885190" y="1741805"/>
            <a:ext cx="1317625" cy="270510"/>
          </a:xfrm>
          <a:prstGeom prst="roundRect">
            <a:avLst/>
          </a:prstGeom>
          <a:noFill/>
          <a:ln w="50800">
            <a:solidFill>
              <a:srgbClr val="FF82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lvl="0" algn="ctr">
              <a:buClrTx/>
              <a:buSzTx/>
              <a:buFontTx/>
            </a:pPr>
            <a:endParaRPr lang="en-US">
              <a:sym typeface="+mn-ea"/>
            </a:endParaRPr>
          </a:p>
        </p:txBody>
      </p:sp>
      <p:grpSp>
        <p:nvGrpSpPr>
          <p:cNvPr id="3" name="组合 2"/>
          <p:cNvGrpSpPr/>
          <p:nvPr/>
        </p:nvGrpSpPr>
        <p:grpSpPr>
          <a:xfrm>
            <a:off x="2582034" y="1344782"/>
            <a:ext cx="6134956" cy="4868877"/>
            <a:chOff x="3606" y="1926"/>
            <a:chExt cx="5775" cy="4820"/>
          </a:xfrm>
        </p:grpSpPr>
        <p:pic>
          <p:nvPicPr>
            <p:cNvPr id="10" name="图片 9"/>
            <p:cNvPicPr>
              <a:picLocks noChangeAspect="1"/>
            </p:cNvPicPr>
            <p:nvPr/>
          </p:nvPicPr>
          <p:blipFill>
            <a:blip r:embed="rId2"/>
            <a:stretch>
              <a:fillRect/>
            </a:stretch>
          </p:blipFill>
          <p:spPr>
            <a:xfrm>
              <a:off x="3606" y="1926"/>
              <a:ext cx="5775" cy="4820"/>
            </a:xfrm>
            <a:prstGeom prst="rect">
              <a:avLst/>
            </a:prstGeom>
          </p:spPr>
        </p:pic>
        <p:sp>
          <p:nvSpPr>
            <p:cNvPr id="37" name="TextBox 36"/>
            <p:cNvSpPr txBox="1"/>
            <p:nvPr/>
          </p:nvSpPr>
          <p:spPr>
            <a:xfrm>
              <a:off x="3712" y="5508"/>
              <a:ext cx="5518" cy="395"/>
            </a:xfrm>
            <a:prstGeom prst="rect">
              <a:avLst/>
            </a:prstGeom>
            <a:noFill/>
          </p:spPr>
          <p:txBody>
            <a:bodyPr wrap="square" rtlCol="0">
              <a:spAutoFit/>
            </a:bodyPr>
            <a:lstStyle/>
            <a:p>
              <a:pPr algn="ctr"/>
              <a:r>
                <a:rPr lang="zh-CN" altLang="en-US" sz="2000" b="1" dirty="0">
                  <a:solidFill>
                    <a:schemeClr val="accent2"/>
                  </a:solidFill>
                </a:rPr>
                <a:t>使用</a:t>
              </a:r>
              <a:r>
                <a:rPr lang="en-US" altLang="zh-CN" sz="2000" b="1" dirty="0">
                  <a:solidFill>
                    <a:schemeClr val="accent2"/>
                  </a:solidFill>
                </a:rPr>
                <a:t>Alert</a:t>
              </a:r>
              <a:r>
                <a:rPr lang="zh-CN" altLang="en-US" sz="2000" b="1" dirty="0">
                  <a:solidFill>
                    <a:schemeClr val="accent2"/>
                  </a:solidFill>
                </a:rPr>
                <a:t>功能，需注册并登录个人账号（免费）</a:t>
              </a:r>
              <a:endParaRPr lang="zh-CN" altLang="en-US" sz="2000" b="1" dirty="0">
                <a:solidFill>
                  <a:schemeClr val="accent2"/>
                </a:solidFill>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mc:Choice>
    <mc:Fallback>
      <p:transition spd="med"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6" grpId="1"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p:cNvPicPr>
            <a:picLocks noChangeAspect="1"/>
          </p:cNvPicPr>
          <p:nvPr/>
        </p:nvPicPr>
        <p:blipFill>
          <a:blip r:embed="rId1"/>
          <a:stretch>
            <a:fillRect/>
          </a:stretch>
        </p:blipFill>
        <p:spPr>
          <a:xfrm>
            <a:off x="0" y="906780"/>
            <a:ext cx="12192000" cy="5951220"/>
          </a:xfrm>
          <a:prstGeom prst="rect">
            <a:avLst/>
          </a:prstGeom>
        </p:spPr>
      </p:pic>
      <p:sp>
        <p:nvSpPr>
          <p:cNvPr id="8" name="Rectangle 7"/>
          <p:cNvSpPr/>
          <p:nvPr/>
        </p:nvSpPr>
        <p:spPr>
          <a:xfrm>
            <a:off x="2101962" y="6213499"/>
            <a:ext cx="1028700" cy="4030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矩形 6"/>
          <p:cNvSpPr/>
          <p:nvPr/>
        </p:nvSpPr>
        <p:spPr>
          <a:xfrm>
            <a:off x="211455" y="348615"/>
            <a:ext cx="2162810" cy="53213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algn="ctr"/>
            <a:r>
              <a:rPr lang="zh-CN" altLang="en-US" sz="2400" b="1" dirty="0">
                <a:sym typeface="+mn-ea"/>
              </a:rPr>
              <a:t>文献阅读</a:t>
            </a:r>
            <a:endParaRPr lang="zh-CN" altLang="en-US" sz="2400" b="1" dirty="0">
              <a:sym typeface="+mn-ea"/>
            </a:endParaRPr>
          </a:p>
        </p:txBody>
      </p:sp>
      <p:sp>
        <p:nvSpPr>
          <p:cNvPr id="4" name="矩形 3"/>
          <p:cNvSpPr/>
          <p:nvPr/>
        </p:nvSpPr>
        <p:spPr>
          <a:xfrm>
            <a:off x="7414260" y="3922395"/>
            <a:ext cx="2946400" cy="8464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r>
              <a:rPr lang="zh-CN" altLang="en-US" sz="2000" b="1" dirty="0">
                <a:sym typeface="+mn-ea"/>
              </a:rPr>
              <a:t>点击论文题目，进入</a:t>
            </a:r>
            <a:endParaRPr lang="zh-CN" altLang="en-US" sz="2000" b="1" dirty="0">
              <a:sym typeface="+mn-ea"/>
            </a:endParaRPr>
          </a:p>
          <a:p>
            <a:pPr lvl="0" algn="ctr">
              <a:buClrTx/>
              <a:buSzTx/>
              <a:buFontTx/>
            </a:pPr>
            <a:r>
              <a:rPr lang="zh-CN" altLang="en-US" sz="2000" b="1" dirty="0">
                <a:sym typeface="+mn-ea"/>
              </a:rPr>
              <a:t>该论文详细信息页面</a:t>
            </a:r>
            <a:endParaRPr lang="zh-CN" altLang="en-US" sz="2000" b="1" dirty="0">
              <a:sym typeface="+mn-ea"/>
            </a:endParaRPr>
          </a:p>
        </p:txBody>
      </p:sp>
      <p:sp>
        <p:nvSpPr>
          <p:cNvPr id="9" name="Rectangle: Rounded Corners 20"/>
          <p:cNvSpPr/>
          <p:nvPr/>
        </p:nvSpPr>
        <p:spPr>
          <a:xfrm>
            <a:off x="3400425" y="3660775"/>
            <a:ext cx="6960235" cy="261620"/>
          </a:xfrm>
          <a:prstGeom prst="roundRect">
            <a:avLst/>
          </a:prstGeom>
          <a:noFill/>
          <a:ln w="50800">
            <a:solidFill>
              <a:srgbClr val="FF82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lvl="0" algn="ctr">
              <a:buClrTx/>
              <a:buSzTx/>
              <a:buFontTx/>
            </a:pPr>
            <a:endParaRPr lang="en-US">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3" presetClass="entr" presetSubtype="1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animEffect transition="in" filter="blinds(horizontal)">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4" grpId="1" animBg="1"/>
      <p:bldP spid="9" grpId="0" bldLvl="0" animBg="1"/>
      <p:bldP spid="9" grpId="1" animBg="1"/>
    </p:bld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84" name="" descr="&lt;Slide style={{ width: 1280, height: 720, background: '#FFFFFF', fontFamily: '微软雅黑', flexDirection: 'column', padding: 0 }}&gt;&#10;    &lt;Box style={{ width: 1280, height: 80, background: '#1E4FA8', flexDirection: 'row', alignItems: 'center', justifyContent: 'space-between', paddingLeft: 40, paddingRight: 40 }}&gt;&#10;        &lt;Text style={{ fontSize: 34, fontWeight: 'bold', color: '#FFFFFF' }}&gt;论文长什么样：从标题到参考文献&lt;/Text&gt;&#10;        &lt;Text style={{ fontSize: 16, color: '#AFC5E6' }}&gt;如何阅读学术论文 · 认识结构&lt;/Text&gt;&#10;    &lt;/Box&gt;&#10;    &lt;Box style={{ width: 1200, height: 564, marginLeft: 40, marginTop: 12, flexDirection: 'column', gap: 14 }}&gt;&#10;        &lt;Box style={{ width: 1200, height: 340, background: '#F7F9FC', border: '1px solid #D6DCE5', borderRadius: 8, paddingLeft: 20, paddingRight: 20, paddingTop: 18, paddingBottom: 18, flexDirection: 'row', gap: 24 }}&gt;&#10;            &lt;Box style={{ width: 640, height: 304, flexDirection: 'column', gap: 6 }}&gt;&#10;                &lt;Text style={{ fontSize: 16, color: '#8B97A8' }}&gt;论文首页示意：国际期刊最常用的 IMRaD 骨架&lt;/Text&gt;&#10;                &lt;Box style={{ height: 22, background: '#FFFFFF', border: '1px solid #D6DCE5', borderLeft: '4px solid #3D7BD9', borderRadius: 4, paddingLeft: 12, justifyContent: 'center' }}&gt;&#10;                    &lt;Text style={{ fontSize: 18, color: '#1A2230' }}&gt;标题 · 作者 · 单位 · 期刊&lt;/Text&gt;&#10;                &lt;/Box&gt;&#10;                &lt;Box style={{ height: 24, background: '#FFFFFF', border: '1px solid #D6DCE5', borderLeft: '4px solid #3D7BD9', borderRadius: 4, paddingLeft: 12, justifyContent: 'center' }}&gt;&#10;                    &lt;Text style={{ fontSize: 18, color: '#1A2230' }}&gt;摘要 ── 全文浓缩，决定要不要继续读&lt;/Text&gt;&#10;                &lt;/Box&gt;&#10;                &lt;Box style={{ height: 52, background: '#FFFFFF', border: '1px solid #D6DCE5', borderLeft: '4px solid #3D7BD9', borderRadius: 4, paddingLeft: 12, justifyContent: 'center' }}&gt;&#10;                    &lt;Text style={{ fontSize: 18, color: '#1A2230', lineHeight: 1.5 }}&gt;引言 ── 背景 → 已有研究缺口 → 本文要解决什么问题&lt;/Text&gt;&#10;                &lt;/Box&gt;&#10;                &lt;Box style={{ height: 40, background: '#FFFFFF', border: '1px solid #D6DCE5', borderLeft: '4px solid #3D7BD9', borderRadius: 4, paddingLeft: 12, justifyContent: 'center' }}&gt;&#10;                    &lt;Text style={{ fontSize: 18, color: '#1A2230' }}&gt;方法 ── 材料、样本、实验条件、统计方法&lt;/Text&gt;&#10;                &lt;/Box&gt;&#10;                &lt;Box style={{ height: 40, background: '#FFFFFF', border: '1px solid #D6DCE5', borderLeft: '4px solid #3D7BD9', borderRadius: 4, paddingLeft: 12, justifyContent: 'center' }}&gt;&#10;                    &lt;Text style={{ fontSize: 18, color: '#1A2230' }}&gt;结果 ── 图表 + 数据，只讲发现不解释&lt;/Text&gt;&#10;                &lt;/Box&gt;&#10;                &lt;Box style={{ height: 40, background: '#FFFFFF', border: '1px solid #D6DCE5', borderLeft: '4px solid #3D7BD9', borderRadius: 4, paddingLeft: 12, justifyContent: 'center' }}&gt;&#10;                    &lt;Text style={{ fontSize: 18, color: '#1A2230' }}&gt;讨论与结论 ── 意义、局限、未来工作&lt;/Text&gt;&#10;                &lt;/Box&gt;&#10;                &lt;Box style={{ height: 22, background: '#FFFFFF', border: '1px solid #D6DCE5', borderLeft: '4px solid #3D7BD9', borderRadius: 4, paddingLeft: 12, justifyContent: 'center' }}&gt;&#10;                    &lt;Text style={{ fontSize: 18, color: '#1A2230' }}&gt;参考文献 ── 顺藤摸瓜找更多文献&lt;/Text&gt;&#10;                &lt;/Box&gt;&#10;            &lt;/Box&gt;&#10;            &lt;Box style={{ width: 476, height: 304, flexDirection: 'column', gap: 10 }}&gt;&#10;                &lt;Text style={{ fontSize: 16, color: '#8B97A8' }}&gt;同一篇论文的信息轮廓&lt;/Text&gt;&#10;                &lt;Box style={{ width: 476, height: 196, position: 'relative' }}&gt;&#10;                    &lt;svg width={476} height={196} viewBox='0 0 440 200'&gt;&#10;                        &lt;path d='M130 4 L432 4 L332 52 L230 52 Z' fill='#3D7BD9' opacity='0.9' /&gt;&#10;                        &lt;path d='M252 64 L330 64 L320 100 L262 100 Z' fill='#1E4FA8' opacity='0.85' /&gt;&#10;                        &lt;path d='M258 112 L324 112 L332 148 L250 148 Z' fill='#1E4FA8' opacity='0.85' /&gt;&#10;                        &lt;path d='M240 160 L342 160 L432 196 L130 196 Z' fill='#0E3F8C' opacity='0.9' /&gt;&#10;                    &lt;/svg&gt;&#10;                    &lt;Box style={{ position: 'absolute', top: 14, left: 0, width: 118 }}&gt;&#10;                        &lt;Text style={{ fontSize: 18, fontWeight: 'bold', color: '#0E3F8C' }}&gt;引言（广）&lt;/Text&gt;&#10;                    &lt;/Box&gt;&#10;                    &lt;Box style={{ position: 'absolute', top: 72, left: 0, width: 118 }}&gt;&#10;                        &lt;Text style={{ fontSize: 18, fontWeight: 'bold', color: '#0E3F8C' }}&gt;方法（窄）&lt;/Text&gt;&#10;                    &lt;/Box&gt;&#10;                    &lt;Box style={{ position: 'absolute', top: 120, left: 0, width: 118 }}&gt;&#10;                        &lt;Text style={{ fontSize: 18, fontWeight: 'bold', color: '#0E3F8C' }}&gt;结果（窄）&lt;/Text&gt;&#10;                    &lt;/Box&gt;&#10;                    &lt;Box style={{ position: 'absolute', top: 166, left: 0, width: 118 }}&gt;&#10;                        &lt;Text style={{ fontSize: 18, fontWeight: 'bold', color: '#0E3F8C' }}&gt;讨论（展开）&lt;/Text&gt;&#10;                    &lt;/Box&gt;&#10;                &lt;/Box&gt;&#10;                &lt;Box style={{ width: 476, height: 62, background: '#FFFFFF', border: '1px solid #D6DCE5', borderRadius: 6, paddingLeft: 14, paddingRight: 14, justifyContent: 'center' }}&gt;&#10;                    &lt;Text style={{ fontSize: 16, color: '#4A5568', lineHeight: 1.5 }}&gt;IMRaD 自 1940 年代被期刊采用，1970 年代成为主流（Sollaci &amp;amp; Pereira, 2004）。&lt;/Text&gt;&#10;                &lt;/Box&gt;&#10;            &lt;/Box&gt;&#10;        &lt;/Box&gt;&#10;        &lt;Box style={{ width: 1200, height: 210, flexDirection: 'row', gap: 16 }}&gt;&#10;            &lt;Box style={{ width: 288, height: 210, background: '#FFFFFF', border: '1px solid #D6DCE5', borderTop: '4px solid #3D7BD9', borderRadius: 6, paddingLeft: 18, paddingRight: 18, paddingTop: 16, paddingBottom: 16, flexDirection: 'column', gap: 10 }}&gt;&#10;                &lt;Text style={{ fontSize: 24, fontWeight: 'bold', color: '#0E3F8C' }}&gt;引言&lt;/Text&gt;&#10;                &lt;Text style={{ fontSize: 18, color: '#3D7BD9', fontWeight: 'bold' }}&gt;为什么要做&lt;/Text&gt;&#10;                &lt;Text style={{ fontSize: 22, color: '#1A2230', lineHeight: 1.55 }}&gt;作者的最后一段通常写明要解决什么问题。&lt;/Text&gt;&#10;            &lt;/Box&gt;&#10;            &lt;Box style={{ width: 288, height: 210, background: '#FFFFFF', border: '1px solid #D6DCE5', borderTop: '4px solid #3D7BD9', borderRadius: 6, paddingLeft: 18, paddingRight: 18, paddingTop: 16, paddingBottom: 16, flexDirection: 'column', gap: 10 }}&gt;&#10;                &lt;Text style={{ fontSize: 24, fontWeight: 'bold', color: '#0E3F8C' }}&gt;方法&lt;/Text&gt;&#10;                &lt;Text style={{ fontSize: 18, color: '#3D7BD9', fontWeight: 'bold' }}&gt;具体怎么做&lt;/Text&gt;&#10;                &lt;Text style={{ fontSize: 22, color: '#1A2230', lineHeight: 1.55 }}&gt;材料、样本、设备、统计方法，先记关键词。&lt;/Text&gt;&#10;            &lt;/Box&gt;&#10;            &lt;Box style={{ width: 288, height: 210, background: '#FFFFFF', border: '1px solid #D6DCE5', borderTop: '4px solid #3D7BD9', borderRadius: 6, paddingLeft: 18, paddingRight: 18, paddingTop: 16, paddingBottom: 16, flexDirection: 'column', gap: 10 }}&gt;&#10;                &lt;Text style={{ fontSize: 24, fontWeight: 'bold', color: '#0E3F8C' }}&gt;结果&lt;/Text&gt;&#10;                &lt;Text style={{ fontSize: 18, color: '#3D7BD9', fontWeight: 'bold' }}&gt;得到了什么&lt;/Text&gt;&#10;                &lt;Text style={{ fontSize: 22, color: '#1A2230', lineHeight: 1.55 }}&gt;只讲发现。图表是主战场，先看图再看字。&lt;/Text&gt;&#10;            &lt;/Box&gt;&#10;            &lt;Box style={{ width: 288, height: 210, background: '#FFFFFF', border: '1px solid #D6DCE5', borderTop: '4px solid #3D7BD9', borderRadius: 6, paddingLeft: 18, paddingRight: 18, paddingTop: 16, paddingBottom: 16, flexDirection: 'column', gap: 10 }}&gt;&#10;                &lt;Text style={{ fontSize: 24, fontWeight: 'bold', color: '#0E3F8C' }}&gt;讨论&lt;/Text&gt;&#10;                &lt;Text style={{ fontSize: 18, color: '#3D7BD9', fontWeight: 'bold' }}&gt;意味着什么&lt;/Text&gt;&#10;                &lt;Text style={{ fontSize: 22, color: '#1A2230', lineHeight: 1.55 }}&gt;重点读局限：作者自认的不足就是选题线索。&lt;/Text&gt;&#10;            &lt;/Box&gt;&#10;        &lt;/Box&gt;&#10;    &lt;/Box&gt;&#10;    &lt;Box style={{ width: 1200, height: 64, marginLeft: 40, flexDirection: 'row', alignItems: 'center', justifyContent: 'space-between' }}&gt;&#10;        &lt;Text style={{ fontSize: 14, color: '#8B97A8' }}&gt;华南理工大学图书馆 · 信息素养讲座&lt;/Text&gt;&#10;        &lt;Text style={{ fontSize: 15, fontWeight: 'bold', color: '#1E4FA8' }}&gt;03 / 10&lt;/Text&gt;&#10;    &lt;/Box&gt;&#10;&lt;/Slide&gt;&#10;"/>
        <p:cNvGrpSpPr/>
        <p:nvPr/>
      </p:nvGrpSpPr>
      <p:grpSpPr>
        <a:xfrm>
          <a:off x="0" y="0"/>
          <a:ext cx="0" cy="0"/>
          <a:chOff x="0" y="0"/>
          <a:chExt cx="0" cy="0"/>
        </a:xfrm>
      </p:grpSpPr>
      <p:sp>
        <p:nvSpPr>
          <p:cNvPr id="86" name="矩形 85"/>
          <p:cNvSpPr/>
          <p:nvPr/>
        </p:nvSpPr>
        <p:spPr>
          <a:xfrm>
            <a:off x="0" y="0"/>
            <a:ext cx="12192000" cy="762000"/>
          </a:xfrm>
          <a:prstGeom prst="rect">
            <a:avLst/>
          </a:prstGeom>
          <a:solidFill>
            <a:srgbClr val="1E4FA8"/>
          </a:solidFill>
        </p:spPr>
        <p:txBody>
          <a:bodyPr/>
          <a:p/>
        </p:txBody>
      </p:sp>
      <p:sp>
        <p:nvSpPr>
          <p:cNvPr id="87" name="文本框 86" descr="{&quot;isTemplate&quot;:true,&quot;type&quot;:&quot;text&quot;}"/>
          <p:cNvSpPr txBox="1"/>
          <p:nvPr/>
        </p:nvSpPr>
        <p:spPr>
          <a:xfrm>
            <a:off x="381000" y="190500"/>
            <a:ext cx="4857750" cy="390525"/>
          </a:xfrm>
          <a:prstGeom prst="rect">
            <a:avLst/>
          </a:prstGeom>
        </p:spPr>
        <p:txBody>
          <a:bodyPr wrap="none" lIns="0" tIns="0" rIns="0" bIns="0"/>
          <a:p>
            <a:pPr>
              <a:lnSpc>
                <a:spcPct val="100000"/>
              </a:lnSpc>
            </a:pPr>
            <a:r>
              <a:rPr lang="zh-CN" sz="2550" b="1">
                <a:solidFill>
                  <a:srgbClr val="FFFFFF"/>
                </a:solidFill>
                <a:latin typeface="微软雅黑" panose="020B0503020204020204" charset="-122"/>
                <a:ea typeface="微软雅黑" panose="020B0503020204020204" charset="-122"/>
              </a:rPr>
              <a:t>论文长什么样：从标题到参考文献</a:t>
            </a:r>
            <a:endParaRPr lang="zh-CN" sz="2550" b="1">
              <a:solidFill>
                <a:srgbClr val="FFFFFF"/>
              </a:solidFill>
              <a:latin typeface="微软雅黑" panose="020B0503020204020204" charset="-122"/>
              <a:ea typeface="微软雅黑" panose="020B0503020204020204" charset="-122"/>
            </a:endParaRPr>
          </a:p>
        </p:txBody>
      </p:sp>
      <p:sp>
        <p:nvSpPr>
          <p:cNvPr id="89" name="圆角矩形 88"/>
          <p:cNvSpPr/>
          <p:nvPr/>
        </p:nvSpPr>
        <p:spPr>
          <a:xfrm>
            <a:off x="381000" y="971550"/>
            <a:ext cx="11430000" cy="3587750"/>
          </a:xfrm>
          <a:prstGeom prst="roundRect">
            <a:avLst>
              <a:gd name="adj" fmla="val 2353"/>
            </a:avLst>
          </a:prstGeom>
          <a:solidFill>
            <a:srgbClr val="F7F9FC"/>
          </a:solidFill>
          <a:ln w="12700">
            <a:solidFill>
              <a:srgbClr val="D6DCE5"/>
            </a:solidFill>
            <a:prstDash val="solid"/>
          </a:ln>
        </p:spPr>
        <p:txBody>
          <a:bodyPr/>
          <a:p/>
        </p:txBody>
      </p:sp>
      <p:sp>
        <p:nvSpPr>
          <p:cNvPr id="90" name="文本框 89" descr="{&quot;isTemplate&quot;:true,&quot;type&quot;:&quot;text&quot;}"/>
          <p:cNvSpPr txBox="1"/>
          <p:nvPr/>
        </p:nvSpPr>
        <p:spPr>
          <a:xfrm>
            <a:off x="571500" y="1095375"/>
            <a:ext cx="6096000" cy="190500"/>
          </a:xfrm>
          <a:prstGeom prst="rect">
            <a:avLst/>
          </a:prstGeom>
        </p:spPr>
        <p:txBody>
          <a:bodyPr wrap="none" lIns="0" tIns="0" rIns="0" bIns="0"/>
          <a:p>
            <a:pPr>
              <a:lnSpc>
                <a:spcPct val="100000"/>
              </a:lnSpc>
            </a:pPr>
            <a:r>
              <a:rPr lang="zh-CN" sz="1400">
                <a:solidFill>
                  <a:srgbClr val="8B97A8"/>
                </a:solidFill>
                <a:latin typeface="微软雅黑" panose="020B0503020204020204" charset="-122"/>
                <a:ea typeface="微软雅黑" panose="020B0503020204020204" charset="-122"/>
              </a:rPr>
              <a:t>论文首页示意：国际期刊最常用的</a:t>
            </a:r>
            <a:r>
              <a:rPr lang="en-US" sz="1400">
                <a:solidFill>
                  <a:srgbClr val="8B97A8"/>
                </a:solidFill>
                <a:latin typeface="微软雅黑" panose="020B0503020204020204" charset="-122"/>
                <a:ea typeface="微软雅黑" panose="020B0503020204020204" charset="-122"/>
              </a:rPr>
              <a:t> IMRaD </a:t>
            </a:r>
            <a:r>
              <a:rPr lang="zh-CN" sz="1400">
                <a:solidFill>
                  <a:srgbClr val="8B97A8"/>
                </a:solidFill>
                <a:latin typeface="微软雅黑" panose="020B0503020204020204" charset="-122"/>
                <a:ea typeface="微软雅黑" panose="020B0503020204020204" charset="-122"/>
              </a:rPr>
              <a:t>骨架</a:t>
            </a:r>
            <a:endParaRPr lang="zh-CN" sz="1400">
              <a:solidFill>
                <a:srgbClr val="8B97A8"/>
              </a:solidFill>
              <a:latin typeface="微软雅黑" panose="020B0503020204020204" charset="-122"/>
              <a:ea typeface="微软雅黑" panose="020B0503020204020204" charset="-122"/>
            </a:endParaRPr>
          </a:p>
        </p:txBody>
      </p:sp>
      <p:sp>
        <p:nvSpPr>
          <p:cNvPr id="91" name="圆角矩形 90"/>
          <p:cNvSpPr/>
          <p:nvPr/>
        </p:nvSpPr>
        <p:spPr>
          <a:xfrm>
            <a:off x="609600" y="1390650"/>
            <a:ext cx="6096000" cy="209550"/>
          </a:xfrm>
          <a:prstGeom prst="roundRect">
            <a:avLst>
              <a:gd name="adj" fmla="val 18182"/>
            </a:avLst>
          </a:prstGeom>
          <a:solidFill>
            <a:srgbClr val="FFFFFF"/>
          </a:solidFill>
        </p:spPr>
        <p:txBody>
          <a:bodyPr/>
          <a:p/>
        </p:txBody>
      </p:sp>
      <p:sp>
        <p:nvSpPr>
          <p:cNvPr id="92" name="任意多边形 91"/>
          <p:cNvSpPr/>
          <p:nvPr/>
        </p:nvSpPr>
        <p:spPr>
          <a:xfrm>
            <a:off x="609600" y="1390650"/>
            <a:ext cx="6096000" cy="209550"/>
          </a:xfrm>
          <a:custGeom>
            <a:avLst/>
            <a:gdLst/>
            <a:ahLst/>
            <a:cxnLst/>
            <a:pathLst>
              <a:path w="640" h="22">
                <a:moveTo>
                  <a:pt x="4" y="22"/>
                </a:moveTo>
                <a:cubicBezTo>
                  <a:pt x="2" y="22"/>
                  <a:pt x="0" y="20"/>
                  <a:pt x="0" y="18"/>
                </a:cubicBezTo>
                <a:lnTo>
                  <a:pt x="0" y="4"/>
                </a:lnTo>
                <a:cubicBezTo>
                  <a:pt x="0" y="2"/>
                  <a:pt x="2" y="0"/>
                  <a:pt x="4" y="0"/>
                </a:cubicBezTo>
                <a:lnTo>
                  <a:pt x="4" y="22"/>
                </a:lnTo>
                <a:close/>
              </a:path>
            </a:pathLst>
          </a:custGeom>
          <a:solidFill>
            <a:srgbClr val="3D7BD9"/>
          </a:solidFill>
        </p:spPr>
        <p:txBody>
          <a:bodyPr/>
          <a:p/>
        </p:txBody>
      </p:sp>
      <p:sp>
        <p:nvSpPr>
          <p:cNvPr id="93" name="文本框 92" descr="{&quot;isTemplate&quot;:true,&quot;type&quot;:&quot;text&quot;}"/>
          <p:cNvSpPr txBox="1"/>
          <p:nvPr/>
        </p:nvSpPr>
        <p:spPr>
          <a:xfrm>
            <a:off x="723900" y="1390650"/>
            <a:ext cx="5943600" cy="209550"/>
          </a:xfrm>
          <a:prstGeom prst="rect">
            <a:avLst/>
          </a:prstGeom>
        </p:spPr>
        <p:txBody>
          <a:bodyPr wrap="none" lIns="0" tIns="0" rIns="0" bIns="0"/>
          <a:p>
            <a:pPr>
              <a:lnSpc>
                <a:spcPct val="100000"/>
              </a:lnSpc>
            </a:pPr>
            <a:r>
              <a:rPr lang="zh-CN" sz="1600">
                <a:solidFill>
                  <a:srgbClr val="1A2230"/>
                </a:solidFill>
                <a:latin typeface="微软雅黑" panose="020B0503020204020204" charset="-122"/>
                <a:ea typeface="微软雅黑" panose="020B0503020204020204" charset="-122"/>
              </a:rPr>
              <a:t>标题</a:t>
            </a:r>
            <a:r>
              <a:rPr lang="en-US" sz="1600">
                <a:solidFill>
                  <a:srgbClr val="1A2230"/>
                </a:solidFill>
                <a:latin typeface="微软雅黑" panose="020B0503020204020204" charset="-122"/>
                <a:ea typeface="微软雅黑" panose="020B0503020204020204" charset="-122"/>
              </a:rPr>
              <a:t> · </a:t>
            </a:r>
            <a:r>
              <a:rPr lang="zh-CN" sz="1600">
                <a:solidFill>
                  <a:srgbClr val="1A2230"/>
                </a:solidFill>
                <a:latin typeface="微软雅黑" panose="020B0503020204020204" charset="-122"/>
                <a:ea typeface="微软雅黑" panose="020B0503020204020204" charset="-122"/>
              </a:rPr>
              <a:t>作者</a:t>
            </a:r>
            <a:r>
              <a:rPr lang="en-US" sz="1600">
                <a:solidFill>
                  <a:srgbClr val="1A2230"/>
                </a:solidFill>
                <a:latin typeface="微软雅黑" panose="020B0503020204020204" charset="-122"/>
                <a:ea typeface="微软雅黑" panose="020B0503020204020204" charset="-122"/>
              </a:rPr>
              <a:t> · </a:t>
            </a:r>
            <a:r>
              <a:rPr lang="zh-CN" sz="1600">
                <a:solidFill>
                  <a:srgbClr val="1A2230"/>
                </a:solidFill>
                <a:latin typeface="微软雅黑" panose="020B0503020204020204" charset="-122"/>
                <a:ea typeface="微软雅黑" panose="020B0503020204020204" charset="-122"/>
              </a:rPr>
              <a:t>单位</a:t>
            </a:r>
            <a:r>
              <a:rPr lang="en-US" sz="1600">
                <a:solidFill>
                  <a:srgbClr val="1A2230"/>
                </a:solidFill>
                <a:latin typeface="微软雅黑" panose="020B0503020204020204" charset="-122"/>
                <a:ea typeface="微软雅黑" panose="020B0503020204020204" charset="-122"/>
              </a:rPr>
              <a:t> · </a:t>
            </a:r>
            <a:r>
              <a:rPr lang="zh-CN" sz="1600">
                <a:solidFill>
                  <a:srgbClr val="1A2230"/>
                </a:solidFill>
                <a:latin typeface="微软雅黑" panose="020B0503020204020204" charset="-122"/>
                <a:ea typeface="微软雅黑" panose="020B0503020204020204" charset="-122"/>
              </a:rPr>
              <a:t>期刊</a:t>
            </a:r>
            <a:endParaRPr lang="zh-CN" sz="1600">
              <a:solidFill>
                <a:srgbClr val="1A2230"/>
              </a:solidFill>
              <a:latin typeface="微软雅黑" panose="020B0503020204020204" charset="-122"/>
              <a:ea typeface="微软雅黑" panose="020B0503020204020204" charset="-122"/>
            </a:endParaRPr>
          </a:p>
        </p:txBody>
      </p:sp>
      <p:sp>
        <p:nvSpPr>
          <p:cNvPr id="94" name="圆角矩形 93"/>
          <p:cNvSpPr/>
          <p:nvPr/>
        </p:nvSpPr>
        <p:spPr>
          <a:xfrm>
            <a:off x="609600" y="1714500"/>
            <a:ext cx="6096000" cy="228600"/>
          </a:xfrm>
          <a:prstGeom prst="roundRect">
            <a:avLst>
              <a:gd name="adj" fmla="val 16667"/>
            </a:avLst>
          </a:prstGeom>
          <a:solidFill>
            <a:srgbClr val="FFFFFF"/>
          </a:solidFill>
        </p:spPr>
        <p:txBody>
          <a:bodyPr/>
          <a:p/>
        </p:txBody>
      </p:sp>
      <p:sp>
        <p:nvSpPr>
          <p:cNvPr id="95" name="任意多边形 94"/>
          <p:cNvSpPr/>
          <p:nvPr/>
        </p:nvSpPr>
        <p:spPr>
          <a:xfrm>
            <a:off x="609600" y="1714500"/>
            <a:ext cx="6096000" cy="228600"/>
          </a:xfrm>
          <a:custGeom>
            <a:avLst/>
            <a:gdLst/>
            <a:ahLst/>
            <a:cxnLst/>
            <a:pathLst>
              <a:path w="640" h="24">
                <a:moveTo>
                  <a:pt x="4" y="24"/>
                </a:moveTo>
                <a:cubicBezTo>
                  <a:pt x="2" y="24"/>
                  <a:pt x="0" y="22"/>
                  <a:pt x="0" y="20"/>
                </a:cubicBezTo>
                <a:lnTo>
                  <a:pt x="0" y="4"/>
                </a:lnTo>
                <a:cubicBezTo>
                  <a:pt x="0" y="2"/>
                  <a:pt x="2" y="0"/>
                  <a:pt x="4" y="0"/>
                </a:cubicBezTo>
                <a:lnTo>
                  <a:pt x="4" y="24"/>
                </a:lnTo>
                <a:close/>
              </a:path>
            </a:pathLst>
          </a:custGeom>
          <a:solidFill>
            <a:srgbClr val="3D7BD9"/>
          </a:solidFill>
        </p:spPr>
        <p:txBody>
          <a:bodyPr/>
          <a:p/>
        </p:txBody>
      </p:sp>
      <p:sp>
        <p:nvSpPr>
          <p:cNvPr id="96" name="文本框 95" descr="{&quot;isTemplate&quot;:true,&quot;type&quot;:&quot;text&quot;}"/>
          <p:cNvSpPr txBox="1"/>
          <p:nvPr/>
        </p:nvSpPr>
        <p:spPr>
          <a:xfrm>
            <a:off x="723900" y="1724025"/>
            <a:ext cx="5943600" cy="209550"/>
          </a:xfrm>
          <a:prstGeom prst="rect">
            <a:avLst/>
          </a:prstGeom>
        </p:spPr>
        <p:txBody>
          <a:bodyPr wrap="none" lIns="0" tIns="0" rIns="0" bIns="0"/>
          <a:p>
            <a:pPr>
              <a:lnSpc>
                <a:spcPct val="100000"/>
              </a:lnSpc>
            </a:pPr>
            <a:r>
              <a:rPr lang="zh-CN" sz="1600">
                <a:solidFill>
                  <a:srgbClr val="1A2230"/>
                </a:solidFill>
                <a:latin typeface="微软雅黑" panose="020B0503020204020204" charset="-122"/>
                <a:ea typeface="微软雅黑" panose="020B0503020204020204" charset="-122"/>
              </a:rPr>
              <a:t>摘要</a:t>
            </a:r>
            <a:r>
              <a:rPr lang="en-US" sz="1600">
                <a:solidFill>
                  <a:srgbClr val="1A2230"/>
                </a:solidFill>
                <a:latin typeface="微软雅黑" panose="020B0503020204020204" charset="-122"/>
                <a:ea typeface="微软雅黑" panose="020B0503020204020204" charset="-122"/>
              </a:rPr>
              <a:t> ── </a:t>
            </a:r>
            <a:r>
              <a:rPr lang="zh-CN" sz="1600">
                <a:solidFill>
                  <a:srgbClr val="1A2230"/>
                </a:solidFill>
                <a:latin typeface="微软雅黑" panose="020B0503020204020204" charset="-122"/>
                <a:ea typeface="微软雅黑" panose="020B0503020204020204" charset="-122"/>
              </a:rPr>
              <a:t>全文浓缩，决定要不要继续读</a:t>
            </a:r>
            <a:endParaRPr lang="zh-CN" sz="1600">
              <a:solidFill>
                <a:srgbClr val="1A2230"/>
              </a:solidFill>
              <a:latin typeface="微软雅黑" panose="020B0503020204020204" charset="-122"/>
              <a:ea typeface="微软雅黑" panose="020B0503020204020204" charset="-122"/>
            </a:endParaRPr>
          </a:p>
        </p:txBody>
      </p:sp>
      <p:sp>
        <p:nvSpPr>
          <p:cNvPr id="97" name="圆角矩形 96"/>
          <p:cNvSpPr/>
          <p:nvPr/>
        </p:nvSpPr>
        <p:spPr>
          <a:xfrm>
            <a:off x="609600" y="2057400"/>
            <a:ext cx="6096000" cy="495300"/>
          </a:xfrm>
          <a:prstGeom prst="roundRect">
            <a:avLst>
              <a:gd name="adj" fmla="val 7692"/>
            </a:avLst>
          </a:prstGeom>
          <a:solidFill>
            <a:srgbClr val="FFFFFF"/>
          </a:solidFill>
        </p:spPr>
        <p:txBody>
          <a:bodyPr/>
          <a:p/>
        </p:txBody>
      </p:sp>
      <p:sp>
        <p:nvSpPr>
          <p:cNvPr id="98" name="任意多边形 97"/>
          <p:cNvSpPr/>
          <p:nvPr/>
        </p:nvSpPr>
        <p:spPr>
          <a:xfrm>
            <a:off x="609600" y="2057400"/>
            <a:ext cx="6096000" cy="495300"/>
          </a:xfrm>
          <a:custGeom>
            <a:avLst/>
            <a:gdLst/>
            <a:ahLst/>
            <a:cxnLst/>
            <a:pathLst>
              <a:path w="640" h="52">
                <a:moveTo>
                  <a:pt x="4" y="52"/>
                </a:moveTo>
                <a:cubicBezTo>
                  <a:pt x="2" y="52"/>
                  <a:pt x="0" y="50"/>
                  <a:pt x="0" y="48"/>
                </a:cubicBezTo>
                <a:lnTo>
                  <a:pt x="0" y="4"/>
                </a:lnTo>
                <a:cubicBezTo>
                  <a:pt x="0" y="2"/>
                  <a:pt x="2" y="0"/>
                  <a:pt x="4" y="0"/>
                </a:cubicBezTo>
                <a:lnTo>
                  <a:pt x="4" y="52"/>
                </a:lnTo>
                <a:close/>
              </a:path>
            </a:pathLst>
          </a:custGeom>
          <a:solidFill>
            <a:srgbClr val="3D7BD9"/>
          </a:solidFill>
        </p:spPr>
        <p:txBody>
          <a:bodyPr/>
          <a:p/>
        </p:txBody>
      </p:sp>
      <p:sp>
        <p:nvSpPr>
          <p:cNvPr id="99" name="文本框 98" descr="{&quot;isTemplate&quot;:true,&quot;type&quot;:&quot;text&quot;}"/>
          <p:cNvSpPr txBox="1"/>
          <p:nvPr/>
        </p:nvSpPr>
        <p:spPr>
          <a:xfrm>
            <a:off x="723900" y="2152650"/>
            <a:ext cx="5943600" cy="314325"/>
          </a:xfrm>
          <a:prstGeom prst="rect">
            <a:avLst/>
          </a:prstGeom>
        </p:spPr>
        <p:txBody>
          <a:bodyPr wrap="none" lIns="0" tIns="0" rIns="0" bIns="0"/>
          <a:p>
            <a:pPr>
              <a:lnSpc>
                <a:spcPct val="150000"/>
              </a:lnSpc>
            </a:pPr>
            <a:r>
              <a:rPr lang="zh-CN" sz="1600">
                <a:solidFill>
                  <a:srgbClr val="1A2230"/>
                </a:solidFill>
                <a:latin typeface="微软雅黑" panose="020B0503020204020204" charset="-122"/>
                <a:ea typeface="微软雅黑" panose="020B0503020204020204" charset="-122"/>
              </a:rPr>
              <a:t>引言</a:t>
            </a:r>
            <a:r>
              <a:rPr lang="en-US" sz="1600">
                <a:solidFill>
                  <a:srgbClr val="1A2230"/>
                </a:solidFill>
                <a:latin typeface="微软雅黑" panose="020B0503020204020204" charset="-122"/>
                <a:ea typeface="微软雅黑" panose="020B0503020204020204" charset="-122"/>
              </a:rPr>
              <a:t> ── </a:t>
            </a:r>
            <a:r>
              <a:rPr lang="zh-CN" sz="1600">
                <a:solidFill>
                  <a:srgbClr val="1A2230"/>
                </a:solidFill>
                <a:latin typeface="微软雅黑" panose="020B0503020204020204" charset="-122"/>
                <a:ea typeface="微软雅黑" panose="020B0503020204020204" charset="-122"/>
              </a:rPr>
              <a:t>背景</a:t>
            </a:r>
            <a:r>
              <a:rPr lang="en-US" sz="1600">
                <a:solidFill>
                  <a:srgbClr val="1A2230"/>
                </a:solidFill>
                <a:latin typeface="微软雅黑" panose="020B0503020204020204" charset="-122"/>
                <a:ea typeface="微软雅黑" panose="020B0503020204020204" charset="-122"/>
              </a:rPr>
              <a:t> → </a:t>
            </a:r>
            <a:r>
              <a:rPr lang="zh-CN" sz="1600">
                <a:solidFill>
                  <a:srgbClr val="1A2230"/>
                </a:solidFill>
                <a:latin typeface="微软雅黑" panose="020B0503020204020204" charset="-122"/>
                <a:ea typeface="微软雅黑" panose="020B0503020204020204" charset="-122"/>
              </a:rPr>
              <a:t>已有研究缺口</a:t>
            </a:r>
            <a:r>
              <a:rPr lang="en-US" sz="1600">
                <a:solidFill>
                  <a:srgbClr val="1A2230"/>
                </a:solidFill>
                <a:latin typeface="微软雅黑" panose="020B0503020204020204" charset="-122"/>
                <a:ea typeface="微软雅黑" panose="020B0503020204020204" charset="-122"/>
              </a:rPr>
              <a:t> → </a:t>
            </a:r>
            <a:r>
              <a:rPr lang="zh-CN" sz="1600">
                <a:solidFill>
                  <a:srgbClr val="1A2230"/>
                </a:solidFill>
                <a:latin typeface="微软雅黑" panose="020B0503020204020204" charset="-122"/>
                <a:ea typeface="微软雅黑" panose="020B0503020204020204" charset="-122"/>
              </a:rPr>
              <a:t>本文要解决什么问题</a:t>
            </a:r>
            <a:endParaRPr lang="zh-CN" sz="1600">
              <a:solidFill>
                <a:srgbClr val="1A2230"/>
              </a:solidFill>
              <a:latin typeface="微软雅黑" panose="020B0503020204020204" charset="-122"/>
              <a:ea typeface="微软雅黑" panose="020B0503020204020204" charset="-122"/>
            </a:endParaRPr>
          </a:p>
        </p:txBody>
      </p:sp>
      <p:sp>
        <p:nvSpPr>
          <p:cNvPr id="100" name="圆角矩形 99"/>
          <p:cNvSpPr/>
          <p:nvPr/>
        </p:nvSpPr>
        <p:spPr>
          <a:xfrm>
            <a:off x="609600" y="2667000"/>
            <a:ext cx="6096000" cy="381000"/>
          </a:xfrm>
          <a:prstGeom prst="roundRect">
            <a:avLst>
              <a:gd name="adj" fmla="val 10000"/>
            </a:avLst>
          </a:prstGeom>
          <a:solidFill>
            <a:srgbClr val="FFFFFF"/>
          </a:solidFill>
        </p:spPr>
        <p:txBody>
          <a:bodyPr/>
          <a:p/>
        </p:txBody>
      </p:sp>
      <p:sp>
        <p:nvSpPr>
          <p:cNvPr id="101" name="任意多边形 100"/>
          <p:cNvSpPr/>
          <p:nvPr/>
        </p:nvSpPr>
        <p:spPr>
          <a:xfrm>
            <a:off x="609600" y="2667000"/>
            <a:ext cx="6096000" cy="381000"/>
          </a:xfrm>
          <a:custGeom>
            <a:avLst/>
            <a:gdLst/>
            <a:ahLst/>
            <a:cxnLst/>
            <a:pathLst>
              <a:path w="640" h="40">
                <a:moveTo>
                  <a:pt x="4" y="40"/>
                </a:moveTo>
                <a:cubicBezTo>
                  <a:pt x="2" y="40"/>
                  <a:pt x="0" y="38"/>
                  <a:pt x="0" y="36"/>
                </a:cubicBezTo>
                <a:lnTo>
                  <a:pt x="0" y="4"/>
                </a:lnTo>
                <a:cubicBezTo>
                  <a:pt x="0" y="2"/>
                  <a:pt x="2" y="0"/>
                  <a:pt x="4" y="0"/>
                </a:cubicBezTo>
                <a:lnTo>
                  <a:pt x="4" y="40"/>
                </a:lnTo>
                <a:close/>
              </a:path>
            </a:pathLst>
          </a:custGeom>
          <a:solidFill>
            <a:srgbClr val="3D7BD9"/>
          </a:solidFill>
        </p:spPr>
        <p:txBody>
          <a:bodyPr/>
          <a:p/>
        </p:txBody>
      </p:sp>
      <p:sp>
        <p:nvSpPr>
          <p:cNvPr id="102" name="文本框 101" descr="{&quot;isTemplate&quot;:true,&quot;type&quot;:&quot;text&quot;}"/>
          <p:cNvSpPr txBox="1"/>
          <p:nvPr/>
        </p:nvSpPr>
        <p:spPr>
          <a:xfrm>
            <a:off x="723900" y="2752725"/>
            <a:ext cx="5943600" cy="209550"/>
          </a:xfrm>
          <a:prstGeom prst="rect">
            <a:avLst/>
          </a:prstGeom>
        </p:spPr>
        <p:txBody>
          <a:bodyPr wrap="none" lIns="0" tIns="0" rIns="0" bIns="0"/>
          <a:p>
            <a:pPr>
              <a:lnSpc>
                <a:spcPct val="100000"/>
              </a:lnSpc>
            </a:pPr>
            <a:r>
              <a:rPr lang="zh-CN" sz="1600">
                <a:solidFill>
                  <a:srgbClr val="1A2230"/>
                </a:solidFill>
                <a:latin typeface="微软雅黑" panose="020B0503020204020204" charset="-122"/>
                <a:ea typeface="微软雅黑" panose="020B0503020204020204" charset="-122"/>
              </a:rPr>
              <a:t>方法</a:t>
            </a:r>
            <a:r>
              <a:rPr lang="en-US" sz="1600">
                <a:solidFill>
                  <a:srgbClr val="1A2230"/>
                </a:solidFill>
                <a:latin typeface="微软雅黑" panose="020B0503020204020204" charset="-122"/>
                <a:ea typeface="微软雅黑" panose="020B0503020204020204" charset="-122"/>
              </a:rPr>
              <a:t> ── </a:t>
            </a:r>
            <a:r>
              <a:rPr lang="zh-CN" sz="1600">
                <a:solidFill>
                  <a:srgbClr val="1A2230"/>
                </a:solidFill>
                <a:latin typeface="微软雅黑" panose="020B0503020204020204" charset="-122"/>
                <a:ea typeface="微软雅黑" panose="020B0503020204020204" charset="-122"/>
              </a:rPr>
              <a:t>材料、样本、实验条件、统计方法</a:t>
            </a:r>
            <a:endParaRPr lang="zh-CN" sz="1600">
              <a:solidFill>
                <a:srgbClr val="1A2230"/>
              </a:solidFill>
              <a:latin typeface="微软雅黑" panose="020B0503020204020204" charset="-122"/>
              <a:ea typeface="微软雅黑" panose="020B0503020204020204" charset="-122"/>
            </a:endParaRPr>
          </a:p>
        </p:txBody>
      </p:sp>
      <p:sp>
        <p:nvSpPr>
          <p:cNvPr id="103" name="圆角矩形 102"/>
          <p:cNvSpPr/>
          <p:nvPr/>
        </p:nvSpPr>
        <p:spPr>
          <a:xfrm>
            <a:off x="609600" y="3162300"/>
            <a:ext cx="6096000" cy="381000"/>
          </a:xfrm>
          <a:prstGeom prst="roundRect">
            <a:avLst>
              <a:gd name="adj" fmla="val 10000"/>
            </a:avLst>
          </a:prstGeom>
          <a:solidFill>
            <a:srgbClr val="FFFFFF"/>
          </a:solidFill>
        </p:spPr>
        <p:txBody>
          <a:bodyPr/>
          <a:p/>
        </p:txBody>
      </p:sp>
      <p:sp>
        <p:nvSpPr>
          <p:cNvPr id="104" name="任意多边形 103"/>
          <p:cNvSpPr/>
          <p:nvPr/>
        </p:nvSpPr>
        <p:spPr>
          <a:xfrm>
            <a:off x="609600" y="3162300"/>
            <a:ext cx="6096000" cy="381000"/>
          </a:xfrm>
          <a:custGeom>
            <a:avLst/>
            <a:gdLst/>
            <a:ahLst/>
            <a:cxnLst/>
            <a:pathLst>
              <a:path w="640" h="40">
                <a:moveTo>
                  <a:pt x="4" y="40"/>
                </a:moveTo>
                <a:cubicBezTo>
                  <a:pt x="2" y="40"/>
                  <a:pt x="0" y="38"/>
                  <a:pt x="0" y="36"/>
                </a:cubicBezTo>
                <a:lnTo>
                  <a:pt x="0" y="4"/>
                </a:lnTo>
                <a:cubicBezTo>
                  <a:pt x="0" y="2"/>
                  <a:pt x="2" y="0"/>
                  <a:pt x="4" y="0"/>
                </a:cubicBezTo>
                <a:lnTo>
                  <a:pt x="4" y="40"/>
                </a:lnTo>
                <a:close/>
              </a:path>
            </a:pathLst>
          </a:custGeom>
          <a:solidFill>
            <a:srgbClr val="3D7BD9"/>
          </a:solidFill>
        </p:spPr>
        <p:txBody>
          <a:bodyPr/>
          <a:p/>
        </p:txBody>
      </p:sp>
      <p:sp>
        <p:nvSpPr>
          <p:cNvPr id="105" name="文本框 104" descr="{&quot;isTemplate&quot;:true,&quot;type&quot;:&quot;text&quot;}"/>
          <p:cNvSpPr txBox="1"/>
          <p:nvPr/>
        </p:nvSpPr>
        <p:spPr>
          <a:xfrm>
            <a:off x="723900" y="3248025"/>
            <a:ext cx="5943600" cy="209550"/>
          </a:xfrm>
          <a:prstGeom prst="rect">
            <a:avLst/>
          </a:prstGeom>
        </p:spPr>
        <p:txBody>
          <a:bodyPr wrap="none" lIns="0" tIns="0" rIns="0" bIns="0"/>
          <a:p>
            <a:pPr>
              <a:lnSpc>
                <a:spcPct val="100000"/>
              </a:lnSpc>
            </a:pPr>
            <a:r>
              <a:rPr lang="zh-CN" sz="1600">
                <a:solidFill>
                  <a:srgbClr val="1A2230"/>
                </a:solidFill>
                <a:latin typeface="微软雅黑" panose="020B0503020204020204" charset="-122"/>
                <a:ea typeface="微软雅黑" panose="020B0503020204020204" charset="-122"/>
              </a:rPr>
              <a:t>结果</a:t>
            </a:r>
            <a:r>
              <a:rPr lang="en-US" sz="1600">
                <a:solidFill>
                  <a:srgbClr val="1A2230"/>
                </a:solidFill>
                <a:latin typeface="微软雅黑" panose="020B0503020204020204" charset="-122"/>
                <a:ea typeface="微软雅黑" panose="020B0503020204020204" charset="-122"/>
              </a:rPr>
              <a:t> ── </a:t>
            </a:r>
            <a:r>
              <a:rPr lang="zh-CN" sz="1600">
                <a:solidFill>
                  <a:srgbClr val="1A2230"/>
                </a:solidFill>
                <a:latin typeface="微软雅黑" panose="020B0503020204020204" charset="-122"/>
                <a:ea typeface="微软雅黑" panose="020B0503020204020204" charset="-122"/>
              </a:rPr>
              <a:t>图表</a:t>
            </a:r>
            <a:r>
              <a:rPr lang="en-US" sz="1600">
                <a:solidFill>
                  <a:srgbClr val="1A2230"/>
                </a:solidFill>
                <a:latin typeface="微软雅黑" panose="020B0503020204020204" charset="-122"/>
                <a:ea typeface="微软雅黑" panose="020B0503020204020204" charset="-122"/>
              </a:rPr>
              <a:t> + </a:t>
            </a:r>
            <a:r>
              <a:rPr lang="zh-CN" sz="1600">
                <a:solidFill>
                  <a:srgbClr val="1A2230"/>
                </a:solidFill>
                <a:latin typeface="微软雅黑" panose="020B0503020204020204" charset="-122"/>
                <a:ea typeface="微软雅黑" panose="020B0503020204020204" charset="-122"/>
              </a:rPr>
              <a:t>数据，只讲发现不解释</a:t>
            </a:r>
            <a:endParaRPr lang="zh-CN" sz="1600">
              <a:solidFill>
                <a:srgbClr val="1A2230"/>
              </a:solidFill>
              <a:latin typeface="微软雅黑" panose="020B0503020204020204" charset="-122"/>
              <a:ea typeface="微软雅黑" panose="020B0503020204020204" charset="-122"/>
            </a:endParaRPr>
          </a:p>
        </p:txBody>
      </p:sp>
      <p:sp>
        <p:nvSpPr>
          <p:cNvPr id="106" name="圆角矩形 105"/>
          <p:cNvSpPr/>
          <p:nvPr/>
        </p:nvSpPr>
        <p:spPr>
          <a:xfrm>
            <a:off x="609600" y="3657600"/>
            <a:ext cx="6096000" cy="381000"/>
          </a:xfrm>
          <a:prstGeom prst="roundRect">
            <a:avLst>
              <a:gd name="adj" fmla="val 10000"/>
            </a:avLst>
          </a:prstGeom>
          <a:solidFill>
            <a:srgbClr val="FFFFFF"/>
          </a:solidFill>
        </p:spPr>
        <p:txBody>
          <a:bodyPr/>
          <a:p/>
        </p:txBody>
      </p:sp>
      <p:sp>
        <p:nvSpPr>
          <p:cNvPr id="107" name="任意多边形 106"/>
          <p:cNvSpPr/>
          <p:nvPr/>
        </p:nvSpPr>
        <p:spPr>
          <a:xfrm>
            <a:off x="609600" y="3657600"/>
            <a:ext cx="6096000" cy="381000"/>
          </a:xfrm>
          <a:custGeom>
            <a:avLst/>
            <a:gdLst/>
            <a:ahLst/>
            <a:cxnLst/>
            <a:pathLst>
              <a:path w="640" h="40">
                <a:moveTo>
                  <a:pt x="4" y="40"/>
                </a:moveTo>
                <a:cubicBezTo>
                  <a:pt x="2" y="40"/>
                  <a:pt x="0" y="38"/>
                  <a:pt x="0" y="36"/>
                </a:cubicBezTo>
                <a:lnTo>
                  <a:pt x="0" y="4"/>
                </a:lnTo>
                <a:cubicBezTo>
                  <a:pt x="0" y="2"/>
                  <a:pt x="2" y="0"/>
                  <a:pt x="4" y="0"/>
                </a:cubicBezTo>
                <a:lnTo>
                  <a:pt x="4" y="40"/>
                </a:lnTo>
                <a:close/>
              </a:path>
            </a:pathLst>
          </a:custGeom>
          <a:solidFill>
            <a:srgbClr val="3D7BD9"/>
          </a:solidFill>
        </p:spPr>
        <p:txBody>
          <a:bodyPr/>
          <a:p/>
        </p:txBody>
      </p:sp>
      <p:sp>
        <p:nvSpPr>
          <p:cNvPr id="108" name="文本框 107" descr="{&quot;isTemplate&quot;:true,&quot;type&quot;:&quot;text&quot;}"/>
          <p:cNvSpPr txBox="1"/>
          <p:nvPr/>
        </p:nvSpPr>
        <p:spPr>
          <a:xfrm>
            <a:off x="723900" y="3743325"/>
            <a:ext cx="5943600" cy="209550"/>
          </a:xfrm>
          <a:prstGeom prst="rect">
            <a:avLst/>
          </a:prstGeom>
        </p:spPr>
        <p:txBody>
          <a:bodyPr wrap="none" lIns="0" tIns="0" rIns="0" bIns="0"/>
          <a:p>
            <a:pPr>
              <a:lnSpc>
                <a:spcPct val="100000"/>
              </a:lnSpc>
            </a:pPr>
            <a:r>
              <a:rPr lang="zh-CN" sz="1600">
                <a:solidFill>
                  <a:srgbClr val="1A2230"/>
                </a:solidFill>
                <a:latin typeface="微软雅黑" panose="020B0503020204020204" charset="-122"/>
                <a:ea typeface="微软雅黑" panose="020B0503020204020204" charset="-122"/>
              </a:rPr>
              <a:t>讨论与结论</a:t>
            </a:r>
            <a:r>
              <a:rPr lang="en-US" sz="1600">
                <a:solidFill>
                  <a:srgbClr val="1A2230"/>
                </a:solidFill>
                <a:latin typeface="微软雅黑" panose="020B0503020204020204" charset="-122"/>
                <a:ea typeface="微软雅黑" panose="020B0503020204020204" charset="-122"/>
              </a:rPr>
              <a:t> ── </a:t>
            </a:r>
            <a:r>
              <a:rPr lang="zh-CN" sz="1600">
                <a:solidFill>
                  <a:srgbClr val="1A2230"/>
                </a:solidFill>
                <a:latin typeface="微软雅黑" panose="020B0503020204020204" charset="-122"/>
                <a:ea typeface="微软雅黑" panose="020B0503020204020204" charset="-122"/>
              </a:rPr>
              <a:t>意义、局限、未来工作</a:t>
            </a:r>
            <a:endParaRPr lang="zh-CN" sz="1600">
              <a:solidFill>
                <a:srgbClr val="1A2230"/>
              </a:solidFill>
              <a:latin typeface="微软雅黑" panose="020B0503020204020204" charset="-122"/>
              <a:ea typeface="微软雅黑" panose="020B0503020204020204" charset="-122"/>
            </a:endParaRPr>
          </a:p>
        </p:txBody>
      </p:sp>
      <p:sp>
        <p:nvSpPr>
          <p:cNvPr id="109" name="圆角矩形 108"/>
          <p:cNvSpPr/>
          <p:nvPr/>
        </p:nvSpPr>
        <p:spPr>
          <a:xfrm>
            <a:off x="609600" y="4152900"/>
            <a:ext cx="6096000" cy="209550"/>
          </a:xfrm>
          <a:prstGeom prst="roundRect">
            <a:avLst>
              <a:gd name="adj" fmla="val 18182"/>
            </a:avLst>
          </a:prstGeom>
          <a:solidFill>
            <a:srgbClr val="FFFFFF"/>
          </a:solidFill>
        </p:spPr>
        <p:txBody>
          <a:bodyPr/>
          <a:p/>
        </p:txBody>
      </p:sp>
      <p:sp>
        <p:nvSpPr>
          <p:cNvPr id="110" name="任意多边形 109"/>
          <p:cNvSpPr/>
          <p:nvPr/>
        </p:nvSpPr>
        <p:spPr>
          <a:xfrm>
            <a:off x="609600" y="4152900"/>
            <a:ext cx="6096000" cy="209550"/>
          </a:xfrm>
          <a:custGeom>
            <a:avLst/>
            <a:gdLst/>
            <a:ahLst/>
            <a:cxnLst/>
            <a:pathLst>
              <a:path w="640" h="22">
                <a:moveTo>
                  <a:pt x="4" y="22"/>
                </a:moveTo>
                <a:cubicBezTo>
                  <a:pt x="2" y="22"/>
                  <a:pt x="0" y="20"/>
                  <a:pt x="0" y="18"/>
                </a:cubicBezTo>
                <a:lnTo>
                  <a:pt x="0" y="4"/>
                </a:lnTo>
                <a:cubicBezTo>
                  <a:pt x="0" y="2"/>
                  <a:pt x="2" y="0"/>
                  <a:pt x="4" y="0"/>
                </a:cubicBezTo>
                <a:lnTo>
                  <a:pt x="4" y="22"/>
                </a:lnTo>
                <a:close/>
              </a:path>
            </a:pathLst>
          </a:custGeom>
          <a:solidFill>
            <a:srgbClr val="3D7BD9"/>
          </a:solidFill>
        </p:spPr>
        <p:txBody>
          <a:bodyPr/>
          <a:p/>
        </p:txBody>
      </p:sp>
      <p:sp>
        <p:nvSpPr>
          <p:cNvPr id="111" name="文本框 110" descr="{&quot;isTemplate&quot;:true,&quot;type&quot;:&quot;text&quot;}"/>
          <p:cNvSpPr txBox="1"/>
          <p:nvPr/>
        </p:nvSpPr>
        <p:spPr>
          <a:xfrm>
            <a:off x="723900" y="4152900"/>
            <a:ext cx="5943600" cy="209550"/>
          </a:xfrm>
          <a:prstGeom prst="rect">
            <a:avLst/>
          </a:prstGeom>
        </p:spPr>
        <p:txBody>
          <a:bodyPr wrap="none" lIns="0" tIns="0" rIns="0" bIns="0"/>
          <a:p>
            <a:pPr>
              <a:lnSpc>
                <a:spcPct val="100000"/>
              </a:lnSpc>
            </a:pPr>
            <a:r>
              <a:rPr lang="zh-CN" sz="1600">
                <a:solidFill>
                  <a:srgbClr val="1A2230"/>
                </a:solidFill>
                <a:latin typeface="微软雅黑" panose="020B0503020204020204" charset="-122"/>
                <a:ea typeface="微软雅黑" panose="020B0503020204020204" charset="-122"/>
              </a:rPr>
              <a:t>参考文献</a:t>
            </a:r>
            <a:r>
              <a:rPr lang="en-US" sz="1600">
                <a:solidFill>
                  <a:srgbClr val="1A2230"/>
                </a:solidFill>
                <a:latin typeface="微软雅黑" panose="020B0503020204020204" charset="-122"/>
                <a:ea typeface="微软雅黑" panose="020B0503020204020204" charset="-122"/>
              </a:rPr>
              <a:t> ── </a:t>
            </a:r>
            <a:r>
              <a:rPr lang="zh-CN" sz="1600">
                <a:solidFill>
                  <a:srgbClr val="1A2230"/>
                </a:solidFill>
                <a:latin typeface="微软雅黑" panose="020B0503020204020204" charset="-122"/>
                <a:ea typeface="微软雅黑" panose="020B0503020204020204" charset="-122"/>
              </a:rPr>
              <a:t>顺藤摸瓜找更多文献</a:t>
            </a:r>
            <a:endParaRPr lang="zh-CN" sz="1600">
              <a:solidFill>
                <a:srgbClr val="1A2230"/>
              </a:solidFill>
              <a:latin typeface="微软雅黑" panose="020B0503020204020204" charset="-122"/>
              <a:ea typeface="微软雅黑" panose="020B0503020204020204" charset="-122"/>
            </a:endParaRPr>
          </a:p>
        </p:txBody>
      </p:sp>
      <p:sp>
        <p:nvSpPr>
          <p:cNvPr id="112" name="文本框 111" descr="{&quot;isTemplate&quot;:true,&quot;type&quot;:&quot;text&quot;}"/>
          <p:cNvSpPr txBox="1"/>
          <p:nvPr/>
        </p:nvSpPr>
        <p:spPr>
          <a:xfrm>
            <a:off x="6896100" y="1143000"/>
            <a:ext cx="4533900" cy="190500"/>
          </a:xfrm>
          <a:prstGeom prst="rect">
            <a:avLst/>
          </a:prstGeom>
        </p:spPr>
        <p:txBody>
          <a:bodyPr wrap="none" lIns="0" tIns="0" rIns="0" bIns="0"/>
          <a:p>
            <a:pPr>
              <a:lnSpc>
                <a:spcPct val="100000"/>
              </a:lnSpc>
            </a:pPr>
            <a:r>
              <a:rPr lang="zh-CN" sz="1400">
                <a:solidFill>
                  <a:srgbClr val="8B97A8"/>
                </a:solidFill>
                <a:latin typeface="微软雅黑" panose="020B0503020204020204" charset="-122"/>
                <a:ea typeface="微软雅黑" panose="020B0503020204020204" charset="-122"/>
              </a:rPr>
              <a:t>同一篇论文的信息轮廓</a:t>
            </a:r>
            <a:endParaRPr lang="zh-CN" sz="1400">
              <a:solidFill>
                <a:srgbClr val="8B97A8"/>
              </a:solidFill>
              <a:latin typeface="微软雅黑" panose="020B0503020204020204" charset="-122"/>
              <a:ea typeface="微软雅黑" panose="020B0503020204020204" charset="-122"/>
            </a:endParaRPr>
          </a:p>
        </p:txBody>
      </p:sp>
      <p:sp>
        <p:nvSpPr>
          <p:cNvPr id="113" name="圆角矩形 112"/>
          <p:cNvSpPr/>
          <p:nvPr/>
        </p:nvSpPr>
        <p:spPr>
          <a:xfrm>
            <a:off x="6896100" y="3810000"/>
            <a:ext cx="4533900" cy="590550"/>
          </a:xfrm>
          <a:prstGeom prst="roundRect">
            <a:avLst>
              <a:gd name="adj" fmla="val 9677"/>
            </a:avLst>
          </a:prstGeom>
          <a:solidFill>
            <a:srgbClr val="FFFFFF"/>
          </a:solidFill>
          <a:ln w="12700">
            <a:solidFill>
              <a:srgbClr val="D6DCE5"/>
            </a:solidFill>
            <a:prstDash val="solid"/>
          </a:ln>
        </p:spPr>
        <p:txBody>
          <a:bodyPr/>
          <a:p/>
        </p:txBody>
      </p:sp>
      <p:sp>
        <p:nvSpPr>
          <p:cNvPr id="114" name="文本框 113" descr="{&quot;isTemplate&quot;:true,&quot;type&quot;:&quot;text&quot;}"/>
          <p:cNvSpPr txBox="1"/>
          <p:nvPr/>
        </p:nvSpPr>
        <p:spPr>
          <a:xfrm>
            <a:off x="7029450" y="3867150"/>
            <a:ext cx="4267200" cy="552450"/>
          </a:xfrm>
          <a:prstGeom prst="rect">
            <a:avLst/>
          </a:prstGeom>
        </p:spPr>
        <p:txBody>
          <a:bodyPr wrap="square" lIns="0" tIns="0" rIns="0" bIns="0">
            <a:noAutofit/>
          </a:bodyPr>
          <a:p>
            <a:pPr indent="0" fontAlgn="auto">
              <a:lnSpc>
                <a:spcPct val="100000"/>
              </a:lnSpc>
            </a:pPr>
            <a:r>
              <a:rPr lang="en-US" sz="1400">
                <a:solidFill>
                  <a:srgbClr val="4A5568"/>
                </a:solidFill>
                <a:latin typeface="微软雅黑" panose="020B0503020204020204" charset="-122"/>
                <a:ea typeface="微软雅黑" panose="020B0503020204020204" charset="-122"/>
              </a:rPr>
              <a:t>IMRaD </a:t>
            </a:r>
            <a:r>
              <a:rPr lang="zh-CN" sz="1400">
                <a:solidFill>
                  <a:srgbClr val="4A5568"/>
                </a:solidFill>
                <a:latin typeface="微软雅黑" panose="020B0503020204020204" charset="-122"/>
                <a:ea typeface="微软雅黑" panose="020B0503020204020204" charset="-122"/>
              </a:rPr>
              <a:t>自</a:t>
            </a:r>
            <a:r>
              <a:rPr lang="en-US" sz="1400">
                <a:solidFill>
                  <a:srgbClr val="4A5568"/>
                </a:solidFill>
                <a:latin typeface="微软雅黑" panose="020B0503020204020204" charset="-122"/>
                <a:ea typeface="微软雅黑" panose="020B0503020204020204" charset="-122"/>
              </a:rPr>
              <a:t> 1940 </a:t>
            </a:r>
            <a:r>
              <a:rPr lang="zh-CN" sz="1400">
                <a:solidFill>
                  <a:srgbClr val="4A5568"/>
                </a:solidFill>
                <a:latin typeface="微软雅黑" panose="020B0503020204020204" charset="-122"/>
                <a:ea typeface="微软雅黑" panose="020B0503020204020204" charset="-122"/>
              </a:rPr>
              <a:t>年代被期刊采用，</a:t>
            </a:r>
            <a:r>
              <a:rPr lang="en-US" sz="1400">
                <a:solidFill>
                  <a:srgbClr val="4A5568"/>
                </a:solidFill>
                <a:latin typeface="微软雅黑" panose="020B0503020204020204" charset="-122"/>
                <a:ea typeface="微软雅黑" panose="020B0503020204020204" charset="-122"/>
              </a:rPr>
              <a:t>1970 </a:t>
            </a:r>
            <a:r>
              <a:rPr lang="zh-CN" sz="1400">
                <a:solidFill>
                  <a:srgbClr val="4A5568"/>
                </a:solidFill>
                <a:latin typeface="微软雅黑" panose="020B0503020204020204" charset="-122"/>
                <a:ea typeface="微软雅黑" panose="020B0503020204020204" charset="-122"/>
              </a:rPr>
              <a:t>年代成为主流（</a:t>
            </a:r>
            <a:r>
              <a:rPr lang="en-US" sz="1400">
                <a:solidFill>
                  <a:srgbClr val="4A5568"/>
                </a:solidFill>
                <a:latin typeface="微软雅黑" panose="020B0503020204020204" charset="-122"/>
                <a:ea typeface="微软雅黑" panose="020B0503020204020204" charset="-122"/>
              </a:rPr>
              <a:t>Sollaci &amp; Pereira, 2004</a:t>
            </a:r>
            <a:r>
              <a:rPr lang="zh-CN" sz="1400">
                <a:solidFill>
                  <a:srgbClr val="4A5568"/>
                </a:solidFill>
                <a:latin typeface="微软雅黑" panose="020B0503020204020204" charset="-122"/>
                <a:ea typeface="微软雅黑" panose="020B0503020204020204" charset="-122"/>
              </a:rPr>
              <a:t>）。</a:t>
            </a:r>
            <a:endParaRPr lang="zh-CN" sz="1400">
              <a:solidFill>
                <a:srgbClr val="4A5568"/>
              </a:solidFill>
              <a:latin typeface="微软雅黑" panose="020B0503020204020204" charset="-122"/>
              <a:ea typeface="微软雅黑" panose="020B0503020204020204" charset="-122"/>
            </a:endParaRPr>
          </a:p>
        </p:txBody>
      </p:sp>
      <p:sp>
        <p:nvSpPr>
          <p:cNvPr id="115" name="圆角矩形 114"/>
          <p:cNvSpPr/>
          <p:nvPr/>
        </p:nvSpPr>
        <p:spPr>
          <a:xfrm>
            <a:off x="381000" y="4829175"/>
            <a:ext cx="2743200" cy="1962150"/>
          </a:xfrm>
          <a:prstGeom prst="roundRect">
            <a:avLst>
              <a:gd name="adj" fmla="val 2913"/>
            </a:avLst>
          </a:prstGeom>
          <a:solidFill>
            <a:srgbClr val="FFFFFF"/>
          </a:solidFill>
        </p:spPr>
        <p:txBody>
          <a:bodyPr/>
          <a:p/>
        </p:txBody>
      </p:sp>
      <p:sp>
        <p:nvSpPr>
          <p:cNvPr id="116" name="任意多边形 115"/>
          <p:cNvSpPr/>
          <p:nvPr/>
        </p:nvSpPr>
        <p:spPr>
          <a:xfrm>
            <a:off x="381000" y="4829175"/>
            <a:ext cx="2743200" cy="1962150"/>
          </a:xfrm>
          <a:custGeom>
            <a:avLst/>
            <a:gdLst/>
            <a:ahLst/>
            <a:cxnLst/>
            <a:pathLst>
              <a:path w="288" h="206">
                <a:moveTo>
                  <a:pt x="282" y="0"/>
                </a:moveTo>
                <a:cubicBezTo>
                  <a:pt x="285" y="0"/>
                  <a:pt x="288" y="2"/>
                  <a:pt x="288" y="5"/>
                </a:cubicBezTo>
                <a:cubicBezTo>
                  <a:pt x="288" y="5"/>
                  <a:pt x="287" y="4"/>
                  <a:pt x="286" y="4"/>
                </a:cubicBezTo>
                <a:lnTo>
                  <a:pt x="2" y="4"/>
                </a:lnTo>
                <a:cubicBezTo>
                  <a:pt x="1" y="4"/>
                  <a:pt x="0" y="5"/>
                  <a:pt x="0" y="6"/>
                </a:cubicBezTo>
                <a:cubicBezTo>
                  <a:pt x="0" y="3"/>
                  <a:pt x="3" y="0"/>
                  <a:pt x="6" y="0"/>
                </a:cubicBezTo>
                <a:lnTo>
                  <a:pt x="282" y="0"/>
                </a:lnTo>
                <a:close/>
              </a:path>
            </a:pathLst>
          </a:custGeom>
          <a:solidFill>
            <a:srgbClr val="3D7BD9"/>
          </a:solidFill>
        </p:spPr>
        <p:txBody>
          <a:bodyPr/>
          <a:p/>
        </p:txBody>
      </p:sp>
      <p:sp>
        <p:nvSpPr>
          <p:cNvPr id="117" name="文本框 116" descr="{&quot;isTemplate&quot;:true,&quot;type&quot;:&quot;text&quot;}"/>
          <p:cNvSpPr txBox="1"/>
          <p:nvPr/>
        </p:nvSpPr>
        <p:spPr>
          <a:xfrm>
            <a:off x="552450" y="4981575"/>
            <a:ext cx="2400300" cy="276225"/>
          </a:xfrm>
          <a:prstGeom prst="rect">
            <a:avLst/>
          </a:prstGeom>
        </p:spPr>
        <p:txBody>
          <a:bodyPr wrap="none" lIns="0" tIns="0" rIns="0" bIns="0"/>
          <a:p>
            <a:pPr>
              <a:lnSpc>
                <a:spcPct val="100000"/>
              </a:lnSpc>
            </a:pPr>
            <a:r>
              <a:rPr lang="zh-CN" sz="2200" b="1">
                <a:solidFill>
                  <a:srgbClr val="0E3F8C"/>
                </a:solidFill>
                <a:latin typeface="微软雅黑" panose="020B0503020204020204" charset="-122"/>
                <a:ea typeface="微软雅黑" panose="020B0503020204020204" charset="-122"/>
              </a:rPr>
              <a:t>引言</a:t>
            </a:r>
            <a:endParaRPr lang="zh-CN" sz="2200" b="1">
              <a:solidFill>
                <a:srgbClr val="0E3F8C"/>
              </a:solidFill>
              <a:latin typeface="微软雅黑" panose="020B0503020204020204" charset="-122"/>
              <a:ea typeface="微软雅黑" panose="020B0503020204020204" charset="-122"/>
            </a:endParaRPr>
          </a:p>
        </p:txBody>
      </p:sp>
      <p:sp>
        <p:nvSpPr>
          <p:cNvPr id="118" name="文本框 117" descr="{&quot;isTemplate&quot;:true,&quot;type&quot;:&quot;text&quot;}"/>
          <p:cNvSpPr txBox="1"/>
          <p:nvPr/>
        </p:nvSpPr>
        <p:spPr>
          <a:xfrm>
            <a:off x="552450" y="5438775"/>
            <a:ext cx="2400300" cy="209550"/>
          </a:xfrm>
          <a:prstGeom prst="rect">
            <a:avLst/>
          </a:prstGeom>
        </p:spPr>
        <p:txBody>
          <a:bodyPr wrap="none" lIns="0" tIns="0" rIns="0" bIns="0"/>
          <a:p>
            <a:pPr>
              <a:lnSpc>
                <a:spcPct val="100000"/>
              </a:lnSpc>
            </a:pPr>
            <a:r>
              <a:rPr lang="zh-CN" sz="1700" b="1">
                <a:solidFill>
                  <a:srgbClr val="3D7BD9"/>
                </a:solidFill>
                <a:latin typeface="微软雅黑" panose="020B0503020204020204" charset="-122"/>
                <a:ea typeface="微软雅黑" panose="020B0503020204020204" charset="-122"/>
              </a:rPr>
              <a:t>为什么要做</a:t>
            </a:r>
            <a:endParaRPr lang="zh-CN" sz="1700" b="1">
              <a:solidFill>
                <a:srgbClr val="3D7BD9"/>
              </a:solidFill>
              <a:latin typeface="微软雅黑" panose="020B0503020204020204" charset="-122"/>
              <a:ea typeface="微软雅黑" panose="020B0503020204020204" charset="-122"/>
            </a:endParaRPr>
          </a:p>
        </p:txBody>
      </p:sp>
      <p:sp>
        <p:nvSpPr>
          <p:cNvPr id="119" name="文本框 118" descr="{&quot;isTemplate&quot;:true,&quot;type&quot;:&quot;text&quot;}"/>
          <p:cNvSpPr txBox="1"/>
          <p:nvPr/>
        </p:nvSpPr>
        <p:spPr>
          <a:xfrm>
            <a:off x="552450" y="5772150"/>
            <a:ext cx="2400300" cy="781050"/>
          </a:xfrm>
          <a:prstGeom prst="rect">
            <a:avLst/>
          </a:prstGeom>
        </p:spPr>
        <p:txBody>
          <a:bodyPr wrap="square" lIns="0" tIns="0" rIns="0" bIns="0">
            <a:normAutofit/>
          </a:bodyPr>
          <a:p>
            <a:pPr>
              <a:lnSpc>
                <a:spcPct val="155000"/>
              </a:lnSpc>
            </a:pPr>
            <a:r>
              <a:rPr lang="zh-CN" sz="1650">
                <a:solidFill>
                  <a:srgbClr val="1A2230"/>
                </a:solidFill>
                <a:latin typeface="微软雅黑" panose="020B0503020204020204" charset="-122"/>
                <a:ea typeface="微软雅黑" panose="020B0503020204020204" charset="-122"/>
              </a:rPr>
              <a:t>作者的最后一段通常写明要解决什么问题。</a:t>
            </a:r>
            <a:endParaRPr lang="zh-CN" sz="1650">
              <a:solidFill>
                <a:srgbClr val="1A2230"/>
              </a:solidFill>
              <a:latin typeface="微软雅黑" panose="020B0503020204020204" charset="-122"/>
              <a:ea typeface="微软雅黑" panose="020B0503020204020204" charset="-122"/>
            </a:endParaRPr>
          </a:p>
        </p:txBody>
      </p:sp>
      <p:sp>
        <p:nvSpPr>
          <p:cNvPr id="120" name="圆角矩形 119"/>
          <p:cNvSpPr/>
          <p:nvPr/>
        </p:nvSpPr>
        <p:spPr>
          <a:xfrm>
            <a:off x="3276600" y="4829175"/>
            <a:ext cx="2743200" cy="1962150"/>
          </a:xfrm>
          <a:prstGeom prst="roundRect">
            <a:avLst>
              <a:gd name="adj" fmla="val 2913"/>
            </a:avLst>
          </a:prstGeom>
          <a:solidFill>
            <a:srgbClr val="FFFFFF"/>
          </a:solidFill>
        </p:spPr>
        <p:txBody>
          <a:bodyPr/>
          <a:p/>
        </p:txBody>
      </p:sp>
      <p:sp>
        <p:nvSpPr>
          <p:cNvPr id="121" name="任意多边形 120"/>
          <p:cNvSpPr/>
          <p:nvPr/>
        </p:nvSpPr>
        <p:spPr>
          <a:xfrm>
            <a:off x="3276600" y="4829175"/>
            <a:ext cx="2743200" cy="1962150"/>
          </a:xfrm>
          <a:custGeom>
            <a:avLst/>
            <a:gdLst/>
            <a:ahLst/>
            <a:cxnLst/>
            <a:pathLst>
              <a:path w="288" h="206">
                <a:moveTo>
                  <a:pt x="282" y="0"/>
                </a:moveTo>
                <a:cubicBezTo>
                  <a:pt x="285" y="0"/>
                  <a:pt x="288" y="2"/>
                  <a:pt x="288" y="5"/>
                </a:cubicBezTo>
                <a:cubicBezTo>
                  <a:pt x="288" y="5"/>
                  <a:pt x="287" y="4"/>
                  <a:pt x="286" y="4"/>
                </a:cubicBezTo>
                <a:lnTo>
                  <a:pt x="2" y="4"/>
                </a:lnTo>
                <a:cubicBezTo>
                  <a:pt x="1" y="4"/>
                  <a:pt x="0" y="5"/>
                  <a:pt x="0" y="6"/>
                </a:cubicBezTo>
                <a:cubicBezTo>
                  <a:pt x="0" y="3"/>
                  <a:pt x="3" y="0"/>
                  <a:pt x="6" y="0"/>
                </a:cubicBezTo>
                <a:lnTo>
                  <a:pt x="282" y="0"/>
                </a:lnTo>
                <a:close/>
              </a:path>
            </a:pathLst>
          </a:custGeom>
          <a:solidFill>
            <a:srgbClr val="3D7BD9"/>
          </a:solidFill>
        </p:spPr>
        <p:txBody>
          <a:bodyPr/>
          <a:p/>
        </p:txBody>
      </p:sp>
      <p:sp>
        <p:nvSpPr>
          <p:cNvPr id="122" name="文本框 121" descr="{&quot;isTemplate&quot;:true,&quot;type&quot;:&quot;text&quot;}"/>
          <p:cNvSpPr txBox="1"/>
          <p:nvPr/>
        </p:nvSpPr>
        <p:spPr>
          <a:xfrm>
            <a:off x="3448050" y="4981575"/>
            <a:ext cx="2400300" cy="276225"/>
          </a:xfrm>
          <a:prstGeom prst="rect">
            <a:avLst/>
          </a:prstGeom>
        </p:spPr>
        <p:txBody>
          <a:bodyPr wrap="none" lIns="0" tIns="0" rIns="0" bIns="0"/>
          <a:p>
            <a:pPr>
              <a:lnSpc>
                <a:spcPct val="100000"/>
              </a:lnSpc>
            </a:pPr>
            <a:r>
              <a:rPr lang="zh-CN" sz="2200" b="1">
                <a:solidFill>
                  <a:srgbClr val="0E3F8C"/>
                </a:solidFill>
                <a:latin typeface="微软雅黑" panose="020B0503020204020204" charset="-122"/>
                <a:ea typeface="微软雅黑" panose="020B0503020204020204" charset="-122"/>
              </a:rPr>
              <a:t>方法</a:t>
            </a:r>
            <a:endParaRPr lang="zh-CN" sz="2200" b="1">
              <a:solidFill>
                <a:srgbClr val="0E3F8C"/>
              </a:solidFill>
              <a:latin typeface="微软雅黑" panose="020B0503020204020204" charset="-122"/>
              <a:ea typeface="微软雅黑" panose="020B0503020204020204" charset="-122"/>
            </a:endParaRPr>
          </a:p>
        </p:txBody>
      </p:sp>
      <p:sp>
        <p:nvSpPr>
          <p:cNvPr id="123" name="文本框 122" descr="{&quot;isTemplate&quot;:true,&quot;type&quot;:&quot;text&quot;}"/>
          <p:cNvSpPr txBox="1"/>
          <p:nvPr/>
        </p:nvSpPr>
        <p:spPr>
          <a:xfrm>
            <a:off x="3448050" y="5438775"/>
            <a:ext cx="2400300" cy="209550"/>
          </a:xfrm>
          <a:prstGeom prst="rect">
            <a:avLst/>
          </a:prstGeom>
        </p:spPr>
        <p:txBody>
          <a:bodyPr wrap="none" lIns="0" tIns="0" rIns="0" bIns="0"/>
          <a:p>
            <a:pPr>
              <a:lnSpc>
                <a:spcPct val="100000"/>
              </a:lnSpc>
            </a:pPr>
            <a:r>
              <a:rPr lang="zh-CN" sz="1700" b="1">
                <a:solidFill>
                  <a:srgbClr val="3D7BD9"/>
                </a:solidFill>
                <a:latin typeface="微软雅黑" panose="020B0503020204020204" charset="-122"/>
                <a:ea typeface="微软雅黑" panose="020B0503020204020204" charset="-122"/>
              </a:rPr>
              <a:t>具体怎么做</a:t>
            </a:r>
            <a:endParaRPr lang="zh-CN" sz="1700" b="1">
              <a:solidFill>
                <a:srgbClr val="3D7BD9"/>
              </a:solidFill>
              <a:latin typeface="微软雅黑" panose="020B0503020204020204" charset="-122"/>
              <a:ea typeface="微软雅黑" panose="020B0503020204020204" charset="-122"/>
            </a:endParaRPr>
          </a:p>
        </p:txBody>
      </p:sp>
      <p:sp>
        <p:nvSpPr>
          <p:cNvPr id="124" name="文本框 123" descr="{&quot;isTemplate&quot;:true,&quot;type&quot;:&quot;text&quot;}"/>
          <p:cNvSpPr txBox="1"/>
          <p:nvPr/>
        </p:nvSpPr>
        <p:spPr>
          <a:xfrm>
            <a:off x="3448050" y="5772150"/>
            <a:ext cx="2400300" cy="781050"/>
          </a:xfrm>
          <a:prstGeom prst="rect">
            <a:avLst/>
          </a:prstGeom>
        </p:spPr>
        <p:txBody>
          <a:bodyPr wrap="square" lIns="0" tIns="0" rIns="0" bIns="0">
            <a:normAutofit/>
          </a:bodyPr>
          <a:p>
            <a:pPr>
              <a:lnSpc>
                <a:spcPct val="155000"/>
              </a:lnSpc>
            </a:pPr>
            <a:r>
              <a:rPr lang="zh-CN" sz="1650">
                <a:solidFill>
                  <a:srgbClr val="1A2230"/>
                </a:solidFill>
                <a:latin typeface="微软雅黑" panose="020B0503020204020204" charset="-122"/>
                <a:ea typeface="微软雅黑" panose="020B0503020204020204" charset="-122"/>
              </a:rPr>
              <a:t>材料、样本、设备、统计方法，先记关键字。</a:t>
            </a:r>
            <a:endParaRPr lang="zh-CN" sz="1650">
              <a:solidFill>
                <a:srgbClr val="1A2230"/>
              </a:solidFill>
              <a:latin typeface="微软雅黑" panose="020B0503020204020204" charset="-122"/>
              <a:ea typeface="微软雅黑" panose="020B0503020204020204" charset="-122"/>
            </a:endParaRPr>
          </a:p>
        </p:txBody>
      </p:sp>
      <p:sp>
        <p:nvSpPr>
          <p:cNvPr id="125" name="圆角矩形 124"/>
          <p:cNvSpPr/>
          <p:nvPr/>
        </p:nvSpPr>
        <p:spPr>
          <a:xfrm>
            <a:off x="6172200" y="4829175"/>
            <a:ext cx="2743200" cy="1962150"/>
          </a:xfrm>
          <a:prstGeom prst="roundRect">
            <a:avLst>
              <a:gd name="adj" fmla="val 2913"/>
            </a:avLst>
          </a:prstGeom>
          <a:solidFill>
            <a:srgbClr val="FFFFFF"/>
          </a:solidFill>
        </p:spPr>
        <p:txBody>
          <a:bodyPr/>
          <a:p/>
        </p:txBody>
      </p:sp>
      <p:sp>
        <p:nvSpPr>
          <p:cNvPr id="126" name="任意多边形 125"/>
          <p:cNvSpPr/>
          <p:nvPr/>
        </p:nvSpPr>
        <p:spPr>
          <a:xfrm>
            <a:off x="6172200" y="4829175"/>
            <a:ext cx="2743200" cy="1962150"/>
          </a:xfrm>
          <a:custGeom>
            <a:avLst/>
            <a:gdLst/>
            <a:ahLst/>
            <a:cxnLst/>
            <a:pathLst>
              <a:path w="288" h="206">
                <a:moveTo>
                  <a:pt x="282" y="0"/>
                </a:moveTo>
                <a:cubicBezTo>
                  <a:pt x="285" y="0"/>
                  <a:pt x="288" y="2"/>
                  <a:pt x="288" y="5"/>
                </a:cubicBezTo>
                <a:cubicBezTo>
                  <a:pt x="288" y="5"/>
                  <a:pt x="287" y="4"/>
                  <a:pt x="286" y="4"/>
                </a:cubicBezTo>
                <a:lnTo>
                  <a:pt x="2" y="4"/>
                </a:lnTo>
                <a:cubicBezTo>
                  <a:pt x="1" y="4"/>
                  <a:pt x="0" y="5"/>
                  <a:pt x="0" y="6"/>
                </a:cubicBezTo>
                <a:cubicBezTo>
                  <a:pt x="0" y="3"/>
                  <a:pt x="3" y="0"/>
                  <a:pt x="6" y="0"/>
                </a:cubicBezTo>
                <a:lnTo>
                  <a:pt x="282" y="0"/>
                </a:lnTo>
                <a:close/>
              </a:path>
            </a:pathLst>
          </a:custGeom>
          <a:solidFill>
            <a:srgbClr val="3D7BD9"/>
          </a:solidFill>
        </p:spPr>
        <p:txBody>
          <a:bodyPr/>
          <a:p/>
        </p:txBody>
      </p:sp>
      <p:sp>
        <p:nvSpPr>
          <p:cNvPr id="127" name="文本框 126" descr="{&quot;isTemplate&quot;:true,&quot;type&quot;:&quot;text&quot;}"/>
          <p:cNvSpPr txBox="1"/>
          <p:nvPr/>
        </p:nvSpPr>
        <p:spPr>
          <a:xfrm>
            <a:off x="6343650" y="4981575"/>
            <a:ext cx="2400300" cy="276225"/>
          </a:xfrm>
          <a:prstGeom prst="rect">
            <a:avLst/>
          </a:prstGeom>
        </p:spPr>
        <p:txBody>
          <a:bodyPr wrap="none" lIns="0" tIns="0" rIns="0" bIns="0"/>
          <a:p>
            <a:pPr>
              <a:lnSpc>
                <a:spcPct val="100000"/>
              </a:lnSpc>
            </a:pPr>
            <a:r>
              <a:rPr lang="zh-CN" sz="2200" b="1">
                <a:solidFill>
                  <a:srgbClr val="0E3F8C"/>
                </a:solidFill>
                <a:latin typeface="微软雅黑" panose="020B0503020204020204" charset="-122"/>
                <a:ea typeface="微软雅黑" panose="020B0503020204020204" charset="-122"/>
              </a:rPr>
              <a:t>结果</a:t>
            </a:r>
            <a:endParaRPr lang="zh-CN" sz="2200" b="1">
              <a:solidFill>
                <a:srgbClr val="0E3F8C"/>
              </a:solidFill>
              <a:latin typeface="微软雅黑" panose="020B0503020204020204" charset="-122"/>
              <a:ea typeface="微软雅黑" panose="020B0503020204020204" charset="-122"/>
            </a:endParaRPr>
          </a:p>
        </p:txBody>
      </p:sp>
      <p:sp>
        <p:nvSpPr>
          <p:cNvPr id="128" name="文本框 127" descr="{&quot;isTemplate&quot;:true,&quot;type&quot;:&quot;text&quot;}"/>
          <p:cNvSpPr txBox="1"/>
          <p:nvPr/>
        </p:nvSpPr>
        <p:spPr>
          <a:xfrm>
            <a:off x="6343650" y="5438775"/>
            <a:ext cx="2400300" cy="209550"/>
          </a:xfrm>
          <a:prstGeom prst="rect">
            <a:avLst/>
          </a:prstGeom>
        </p:spPr>
        <p:txBody>
          <a:bodyPr wrap="none" lIns="0" tIns="0" rIns="0" bIns="0"/>
          <a:p>
            <a:pPr>
              <a:lnSpc>
                <a:spcPct val="100000"/>
              </a:lnSpc>
            </a:pPr>
            <a:r>
              <a:rPr lang="zh-CN" sz="1700" b="1">
                <a:solidFill>
                  <a:srgbClr val="3D7BD9"/>
                </a:solidFill>
                <a:latin typeface="微软雅黑" panose="020B0503020204020204" charset="-122"/>
                <a:ea typeface="微软雅黑" panose="020B0503020204020204" charset="-122"/>
              </a:rPr>
              <a:t>得到了什么</a:t>
            </a:r>
            <a:endParaRPr lang="zh-CN" sz="1700" b="1">
              <a:solidFill>
                <a:srgbClr val="3D7BD9"/>
              </a:solidFill>
              <a:latin typeface="微软雅黑" panose="020B0503020204020204" charset="-122"/>
              <a:ea typeface="微软雅黑" panose="020B0503020204020204" charset="-122"/>
            </a:endParaRPr>
          </a:p>
        </p:txBody>
      </p:sp>
      <p:sp>
        <p:nvSpPr>
          <p:cNvPr id="129" name="文本框 128" descr="{&quot;isTemplate&quot;:true,&quot;type&quot;:&quot;text&quot;}"/>
          <p:cNvSpPr txBox="1"/>
          <p:nvPr/>
        </p:nvSpPr>
        <p:spPr>
          <a:xfrm>
            <a:off x="6343650" y="5772150"/>
            <a:ext cx="2400300" cy="781050"/>
          </a:xfrm>
          <a:prstGeom prst="rect">
            <a:avLst/>
          </a:prstGeom>
        </p:spPr>
        <p:txBody>
          <a:bodyPr wrap="square" lIns="0" tIns="0" rIns="0" bIns="0">
            <a:normAutofit lnSpcReduction="10000"/>
          </a:bodyPr>
          <a:p>
            <a:pPr>
              <a:lnSpc>
                <a:spcPct val="155000"/>
              </a:lnSpc>
            </a:pPr>
            <a:r>
              <a:rPr lang="zh-CN" sz="1650">
                <a:solidFill>
                  <a:srgbClr val="1A2230"/>
                </a:solidFill>
                <a:latin typeface="微软雅黑" panose="020B0503020204020204" charset="-122"/>
                <a:ea typeface="微软雅黑" panose="020B0503020204020204" charset="-122"/>
              </a:rPr>
              <a:t>只讲发现。图表是主战场，先看图再看字。</a:t>
            </a:r>
            <a:endParaRPr lang="zh-CN" sz="1650">
              <a:solidFill>
                <a:srgbClr val="1A2230"/>
              </a:solidFill>
              <a:latin typeface="微软雅黑" panose="020B0503020204020204" charset="-122"/>
              <a:ea typeface="微软雅黑" panose="020B0503020204020204" charset="-122"/>
            </a:endParaRPr>
          </a:p>
        </p:txBody>
      </p:sp>
      <p:sp>
        <p:nvSpPr>
          <p:cNvPr id="130" name="圆角矩形 129"/>
          <p:cNvSpPr/>
          <p:nvPr/>
        </p:nvSpPr>
        <p:spPr>
          <a:xfrm>
            <a:off x="9067800" y="4829175"/>
            <a:ext cx="2743200" cy="1962150"/>
          </a:xfrm>
          <a:prstGeom prst="roundRect">
            <a:avLst>
              <a:gd name="adj" fmla="val 2913"/>
            </a:avLst>
          </a:prstGeom>
          <a:solidFill>
            <a:srgbClr val="FFFFFF"/>
          </a:solidFill>
        </p:spPr>
        <p:txBody>
          <a:bodyPr/>
          <a:p/>
        </p:txBody>
      </p:sp>
      <p:sp>
        <p:nvSpPr>
          <p:cNvPr id="131" name="任意多边形 130"/>
          <p:cNvSpPr/>
          <p:nvPr/>
        </p:nvSpPr>
        <p:spPr>
          <a:xfrm>
            <a:off x="9067800" y="4829175"/>
            <a:ext cx="2743200" cy="1962150"/>
          </a:xfrm>
          <a:custGeom>
            <a:avLst/>
            <a:gdLst/>
            <a:ahLst/>
            <a:cxnLst/>
            <a:pathLst>
              <a:path w="288" h="206">
                <a:moveTo>
                  <a:pt x="282" y="0"/>
                </a:moveTo>
                <a:cubicBezTo>
                  <a:pt x="285" y="0"/>
                  <a:pt x="288" y="2"/>
                  <a:pt x="288" y="5"/>
                </a:cubicBezTo>
                <a:cubicBezTo>
                  <a:pt x="288" y="5"/>
                  <a:pt x="287" y="4"/>
                  <a:pt x="286" y="4"/>
                </a:cubicBezTo>
                <a:lnTo>
                  <a:pt x="2" y="4"/>
                </a:lnTo>
                <a:cubicBezTo>
                  <a:pt x="1" y="4"/>
                  <a:pt x="0" y="5"/>
                  <a:pt x="0" y="6"/>
                </a:cubicBezTo>
                <a:cubicBezTo>
                  <a:pt x="0" y="3"/>
                  <a:pt x="3" y="0"/>
                  <a:pt x="6" y="0"/>
                </a:cubicBezTo>
                <a:lnTo>
                  <a:pt x="282" y="0"/>
                </a:lnTo>
                <a:close/>
              </a:path>
            </a:pathLst>
          </a:custGeom>
          <a:solidFill>
            <a:srgbClr val="3D7BD9"/>
          </a:solidFill>
        </p:spPr>
        <p:txBody>
          <a:bodyPr/>
          <a:p/>
        </p:txBody>
      </p:sp>
      <p:sp>
        <p:nvSpPr>
          <p:cNvPr id="132" name="文本框 131" descr="{&quot;isTemplate&quot;:true,&quot;type&quot;:&quot;text&quot;}"/>
          <p:cNvSpPr txBox="1"/>
          <p:nvPr/>
        </p:nvSpPr>
        <p:spPr>
          <a:xfrm>
            <a:off x="9239250" y="4981575"/>
            <a:ext cx="2400300" cy="276225"/>
          </a:xfrm>
          <a:prstGeom prst="rect">
            <a:avLst/>
          </a:prstGeom>
        </p:spPr>
        <p:txBody>
          <a:bodyPr wrap="none" lIns="0" tIns="0" rIns="0" bIns="0"/>
          <a:p>
            <a:pPr>
              <a:lnSpc>
                <a:spcPct val="100000"/>
              </a:lnSpc>
            </a:pPr>
            <a:r>
              <a:rPr lang="zh-CN" sz="2200" b="1">
                <a:solidFill>
                  <a:srgbClr val="0E3F8C"/>
                </a:solidFill>
                <a:latin typeface="微软雅黑" panose="020B0503020204020204" charset="-122"/>
                <a:ea typeface="微软雅黑" panose="020B0503020204020204" charset="-122"/>
              </a:rPr>
              <a:t>讨论</a:t>
            </a:r>
            <a:endParaRPr lang="zh-CN" sz="2200" b="1">
              <a:solidFill>
                <a:srgbClr val="0E3F8C"/>
              </a:solidFill>
              <a:latin typeface="微软雅黑" panose="020B0503020204020204" charset="-122"/>
              <a:ea typeface="微软雅黑" panose="020B0503020204020204" charset="-122"/>
            </a:endParaRPr>
          </a:p>
        </p:txBody>
      </p:sp>
      <p:sp>
        <p:nvSpPr>
          <p:cNvPr id="133" name="文本框 132" descr="{&quot;isTemplate&quot;:true,&quot;type&quot;:&quot;text&quot;}"/>
          <p:cNvSpPr txBox="1"/>
          <p:nvPr/>
        </p:nvSpPr>
        <p:spPr>
          <a:xfrm>
            <a:off x="9239250" y="5438775"/>
            <a:ext cx="2400300" cy="209550"/>
          </a:xfrm>
          <a:prstGeom prst="rect">
            <a:avLst/>
          </a:prstGeom>
        </p:spPr>
        <p:txBody>
          <a:bodyPr wrap="none" lIns="0" tIns="0" rIns="0" bIns="0"/>
          <a:p>
            <a:pPr>
              <a:lnSpc>
                <a:spcPct val="100000"/>
              </a:lnSpc>
            </a:pPr>
            <a:r>
              <a:rPr lang="zh-CN" sz="1700" b="1">
                <a:solidFill>
                  <a:srgbClr val="3D7BD9"/>
                </a:solidFill>
                <a:latin typeface="微软雅黑" panose="020B0503020204020204" charset="-122"/>
                <a:ea typeface="微软雅黑" panose="020B0503020204020204" charset="-122"/>
              </a:rPr>
              <a:t>意味着什么</a:t>
            </a:r>
            <a:endParaRPr lang="zh-CN" sz="1700" b="1">
              <a:solidFill>
                <a:srgbClr val="3D7BD9"/>
              </a:solidFill>
              <a:latin typeface="微软雅黑" panose="020B0503020204020204" charset="-122"/>
              <a:ea typeface="微软雅黑" panose="020B0503020204020204" charset="-122"/>
            </a:endParaRPr>
          </a:p>
        </p:txBody>
      </p:sp>
      <p:sp>
        <p:nvSpPr>
          <p:cNvPr id="134" name="文本框 133" descr="{&quot;isTemplate&quot;:true,&quot;type&quot;:&quot;text&quot;}"/>
          <p:cNvSpPr txBox="1"/>
          <p:nvPr/>
        </p:nvSpPr>
        <p:spPr>
          <a:xfrm>
            <a:off x="9239250" y="5772150"/>
            <a:ext cx="2400300" cy="781050"/>
          </a:xfrm>
          <a:prstGeom prst="rect">
            <a:avLst/>
          </a:prstGeom>
        </p:spPr>
        <p:txBody>
          <a:bodyPr wrap="square" lIns="0" tIns="0" rIns="0" bIns="0">
            <a:normAutofit/>
          </a:bodyPr>
          <a:p>
            <a:pPr>
              <a:lnSpc>
                <a:spcPct val="155000"/>
              </a:lnSpc>
            </a:pPr>
            <a:r>
              <a:rPr lang="zh-CN" sz="1650">
                <a:solidFill>
                  <a:srgbClr val="1A2230"/>
                </a:solidFill>
                <a:latin typeface="微软雅黑" panose="020B0503020204020204" charset="-122"/>
                <a:ea typeface="微软雅黑" panose="020B0503020204020204" charset="-122"/>
              </a:rPr>
              <a:t>重点读局限：作者自认的不足就是选题线索。</a:t>
            </a:r>
            <a:endParaRPr lang="zh-CN" sz="1650">
              <a:solidFill>
                <a:srgbClr val="1A2230"/>
              </a:solidFill>
              <a:latin typeface="微软雅黑" panose="020B0503020204020204" charset="-122"/>
              <a:ea typeface="微软雅黑" panose="020B0503020204020204" charset="-122"/>
            </a:endParaRPr>
          </a:p>
        </p:txBody>
      </p:sp>
      <p:pic>
        <p:nvPicPr>
          <p:cNvPr id="137" name="图片 136"/>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6896100" y="1428750"/>
            <a:ext cx="4533900" cy="2113915"/>
          </a:xfrm>
          <a:prstGeom prst="rect">
            <a:avLst/>
          </a:prstGeom>
        </p:spPr>
      </p:pic>
      <p:sp>
        <p:nvSpPr>
          <p:cNvPr id="138" name="文本框 137" descr="{&quot;isTemplate&quot;:true,&quot;type&quot;:&quot;text&quot;}"/>
          <p:cNvSpPr txBox="1"/>
          <p:nvPr/>
        </p:nvSpPr>
        <p:spPr>
          <a:xfrm>
            <a:off x="6896100" y="1562100"/>
            <a:ext cx="1123950" cy="209550"/>
          </a:xfrm>
          <a:prstGeom prst="rect">
            <a:avLst/>
          </a:prstGeom>
        </p:spPr>
        <p:txBody>
          <a:bodyPr wrap="none" lIns="0" tIns="0" rIns="0" bIns="0"/>
          <a:p>
            <a:pPr>
              <a:lnSpc>
                <a:spcPct val="100000"/>
              </a:lnSpc>
            </a:pPr>
            <a:r>
              <a:rPr lang="zh-CN" sz="1700" b="1">
                <a:solidFill>
                  <a:srgbClr val="0E3F8C"/>
                </a:solidFill>
                <a:latin typeface="微软雅黑" panose="020B0503020204020204" charset="-122"/>
                <a:ea typeface="微软雅黑" panose="020B0503020204020204" charset="-122"/>
              </a:rPr>
              <a:t>引言（广）</a:t>
            </a:r>
            <a:endParaRPr lang="zh-CN" sz="1700" b="1">
              <a:solidFill>
                <a:srgbClr val="0E3F8C"/>
              </a:solidFill>
              <a:latin typeface="微软雅黑" panose="020B0503020204020204" charset="-122"/>
              <a:ea typeface="微软雅黑" panose="020B0503020204020204" charset="-122"/>
            </a:endParaRPr>
          </a:p>
        </p:txBody>
      </p:sp>
      <p:sp>
        <p:nvSpPr>
          <p:cNvPr id="139" name="文本框 138" descr="{&quot;isTemplate&quot;:true,&quot;type&quot;:&quot;text&quot;}"/>
          <p:cNvSpPr txBox="1"/>
          <p:nvPr/>
        </p:nvSpPr>
        <p:spPr>
          <a:xfrm>
            <a:off x="6896100" y="2092325"/>
            <a:ext cx="1123950" cy="209550"/>
          </a:xfrm>
          <a:prstGeom prst="rect">
            <a:avLst/>
          </a:prstGeom>
        </p:spPr>
        <p:txBody>
          <a:bodyPr wrap="none" lIns="0" tIns="0" rIns="0" bIns="0"/>
          <a:p>
            <a:pPr>
              <a:lnSpc>
                <a:spcPct val="100000"/>
              </a:lnSpc>
            </a:pPr>
            <a:r>
              <a:rPr lang="zh-CN" sz="1700" b="1">
                <a:solidFill>
                  <a:srgbClr val="0E3F8C"/>
                </a:solidFill>
                <a:latin typeface="微软雅黑" panose="020B0503020204020204" charset="-122"/>
                <a:ea typeface="微软雅黑" panose="020B0503020204020204" charset="-122"/>
              </a:rPr>
              <a:t>方法（窄）</a:t>
            </a:r>
            <a:endParaRPr lang="zh-CN" sz="1700" b="1">
              <a:solidFill>
                <a:srgbClr val="0E3F8C"/>
              </a:solidFill>
              <a:latin typeface="微软雅黑" panose="020B0503020204020204" charset="-122"/>
              <a:ea typeface="微软雅黑" panose="020B0503020204020204" charset="-122"/>
            </a:endParaRPr>
          </a:p>
        </p:txBody>
      </p:sp>
      <p:sp>
        <p:nvSpPr>
          <p:cNvPr id="140" name="文本框 139" descr="{&quot;isTemplate&quot;:true,&quot;type&quot;:&quot;text&quot;}"/>
          <p:cNvSpPr txBox="1"/>
          <p:nvPr/>
        </p:nvSpPr>
        <p:spPr>
          <a:xfrm>
            <a:off x="6896100" y="2622550"/>
            <a:ext cx="1123950" cy="209550"/>
          </a:xfrm>
          <a:prstGeom prst="rect">
            <a:avLst/>
          </a:prstGeom>
        </p:spPr>
        <p:txBody>
          <a:bodyPr wrap="none" lIns="0" tIns="0" rIns="0" bIns="0"/>
          <a:p>
            <a:pPr>
              <a:lnSpc>
                <a:spcPct val="100000"/>
              </a:lnSpc>
            </a:pPr>
            <a:r>
              <a:rPr lang="zh-CN" sz="1700" b="1">
                <a:solidFill>
                  <a:srgbClr val="0E3F8C"/>
                </a:solidFill>
                <a:latin typeface="微软雅黑" panose="020B0503020204020204" charset="-122"/>
                <a:ea typeface="微软雅黑" panose="020B0503020204020204" charset="-122"/>
              </a:rPr>
              <a:t>结果（窄）</a:t>
            </a:r>
            <a:endParaRPr lang="zh-CN" sz="1700" b="1">
              <a:solidFill>
                <a:srgbClr val="0E3F8C"/>
              </a:solidFill>
              <a:latin typeface="微软雅黑" panose="020B0503020204020204" charset="-122"/>
              <a:ea typeface="微软雅黑" panose="020B0503020204020204" charset="-122"/>
            </a:endParaRPr>
          </a:p>
        </p:txBody>
      </p:sp>
      <p:sp>
        <p:nvSpPr>
          <p:cNvPr id="141" name="文本框 140" descr="{&quot;isTemplate&quot;:true,&quot;type&quot;:&quot;text&quot;}"/>
          <p:cNvSpPr txBox="1"/>
          <p:nvPr/>
        </p:nvSpPr>
        <p:spPr>
          <a:xfrm>
            <a:off x="6896100" y="3152775"/>
            <a:ext cx="1123950" cy="209550"/>
          </a:xfrm>
          <a:prstGeom prst="rect">
            <a:avLst/>
          </a:prstGeom>
        </p:spPr>
        <p:txBody>
          <a:bodyPr wrap="none" lIns="0" tIns="0" rIns="0" bIns="0"/>
          <a:p>
            <a:pPr>
              <a:lnSpc>
                <a:spcPct val="100000"/>
              </a:lnSpc>
            </a:pPr>
            <a:r>
              <a:rPr lang="zh-CN" sz="1700" b="1">
                <a:solidFill>
                  <a:srgbClr val="0E3F8C"/>
                </a:solidFill>
                <a:latin typeface="微软雅黑" panose="020B0503020204020204" charset="-122"/>
                <a:ea typeface="微软雅黑" panose="020B0503020204020204" charset="-122"/>
              </a:rPr>
              <a:t>讨论（展开）</a:t>
            </a:r>
            <a:endParaRPr lang="zh-CN" sz="1700" b="1">
              <a:solidFill>
                <a:srgbClr val="0E3F8C"/>
              </a:solidFill>
              <a:latin typeface="微软雅黑" panose="020B0503020204020204" charset="-122"/>
              <a:ea typeface="微软雅黑" panose="020B0503020204020204" charset="-122"/>
            </a:endParaRPr>
          </a:p>
        </p:txBody>
      </p:sp>
      <p:sp>
        <p:nvSpPr>
          <p:cNvPr id="68" name="文本框 67" descr="{&quot;isTemplate&quot;:true,&quot;type&quot;:&quot;text&quot;}"/>
          <p:cNvSpPr txBox="1"/>
          <p:nvPr/>
        </p:nvSpPr>
        <p:spPr>
          <a:xfrm>
            <a:off x="9982200" y="285750"/>
            <a:ext cx="1828800" cy="190500"/>
          </a:xfrm>
          <a:prstGeom prst="rect">
            <a:avLst/>
          </a:prstGeom>
        </p:spPr>
        <p:txBody>
          <a:bodyPr wrap="none" lIns="0" tIns="0" rIns="0" bIns="0"/>
          <a:p>
            <a:pPr algn="ctr">
              <a:lnSpc>
                <a:spcPct val="100000"/>
              </a:lnSpc>
            </a:pPr>
            <a:r>
              <a:rPr lang="zh-CN" sz="1200">
                <a:solidFill>
                  <a:srgbClr val="AFC5E6"/>
                </a:solidFill>
                <a:latin typeface="微软雅黑" panose="020B0503020204020204" charset="-122"/>
                <a:ea typeface="微软雅黑" panose="020B0503020204020204" charset="-122"/>
              </a:rPr>
              <a:t>如何阅读学术论文</a:t>
            </a:r>
            <a:endParaRPr lang="zh-CN" sz="1200">
              <a:solidFill>
                <a:srgbClr val="AFC5E6"/>
              </a:solidFill>
              <a:latin typeface="微软雅黑" panose="020B0503020204020204" charset="-122"/>
              <a:ea typeface="微软雅黑" panose="020B0503020204020204" charset="-122"/>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8" name="图片 17"/>
          <p:cNvPicPr>
            <a:picLocks noChangeAspect="1"/>
          </p:cNvPicPr>
          <p:nvPr/>
        </p:nvPicPr>
        <p:blipFill>
          <a:blip r:embed="rId1"/>
          <a:stretch>
            <a:fillRect/>
          </a:stretch>
        </p:blipFill>
        <p:spPr>
          <a:xfrm>
            <a:off x="0" y="128905"/>
            <a:ext cx="12192000" cy="6599555"/>
          </a:xfrm>
          <a:prstGeom prst="rect">
            <a:avLst/>
          </a:prstGeom>
        </p:spPr>
      </p:pic>
      <p:sp>
        <p:nvSpPr>
          <p:cNvPr id="15" name="Rectangle: Rounded Corners 20"/>
          <p:cNvSpPr/>
          <p:nvPr/>
        </p:nvSpPr>
        <p:spPr>
          <a:xfrm>
            <a:off x="9730740" y="2160270"/>
            <a:ext cx="2381250" cy="4297045"/>
          </a:xfrm>
          <a:prstGeom prst="roundRect">
            <a:avLst>
              <a:gd name="adj" fmla="val 3757"/>
            </a:avLst>
          </a:prstGeom>
          <a:noFill/>
          <a:ln w="50800">
            <a:solidFill>
              <a:srgbClr val="FF82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lvl="0" algn="ctr">
              <a:buClrTx/>
              <a:buSzTx/>
              <a:buFontTx/>
            </a:pPr>
            <a:endParaRPr lang="en-US">
              <a:sym typeface="+mn-ea"/>
            </a:endParaRPr>
          </a:p>
        </p:txBody>
      </p:sp>
      <p:sp>
        <p:nvSpPr>
          <p:cNvPr id="4" name="Rectangle 12"/>
          <p:cNvSpPr/>
          <p:nvPr/>
        </p:nvSpPr>
        <p:spPr>
          <a:xfrm>
            <a:off x="0" y="208915"/>
            <a:ext cx="2677795" cy="5111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t>网络版</a:t>
            </a:r>
            <a:r>
              <a:rPr lang="zh-CN" altLang="en-US" sz="2400" b="1" dirty="0">
                <a:sym typeface="+mn-ea"/>
              </a:rPr>
              <a:t>原文</a:t>
            </a:r>
            <a:endParaRPr lang="zh-CN" altLang="en-US" sz="2400" b="1" dirty="0"/>
          </a:p>
        </p:txBody>
      </p:sp>
      <p:sp>
        <p:nvSpPr>
          <p:cNvPr id="6" name="Rectangle: Rounded Corners 20"/>
          <p:cNvSpPr/>
          <p:nvPr/>
        </p:nvSpPr>
        <p:spPr>
          <a:xfrm>
            <a:off x="53975" y="6046470"/>
            <a:ext cx="634365" cy="594360"/>
          </a:xfrm>
          <a:prstGeom prst="roundRect">
            <a:avLst>
              <a:gd name="adj" fmla="val 6616"/>
            </a:avLst>
          </a:prstGeom>
          <a:noFill/>
          <a:ln w="50800">
            <a:solidFill>
              <a:srgbClr val="FF82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lvl="0" algn="ctr">
              <a:buClrTx/>
              <a:buSzTx/>
              <a:buFontTx/>
            </a:pPr>
            <a:endParaRPr lang="en-US">
              <a:sym typeface="+mn-ea"/>
            </a:endParaRPr>
          </a:p>
        </p:txBody>
      </p:sp>
      <p:sp>
        <p:nvSpPr>
          <p:cNvPr id="37" name="TextBox 36"/>
          <p:cNvSpPr txBox="1"/>
          <p:nvPr/>
        </p:nvSpPr>
        <p:spPr>
          <a:xfrm>
            <a:off x="10367645" y="2457450"/>
            <a:ext cx="1744345" cy="398780"/>
          </a:xfrm>
          <a:prstGeom prst="rect">
            <a:avLst/>
          </a:prstGeom>
          <a:noFill/>
        </p:spPr>
        <p:txBody>
          <a:bodyPr wrap="square" rtlCol="0">
            <a:spAutoFit/>
          </a:bodyPr>
          <a:lstStyle/>
          <a:p>
            <a:r>
              <a:rPr lang="zh-CN" altLang="en-US" sz="2000" b="1" dirty="0">
                <a:solidFill>
                  <a:schemeClr val="accent2"/>
                </a:solidFill>
              </a:rPr>
              <a:t>快速阅读定位</a:t>
            </a:r>
            <a:endParaRPr lang="zh-CN" altLang="en-US" sz="2000" b="1" dirty="0">
              <a:solidFill>
                <a:schemeClr val="accent2"/>
              </a:solidFill>
            </a:endParaRPr>
          </a:p>
        </p:txBody>
      </p:sp>
      <p:sp>
        <p:nvSpPr>
          <p:cNvPr id="7" name="TextBox 36"/>
          <p:cNvSpPr txBox="1"/>
          <p:nvPr/>
        </p:nvSpPr>
        <p:spPr>
          <a:xfrm>
            <a:off x="53975" y="5603240"/>
            <a:ext cx="1442720" cy="368300"/>
          </a:xfrm>
          <a:prstGeom prst="rect">
            <a:avLst/>
          </a:prstGeom>
          <a:noFill/>
        </p:spPr>
        <p:txBody>
          <a:bodyPr wrap="square" rtlCol="0">
            <a:spAutoFit/>
          </a:bodyPr>
          <a:lstStyle/>
          <a:p>
            <a:pPr algn="ctr"/>
            <a:r>
              <a:rPr lang="en-US" altLang="zh-CN" b="1" dirty="0">
                <a:solidFill>
                  <a:schemeClr val="accent2"/>
                </a:solidFill>
              </a:rPr>
              <a:t>AI</a:t>
            </a:r>
            <a:r>
              <a:rPr lang="zh-CN" altLang="en-US" b="1" dirty="0">
                <a:solidFill>
                  <a:schemeClr val="accent2"/>
                </a:solidFill>
              </a:rPr>
              <a:t>阅读助手</a:t>
            </a:r>
            <a:endParaRPr lang="zh-CN" altLang="en-US" b="1" dirty="0">
              <a:solidFill>
                <a:schemeClr val="accent2"/>
              </a:solidFill>
            </a:endParaRPr>
          </a:p>
        </p:txBody>
      </p:sp>
      <p:grpSp>
        <p:nvGrpSpPr>
          <p:cNvPr id="17" name="组合 16"/>
          <p:cNvGrpSpPr/>
          <p:nvPr/>
        </p:nvGrpSpPr>
        <p:grpSpPr>
          <a:xfrm>
            <a:off x="5223510" y="925195"/>
            <a:ext cx="2299335" cy="1059180"/>
            <a:chOff x="6846" y="1307"/>
            <a:chExt cx="3621" cy="1668"/>
          </a:xfrm>
        </p:grpSpPr>
        <p:sp>
          <p:nvSpPr>
            <p:cNvPr id="13" name="矩形 12"/>
            <p:cNvSpPr/>
            <p:nvPr/>
          </p:nvSpPr>
          <p:spPr>
            <a:xfrm>
              <a:off x="7187" y="2344"/>
              <a:ext cx="2959" cy="63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r>
                <a:rPr lang="zh-CN" altLang="en-US" sz="2000" b="1" dirty="0">
                  <a:sym typeface="+mn-ea"/>
                </a:rPr>
                <a:t>通讯作者</a:t>
              </a:r>
              <a:endParaRPr lang="zh-CN" altLang="en-US" sz="2000" b="1" dirty="0">
                <a:sym typeface="+mn-ea"/>
              </a:endParaRPr>
            </a:p>
          </p:txBody>
        </p:sp>
        <p:grpSp>
          <p:nvGrpSpPr>
            <p:cNvPr id="11" name="组合 10"/>
            <p:cNvGrpSpPr/>
            <p:nvPr/>
          </p:nvGrpSpPr>
          <p:grpSpPr>
            <a:xfrm>
              <a:off x="6846" y="1307"/>
              <a:ext cx="3621" cy="481"/>
              <a:chOff x="6983" y="2681"/>
              <a:chExt cx="3621" cy="481"/>
            </a:xfrm>
          </p:grpSpPr>
          <p:sp>
            <p:nvSpPr>
              <p:cNvPr id="9" name="Rectangle: Rounded Corners 20"/>
              <p:cNvSpPr/>
              <p:nvPr/>
            </p:nvSpPr>
            <p:spPr>
              <a:xfrm>
                <a:off x="6983" y="2681"/>
                <a:ext cx="321" cy="481"/>
              </a:xfrm>
              <a:prstGeom prst="roundRect">
                <a:avLst>
                  <a:gd name="adj" fmla="val 6616"/>
                </a:avLst>
              </a:prstGeom>
              <a:noFill/>
              <a:ln w="50800">
                <a:solidFill>
                  <a:srgbClr val="FF82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lvl="0" algn="ctr">
                  <a:buClrTx/>
                  <a:buSzTx/>
                  <a:buFontTx/>
                </a:pPr>
                <a:endParaRPr lang="en-US">
                  <a:sym typeface="+mn-ea"/>
                </a:endParaRPr>
              </a:p>
            </p:txBody>
          </p:sp>
          <p:sp>
            <p:nvSpPr>
              <p:cNvPr id="3" name="Rectangle: Rounded Corners 20"/>
              <p:cNvSpPr/>
              <p:nvPr/>
            </p:nvSpPr>
            <p:spPr>
              <a:xfrm>
                <a:off x="10283" y="2681"/>
                <a:ext cx="321" cy="481"/>
              </a:xfrm>
              <a:prstGeom prst="roundRect">
                <a:avLst>
                  <a:gd name="adj" fmla="val 6616"/>
                </a:avLst>
              </a:prstGeom>
              <a:noFill/>
              <a:ln w="50800">
                <a:solidFill>
                  <a:srgbClr val="FF82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lvl="0" algn="ctr">
                  <a:buClrTx/>
                  <a:buSzTx/>
                  <a:buFontTx/>
                </a:pPr>
                <a:endParaRPr lang="en-US">
                  <a:sym typeface="+mn-ea"/>
                </a:endParaRPr>
              </a:p>
            </p:txBody>
          </p:sp>
        </p:grpSp>
        <p:cxnSp>
          <p:nvCxnSpPr>
            <p:cNvPr id="14" name="直接箭头连接符 13"/>
            <p:cNvCxnSpPr>
              <a:endCxn id="3" idx="2"/>
            </p:cNvCxnSpPr>
            <p:nvPr/>
          </p:nvCxnSpPr>
          <p:spPr>
            <a:xfrm flipV="1">
              <a:off x="10118" y="1788"/>
              <a:ext cx="189" cy="556"/>
            </a:xfrm>
            <a:prstGeom prst="straightConnector1">
              <a:avLst/>
            </a:prstGeom>
            <a:noFill/>
            <a:ln w="50800">
              <a:solidFill>
                <a:srgbClr val="FF8200"/>
              </a:solidFill>
            </a:ln>
            <a:effectLst/>
          </p:spPr>
          <p:style>
            <a:lnRef idx="1">
              <a:schemeClr val="accent1"/>
            </a:lnRef>
            <a:fillRef idx="3">
              <a:schemeClr val="accent1"/>
            </a:fillRef>
            <a:effectRef idx="2">
              <a:schemeClr val="accent1"/>
            </a:effectRef>
            <a:fontRef idx="minor">
              <a:schemeClr val="lt1"/>
            </a:fontRef>
          </p:style>
        </p:cxnSp>
        <p:cxnSp>
          <p:nvCxnSpPr>
            <p:cNvPr id="16" name="直接箭头连接符 15"/>
            <p:cNvCxnSpPr>
              <a:endCxn id="9" idx="2"/>
            </p:cNvCxnSpPr>
            <p:nvPr/>
          </p:nvCxnSpPr>
          <p:spPr>
            <a:xfrm flipH="1" flipV="1">
              <a:off x="7007" y="1788"/>
              <a:ext cx="179" cy="574"/>
            </a:xfrm>
            <a:prstGeom prst="straightConnector1">
              <a:avLst/>
            </a:prstGeom>
            <a:noFill/>
            <a:ln w="50800">
              <a:solidFill>
                <a:srgbClr val="FF8200"/>
              </a:solidFill>
            </a:ln>
            <a:effectLst/>
          </p:spPr>
          <p:style>
            <a:lnRef idx="1">
              <a:schemeClr val="accent1"/>
            </a:lnRef>
            <a:fillRef idx="3">
              <a:schemeClr val="accent1"/>
            </a:fillRef>
            <a:effectRef idx="2">
              <a:schemeClr val="accent1"/>
            </a:effectRef>
            <a:fontRef idx="minor">
              <a:schemeClr val="lt1"/>
            </a:fontRef>
          </p:style>
        </p:cxnSp>
      </p:grpSp>
      <p:pic>
        <p:nvPicPr>
          <p:cNvPr id="19" name="图片 18"/>
          <p:cNvPicPr>
            <a:picLocks noChangeAspect="1"/>
          </p:cNvPicPr>
          <p:nvPr/>
        </p:nvPicPr>
        <p:blipFill>
          <a:blip r:embed="rId2"/>
          <a:stretch>
            <a:fillRect/>
          </a:stretch>
        </p:blipFill>
        <p:spPr>
          <a:xfrm>
            <a:off x="53975" y="4400550"/>
            <a:ext cx="3152775" cy="1181100"/>
          </a:xfrm>
          <a:prstGeom prst="rect">
            <a:avLst/>
          </a:prstGeom>
        </p:spPr>
      </p:pic>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linds(horizontal)">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linds(horizontal)">
                                      <p:cBhvr>
                                        <p:cTn id="15" dur="500"/>
                                        <p:tgtEl>
                                          <p:spTgt spid="7"/>
                                        </p:tgtEl>
                                      </p:cBhvr>
                                    </p:animEffect>
                                  </p:childTnLst>
                                </p:cTn>
                              </p:par>
                            </p:childTnLst>
                          </p:cTn>
                        </p:par>
                        <p:par>
                          <p:cTn id="16" fill="hold">
                            <p:stCondLst>
                              <p:cond delay="500"/>
                            </p:stCondLst>
                            <p:childTnLst>
                              <p:par>
                                <p:cTn id="17" presetID="3" presetClass="entr" presetSubtype="10"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blinds(horizontal)">
                                      <p:cBhvr>
                                        <p:cTn id="1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6" grpId="1" animBg="1"/>
      <p:bldP spid="7" grpId="0"/>
      <p:bldP spid="7" grpId="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p:cNvPicPr>
            <a:picLocks noChangeAspect="1"/>
          </p:cNvPicPr>
          <p:nvPr/>
        </p:nvPicPr>
        <p:blipFill>
          <a:blip r:embed="rId1"/>
          <a:stretch>
            <a:fillRect/>
          </a:stretch>
        </p:blipFill>
        <p:spPr>
          <a:xfrm>
            <a:off x="7540625" y="0"/>
            <a:ext cx="4651375" cy="6858000"/>
          </a:xfrm>
          <a:prstGeom prst="rect">
            <a:avLst/>
          </a:prstGeom>
        </p:spPr>
      </p:pic>
      <p:pic>
        <p:nvPicPr>
          <p:cNvPr id="2" name="图片 1"/>
          <p:cNvPicPr>
            <a:picLocks noChangeAspect="1"/>
          </p:cNvPicPr>
          <p:nvPr/>
        </p:nvPicPr>
        <p:blipFill>
          <a:blip r:embed="rId2"/>
          <a:stretch>
            <a:fillRect/>
          </a:stretch>
        </p:blipFill>
        <p:spPr>
          <a:xfrm>
            <a:off x="2576830" y="0"/>
            <a:ext cx="4963795" cy="6858000"/>
          </a:xfrm>
          <a:prstGeom prst="rect">
            <a:avLst/>
          </a:prstGeom>
        </p:spPr>
      </p:pic>
      <p:sp>
        <p:nvSpPr>
          <p:cNvPr id="9" name="Rectangle: Rounded Corners 20"/>
          <p:cNvSpPr/>
          <p:nvPr/>
        </p:nvSpPr>
        <p:spPr>
          <a:xfrm>
            <a:off x="5652770" y="1592580"/>
            <a:ext cx="1616075" cy="377190"/>
          </a:xfrm>
          <a:prstGeom prst="roundRect">
            <a:avLst>
              <a:gd name="adj" fmla="val 6616"/>
            </a:avLst>
          </a:prstGeom>
          <a:noFill/>
          <a:ln w="50800">
            <a:solidFill>
              <a:srgbClr val="FF82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lvl="0" algn="ctr">
              <a:buClrTx/>
              <a:buSzTx/>
              <a:buFontTx/>
            </a:pPr>
            <a:endParaRPr lang="en-US">
              <a:sym typeface="+mn-ea"/>
            </a:endParaRPr>
          </a:p>
        </p:txBody>
      </p:sp>
      <p:sp>
        <p:nvSpPr>
          <p:cNvPr id="4" name="Rectangle: Rounded Corners 20"/>
          <p:cNvSpPr/>
          <p:nvPr/>
        </p:nvSpPr>
        <p:spPr>
          <a:xfrm>
            <a:off x="10357485" y="768350"/>
            <a:ext cx="1616075" cy="377190"/>
          </a:xfrm>
          <a:prstGeom prst="roundRect">
            <a:avLst>
              <a:gd name="adj" fmla="val 6616"/>
            </a:avLst>
          </a:prstGeom>
          <a:noFill/>
          <a:ln w="50800">
            <a:solidFill>
              <a:srgbClr val="FF82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lvl="0" algn="ctr">
              <a:buClrTx/>
              <a:buSzTx/>
              <a:buFontTx/>
            </a:pPr>
            <a:endParaRPr lang="en-US">
              <a:sym typeface="+mn-ea"/>
            </a:endParaRPr>
          </a:p>
        </p:txBody>
      </p:sp>
      <p:sp>
        <p:nvSpPr>
          <p:cNvPr id="5" name="Rectangle 12"/>
          <p:cNvSpPr/>
          <p:nvPr/>
        </p:nvSpPr>
        <p:spPr>
          <a:xfrm>
            <a:off x="-2540" y="381000"/>
            <a:ext cx="2677795" cy="5111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buClrTx/>
              <a:buSzTx/>
              <a:buFontTx/>
            </a:pPr>
            <a:r>
              <a:rPr lang="zh-CN" altLang="en-US" sz="2400" b="1" dirty="0">
                <a:sym typeface="+mn-ea"/>
              </a:rPr>
              <a:t>阅读助手</a:t>
            </a:r>
            <a:endParaRPr lang="zh-CN" altLang="en-US" sz="2400" b="1" dirty="0"/>
          </a:p>
        </p:txBody>
      </p:sp>
      <p:sp>
        <p:nvSpPr>
          <p:cNvPr id="12" name="Rectangle: Rounded Corners 20"/>
          <p:cNvSpPr/>
          <p:nvPr/>
        </p:nvSpPr>
        <p:spPr>
          <a:xfrm>
            <a:off x="2700020" y="1031240"/>
            <a:ext cx="3602355" cy="405765"/>
          </a:xfrm>
          <a:prstGeom prst="roundRect">
            <a:avLst>
              <a:gd name="adj" fmla="val 6616"/>
            </a:avLst>
          </a:prstGeom>
          <a:noFill/>
          <a:ln w="50800">
            <a:solidFill>
              <a:srgbClr val="FF82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lvl="0" algn="ctr">
              <a:buClrTx/>
              <a:buSzTx/>
              <a:buFontTx/>
            </a:pPr>
            <a:endParaRPr lang="en-US">
              <a:sym typeface="+mn-ea"/>
            </a:endParaRPr>
          </a:p>
        </p:txBody>
      </p:sp>
    </p:spTree>
  </p:cSld>
  <p:clrMapOvr>
    <a:masterClrMapping/>
  </p:clrMapOvr>
  <p:timing>
    <p:tnLst>
      <p:par>
        <p:cTn id="1" dur="indefinite" restart="never" nodeType="tmRoot"/>
      </p:par>
    </p:tnLst>
    <p:bldLst>
      <p:bldP spid="9" grpId="1" animBg="1"/>
      <p:bldP spid="4" grpId="1" animBg="1"/>
      <p:bldP spid="12" grpId="1"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0" y="206375"/>
            <a:ext cx="12192000" cy="6387465"/>
          </a:xfrm>
          <a:prstGeom prst="rect">
            <a:avLst/>
          </a:prstGeom>
        </p:spPr>
      </p:pic>
      <p:grpSp>
        <p:nvGrpSpPr>
          <p:cNvPr id="3" name="组合 2"/>
          <p:cNvGrpSpPr/>
          <p:nvPr/>
        </p:nvGrpSpPr>
        <p:grpSpPr>
          <a:xfrm>
            <a:off x="3056255" y="1743075"/>
            <a:ext cx="3856990" cy="400685"/>
            <a:chOff x="7815" y="5057"/>
            <a:chExt cx="6074" cy="631"/>
          </a:xfrm>
        </p:grpSpPr>
        <p:sp>
          <p:nvSpPr>
            <p:cNvPr id="4" name="Rectangle: Rounded Corners 20"/>
            <p:cNvSpPr/>
            <p:nvPr/>
          </p:nvSpPr>
          <p:spPr>
            <a:xfrm>
              <a:off x="7815" y="5091"/>
              <a:ext cx="1842" cy="553"/>
            </a:xfrm>
            <a:prstGeom prst="roundRect">
              <a:avLst/>
            </a:prstGeom>
            <a:noFill/>
            <a:ln w="50800">
              <a:solidFill>
                <a:srgbClr val="FF82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lvl="0" algn="ctr">
                <a:buClrTx/>
                <a:buSzTx/>
                <a:buFontTx/>
              </a:pPr>
              <a:endParaRPr lang="en-US">
                <a:sym typeface="+mn-ea"/>
              </a:endParaRPr>
            </a:p>
          </p:txBody>
        </p:sp>
        <p:sp>
          <p:nvSpPr>
            <p:cNvPr id="10" name="矩形 9"/>
            <p:cNvSpPr/>
            <p:nvPr/>
          </p:nvSpPr>
          <p:spPr>
            <a:xfrm>
              <a:off x="9688" y="5057"/>
              <a:ext cx="4201" cy="63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r>
                <a:rPr lang="zh-CN" altLang="en-US" sz="2000" b="1" dirty="0">
                  <a:sym typeface="+mn-ea"/>
                </a:rPr>
                <a:t>发现重要的参考文献</a:t>
              </a:r>
              <a:endParaRPr lang="zh-CN" altLang="en-US" sz="2000" b="1" dirty="0">
                <a:sym typeface="+mn-ea"/>
              </a:endParaRPr>
            </a:p>
          </p:txBody>
        </p:sp>
      </p:grpSp>
    </p:spTree>
  </p:cSld>
  <p:clrMapOvr>
    <a:masterClrMapping/>
  </p:clrMapOvr>
  <p:transition advClick="0"/>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p:cNvPicPr>
            <a:picLocks noChangeAspect="1"/>
          </p:cNvPicPr>
          <p:nvPr/>
        </p:nvPicPr>
        <p:blipFill>
          <a:blip r:embed="rId1"/>
          <a:stretch>
            <a:fillRect/>
          </a:stretch>
        </p:blipFill>
        <p:spPr>
          <a:xfrm>
            <a:off x="1395730" y="870585"/>
            <a:ext cx="9362440" cy="5971540"/>
          </a:xfrm>
          <a:prstGeom prst="rect">
            <a:avLst/>
          </a:prstGeom>
        </p:spPr>
      </p:pic>
      <p:sp>
        <p:nvSpPr>
          <p:cNvPr id="5" name="Rectangle 12"/>
          <p:cNvSpPr/>
          <p:nvPr/>
        </p:nvSpPr>
        <p:spPr>
          <a:xfrm>
            <a:off x="0" y="381000"/>
            <a:ext cx="2677795" cy="5111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buClrTx/>
              <a:buSzTx/>
              <a:buFontTx/>
            </a:pPr>
            <a:r>
              <a:rPr lang="zh-CN" altLang="en-US" sz="2400" b="1" dirty="0">
                <a:sym typeface="+mn-ea"/>
              </a:rPr>
              <a:t>学术图表</a:t>
            </a:r>
            <a:endParaRPr lang="zh-CN" altLang="en-US" sz="2400" b="1" dirty="0"/>
          </a:p>
        </p:txBody>
      </p:sp>
      <p:sp>
        <p:nvSpPr>
          <p:cNvPr id="7" name="TextBox 36"/>
          <p:cNvSpPr txBox="1"/>
          <p:nvPr/>
        </p:nvSpPr>
        <p:spPr>
          <a:xfrm>
            <a:off x="2858135" y="361950"/>
            <a:ext cx="7900035" cy="429895"/>
          </a:xfrm>
          <a:prstGeom prst="rect">
            <a:avLst/>
          </a:prstGeom>
          <a:noFill/>
        </p:spPr>
        <p:txBody>
          <a:bodyPr wrap="square" rtlCol="0">
            <a:spAutoFit/>
          </a:bodyPr>
          <a:lstStyle/>
          <a:p>
            <a:pPr algn="ctr"/>
            <a:r>
              <a:rPr lang="zh-CN" altLang="en-US" sz="2200" b="1" dirty="0">
                <a:solidFill>
                  <a:schemeClr val="accent2"/>
                </a:solidFill>
              </a:rPr>
              <a:t>参考高水平论文的图表，提升数据与逻辑的可视化表述能力</a:t>
            </a:r>
            <a:endParaRPr lang="zh-CN" altLang="en-US" sz="2200" b="1" dirty="0">
              <a:solidFill>
                <a:schemeClr val="accent2"/>
              </a:solidFill>
            </a:endParaRPr>
          </a:p>
        </p:txBody>
      </p:sp>
    </p:spTree>
  </p:cSld>
  <p:clrMapOvr>
    <a:masterClrMapping/>
  </p:clrMapOvr>
  <p:timing>
    <p:tnLst>
      <p:par>
        <p:cTn id="1" dur="indefinite" restart="never" nodeType="tmRoot"/>
      </p:par>
    </p:tnLst>
    <p:bldLst>
      <p:bldP spid="7" grpId="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7" name="图片 6"/>
          <p:cNvPicPr>
            <a:picLocks noChangeAspect="1"/>
          </p:cNvPicPr>
          <p:nvPr/>
        </p:nvPicPr>
        <p:blipFill>
          <a:blip r:embed="rId1"/>
          <a:stretch>
            <a:fillRect/>
          </a:stretch>
        </p:blipFill>
        <p:spPr>
          <a:xfrm>
            <a:off x="0" y="95250"/>
            <a:ext cx="12192000" cy="6666865"/>
          </a:xfrm>
          <a:prstGeom prst="rect">
            <a:avLst/>
          </a:prstGeom>
        </p:spPr>
      </p:pic>
      <p:sp>
        <p:nvSpPr>
          <p:cNvPr id="13" name="Rectangle 12"/>
          <p:cNvSpPr/>
          <p:nvPr/>
        </p:nvSpPr>
        <p:spPr>
          <a:xfrm>
            <a:off x="2978785" y="2009140"/>
            <a:ext cx="2966085" cy="5111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000" b="1" dirty="0"/>
              <a:t>下载档案以便离线使用</a:t>
            </a:r>
            <a:endParaRPr lang="zh-CN" altLang="en-US" sz="2000" b="1" dirty="0"/>
          </a:p>
        </p:txBody>
      </p:sp>
      <p:sp>
        <p:nvSpPr>
          <p:cNvPr id="5" name="Rectangle: Rounded Corners 20"/>
          <p:cNvSpPr/>
          <p:nvPr/>
        </p:nvSpPr>
        <p:spPr>
          <a:xfrm>
            <a:off x="3074035" y="1577975"/>
            <a:ext cx="1120140" cy="431165"/>
          </a:xfrm>
          <a:prstGeom prst="roundRect">
            <a:avLst/>
          </a:prstGeom>
          <a:noFill/>
          <a:ln w="50800">
            <a:solidFill>
              <a:srgbClr val="FF82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lvl="0" algn="ctr">
              <a:buClrTx/>
              <a:buSzTx/>
              <a:buFontTx/>
            </a:pPr>
            <a:endParaRPr lang="en-US">
              <a:sym typeface="+mn-ea"/>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0" y="404495"/>
            <a:ext cx="12192000" cy="6048375"/>
          </a:xfrm>
          <a:prstGeom prst="rect">
            <a:avLst/>
          </a:prstGeom>
        </p:spPr>
      </p:pic>
      <p:sp>
        <p:nvSpPr>
          <p:cNvPr id="6" name="Rectangle: Rounded Corners 20"/>
          <p:cNvSpPr/>
          <p:nvPr/>
        </p:nvSpPr>
        <p:spPr>
          <a:xfrm>
            <a:off x="11485245" y="243205"/>
            <a:ext cx="271780" cy="438150"/>
          </a:xfrm>
          <a:prstGeom prst="roundRect">
            <a:avLst/>
          </a:prstGeom>
          <a:noFill/>
          <a:ln w="50800">
            <a:solidFill>
              <a:srgbClr val="FF82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lvl="0" algn="ctr">
              <a:buClrTx/>
              <a:buSzTx/>
              <a:buFontTx/>
            </a:pPr>
            <a:endParaRPr lang="en-US">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6" grpId="1"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42" name="" descr="&lt;Slide style={{ width: 1280, height: 720, background: '#FFFFFF', fontFamily: '微软雅黑', flexDirection: 'column', padding: 0 }}&gt;&#10;    &lt;Box style={{ width: 1280, height: 80, background: '#1E4FA8', flexDirection: 'row', alignItems: 'center', justifyContent: 'space-between', paddingLeft: 40, paddingRight: 40 }}&gt;&#10;        &lt;Text style={{ fontSize: 34, fontWeight: 'bold', color: '#FFFFFF' }}&gt;同一个 PDF，读三遍：三遍法总览&lt;/Text&gt;&#10;        &lt;Text style={{ fontSize: 16, color: '#AFC5E6' }}&gt;如何阅读学术论文 · 方法篇&lt;/Text&gt;&#10;    &lt;/Box&gt;&#10;    &lt;Box style={{ width: 1200, height: 564, marginLeft: 40, marginTop: 12, flexDirection: 'column', gap: 16 }}&gt;&#10;        &lt;Box style={{ width: 1200, height: 468, flexDirection: 'row', gap: 20 }}&gt;&#10;            &lt;Box style={{ width: 736, height: 468, flexDirection: 'column', gap: 12 }}&gt;&#10;                &lt;Box style={{ width: 736, height: 148, background: '#FFFFFF', border: '1px solid #D6DCE5', borderRadius: 6, paddingLeft: 18, paddingRight: 18, paddingTop: 14, paddingBottom: 14, flexDirection: 'row', gap: 18 }}&gt;&#10;                    &lt;Box style={{ width: 104, height: 76, background: '#1E4FA8', borderRadius: 6, justifyContent: 'center', alignItems: 'center' }}&gt;&#10;                        &lt;Text style={{ fontSize: 22, fontWeight: 'bold', color: '#FFFFFF' }}&gt;Pass 1&lt;/Text&gt;&#10;                    &lt;/Box&gt;&#10;                    &lt;Box style={{ width: 560, height: 120, flexDirection: 'column', justifyContent: 'space-between' }}&gt;&#10;                        &lt;Text style={{ fontSize: 30, fontWeight: 'bold', color: '#0E3F8C' }}&gt;5—10 分钟：只看值不值得读&lt;/Text&gt;&#10;                        &lt;Text style={{ fontSize: 22, color: '#4A5568' }}&gt;读标题、摘要、引言、各级标题与结论。&lt;/Text&gt;&#10;                        &lt;Text style={{ fontSize: 19, color: '#3D7BD9' }}&gt;产出：用五个 C 判断要不要继续读&lt;/Text&gt;&#10;                    &lt;/Box&gt;&#10;                &lt;/Box&gt;&#10;                &lt;Box style={{ width: 716, height: 148, marginLeft: 20, background: '#FFFFFF', border: '1px solid #D6DCE5', borderRadius: 6, paddingLeft: 18, paddingRight: 18, paddingTop: 14, paddingBottom: 14, flexDirection: 'row', gap: 18 }}&gt;&#10;                    &lt;Box style={{ width: 104, height: 76, background: '#1E4FA8', borderRadius: 6, justifyContent: 'center', alignItems: 'center' }}&gt;&#10;                        &lt;Text style={{ fontSize: 22, fontWeight: 'bold', color: '#FFFFFF' }}&gt;Pass 2&lt;/Text&gt;&#10;                    &lt;/Box&gt;&#10;                    &lt;Box style={{ width: 540, height: 120, flexDirection: 'column', justifyContent: 'space-between' }}&gt;&#10;                        &lt;Text style={{ fontSize: 30, fontWeight: 'bold', color: '#0E3F8C' }}&gt;约 1 小时：读懂主干，不问细节&lt;/Text&gt;&#10;                        &lt;Text style={{ fontSize: 22, color: '#4A5568' }}&gt;读正文，跳过证明；重点看图。&lt;/Text&gt;&#10;                        &lt;Text style={{ fontSize: 19, color: '#3D7BD9' }}&gt;产出：能用三句话向别人讲清这篇论文&lt;/Text&gt;&#10;                    &lt;/Box&gt;&#10;                &lt;/Box&gt;&#10;                &lt;Box style={{ width: 696, height: 148, marginLeft: 40, background: '#FFFFFF', border: '1px solid #D6DCE5', borderLeft: '4px solid #3D7BD9', borderRadius: 6, paddingLeft: 18, paddingRight: 18, paddingTop: 14, paddingBottom: 14, flexDirection: 'row', gap: 18 }}&gt;&#10;                    &lt;Box style={{ width: 104, height: 76, background: '#0E3F8C', borderRadius: 6, justifyContent: 'center', alignItems: 'center' }}&gt;&#10;                        &lt;Text style={{ fontSize: 22, fontWeight: 'bold', color: '#FFFFFF' }}&gt;Pass 3&lt;/Text&gt;&#10;                    &lt;/Box&gt;&#10;                    &lt;Box style={{ width: 520, height: 120, flexDirection: 'column', justifyContent: 'space-between' }}&gt;&#10;                        &lt;Text style={{ fontSize: 30, fontWeight: 'bold', color: '#0E3F8C' }}&gt;4—5 小时：能复现才算读懂&lt;/Text&gt;&#10;                        &lt;Text style={{ fontSize: 22, color: '#4A5568' }}&gt;逐条挑战假设，设想自己重做研究。&lt;/Text&gt;&#10;                        &lt;Text style={{ fontSize: 19, color: '#3D7BD9' }}&gt;产出：能凭记忆重建论文的结构&lt;/Text&gt;&#10;                    &lt;/Box&gt;&#10;                &lt;/Box&gt;&#10;            &lt;/Box&gt;&#10;            &lt;Box style={{ width: 424, height: 468, background: '#0E3F8C', borderRadius: 8, paddingLeft: 26, paddingRight: 26, paddingTop: 26, paddingBottom: 26, flexDirection: 'column', justifyContent: 'space-between' }}&gt;&#10;                &lt;Text style={{ fontSize: 26, fontWeight: 'bold', color: '#FFFFFF', lineHeight: 1.5 }}&gt;读论文的顺序，比读论文的速度重要&lt;/Text&gt;&#10;                &lt;Box style={{ width: 56, height: 3, background: '#FFC107' }} /&gt;&#10;                &lt;Text style={{ fontSize: 20, color: '#C7D6EE', lineHeight: 1.65 }}&gt;三遍法由 S. Keshav 在《How to Read a Paper》中提出（ACM SIGCOMM Computer Communication Review, 2007），任何一篇论文都可以套用。&lt;/Text&gt;&#10;                &lt;Box style={{ flexDirection: 'column', gap: 12 }}&gt;&#10;                    &lt;Box style={{ flexDirection: 'row', alignItems: 'center', gap: 10 }}&gt;&#10;                        &lt;Box style={{ width: 8, height: 8, background: '#3D7BD9' }} /&gt;&#10;                        &lt;Text style={{ fontSize: 20, color: '#FFFFFF' }}&gt;每一遍都有明确目标&lt;/Text&gt;&#10;                    &lt;/Box&gt;&#10;                    &lt;Box style={{ flexDirection: 'row', alignItems: 'center', gap: 10 }}&gt;&#10;                        &lt;Box style={{ width: 8, height: 8, background: '#3D7BD9' }} /&gt;&#10;                        &lt;Text style={{ fontSize: 20, color: '#FFFFFF' }}&gt;任何一遍读完都可以停下&lt;/Text&gt;&#10;                    &lt;/Box&gt;&#10;                    &lt;Box style={{ flexDirection: 'row', alignItems: 'center', gap: 10 }}&gt;&#10;                        &lt;Box style={{ width: 8, height: 8, background: '#3D7BD9' }} /&gt;&#10;                        &lt;Text style={{ fontSize: 20, color: '#FFFFFF' }}&gt;需要深挖时才做第三遍&lt;/Text&gt;&#10;                    &lt;/Box&gt;&#10;                &lt;/Box&gt;&#10;            &lt;/Box&gt;&#10;        &lt;/Box&gt;&#10;        &lt;Box style={{ width: 1200, height: 80, background: '#E8EFF8', borderLeft: '5px solid #1E4FA8', borderRadius: 6, paddingLeft: 24, paddingRight: 24, justifyContent: 'center' }}&gt;&#10;            &lt;Text style={{ fontSize: 24, fontWeight: 'bold', color: '#0E3F8C', lineHeight: 1.5 }}&gt;读不懂，常常不是英语或专业问题，而是顺序问题——没有人要求你第一遍就读懂。&lt;/Text&gt;&#10;        &lt;/Box&gt;&#10;    &lt;/Box&gt;&#10;    &lt;Box style={{ width: 1200, height: 64, marginLeft: 40, flexDirection: 'row', alignItems: 'center', justifyContent: 'space-between' }}&gt;&#10;        &lt;Text style={{ fontSize: 14, color: '#8B97A8' }}&gt;华南理工大学图书馆 · 信息素养讲座&lt;/Text&gt;&#10;        &lt;Text style={{ fontSize: 15, fontWeight: 'bold', color: '#1E4FA8' }}&gt;04 / 10&lt;/Text&gt;&#10;    &lt;/Box&gt;&#10;&lt;/Slide&gt;&#10;"/>
        <p:cNvGrpSpPr/>
        <p:nvPr/>
      </p:nvGrpSpPr>
      <p:grpSpPr>
        <a:xfrm>
          <a:off x="0" y="0"/>
          <a:ext cx="0" cy="0"/>
          <a:chOff x="0" y="0"/>
          <a:chExt cx="0" cy="0"/>
        </a:xfrm>
      </p:grpSpPr>
      <p:sp>
        <p:nvSpPr>
          <p:cNvPr id="143" name="矩形 142"/>
          <p:cNvSpPr/>
          <p:nvPr/>
        </p:nvSpPr>
        <p:spPr>
          <a:xfrm>
            <a:off x="0" y="0"/>
            <a:ext cx="12192000" cy="6858000"/>
          </a:xfrm>
          <a:prstGeom prst="rect">
            <a:avLst/>
          </a:prstGeom>
          <a:solidFill>
            <a:srgbClr val="FFFFFF"/>
          </a:solidFill>
        </p:spPr>
        <p:txBody>
          <a:bodyPr/>
          <a:p/>
        </p:txBody>
      </p:sp>
      <p:sp>
        <p:nvSpPr>
          <p:cNvPr id="144" name="矩形 143"/>
          <p:cNvSpPr/>
          <p:nvPr/>
        </p:nvSpPr>
        <p:spPr>
          <a:xfrm>
            <a:off x="0" y="0"/>
            <a:ext cx="12192000" cy="762000"/>
          </a:xfrm>
          <a:prstGeom prst="rect">
            <a:avLst/>
          </a:prstGeom>
          <a:solidFill>
            <a:srgbClr val="1E4FA8"/>
          </a:solidFill>
        </p:spPr>
        <p:txBody>
          <a:bodyPr/>
          <a:p/>
        </p:txBody>
      </p:sp>
      <p:sp>
        <p:nvSpPr>
          <p:cNvPr id="145" name="文本框 144" descr="{&quot;isTemplate&quot;:true,&quot;type&quot;:&quot;text&quot;}"/>
          <p:cNvSpPr txBox="1"/>
          <p:nvPr/>
        </p:nvSpPr>
        <p:spPr>
          <a:xfrm>
            <a:off x="381000" y="190500"/>
            <a:ext cx="4953000" cy="390525"/>
          </a:xfrm>
          <a:prstGeom prst="rect">
            <a:avLst/>
          </a:prstGeom>
        </p:spPr>
        <p:txBody>
          <a:bodyPr wrap="none" lIns="0" tIns="0" rIns="0" bIns="0"/>
          <a:p>
            <a:pPr>
              <a:lnSpc>
                <a:spcPct val="100000"/>
              </a:lnSpc>
            </a:pPr>
            <a:r>
              <a:rPr lang="zh-CN" sz="2550" b="1">
                <a:solidFill>
                  <a:srgbClr val="FFFFFF"/>
                </a:solidFill>
                <a:latin typeface="微软雅黑" panose="020B0503020204020204" charset="-122"/>
                <a:ea typeface="微软雅黑" panose="020B0503020204020204" charset="-122"/>
              </a:rPr>
              <a:t>同一个</a:t>
            </a:r>
            <a:r>
              <a:rPr lang="en-US" sz="2550" b="1">
                <a:solidFill>
                  <a:srgbClr val="FFFFFF"/>
                </a:solidFill>
                <a:latin typeface="微软雅黑" panose="020B0503020204020204" charset="-122"/>
                <a:ea typeface="微软雅黑" panose="020B0503020204020204" charset="-122"/>
              </a:rPr>
              <a:t> PDF</a:t>
            </a:r>
            <a:r>
              <a:rPr lang="zh-CN" sz="2550" b="1">
                <a:solidFill>
                  <a:srgbClr val="FFFFFF"/>
                </a:solidFill>
                <a:latin typeface="微软雅黑" panose="020B0503020204020204" charset="-122"/>
                <a:ea typeface="微软雅黑" panose="020B0503020204020204" charset="-122"/>
              </a:rPr>
              <a:t>，读三遍：三遍法总览</a:t>
            </a:r>
            <a:endParaRPr lang="zh-CN" sz="2550" b="1">
              <a:solidFill>
                <a:srgbClr val="FFFFFF"/>
              </a:solidFill>
              <a:latin typeface="微软雅黑" panose="020B0503020204020204" charset="-122"/>
              <a:ea typeface="微软雅黑" panose="020B0503020204020204" charset="-122"/>
            </a:endParaRPr>
          </a:p>
        </p:txBody>
      </p:sp>
      <p:sp>
        <p:nvSpPr>
          <p:cNvPr id="147" name="圆角矩形 146"/>
          <p:cNvSpPr/>
          <p:nvPr>
            <p:custDataLst>
              <p:tags r:id="rId1"/>
            </p:custDataLst>
          </p:nvPr>
        </p:nvSpPr>
        <p:spPr>
          <a:xfrm>
            <a:off x="381000" y="1095375"/>
            <a:ext cx="7010400" cy="1409700"/>
          </a:xfrm>
          <a:prstGeom prst="roundRect">
            <a:avLst>
              <a:gd name="adj" fmla="val 4054"/>
            </a:avLst>
          </a:prstGeom>
          <a:solidFill>
            <a:srgbClr val="FFFFFF"/>
          </a:solidFill>
          <a:ln w="12700">
            <a:solidFill>
              <a:srgbClr val="D6DCE5"/>
            </a:solidFill>
            <a:prstDash val="solid"/>
          </a:ln>
        </p:spPr>
        <p:txBody>
          <a:bodyPr/>
          <a:p/>
        </p:txBody>
      </p:sp>
      <p:sp>
        <p:nvSpPr>
          <p:cNvPr id="148" name="圆角矩形 147"/>
          <p:cNvSpPr/>
          <p:nvPr>
            <p:custDataLst>
              <p:tags r:id="rId2"/>
            </p:custDataLst>
          </p:nvPr>
        </p:nvSpPr>
        <p:spPr>
          <a:xfrm>
            <a:off x="552450" y="1228725"/>
            <a:ext cx="990600" cy="723900"/>
          </a:xfrm>
          <a:prstGeom prst="roundRect">
            <a:avLst>
              <a:gd name="adj" fmla="val 7895"/>
            </a:avLst>
          </a:prstGeom>
          <a:solidFill>
            <a:srgbClr val="1E4FA8"/>
          </a:solidFill>
        </p:spPr>
        <p:txBody>
          <a:bodyPr/>
          <a:p/>
        </p:txBody>
      </p:sp>
      <p:sp>
        <p:nvSpPr>
          <p:cNvPr id="149" name="文本框 148" descr="{&quot;isTemplate&quot;:true,&quot;type&quot;:&quot;text&quot;}"/>
          <p:cNvSpPr txBox="1"/>
          <p:nvPr>
            <p:custDataLst>
              <p:tags r:id="rId3"/>
            </p:custDataLst>
          </p:nvPr>
        </p:nvSpPr>
        <p:spPr>
          <a:xfrm>
            <a:off x="704850" y="1466850"/>
            <a:ext cx="676275" cy="257175"/>
          </a:xfrm>
          <a:prstGeom prst="rect">
            <a:avLst/>
          </a:prstGeom>
        </p:spPr>
        <p:txBody>
          <a:bodyPr wrap="none" lIns="0" tIns="0" rIns="0" bIns="0"/>
          <a:p>
            <a:pPr>
              <a:lnSpc>
                <a:spcPct val="100000"/>
              </a:lnSpc>
            </a:pPr>
            <a:r>
              <a:rPr lang="en-US" b="1">
                <a:solidFill>
                  <a:srgbClr val="FFFFFF"/>
                </a:solidFill>
                <a:latin typeface="微软雅黑" panose="020B0503020204020204" charset="-122"/>
                <a:ea typeface="微软雅黑" panose="020B0503020204020204" charset="-122"/>
              </a:rPr>
              <a:t>Pass 1</a:t>
            </a:r>
            <a:endParaRPr lang="en-US" b="1">
              <a:solidFill>
                <a:srgbClr val="FFFFFF"/>
              </a:solidFill>
              <a:latin typeface="微软雅黑" panose="020B0503020204020204" charset="-122"/>
              <a:ea typeface="微软雅黑" panose="020B0503020204020204" charset="-122"/>
            </a:endParaRPr>
          </a:p>
        </p:txBody>
      </p:sp>
      <p:sp>
        <p:nvSpPr>
          <p:cNvPr id="150" name="文本框 149" descr="{&quot;isTemplate&quot;:true,&quot;type&quot;:&quot;text&quot;}"/>
          <p:cNvSpPr txBox="1"/>
          <p:nvPr>
            <p:custDataLst>
              <p:tags r:id="rId4"/>
            </p:custDataLst>
          </p:nvPr>
        </p:nvSpPr>
        <p:spPr>
          <a:xfrm>
            <a:off x="1714500" y="1228725"/>
            <a:ext cx="5334000" cy="342900"/>
          </a:xfrm>
          <a:prstGeom prst="rect">
            <a:avLst/>
          </a:prstGeom>
        </p:spPr>
        <p:txBody>
          <a:bodyPr wrap="none" lIns="0" tIns="0" rIns="0" bIns="0"/>
          <a:p>
            <a:pPr>
              <a:lnSpc>
                <a:spcPct val="100000"/>
              </a:lnSpc>
            </a:pPr>
            <a:r>
              <a:rPr lang="en-US" sz="2250" b="1">
                <a:solidFill>
                  <a:srgbClr val="0E3F8C"/>
                </a:solidFill>
                <a:latin typeface="微软雅黑" panose="020B0503020204020204" charset="-122"/>
                <a:ea typeface="微软雅黑" panose="020B0503020204020204" charset="-122"/>
              </a:rPr>
              <a:t>3~5</a:t>
            </a:r>
            <a:r>
              <a:rPr lang="zh-CN" sz="2250" b="1">
                <a:solidFill>
                  <a:srgbClr val="0E3F8C"/>
                </a:solidFill>
                <a:latin typeface="微软雅黑" panose="020B0503020204020204" charset="-122"/>
                <a:ea typeface="微软雅黑" panose="020B0503020204020204" charset="-122"/>
              </a:rPr>
              <a:t>分钟：只看值不值得读</a:t>
            </a:r>
            <a:endParaRPr lang="zh-CN" sz="2250" b="1">
              <a:solidFill>
                <a:srgbClr val="0E3F8C"/>
              </a:solidFill>
              <a:latin typeface="微软雅黑" panose="020B0503020204020204" charset="-122"/>
              <a:ea typeface="微软雅黑" panose="020B0503020204020204" charset="-122"/>
            </a:endParaRPr>
          </a:p>
        </p:txBody>
      </p:sp>
      <p:sp>
        <p:nvSpPr>
          <p:cNvPr id="151" name="文本框 150" descr="{&quot;isTemplate&quot;:true,&quot;type&quot;:&quot;text&quot;}"/>
          <p:cNvSpPr txBox="1"/>
          <p:nvPr>
            <p:custDataLst>
              <p:tags r:id="rId5"/>
            </p:custDataLst>
          </p:nvPr>
        </p:nvSpPr>
        <p:spPr>
          <a:xfrm>
            <a:off x="1714500" y="1733550"/>
            <a:ext cx="5334000" cy="257175"/>
          </a:xfrm>
          <a:prstGeom prst="rect">
            <a:avLst/>
          </a:prstGeom>
        </p:spPr>
        <p:txBody>
          <a:bodyPr wrap="none" lIns="0" tIns="0" rIns="0" bIns="0"/>
          <a:p>
            <a:pPr>
              <a:lnSpc>
                <a:spcPct val="100000"/>
              </a:lnSpc>
            </a:pPr>
            <a:r>
              <a:rPr lang="zh-CN">
                <a:solidFill>
                  <a:srgbClr val="4A5568"/>
                </a:solidFill>
                <a:highlight>
                  <a:srgbClr val="FFFF00"/>
                </a:highlight>
                <a:latin typeface="微软雅黑" panose="020B0503020204020204" charset="-122"/>
                <a:ea typeface="微软雅黑" panose="020B0503020204020204" charset="-122"/>
              </a:rPr>
              <a:t>读标题、摘要、引言、各级标题与结论</a:t>
            </a:r>
            <a:r>
              <a:rPr lang="zh-CN">
                <a:solidFill>
                  <a:srgbClr val="4A5568"/>
                </a:solidFill>
                <a:latin typeface="微软雅黑" panose="020B0503020204020204" charset="-122"/>
                <a:ea typeface="微软雅黑" panose="020B0503020204020204" charset="-122"/>
              </a:rPr>
              <a:t>。</a:t>
            </a:r>
            <a:endParaRPr lang="zh-CN">
              <a:solidFill>
                <a:srgbClr val="4A5568"/>
              </a:solidFill>
              <a:latin typeface="微软雅黑" panose="020B0503020204020204" charset="-122"/>
              <a:ea typeface="微软雅黑" panose="020B0503020204020204" charset="-122"/>
            </a:endParaRPr>
          </a:p>
        </p:txBody>
      </p:sp>
      <p:sp>
        <p:nvSpPr>
          <p:cNvPr id="152" name="文本框 151" descr="{&quot;isTemplate&quot;:true,&quot;type&quot;:&quot;text&quot;}"/>
          <p:cNvSpPr txBox="1"/>
          <p:nvPr>
            <p:custDataLst>
              <p:tags r:id="rId6"/>
            </p:custDataLst>
          </p:nvPr>
        </p:nvSpPr>
        <p:spPr>
          <a:xfrm>
            <a:off x="1714500" y="2152650"/>
            <a:ext cx="5334000" cy="219075"/>
          </a:xfrm>
          <a:prstGeom prst="rect">
            <a:avLst/>
          </a:prstGeom>
        </p:spPr>
        <p:txBody>
          <a:bodyPr wrap="none" lIns="0" tIns="0" rIns="0" bIns="0"/>
          <a:p>
            <a:pPr>
              <a:lnSpc>
                <a:spcPct val="100000"/>
              </a:lnSpc>
            </a:pPr>
            <a:r>
              <a:rPr lang="zh-CN" sz="1700" b="1">
                <a:solidFill>
                  <a:srgbClr val="3D7BD9"/>
                </a:solidFill>
                <a:latin typeface="微软雅黑" panose="020B0503020204020204" charset="-122"/>
                <a:ea typeface="微软雅黑" panose="020B0503020204020204" charset="-122"/>
              </a:rPr>
              <a:t>产出：用五个</a:t>
            </a:r>
            <a:r>
              <a:rPr lang="en-US" sz="1700" b="1">
                <a:solidFill>
                  <a:srgbClr val="3D7BD9"/>
                </a:solidFill>
                <a:latin typeface="微软雅黑" panose="020B0503020204020204" charset="-122"/>
                <a:ea typeface="微软雅黑" panose="020B0503020204020204" charset="-122"/>
              </a:rPr>
              <a:t> C </a:t>
            </a:r>
            <a:r>
              <a:rPr lang="zh-CN" sz="1700" b="1">
                <a:solidFill>
                  <a:srgbClr val="3D7BD9"/>
                </a:solidFill>
                <a:latin typeface="微软雅黑" panose="020B0503020204020204" charset="-122"/>
                <a:ea typeface="微软雅黑" panose="020B0503020204020204" charset="-122"/>
              </a:rPr>
              <a:t>判断要不要继续读</a:t>
            </a:r>
            <a:endParaRPr lang="zh-CN" sz="1700" b="1">
              <a:solidFill>
                <a:srgbClr val="3D7BD9"/>
              </a:solidFill>
              <a:latin typeface="微软雅黑" panose="020B0503020204020204" charset="-122"/>
              <a:ea typeface="微软雅黑" panose="020B0503020204020204" charset="-122"/>
            </a:endParaRPr>
          </a:p>
        </p:txBody>
      </p:sp>
      <p:sp>
        <p:nvSpPr>
          <p:cNvPr id="153" name="圆角矩形 152"/>
          <p:cNvSpPr/>
          <p:nvPr>
            <p:custDataLst>
              <p:tags r:id="rId7"/>
            </p:custDataLst>
          </p:nvPr>
        </p:nvSpPr>
        <p:spPr>
          <a:xfrm>
            <a:off x="571500" y="2619375"/>
            <a:ext cx="6819900" cy="1409700"/>
          </a:xfrm>
          <a:prstGeom prst="roundRect">
            <a:avLst>
              <a:gd name="adj" fmla="val 4054"/>
            </a:avLst>
          </a:prstGeom>
          <a:solidFill>
            <a:srgbClr val="FFFFFF"/>
          </a:solidFill>
          <a:ln w="12700">
            <a:solidFill>
              <a:srgbClr val="D6DCE5"/>
            </a:solidFill>
            <a:prstDash val="solid"/>
          </a:ln>
        </p:spPr>
        <p:txBody>
          <a:bodyPr/>
          <a:p/>
        </p:txBody>
      </p:sp>
      <p:sp>
        <p:nvSpPr>
          <p:cNvPr id="154" name="圆角矩形 153"/>
          <p:cNvSpPr/>
          <p:nvPr>
            <p:custDataLst>
              <p:tags r:id="rId8"/>
            </p:custDataLst>
          </p:nvPr>
        </p:nvSpPr>
        <p:spPr>
          <a:xfrm>
            <a:off x="742950" y="2752725"/>
            <a:ext cx="990600" cy="723900"/>
          </a:xfrm>
          <a:prstGeom prst="roundRect">
            <a:avLst>
              <a:gd name="adj" fmla="val 7895"/>
            </a:avLst>
          </a:prstGeom>
          <a:solidFill>
            <a:srgbClr val="1E4FA8"/>
          </a:solidFill>
        </p:spPr>
        <p:txBody>
          <a:bodyPr/>
          <a:p/>
        </p:txBody>
      </p:sp>
      <p:sp>
        <p:nvSpPr>
          <p:cNvPr id="155" name="文本框 154" descr="{&quot;isTemplate&quot;:true,&quot;type&quot;:&quot;text&quot;}"/>
          <p:cNvSpPr txBox="1"/>
          <p:nvPr>
            <p:custDataLst>
              <p:tags r:id="rId9"/>
            </p:custDataLst>
          </p:nvPr>
        </p:nvSpPr>
        <p:spPr>
          <a:xfrm>
            <a:off x="895350" y="2990850"/>
            <a:ext cx="676275" cy="257175"/>
          </a:xfrm>
          <a:prstGeom prst="rect">
            <a:avLst/>
          </a:prstGeom>
        </p:spPr>
        <p:txBody>
          <a:bodyPr wrap="none" lIns="0" tIns="0" rIns="0" bIns="0"/>
          <a:p>
            <a:pPr algn="l">
              <a:lnSpc>
                <a:spcPct val="100000"/>
              </a:lnSpc>
              <a:buClrTx/>
              <a:buSzTx/>
              <a:buFontTx/>
            </a:pPr>
            <a:r>
              <a:rPr lang="en-US" sz="1800" b="1">
                <a:solidFill>
                  <a:srgbClr val="FFFFFF"/>
                </a:solidFill>
                <a:latin typeface="微软雅黑" panose="020B0503020204020204" charset="-122"/>
                <a:ea typeface="微软雅黑" panose="020B0503020204020204" charset="-122"/>
              </a:rPr>
              <a:t>Pass 2</a:t>
            </a:r>
            <a:endParaRPr lang="en-US" sz="1800" b="1">
              <a:solidFill>
                <a:srgbClr val="FFFFFF"/>
              </a:solidFill>
              <a:latin typeface="微软雅黑" panose="020B0503020204020204" charset="-122"/>
              <a:ea typeface="微软雅黑" panose="020B0503020204020204" charset="-122"/>
            </a:endParaRPr>
          </a:p>
        </p:txBody>
      </p:sp>
      <p:sp>
        <p:nvSpPr>
          <p:cNvPr id="156" name="文本框 155" descr="{&quot;isTemplate&quot;:true,&quot;type&quot;:&quot;text&quot;}"/>
          <p:cNvSpPr txBox="1"/>
          <p:nvPr>
            <p:custDataLst>
              <p:tags r:id="rId10"/>
            </p:custDataLst>
          </p:nvPr>
        </p:nvSpPr>
        <p:spPr>
          <a:xfrm>
            <a:off x="1905000" y="2752725"/>
            <a:ext cx="5143500" cy="342900"/>
          </a:xfrm>
          <a:prstGeom prst="rect">
            <a:avLst/>
          </a:prstGeom>
        </p:spPr>
        <p:txBody>
          <a:bodyPr wrap="none" lIns="0" tIns="0" rIns="0" bIns="0"/>
          <a:p>
            <a:pPr>
              <a:lnSpc>
                <a:spcPct val="100000"/>
              </a:lnSpc>
            </a:pPr>
            <a:r>
              <a:rPr lang="en-US" altLang="zh-CN" sz="2250" b="1">
                <a:solidFill>
                  <a:srgbClr val="0E3F8C"/>
                </a:solidFill>
                <a:latin typeface="微软雅黑" panose="020B0503020204020204" charset="-122"/>
                <a:ea typeface="微软雅黑" panose="020B0503020204020204" charset="-122"/>
              </a:rPr>
              <a:t>30~60</a:t>
            </a:r>
            <a:r>
              <a:rPr lang="zh-CN" altLang="en-US" sz="2250" b="1">
                <a:solidFill>
                  <a:srgbClr val="0E3F8C"/>
                </a:solidFill>
                <a:latin typeface="微软雅黑" panose="020B0503020204020204" charset="-122"/>
                <a:ea typeface="微软雅黑" panose="020B0503020204020204" charset="-122"/>
              </a:rPr>
              <a:t>分钟</a:t>
            </a:r>
            <a:r>
              <a:rPr lang="zh-CN" sz="2250" b="1">
                <a:solidFill>
                  <a:srgbClr val="0E3F8C"/>
                </a:solidFill>
                <a:latin typeface="微软雅黑" panose="020B0503020204020204" charset="-122"/>
                <a:ea typeface="微软雅黑" panose="020B0503020204020204" charset="-122"/>
              </a:rPr>
              <a:t>：读懂主干，不问细节</a:t>
            </a:r>
            <a:endParaRPr lang="zh-CN" sz="2250" b="1">
              <a:solidFill>
                <a:srgbClr val="0E3F8C"/>
              </a:solidFill>
              <a:latin typeface="微软雅黑" panose="020B0503020204020204" charset="-122"/>
              <a:ea typeface="微软雅黑" panose="020B0503020204020204" charset="-122"/>
            </a:endParaRPr>
          </a:p>
        </p:txBody>
      </p:sp>
      <p:sp>
        <p:nvSpPr>
          <p:cNvPr id="157" name="文本框 156" descr="{&quot;isTemplate&quot;:true,&quot;type&quot;:&quot;text&quot;}"/>
          <p:cNvSpPr txBox="1"/>
          <p:nvPr>
            <p:custDataLst>
              <p:tags r:id="rId11"/>
            </p:custDataLst>
          </p:nvPr>
        </p:nvSpPr>
        <p:spPr>
          <a:xfrm>
            <a:off x="1905000" y="3257550"/>
            <a:ext cx="5143500" cy="257175"/>
          </a:xfrm>
          <a:prstGeom prst="rect">
            <a:avLst/>
          </a:prstGeom>
        </p:spPr>
        <p:txBody>
          <a:bodyPr wrap="none" lIns="0" tIns="0" rIns="0" bIns="0"/>
          <a:p>
            <a:pPr algn="l">
              <a:lnSpc>
                <a:spcPct val="100000"/>
              </a:lnSpc>
              <a:buClrTx/>
              <a:buSzTx/>
              <a:buFontTx/>
            </a:pPr>
            <a:r>
              <a:rPr lang="zh-CN" sz="1800">
                <a:solidFill>
                  <a:srgbClr val="4A5568"/>
                </a:solidFill>
                <a:latin typeface="微软雅黑" panose="020B0503020204020204" charset="-122"/>
                <a:ea typeface="微软雅黑" panose="020B0503020204020204" charset="-122"/>
              </a:rPr>
              <a:t>读正文，跳过证明；</a:t>
            </a:r>
            <a:r>
              <a:rPr lang="zh-CN" sz="1800">
                <a:solidFill>
                  <a:srgbClr val="4A5568"/>
                </a:solidFill>
                <a:highlight>
                  <a:srgbClr val="FFFF00"/>
                </a:highlight>
                <a:latin typeface="微软雅黑" panose="020B0503020204020204" charset="-122"/>
                <a:ea typeface="微软雅黑" panose="020B0503020204020204" charset="-122"/>
              </a:rPr>
              <a:t>重点看图</a:t>
            </a:r>
            <a:r>
              <a:rPr lang="zh-CN" sz="1800">
                <a:solidFill>
                  <a:srgbClr val="4A5568"/>
                </a:solidFill>
                <a:latin typeface="微软雅黑" panose="020B0503020204020204" charset="-122"/>
                <a:ea typeface="微软雅黑" panose="020B0503020204020204" charset="-122"/>
              </a:rPr>
              <a:t>。</a:t>
            </a:r>
            <a:endParaRPr lang="zh-CN" sz="1800">
              <a:solidFill>
                <a:srgbClr val="4A5568"/>
              </a:solidFill>
              <a:latin typeface="微软雅黑" panose="020B0503020204020204" charset="-122"/>
              <a:ea typeface="微软雅黑" panose="020B0503020204020204" charset="-122"/>
            </a:endParaRPr>
          </a:p>
        </p:txBody>
      </p:sp>
      <p:sp>
        <p:nvSpPr>
          <p:cNvPr id="158" name="文本框 157" descr="{&quot;isTemplate&quot;:true,&quot;type&quot;:&quot;text&quot;}"/>
          <p:cNvSpPr txBox="1"/>
          <p:nvPr>
            <p:custDataLst>
              <p:tags r:id="rId12"/>
            </p:custDataLst>
          </p:nvPr>
        </p:nvSpPr>
        <p:spPr>
          <a:xfrm>
            <a:off x="1905000" y="3676650"/>
            <a:ext cx="5143500" cy="219075"/>
          </a:xfrm>
          <a:prstGeom prst="rect">
            <a:avLst/>
          </a:prstGeom>
        </p:spPr>
        <p:txBody>
          <a:bodyPr wrap="none" lIns="0" tIns="0" rIns="0" bIns="0"/>
          <a:p>
            <a:pPr algn="l">
              <a:lnSpc>
                <a:spcPct val="100000"/>
              </a:lnSpc>
              <a:buClrTx/>
              <a:buSzTx/>
              <a:buFontTx/>
            </a:pPr>
            <a:r>
              <a:rPr lang="zh-CN" sz="1700" b="1">
                <a:solidFill>
                  <a:srgbClr val="3D7BD9"/>
                </a:solidFill>
                <a:latin typeface="微软雅黑" panose="020B0503020204020204" charset="-122"/>
                <a:ea typeface="微软雅黑" panose="020B0503020204020204" charset="-122"/>
              </a:rPr>
              <a:t>产出：能用三句话向别人讲清这篇论文</a:t>
            </a:r>
            <a:endParaRPr lang="zh-CN" sz="1700" b="1">
              <a:solidFill>
                <a:srgbClr val="3D7BD9"/>
              </a:solidFill>
              <a:latin typeface="微软雅黑" panose="020B0503020204020204" charset="-122"/>
              <a:ea typeface="微软雅黑" panose="020B0503020204020204" charset="-122"/>
            </a:endParaRPr>
          </a:p>
        </p:txBody>
      </p:sp>
      <p:sp>
        <p:nvSpPr>
          <p:cNvPr id="159" name="圆角矩形 158"/>
          <p:cNvSpPr/>
          <p:nvPr>
            <p:custDataLst>
              <p:tags r:id="rId13"/>
            </p:custDataLst>
          </p:nvPr>
        </p:nvSpPr>
        <p:spPr>
          <a:xfrm>
            <a:off x="800100" y="4143375"/>
            <a:ext cx="6591300" cy="1409700"/>
          </a:xfrm>
          <a:prstGeom prst="roundRect">
            <a:avLst>
              <a:gd name="adj" fmla="val 4054"/>
            </a:avLst>
          </a:prstGeom>
          <a:solidFill>
            <a:srgbClr val="FFFFFF"/>
          </a:solidFill>
        </p:spPr>
        <p:txBody>
          <a:bodyPr/>
          <a:p/>
        </p:txBody>
      </p:sp>
      <p:sp>
        <p:nvSpPr>
          <p:cNvPr id="160" name="任意多边形 159"/>
          <p:cNvSpPr/>
          <p:nvPr>
            <p:custDataLst>
              <p:tags r:id="rId14"/>
            </p:custDataLst>
          </p:nvPr>
        </p:nvSpPr>
        <p:spPr>
          <a:xfrm>
            <a:off x="800100" y="4143375"/>
            <a:ext cx="6591300" cy="1409700"/>
          </a:xfrm>
          <a:custGeom>
            <a:avLst/>
            <a:gdLst/>
            <a:ahLst/>
            <a:cxnLst/>
            <a:pathLst>
              <a:path w="692" h="148">
                <a:moveTo>
                  <a:pt x="6" y="0"/>
                </a:moveTo>
                <a:cubicBezTo>
                  <a:pt x="5" y="0"/>
                  <a:pt x="4" y="1"/>
                  <a:pt x="4" y="2"/>
                </a:cubicBezTo>
                <a:lnTo>
                  <a:pt x="4" y="146"/>
                </a:lnTo>
                <a:cubicBezTo>
                  <a:pt x="4" y="147"/>
                  <a:pt x="5" y="148"/>
                  <a:pt x="6" y="148"/>
                </a:cubicBezTo>
                <a:cubicBezTo>
                  <a:pt x="3" y="148"/>
                  <a:pt x="0" y="145"/>
                  <a:pt x="0" y="142"/>
                </a:cubicBezTo>
                <a:lnTo>
                  <a:pt x="0" y="6"/>
                </a:lnTo>
                <a:cubicBezTo>
                  <a:pt x="0" y="3"/>
                  <a:pt x="3" y="0"/>
                  <a:pt x="6" y="0"/>
                </a:cubicBezTo>
                <a:close/>
              </a:path>
            </a:pathLst>
          </a:custGeom>
          <a:solidFill>
            <a:srgbClr val="3D7BD9"/>
          </a:solidFill>
        </p:spPr>
        <p:txBody>
          <a:bodyPr/>
          <a:p/>
        </p:txBody>
      </p:sp>
      <p:sp>
        <p:nvSpPr>
          <p:cNvPr id="161" name="圆角矩形 160"/>
          <p:cNvSpPr/>
          <p:nvPr>
            <p:custDataLst>
              <p:tags r:id="rId15"/>
            </p:custDataLst>
          </p:nvPr>
        </p:nvSpPr>
        <p:spPr>
          <a:xfrm>
            <a:off x="971550" y="4276725"/>
            <a:ext cx="990600" cy="723900"/>
          </a:xfrm>
          <a:prstGeom prst="roundRect">
            <a:avLst>
              <a:gd name="adj" fmla="val 7895"/>
            </a:avLst>
          </a:prstGeom>
          <a:solidFill>
            <a:srgbClr val="0E3F8C"/>
          </a:solidFill>
        </p:spPr>
        <p:txBody>
          <a:bodyPr/>
          <a:p/>
        </p:txBody>
      </p:sp>
      <p:sp>
        <p:nvSpPr>
          <p:cNvPr id="162" name="文本框 161" descr="{&quot;isTemplate&quot;:true,&quot;type&quot;:&quot;text&quot;}"/>
          <p:cNvSpPr txBox="1"/>
          <p:nvPr>
            <p:custDataLst>
              <p:tags r:id="rId16"/>
            </p:custDataLst>
          </p:nvPr>
        </p:nvSpPr>
        <p:spPr>
          <a:xfrm>
            <a:off x="1123950" y="4514850"/>
            <a:ext cx="676275" cy="257175"/>
          </a:xfrm>
          <a:prstGeom prst="rect">
            <a:avLst/>
          </a:prstGeom>
        </p:spPr>
        <p:txBody>
          <a:bodyPr wrap="none" lIns="0" tIns="0" rIns="0" bIns="0"/>
          <a:p>
            <a:pPr algn="l">
              <a:lnSpc>
                <a:spcPct val="100000"/>
              </a:lnSpc>
              <a:buClrTx/>
              <a:buSzTx/>
              <a:buFontTx/>
            </a:pPr>
            <a:r>
              <a:rPr lang="en-US" sz="1800" b="1">
                <a:solidFill>
                  <a:srgbClr val="FFFFFF"/>
                </a:solidFill>
                <a:latin typeface="微软雅黑" panose="020B0503020204020204" charset="-122"/>
                <a:ea typeface="微软雅黑" panose="020B0503020204020204" charset="-122"/>
              </a:rPr>
              <a:t>Pass 3</a:t>
            </a:r>
            <a:endParaRPr lang="en-US" sz="1800" b="1">
              <a:solidFill>
                <a:srgbClr val="FFFFFF"/>
              </a:solidFill>
              <a:latin typeface="微软雅黑" panose="020B0503020204020204" charset="-122"/>
              <a:ea typeface="微软雅黑" panose="020B0503020204020204" charset="-122"/>
            </a:endParaRPr>
          </a:p>
        </p:txBody>
      </p:sp>
      <p:sp>
        <p:nvSpPr>
          <p:cNvPr id="163" name="文本框 162" descr="{&quot;isTemplate&quot;:true,&quot;type&quot;:&quot;text&quot;}"/>
          <p:cNvSpPr txBox="1"/>
          <p:nvPr>
            <p:custDataLst>
              <p:tags r:id="rId17"/>
            </p:custDataLst>
          </p:nvPr>
        </p:nvSpPr>
        <p:spPr>
          <a:xfrm>
            <a:off x="2133600" y="4276725"/>
            <a:ext cx="4953000" cy="342900"/>
          </a:xfrm>
          <a:prstGeom prst="rect">
            <a:avLst/>
          </a:prstGeom>
        </p:spPr>
        <p:txBody>
          <a:bodyPr wrap="none" lIns="0" tIns="0" rIns="0" bIns="0"/>
          <a:p>
            <a:pPr>
              <a:lnSpc>
                <a:spcPct val="100000"/>
              </a:lnSpc>
            </a:pPr>
            <a:r>
              <a:rPr lang="zh-CN" altLang="en-US" sz="2250" b="1">
                <a:solidFill>
                  <a:srgbClr val="0E3F8C"/>
                </a:solidFill>
                <a:latin typeface="微软雅黑" panose="020B0503020204020204" charset="-122"/>
                <a:ea typeface="微软雅黑" panose="020B0503020204020204" charset="-122"/>
              </a:rPr>
              <a:t>若干</a:t>
            </a:r>
            <a:r>
              <a:rPr lang="zh-CN" sz="2250" b="1">
                <a:solidFill>
                  <a:srgbClr val="0E3F8C"/>
                </a:solidFill>
                <a:latin typeface="微软雅黑" panose="020B0503020204020204" charset="-122"/>
                <a:ea typeface="微软雅黑" panose="020B0503020204020204" charset="-122"/>
              </a:rPr>
              <a:t>小时：研究复现与利用</a:t>
            </a:r>
            <a:endParaRPr lang="zh-CN" sz="2250" b="1">
              <a:solidFill>
                <a:srgbClr val="0E3F8C"/>
              </a:solidFill>
              <a:latin typeface="微软雅黑" panose="020B0503020204020204" charset="-122"/>
              <a:ea typeface="微软雅黑" panose="020B0503020204020204" charset="-122"/>
            </a:endParaRPr>
          </a:p>
        </p:txBody>
      </p:sp>
      <p:sp>
        <p:nvSpPr>
          <p:cNvPr id="164" name="文本框 163" descr="{&quot;isTemplate&quot;:true,&quot;type&quot;:&quot;text&quot;}"/>
          <p:cNvSpPr txBox="1"/>
          <p:nvPr>
            <p:custDataLst>
              <p:tags r:id="rId18"/>
            </p:custDataLst>
          </p:nvPr>
        </p:nvSpPr>
        <p:spPr>
          <a:xfrm>
            <a:off x="2133600" y="4781550"/>
            <a:ext cx="4953000" cy="257175"/>
          </a:xfrm>
          <a:prstGeom prst="rect">
            <a:avLst/>
          </a:prstGeom>
        </p:spPr>
        <p:txBody>
          <a:bodyPr wrap="none" lIns="0" tIns="0" rIns="0" bIns="0"/>
          <a:p>
            <a:pPr algn="l">
              <a:lnSpc>
                <a:spcPct val="100000"/>
              </a:lnSpc>
              <a:buClrTx/>
              <a:buSzTx/>
              <a:buFontTx/>
            </a:pPr>
            <a:r>
              <a:rPr lang="zh-CN" sz="1800">
                <a:solidFill>
                  <a:srgbClr val="4A5568"/>
                </a:solidFill>
                <a:latin typeface="微软雅黑" panose="020B0503020204020204" charset="-122"/>
                <a:ea typeface="微软雅黑" panose="020B0503020204020204" charset="-122"/>
              </a:rPr>
              <a:t>逐条挑战假设，设想自己重做研究。</a:t>
            </a:r>
            <a:endParaRPr lang="zh-CN" sz="1800">
              <a:solidFill>
                <a:srgbClr val="4A5568"/>
              </a:solidFill>
              <a:latin typeface="微软雅黑" panose="020B0503020204020204" charset="-122"/>
              <a:ea typeface="微软雅黑" panose="020B0503020204020204" charset="-122"/>
            </a:endParaRPr>
          </a:p>
        </p:txBody>
      </p:sp>
      <p:sp>
        <p:nvSpPr>
          <p:cNvPr id="165" name="文本框 164" descr="{&quot;isTemplate&quot;:true,&quot;type&quot;:&quot;text&quot;}"/>
          <p:cNvSpPr txBox="1"/>
          <p:nvPr>
            <p:custDataLst>
              <p:tags r:id="rId19"/>
            </p:custDataLst>
          </p:nvPr>
        </p:nvSpPr>
        <p:spPr>
          <a:xfrm>
            <a:off x="2133600" y="5200650"/>
            <a:ext cx="4953000" cy="219075"/>
          </a:xfrm>
          <a:prstGeom prst="rect">
            <a:avLst/>
          </a:prstGeom>
        </p:spPr>
        <p:txBody>
          <a:bodyPr wrap="none" lIns="0" tIns="0" rIns="0" bIns="0"/>
          <a:p>
            <a:pPr algn="l">
              <a:lnSpc>
                <a:spcPct val="100000"/>
              </a:lnSpc>
              <a:buClrTx/>
              <a:buSzTx/>
              <a:buFontTx/>
            </a:pPr>
            <a:r>
              <a:rPr lang="zh-CN" sz="1700" b="1">
                <a:solidFill>
                  <a:srgbClr val="3D7BD9"/>
                </a:solidFill>
                <a:latin typeface="微软雅黑" panose="020B0503020204020204" charset="-122"/>
                <a:ea typeface="微软雅黑" panose="020B0503020204020204" charset="-122"/>
              </a:rPr>
              <a:t>产出：能凭记忆重建论文的结构</a:t>
            </a:r>
            <a:endParaRPr lang="zh-CN" sz="1700" b="1">
              <a:solidFill>
                <a:srgbClr val="3D7BD9"/>
              </a:solidFill>
              <a:latin typeface="微软雅黑" panose="020B0503020204020204" charset="-122"/>
              <a:ea typeface="微软雅黑" panose="020B0503020204020204" charset="-122"/>
            </a:endParaRPr>
          </a:p>
        </p:txBody>
      </p:sp>
      <p:sp>
        <p:nvSpPr>
          <p:cNvPr id="166" name="圆角矩形 165"/>
          <p:cNvSpPr/>
          <p:nvPr/>
        </p:nvSpPr>
        <p:spPr>
          <a:xfrm>
            <a:off x="7581900" y="1095375"/>
            <a:ext cx="4038600" cy="4457700"/>
          </a:xfrm>
          <a:prstGeom prst="roundRect">
            <a:avLst>
              <a:gd name="adj" fmla="val 1887"/>
            </a:avLst>
          </a:prstGeom>
          <a:solidFill>
            <a:srgbClr val="0E3F8C"/>
          </a:solidFill>
        </p:spPr>
        <p:txBody>
          <a:bodyPr/>
          <a:p/>
        </p:txBody>
      </p:sp>
      <p:sp>
        <p:nvSpPr>
          <p:cNvPr id="167" name="文本框 166" descr="{&quot;isTemplate&quot;:true,&quot;type&quot;:&quot;text&quot;}"/>
          <p:cNvSpPr txBox="1"/>
          <p:nvPr/>
        </p:nvSpPr>
        <p:spPr>
          <a:xfrm>
            <a:off x="7829550" y="1285875"/>
            <a:ext cx="3543300" cy="895350"/>
          </a:xfrm>
          <a:prstGeom prst="rect">
            <a:avLst/>
          </a:prstGeom>
        </p:spPr>
        <p:txBody>
          <a:bodyPr wrap="square" lIns="0" tIns="0" rIns="0" bIns="0">
            <a:noAutofit/>
          </a:bodyPr>
          <a:p>
            <a:pPr>
              <a:lnSpc>
                <a:spcPct val="150000"/>
              </a:lnSpc>
            </a:pPr>
            <a:r>
              <a:rPr lang="zh-CN" sz="2200" b="1">
                <a:solidFill>
                  <a:srgbClr val="FFFFFF"/>
                </a:solidFill>
                <a:latin typeface="微软雅黑" panose="020B0503020204020204" charset="-122"/>
                <a:ea typeface="微软雅黑" panose="020B0503020204020204" charset="-122"/>
              </a:rPr>
              <a:t>读论文的顺序，比读论文的速度重要</a:t>
            </a:r>
            <a:endParaRPr lang="zh-CN" sz="2200" b="1">
              <a:solidFill>
                <a:srgbClr val="FFFFFF"/>
              </a:solidFill>
              <a:latin typeface="微软雅黑" panose="020B0503020204020204" charset="-122"/>
              <a:ea typeface="微软雅黑" panose="020B0503020204020204" charset="-122"/>
            </a:endParaRPr>
          </a:p>
        </p:txBody>
      </p:sp>
      <p:sp>
        <p:nvSpPr>
          <p:cNvPr id="168" name="矩形 167"/>
          <p:cNvSpPr/>
          <p:nvPr/>
        </p:nvSpPr>
        <p:spPr>
          <a:xfrm>
            <a:off x="7829550" y="2438400"/>
            <a:ext cx="533400" cy="28575"/>
          </a:xfrm>
          <a:prstGeom prst="rect">
            <a:avLst/>
          </a:prstGeom>
          <a:solidFill>
            <a:srgbClr val="FFC107"/>
          </a:solidFill>
        </p:spPr>
        <p:txBody>
          <a:bodyPr/>
          <a:p/>
        </p:txBody>
      </p:sp>
      <p:sp>
        <p:nvSpPr>
          <p:cNvPr id="169" name="文本框 168" descr="{&quot;isTemplate&quot;:true,&quot;type&quot;:&quot;text&quot;}"/>
          <p:cNvSpPr txBox="1"/>
          <p:nvPr/>
        </p:nvSpPr>
        <p:spPr>
          <a:xfrm>
            <a:off x="7829550" y="2676525"/>
            <a:ext cx="3543300" cy="1514475"/>
          </a:xfrm>
          <a:prstGeom prst="rect">
            <a:avLst/>
          </a:prstGeom>
        </p:spPr>
        <p:txBody>
          <a:bodyPr wrap="square" lIns="0" tIns="0" rIns="0" bIns="0">
            <a:normAutofit/>
          </a:bodyPr>
          <a:p>
            <a:pPr>
              <a:lnSpc>
                <a:spcPct val="165000"/>
              </a:lnSpc>
            </a:pPr>
            <a:r>
              <a:rPr lang="zh-CN" sz="1500">
                <a:solidFill>
                  <a:srgbClr val="C7D6EE"/>
                </a:solidFill>
                <a:latin typeface="微软雅黑" panose="020B0503020204020204" charset="-122"/>
                <a:ea typeface="微软雅黑" panose="020B0503020204020204" charset="-122"/>
              </a:rPr>
              <a:t>三遍法由</a:t>
            </a:r>
            <a:r>
              <a:rPr lang="en-US" sz="1500">
                <a:solidFill>
                  <a:srgbClr val="C7D6EE"/>
                </a:solidFill>
                <a:latin typeface="微软雅黑" panose="020B0503020204020204" charset="-122"/>
                <a:ea typeface="微软雅黑" panose="020B0503020204020204" charset="-122"/>
              </a:rPr>
              <a:t> S. Keshav </a:t>
            </a:r>
            <a:r>
              <a:rPr lang="zh-CN" sz="1500">
                <a:solidFill>
                  <a:srgbClr val="C7D6EE"/>
                </a:solidFill>
                <a:latin typeface="微软雅黑" panose="020B0503020204020204" charset="-122"/>
                <a:ea typeface="微软雅黑" panose="020B0503020204020204" charset="-122"/>
              </a:rPr>
              <a:t>在《</a:t>
            </a:r>
            <a:r>
              <a:rPr lang="en-US" sz="1500">
                <a:solidFill>
                  <a:srgbClr val="C7D6EE"/>
                </a:solidFill>
                <a:latin typeface="微软雅黑" panose="020B0503020204020204" charset="-122"/>
                <a:ea typeface="微软雅黑" panose="020B0503020204020204" charset="-122"/>
              </a:rPr>
              <a:t>How to Read a Paper</a:t>
            </a:r>
            <a:r>
              <a:rPr lang="zh-CN" sz="1500">
                <a:solidFill>
                  <a:srgbClr val="C7D6EE"/>
                </a:solidFill>
                <a:latin typeface="微软雅黑" panose="020B0503020204020204" charset="-122"/>
                <a:ea typeface="微软雅黑" panose="020B0503020204020204" charset="-122"/>
              </a:rPr>
              <a:t>》中提出（</a:t>
            </a:r>
            <a:r>
              <a:rPr lang="en-US" sz="1500">
                <a:solidFill>
                  <a:srgbClr val="C7D6EE"/>
                </a:solidFill>
                <a:latin typeface="微软雅黑" panose="020B0503020204020204" charset="-122"/>
                <a:ea typeface="微软雅黑" panose="020B0503020204020204" charset="-122"/>
              </a:rPr>
              <a:t>ACM SIGCOMM Computer Communication Review, 2007</a:t>
            </a:r>
            <a:r>
              <a:rPr lang="zh-CN" sz="1500">
                <a:solidFill>
                  <a:srgbClr val="C7D6EE"/>
                </a:solidFill>
                <a:latin typeface="微软雅黑" panose="020B0503020204020204" charset="-122"/>
                <a:ea typeface="微软雅黑" panose="020B0503020204020204" charset="-122"/>
              </a:rPr>
              <a:t>），适合大部分读者。</a:t>
            </a:r>
            <a:endParaRPr lang="zh-CN" sz="1500">
              <a:solidFill>
                <a:srgbClr val="C7D6EE"/>
              </a:solidFill>
              <a:latin typeface="微软雅黑" panose="020B0503020204020204" charset="-122"/>
              <a:ea typeface="微软雅黑" panose="020B0503020204020204" charset="-122"/>
            </a:endParaRPr>
          </a:p>
        </p:txBody>
      </p:sp>
      <p:sp>
        <p:nvSpPr>
          <p:cNvPr id="170" name="矩形 169"/>
          <p:cNvSpPr/>
          <p:nvPr/>
        </p:nvSpPr>
        <p:spPr>
          <a:xfrm>
            <a:off x="7829550" y="4467225"/>
            <a:ext cx="76200" cy="76200"/>
          </a:xfrm>
          <a:prstGeom prst="rect">
            <a:avLst/>
          </a:prstGeom>
          <a:solidFill>
            <a:srgbClr val="3D7BD9"/>
          </a:solidFill>
        </p:spPr>
        <p:txBody>
          <a:bodyPr/>
          <a:p/>
        </p:txBody>
      </p:sp>
      <p:sp>
        <p:nvSpPr>
          <p:cNvPr id="171" name="文本框 170" descr="{&quot;isTemplate&quot;:true,&quot;type&quot;:&quot;text&quot;}"/>
          <p:cNvSpPr txBox="1"/>
          <p:nvPr/>
        </p:nvSpPr>
        <p:spPr>
          <a:xfrm>
            <a:off x="8001000" y="4391025"/>
            <a:ext cx="1714500" cy="228600"/>
          </a:xfrm>
          <a:prstGeom prst="rect">
            <a:avLst/>
          </a:prstGeom>
        </p:spPr>
        <p:txBody>
          <a:bodyPr wrap="none" lIns="0" tIns="0" rIns="0" bIns="0"/>
          <a:p>
            <a:pPr>
              <a:lnSpc>
                <a:spcPct val="100000"/>
              </a:lnSpc>
            </a:pPr>
            <a:r>
              <a:rPr lang="zh-CN" sz="1500">
                <a:solidFill>
                  <a:srgbClr val="FFFFFF"/>
                </a:solidFill>
                <a:latin typeface="微软雅黑" panose="020B0503020204020204" charset="-122"/>
                <a:ea typeface="微软雅黑" panose="020B0503020204020204" charset="-122"/>
              </a:rPr>
              <a:t>每一遍都有明确目标</a:t>
            </a:r>
            <a:endParaRPr lang="zh-CN" sz="1500">
              <a:solidFill>
                <a:srgbClr val="FFFFFF"/>
              </a:solidFill>
              <a:latin typeface="微软雅黑" panose="020B0503020204020204" charset="-122"/>
              <a:ea typeface="微软雅黑" panose="020B0503020204020204" charset="-122"/>
            </a:endParaRPr>
          </a:p>
        </p:txBody>
      </p:sp>
      <p:sp>
        <p:nvSpPr>
          <p:cNvPr id="172" name="矩形 171"/>
          <p:cNvSpPr/>
          <p:nvPr/>
        </p:nvSpPr>
        <p:spPr>
          <a:xfrm>
            <a:off x="7829550" y="4810125"/>
            <a:ext cx="76200" cy="76200"/>
          </a:xfrm>
          <a:prstGeom prst="rect">
            <a:avLst/>
          </a:prstGeom>
          <a:solidFill>
            <a:srgbClr val="3D7BD9"/>
          </a:solidFill>
        </p:spPr>
        <p:txBody>
          <a:bodyPr/>
          <a:p/>
        </p:txBody>
      </p:sp>
      <p:sp>
        <p:nvSpPr>
          <p:cNvPr id="173" name="文本框 172" descr="{&quot;isTemplate&quot;:true,&quot;type&quot;:&quot;text&quot;}"/>
          <p:cNvSpPr txBox="1"/>
          <p:nvPr/>
        </p:nvSpPr>
        <p:spPr>
          <a:xfrm>
            <a:off x="8001000" y="4733925"/>
            <a:ext cx="2095500" cy="228600"/>
          </a:xfrm>
          <a:prstGeom prst="rect">
            <a:avLst/>
          </a:prstGeom>
        </p:spPr>
        <p:txBody>
          <a:bodyPr wrap="none" lIns="0" tIns="0" rIns="0" bIns="0"/>
          <a:p>
            <a:pPr>
              <a:lnSpc>
                <a:spcPct val="100000"/>
              </a:lnSpc>
            </a:pPr>
            <a:r>
              <a:rPr lang="zh-CN" sz="1500">
                <a:solidFill>
                  <a:srgbClr val="FFFFFF"/>
                </a:solidFill>
                <a:latin typeface="微软雅黑" panose="020B0503020204020204" charset="-122"/>
                <a:ea typeface="微软雅黑" panose="020B0503020204020204" charset="-122"/>
              </a:rPr>
              <a:t>任何一遍读完都可以停下</a:t>
            </a:r>
            <a:endParaRPr lang="zh-CN" sz="1500">
              <a:solidFill>
                <a:srgbClr val="FFFFFF"/>
              </a:solidFill>
              <a:latin typeface="微软雅黑" panose="020B0503020204020204" charset="-122"/>
              <a:ea typeface="微软雅黑" panose="020B0503020204020204" charset="-122"/>
            </a:endParaRPr>
          </a:p>
        </p:txBody>
      </p:sp>
      <p:sp>
        <p:nvSpPr>
          <p:cNvPr id="174" name="矩形 173"/>
          <p:cNvSpPr/>
          <p:nvPr/>
        </p:nvSpPr>
        <p:spPr>
          <a:xfrm>
            <a:off x="7829550" y="5153025"/>
            <a:ext cx="76200" cy="76200"/>
          </a:xfrm>
          <a:prstGeom prst="rect">
            <a:avLst/>
          </a:prstGeom>
          <a:solidFill>
            <a:srgbClr val="3D7BD9"/>
          </a:solidFill>
        </p:spPr>
        <p:txBody>
          <a:bodyPr/>
          <a:p/>
        </p:txBody>
      </p:sp>
      <p:sp>
        <p:nvSpPr>
          <p:cNvPr id="175" name="文本框 174" descr="{&quot;isTemplate&quot;:true,&quot;type&quot;:&quot;text&quot;}"/>
          <p:cNvSpPr txBox="1"/>
          <p:nvPr/>
        </p:nvSpPr>
        <p:spPr>
          <a:xfrm>
            <a:off x="8001000" y="5076825"/>
            <a:ext cx="1905000" cy="228600"/>
          </a:xfrm>
          <a:prstGeom prst="rect">
            <a:avLst/>
          </a:prstGeom>
        </p:spPr>
        <p:txBody>
          <a:bodyPr wrap="none" lIns="0" tIns="0" rIns="0" bIns="0"/>
          <a:p>
            <a:pPr>
              <a:lnSpc>
                <a:spcPct val="100000"/>
              </a:lnSpc>
            </a:pPr>
            <a:r>
              <a:rPr lang="zh-CN" sz="1500">
                <a:solidFill>
                  <a:srgbClr val="FFFFFF"/>
                </a:solidFill>
                <a:latin typeface="微软雅黑" panose="020B0503020204020204" charset="-122"/>
                <a:ea typeface="微软雅黑" panose="020B0503020204020204" charset="-122"/>
              </a:rPr>
              <a:t>需要深挖时才做第三遍</a:t>
            </a:r>
            <a:endParaRPr lang="zh-CN" sz="1500">
              <a:solidFill>
                <a:srgbClr val="FFFFFF"/>
              </a:solidFill>
              <a:latin typeface="微软雅黑" panose="020B0503020204020204" charset="-122"/>
              <a:ea typeface="微软雅黑" panose="020B0503020204020204" charset="-122"/>
            </a:endParaRPr>
          </a:p>
        </p:txBody>
      </p:sp>
      <p:sp>
        <p:nvSpPr>
          <p:cNvPr id="176" name="圆角矩形 175"/>
          <p:cNvSpPr/>
          <p:nvPr/>
        </p:nvSpPr>
        <p:spPr>
          <a:xfrm>
            <a:off x="428625" y="5705475"/>
            <a:ext cx="11382375" cy="762000"/>
          </a:xfrm>
          <a:prstGeom prst="roundRect">
            <a:avLst>
              <a:gd name="adj" fmla="val 7500"/>
            </a:avLst>
          </a:prstGeom>
          <a:solidFill>
            <a:srgbClr val="E8EFF8"/>
          </a:solidFill>
        </p:spPr>
        <p:txBody>
          <a:bodyPr/>
          <a:p/>
        </p:txBody>
      </p:sp>
      <p:sp>
        <p:nvSpPr>
          <p:cNvPr id="177" name="任意多边形 176"/>
          <p:cNvSpPr/>
          <p:nvPr/>
        </p:nvSpPr>
        <p:spPr>
          <a:xfrm>
            <a:off x="428625" y="5705475"/>
            <a:ext cx="11382375" cy="762000"/>
          </a:xfrm>
          <a:custGeom>
            <a:avLst/>
            <a:gdLst/>
            <a:ahLst/>
            <a:cxnLst/>
            <a:pathLst>
              <a:path w="1195" h="80">
                <a:moveTo>
                  <a:pt x="6" y="0"/>
                </a:moveTo>
                <a:cubicBezTo>
                  <a:pt x="5" y="0"/>
                  <a:pt x="5" y="0"/>
                  <a:pt x="5" y="1"/>
                </a:cubicBezTo>
                <a:lnTo>
                  <a:pt x="5" y="79"/>
                </a:lnTo>
                <a:cubicBezTo>
                  <a:pt x="5" y="80"/>
                  <a:pt x="5" y="80"/>
                  <a:pt x="6" y="80"/>
                </a:cubicBezTo>
                <a:cubicBezTo>
                  <a:pt x="3" y="80"/>
                  <a:pt x="0" y="77"/>
                  <a:pt x="0" y="74"/>
                </a:cubicBezTo>
                <a:lnTo>
                  <a:pt x="0" y="6"/>
                </a:lnTo>
                <a:cubicBezTo>
                  <a:pt x="0" y="3"/>
                  <a:pt x="3" y="0"/>
                  <a:pt x="6" y="0"/>
                </a:cubicBezTo>
                <a:close/>
              </a:path>
            </a:pathLst>
          </a:custGeom>
          <a:solidFill>
            <a:srgbClr val="1E4FA8"/>
          </a:solidFill>
        </p:spPr>
        <p:txBody>
          <a:bodyPr/>
          <a:p/>
        </p:txBody>
      </p:sp>
      <p:sp>
        <p:nvSpPr>
          <p:cNvPr id="178" name="文本框 177" descr="{&quot;isTemplate&quot;:true,&quot;type&quot;:&quot;text&quot;}"/>
          <p:cNvSpPr txBox="1"/>
          <p:nvPr/>
        </p:nvSpPr>
        <p:spPr>
          <a:xfrm>
            <a:off x="657225" y="5876925"/>
            <a:ext cx="10925175" cy="419100"/>
          </a:xfrm>
          <a:prstGeom prst="rect">
            <a:avLst/>
          </a:prstGeom>
        </p:spPr>
        <p:txBody>
          <a:bodyPr wrap="none" lIns="0" tIns="0" rIns="0" bIns="0"/>
          <a:p>
            <a:pPr>
              <a:lnSpc>
                <a:spcPct val="150000"/>
              </a:lnSpc>
            </a:pPr>
            <a:r>
              <a:rPr lang="zh-CN" sz="2000" b="1">
                <a:solidFill>
                  <a:srgbClr val="0E3F8C"/>
                </a:solidFill>
                <a:latin typeface="微软雅黑" panose="020B0503020204020204" charset="-122"/>
                <a:ea typeface="微软雅黑" panose="020B0503020204020204" charset="-122"/>
              </a:rPr>
              <a:t>读不懂的地方，可以带着疑惑</a:t>
            </a:r>
            <a:r>
              <a:rPr lang="en-US" altLang="zh-CN" sz="2000" b="1">
                <a:solidFill>
                  <a:srgbClr val="0E3F8C"/>
                </a:solidFill>
                <a:latin typeface="微软雅黑" panose="020B0503020204020204" charset="-122"/>
                <a:ea typeface="微软雅黑" panose="020B0503020204020204" charset="-122"/>
              </a:rPr>
              <a:t>/</a:t>
            </a:r>
            <a:r>
              <a:rPr lang="zh-CN" altLang="en-US" sz="2000" b="1">
                <a:solidFill>
                  <a:srgbClr val="0E3F8C"/>
                </a:solidFill>
                <a:latin typeface="微软雅黑" panose="020B0503020204020204" charset="-122"/>
                <a:ea typeface="微软雅黑" panose="020B0503020204020204" charset="-122"/>
              </a:rPr>
              <a:t>问题暂时跳过</a:t>
            </a:r>
            <a:r>
              <a:rPr lang="zh-CN" sz="2000" b="1">
                <a:solidFill>
                  <a:srgbClr val="0E3F8C"/>
                </a:solidFill>
                <a:latin typeface="微软雅黑" panose="020B0503020204020204" charset="-122"/>
                <a:ea typeface="微软雅黑" panose="020B0503020204020204" charset="-122"/>
              </a:rPr>
              <a:t>——</a:t>
            </a:r>
            <a:r>
              <a:rPr lang="zh-CN" sz="2000" b="1">
                <a:solidFill>
                  <a:srgbClr val="C00000"/>
                </a:solidFill>
                <a:latin typeface="微软雅黑" panose="020B0503020204020204" charset="-122"/>
                <a:ea typeface="微软雅黑" panose="020B0503020204020204" charset="-122"/>
              </a:rPr>
              <a:t>很少人能第一遍就读懂</a:t>
            </a:r>
            <a:r>
              <a:rPr lang="zh-CN" sz="2000" b="1">
                <a:solidFill>
                  <a:srgbClr val="0E3F8C"/>
                </a:solidFill>
                <a:latin typeface="微软雅黑" panose="020B0503020204020204" charset="-122"/>
                <a:ea typeface="微软雅黑" panose="020B0503020204020204" charset="-122"/>
              </a:rPr>
              <a:t>。</a:t>
            </a:r>
            <a:endParaRPr lang="zh-CN" sz="2000" b="1">
              <a:solidFill>
                <a:srgbClr val="0E3F8C"/>
              </a:solidFill>
              <a:latin typeface="微软雅黑" panose="020B0503020204020204" charset="-122"/>
              <a:ea typeface="微软雅黑" panose="020B0503020204020204" charset="-122"/>
            </a:endParaRPr>
          </a:p>
        </p:txBody>
      </p:sp>
      <p:sp>
        <p:nvSpPr>
          <p:cNvPr id="68" name="文本框 67" descr="{&quot;isTemplate&quot;:true,&quot;type&quot;:&quot;text&quot;}"/>
          <p:cNvSpPr txBox="1"/>
          <p:nvPr/>
        </p:nvSpPr>
        <p:spPr>
          <a:xfrm>
            <a:off x="9982200" y="285750"/>
            <a:ext cx="1828800" cy="190500"/>
          </a:xfrm>
          <a:prstGeom prst="rect">
            <a:avLst/>
          </a:prstGeom>
        </p:spPr>
        <p:txBody>
          <a:bodyPr wrap="none" lIns="0" tIns="0" rIns="0" bIns="0"/>
          <a:p>
            <a:pPr algn="ctr">
              <a:lnSpc>
                <a:spcPct val="100000"/>
              </a:lnSpc>
            </a:pPr>
            <a:r>
              <a:rPr lang="zh-CN" sz="1200">
                <a:solidFill>
                  <a:srgbClr val="AFC5E6"/>
                </a:solidFill>
                <a:latin typeface="微软雅黑" panose="020B0503020204020204" charset="-122"/>
                <a:ea typeface="微软雅黑" panose="020B0503020204020204" charset="-122"/>
              </a:rPr>
              <a:t>如何阅读学术论文</a:t>
            </a:r>
            <a:endParaRPr lang="zh-CN" sz="1200">
              <a:solidFill>
                <a:srgbClr val="AFC5E6"/>
              </a:solidFill>
              <a:latin typeface="微软雅黑" panose="020B0503020204020204" charset="-122"/>
              <a:ea typeface="微软雅黑" panose="020B0503020204020204" charset="-122"/>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81" name="" descr="&lt;Slide style={{ width: 1280, height: 720, background: '#FFFFFF', fontFamily: '微软雅黑', flexDirection: 'column', padding: 0 }}&gt;&#13;&#10;    &lt;Box style={{ width: 1280, height: 80, background: '#1E4FA8', flexDirection: 'row', alignItems: 'center', justifyContent: 'space-between', paddingLeft: 40, paddingRight: 40 }}&gt;&#13;&#10;        &lt;Text style={{ fontSize: 34, fontWeight: 'bold', color: '#FFFFFF' }}&gt;Pass 1：五分钟判断这篇值不值得读&lt;/Text&gt;&#13;&#10;        &lt;Text style={{ fontSize: 16, color: '#AFC5E6' }}&gt;如何阅读学术论文 · 方法篇&lt;/Text&gt;&#13;&#10;    &lt;/Box&gt;&#13;&#10;    &lt;Box style={{ width: 1200, height: 564, marginLeft: 40, marginTop: 12, flexDirection: 'row', gap: 20 }}&gt;&#13;&#10;        &lt;Box style={{ width: 356, height: 564, background: '#F0F5FC', border: '1px solid #D6DCE5', borderLeft: '5px solid #1E4FA8', borderRadius: 8, paddingLeft: 26, paddingRight: 24, paddingTop: 24, paddingBottom: 24, flexDirection: 'column', justifyContent: 'space-between' }}&gt;&#13;&#10;            &lt;Text style={{ fontSize: 16, color: '#3D7BD9', letterSpacing: 2 }}&gt;02　方法&lt;/Text&gt;&#13;&#10;            &lt;Box style={{ flexDirection: 'row', alignItems: 'flex-end', gap: 8 }}&gt;&#13;&#10;                &lt;Text style={{ fontSize: 72, fontWeight: 'bold', color: '#0E3F8C', lineHeight: 1.1 }}&gt;5—10&lt;/Text&gt;&#13;&#10;                &lt;Text style={{ fontSize: 24, color: '#4A5568' }}&gt;分钟&lt;/Text&gt;&#13;&#10;            &lt;/Box&gt;&#13;&#10;            &lt;Box style={{ width: 64, height: 3, background: '#1E4FA8' }} /&gt;&#13;&#10;            &lt;Text style={{ fontSize: 28, fontWeight: 'bold', color: '#0E3F8C', lineHeight: 1.45 }}&gt;Pass 1：先判断值不值得读&lt;/Text&gt;&#13;&#10;            &lt;Text style={{ fontSize: 20, color: '#4A5568', lineHeight: 1.7 }}&gt;把论文当目录读一遍，不进入任何细节。做完这一步，你才知道接下来该花多少时间，或者干脆换一篇。&lt;/Text&gt;&#13;&#10;            &lt;Box style={{ background: '#FFFFFF', border: '1px solid #D6DCE5', borderRadius: 6, paddingLeft: 16, paddingRight: 16, paddingTop: 14, paddingBottom: 14 }}&gt;&#13;&#10;                &lt;Text style={{ fontSize: 19, color: '#0E3F8C', lineHeight: 1.6 }}&gt;放弃一篇不值得读的论文，也是 Pass 1 的成果。&lt;/Text&gt;&#13;&#10;            &lt;/Box&gt;&#13;&#10;        &lt;/Box&gt;&#13;&#10;        &lt;Box style={{ width: 824, height: 564, flexDirection: 'column', gap: 16 }}&gt;&#13;&#10;            &lt;Box style={{ width: 824, height: 236, background: '#FFFFFF', border: '1px solid #D6DCE5', borderRadius: 8, paddingLeft: 20, paddingRight: 20, paddingTop: 14, paddingBottom: 14, flexDirection: 'column', gap: 8 }}&gt;&#13;&#10;                &lt;Text style={{ fontSize: 22, fontWeight: 'bold', color: '#0E3F8C' }}&gt;四个动作，按顺序做&lt;/Text&gt;&#13;&#10;                &lt;Box style={{ height: 34, flexDirection: 'row', alignItems: 'center', gap: 14 }}&gt;&#13;&#10;                    &lt;Box style={{ width: 30, height: 30, background: '#1E4FA8', borderRadius: 4, justifyContent: 'center', alignItems: 'center' }}&gt;&#13;&#10;                        &lt;Text style={{ fontSize: 17, fontWeight: 'bold', color: '#FFFFFF' }}&gt;01&lt;/Text&gt;&#13;&#10;                    &lt;/Box&gt;&#13;&#10;                    &lt;Text style={{ fontSize: 21, color: '#1A2230' }}&gt;读标题、摘要与引言&lt;/Text&gt;&#13;&#10;                    &lt;Box style={{ flex: 1 }} /&gt;&#13;&#10;                    &lt;Text style={{ fontSize: 18, color: '#8B97A8' }}&gt;30 秒建立第一印象&lt;/Text&gt;&#13;&#10;                &lt;/Box&gt;&#13;&#10;                &lt;Box style={{ height: 34, flexDirection: 'row', alignItems: 'center', gap: 14 }}&gt;&#13;&#10;                    &lt;Box style={{ width: 30, height: 30, background: '#1E4FA8', borderRadius: 4, justifyContent: 'center', alignItems: 'center' }}&gt;&#13;&#10;                        &lt;Text style={{ fontSize: 17, fontWeight: 'bold', color: '#FFFFFF' }}&gt;02&lt;/Text&gt;&#13;&#10;                    &lt;/Box&gt;&#13;&#10;                    &lt;Text style={{ fontSize: 21, color: '#1A2230' }}&gt;只读各级标题，跳过正文&lt;/Text&gt;&#13;&#10;                    &lt;Box style={{ flex: 1 }} /&gt;&#13;&#10;                    &lt;Text style={{ fontSize: 18, color: '#8B97A8' }}&gt;看清论文骨架&lt;/Text&gt;&#13;&#10;                &lt;/Box&gt;&#13;&#10;                &lt;Box style={{ height: 34, flexDirection: 'row', alignItems: 'center', gap: 14 }}&gt;&#13;&#10;                    &lt;Box style={{ width: 30, height: 30, background: '#1E4FA8', borderRadius: 4, justifyContent: 'center', alignItems: 'center' }}&gt;&#13;&#10;                        &lt;Text style={{ fontSize: 17, fontWeight: 'bold', color: '#FFFFFF' }}&gt;03&lt;/Text&gt;&#13;&#10;                    &lt;/Box&gt;&#13;&#10;                    &lt;Text style={{ fontSize: 21, color: '#1A2230' }}&gt;读结论&lt;/Text&gt;&#13;&#10;                    &lt;Box style={{ flex: 1 }} /&gt;&#13;&#10;                    &lt;Text style={{ fontSize: 18, color: '#8B97A8' }}&gt;先知道答案是什么&lt;/Text&gt;&#13;&#10;                &lt;/Box&gt;&#13;&#10;                &lt;Box style={{ height: 34, flexDirection: 'row', alignItems: 'center', gap: 14 }}&gt;&#13;&#10;                    &lt;Box style={{ width: 30, height: 30, background: '#3D7BD9', borderRadius: 4, justifyContent: 'center', alignItems: 'center' }}&gt;&#13;&#10;                        &lt;Text style={{ fontSize: 17, fontWeight: 'bold', color: '#FFFFFF' }}&gt;04&lt;/Text&gt;&#13;&#10;                    &lt;/Box&gt;&#13;&#10;                    &lt;Text style={{ fontSize: 21, color: '#1A2230' }}&gt;扫一遍参考文献&lt;/Text&gt;&#13;&#10;                    &lt;Box style={{ flex: 1 }} /&gt;&#13;&#10;                    &lt;Text style={{ fontSize: 18, color: '#8B97A8' }}&gt;顺便攒一份书单&lt;/Text&gt;&#13;&#10;                &lt;/Box&gt;&#13;&#10;            &lt;/Box&gt;&#13;&#10;            &lt;Box style={{ width: 824, height: 312, background: '#0E3F8C', borderRadius: 8, paddingLeft: 22, paddingRight: 22, paddingTop: 16, paddingBottom: 16, flexDirection: 'column', gap: 8 }}&gt;&#13;&#10;                &lt;Text style={{ fontSize: 22, fontWeight: 'bold', color: '#FFFFFF' }}&gt;读完之后，必须能回答五个 C（Keshav, 2007）&lt;/Text&gt;&#13;&#10;                &lt;Box style={{ height: 40, flexDirection: 'row', alignItems: 'center', gap: 12 }}&gt;&#13;&#10;                    &lt;Text style={{ fontSize: 20, fontWeight: 'bold', color: '#FFC107', width: 150 }}&gt;Category&lt;/Text&gt;&#13;&#10;                    &lt;Text style={{ fontSize: 20, color: '#E4ECF9' }}&gt;类别：这是测量、分析、方法还是综述类论文？&lt;/Text&gt;&#13;&#10;                &lt;/Box&gt;&#13;&#10;                &lt;Box style={{ height: 40, flexDirection: 'row', alignItems: 'center', gap: 12 }}&gt;&#13;&#10;                    &lt;Text style={{ fontSize: 20, fontWeight: 'bold', color: '#FFC107', width: 150 }}&gt;Context&lt;/Text&gt;&#13;&#10;                    &lt;Text style={{ fontSize: 20, color: '#E4ECF9' }}&gt;背景：它和哪些已有工作相关？&lt;/Text&gt;&#13;&#10;                &lt;/Box&gt;&#13;&#10;                &lt;Box style={{ height: 40, flexDirection: 'row', alignItems: 'center', gap: 12 }}&gt;&#13;&#10;                    &lt;Text style={{ fontSize: 20, fontWeight: 'bold', color: '#FFC107', width: 150 }}&gt;Correctness&lt;/Text&gt;&#13;&#10;                    &lt;Text style={{ fontSize: 20, color: '#E4ECF9' }}&gt;可信度：它假设的前提看起来站得住吗？&lt;/Text&gt;&#13;&#10;                &lt;/Box&gt;&#13;&#10;                &lt;Box style={{ height: 40, flexDirection: 'row', alignItems: 'center', gap: 12 }}&gt;&#13;&#10;                    &lt;Text style={{ fontSize: 20, fontWeight: 'bold', color: '#FFC107', width: 150 }}&gt;Contributions&lt;/Text&gt;&#13;&#10;                    &lt;Text style={{ fontSize: 20, color: '#E4ECF9' }}&gt;贡献：它到底新增了什么？&lt;/Text&gt;&#13;&#10;                &lt;/Box&gt;&#13;&#10;                &lt;Box style={{ height: 40, flexDirection: 'row', alignItems: 'center', gap: 12 }}&gt;&#13;&#10;                    &lt;Text style={{ fontSize: 20, fontWeight: 'bold', color: '#FFC107', width: 150 }}&gt;Clarity&lt;/Text&gt;&#13;&#10;                    &lt;Text style={{ fontSize: 20, color: '#E4ECF9' }}&gt;清晰度：写法清楚吗？好读吗？&lt;/Text&gt;&#13;&#10;                &lt;/Box&gt;&#13;&#10;            &lt;/Box&gt;&#13;&#10;        &lt;/Box&gt;&#13;&#10;    &lt;/Box&gt;&#13;&#10;    &lt;Box style={{ width: 1200, height: 64, marginLeft: 40, flexDirection: 'row', alignItems: 'center', justifyContent: 'space-between' }}&gt;&#13;&#10;        &lt;Text style={{ fontSize: 14, color: '#8B97A8' }}&gt;华南理工大学图书馆 · 信息素养讲座&lt;/Text&gt;&#13;&#10;        &lt;Text style={{ fontSize: 15, fontWeight: 'bold', color: '#1E4FA8' }}&gt;05 / 10&lt;/Text&gt;&#13;&#10;    &lt;/Box&gt;&#13;&#10;&lt;/Slide&gt;&#13;&#10;"/>
        <p:cNvGrpSpPr/>
        <p:nvPr/>
      </p:nvGrpSpPr>
      <p:grpSpPr>
        <a:xfrm>
          <a:off x="0" y="0"/>
          <a:ext cx="0" cy="0"/>
          <a:chOff x="0" y="0"/>
          <a:chExt cx="0" cy="0"/>
        </a:xfrm>
      </p:grpSpPr>
      <p:sp>
        <p:nvSpPr>
          <p:cNvPr id="183" name="矩形 182"/>
          <p:cNvSpPr/>
          <p:nvPr/>
        </p:nvSpPr>
        <p:spPr>
          <a:xfrm>
            <a:off x="0" y="0"/>
            <a:ext cx="12192000" cy="762000"/>
          </a:xfrm>
          <a:prstGeom prst="rect">
            <a:avLst/>
          </a:prstGeom>
          <a:solidFill>
            <a:srgbClr val="1E4FA8"/>
          </a:solidFill>
        </p:spPr>
        <p:txBody>
          <a:bodyPr/>
          <a:p/>
        </p:txBody>
      </p:sp>
      <p:sp>
        <p:nvSpPr>
          <p:cNvPr id="184" name="文本框 183" descr="{&quot;isTemplate&quot;:true,&quot;type&quot;:&quot;text&quot;}"/>
          <p:cNvSpPr txBox="1"/>
          <p:nvPr/>
        </p:nvSpPr>
        <p:spPr>
          <a:xfrm>
            <a:off x="381000" y="190500"/>
            <a:ext cx="5257800" cy="390525"/>
          </a:xfrm>
          <a:prstGeom prst="rect">
            <a:avLst/>
          </a:prstGeom>
        </p:spPr>
        <p:txBody>
          <a:bodyPr wrap="none" lIns="0" tIns="0" rIns="0" bIns="0"/>
          <a:p>
            <a:pPr>
              <a:lnSpc>
                <a:spcPct val="100000"/>
              </a:lnSpc>
            </a:pPr>
            <a:r>
              <a:rPr lang="en-US" sz="2550" b="1">
                <a:solidFill>
                  <a:srgbClr val="FFFFFF"/>
                </a:solidFill>
                <a:latin typeface="微软雅黑" panose="020B0503020204020204" charset="-122"/>
                <a:ea typeface="微软雅黑" panose="020B0503020204020204" charset="-122"/>
              </a:rPr>
              <a:t>Pass 1</a:t>
            </a:r>
            <a:r>
              <a:rPr lang="zh-CN" sz="2550" b="1">
                <a:solidFill>
                  <a:srgbClr val="FFFFFF"/>
                </a:solidFill>
                <a:latin typeface="微软雅黑" panose="020B0503020204020204" charset="-122"/>
                <a:ea typeface="微软雅黑" panose="020B0503020204020204" charset="-122"/>
              </a:rPr>
              <a:t>：判断这篇值不值得读</a:t>
            </a:r>
            <a:endParaRPr lang="zh-CN" sz="2550" b="1">
              <a:solidFill>
                <a:srgbClr val="FFFFFF"/>
              </a:solidFill>
              <a:latin typeface="微软雅黑" panose="020B0503020204020204" charset="-122"/>
              <a:ea typeface="微软雅黑" panose="020B0503020204020204" charset="-122"/>
            </a:endParaRPr>
          </a:p>
        </p:txBody>
      </p:sp>
      <p:sp>
        <p:nvSpPr>
          <p:cNvPr id="186" name="圆角矩形 185"/>
          <p:cNvSpPr/>
          <p:nvPr/>
        </p:nvSpPr>
        <p:spPr>
          <a:xfrm>
            <a:off x="428625" y="1076325"/>
            <a:ext cx="3343275" cy="5372100"/>
          </a:xfrm>
          <a:prstGeom prst="roundRect">
            <a:avLst>
              <a:gd name="adj" fmla="val 2279"/>
            </a:avLst>
          </a:prstGeom>
          <a:solidFill>
            <a:srgbClr val="F0F5FC"/>
          </a:solidFill>
        </p:spPr>
        <p:txBody>
          <a:bodyPr/>
          <a:p/>
        </p:txBody>
      </p:sp>
      <p:sp>
        <p:nvSpPr>
          <p:cNvPr id="187" name="任意多边形 186"/>
          <p:cNvSpPr/>
          <p:nvPr/>
        </p:nvSpPr>
        <p:spPr>
          <a:xfrm>
            <a:off x="428625" y="1076325"/>
            <a:ext cx="3343275" cy="5372100"/>
          </a:xfrm>
          <a:custGeom>
            <a:avLst/>
            <a:gdLst/>
            <a:ahLst/>
            <a:cxnLst/>
            <a:pathLst>
              <a:path w="351" h="564">
                <a:moveTo>
                  <a:pt x="8" y="0"/>
                </a:moveTo>
                <a:cubicBezTo>
                  <a:pt x="6" y="0"/>
                  <a:pt x="5" y="1"/>
                  <a:pt x="5" y="3"/>
                </a:cubicBezTo>
                <a:lnTo>
                  <a:pt x="5" y="561"/>
                </a:lnTo>
                <a:cubicBezTo>
                  <a:pt x="5" y="563"/>
                  <a:pt x="6" y="564"/>
                  <a:pt x="8" y="564"/>
                </a:cubicBezTo>
                <a:cubicBezTo>
                  <a:pt x="3" y="564"/>
                  <a:pt x="0" y="560"/>
                  <a:pt x="0" y="556"/>
                </a:cubicBezTo>
                <a:lnTo>
                  <a:pt x="0" y="8"/>
                </a:lnTo>
                <a:cubicBezTo>
                  <a:pt x="0" y="4"/>
                  <a:pt x="3" y="0"/>
                  <a:pt x="8" y="0"/>
                </a:cubicBezTo>
                <a:close/>
              </a:path>
            </a:pathLst>
          </a:custGeom>
          <a:solidFill>
            <a:srgbClr val="1E4FA8"/>
          </a:solidFill>
        </p:spPr>
        <p:txBody>
          <a:bodyPr/>
          <a:p/>
        </p:txBody>
      </p:sp>
      <p:sp>
        <p:nvSpPr>
          <p:cNvPr id="188" name="文本框 187" descr="{&quot;isTemplate&quot;:true,&quot;type&quot;:&quot;text&quot;}"/>
          <p:cNvSpPr txBox="1"/>
          <p:nvPr/>
        </p:nvSpPr>
        <p:spPr>
          <a:xfrm>
            <a:off x="676275" y="1304925"/>
            <a:ext cx="2867025" cy="190500"/>
          </a:xfrm>
          <a:prstGeom prst="rect">
            <a:avLst/>
          </a:prstGeom>
        </p:spPr>
        <p:txBody>
          <a:bodyPr wrap="none" lIns="0" tIns="0" rIns="0" bIns="0"/>
          <a:p>
            <a:pPr>
              <a:lnSpc>
                <a:spcPct val="100000"/>
              </a:lnSpc>
            </a:pPr>
            <a:r>
              <a:rPr lang="en-US" sz="1200" spc="150">
                <a:solidFill>
                  <a:srgbClr val="3D7BD9"/>
                </a:solidFill>
                <a:latin typeface="微软雅黑" panose="020B0503020204020204" charset="-122"/>
                <a:ea typeface="微软雅黑" panose="020B0503020204020204" charset="-122"/>
              </a:rPr>
              <a:t>02</a:t>
            </a:r>
            <a:r>
              <a:rPr lang="zh-CN" sz="1200" spc="150">
                <a:solidFill>
                  <a:srgbClr val="3D7BD9"/>
                </a:solidFill>
                <a:latin typeface="微软雅黑" panose="020B0503020204020204" charset="-122"/>
                <a:ea typeface="微软雅黑" panose="020B0503020204020204" charset="-122"/>
              </a:rPr>
              <a:t>　方法</a:t>
            </a:r>
            <a:endParaRPr lang="zh-CN" sz="1200" spc="150">
              <a:solidFill>
                <a:srgbClr val="3D7BD9"/>
              </a:solidFill>
              <a:latin typeface="微软雅黑" panose="020B0503020204020204" charset="-122"/>
              <a:ea typeface="微软雅黑" panose="020B0503020204020204" charset="-122"/>
            </a:endParaRPr>
          </a:p>
        </p:txBody>
      </p:sp>
      <p:sp>
        <p:nvSpPr>
          <p:cNvPr id="189" name="文本框 188" descr="{&quot;isTemplate&quot;:true,&quot;type&quot;:&quot;text&quot;}"/>
          <p:cNvSpPr txBox="1"/>
          <p:nvPr/>
        </p:nvSpPr>
        <p:spPr>
          <a:xfrm>
            <a:off x="676275" y="1562100"/>
            <a:ext cx="1933575" cy="914400"/>
          </a:xfrm>
          <a:prstGeom prst="rect">
            <a:avLst/>
          </a:prstGeom>
        </p:spPr>
        <p:txBody>
          <a:bodyPr wrap="none" lIns="0" tIns="0" rIns="0" bIns="0"/>
          <a:p>
            <a:pPr>
              <a:lnSpc>
                <a:spcPct val="110000"/>
              </a:lnSpc>
            </a:pPr>
            <a:r>
              <a:rPr lang="en-US" sz="5400" b="1">
                <a:solidFill>
                  <a:srgbClr val="0E3F8C"/>
                </a:solidFill>
                <a:latin typeface="微软雅黑" panose="020B0503020204020204" charset="-122"/>
                <a:ea typeface="微软雅黑" panose="020B0503020204020204" charset="-122"/>
              </a:rPr>
              <a:t>3—5</a:t>
            </a:r>
            <a:endParaRPr lang="en-US" sz="5400" b="1">
              <a:solidFill>
                <a:srgbClr val="0E3F8C"/>
              </a:solidFill>
              <a:latin typeface="微软雅黑" panose="020B0503020204020204" charset="-122"/>
              <a:ea typeface="微软雅黑" panose="020B0503020204020204" charset="-122"/>
            </a:endParaRPr>
          </a:p>
        </p:txBody>
      </p:sp>
      <p:sp>
        <p:nvSpPr>
          <p:cNvPr id="190" name="文本框 189" descr="{&quot;isTemplate&quot;:true,&quot;type&quot;:&quot;text&quot;}"/>
          <p:cNvSpPr txBox="1"/>
          <p:nvPr/>
        </p:nvSpPr>
        <p:spPr>
          <a:xfrm>
            <a:off x="2686050" y="2200275"/>
            <a:ext cx="457200" cy="276225"/>
          </a:xfrm>
          <a:prstGeom prst="rect">
            <a:avLst/>
          </a:prstGeom>
        </p:spPr>
        <p:txBody>
          <a:bodyPr wrap="none" lIns="0" tIns="0" rIns="0" bIns="0"/>
          <a:p>
            <a:pPr>
              <a:lnSpc>
                <a:spcPct val="100000"/>
              </a:lnSpc>
            </a:pPr>
            <a:r>
              <a:rPr lang="zh-CN" sz="1800">
                <a:solidFill>
                  <a:srgbClr val="4A5568"/>
                </a:solidFill>
                <a:latin typeface="微软雅黑" panose="020B0503020204020204" charset="-122"/>
                <a:ea typeface="微软雅黑" panose="020B0503020204020204" charset="-122"/>
              </a:rPr>
              <a:t>分钟</a:t>
            </a:r>
            <a:endParaRPr lang="zh-CN" sz="1800">
              <a:solidFill>
                <a:srgbClr val="4A5568"/>
              </a:solidFill>
              <a:latin typeface="微软雅黑" panose="020B0503020204020204" charset="-122"/>
              <a:ea typeface="微软雅黑" panose="020B0503020204020204" charset="-122"/>
            </a:endParaRPr>
          </a:p>
        </p:txBody>
      </p:sp>
      <p:sp>
        <p:nvSpPr>
          <p:cNvPr id="191" name="矩形 190"/>
          <p:cNvSpPr/>
          <p:nvPr/>
        </p:nvSpPr>
        <p:spPr>
          <a:xfrm>
            <a:off x="676275" y="2543175"/>
            <a:ext cx="609600" cy="28575"/>
          </a:xfrm>
          <a:prstGeom prst="rect">
            <a:avLst/>
          </a:prstGeom>
          <a:solidFill>
            <a:srgbClr val="1E4FA8"/>
          </a:solidFill>
        </p:spPr>
        <p:txBody>
          <a:bodyPr/>
          <a:p/>
        </p:txBody>
      </p:sp>
      <p:sp>
        <p:nvSpPr>
          <p:cNvPr id="192" name="文本框 191" descr="{&quot;isTemplate&quot;:true,&quot;type&quot;:&quot;text&quot;}"/>
          <p:cNvSpPr txBox="1"/>
          <p:nvPr/>
        </p:nvSpPr>
        <p:spPr>
          <a:xfrm>
            <a:off x="676275" y="2628900"/>
            <a:ext cx="2867025" cy="933450"/>
          </a:xfrm>
          <a:prstGeom prst="rect">
            <a:avLst/>
          </a:prstGeom>
        </p:spPr>
        <p:txBody>
          <a:bodyPr wrap="square" lIns="0" tIns="0" rIns="0" bIns="0">
            <a:normAutofit/>
          </a:bodyPr>
          <a:p>
            <a:pPr>
              <a:lnSpc>
                <a:spcPct val="145000"/>
              </a:lnSpc>
            </a:pPr>
            <a:r>
              <a:rPr lang="en-US" sz="2100" b="1">
                <a:solidFill>
                  <a:srgbClr val="0E3F8C"/>
                </a:solidFill>
                <a:latin typeface="微软雅黑" panose="020B0503020204020204" charset="-122"/>
                <a:ea typeface="微软雅黑" panose="020B0503020204020204" charset="-122"/>
              </a:rPr>
              <a:t>Pass 1</a:t>
            </a:r>
            <a:r>
              <a:rPr lang="zh-CN" sz="2100" b="1">
                <a:solidFill>
                  <a:srgbClr val="0E3F8C"/>
                </a:solidFill>
                <a:latin typeface="微软雅黑" panose="020B0503020204020204" charset="-122"/>
                <a:ea typeface="微软雅黑" panose="020B0503020204020204" charset="-122"/>
              </a:rPr>
              <a:t>：先判断值不值得读</a:t>
            </a:r>
            <a:endParaRPr lang="zh-CN" sz="2100" b="1">
              <a:solidFill>
                <a:srgbClr val="0E3F8C"/>
              </a:solidFill>
              <a:latin typeface="微软雅黑" panose="020B0503020204020204" charset="-122"/>
              <a:ea typeface="微软雅黑" panose="020B0503020204020204" charset="-122"/>
            </a:endParaRPr>
          </a:p>
        </p:txBody>
      </p:sp>
      <p:sp>
        <p:nvSpPr>
          <p:cNvPr id="193" name="文本框 192" descr="{&quot;isTemplate&quot;:true,&quot;type&quot;:&quot;text&quot;}"/>
          <p:cNvSpPr txBox="1"/>
          <p:nvPr/>
        </p:nvSpPr>
        <p:spPr>
          <a:xfrm>
            <a:off x="676275" y="3629025"/>
            <a:ext cx="2867025" cy="1562100"/>
          </a:xfrm>
          <a:prstGeom prst="rect">
            <a:avLst/>
          </a:prstGeom>
        </p:spPr>
        <p:txBody>
          <a:bodyPr wrap="square" lIns="0" tIns="0" rIns="0" bIns="0">
            <a:noAutofit/>
          </a:bodyPr>
          <a:p>
            <a:pPr indent="0" fontAlgn="auto">
              <a:lnSpc>
                <a:spcPct val="130000"/>
              </a:lnSpc>
            </a:pPr>
            <a:r>
              <a:rPr lang="zh-CN">
                <a:solidFill>
                  <a:srgbClr val="4A5568"/>
                </a:solidFill>
                <a:latin typeface="微软雅黑" panose="020B0503020204020204" charset="-122"/>
                <a:ea typeface="微软雅黑" panose="020B0503020204020204" charset="-122"/>
              </a:rPr>
              <a:t>把论文当目录读一遍，不进入任何细节。做完这一步，你才知道接下来该花多少时间，或者干脆换一篇。</a:t>
            </a:r>
            <a:endParaRPr lang="zh-CN">
              <a:solidFill>
                <a:srgbClr val="4A5568"/>
              </a:solidFill>
              <a:latin typeface="微软雅黑" panose="020B0503020204020204" charset="-122"/>
              <a:ea typeface="微软雅黑" panose="020B0503020204020204" charset="-122"/>
            </a:endParaRPr>
          </a:p>
        </p:txBody>
      </p:sp>
      <p:sp>
        <p:nvSpPr>
          <p:cNvPr id="194" name="圆角矩形 193"/>
          <p:cNvSpPr/>
          <p:nvPr/>
        </p:nvSpPr>
        <p:spPr>
          <a:xfrm>
            <a:off x="676275" y="5257800"/>
            <a:ext cx="2867025" cy="962025"/>
          </a:xfrm>
          <a:prstGeom prst="roundRect">
            <a:avLst>
              <a:gd name="adj" fmla="val 5941"/>
            </a:avLst>
          </a:prstGeom>
          <a:solidFill>
            <a:srgbClr val="FFFFFF"/>
          </a:solidFill>
          <a:ln w="12700">
            <a:solidFill>
              <a:srgbClr val="D6DCE5"/>
            </a:solidFill>
            <a:prstDash val="solid"/>
          </a:ln>
        </p:spPr>
        <p:txBody>
          <a:bodyPr/>
          <a:p/>
        </p:txBody>
      </p:sp>
      <p:sp>
        <p:nvSpPr>
          <p:cNvPr id="195" name="文本框 194" descr="{&quot;isTemplate&quot;:true,&quot;type&quot;:&quot;text&quot;}"/>
          <p:cNvSpPr txBox="1"/>
          <p:nvPr/>
        </p:nvSpPr>
        <p:spPr>
          <a:xfrm>
            <a:off x="914400" y="5257800"/>
            <a:ext cx="2466340" cy="695325"/>
          </a:xfrm>
          <a:prstGeom prst="rect">
            <a:avLst/>
          </a:prstGeom>
        </p:spPr>
        <p:txBody>
          <a:bodyPr wrap="square" lIns="0" tIns="0" rIns="0" bIns="0">
            <a:noAutofit/>
          </a:bodyPr>
          <a:p>
            <a:pPr>
              <a:lnSpc>
                <a:spcPct val="160000"/>
              </a:lnSpc>
            </a:pPr>
            <a:r>
              <a:rPr lang="zh-CN">
                <a:solidFill>
                  <a:srgbClr val="0E3F8C"/>
                </a:solidFill>
                <a:highlight>
                  <a:srgbClr val="FFFF00"/>
                </a:highlight>
                <a:latin typeface="微软雅黑" panose="020B0503020204020204" charset="-122"/>
                <a:ea typeface="微软雅黑" panose="020B0503020204020204" charset="-122"/>
              </a:rPr>
              <a:t>及时放弃</a:t>
            </a:r>
            <a:r>
              <a:rPr lang="zh-CN">
                <a:solidFill>
                  <a:srgbClr val="0E3F8C"/>
                </a:solidFill>
                <a:latin typeface="微软雅黑" panose="020B0503020204020204" charset="-122"/>
                <a:ea typeface="微软雅黑" panose="020B0503020204020204" charset="-122"/>
              </a:rPr>
              <a:t>一篇不值得读的论文</a:t>
            </a:r>
            <a:endParaRPr lang="zh-CN">
              <a:solidFill>
                <a:srgbClr val="0E3F8C"/>
              </a:solidFill>
              <a:latin typeface="微软雅黑" panose="020B0503020204020204" charset="-122"/>
              <a:ea typeface="微软雅黑" panose="020B0503020204020204" charset="-122"/>
            </a:endParaRPr>
          </a:p>
        </p:txBody>
      </p:sp>
      <p:sp>
        <p:nvSpPr>
          <p:cNvPr id="196" name="圆角矩形 195"/>
          <p:cNvSpPr/>
          <p:nvPr/>
        </p:nvSpPr>
        <p:spPr>
          <a:xfrm>
            <a:off x="3962400" y="1076325"/>
            <a:ext cx="7848600" cy="2247900"/>
          </a:xfrm>
          <a:prstGeom prst="roundRect">
            <a:avLst>
              <a:gd name="adj" fmla="val 3390"/>
            </a:avLst>
          </a:prstGeom>
          <a:solidFill>
            <a:srgbClr val="FFFFFF"/>
          </a:solidFill>
          <a:ln w="12700">
            <a:solidFill>
              <a:srgbClr val="D6DCE5"/>
            </a:solidFill>
            <a:prstDash val="solid"/>
          </a:ln>
        </p:spPr>
        <p:txBody>
          <a:bodyPr/>
          <a:p/>
        </p:txBody>
      </p:sp>
      <p:sp>
        <p:nvSpPr>
          <p:cNvPr id="197" name="文本框 196" descr="{&quot;isTemplate&quot;:true,&quot;type&quot;:&quot;text&quot;}"/>
          <p:cNvSpPr txBox="1"/>
          <p:nvPr/>
        </p:nvSpPr>
        <p:spPr>
          <a:xfrm>
            <a:off x="4152900" y="1209675"/>
            <a:ext cx="7467600" cy="257175"/>
          </a:xfrm>
          <a:prstGeom prst="rect">
            <a:avLst/>
          </a:prstGeom>
        </p:spPr>
        <p:txBody>
          <a:bodyPr wrap="none" lIns="0" tIns="0" rIns="0" bIns="0"/>
          <a:p>
            <a:pPr>
              <a:lnSpc>
                <a:spcPct val="100000"/>
              </a:lnSpc>
            </a:pPr>
            <a:r>
              <a:rPr lang="zh-CN" sz="1650" b="1">
                <a:solidFill>
                  <a:srgbClr val="0E3F8C"/>
                </a:solidFill>
                <a:latin typeface="微软雅黑" panose="020B0503020204020204" charset="-122"/>
                <a:ea typeface="微软雅黑" panose="020B0503020204020204" charset="-122"/>
              </a:rPr>
              <a:t>四个动作，按顺序做</a:t>
            </a:r>
            <a:endParaRPr lang="zh-CN" sz="1650" b="1">
              <a:solidFill>
                <a:srgbClr val="0E3F8C"/>
              </a:solidFill>
              <a:latin typeface="微软雅黑" panose="020B0503020204020204" charset="-122"/>
              <a:ea typeface="微软雅黑" panose="020B0503020204020204" charset="-122"/>
            </a:endParaRPr>
          </a:p>
        </p:txBody>
      </p:sp>
      <p:sp>
        <p:nvSpPr>
          <p:cNvPr id="198" name="圆角矩形 197"/>
          <p:cNvSpPr/>
          <p:nvPr/>
        </p:nvSpPr>
        <p:spPr>
          <a:xfrm>
            <a:off x="4152900" y="1609725"/>
            <a:ext cx="285750" cy="285750"/>
          </a:xfrm>
          <a:prstGeom prst="roundRect">
            <a:avLst>
              <a:gd name="adj" fmla="val 13333"/>
            </a:avLst>
          </a:prstGeom>
          <a:solidFill>
            <a:srgbClr val="1E4FA8"/>
          </a:solidFill>
        </p:spPr>
        <p:txBody>
          <a:bodyPr/>
          <a:p/>
        </p:txBody>
      </p:sp>
      <p:sp>
        <p:nvSpPr>
          <p:cNvPr id="199" name="文本框 198" descr="{&quot;isTemplate&quot;:true,&quot;type&quot;:&quot;text&quot;}"/>
          <p:cNvSpPr txBox="1"/>
          <p:nvPr/>
        </p:nvSpPr>
        <p:spPr>
          <a:xfrm>
            <a:off x="4191000" y="1657350"/>
            <a:ext cx="209550" cy="200025"/>
          </a:xfrm>
          <a:prstGeom prst="rect">
            <a:avLst/>
          </a:prstGeom>
        </p:spPr>
        <p:txBody>
          <a:bodyPr wrap="none" lIns="0" tIns="0" rIns="0" bIns="0"/>
          <a:p>
            <a:pPr>
              <a:lnSpc>
                <a:spcPct val="100000"/>
              </a:lnSpc>
            </a:pPr>
            <a:r>
              <a:rPr lang="en-US" sz="1275" b="1">
                <a:solidFill>
                  <a:srgbClr val="FFFFFF"/>
                </a:solidFill>
                <a:latin typeface="微软雅黑" panose="020B0503020204020204" charset="-122"/>
                <a:ea typeface="微软雅黑" panose="020B0503020204020204" charset="-122"/>
              </a:rPr>
              <a:t>01</a:t>
            </a:r>
            <a:endParaRPr lang="en-US" sz="1275" b="1">
              <a:solidFill>
                <a:srgbClr val="FFFFFF"/>
              </a:solidFill>
              <a:latin typeface="微软雅黑" panose="020B0503020204020204" charset="-122"/>
              <a:ea typeface="微软雅黑" panose="020B0503020204020204" charset="-122"/>
            </a:endParaRPr>
          </a:p>
        </p:txBody>
      </p:sp>
      <p:sp>
        <p:nvSpPr>
          <p:cNvPr id="200" name="文本框 199" descr="{&quot;isTemplate&quot;:true,&quot;type&quot;:&quot;text&quot;}"/>
          <p:cNvSpPr txBox="1"/>
          <p:nvPr/>
        </p:nvSpPr>
        <p:spPr>
          <a:xfrm>
            <a:off x="4572000" y="1628775"/>
            <a:ext cx="1800225" cy="247650"/>
          </a:xfrm>
          <a:prstGeom prst="rect">
            <a:avLst/>
          </a:prstGeom>
        </p:spPr>
        <p:txBody>
          <a:bodyPr wrap="none" lIns="0" tIns="0" rIns="0" bIns="0"/>
          <a:p>
            <a:pPr>
              <a:lnSpc>
                <a:spcPct val="100000"/>
              </a:lnSpc>
            </a:pPr>
            <a:r>
              <a:rPr lang="zh-CN">
                <a:solidFill>
                  <a:srgbClr val="1A2230"/>
                </a:solidFill>
                <a:latin typeface="微软雅黑" panose="020B0503020204020204" charset="-122"/>
                <a:ea typeface="微软雅黑" panose="020B0503020204020204" charset="-122"/>
              </a:rPr>
              <a:t>读标题、摘要与引言</a:t>
            </a:r>
            <a:endParaRPr lang="zh-CN">
              <a:solidFill>
                <a:srgbClr val="1A2230"/>
              </a:solidFill>
              <a:latin typeface="微软雅黑" panose="020B0503020204020204" charset="-122"/>
              <a:ea typeface="微软雅黑" panose="020B0503020204020204" charset="-122"/>
            </a:endParaRPr>
          </a:p>
        </p:txBody>
      </p:sp>
      <p:sp>
        <p:nvSpPr>
          <p:cNvPr id="201" name="文本框 200" descr="{&quot;isTemplate&quot;:true,&quot;type&quot;:&quot;text&quot;}"/>
          <p:cNvSpPr txBox="1"/>
          <p:nvPr/>
        </p:nvSpPr>
        <p:spPr>
          <a:xfrm>
            <a:off x="9715500" y="1647825"/>
            <a:ext cx="1447800" cy="209550"/>
          </a:xfrm>
          <a:prstGeom prst="rect">
            <a:avLst/>
          </a:prstGeom>
        </p:spPr>
        <p:txBody>
          <a:bodyPr wrap="none" lIns="0" tIns="0" rIns="0" bIns="0"/>
          <a:p>
            <a:pPr>
              <a:lnSpc>
                <a:spcPct val="100000"/>
              </a:lnSpc>
            </a:pPr>
            <a:r>
              <a:rPr lang="en-US">
                <a:solidFill>
                  <a:srgbClr val="8B97A8"/>
                </a:solidFill>
                <a:latin typeface="微软雅黑" panose="020B0503020204020204" charset="-122"/>
                <a:ea typeface="微软雅黑" panose="020B0503020204020204" charset="-122"/>
              </a:rPr>
              <a:t>30 </a:t>
            </a:r>
            <a:r>
              <a:rPr lang="zh-CN">
                <a:solidFill>
                  <a:srgbClr val="8B97A8"/>
                </a:solidFill>
                <a:latin typeface="微软雅黑" panose="020B0503020204020204" charset="-122"/>
                <a:ea typeface="微软雅黑" panose="020B0503020204020204" charset="-122"/>
              </a:rPr>
              <a:t>秒建立第一印象</a:t>
            </a:r>
            <a:endParaRPr lang="zh-CN">
              <a:solidFill>
                <a:srgbClr val="8B97A8"/>
              </a:solidFill>
              <a:latin typeface="微软雅黑" panose="020B0503020204020204" charset="-122"/>
              <a:ea typeface="微软雅黑" panose="020B0503020204020204" charset="-122"/>
            </a:endParaRPr>
          </a:p>
        </p:txBody>
      </p:sp>
      <p:sp>
        <p:nvSpPr>
          <p:cNvPr id="202" name="圆角矩形 201"/>
          <p:cNvSpPr/>
          <p:nvPr/>
        </p:nvSpPr>
        <p:spPr>
          <a:xfrm>
            <a:off x="4152900" y="2028825"/>
            <a:ext cx="285750" cy="285750"/>
          </a:xfrm>
          <a:prstGeom prst="roundRect">
            <a:avLst>
              <a:gd name="adj" fmla="val 13333"/>
            </a:avLst>
          </a:prstGeom>
          <a:solidFill>
            <a:srgbClr val="1E4FA8"/>
          </a:solidFill>
        </p:spPr>
        <p:txBody>
          <a:bodyPr/>
          <a:p/>
        </p:txBody>
      </p:sp>
      <p:sp>
        <p:nvSpPr>
          <p:cNvPr id="203" name="文本框 202" descr="{&quot;isTemplate&quot;:true,&quot;type&quot;:&quot;text&quot;}"/>
          <p:cNvSpPr txBox="1"/>
          <p:nvPr/>
        </p:nvSpPr>
        <p:spPr>
          <a:xfrm>
            <a:off x="4191000" y="2076450"/>
            <a:ext cx="209550" cy="200025"/>
          </a:xfrm>
          <a:prstGeom prst="rect">
            <a:avLst/>
          </a:prstGeom>
        </p:spPr>
        <p:txBody>
          <a:bodyPr wrap="none" lIns="0" tIns="0" rIns="0" bIns="0"/>
          <a:p>
            <a:pPr>
              <a:lnSpc>
                <a:spcPct val="100000"/>
              </a:lnSpc>
            </a:pPr>
            <a:r>
              <a:rPr lang="en-US" sz="1275" b="1">
                <a:solidFill>
                  <a:srgbClr val="FFFFFF"/>
                </a:solidFill>
                <a:latin typeface="微软雅黑" panose="020B0503020204020204" charset="-122"/>
                <a:ea typeface="微软雅黑" panose="020B0503020204020204" charset="-122"/>
              </a:rPr>
              <a:t>02</a:t>
            </a:r>
            <a:endParaRPr lang="en-US" sz="1275" b="1">
              <a:solidFill>
                <a:srgbClr val="FFFFFF"/>
              </a:solidFill>
              <a:latin typeface="微软雅黑" panose="020B0503020204020204" charset="-122"/>
              <a:ea typeface="微软雅黑" panose="020B0503020204020204" charset="-122"/>
            </a:endParaRPr>
          </a:p>
        </p:txBody>
      </p:sp>
      <p:sp>
        <p:nvSpPr>
          <p:cNvPr id="204" name="文本框 203" descr="{&quot;isTemplate&quot;:true,&quot;type&quot;:&quot;text&quot;}"/>
          <p:cNvSpPr txBox="1"/>
          <p:nvPr/>
        </p:nvSpPr>
        <p:spPr>
          <a:xfrm>
            <a:off x="4572000" y="2047875"/>
            <a:ext cx="2200275" cy="247650"/>
          </a:xfrm>
          <a:prstGeom prst="rect">
            <a:avLst/>
          </a:prstGeom>
        </p:spPr>
        <p:txBody>
          <a:bodyPr wrap="none" lIns="0" tIns="0" rIns="0" bIns="0"/>
          <a:p>
            <a:pPr algn="l">
              <a:lnSpc>
                <a:spcPct val="100000"/>
              </a:lnSpc>
              <a:buClrTx/>
              <a:buSzTx/>
              <a:buFontTx/>
            </a:pPr>
            <a:r>
              <a:rPr lang="zh-CN" sz="1800">
                <a:solidFill>
                  <a:srgbClr val="1A2230"/>
                </a:solidFill>
                <a:latin typeface="微软雅黑" panose="020B0503020204020204" charset="-122"/>
                <a:ea typeface="微软雅黑" panose="020B0503020204020204" charset="-122"/>
              </a:rPr>
              <a:t>只读各级标题，跳过正文</a:t>
            </a:r>
            <a:endParaRPr lang="zh-CN" sz="1800">
              <a:solidFill>
                <a:srgbClr val="1A2230"/>
              </a:solidFill>
              <a:latin typeface="微软雅黑" panose="020B0503020204020204" charset="-122"/>
              <a:ea typeface="微软雅黑" panose="020B0503020204020204" charset="-122"/>
            </a:endParaRPr>
          </a:p>
        </p:txBody>
      </p:sp>
      <p:sp>
        <p:nvSpPr>
          <p:cNvPr id="205" name="文本框 204" descr="{&quot;isTemplate&quot;:true,&quot;type&quot;:&quot;text&quot;}"/>
          <p:cNvSpPr txBox="1"/>
          <p:nvPr/>
        </p:nvSpPr>
        <p:spPr>
          <a:xfrm>
            <a:off x="10134600" y="2066925"/>
            <a:ext cx="1028700" cy="209550"/>
          </a:xfrm>
          <a:prstGeom prst="rect">
            <a:avLst/>
          </a:prstGeom>
        </p:spPr>
        <p:txBody>
          <a:bodyPr wrap="none" lIns="0" tIns="0" rIns="0" bIns="0"/>
          <a:p>
            <a:pPr algn="l">
              <a:lnSpc>
                <a:spcPct val="100000"/>
              </a:lnSpc>
              <a:buClrTx/>
              <a:buSzTx/>
              <a:buFontTx/>
            </a:pPr>
            <a:r>
              <a:rPr lang="en-US" sz="1800">
                <a:solidFill>
                  <a:srgbClr val="8B97A8"/>
                </a:solidFill>
                <a:latin typeface="微软雅黑" panose="020B0503020204020204" charset="-122"/>
                <a:ea typeface="微软雅黑" panose="020B0503020204020204" charset="-122"/>
              </a:rPr>
              <a:t>看清论文骨架</a:t>
            </a:r>
            <a:endParaRPr lang="en-US" sz="1800">
              <a:solidFill>
                <a:srgbClr val="8B97A8"/>
              </a:solidFill>
              <a:latin typeface="微软雅黑" panose="020B0503020204020204" charset="-122"/>
              <a:ea typeface="微软雅黑" panose="020B0503020204020204" charset="-122"/>
            </a:endParaRPr>
          </a:p>
        </p:txBody>
      </p:sp>
      <p:sp>
        <p:nvSpPr>
          <p:cNvPr id="206" name="圆角矩形 205"/>
          <p:cNvSpPr/>
          <p:nvPr/>
        </p:nvSpPr>
        <p:spPr>
          <a:xfrm>
            <a:off x="4152900" y="2466975"/>
            <a:ext cx="285750" cy="285750"/>
          </a:xfrm>
          <a:prstGeom prst="roundRect">
            <a:avLst>
              <a:gd name="adj" fmla="val 13333"/>
            </a:avLst>
          </a:prstGeom>
          <a:solidFill>
            <a:srgbClr val="1E4FA8"/>
          </a:solidFill>
        </p:spPr>
        <p:txBody>
          <a:bodyPr/>
          <a:p/>
        </p:txBody>
      </p:sp>
      <p:sp>
        <p:nvSpPr>
          <p:cNvPr id="207" name="文本框 206" descr="{&quot;isTemplate&quot;:true,&quot;type&quot;:&quot;text&quot;}"/>
          <p:cNvSpPr txBox="1"/>
          <p:nvPr/>
        </p:nvSpPr>
        <p:spPr>
          <a:xfrm>
            <a:off x="4191000" y="2514600"/>
            <a:ext cx="209550" cy="200025"/>
          </a:xfrm>
          <a:prstGeom prst="rect">
            <a:avLst/>
          </a:prstGeom>
        </p:spPr>
        <p:txBody>
          <a:bodyPr wrap="none" lIns="0" tIns="0" rIns="0" bIns="0"/>
          <a:p>
            <a:pPr>
              <a:lnSpc>
                <a:spcPct val="100000"/>
              </a:lnSpc>
            </a:pPr>
            <a:r>
              <a:rPr lang="en-US" sz="1275" b="1">
                <a:solidFill>
                  <a:srgbClr val="FFFFFF"/>
                </a:solidFill>
                <a:latin typeface="微软雅黑" panose="020B0503020204020204" charset="-122"/>
                <a:ea typeface="微软雅黑" panose="020B0503020204020204" charset="-122"/>
              </a:rPr>
              <a:t>03</a:t>
            </a:r>
            <a:endParaRPr lang="en-US" sz="1275" b="1">
              <a:solidFill>
                <a:srgbClr val="FFFFFF"/>
              </a:solidFill>
              <a:latin typeface="微软雅黑" panose="020B0503020204020204" charset="-122"/>
              <a:ea typeface="微软雅黑" panose="020B0503020204020204" charset="-122"/>
            </a:endParaRPr>
          </a:p>
        </p:txBody>
      </p:sp>
      <p:sp>
        <p:nvSpPr>
          <p:cNvPr id="208" name="文本框 207" descr="{&quot;isTemplate&quot;:true,&quot;type&quot;:&quot;text&quot;}"/>
          <p:cNvSpPr txBox="1"/>
          <p:nvPr/>
        </p:nvSpPr>
        <p:spPr>
          <a:xfrm>
            <a:off x="4572000" y="2486025"/>
            <a:ext cx="600075" cy="247650"/>
          </a:xfrm>
          <a:prstGeom prst="rect">
            <a:avLst/>
          </a:prstGeom>
        </p:spPr>
        <p:txBody>
          <a:bodyPr wrap="none" lIns="0" tIns="0" rIns="0" bIns="0"/>
          <a:p>
            <a:pPr algn="l">
              <a:lnSpc>
                <a:spcPct val="100000"/>
              </a:lnSpc>
              <a:buClrTx/>
              <a:buSzTx/>
              <a:buFontTx/>
            </a:pPr>
            <a:r>
              <a:rPr lang="zh-CN" sz="1800">
                <a:solidFill>
                  <a:srgbClr val="1A2230"/>
                </a:solidFill>
                <a:latin typeface="微软雅黑" panose="020B0503020204020204" charset="-122"/>
                <a:ea typeface="微软雅黑" panose="020B0503020204020204" charset="-122"/>
              </a:rPr>
              <a:t>读结论</a:t>
            </a:r>
            <a:endParaRPr lang="zh-CN" sz="1800">
              <a:solidFill>
                <a:srgbClr val="1A2230"/>
              </a:solidFill>
              <a:latin typeface="微软雅黑" panose="020B0503020204020204" charset="-122"/>
              <a:ea typeface="微软雅黑" panose="020B0503020204020204" charset="-122"/>
            </a:endParaRPr>
          </a:p>
        </p:txBody>
      </p:sp>
      <p:sp>
        <p:nvSpPr>
          <p:cNvPr id="209" name="文本框 208" descr="{&quot;isTemplate&quot;:true,&quot;type&quot;:&quot;text&quot;}"/>
          <p:cNvSpPr txBox="1"/>
          <p:nvPr/>
        </p:nvSpPr>
        <p:spPr>
          <a:xfrm>
            <a:off x="9791700" y="2505075"/>
            <a:ext cx="1371600" cy="209550"/>
          </a:xfrm>
          <a:prstGeom prst="rect">
            <a:avLst/>
          </a:prstGeom>
        </p:spPr>
        <p:txBody>
          <a:bodyPr wrap="none" lIns="0" tIns="0" rIns="0" bIns="0"/>
          <a:p>
            <a:pPr algn="l">
              <a:lnSpc>
                <a:spcPct val="100000"/>
              </a:lnSpc>
              <a:buClrTx/>
              <a:buSzTx/>
              <a:buFontTx/>
            </a:pPr>
            <a:r>
              <a:rPr lang="en-US" sz="1800">
                <a:solidFill>
                  <a:srgbClr val="8B97A8"/>
                </a:solidFill>
                <a:latin typeface="微软雅黑" panose="020B0503020204020204" charset="-122"/>
                <a:ea typeface="微软雅黑" panose="020B0503020204020204" charset="-122"/>
              </a:rPr>
              <a:t>先知道答案是什么</a:t>
            </a:r>
            <a:endParaRPr lang="en-US" sz="1800">
              <a:solidFill>
                <a:srgbClr val="8B97A8"/>
              </a:solidFill>
              <a:latin typeface="微软雅黑" panose="020B0503020204020204" charset="-122"/>
              <a:ea typeface="微软雅黑" panose="020B0503020204020204" charset="-122"/>
            </a:endParaRPr>
          </a:p>
        </p:txBody>
      </p:sp>
      <p:sp>
        <p:nvSpPr>
          <p:cNvPr id="210" name="圆角矩形 209"/>
          <p:cNvSpPr/>
          <p:nvPr/>
        </p:nvSpPr>
        <p:spPr>
          <a:xfrm>
            <a:off x="4152900" y="2895600"/>
            <a:ext cx="285750" cy="285750"/>
          </a:xfrm>
          <a:prstGeom prst="roundRect">
            <a:avLst>
              <a:gd name="adj" fmla="val 13333"/>
            </a:avLst>
          </a:prstGeom>
          <a:solidFill>
            <a:srgbClr val="3D7BD9"/>
          </a:solidFill>
        </p:spPr>
        <p:txBody>
          <a:bodyPr/>
          <a:p/>
        </p:txBody>
      </p:sp>
      <p:sp>
        <p:nvSpPr>
          <p:cNvPr id="211" name="文本框 210" descr="{&quot;isTemplate&quot;:true,&quot;type&quot;:&quot;text&quot;}"/>
          <p:cNvSpPr txBox="1"/>
          <p:nvPr/>
        </p:nvSpPr>
        <p:spPr>
          <a:xfrm>
            <a:off x="4191000" y="2943225"/>
            <a:ext cx="209550" cy="200025"/>
          </a:xfrm>
          <a:prstGeom prst="rect">
            <a:avLst/>
          </a:prstGeom>
        </p:spPr>
        <p:txBody>
          <a:bodyPr wrap="none" lIns="0" tIns="0" rIns="0" bIns="0"/>
          <a:p>
            <a:pPr>
              <a:lnSpc>
                <a:spcPct val="100000"/>
              </a:lnSpc>
            </a:pPr>
            <a:r>
              <a:rPr lang="en-US" sz="1275" b="1">
                <a:solidFill>
                  <a:srgbClr val="FFFFFF"/>
                </a:solidFill>
                <a:latin typeface="微软雅黑" panose="020B0503020204020204" charset="-122"/>
                <a:ea typeface="微软雅黑" panose="020B0503020204020204" charset="-122"/>
              </a:rPr>
              <a:t>04</a:t>
            </a:r>
            <a:endParaRPr lang="en-US" sz="1275" b="1">
              <a:solidFill>
                <a:srgbClr val="FFFFFF"/>
              </a:solidFill>
              <a:latin typeface="微软雅黑" panose="020B0503020204020204" charset="-122"/>
              <a:ea typeface="微软雅黑" panose="020B0503020204020204" charset="-122"/>
            </a:endParaRPr>
          </a:p>
        </p:txBody>
      </p:sp>
      <p:sp>
        <p:nvSpPr>
          <p:cNvPr id="212" name="文本框 211" descr="{&quot;isTemplate&quot;:true,&quot;type&quot;:&quot;text&quot;}"/>
          <p:cNvSpPr txBox="1"/>
          <p:nvPr/>
        </p:nvSpPr>
        <p:spPr>
          <a:xfrm>
            <a:off x="4572000" y="2914650"/>
            <a:ext cx="1400175" cy="247650"/>
          </a:xfrm>
          <a:prstGeom prst="rect">
            <a:avLst/>
          </a:prstGeom>
        </p:spPr>
        <p:txBody>
          <a:bodyPr wrap="none" lIns="0" tIns="0" rIns="0" bIns="0"/>
          <a:p>
            <a:pPr algn="l">
              <a:lnSpc>
                <a:spcPct val="100000"/>
              </a:lnSpc>
              <a:buClrTx/>
              <a:buSzTx/>
              <a:buFontTx/>
            </a:pPr>
            <a:r>
              <a:rPr lang="zh-CN" sz="1800">
                <a:solidFill>
                  <a:srgbClr val="1A2230"/>
                </a:solidFill>
                <a:latin typeface="微软雅黑" panose="020B0503020204020204" charset="-122"/>
                <a:ea typeface="微软雅黑" panose="020B0503020204020204" charset="-122"/>
              </a:rPr>
              <a:t>扫一遍参考文献</a:t>
            </a:r>
            <a:endParaRPr lang="zh-CN" sz="1800">
              <a:solidFill>
                <a:srgbClr val="1A2230"/>
              </a:solidFill>
              <a:latin typeface="微软雅黑" panose="020B0503020204020204" charset="-122"/>
              <a:ea typeface="微软雅黑" panose="020B0503020204020204" charset="-122"/>
            </a:endParaRPr>
          </a:p>
        </p:txBody>
      </p:sp>
      <p:sp>
        <p:nvSpPr>
          <p:cNvPr id="213" name="文本框 212" descr="{&quot;isTemplate&quot;:true,&quot;type&quot;:&quot;text&quot;}"/>
          <p:cNvSpPr txBox="1"/>
          <p:nvPr/>
        </p:nvSpPr>
        <p:spPr>
          <a:xfrm>
            <a:off x="9963150" y="2933700"/>
            <a:ext cx="1200150" cy="209550"/>
          </a:xfrm>
          <a:prstGeom prst="rect">
            <a:avLst/>
          </a:prstGeom>
        </p:spPr>
        <p:txBody>
          <a:bodyPr wrap="none" lIns="0" tIns="0" rIns="0" bIns="0"/>
          <a:p>
            <a:pPr algn="l">
              <a:lnSpc>
                <a:spcPct val="100000"/>
              </a:lnSpc>
              <a:buClrTx/>
              <a:buSzTx/>
              <a:buFontTx/>
            </a:pPr>
            <a:r>
              <a:rPr lang="en-US" sz="1800">
                <a:solidFill>
                  <a:srgbClr val="8B97A8"/>
                </a:solidFill>
                <a:latin typeface="微软雅黑" panose="020B0503020204020204" charset="-122"/>
                <a:ea typeface="微软雅黑" panose="020B0503020204020204" charset="-122"/>
              </a:rPr>
              <a:t>顺便攒一份书单</a:t>
            </a:r>
            <a:endParaRPr lang="en-US" sz="1800">
              <a:solidFill>
                <a:srgbClr val="8B97A8"/>
              </a:solidFill>
              <a:latin typeface="微软雅黑" panose="020B0503020204020204" charset="-122"/>
              <a:ea typeface="微软雅黑" panose="020B0503020204020204" charset="-122"/>
            </a:endParaRPr>
          </a:p>
        </p:txBody>
      </p:sp>
      <p:sp>
        <p:nvSpPr>
          <p:cNvPr id="214" name="圆角矩形 213"/>
          <p:cNvSpPr/>
          <p:nvPr/>
        </p:nvSpPr>
        <p:spPr>
          <a:xfrm>
            <a:off x="3962400" y="3476625"/>
            <a:ext cx="7848600" cy="2971800"/>
          </a:xfrm>
          <a:prstGeom prst="roundRect">
            <a:avLst>
              <a:gd name="adj" fmla="val 2564"/>
            </a:avLst>
          </a:prstGeom>
          <a:solidFill>
            <a:srgbClr val="0E3F8C"/>
          </a:solidFill>
        </p:spPr>
        <p:txBody>
          <a:bodyPr/>
          <a:p/>
        </p:txBody>
      </p:sp>
      <p:sp>
        <p:nvSpPr>
          <p:cNvPr id="215" name="文本框 214" descr="{&quot;isTemplate&quot;:true,&quot;type&quot;:&quot;text&quot;}"/>
          <p:cNvSpPr txBox="1"/>
          <p:nvPr/>
        </p:nvSpPr>
        <p:spPr>
          <a:xfrm>
            <a:off x="4171950" y="3590925"/>
            <a:ext cx="7429500" cy="257175"/>
          </a:xfrm>
          <a:prstGeom prst="rect">
            <a:avLst/>
          </a:prstGeom>
        </p:spPr>
        <p:txBody>
          <a:bodyPr wrap="none" lIns="0" tIns="0" rIns="0" bIns="0"/>
          <a:p>
            <a:pPr>
              <a:lnSpc>
                <a:spcPct val="100000"/>
              </a:lnSpc>
            </a:pPr>
            <a:r>
              <a:rPr lang="zh-CN" sz="2000" b="1">
                <a:solidFill>
                  <a:srgbClr val="FFFFFF"/>
                </a:solidFill>
                <a:latin typeface="微软雅黑" panose="020B0503020204020204" charset="-122"/>
                <a:ea typeface="微软雅黑" panose="020B0503020204020204" charset="-122"/>
              </a:rPr>
              <a:t>读完之后，必须能回答五个</a:t>
            </a:r>
            <a:r>
              <a:rPr lang="en-US" sz="2000" b="1">
                <a:solidFill>
                  <a:srgbClr val="FFFFFF"/>
                </a:solidFill>
                <a:latin typeface="微软雅黑" panose="020B0503020204020204" charset="-122"/>
                <a:ea typeface="微软雅黑" panose="020B0503020204020204" charset="-122"/>
              </a:rPr>
              <a:t> C</a:t>
            </a:r>
            <a:r>
              <a:rPr lang="zh-CN" sz="2000" b="1">
                <a:solidFill>
                  <a:srgbClr val="FFFFFF"/>
                </a:solidFill>
                <a:latin typeface="微软雅黑" panose="020B0503020204020204" charset="-122"/>
                <a:ea typeface="微软雅黑" panose="020B0503020204020204" charset="-122"/>
              </a:rPr>
              <a:t>（</a:t>
            </a:r>
            <a:r>
              <a:rPr lang="en-US" sz="2000" b="1">
                <a:solidFill>
                  <a:srgbClr val="FFFFFF"/>
                </a:solidFill>
                <a:latin typeface="微软雅黑" panose="020B0503020204020204" charset="-122"/>
                <a:ea typeface="微软雅黑" panose="020B0503020204020204" charset="-122"/>
              </a:rPr>
              <a:t>Keshav, 2007</a:t>
            </a:r>
            <a:r>
              <a:rPr lang="zh-CN" sz="2000" b="1">
                <a:solidFill>
                  <a:srgbClr val="FFFFFF"/>
                </a:solidFill>
                <a:latin typeface="微软雅黑" panose="020B0503020204020204" charset="-122"/>
                <a:ea typeface="微软雅黑" panose="020B0503020204020204" charset="-122"/>
              </a:rPr>
              <a:t>）</a:t>
            </a:r>
            <a:endParaRPr lang="zh-CN" sz="2000" b="1">
              <a:solidFill>
                <a:srgbClr val="FFFFFF"/>
              </a:solidFill>
              <a:latin typeface="微软雅黑" panose="020B0503020204020204" charset="-122"/>
              <a:ea typeface="微软雅黑" panose="020B0503020204020204" charset="-122"/>
            </a:endParaRPr>
          </a:p>
        </p:txBody>
      </p:sp>
      <p:sp>
        <p:nvSpPr>
          <p:cNvPr id="216" name="文本框 215" descr="{&quot;isTemplate&quot;:true,&quot;type&quot;:&quot;text&quot;}"/>
          <p:cNvSpPr txBox="1"/>
          <p:nvPr/>
        </p:nvSpPr>
        <p:spPr>
          <a:xfrm>
            <a:off x="4171950" y="4038600"/>
            <a:ext cx="1428750" cy="228600"/>
          </a:xfrm>
          <a:prstGeom prst="rect">
            <a:avLst/>
          </a:prstGeom>
        </p:spPr>
        <p:txBody>
          <a:bodyPr wrap="none" lIns="0" tIns="0" rIns="0" bIns="0"/>
          <a:p>
            <a:pPr>
              <a:lnSpc>
                <a:spcPct val="100000"/>
              </a:lnSpc>
            </a:pPr>
            <a:r>
              <a:rPr lang="en-US" b="1">
                <a:solidFill>
                  <a:srgbClr val="FFC107"/>
                </a:solidFill>
                <a:latin typeface="微软雅黑" panose="020B0503020204020204" charset="-122"/>
                <a:ea typeface="微软雅黑" panose="020B0503020204020204" charset="-122"/>
              </a:rPr>
              <a:t>Category</a:t>
            </a:r>
            <a:endParaRPr lang="en-US" b="1">
              <a:solidFill>
                <a:srgbClr val="FFC107"/>
              </a:solidFill>
              <a:latin typeface="微软雅黑" panose="020B0503020204020204" charset="-122"/>
              <a:ea typeface="微软雅黑" panose="020B0503020204020204" charset="-122"/>
            </a:endParaRPr>
          </a:p>
        </p:txBody>
      </p:sp>
      <p:sp>
        <p:nvSpPr>
          <p:cNvPr id="217" name="文本框 216" descr="{&quot;isTemplate&quot;:true,&quot;type&quot;:&quot;text&quot;}"/>
          <p:cNvSpPr txBox="1"/>
          <p:nvPr/>
        </p:nvSpPr>
        <p:spPr>
          <a:xfrm>
            <a:off x="6038850" y="4038600"/>
            <a:ext cx="4000500" cy="228600"/>
          </a:xfrm>
          <a:prstGeom prst="rect">
            <a:avLst/>
          </a:prstGeom>
        </p:spPr>
        <p:txBody>
          <a:bodyPr wrap="none" lIns="0" tIns="0" rIns="0" bIns="0"/>
          <a:p>
            <a:pPr>
              <a:lnSpc>
                <a:spcPct val="100000"/>
              </a:lnSpc>
            </a:pPr>
            <a:r>
              <a:rPr lang="zh-CN">
                <a:solidFill>
                  <a:srgbClr val="E4ECF9"/>
                </a:solidFill>
                <a:latin typeface="微软雅黑" panose="020B0503020204020204" charset="-122"/>
                <a:ea typeface="微软雅黑" panose="020B0503020204020204" charset="-122"/>
              </a:rPr>
              <a:t>类别：这是测量、分析、方法还是综述类论文？</a:t>
            </a:r>
            <a:endParaRPr lang="zh-CN">
              <a:solidFill>
                <a:srgbClr val="E4ECF9"/>
              </a:solidFill>
              <a:latin typeface="微软雅黑" panose="020B0503020204020204" charset="-122"/>
              <a:ea typeface="微软雅黑" panose="020B0503020204020204" charset="-122"/>
            </a:endParaRPr>
          </a:p>
        </p:txBody>
      </p:sp>
      <p:sp>
        <p:nvSpPr>
          <p:cNvPr id="218" name="文本框 217" descr="{&quot;isTemplate&quot;:true,&quot;type&quot;:&quot;text&quot;}"/>
          <p:cNvSpPr txBox="1"/>
          <p:nvPr/>
        </p:nvSpPr>
        <p:spPr>
          <a:xfrm>
            <a:off x="4171950" y="4495800"/>
            <a:ext cx="1428750" cy="228600"/>
          </a:xfrm>
          <a:prstGeom prst="rect">
            <a:avLst/>
          </a:prstGeom>
        </p:spPr>
        <p:txBody>
          <a:bodyPr wrap="none" lIns="0" tIns="0" rIns="0" bIns="0"/>
          <a:p>
            <a:pPr>
              <a:lnSpc>
                <a:spcPct val="100000"/>
              </a:lnSpc>
            </a:pPr>
            <a:r>
              <a:rPr lang="en-US" sz="1800" b="1">
                <a:solidFill>
                  <a:srgbClr val="FFC107"/>
                </a:solidFill>
                <a:latin typeface="微软雅黑" panose="020B0503020204020204" charset="-122"/>
                <a:ea typeface="微软雅黑" panose="020B0503020204020204" charset="-122"/>
              </a:rPr>
              <a:t>Context</a:t>
            </a:r>
            <a:endParaRPr lang="en-US" sz="1800" b="1">
              <a:solidFill>
                <a:srgbClr val="FFC107"/>
              </a:solidFill>
              <a:latin typeface="微软雅黑" panose="020B0503020204020204" charset="-122"/>
              <a:ea typeface="微软雅黑" panose="020B0503020204020204" charset="-122"/>
            </a:endParaRPr>
          </a:p>
        </p:txBody>
      </p:sp>
      <p:sp>
        <p:nvSpPr>
          <p:cNvPr id="219" name="文本框 218" descr="{&quot;isTemplate&quot;:true,&quot;type&quot;:&quot;text&quot;}"/>
          <p:cNvSpPr txBox="1"/>
          <p:nvPr/>
        </p:nvSpPr>
        <p:spPr>
          <a:xfrm>
            <a:off x="6038850" y="4495800"/>
            <a:ext cx="2667000" cy="228600"/>
          </a:xfrm>
          <a:prstGeom prst="rect">
            <a:avLst/>
          </a:prstGeom>
        </p:spPr>
        <p:txBody>
          <a:bodyPr wrap="none" lIns="0" tIns="0" rIns="0" bIns="0"/>
          <a:p>
            <a:pPr algn="l">
              <a:lnSpc>
                <a:spcPct val="100000"/>
              </a:lnSpc>
              <a:buClrTx/>
              <a:buSzTx/>
              <a:buFontTx/>
            </a:pPr>
            <a:r>
              <a:rPr lang="zh-CN" sz="1800">
                <a:solidFill>
                  <a:srgbClr val="E4ECF9"/>
                </a:solidFill>
                <a:latin typeface="微软雅黑" panose="020B0503020204020204" charset="-122"/>
                <a:ea typeface="微软雅黑" panose="020B0503020204020204" charset="-122"/>
              </a:rPr>
              <a:t>背景：它和哪些已有工作相关？</a:t>
            </a:r>
            <a:endParaRPr lang="zh-CN" sz="1800">
              <a:solidFill>
                <a:srgbClr val="E4ECF9"/>
              </a:solidFill>
              <a:latin typeface="微软雅黑" panose="020B0503020204020204" charset="-122"/>
              <a:ea typeface="微软雅黑" panose="020B0503020204020204" charset="-122"/>
            </a:endParaRPr>
          </a:p>
        </p:txBody>
      </p:sp>
      <p:sp>
        <p:nvSpPr>
          <p:cNvPr id="220" name="文本框 219" descr="{&quot;isTemplate&quot;:true,&quot;type&quot;:&quot;text&quot;}"/>
          <p:cNvSpPr txBox="1"/>
          <p:nvPr/>
        </p:nvSpPr>
        <p:spPr>
          <a:xfrm>
            <a:off x="4171950" y="4953000"/>
            <a:ext cx="1428750" cy="228600"/>
          </a:xfrm>
          <a:prstGeom prst="rect">
            <a:avLst/>
          </a:prstGeom>
        </p:spPr>
        <p:txBody>
          <a:bodyPr wrap="none" lIns="0" tIns="0" rIns="0" bIns="0"/>
          <a:p>
            <a:pPr>
              <a:lnSpc>
                <a:spcPct val="100000"/>
              </a:lnSpc>
            </a:pPr>
            <a:r>
              <a:rPr lang="en-US" sz="1800" b="1">
                <a:solidFill>
                  <a:srgbClr val="FFC107"/>
                </a:solidFill>
                <a:latin typeface="微软雅黑" panose="020B0503020204020204" charset="-122"/>
                <a:ea typeface="微软雅黑" panose="020B0503020204020204" charset="-122"/>
              </a:rPr>
              <a:t>Correctness</a:t>
            </a:r>
            <a:endParaRPr lang="en-US" sz="1800" b="1">
              <a:solidFill>
                <a:srgbClr val="FFC107"/>
              </a:solidFill>
              <a:latin typeface="微软雅黑" panose="020B0503020204020204" charset="-122"/>
              <a:ea typeface="微软雅黑" panose="020B0503020204020204" charset="-122"/>
            </a:endParaRPr>
          </a:p>
        </p:txBody>
      </p:sp>
      <p:sp>
        <p:nvSpPr>
          <p:cNvPr id="221" name="文本框 220" descr="{&quot;isTemplate&quot;:true,&quot;type&quot;:&quot;text&quot;}"/>
          <p:cNvSpPr txBox="1"/>
          <p:nvPr/>
        </p:nvSpPr>
        <p:spPr>
          <a:xfrm>
            <a:off x="6038850" y="4953000"/>
            <a:ext cx="3429000" cy="228600"/>
          </a:xfrm>
          <a:prstGeom prst="rect">
            <a:avLst/>
          </a:prstGeom>
        </p:spPr>
        <p:txBody>
          <a:bodyPr wrap="none" lIns="0" tIns="0" rIns="0" bIns="0"/>
          <a:p>
            <a:pPr algn="l">
              <a:lnSpc>
                <a:spcPct val="100000"/>
              </a:lnSpc>
              <a:buClrTx/>
              <a:buSzTx/>
              <a:buFontTx/>
            </a:pPr>
            <a:r>
              <a:rPr lang="zh-CN" sz="1800">
                <a:solidFill>
                  <a:srgbClr val="E4ECF9"/>
                </a:solidFill>
                <a:latin typeface="微软雅黑" panose="020B0503020204020204" charset="-122"/>
                <a:ea typeface="微软雅黑" panose="020B0503020204020204" charset="-122"/>
              </a:rPr>
              <a:t>可信度：它假设的前提看起来站得住吗？</a:t>
            </a:r>
            <a:endParaRPr lang="zh-CN" sz="1800">
              <a:solidFill>
                <a:srgbClr val="E4ECF9"/>
              </a:solidFill>
              <a:latin typeface="微软雅黑" panose="020B0503020204020204" charset="-122"/>
              <a:ea typeface="微软雅黑" panose="020B0503020204020204" charset="-122"/>
            </a:endParaRPr>
          </a:p>
        </p:txBody>
      </p:sp>
      <p:sp>
        <p:nvSpPr>
          <p:cNvPr id="222" name="文本框 221" descr="{&quot;isTemplate&quot;:true,&quot;type&quot;:&quot;text&quot;}"/>
          <p:cNvSpPr txBox="1"/>
          <p:nvPr/>
        </p:nvSpPr>
        <p:spPr>
          <a:xfrm>
            <a:off x="4171950" y="5410200"/>
            <a:ext cx="1428750" cy="228600"/>
          </a:xfrm>
          <a:prstGeom prst="rect">
            <a:avLst/>
          </a:prstGeom>
        </p:spPr>
        <p:txBody>
          <a:bodyPr wrap="none" lIns="0" tIns="0" rIns="0" bIns="0"/>
          <a:p>
            <a:pPr>
              <a:lnSpc>
                <a:spcPct val="100000"/>
              </a:lnSpc>
            </a:pPr>
            <a:r>
              <a:rPr lang="en-US" sz="1800" b="1">
                <a:solidFill>
                  <a:srgbClr val="FFC107"/>
                </a:solidFill>
                <a:latin typeface="微软雅黑" panose="020B0503020204020204" charset="-122"/>
                <a:ea typeface="微软雅黑" panose="020B0503020204020204" charset="-122"/>
              </a:rPr>
              <a:t>Contributions</a:t>
            </a:r>
            <a:endParaRPr lang="en-US" sz="1800" b="1">
              <a:solidFill>
                <a:srgbClr val="FFC107"/>
              </a:solidFill>
              <a:latin typeface="微软雅黑" panose="020B0503020204020204" charset="-122"/>
              <a:ea typeface="微软雅黑" panose="020B0503020204020204" charset="-122"/>
            </a:endParaRPr>
          </a:p>
        </p:txBody>
      </p:sp>
      <p:sp>
        <p:nvSpPr>
          <p:cNvPr id="223" name="文本框 222" descr="{&quot;isTemplate&quot;:true,&quot;type&quot;:&quot;text&quot;}"/>
          <p:cNvSpPr txBox="1"/>
          <p:nvPr/>
        </p:nvSpPr>
        <p:spPr>
          <a:xfrm>
            <a:off x="6038850" y="5410200"/>
            <a:ext cx="2286000" cy="228600"/>
          </a:xfrm>
          <a:prstGeom prst="rect">
            <a:avLst/>
          </a:prstGeom>
        </p:spPr>
        <p:txBody>
          <a:bodyPr wrap="none" lIns="0" tIns="0" rIns="0" bIns="0"/>
          <a:p>
            <a:pPr algn="l">
              <a:lnSpc>
                <a:spcPct val="100000"/>
              </a:lnSpc>
              <a:buClrTx/>
              <a:buSzTx/>
              <a:buFontTx/>
            </a:pPr>
            <a:r>
              <a:rPr lang="zh-CN" sz="1800">
                <a:solidFill>
                  <a:srgbClr val="E4ECF9"/>
                </a:solidFill>
                <a:latin typeface="微软雅黑" panose="020B0503020204020204" charset="-122"/>
                <a:ea typeface="微软雅黑" panose="020B0503020204020204" charset="-122"/>
              </a:rPr>
              <a:t>贡献：它到底新增了什么？</a:t>
            </a:r>
            <a:endParaRPr lang="zh-CN" sz="1800">
              <a:solidFill>
                <a:srgbClr val="E4ECF9"/>
              </a:solidFill>
              <a:latin typeface="微软雅黑" panose="020B0503020204020204" charset="-122"/>
              <a:ea typeface="微软雅黑" panose="020B0503020204020204" charset="-122"/>
            </a:endParaRPr>
          </a:p>
        </p:txBody>
      </p:sp>
      <p:sp>
        <p:nvSpPr>
          <p:cNvPr id="224" name="文本框 223" descr="{&quot;isTemplate&quot;:true,&quot;type&quot;:&quot;text&quot;}"/>
          <p:cNvSpPr txBox="1"/>
          <p:nvPr/>
        </p:nvSpPr>
        <p:spPr>
          <a:xfrm>
            <a:off x="4171950" y="5867400"/>
            <a:ext cx="1428750" cy="228600"/>
          </a:xfrm>
          <a:prstGeom prst="rect">
            <a:avLst/>
          </a:prstGeom>
        </p:spPr>
        <p:txBody>
          <a:bodyPr wrap="none" lIns="0" tIns="0" rIns="0" bIns="0"/>
          <a:p>
            <a:pPr>
              <a:lnSpc>
                <a:spcPct val="100000"/>
              </a:lnSpc>
            </a:pPr>
            <a:r>
              <a:rPr lang="en-US" sz="1800" b="1">
                <a:solidFill>
                  <a:srgbClr val="FFC107"/>
                </a:solidFill>
                <a:latin typeface="微软雅黑" panose="020B0503020204020204" charset="-122"/>
                <a:ea typeface="微软雅黑" panose="020B0503020204020204" charset="-122"/>
              </a:rPr>
              <a:t>Clarity</a:t>
            </a:r>
            <a:endParaRPr lang="en-US" sz="1800" b="1">
              <a:solidFill>
                <a:srgbClr val="FFC107"/>
              </a:solidFill>
              <a:latin typeface="微软雅黑" panose="020B0503020204020204" charset="-122"/>
              <a:ea typeface="微软雅黑" panose="020B0503020204020204" charset="-122"/>
            </a:endParaRPr>
          </a:p>
        </p:txBody>
      </p:sp>
      <p:sp>
        <p:nvSpPr>
          <p:cNvPr id="225" name="文本框 224" descr="{&quot;isTemplate&quot;:true,&quot;type&quot;:&quot;text&quot;}"/>
          <p:cNvSpPr txBox="1"/>
          <p:nvPr/>
        </p:nvSpPr>
        <p:spPr>
          <a:xfrm>
            <a:off x="6038850" y="5867400"/>
            <a:ext cx="2667000" cy="228600"/>
          </a:xfrm>
          <a:prstGeom prst="rect">
            <a:avLst/>
          </a:prstGeom>
        </p:spPr>
        <p:txBody>
          <a:bodyPr wrap="none" lIns="0" tIns="0" rIns="0" bIns="0"/>
          <a:p>
            <a:pPr algn="l">
              <a:lnSpc>
                <a:spcPct val="100000"/>
              </a:lnSpc>
              <a:buClrTx/>
              <a:buSzTx/>
              <a:buFontTx/>
            </a:pPr>
            <a:r>
              <a:rPr lang="zh-CN" sz="1800">
                <a:solidFill>
                  <a:srgbClr val="E4ECF9"/>
                </a:solidFill>
                <a:latin typeface="微软雅黑" panose="020B0503020204020204" charset="-122"/>
                <a:ea typeface="微软雅黑" panose="020B0503020204020204" charset="-122"/>
              </a:rPr>
              <a:t>清晰度：写法清楚吗？好读吗？</a:t>
            </a:r>
            <a:endParaRPr lang="zh-CN" sz="1800">
              <a:solidFill>
                <a:srgbClr val="E4ECF9"/>
              </a:solidFill>
              <a:latin typeface="微软雅黑" panose="020B0503020204020204" charset="-122"/>
              <a:ea typeface="微软雅黑" panose="020B0503020204020204" charset="-122"/>
            </a:endParaRPr>
          </a:p>
        </p:txBody>
      </p:sp>
      <p:sp>
        <p:nvSpPr>
          <p:cNvPr id="68" name="文本框 67" descr="{&quot;isTemplate&quot;:true,&quot;type&quot;:&quot;text&quot;}"/>
          <p:cNvSpPr txBox="1"/>
          <p:nvPr/>
        </p:nvSpPr>
        <p:spPr>
          <a:xfrm>
            <a:off x="9982200" y="285750"/>
            <a:ext cx="1828800" cy="190500"/>
          </a:xfrm>
          <a:prstGeom prst="rect">
            <a:avLst/>
          </a:prstGeom>
        </p:spPr>
        <p:txBody>
          <a:bodyPr wrap="none" lIns="0" tIns="0" rIns="0" bIns="0"/>
          <a:p>
            <a:pPr algn="ctr">
              <a:lnSpc>
                <a:spcPct val="100000"/>
              </a:lnSpc>
            </a:pPr>
            <a:r>
              <a:rPr lang="zh-CN" sz="1200">
                <a:solidFill>
                  <a:srgbClr val="AFC5E6"/>
                </a:solidFill>
                <a:latin typeface="微软雅黑" panose="020B0503020204020204" charset="-122"/>
                <a:ea typeface="微软雅黑" panose="020B0503020204020204" charset="-122"/>
              </a:rPr>
              <a:t>如何阅读学术论文</a:t>
            </a:r>
            <a:endParaRPr lang="zh-CN" sz="1200">
              <a:solidFill>
                <a:srgbClr val="AFC5E6"/>
              </a:solidFill>
              <a:latin typeface="微软雅黑" panose="020B0503020204020204" charset="-122"/>
              <a:ea typeface="微软雅黑" panose="020B0503020204020204" charset="-122"/>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228" name="" descr="&lt;Slide style={{ width: 1280, height: 720, background: '#FFFFFF', fontFamily: '微软雅黑', flexDirection: 'column', padding: 0 }}&gt;&#10;    &lt;Box style={{ width: 1280, height: 80, background: '#1E4FA8', flexDirection: 'row', alignItems: 'center', justifyContent: 'space-between', paddingLeft: 40, paddingRight: 40 }}&gt;&#10;        &lt;Text style={{ fontSize: 34, fontWeight: 'bold', color: '#FFFFFF' }}&gt;Pass 2 与 Pass 3：读懂主干，再到能复现&lt;/Text&gt;&#10;        &lt;Text style={{ fontSize: 16, color: '#AFC5E6' }}&gt;如何阅读学术论文 · 方法篇&lt;/Text&gt;&#10;    &lt;/Box&gt;&#10;    &lt;Box style={{ width: 1200, height: 564, marginLeft: 40, marginTop: 12, flexDirection: 'column', gap: 16 }}&gt;&#10;        &lt;Box style={{ width: 1200, height: 300, flexDirection: 'row', gap: 20 }}&gt;&#10;            &lt;Box style={{ width: 680, height: 300, background: '#FFFFFF', border: '1px solid #D6DCE5', borderTop: '4px solid #3D7BD9', borderRadius: 8, paddingLeft: 24, paddingRight: 24, paddingTop: 18, paddingBottom: 18, flexDirection: 'column', gap: 10 }}&gt;&#10;                &lt;Box style={{ flexDirection: 'row', alignItems: 'flex-end', gap: 10 }}&gt;&#10;                    &lt;Text style={{ fontSize: 84, fontWeight: 'bold', color: '#0E3F8C', lineHeight: 1.1 }}&gt;1&lt;/Text&gt;&#10;                    &lt;Text style={{ fontSize: 28, fontWeight: 'bold', color: '#4A5568' }}&gt;小时　Pass 2&lt;/Text&gt;&#10;                &lt;/Box&gt;&#10;                &lt;Text style={{ fontSize: 22, fontWeight: 'bold', color: '#0E3F8C' }}&gt;读懂内容，但不必读懂细节&lt;/Text&gt;&#10;                &lt;Box style={{ height: 30, flexDirection: 'row', alignItems: 'center', gap: 10 }}&gt;&#10;                    &lt;Box style={{ width: 6, height: 6, background: '#3D7BD9' }} /&gt;&#10;                    &lt;Text style={{ fontSize: 19, color: '#4A5568' }}&gt;仔细读正文，跳过定理证明与公式推导&lt;/Text&gt;&#10;                &lt;/Box&gt;&#10;                &lt;Box style={{ height: 30, flexDirection: 'row', alignItems: 'center', gap: 10 }}&gt;&#10;                    &lt;Box style={{ width: 6, height: 6, background: '#3D7BD9' }} /&gt;&#10;                    &lt;Text style={{ fontSize: 19, color: '#4A5568' }}&gt;图表优先：先看坐标轴、单位、样本量&lt;/Text&gt;&#10;                &lt;/Box&gt;&#10;                &lt;Box style={{ height: 30, flexDirection: 'row', alignItems: 'center', gap: 10 }}&gt;&#10;                    &lt;Box style={{ width: 6, height: 6, background: '#3D7BD9' }} /&gt;&#10;                    &lt;Text style={{ fontSize: 19, color: '#4A5568' }}&gt;标出还想继续读的参考文献&lt;/Text&gt;&#10;                &lt;/Box&gt;&#10;            &lt;/Box&gt;&#10;            &lt;Box style={{ width: 500, height: 300, background: '#F0F5FC', border: '1px solid #D6DCE5', borderRadius: 8, paddingLeft: 24, paddingRight: 24, paddingTop: 18, paddingBottom: 18, flexDirection: 'column', gap: 10 }}&gt;&#10;                &lt;Box style={{ flexDirection: 'row', alignItems: 'flex-end', gap: 10 }}&gt;&#10;                    &lt;Text style={{ fontSize: 84, fontWeight: 'bold', color: '#0E3F8C', lineHeight: 1.1 }}&gt;4—5&lt;/Text&gt;&#10;                    &lt;Text style={{ fontSize: 28, fontWeight: 'bold', color: '#4A5568' }}&gt;小时　Pass 3&lt;/Text&gt;&#10;                &lt;/Box&gt;&#10;                &lt;Text style={{ fontSize: 22, fontWeight: 'bold', color: '#0E3F8C', lineHeight: 1.5 }}&gt;虚拟复现：把论文当成自己的课题重做一遍&lt;/Text&gt;&#10;                &lt;Box style={{ height: 30, flexDirection: 'row', alignItems: 'center', gap: 10 }}&gt;&#10;                    &lt;Box style={{ width: 6, height: 6, background: '#1E4FA8' }} /&gt;&#10;                    &lt;Text style={{ fontSize: 19, color: '#4A5568' }}&gt;逐条问：这个假设真的成立吗&lt;/Text&gt;&#10;                &lt;/Box&gt;&#10;                &lt;Box style={{ height: 30, flexDirection: 'row', alignItems: 'center', gap: 10 }}&gt;&#10;                    &lt;Box style={{ width: 6, height: 6, background: '#1E4FA8' }} /&gt;&#10;                    &lt;Text style={{ fontSize: 19, color: '#4A5568' }}&gt;能凭记忆画出结构，才算读透&lt;/Text&gt;&#10;                &lt;/Box&gt;&#10;            &lt;/Box&gt;&#10;        &lt;/Box&gt;&#10;        &lt;Box style={{ width: 1200, height: 248, flexDirection: 'row', gap: 20 }}&gt;&#10;            &lt;Box style={{ width: 680, height: 248, background: '#F7F9FC', border: '1px solid #D6DCE5', borderRadius: 8, paddingLeft: 20, paddingRight: 20, paddingTop: 16, paddingBottom: 16, flexDirection: 'column', gap: 8 }}&gt;&#10;                &lt;Text style={{ fontSize: 22, fontWeight: 'bold', color: '#0E3F8C' }}&gt;什么时候值得花 4—5 小时做 Pass 3？&lt;/Text&gt;&#10;                &lt;Box style={{ height: 38, flexDirection: 'row', alignItems: 'center', gap: 12 }}&gt;&#10;                    &lt;Box style={{ width: 22, height: 22, background: '#1E4FA8', borderRadius: 3, justifyContent: 'center', alignItems: 'center' }}&gt;&#10;                        &lt;Text style={{ fontSize: 14, fontWeight: 'bold', color: '#FFFFFF' }}&gt;1&lt;/Text&gt;&#10;                    &lt;/Box&gt;&#10;                    &lt;Text style={{ fontSize: 20, color: '#1A2230' }}&gt;毕业设计、课程大作业需要复现实验&lt;/Text&gt;&#10;                &lt;/Box&gt;&#10;                &lt;Box style={{ height: 38, flexDirection: 'row', alignItems: 'center', gap: 12 }}&gt;&#10;                    &lt;Box style={{ width: 22, height: 22, background: '#1E4FA8', borderRadius: 3, justifyContent: 'center', alignItems: 'center' }}&gt;&#10;                        &lt;Text style={{ fontSize: 14, fontWeight: 'bold', color: '#FFFFFF' }}&gt;2&lt;/Text&gt;&#10;                    &lt;/Box&gt;&#10;                    &lt;Text style={{ fontSize: 20, color: '#1A2230' }}&gt;学科竞赛、科研训练项目要写文献综述&lt;/Text&gt;&#10;                &lt;/Box&gt;&#10;                &lt;Box style={{ height: 38, flexDirection: 'row', alignItems: 'center', gap: 12 }}&gt;&#10;                    &lt;Box style={{ width: 22, height: 22, background: '#1E4FA8', borderRadius: 3, justifyContent: 'center', alignItems: 'center' }}&gt;&#10;                        &lt;Text style={{ fontSize: 14, fontWeight: 'bold', color: '#FFFFFF' }}&gt;3&lt;/Text&gt;&#10;                    &lt;/Box&gt;&#10;                    &lt;Text style={{ fontSize: 20, color: '#1A2230' }}&gt;研讨课、组会要由你主讲这篇论文&lt;/Text&gt;&#10;                &lt;/Box&gt;&#10;                &lt;Text style={{ fontSize: 20, color: '#0E3F8C', lineHeight: 1.5 }}&gt;其余情况：课程作业只需要引用别人的结论，Pass 1 + Pass 2 就够了。&lt;/Text&gt;&#10;            &lt;/Box&gt;&#10;            &lt;Box style={{ width: 500, height: 248, background: '#FFFFFF', border: '1px solid #D6DCE5', borderLeft: '5px solid #D9534F', borderRadius: 8, paddingLeft: 20, paddingRight: 20, paddingTop: 16, paddingBottom: 16, flexDirection: 'column', gap: 8 }}&gt;&#10;                &lt;Text style={{ fontSize: 22, fontWeight: 'bold', color: '#D9534F' }}&gt;两个最常见的误区&lt;/Text&gt;&#10;                &lt;Text style={{ fontSize: 20, color: '#1A2230', lineHeight: 1.6 }}&gt;误区一：第一遍就想读懂每个公式，结果卡在第一页，半小时后放弃。&lt;/Text&gt;&#10;                &lt;Text style={{ fontSize: 20, color: '#1A2230', lineHeight: 1.6 }}&gt;误区二：读完全文才发现与主题无关；先做 Pass 1 就不会这样。&lt;/Text&gt;&#10;            &lt;/Box&gt;&#10;        &lt;/Box&gt;&#10;    &lt;/Box&gt;&#10;    &lt;Box style={{ width: 1200, height: 64, marginLeft: 40, flexDirection: 'row', alignItems: 'center', justifyContent: 'space-between' }}&gt;&#10;        &lt;Text style={{ fontSize: 14, color: '#8B97A8' }}&gt;华南理工大学图书馆 · 信息素养讲座&lt;/Text&gt;&#10;        &lt;Text style={{ fontSize: 15, fontWeight: 'bold', color: '#1E4FA8' }}&gt;06 / 10&lt;/Text&gt;&#10;    &lt;/Box&gt;&#10;&lt;/Slide&gt;&#10;"/>
        <p:cNvGrpSpPr/>
        <p:nvPr/>
      </p:nvGrpSpPr>
      <p:grpSpPr>
        <a:xfrm>
          <a:off x="0" y="0"/>
          <a:ext cx="0" cy="0"/>
          <a:chOff x="0" y="0"/>
          <a:chExt cx="0" cy="0"/>
        </a:xfrm>
      </p:grpSpPr>
      <p:sp>
        <p:nvSpPr>
          <p:cNvPr id="230" name="矩形 229"/>
          <p:cNvSpPr/>
          <p:nvPr/>
        </p:nvSpPr>
        <p:spPr>
          <a:xfrm>
            <a:off x="0" y="0"/>
            <a:ext cx="12192000" cy="762000"/>
          </a:xfrm>
          <a:prstGeom prst="rect">
            <a:avLst/>
          </a:prstGeom>
          <a:solidFill>
            <a:srgbClr val="1E4FA8"/>
          </a:solidFill>
        </p:spPr>
        <p:txBody>
          <a:bodyPr/>
          <a:p/>
        </p:txBody>
      </p:sp>
      <p:sp>
        <p:nvSpPr>
          <p:cNvPr id="231" name="文本框 230" descr="{&quot;isTemplate&quot;:true,&quot;type&quot;:&quot;text&quot;}"/>
          <p:cNvSpPr txBox="1"/>
          <p:nvPr/>
        </p:nvSpPr>
        <p:spPr>
          <a:xfrm>
            <a:off x="381000" y="190500"/>
            <a:ext cx="6162675" cy="390525"/>
          </a:xfrm>
          <a:prstGeom prst="rect">
            <a:avLst/>
          </a:prstGeom>
        </p:spPr>
        <p:txBody>
          <a:bodyPr wrap="none" lIns="0" tIns="0" rIns="0" bIns="0"/>
          <a:p>
            <a:pPr>
              <a:lnSpc>
                <a:spcPct val="100000"/>
              </a:lnSpc>
            </a:pPr>
            <a:r>
              <a:rPr lang="en-US" sz="2550" b="1">
                <a:solidFill>
                  <a:srgbClr val="FFFFFF"/>
                </a:solidFill>
                <a:latin typeface="微软雅黑" panose="020B0503020204020204" charset="-122"/>
                <a:ea typeface="微软雅黑" panose="020B0503020204020204" charset="-122"/>
              </a:rPr>
              <a:t>Pass 2 </a:t>
            </a:r>
            <a:r>
              <a:rPr lang="zh-CN" sz="2550" b="1">
                <a:solidFill>
                  <a:srgbClr val="FFFFFF"/>
                </a:solidFill>
                <a:latin typeface="微软雅黑" panose="020B0503020204020204" charset="-122"/>
                <a:ea typeface="微软雅黑" panose="020B0503020204020204" charset="-122"/>
              </a:rPr>
              <a:t>与</a:t>
            </a:r>
            <a:r>
              <a:rPr lang="en-US" sz="2550" b="1">
                <a:solidFill>
                  <a:srgbClr val="FFFFFF"/>
                </a:solidFill>
                <a:latin typeface="微软雅黑" panose="020B0503020204020204" charset="-122"/>
                <a:ea typeface="微软雅黑" panose="020B0503020204020204" charset="-122"/>
              </a:rPr>
              <a:t> Pass 3</a:t>
            </a:r>
            <a:r>
              <a:rPr lang="zh-CN" sz="2550" b="1">
                <a:solidFill>
                  <a:srgbClr val="FFFFFF"/>
                </a:solidFill>
                <a:latin typeface="微软雅黑" panose="020B0503020204020204" charset="-122"/>
                <a:ea typeface="微软雅黑" panose="020B0503020204020204" charset="-122"/>
              </a:rPr>
              <a:t>：读懂主干，再到复现与利用</a:t>
            </a:r>
            <a:endParaRPr lang="zh-CN" sz="2550" b="1">
              <a:solidFill>
                <a:srgbClr val="FFFFFF"/>
              </a:solidFill>
              <a:latin typeface="微软雅黑" panose="020B0503020204020204" charset="-122"/>
              <a:ea typeface="微软雅黑" panose="020B0503020204020204" charset="-122"/>
            </a:endParaRPr>
          </a:p>
        </p:txBody>
      </p:sp>
      <p:sp>
        <p:nvSpPr>
          <p:cNvPr id="233" name="圆角矩形 232"/>
          <p:cNvSpPr/>
          <p:nvPr/>
        </p:nvSpPr>
        <p:spPr>
          <a:xfrm>
            <a:off x="381000" y="1114425"/>
            <a:ext cx="6477000" cy="2819400"/>
          </a:xfrm>
          <a:prstGeom prst="roundRect">
            <a:avLst>
              <a:gd name="adj" fmla="val 2703"/>
            </a:avLst>
          </a:prstGeom>
          <a:solidFill>
            <a:srgbClr val="FFFFFF"/>
          </a:solidFill>
        </p:spPr>
        <p:txBody>
          <a:bodyPr/>
          <a:p/>
        </p:txBody>
      </p:sp>
      <p:sp>
        <p:nvSpPr>
          <p:cNvPr id="234" name="任意多边形 233"/>
          <p:cNvSpPr/>
          <p:nvPr/>
        </p:nvSpPr>
        <p:spPr>
          <a:xfrm>
            <a:off x="381000" y="1114425"/>
            <a:ext cx="6477000" cy="2819400"/>
          </a:xfrm>
          <a:custGeom>
            <a:avLst/>
            <a:gdLst/>
            <a:ahLst/>
            <a:cxnLst/>
            <a:pathLst>
              <a:path w="680" h="296">
                <a:moveTo>
                  <a:pt x="672" y="0"/>
                </a:moveTo>
                <a:cubicBezTo>
                  <a:pt x="676" y="0"/>
                  <a:pt x="679" y="3"/>
                  <a:pt x="680" y="7"/>
                </a:cubicBezTo>
                <a:cubicBezTo>
                  <a:pt x="679" y="5"/>
                  <a:pt x="678" y="4"/>
                  <a:pt x="676" y="4"/>
                </a:cubicBezTo>
                <a:lnTo>
                  <a:pt x="4" y="4"/>
                </a:lnTo>
                <a:cubicBezTo>
                  <a:pt x="2" y="4"/>
                  <a:pt x="0" y="5"/>
                  <a:pt x="0" y="7"/>
                </a:cubicBezTo>
                <a:cubicBezTo>
                  <a:pt x="0" y="3"/>
                  <a:pt x="4" y="0"/>
                  <a:pt x="8" y="0"/>
                </a:cubicBezTo>
                <a:lnTo>
                  <a:pt x="672" y="0"/>
                </a:lnTo>
                <a:close/>
              </a:path>
            </a:pathLst>
          </a:custGeom>
          <a:solidFill>
            <a:srgbClr val="3D7BD9"/>
          </a:solidFill>
        </p:spPr>
        <p:txBody>
          <a:bodyPr/>
          <a:p/>
        </p:txBody>
      </p:sp>
      <p:sp>
        <p:nvSpPr>
          <p:cNvPr id="235" name="文本框 234" descr="{&quot;isTemplate&quot;:true,&quot;type&quot;:&quot;text&quot;}"/>
          <p:cNvSpPr txBox="1"/>
          <p:nvPr/>
        </p:nvSpPr>
        <p:spPr>
          <a:xfrm>
            <a:off x="609600" y="1285875"/>
            <a:ext cx="514350" cy="1057275"/>
          </a:xfrm>
          <a:prstGeom prst="rect">
            <a:avLst/>
          </a:prstGeom>
        </p:spPr>
        <p:txBody>
          <a:bodyPr wrap="none" lIns="0" tIns="0" rIns="0" bIns="0"/>
          <a:p>
            <a:pPr algn="l">
              <a:lnSpc>
                <a:spcPct val="110000"/>
              </a:lnSpc>
            </a:pPr>
            <a:r>
              <a:rPr lang="en-US" altLang="zh-CN" sz="6300" b="1">
                <a:solidFill>
                  <a:srgbClr val="0E3F8C"/>
                </a:solidFill>
                <a:latin typeface="微软雅黑" panose="020B0503020204020204" charset="-122"/>
                <a:ea typeface="微软雅黑" panose="020B0503020204020204" charset="-122"/>
                <a:sym typeface="+mn-ea"/>
              </a:rPr>
              <a:t>30~60</a:t>
            </a:r>
            <a:endParaRPr lang="en-US" sz="6300" b="1">
              <a:solidFill>
                <a:srgbClr val="0E3F8C"/>
              </a:solidFill>
              <a:latin typeface="微软雅黑" panose="020B0503020204020204" charset="-122"/>
              <a:ea typeface="微软雅黑" panose="020B0503020204020204" charset="-122"/>
            </a:endParaRPr>
          </a:p>
        </p:txBody>
      </p:sp>
      <p:sp>
        <p:nvSpPr>
          <p:cNvPr id="236" name="文本框 235" descr="{&quot;isTemplate&quot;:true,&quot;type&quot;:&quot;text&quot;}"/>
          <p:cNvSpPr txBox="1"/>
          <p:nvPr/>
        </p:nvSpPr>
        <p:spPr>
          <a:xfrm>
            <a:off x="3322320" y="2019300"/>
            <a:ext cx="1666875" cy="323850"/>
          </a:xfrm>
          <a:prstGeom prst="rect">
            <a:avLst/>
          </a:prstGeom>
        </p:spPr>
        <p:txBody>
          <a:bodyPr wrap="none" lIns="0" tIns="0" rIns="0" bIns="0"/>
          <a:p>
            <a:pPr>
              <a:lnSpc>
                <a:spcPct val="100000"/>
              </a:lnSpc>
            </a:pPr>
            <a:r>
              <a:rPr lang="zh-CN" sz="2100" b="1">
                <a:solidFill>
                  <a:srgbClr val="4A5568"/>
                </a:solidFill>
                <a:latin typeface="微软雅黑" panose="020B0503020204020204" charset="-122"/>
                <a:ea typeface="微软雅黑" panose="020B0503020204020204" charset="-122"/>
              </a:rPr>
              <a:t>分钟　</a:t>
            </a:r>
            <a:r>
              <a:rPr lang="en-US" sz="2100" b="1">
                <a:solidFill>
                  <a:srgbClr val="4A5568"/>
                </a:solidFill>
                <a:latin typeface="微软雅黑" panose="020B0503020204020204" charset="-122"/>
                <a:ea typeface="微软雅黑" panose="020B0503020204020204" charset="-122"/>
              </a:rPr>
              <a:t>Pass 2</a:t>
            </a:r>
            <a:endParaRPr lang="en-US" sz="2100" b="1">
              <a:solidFill>
                <a:srgbClr val="4A5568"/>
              </a:solidFill>
              <a:latin typeface="微软雅黑" panose="020B0503020204020204" charset="-122"/>
              <a:ea typeface="微软雅黑" panose="020B0503020204020204" charset="-122"/>
            </a:endParaRPr>
          </a:p>
        </p:txBody>
      </p:sp>
      <p:sp>
        <p:nvSpPr>
          <p:cNvPr id="237" name="文本框 236" descr="{&quot;isTemplate&quot;:true,&quot;type&quot;:&quot;text&quot;}"/>
          <p:cNvSpPr txBox="1"/>
          <p:nvPr/>
        </p:nvSpPr>
        <p:spPr>
          <a:xfrm>
            <a:off x="609600" y="2438400"/>
            <a:ext cx="6019800" cy="257175"/>
          </a:xfrm>
          <a:prstGeom prst="rect">
            <a:avLst/>
          </a:prstGeom>
        </p:spPr>
        <p:txBody>
          <a:bodyPr wrap="none" lIns="0" tIns="0" rIns="0" bIns="0"/>
          <a:p>
            <a:pPr>
              <a:lnSpc>
                <a:spcPct val="100000"/>
              </a:lnSpc>
            </a:pPr>
            <a:r>
              <a:rPr lang="zh-CN" b="1">
                <a:solidFill>
                  <a:srgbClr val="0E3F8C"/>
                </a:solidFill>
                <a:latin typeface="微软雅黑" panose="020B0503020204020204" charset="-122"/>
                <a:ea typeface="微软雅黑" panose="020B0503020204020204" charset="-122"/>
              </a:rPr>
              <a:t>读懂内容，但不必读懂细节</a:t>
            </a:r>
            <a:endParaRPr lang="zh-CN" b="1">
              <a:solidFill>
                <a:srgbClr val="0E3F8C"/>
              </a:solidFill>
              <a:latin typeface="微软雅黑" panose="020B0503020204020204" charset="-122"/>
              <a:ea typeface="微软雅黑" panose="020B0503020204020204" charset="-122"/>
            </a:endParaRPr>
          </a:p>
        </p:txBody>
      </p:sp>
      <p:sp>
        <p:nvSpPr>
          <p:cNvPr id="238" name="矩形 237"/>
          <p:cNvSpPr/>
          <p:nvPr/>
        </p:nvSpPr>
        <p:spPr>
          <a:xfrm>
            <a:off x="609600" y="2905125"/>
            <a:ext cx="57150" cy="57150"/>
          </a:xfrm>
          <a:prstGeom prst="rect">
            <a:avLst/>
          </a:prstGeom>
          <a:solidFill>
            <a:srgbClr val="3D7BD9"/>
          </a:solidFill>
        </p:spPr>
        <p:txBody>
          <a:bodyPr/>
          <a:p/>
        </p:txBody>
      </p:sp>
      <p:sp>
        <p:nvSpPr>
          <p:cNvPr id="239" name="文本框 238" descr="{&quot;isTemplate&quot;:true,&quot;type&quot;:&quot;text&quot;}"/>
          <p:cNvSpPr txBox="1"/>
          <p:nvPr/>
        </p:nvSpPr>
        <p:spPr>
          <a:xfrm>
            <a:off x="762000" y="2828925"/>
            <a:ext cx="3076575" cy="219075"/>
          </a:xfrm>
          <a:prstGeom prst="rect">
            <a:avLst/>
          </a:prstGeom>
        </p:spPr>
        <p:txBody>
          <a:bodyPr wrap="none" lIns="0" tIns="0" rIns="0" bIns="0"/>
          <a:p>
            <a:pPr>
              <a:lnSpc>
                <a:spcPct val="100000"/>
              </a:lnSpc>
            </a:pPr>
            <a:r>
              <a:rPr lang="zh-CN">
                <a:solidFill>
                  <a:srgbClr val="4A5568"/>
                </a:solidFill>
                <a:latin typeface="微软雅黑" panose="020B0503020204020204" charset="-122"/>
                <a:ea typeface="微软雅黑" panose="020B0503020204020204" charset="-122"/>
              </a:rPr>
              <a:t>仔细读正文，跳过定理证明与公式推导</a:t>
            </a:r>
            <a:endParaRPr lang="zh-CN">
              <a:solidFill>
                <a:srgbClr val="4A5568"/>
              </a:solidFill>
              <a:latin typeface="微软雅黑" panose="020B0503020204020204" charset="-122"/>
              <a:ea typeface="微软雅黑" panose="020B0503020204020204" charset="-122"/>
            </a:endParaRPr>
          </a:p>
        </p:txBody>
      </p:sp>
      <p:sp>
        <p:nvSpPr>
          <p:cNvPr id="240" name="矩形 239"/>
          <p:cNvSpPr/>
          <p:nvPr/>
        </p:nvSpPr>
        <p:spPr>
          <a:xfrm>
            <a:off x="609600" y="3286125"/>
            <a:ext cx="57150" cy="57150"/>
          </a:xfrm>
          <a:prstGeom prst="rect">
            <a:avLst/>
          </a:prstGeom>
          <a:solidFill>
            <a:srgbClr val="3D7BD9"/>
          </a:solidFill>
        </p:spPr>
        <p:txBody>
          <a:bodyPr/>
          <a:p/>
        </p:txBody>
      </p:sp>
      <p:sp>
        <p:nvSpPr>
          <p:cNvPr id="241" name="文本框 240" descr="{&quot;isTemplate&quot;:true,&quot;type&quot;:&quot;text&quot;}"/>
          <p:cNvSpPr txBox="1"/>
          <p:nvPr/>
        </p:nvSpPr>
        <p:spPr>
          <a:xfrm>
            <a:off x="762000" y="3209925"/>
            <a:ext cx="3076575" cy="219075"/>
          </a:xfrm>
          <a:prstGeom prst="rect">
            <a:avLst/>
          </a:prstGeom>
        </p:spPr>
        <p:txBody>
          <a:bodyPr wrap="none" lIns="0" tIns="0" rIns="0" bIns="0"/>
          <a:p>
            <a:pPr algn="l">
              <a:lnSpc>
                <a:spcPct val="100000"/>
              </a:lnSpc>
              <a:buClrTx/>
              <a:buSzTx/>
              <a:buFontTx/>
            </a:pPr>
            <a:r>
              <a:rPr lang="zh-CN" sz="1800">
                <a:solidFill>
                  <a:srgbClr val="4A5568"/>
                </a:solidFill>
                <a:latin typeface="微软雅黑" panose="020B0503020204020204" charset="-122"/>
                <a:ea typeface="微软雅黑" panose="020B0503020204020204" charset="-122"/>
              </a:rPr>
              <a:t>图表优先：先看坐标轴、单位、样本量</a:t>
            </a:r>
            <a:endParaRPr lang="zh-CN" sz="1800">
              <a:solidFill>
                <a:srgbClr val="4A5568"/>
              </a:solidFill>
              <a:latin typeface="微软雅黑" panose="020B0503020204020204" charset="-122"/>
              <a:ea typeface="微软雅黑" panose="020B0503020204020204" charset="-122"/>
            </a:endParaRPr>
          </a:p>
        </p:txBody>
      </p:sp>
      <p:sp>
        <p:nvSpPr>
          <p:cNvPr id="242" name="矩形 241"/>
          <p:cNvSpPr/>
          <p:nvPr/>
        </p:nvSpPr>
        <p:spPr>
          <a:xfrm>
            <a:off x="609600" y="3667125"/>
            <a:ext cx="57150" cy="57150"/>
          </a:xfrm>
          <a:prstGeom prst="rect">
            <a:avLst/>
          </a:prstGeom>
          <a:solidFill>
            <a:srgbClr val="3D7BD9"/>
          </a:solidFill>
        </p:spPr>
        <p:txBody>
          <a:bodyPr/>
          <a:p/>
        </p:txBody>
      </p:sp>
      <p:sp>
        <p:nvSpPr>
          <p:cNvPr id="243" name="文本框 242" descr="{&quot;isTemplate&quot;:true,&quot;type&quot;:&quot;text&quot;}"/>
          <p:cNvSpPr txBox="1"/>
          <p:nvPr/>
        </p:nvSpPr>
        <p:spPr>
          <a:xfrm>
            <a:off x="762000" y="3590925"/>
            <a:ext cx="2171700" cy="219075"/>
          </a:xfrm>
          <a:prstGeom prst="rect">
            <a:avLst/>
          </a:prstGeom>
        </p:spPr>
        <p:txBody>
          <a:bodyPr wrap="none" lIns="0" tIns="0" rIns="0" bIns="0"/>
          <a:p>
            <a:pPr algn="l">
              <a:lnSpc>
                <a:spcPct val="100000"/>
              </a:lnSpc>
              <a:buClrTx/>
              <a:buSzTx/>
              <a:buFontTx/>
            </a:pPr>
            <a:r>
              <a:rPr lang="zh-CN" sz="1800">
                <a:solidFill>
                  <a:srgbClr val="4A5568"/>
                </a:solidFill>
                <a:latin typeface="微软雅黑" panose="020B0503020204020204" charset="-122"/>
                <a:ea typeface="微软雅黑" panose="020B0503020204020204" charset="-122"/>
              </a:rPr>
              <a:t>标出还想继续读的参考文献</a:t>
            </a:r>
            <a:endParaRPr lang="zh-CN" sz="1800">
              <a:solidFill>
                <a:srgbClr val="4A5568"/>
              </a:solidFill>
              <a:latin typeface="微软雅黑" panose="020B0503020204020204" charset="-122"/>
              <a:ea typeface="微软雅黑" panose="020B0503020204020204" charset="-122"/>
            </a:endParaRPr>
          </a:p>
        </p:txBody>
      </p:sp>
      <p:sp>
        <p:nvSpPr>
          <p:cNvPr id="244" name="圆角矩形 243"/>
          <p:cNvSpPr/>
          <p:nvPr/>
        </p:nvSpPr>
        <p:spPr>
          <a:xfrm>
            <a:off x="7048500" y="1076325"/>
            <a:ext cx="4762500" cy="2857500"/>
          </a:xfrm>
          <a:prstGeom prst="roundRect">
            <a:avLst>
              <a:gd name="adj" fmla="val 2667"/>
            </a:avLst>
          </a:prstGeom>
          <a:solidFill>
            <a:srgbClr val="F0F5FC"/>
          </a:solidFill>
          <a:ln w="12700">
            <a:solidFill>
              <a:srgbClr val="D6DCE5"/>
            </a:solidFill>
            <a:prstDash val="solid"/>
          </a:ln>
        </p:spPr>
        <p:txBody>
          <a:bodyPr/>
          <a:p/>
        </p:txBody>
      </p:sp>
      <p:sp>
        <p:nvSpPr>
          <p:cNvPr id="245" name="文本框 244" descr="{&quot;isTemplate&quot;:true,&quot;type&quot;:&quot;text&quot;}"/>
          <p:cNvSpPr txBox="1"/>
          <p:nvPr/>
        </p:nvSpPr>
        <p:spPr>
          <a:xfrm>
            <a:off x="7277100" y="1247775"/>
            <a:ext cx="1752600" cy="1057275"/>
          </a:xfrm>
          <a:prstGeom prst="rect">
            <a:avLst/>
          </a:prstGeom>
        </p:spPr>
        <p:txBody>
          <a:bodyPr wrap="none" lIns="0" tIns="0" rIns="0" bIns="0"/>
          <a:p>
            <a:pPr>
              <a:lnSpc>
                <a:spcPct val="110000"/>
              </a:lnSpc>
            </a:pPr>
            <a:r>
              <a:rPr lang="zh-CN" altLang="en-US" sz="6300" b="1">
                <a:solidFill>
                  <a:srgbClr val="0E3F8C"/>
                </a:solidFill>
                <a:latin typeface="微软雅黑" panose="020B0503020204020204" charset="-122"/>
                <a:ea typeface="微软雅黑" panose="020B0503020204020204" charset="-122"/>
              </a:rPr>
              <a:t>若干</a:t>
            </a:r>
            <a:endParaRPr lang="zh-CN" altLang="en-US" sz="6300" b="1">
              <a:solidFill>
                <a:srgbClr val="0E3F8C"/>
              </a:solidFill>
              <a:latin typeface="微软雅黑" panose="020B0503020204020204" charset="-122"/>
              <a:ea typeface="微软雅黑" panose="020B0503020204020204" charset="-122"/>
            </a:endParaRPr>
          </a:p>
        </p:txBody>
      </p:sp>
      <p:sp>
        <p:nvSpPr>
          <p:cNvPr id="246" name="文本框 245" descr="{&quot;isTemplate&quot;:true,&quot;type&quot;:&quot;text&quot;}"/>
          <p:cNvSpPr txBox="1"/>
          <p:nvPr/>
        </p:nvSpPr>
        <p:spPr>
          <a:xfrm>
            <a:off x="9124950" y="1981200"/>
            <a:ext cx="1666875" cy="323850"/>
          </a:xfrm>
          <a:prstGeom prst="rect">
            <a:avLst/>
          </a:prstGeom>
        </p:spPr>
        <p:txBody>
          <a:bodyPr wrap="none" lIns="0" tIns="0" rIns="0" bIns="0"/>
          <a:p>
            <a:pPr>
              <a:lnSpc>
                <a:spcPct val="100000"/>
              </a:lnSpc>
            </a:pPr>
            <a:r>
              <a:rPr lang="zh-CN" sz="2100" b="1">
                <a:solidFill>
                  <a:srgbClr val="4A5568"/>
                </a:solidFill>
                <a:latin typeface="微软雅黑" panose="020B0503020204020204" charset="-122"/>
                <a:ea typeface="微软雅黑" panose="020B0503020204020204" charset="-122"/>
              </a:rPr>
              <a:t>小时　</a:t>
            </a:r>
            <a:r>
              <a:rPr lang="en-US" sz="2100" b="1">
                <a:solidFill>
                  <a:srgbClr val="4A5568"/>
                </a:solidFill>
                <a:latin typeface="微软雅黑" panose="020B0503020204020204" charset="-122"/>
                <a:ea typeface="微软雅黑" panose="020B0503020204020204" charset="-122"/>
              </a:rPr>
              <a:t>Pass 3</a:t>
            </a:r>
            <a:endParaRPr lang="en-US" sz="2100" b="1">
              <a:solidFill>
                <a:srgbClr val="4A5568"/>
              </a:solidFill>
              <a:latin typeface="微软雅黑" panose="020B0503020204020204" charset="-122"/>
              <a:ea typeface="微软雅黑" panose="020B0503020204020204" charset="-122"/>
            </a:endParaRPr>
          </a:p>
        </p:txBody>
      </p:sp>
      <p:sp>
        <p:nvSpPr>
          <p:cNvPr id="247" name="文本框 246" descr="{&quot;isTemplate&quot;:true,&quot;type&quot;:&quot;text&quot;}"/>
          <p:cNvSpPr txBox="1"/>
          <p:nvPr/>
        </p:nvSpPr>
        <p:spPr>
          <a:xfrm>
            <a:off x="7277100" y="2400300"/>
            <a:ext cx="4305300" cy="381000"/>
          </a:xfrm>
          <a:prstGeom prst="rect">
            <a:avLst/>
          </a:prstGeom>
        </p:spPr>
        <p:txBody>
          <a:bodyPr wrap="none" lIns="0" tIns="0" rIns="0" bIns="0"/>
          <a:p>
            <a:pPr>
              <a:lnSpc>
                <a:spcPct val="150000"/>
              </a:lnSpc>
            </a:pPr>
            <a:r>
              <a:rPr lang="zh-CN" b="1">
                <a:solidFill>
                  <a:srgbClr val="0E3F8C"/>
                </a:solidFill>
                <a:latin typeface="微软雅黑" panose="020B0503020204020204" charset="-122"/>
                <a:ea typeface="微软雅黑" panose="020B0503020204020204" charset="-122"/>
              </a:rPr>
              <a:t>虚拟复现：把论文当成自己的课题重做一遍</a:t>
            </a:r>
            <a:endParaRPr lang="zh-CN" b="1">
              <a:solidFill>
                <a:srgbClr val="0E3F8C"/>
              </a:solidFill>
              <a:latin typeface="微软雅黑" panose="020B0503020204020204" charset="-122"/>
              <a:ea typeface="微软雅黑" panose="020B0503020204020204" charset="-122"/>
            </a:endParaRPr>
          </a:p>
        </p:txBody>
      </p:sp>
      <p:sp>
        <p:nvSpPr>
          <p:cNvPr id="248" name="矩形 247"/>
          <p:cNvSpPr/>
          <p:nvPr/>
        </p:nvSpPr>
        <p:spPr>
          <a:xfrm>
            <a:off x="7277100" y="2990850"/>
            <a:ext cx="57150" cy="57150"/>
          </a:xfrm>
          <a:prstGeom prst="rect">
            <a:avLst/>
          </a:prstGeom>
          <a:solidFill>
            <a:srgbClr val="1E4FA8"/>
          </a:solidFill>
        </p:spPr>
        <p:txBody>
          <a:bodyPr/>
          <a:p/>
        </p:txBody>
      </p:sp>
      <p:sp>
        <p:nvSpPr>
          <p:cNvPr id="249" name="文本框 248" descr="{&quot;isTemplate&quot;:true,&quot;type&quot;:&quot;text&quot;}"/>
          <p:cNvSpPr txBox="1"/>
          <p:nvPr/>
        </p:nvSpPr>
        <p:spPr>
          <a:xfrm>
            <a:off x="7429500" y="2981325"/>
            <a:ext cx="2352675" cy="219075"/>
          </a:xfrm>
          <a:prstGeom prst="rect">
            <a:avLst/>
          </a:prstGeom>
        </p:spPr>
        <p:txBody>
          <a:bodyPr wrap="none" lIns="0" tIns="0" rIns="0" bIns="0"/>
          <a:p>
            <a:pPr>
              <a:lnSpc>
                <a:spcPct val="100000"/>
              </a:lnSpc>
            </a:pPr>
            <a:r>
              <a:rPr lang="zh-CN">
                <a:solidFill>
                  <a:srgbClr val="4A5568"/>
                </a:solidFill>
                <a:latin typeface="微软雅黑" panose="020B0503020204020204" charset="-122"/>
                <a:ea typeface="微软雅黑" panose="020B0503020204020204" charset="-122"/>
              </a:rPr>
              <a:t>逐条问：这个假设真的成立吗</a:t>
            </a:r>
            <a:endParaRPr lang="zh-CN">
              <a:solidFill>
                <a:srgbClr val="4A5568"/>
              </a:solidFill>
              <a:latin typeface="微软雅黑" panose="020B0503020204020204" charset="-122"/>
              <a:ea typeface="微软雅黑" panose="020B0503020204020204" charset="-122"/>
            </a:endParaRPr>
          </a:p>
        </p:txBody>
      </p:sp>
      <p:sp>
        <p:nvSpPr>
          <p:cNvPr id="250" name="矩形 249"/>
          <p:cNvSpPr/>
          <p:nvPr/>
        </p:nvSpPr>
        <p:spPr>
          <a:xfrm>
            <a:off x="7277100" y="3371850"/>
            <a:ext cx="57150" cy="57150"/>
          </a:xfrm>
          <a:prstGeom prst="rect">
            <a:avLst/>
          </a:prstGeom>
          <a:solidFill>
            <a:srgbClr val="1E4FA8"/>
          </a:solidFill>
        </p:spPr>
        <p:txBody>
          <a:bodyPr/>
          <a:p/>
        </p:txBody>
      </p:sp>
      <p:sp>
        <p:nvSpPr>
          <p:cNvPr id="251" name="文本框 250" descr="{&quot;isTemplate&quot;:true,&quot;type&quot;:&quot;text&quot;}"/>
          <p:cNvSpPr txBox="1"/>
          <p:nvPr/>
        </p:nvSpPr>
        <p:spPr>
          <a:xfrm>
            <a:off x="7429500" y="3362325"/>
            <a:ext cx="2352675" cy="219075"/>
          </a:xfrm>
          <a:prstGeom prst="rect">
            <a:avLst/>
          </a:prstGeom>
        </p:spPr>
        <p:txBody>
          <a:bodyPr wrap="none" lIns="0" tIns="0" rIns="0" bIns="0"/>
          <a:p>
            <a:pPr>
              <a:lnSpc>
                <a:spcPct val="100000"/>
              </a:lnSpc>
            </a:pPr>
            <a:r>
              <a:rPr lang="zh-CN">
                <a:solidFill>
                  <a:srgbClr val="4A5568"/>
                </a:solidFill>
                <a:latin typeface="微软雅黑" panose="020B0503020204020204" charset="-122"/>
                <a:ea typeface="微软雅黑" panose="020B0503020204020204" charset="-122"/>
              </a:rPr>
              <a:t>能凭记忆画出结构，才算读透</a:t>
            </a:r>
            <a:endParaRPr lang="zh-CN">
              <a:solidFill>
                <a:srgbClr val="4A5568"/>
              </a:solidFill>
              <a:latin typeface="微软雅黑" panose="020B0503020204020204" charset="-122"/>
              <a:ea typeface="微软雅黑" panose="020B0503020204020204" charset="-122"/>
            </a:endParaRPr>
          </a:p>
        </p:txBody>
      </p:sp>
      <p:sp>
        <p:nvSpPr>
          <p:cNvPr id="252" name="圆角矩形 251"/>
          <p:cNvSpPr/>
          <p:nvPr/>
        </p:nvSpPr>
        <p:spPr>
          <a:xfrm>
            <a:off x="381000" y="4086225"/>
            <a:ext cx="6477000" cy="2362200"/>
          </a:xfrm>
          <a:prstGeom prst="roundRect">
            <a:avLst>
              <a:gd name="adj" fmla="val 3226"/>
            </a:avLst>
          </a:prstGeom>
          <a:solidFill>
            <a:srgbClr val="F7F9FC"/>
          </a:solidFill>
          <a:ln w="12700">
            <a:solidFill>
              <a:srgbClr val="D6DCE5"/>
            </a:solidFill>
            <a:prstDash val="solid"/>
          </a:ln>
        </p:spPr>
        <p:txBody>
          <a:bodyPr/>
          <a:p/>
        </p:txBody>
      </p:sp>
      <p:sp>
        <p:nvSpPr>
          <p:cNvPr id="253" name="文本框 252" descr="{&quot;isTemplate&quot;:true,&quot;type&quot;:&quot;text&quot;}"/>
          <p:cNvSpPr txBox="1"/>
          <p:nvPr/>
        </p:nvSpPr>
        <p:spPr>
          <a:xfrm>
            <a:off x="571500" y="4238625"/>
            <a:ext cx="6096000" cy="257175"/>
          </a:xfrm>
          <a:prstGeom prst="rect">
            <a:avLst/>
          </a:prstGeom>
        </p:spPr>
        <p:txBody>
          <a:bodyPr wrap="none" lIns="0" tIns="0" rIns="0" bIns="0"/>
          <a:p>
            <a:pPr algn="l">
              <a:lnSpc>
                <a:spcPct val="100000"/>
              </a:lnSpc>
              <a:buClrTx/>
              <a:buSzTx/>
              <a:buFontTx/>
            </a:pPr>
            <a:r>
              <a:rPr lang="zh-CN" sz="1800" b="1">
                <a:solidFill>
                  <a:srgbClr val="0E3F8C"/>
                </a:solidFill>
                <a:latin typeface="微软雅黑" panose="020B0503020204020204" charset="-122"/>
                <a:ea typeface="微软雅黑" panose="020B0503020204020204" charset="-122"/>
              </a:rPr>
              <a:t>什么时候值得花 若干小时做 Pass 3？</a:t>
            </a:r>
            <a:endParaRPr lang="zh-CN" sz="1800" b="1">
              <a:solidFill>
                <a:srgbClr val="0E3F8C"/>
              </a:solidFill>
              <a:latin typeface="微软雅黑" panose="020B0503020204020204" charset="-122"/>
              <a:ea typeface="微软雅黑" panose="020B0503020204020204" charset="-122"/>
            </a:endParaRPr>
          </a:p>
        </p:txBody>
      </p:sp>
      <p:sp>
        <p:nvSpPr>
          <p:cNvPr id="254" name="圆角矩形 253"/>
          <p:cNvSpPr/>
          <p:nvPr/>
        </p:nvSpPr>
        <p:spPr>
          <a:xfrm>
            <a:off x="571500" y="4648200"/>
            <a:ext cx="209550" cy="209550"/>
          </a:xfrm>
          <a:prstGeom prst="roundRect">
            <a:avLst>
              <a:gd name="adj" fmla="val 13636"/>
            </a:avLst>
          </a:prstGeom>
          <a:solidFill>
            <a:srgbClr val="1E4FA8"/>
          </a:solidFill>
        </p:spPr>
        <p:txBody>
          <a:bodyPr/>
          <a:p/>
        </p:txBody>
      </p:sp>
      <p:sp>
        <p:nvSpPr>
          <p:cNvPr id="255" name="文本框 254" descr="{&quot;isTemplate&quot;:true,&quot;type&quot;:&quot;text&quot;}"/>
          <p:cNvSpPr txBox="1"/>
          <p:nvPr/>
        </p:nvSpPr>
        <p:spPr>
          <a:xfrm>
            <a:off x="638175" y="4676775"/>
            <a:ext cx="85725" cy="161925"/>
          </a:xfrm>
          <a:prstGeom prst="rect">
            <a:avLst/>
          </a:prstGeom>
        </p:spPr>
        <p:txBody>
          <a:bodyPr wrap="none" lIns="0" tIns="0" rIns="0" bIns="0"/>
          <a:p>
            <a:pPr>
              <a:lnSpc>
                <a:spcPct val="100000"/>
              </a:lnSpc>
            </a:pPr>
            <a:r>
              <a:rPr lang="en-US" sz="1050" b="1">
                <a:solidFill>
                  <a:srgbClr val="FFFFFF"/>
                </a:solidFill>
                <a:latin typeface="微软雅黑" panose="020B0503020204020204" charset="-122"/>
                <a:ea typeface="微软雅黑" panose="020B0503020204020204" charset="-122"/>
              </a:rPr>
              <a:t>1</a:t>
            </a:r>
            <a:endParaRPr lang="en-US" sz="1050" b="1">
              <a:solidFill>
                <a:srgbClr val="FFFFFF"/>
              </a:solidFill>
              <a:latin typeface="微软雅黑" panose="020B0503020204020204" charset="-122"/>
              <a:ea typeface="微软雅黑" panose="020B0503020204020204" charset="-122"/>
            </a:endParaRPr>
          </a:p>
        </p:txBody>
      </p:sp>
      <p:sp>
        <p:nvSpPr>
          <p:cNvPr id="256" name="文本框 255" descr="{&quot;isTemplate&quot;:true,&quot;type&quot;:&quot;text&quot;}"/>
          <p:cNvSpPr txBox="1"/>
          <p:nvPr/>
        </p:nvSpPr>
        <p:spPr>
          <a:xfrm>
            <a:off x="895350" y="4638675"/>
            <a:ext cx="3048000" cy="228600"/>
          </a:xfrm>
          <a:prstGeom prst="rect">
            <a:avLst/>
          </a:prstGeom>
        </p:spPr>
        <p:txBody>
          <a:bodyPr wrap="none" lIns="0" tIns="0" rIns="0" bIns="0"/>
          <a:p>
            <a:pPr>
              <a:lnSpc>
                <a:spcPct val="100000"/>
              </a:lnSpc>
            </a:pPr>
            <a:r>
              <a:rPr lang="zh-CN">
                <a:solidFill>
                  <a:srgbClr val="1A2230"/>
                </a:solidFill>
                <a:latin typeface="微软雅黑" panose="020B0503020204020204" charset="-122"/>
                <a:ea typeface="微软雅黑" panose="020B0503020204020204" charset="-122"/>
              </a:rPr>
              <a:t>毕业设计、课程大作业需要复现实验</a:t>
            </a:r>
            <a:endParaRPr lang="zh-CN">
              <a:solidFill>
                <a:srgbClr val="1A2230"/>
              </a:solidFill>
              <a:latin typeface="微软雅黑" panose="020B0503020204020204" charset="-122"/>
              <a:ea typeface="微软雅黑" panose="020B0503020204020204" charset="-122"/>
            </a:endParaRPr>
          </a:p>
        </p:txBody>
      </p:sp>
      <p:sp>
        <p:nvSpPr>
          <p:cNvPr id="257" name="圆角矩形 256"/>
          <p:cNvSpPr/>
          <p:nvPr/>
        </p:nvSpPr>
        <p:spPr>
          <a:xfrm>
            <a:off x="571500" y="5086350"/>
            <a:ext cx="209550" cy="209550"/>
          </a:xfrm>
          <a:prstGeom prst="roundRect">
            <a:avLst>
              <a:gd name="adj" fmla="val 13636"/>
            </a:avLst>
          </a:prstGeom>
          <a:solidFill>
            <a:srgbClr val="1E4FA8"/>
          </a:solidFill>
        </p:spPr>
        <p:txBody>
          <a:bodyPr/>
          <a:p/>
        </p:txBody>
      </p:sp>
      <p:sp>
        <p:nvSpPr>
          <p:cNvPr id="258" name="文本框 257" descr="{&quot;isTemplate&quot;:true,&quot;type&quot;:&quot;text&quot;}"/>
          <p:cNvSpPr txBox="1"/>
          <p:nvPr/>
        </p:nvSpPr>
        <p:spPr>
          <a:xfrm>
            <a:off x="638175" y="5114925"/>
            <a:ext cx="85725" cy="161925"/>
          </a:xfrm>
          <a:prstGeom prst="rect">
            <a:avLst/>
          </a:prstGeom>
        </p:spPr>
        <p:txBody>
          <a:bodyPr wrap="none" lIns="0" tIns="0" rIns="0" bIns="0"/>
          <a:p>
            <a:pPr>
              <a:lnSpc>
                <a:spcPct val="100000"/>
              </a:lnSpc>
            </a:pPr>
            <a:r>
              <a:rPr lang="en-US" sz="1050" b="1">
                <a:solidFill>
                  <a:srgbClr val="FFFFFF"/>
                </a:solidFill>
                <a:latin typeface="微软雅黑" panose="020B0503020204020204" charset="-122"/>
                <a:ea typeface="微软雅黑" panose="020B0503020204020204" charset="-122"/>
              </a:rPr>
              <a:t>2</a:t>
            </a:r>
            <a:endParaRPr lang="en-US" sz="1050" b="1">
              <a:solidFill>
                <a:srgbClr val="FFFFFF"/>
              </a:solidFill>
              <a:latin typeface="微软雅黑" panose="020B0503020204020204" charset="-122"/>
              <a:ea typeface="微软雅黑" panose="020B0503020204020204" charset="-122"/>
            </a:endParaRPr>
          </a:p>
        </p:txBody>
      </p:sp>
      <p:sp>
        <p:nvSpPr>
          <p:cNvPr id="259" name="文本框 258" descr="{&quot;isTemplate&quot;:true,&quot;type&quot;:&quot;text&quot;}"/>
          <p:cNvSpPr txBox="1"/>
          <p:nvPr/>
        </p:nvSpPr>
        <p:spPr>
          <a:xfrm>
            <a:off x="895350" y="5076825"/>
            <a:ext cx="3238500" cy="228600"/>
          </a:xfrm>
          <a:prstGeom prst="rect">
            <a:avLst/>
          </a:prstGeom>
        </p:spPr>
        <p:txBody>
          <a:bodyPr wrap="none" lIns="0" tIns="0" rIns="0" bIns="0"/>
          <a:p>
            <a:pPr algn="l">
              <a:lnSpc>
                <a:spcPct val="100000"/>
              </a:lnSpc>
              <a:buClrTx/>
              <a:buSzTx/>
              <a:buFontTx/>
            </a:pPr>
            <a:r>
              <a:rPr lang="zh-CN" sz="1800">
                <a:solidFill>
                  <a:srgbClr val="1A2230"/>
                </a:solidFill>
                <a:latin typeface="微软雅黑" panose="020B0503020204020204" charset="-122"/>
                <a:ea typeface="微软雅黑" panose="020B0503020204020204" charset="-122"/>
              </a:rPr>
              <a:t>学科竞赛、科研训练项目要写文献综述</a:t>
            </a:r>
            <a:endParaRPr lang="zh-CN" sz="1800">
              <a:solidFill>
                <a:srgbClr val="1A2230"/>
              </a:solidFill>
              <a:latin typeface="微软雅黑" panose="020B0503020204020204" charset="-122"/>
              <a:ea typeface="微软雅黑" panose="020B0503020204020204" charset="-122"/>
            </a:endParaRPr>
          </a:p>
        </p:txBody>
      </p:sp>
      <p:sp>
        <p:nvSpPr>
          <p:cNvPr id="260" name="圆角矩形 259"/>
          <p:cNvSpPr/>
          <p:nvPr/>
        </p:nvSpPr>
        <p:spPr>
          <a:xfrm>
            <a:off x="571500" y="5524500"/>
            <a:ext cx="209550" cy="209550"/>
          </a:xfrm>
          <a:prstGeom prst="roundRect">
            <a:avLst>
              <a:gd name="adj" fmla="val 13636"/>
            </a:avLst>
          </a:prstGeom>
          <a:solidFill>
            <a:srgbClr val="1E4FA8"/>
          </a:solidFill>
        </p:spPr>
        <p:txBody>
          <a:bodyPr/>
          <a:p/>
        </p:txBody>
      </p:sp>
      <p:sp>
        <p:nvSpPr>
          <p:cNvPr id="261" name="文本框 260" descr="{&quot;isTemplate&quot;:true,&quot;type&quot;:&quot;text&quot;}"/>
          <p:cNvSpPr txBox="1"/>
          <p:nvPr/>
        </p:nvSpPr>
        <p:spPr>
          <a:xfrm>
            <a:off x="638175" y="5553075"/>
            <a:ext cx="85725" cy="161925"/>
          </a:xfrm>
          <a:prstGeom prst="rect">
            <a:avLst/>
          </a:prstGeom>
        </p:spPr>
        <p:txBody>
          <a:bodyPr wrap="none" lIns="0" tIns="0" rIns="0" bIns="0"/>
          <a:p>
            <a:pPr>
              <a:lnSpc>
                <a:spcPct val="100000"/>
              </a:lnSpc>
            </a:pPr>
            <a:r>
              <a:rPr lang="en-US" sz="1050" b="1">
                <a:solidFill>
                  <a:srgbClr val="FFFFFF"/>
                </a:solidFill>
                <a:latin typeface="微软雅黑" panose="020B0503020204020204" charset="-122"/>
                <a:ea typeface="微软雅黑" panose="020B0503020204020204" charset="-122"/>
              </a:rPr>
              <a:t>3</a:t>
            </a:r>
            <a:endParaRPr lang="en-US" sz="1050" b="1">
              <a:solidFill>
                <a:srgbClr val="FFFFFF"/>
              </a:solidFill>
              <a:latin typeface="微软雅黑" panose="020B0503020204020204" charset="-122"/>
              <a:ea typeface="微软雅黑" panose="020B0503020204020204" charset="-122"/>
            </a:endParaRPr>
          </a:p>
        </p:txBody>
      </p:sp>
      <p:sp>
        <p:nvSpPr>
          <p:cNvPr id="262" name="文本框 261" descr="{&quot;isTemplate&quot;:true,&quot;type&quot;:&quot;text&quot;}"/>
          <p:cNvSpPr txBox="1"/>
          <p:nvPr/>
        </p:nvSpPr>
        <p:spPr>
          <a:xfrm>
            <a:off x="895350" y="5514975"/>
            <a:ext cx="2857500" cy="228600"/>
          </a:xfrm>
          <a:prstGeom prst="rect">
            <a:avLst/>
          </a:prstGeom>
        </p:spPr>
        <p:txBody>
          <a:bodyPr wrap="none" lIns="0" tIns="0" rIns="0" bIns="0"/>
          <a:p>
            <a:pPr algn="l">
              <a:lnSpc>
                <a:spcPct val="100000"/>
              </a:lnSpc>
              <a:buClrTx/>
              <a:buSzTx/>
              <a:buFontTx/>
            </a:pPr>
            <a:r>
              <a:rPr lang="zh-CN" sz="1800">
                <a:solidFill>
                  <a:srgbClr val="1A2230"/>
                </a:solidFill>
                <a:latin typeface="微软雅黑" panose="020B0503020204020204" charset="-122"/>
                <a:ea typeface="微软雅黑" panose="020B0503020204020204" charset="-122"/>
              </a:rPr>
              <a:t>研讨课、组会要由你主讲这篇论文</a:t>
            </a:r>
            <a:endParaRPr lang="zh-CN" sz="1800">
              <a:solidFill>
                <a:srgbClr val="1A2230"/>
              </a:solidFill>
              <a:latin typeface="微软雅黑" panose="020B0503020204020204" charset="-122"/>
              <a:ea typeface="微软雅黑" panose="020B0503020204020204" charset="-122"/>
            </a:endParaRPr>
          </a:p>
        </p:txBody>
      </p:sp>
      <p:sp>
        <p:nvSpPr>
          <p:cNvPr id="263" name="文本框 262" descr="{&quot;isTemplate&quot;:true,&quot;type&quot;:&quot;text&quot;}"/>
          <p:cNvSpPr txBox="1"/>
          <p:nvPr/>
        </p:nvSpPr>
        <p:spPr>
          <a:xfrm>
            <a:off x="571500" y="5886450"/>
            <a:ext cx="6096000" cy="342900"/>
          </a:xfrm>
          <a:prstGeom prst="rect">
            <a:avLst/>
          </a:prstGeom>
        </p:spPr>
        <p:txBody>
          <a:bodyPr wrap="none" lIns="0" tIns="0" rIns="0" bIns="0"/>
          <a:p>
            <a:pPr>
              <a:lnSpc>
                <a:spcPct val="150000"/>
              </a:lnSpc>
            </a:pPr>
            <a:r>
              <a:rPr lang="zh-CN">
                <a:solidFill>
                  <a:srgbClr val="0E3F8C"/>
                </a:solidFill>
                <a:latin typeface="微软雅黑" panose="020B0503020204020204" charset="-122"/>
                <a:ea typeface="微软雅黑" panose="020B0503020204020204" charset="-122"/>
              </a:rPr>
              <a:t>课程作业只需要引用别人的结论，</a:t>
            </a:r>
            <a:r>
              <a:rPr lang="en-US">
                <a:solidFill>
                  <a:srgbClr val="0E3F8C"/>
                </a:solidFill>
                <a:latin typeface="微软雅黑" panose="020B0503020204020204" charset="-122"/>
                <a:ea typeface="微软雅黑" panose="020B0503020204020204" charset="-122"/>
              </a:rPr>
              <a:t>Pass 1+Pass 2 </a:t>
            </a:r>
            <a:r>
              <a:rPr lang="zh-CN">
                <a:solidFill>
                  <a:srgbClr val="0E3F8C"/>
                </a:solidFill>
                <a:latin typeface="微软雅黑" panose="020B0503020204020204" charset="-122"/>
                <a:ea typeface="微软雅黑" panose="020B0503020204020204" charset="-122"/>
              </a:rPr>
              <a:t>就够了。</a:t>
            </a:r>
            <a:endParaRPr lang="zh-CN">
              <a:solidFill>
                <a:srgbClr val="0E3F8C"/>
              </a:solidFill>
              <a:latin typeface="微软雅黑" panose="020B0503020204020204" charset="-122"/>
              <a:ea typeface="微软雅黑" panose="020B0503020204020204" charset="-122"/>
            </a:endParaRPr>
          </a:p>
        </p:txBody>
      </p:sp>
      <p:sp>
        <p:nvSpPr>
          <p:cNvPr id="264" name="圆角矩形 263"/>
          <p:cNvSpPr/>
          <p:nvPr/>
        </p:nvSpPr>
        <p:spPr>
          <a:xfrm>
            <a:off x="7096125" y="4086225"/>
            <a:ext cx="4714875" cy="2362200"/>
          </a:xfrm>
          <a:prstGeom prst="roundRect">
            <a:avLst>
              <a:gd name="adj" fmla="val 3226"/>
            </a:avLst>
          </a:prstGeom>
          <a:solidFill>
            <a:srgbClr val="FFFFFF"/>
          </a:solidFill>
        </p:spPr>
        <p:txBody>
          <a:bodyPr/>
          <a:p/>
        </p:txBody>
      </p:sp>
      <p:sp>
        <p:nvSpPr>
          <p:cNvPr id="265" name="任意多边形 264"/>
          <p:cNvSpPr/>
          <p:nvPr/>
        </p:nvSpPr>
        <p:spPr>
          <a:xfrm>
            <a:off x="7096125" y="4086225"/>
            <a:ext cx="4714875" cy="2362200"/>
          </a:xfrm>
          <a:custGeom>
            <a:avLst/>
            <a:gdLst/>
            <a:ahLst/>
            <a:cxnLst/>
            <a:pathLst>
              <a:path w="495" h="248">
                <a:moveTo>
                  <a:pt x="8" y="0"/>
                </a:moveTo>
                <a:cubicBezTo>
                  <a:pt x="6" y="0"/>
                  <a:pt x="5" y="1"/>
                  <a:pt x="5" y="3"/>
                </a:cubicBezTo>
                <a:lnTo>
                  <a:pt x="5" y="245"/>
                </a:lnTo>
                <a:cubicBezTo>
                  <a:pt x="5" y="247"/>
                  <a:pt x="6" y="248"/>
                  <a:pt x="8" y="248"/>
                </a:cubicBezTo>
                <a:cubicBezTo>
                  <a:pt x="3" y="248"/>
                  <a:pt x="0" y="244"/>
                  <a:pt x="0" y="240"/>
                </a:cubicBezTo>
                <a:lnTo>
                  <a:pt x="0" y="8"/>
                </a:lnTo>
                <a:cubicBezTo>
                  <a:pt x="0" y="4"/>
                  <a:pt x="3" y="0"/>
                  <a:pt x="8" y="0"/>
                </a:cubicBezTo>
                <a:close/>
              </a:path>
            </a:pathLst>
          </a:custGeom>
          <a:solidFill>
            <a:srgbClr val="D9534F"/>
          </a:solidFill>
        </p:spPr>
        <p:txBody>
          <a:bodyPr/>
          <a:p/>
        </p:txBody>
      </p:sp>
      <p:sp>
        <p:nvSpPr>
          <p:cNvPr id="266" name="文本框 265" descr="{&quot;isTemplate&quot;:true,&quot;type&quot;:&quot;text&quot;}"/>
          <p:cNvSpPr txBox="1"/>
          <p:nvPr/>
        </p:nvSpPr>
        <p:spPr>
          <a:xfrm>
            <a:off x="7286625" y="4238625"/>
            <a:ext cx="4333875" cy="257175"/>
          </a:xfrm>
          <a:prstGeom prst="rect">
            <a:avLst/>
          </a:prstGeom>
        </p:spPr>
        <p:txBody>
          <a:bodyPr wrap="none" lIns="0" tIns="0" rIns="0" bIns="0"/>
          <a:p>
            <a:pPr>
              <a:lnSpc>
                <a:spcPct val="100000"/>
              </a:lnSpc>
            </a:pPr>
            <a:r>
              <a:rPr lang="zh-CN" b="1">
                <a:solidFill>
                  <a:srgbClr val="D9534F"/>
                </a:solidFill>
                <a:latin typeface="微软雅黑" panose="020B0503020204020204" charset="-122"/>
                <a:ea typeface="微软雅黑" panose="020B0503020204020204" charset="-122"/>
              </a:rPr>
              <a:t>两个最常见的误区</a:t>
            </a:r>
            <a:endParaRPr lang="zh-CN" b="1">
              <a:solidFill>
                <a:srgbClr val="D9534F"/>
              </a:solidFill>
              <a:latin typeface="微软雅黑" panose="020B0503020204020204" charset="-122"/>
              <a:ea typeface="微软雅黑" panose="020B0503020204020204" charset="-122"/>
            </a:endParaRPr>
          </a:p>
        </p:txBody>
      </p:sp>
      <p:sp>
        <p:nvSpPr>
          <p:cNvPr id="267" name="文本框 266" descr="{&quot;isTemplate&quot;:true,&quot;type&quot;:&quot;text&quot;}"/>
          <p:cNvSpPr txBox="1"/>
          <p:nvPr/>
        </p:nvSpPr>
        <p:spPr>
          <a:xfrm>
            <a:off x="7286625" y="4619625"/>
            <a:ext cx="4333875" cy="733425"/>
          </a:xfrm>
          <a:prstGeom prst="rect">
            <a:avLst/>
          </a:prstGeom>
        </p:spPr>
        <p:txBody>
          <a:bodyPr wrap="square" lIns="0" tIns="0" rIns="0" bIns="0">
            <a:noAutofit/>
          </a:bodyPr>
          <a:p>
            <a:pPr indent="0" fontAlgn="auto">
              <a:lnSpc>
                <a:spcPct val="120000"/>
              </a:lnSpc>
            </a:pPr>
            <a:r>
              <a:rPr lang="zh-CN" b="1">
                <a:solidFill>
                  <a:srgbClr val="1A2230"/>
                </a:solidFill>
                <a:latin typeface="微软雅黑" panose="020B0503020204020204" charset="-122"/>
                <a:ea typeface="微软雅黑" panose="020B0503020204020204" charset="-122"/>
              </a:rPr>
              <a:t>误区一</a:t>
            </a:r>
            <a:r>
              <a:rPr lang="zh-CN">
                <a:solidFill>
                  <a:srgbClr val="1A2230"/>
                </a:solidFill>
                <a:latin typeface="微软雅黑" panose="020B0503020204020204" charset="-122"/>
                <a:ea typeface="微软雅黑" panose="020B0503020204020204" charset="-122"/>
              </a:rPr>
              <a:t>：第一遍就想读懂每个公式，结果卡在第一页，半小时后放弃。</a:t>
            </a:r>
            <a:endParaRPr lang="zh-CN">
              <a:solidFill>
                <a:srgbClr val="1A2230"/>
              </a:solidFill>
              <a:latin typeface="微软雅黑" panose="020B0503020204020204" charset="-122"/>
              <a:ea typeface="微软雅黑" panose="020B0503020204020204" charset="-122"/>
            </a:endParaRPr>
          </a:p>
        </p:txBody>
      </p:sp>
      <p:sp>
        <p:nvSpPr>
          <p:cNvPr id="268" name="文本框 267" descr="{&quot;isTemplate&quot;:true,&quot;type&quot;:&quot;text&quot;}"/>
          <p:cNvSpPr txBox="1"/>
          <p:nvPr/>
        </p:nvSpPr>
        <p:spPr>
          <a:xfrm>
            <a:off x="7286625" y="5438775"/>
            <a:ext cx="4333875" cy="733425"/>
          </a:xfrm>
          <a:prstGeom prst="rect">
            <a:avLst/>
          </a:prstGeom>
        </p:spPr>
        <p:txBody>
          <a:bodyPr wrap="square" lIns="0" tIns="0" rIns="0" bIns="0">
            <a:noAutofit/>
          </a:bodyPr>
          <a:p>
            <a:pPr lvl="0" algn="l">
              <a:lnSpc>
                <a:spcPct val="120000"/>
              </a:lnSpc>
              <a:buClrTx/>
              <a:buSzTx/>
              <a:buFontTx/>
            </a:pPr>
            <a:r>
              <a:rPr lang="zh-CN" b="1">
                <a:solidFill>
                  <a:srgbClr val="1A2230"/>
                </a:solidFill>
                <a:latin typeface="微软雅黑" panose="020B0503020204020204" charset="-122"/>
                <a:ea typeface="微软雅黑" panose="020B0503020204020204" charset="-122"/>
                <a:sym typeface="+mn-ea"/>
              </a:rPr>
              <a:t>误区二</a:t>
            </a:r>
            <a:r>
              <a:rPr lang="zh-CN">
                <a:solidFill>
                  <a:srgbClr val="1A2230"/>
                </a:solidFill>
                <a:latin typeface="微软雅黑" panose="020B0503020204020204" charset="-122"/>
                <a:ea typeface="微软雅黑" panose="020B0503020204020204" charset="-122"/>
                <a:sym typeface="+mn-ea"/>
              </a:rPr>
              <a:t>：读完全文才发现与主题无关；先做 Pass 1 就不会这样。</a:t>
            </a:r>
            <a:endParaRPr lang="zh-CN">
              <a:solidFill>
                <a:srgbClr val="1A2230"/>
              </a:solidFill>
              <a:latin typeface="微软雅黑" panose="020B0503020204020204" charset="-122"/>
              <a:ea typeface="微软雅黑" panose="020B0503020204020204" charset="-122"/>
              <a:sym typeface="+mn-ea"/>
            </a:endParaRPr>
          </a:p>
        </p:txBody>
      </p:sp>
      <p:sp>
        <p:nvSpPr>
          <p:cNvPr id="68" name="文本框 67" descr="{&quot;isTemplate&quot;:true,&quot;type&quot;:&quot;text&quot;}"/>
          <p:cNvSpPr txBox="1"/>
          <p:nvPr/>
        </p:nvSpPr>
        <p:spPr>
          <a:xfrm>
            <a:off x="9982200" y="285750"/>
            <a:ext cx="1828800" cy="190500"/>
          </a:xfrm>
          <a:prstGeom prst="rect">
            <a:avLst/>
          </a:prstGeom>
        </p:spPr>
        <p:txBody>
          <a:bodyPr wrap="none" lIns="0" tIns="0" rIns="0" bIns="0"/>
          <a:p>
            <a:pPr algn="ctr">
              <a:lnSpc>
                <a:spcPct val="100000"/>
              </a:lnSpc>
            </a:pPr>
            <a:r>
              <a:rPr lang="zh-CN" sz="1200">
                <a:solidFill>
                  <a:srgbClr val="AFC5E6"/>
                </a:solidFill>
                <a:latin typeface="微软雅黑" panose="020B0503020204020204" charset="-122"/>
                <a:ea typeface="微软雅黑" panose="020B0503020204020204" charset="-122"/>
              </a:rPr>
              <a:t>如何阅读学术论文</a:t>
            </a:r>
            <a:endParaRPr lang="zh-CN" sz="1200">
              <a:solidFill>
                <a:srgbClr val="AFC5E6"/>
              </a:solidFill>
              <a:latin typeface="微软雅黑" panose="020B0503020204020204" charset="-122"/>
              <a:ea typeface="微软雅黑" panose="020B0503020204020204" charset="-122"/>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308" name="" descr="&lt;Slide style={{ width: 1280, height: 720, background: '#FFFFFF', fontFamily: '微软雅黑', flexDirection: 'column', padding: 0 }}&gt;&#10;    &lt;Box style={{ width: 1280, height: 80, background: '#1E4FA8', flexDirection: 'row', alignItems: 'center', justifyContent: 'space-between', paddingLeft: 40, paddingRight: 40 }}&gt;&#10;        &lt;Text style={{ fontSize: 34, fontWeight: 'bold', color: '#FFFFFF' }}&gt;这篇论文配得上进参考文献吗：五个自查问题&lt;/Text&gt;&#10;        &lt;Text style={{ fontSize: 16, color: '#AFC5E6' }}&gt;如何阅读学术论文 · 技能篇&lt;/Text&gt;&#10;    &lt;/Box&gt;&#10;    &lt;Box style={{ width: 1200, height: 564, marginLeft: 40, marginTop: 12, flexDirection: 'column', gap: 14 }}&gt;&#10;        &lt;Box style={{ width: 1200, height: 48, background: '#E8EFF8', borderLeft: '5px solid #1E4FA8', borderRadius: 6, paddingLeft: 20, justifyContent: 'center' }}&gt;&#10;            &lt;Text style={{ fontSize: 24, fontWeight: 'bold', color: '#0E3F8C' }}&gt;读完一遍之后，用五个问题决定要不要引用它。&lt;/Text&gt;&#10;        &lt;/Box&gt;&#10;        &lt;Box style={{ width: 1200, height: 186, flexDirection: 'row', gap: 16 }}&gt;&#10;            &lt;Box style={{ width: 592, height: 186, background: '#FFFFFF', border: '1px solid #D6DCE5', borderRadius: 8, paddingLeft: 20, paddingRight: 20, paddingTop: 16, paddingBottom: 16, flexDirection: 'row', gap: 16 }}&gt;&#10;                &lt;Box style={{ width: 40, height: 40, background: '#1E4FA8', borderRadius: 6, justifyContent: 'center', alignItems: 'center' }}&gt;&#10;                    &lt;Text style={{ fontSize: 22, fontWeight: 'bold', color: '#FFFFFF' }}&gt;01&lt;/Text&gt;&#10;                &lt;/Box&gt;&#10;                &lt;Box style={{ width: 494, flexDirection: 'column', justifyContent: 'space-between' }}&gt;&#10;                    &lt;Text style={{ fontSize: 24, fontWeight: 'bold', color: '#0E3F8C' }}&gt;期刊是否同行评审&lt;/Text&gt;&#10;                    &lt;Text style={{ fontSize: 20, color: '#1A2230', lineHeight: 1.5 }}&gt;看期刊官网是否写明 peer review；预印本要区分是否已正式发表。&lt;/Text&gt;&#10;                    &lt;Text style={{ fontSize: 19, color: '#8B97A8' }}&gt;快速做法：期刊首页搜 peer review&lt;/Text&gt;&#10;                &lt;/Box&gt;&#10;            &lt;/Box&gt;&#10;            &lt;Box style={{ width: 592, height: 186, background: '#FFFFFF', border: '1px solid #D6DCE5', borderRadius: 8, paddingLeft: 20, paddingRight: 20, paddingTop: 16, paddingBottom: 16, flexDirection: 'row', gap: 16 }}&gt;&#10;                &lt;Box style={{ width: 40, height: 40, background: '#1E4FA8', borderRadius: 6, justifyContent: 'center', alignItems: 'center' }}&gt;&#10;                    &lt;Text style={{ fontSize: 22, fontWeight: 'bold', color: '#FFFFFF' }}&gt;02&lt;/Text&gt;&#10;                &lt;/Box&gt;&#10;                &lt;Box style={{ width: 494, flexDirection: 'column', justifyContent: 'space-between' }}&gt;&#10;                    &lt;Text style={{ fontSize: 24, fontWeight: 'bold', color: '#0E3F8C' }}&gt;作者与机构是否可查&lt;/Text&gt;&#10;                    &lt;Text style={{ fontSize: 20, color: '#1A2230', lineHeight: 1.5 }}&gt;能否找到作者的课题组主页、研究方向与以往发表记录。&lt;/Text&gt;&#10;                    &lt;Text style={{ fontSize: 19, color: '#8B97A8' }}&gt;快速做法：搜作者姓名 + 机构名&lt;/Text&gt;&#10;                &lt;/Box&gt;&#10;            &lt;/Box&gt;&#10;        &lt;/Box&gt;&#10;        &lt;Box style={{ width: 1200, height: 186, flexDirection: 'row', gap: 16 }}&gt;&#10;            &lt;Box style={{ width: 592, height: 186, background: '#FFFFFF', border: '1px solid #D6DCE5', borderRadius: 8, paddingLeft: 20, paddingRight: 20, paddingTop: 16, paddingBottom: 16, flexDirection: 'row', gap: 16 }}&gt;&#10;                &lt;Box style={{ width: 40, height: 40, background: '#1E4FA8', borderRadius: 6, justifyContent: 'center', alignItems: 'center' }}&gt;&#10;                    &lt;Text style={{ fontSize: 22, fontWeight: 'bold', color: '#FFFFFF' }}&gt;03&lt;/Text&gt;&#10;                &lt;/Box&gt;&#10;                &lt;Box style={{ width: 494, flexDirection: 'column', justifyContent: 'space-between' }}&gt;&#10;                    &lt;Text style={{ fontSize: 24, fontWeight: 'bold', color: '#0E3F8C' }}&gt;样本量与时间跨度够吗&lt;/Text&gt;&#10;                    &lt;Text style={{ fontSize: 20, color: '#1A2230', lineHeight: 1.5 }}&gt;30 个样本得出的&quot;普遍适用&quot;，要先打个问号再引用。&lt;/Text&gt;&#10;                    &lt;Text style={{ fontSize: 19, color: '#8B97A8' }}&gt;快速做法：直接看方法部分的样本描述&lt;/Text&gt;&#10;                &lt;/Box&gt;&#10;            &lt;/Box&gt;&#10;            &lt;Box style={{ width: 592, height: 186, background: '#FFFFFF', border: '1px solid #D6DCE5', borderRadius: 8, paddingLeft: 20, paddingRight: 20, paddingTop: 16, paddingBottom: 16, flexDirection: 'row', gap: 16 }}&gt;&#10;                &lt;Box style={{ width: 40, height: 40, background: '#1E4FA8', borderRadius: 6, justifyContent: 'center', alignItems: 'center' }}&gt;&#10;                    &lt;Text style={{ fontSize: 22, fontWeight: 'bold', color: '#FFFFFF' }}&gt;04&lt;/Text&gt;&#10;                &lt;/Box&gt;&#10;                &lt;Box style={{ width: 494, flexDirection: 'column', justifyContent: 'space-between' }}&gt;&#10;                    &lt;Text style={{ fontSize: 24, fontWeight: 'bold', color: '#0E3F8C' }}&gt;结论是否超出数据&lt;/Text&gt;&#10;                    &lt;Text style={{ fontSize: 20, color: '#1A2230', lineHeight: 1.5 }}&gt;结论里出现&quot;显著提升&quot;&quot;普遍适用&quot;时，回结果部分核对。&lt;/Text&gt;&#10;                    &lt;Text style={{ fontSize: 19, color: '#8B97A8' }}&gt;快速做法：把结论句与图表逐条对照&lt;/Text&gt;&#10;                &lt;/Box&gt;&#10;            &lt;/Box&gt;&#10;        &lt;/Box&gt;&#10;        &lt;Box style={{ width: 1200, height: 102, background: '#F0F5FC', border: '1px solid #D6DCE5', borderLeft: '5px solid #3D7BD9', borderRadius: 8, paddingLeft: 20, paddingRight: 20, paddingTop: 16, paddingBottom: 16, flexDirection: 'row', gap: 16 }}&gt;&#10;            &lt;Box style={{ width: 40, height: 40, background: '#3D7BD9', borderRadius: 6, justifyContent: 'center', alignItems: 'center' }}&gt;&#10;                &lt;Text style={{ fontSize: 22, fontWeight: 'bold', color: '#FFFFFF' }}&gt;05&lt;/Text&gt;&#10;            &lt;/Box&gt;&#10;            &lt;Box style={{ width: 1098, flexDirection: 'row', alignItems: 'center', gap: 14 }}&gt;&#10;                &lt;Text style={{ fontSize: 22, fontWeight: 'bold', color: '#0E3F8C' }}&gt;后续是否被引用与重复验证&lt;/Text&gt;&#10;                &lt;Text style={{ fontSize: 20, color: '#4A5568', lineHeight: 1.5 }}&gt;用 Google Scholar 或 Web of Science 看被引情况：发表一年后仍无人继续讨论的论文，引用前要更谨慎。&lt;/Text&gt;&#10;            &lt;/Box&gt;&#10;        &lt;/Box&gt;&#10;    &lt;/Box&gt;&#10;    &lt;Box style={{ width: 1200, height: 64, marginLeft: 40, flexDirection: 'row', alignItems: 'center', justifyContent: 'space-between' }}&gt;&#10;        &lt;Text style={{ fontSize: 14, color: '#8B97A8' }}&gt;华南理工大学图书馆 · 信息素养讲座&lt;/Text&gt;&#10;        &lt;Text style={{ fontSize: 15, fontWeight: 'bold', color: '#1E4FA8' }}&gt;08 / 10&lt;/Text&gt;&#10;    &lt;/Box&gt;&#10;&lt;/Slide&gt;&#10;"/>
        <p:cNvGrpSpPr/>
        <p:nvPr/>
      </p:nvGrpSpPr>
      <p:grpSpPr>
        <a:xfrm>
          <a:off x="0" y="0"/>
          <a:ext cx="0" cy="0"/>
          <a:chOff x="0" y="0"/>
          <a:chExt cx="0" cy="0"/>
        </a:xfrm>
      </p:grpSpPr>
      <p:sp>
        <p:nvSpPr>
          <p:cNvPr id="310" name="矩形 309"/>
          <p:cNvSpPr/>
          <p:nvPr/>
        </p:nvSpPr>
        <p:spPr>
          <a:xfrm>
            <a:off x="0" y="0"/>
            <a:ext cx="12192000" cy="762000"/>
          </a:xfrm>
          <a:prstGeom prst="rect">
            <a:avLst/>
          </a:prstGeom>
          <a:solidFill>
            <a:srgbClr val="1E4FA8"/>
          </a:solidFill>
        </p:spPr>
        <p:txBody>
          <a:bodyPr/>
          <a:p/>
        </p:txBody>
      </p:sp>
      <p:sp>
        <p:nvSpPr>
          <p:cNvPr id="311" name="文本框 310" descr="{&quot;isTemplate&quot;:true,&quot;type&quot;:&quot;text&quot;}"/>
          <p:cNvSpPr txBox="1"/>
          <p:nvPr/>
        </p:nvSpPr>
        <p:spPr>
          <a:xfrm>
            <a:off x="381000" y="190500"/>
            <a:ext cx="6477000" cy="390525"/>
          </a:xfrm>
          <a:prstGeom prst="rect">
            <a:avLst/>
          </a:prstGeom>
        </p:spPr>
        <p:txBody>
          <a:bodyPr wrap="none" lIns="0" tIns="0" rIns="0" bIns="0"/>
          <a:p>
            <a:pPr>
              <a:lnSpc>
                <a:spcPct val="100000"/>
              </a:lnSpc>
            </a:pPr>
            <a:r>
              <a:rPr lang="zh-CN" sz="2550" b="1">
                <a:solidFill>
                  <a:srgbClr val="FFFFFF"/>
                </a:solidFill>
                <a:latin typeface="微软雅黑" panose="020B0503020204020204" charset="-122"/>
                <a:ea typeface="微软雅黑" panose="020B0503020204020204" charset="-122"/>
              </a:rPr>
              <a:t>这篇论文可用作参考文献吗：五个自查问题</a:t>
            </a:r>
            <a:endParaRPr lang="zh-CN" sz="2550" b="1">
              <a:solidFill>
                <a:srgbClr val="FFFFFF"/>
              </a:solidFill>
              <a:latin typeface="微软雅黑" panose="020B0503020204020204" charset="-122"/>
              <a:ea typeface="微软雅黑" panose="020B0503020204020204" charset="-122"/>
            </a:endParaRPr>
          </a:p>
        </p:txBody>
      </p:sp>
      <p:sp>
        <p:nvSpPr>
          <p:cNvPr id="313" name="圆角矩形 312"/>
          <p:cNvSpPr/>
          <p:nvPr/>
        </p:nvSpPr>
        <p:spPr>
          <a:xfrm>
            <a:off x="428625" y="1116330"/>
            <a:ext cx="11382375" cy="457200"/>
          </a:xfrm>
          <a:prstGeom prst="roundRect">
            <a:avLst>
              <a:gd name="adj" fmla="val 12500"/>
            </a:avLst>
          </a:prstGeom>
          <a:solidFill>
            <a:srgbClr val="E8EFF8"/>
          </a:solidFill>
        </p:spPr>
        <p:txBody>
          <a:bodyPr/>
          <a:p/>
        </p:txBody>
      </p:sp>
      <p:sp>
        <p:nvSpPr>
          <p:cNvPr id="314" name="任意多边形 313"/>
          <p:cNvSpPr/>
          <p:nvPr/>
        </p:nvSpPr>
        <p:spPr>
          <a:xfrm>
            <a:off x="428625" y="1116330"/>
            <a:ext cx="11382375" cy="457200"/>
          </a:xfrm>
          <a:custGeom>
            <a:avLst/>
            <a:gdLst/>
            <a:ahLst/>
            <a:cxnLst/>
            <a:pathLst>
              <a:path w="1195" h="48">
                <a:moveTo>
                  <a:pt x="6" y="0"/>
                </a:moveTo>
                <a:cubicBezTo>
                  <a:pt x="5" y="0"/>
                  <a:pt x="5" y="0"/>
                  <a:pt x="5" y="1"/>
                </a:cubicBezTo>
                <a:lnTo>
                  <a:pt x="5" y="47"/>
                </a:lnTo>
                <a:cubicBezTo>
                  <a:pt x="5" y="48"/>
                  <a:pt x="5" y="48"/>
                  <a:pt x="6" y="48"/>
                </a:cubicBezTo>
                <a:cubicBezTo>
                  <a:pt x="3" y="48"/>
                  <a:pt x="0" y="45"/>
                  <a:pt x="0" y="42"/>
                </a:cubicBezTo>
                <a:lnTo>
                  <a:pt x="0" y="6"/>
                </a:lnTo>
                <a:cubicBezTo>
                  <a:pt x="0" y="3"/>
                  <a:pt x="3" y="0"/>
                  <a:pt x="6" y="0"/>
                </a:cubicBezTo>
                <a:close/>
              </a:path>
            </a:pathLst>
          </a:custGeom>
          <a:solidFill>
            <a:srgbClr val="1E4FA8"/>
          </a:solidFill>
        </p:spPr>
        <p:txBody>
          <a:bodyPr/>
          <a:p/>
        </p:txBody>
      </p:sp>
      <p:sp>
        <p:nvSpPr>
          <p:cNvPr id="315" name="文本框 314" descr="{&quot;isTemplate&quot;:true,&quot;type&quot;:&quot;text&quot;}"/>
          <p:cNvSpPr txBox="1"/>
          <p:nvPr/>
        </p:nvSpPr>
        <p:spPr>
          <a:xfrm>
            <a:off x="619125" y="1211580"/>
            <a:ext cx="11191875" cy="276225"/>
          </a:xfrm>
          <a:prstGeom prst="rect">
            <a:avLst/>
          </a:prstGeom>
        </p:spPr>
        <p:txBody>
          <a:bodyPr wrap="none" lIns="0" tIns="0" rIns="0" bIns="0"/>
          <a:p>
            <a:pPr>
              <a:lnSpc>
                <a:spcPct val="100000"/>
              </a:lnSpc>
            </a:pPr>
            <a:r>
              <a:rPr lang="zh-CN" sz="2000" b="1">
                <a:solidFill>
                  <a:srgbClr val="0E3F8C"/>
                </a:solidFill>
                <a:latin typeface="微软雅黑" panose="020B0503020204020204" charset="-122"/>
                <a:ea typeface="微软雅黑" panose="020B0503020204020204" charset="-122"/>
              </a:rPr>
              <a:t>读完之后，用五个问题决定要不要引用它。</a:t>
            </a:r>
            <a:endParaRPr lang="zh-CN" sz="2000" b="1">
              <a:solidFill>
                <a:srgbClr val="0E3F8C"/>
              </a:solidFill>
              <a:latin typeface="微软雅黑" panose="020B0503020204020204" charset="-122"/>
              <a:ea typeface="微软雅黑" panose="020B0503020204020204" charset="-122"/>
            </a:endParaRPr>
          </a:p>
        </p:txBody>
      </p:sp>
      <p:sp>
        <p:nvSpPr>
          <p:cNvPr id="316" name="圆角矩形 315"/>
          <p:cNvSpPr/>
          <p:nvPr/>
        </p:nvSpPr>
        <p:spPr>
          <a:xfrm>
            <a:off x="381000" y="1706880"/>
            <a:ext cx="5638800" cy="1771650"/>
          </a:xfrm>
          <a:prstGeom prst="roundRect">
            <a:avLst>
              <a:gd name="adj" fmla="val 4301"/>
            </a:avLst>
          </a:prstGeom>
          <a:solidFill>
            <a:srgbClr val="FFFFFF"/>
          </a:solidFill>
          <a:ln w="12700">
            <a:solidFill>
              <a:srgbClr val="D6DCE5"/>
            </a:solidFill>
            <a:prstDash val="solid"/>
          </a:ln>
        </p:spPr>
        <p:txBody>
          <a:bodyPr/>
          <a:p/>
        </p:txBody>
      </p:sp>
      <p:sp>
        <p:nvSpPr>
          <p:cNvPr id="317" name="圆角矩形 316"/>
          <p:cNvSpPr/>
          <p:nvPr/>
        </p:nvSpPr>
        <p:spPr>
          <a:xfrm>
            <a:off x="571500" y="1859280"/>
            <a:ext cx="381000" cy="381000"/>
          </a:xfrm>
          <a:prstGeom prst="roundRect">
            <a:avLst>
              <a:gd name="adj" fmla="val 15000"/>
            </a:avLst>
          </a:prstGeom>
          <a:solidFill>
            <a:srgbClr val="1E4FA8"/>
          </a:solidFill>
        </p:spPr>
        <p:txBody>
          <a:bodyPr/>
          <a:p/>
        </p:txBody>
      </p:sp>
      <p:sp>
        <p:nvSpPr>
          <p:cNvPr id="318" name="文本框 317" descr="{&quot;isTemplate&quot;:true,&quot;type&quot;:&quot;text&quot;}"/>
          <p:cNvSpPr txBox="1"/>
          <p:nvPr/>
        </p:nvSpPr>
        <p:spPr>
          <a:xfrm>
            <a:off x="628650" y="1925955"/>
            <a:ext cx="276225" cy="257175"/>
          </a:xfrm>
          <a:prstGeom prst="rect">
            <a:avLst/>
          </a:prstGeom>
        </p:spPr>
        <p:txBody>
          <a:bodyPr wrap="none" lIns="0" tIns="0" rIns="0" bIns="0"/>
          <a:p>
            <a:pPr>
              <a:lnSpc>
                <a:spcPct val="100000"/>
              </a:lnSpc>
            </a:pPr>
            <a:r>
              <a:rPr lang="en-US" sz="1650" b="1">
                <a:solidFill>
                  <a:srgbClr val="FFFFFF"/>
                </a:solidFill>
                <a:latin typeface="微软雅黑" panose="020B0503020204020204" charset="-122"/>
                <a:ea typeface="微软雅黑" panose="020B0503020204020204" charset="-122"/>
              </a:rPr>
              <a:t>01</a:t>
            </a:r>
            <a:endParaRPr lang="en-US" sz="1650" b="1">
              <a:solidFill>
                <a:srgbClr val="FFFFFF"/>
              </a:solidFill>
              <a:latin typeface="微软雅黑" panose="020B0503020204020204" charset="-122"/>
              <a:ea typeface="微软雅黑" panose="020B0503020204020204" charset="-122"/>
            </a:endParaRPr>
          </a:p>
        </p:txBody>
      </p:sp>
      <p:sp>
        <p:nvSpPr>
          <p:cNvPr id="319" name="文本框 318" descr="{&quot;isTemplate&quot;:true,&quot;type&quot;:&quot;text&quot;}"/>
          <p:cNvSpPr txBox="1"/>
          <p:nvPr/>
        </p:nvSpPr>
        <p:spPr>
          <a:xfrm>
            <a:off x="1104900" y="1859280"/>
            <a:ext cx="4705350" cy="276225"/>
          </a:xfrm>
          <a:prstGeom prst="rect">
            <a:avLst/>
          </a:prstGeom>
        </p:spPr>
        <p:txBody>
          <a:bodyPr wrap="none" lIns="0" tIns="0" rIns="0" bIns="0"/>
          <a:p>
            <a:pPr>
              <a:lnSpc>
                <a:spcPct val="100000"/>
              </a:lnSpc>
            </a:pPr>
            <a:r>
              <a:rPr lang="zh-CN" sz="2000" b="1">
                <a:solidFill>
                  <a:srgbClr val="0E3F8C"/>
                </a:solidFill>
                <a:latin typeface="微软雅黑" panose="020B0503020204020204" charset="-122"/>
                <a:ea typeface="微软雅黑" panose="020B0503020204020204" charset="-122"/>
              </a:rPr>
              <a:t>期刊是否同行评审</a:t>
            </a:r>
            <a:endParaRPr lang="zh-CN" sz="2000" b="1">
              <a:solidFill>
                <a:srgbClr val="0E3F8C"/>
              </a:solidFill>
              <a:latin typeface="微软雅黑" panose="020B0503020204020204" charset="-122"/>
              <a:ea typeface="微软雅黑" panose="020B0503020204020204" charset="-122"/>
            </a:endParaRPr>
          </a:p>
        </p:txBody>
      </p:sp>
      <p:sp>
        <p:nvSpPr>
          <p:cNvPr id="320" name="文本框 319" descr="{&quot;isTemplate&quot;:true,&quot;type&quot;:&quot;text&quot;}"/>
          <p:cNvSpPr txBox="1"/>
          <p:nvPr/>
        </p:nvSpPr>
        <p:spPr>
          <a:xfrm>
            <a:off x="1104900" y="2154555"/>
            <a:ext cx="4705350" cy="868680"/>
          </a:xfrm>
          <a:prstGeom prst="rect">
            <a:avLst/>
          </a:prstGeom>
        </p:spPr>
        <p:txBody>
          <a:bodyPr wrap="square" lIns="0" tIns="0" rIns="0" bIns="0">
            <a:noAutofit/>
          </a:bodyPr>
          <a:p>
            <a:pPr>
              <a:lnSpc>
                <a:spcPct val="150000"/>
              </a:lnSpc>
            </a:pPr>
            <a:r>
              <a:rPr lang="zh-CN">
                <a:solidFill>
                  <a:srgbClr val="1A2230"/>
                </a:solidFill>
                <a:latin typeface="微软雅黑" panose="020B0503020204020204" charset="-122"/>
                <a:ea typeface="微软雅黑" panose="020B0503020204020204" charset="-122"/>
              </a:rPr>
              <a:t>看期刊官网是否写明</a:t>
            </a:r>
            <a:r>
              <a:rPr lang="en-US">
                <a:solidFill>
                  <a:srgbClr val="1A2230"/>
                </a:solidFill>
                <a:latin typeface="微软雅黑" panose="020B0503020204020204" charset="-122"/>
                <a:ea typeface="微软雅黑" panose="020B0503020204020204" charset="-122"/>
              </a:rPr>
              <a:t> peer review</a:t>
            </a:r>
            <a:r>
              <a:rPr lang="zh-CN">
                <a:solidFill>
                  <a:srgbClr val="1A2230"/>
                </a:solidFill>
                <a:latin typeface="微软雅黑" panose="020B0503020204020204" charset="-122"/>
                <a:ea typeface="微软雅黑" panose="020B0503020204020204" charset="-122"/>
              </a:rPr>
              <a:t>；</a:t>
            </a:r>
            <a:endParaRPr lang="zh-CN">
              <a:solidFill>
                <a:srgbClr val="1A2230"/>
              </a:solidFill>
              <a:latin typeface="微软雅黑" panose="020B0503020204020204" charset="-122"/>
              <a:ea typeface="微软雅黑" panose="020B0503020204020204" charset="-122"/>
            </a:endParaRPr>
          </a:p>
          <a:p>
            <a:pPr>
              <a:lnSpc>
                <a:spcPct val="150000"/>
              </a:lnSpc>
            </a:pPr>
            <a:r>
              <a:rPr lang="zh-CN">
                <a:solidFill>
                  <a:srgbClr val="1A2230"/>
                </a:solidFill>
                <a:latin typeface="微软雅黑" panose="020B0503020204020204" charset="-122"/>
                <a:ea typeface="微软雅黑" panose="020B0503020204020204" charset="-122"/>
              </a:rPr>
              <a:t>预印本要区分是否已正式发表。</a:t>
            </a:r>
            <a:endParaRPr lang="zh-CN">
              <a:solidFill>
                <a:srgbClr val="1A2230"/>
              </a:solidFill>
              <a:latin typeface="微软雅黑" panose="020B0503020204020204" charset="-122"/>
              <a:ea typeface="微软雅黑" panose="020B0503020204020204" charset="-122"/>
            </a:endParaRPr>
          </a:p>
        </p:txBody>
      </p:sp>
      <p:sp>
        <p:nvSpPr>
          <p:cNvPr id="321" name="文本框 320" descr="{&quot;isTemplate&quot;:true,&quot;type&quot;:&quot;text&quot;}"/>
          <p:cNvSpPr txBox="1"/>
          <p:nvPr/>
        </p:nvSpPr>
        <p:spPr>
          <a:xfrm>
            <a:off x="1104900" y="3107055"/>
            <a:ext cx="4705350" cy="219075"/>
          </a:xfrm>
          <a:prstGeom prst="rect">
            <a:avLst/>
          </a:prstGeom>
        </p:spPr>
        <p:txBody>
          <a:bodyPr wrap="none" lIns="0" tIns="0" rIns="0" bIns="0"/>
          <a:p>
            <a:pPr>
              <a:lnSpc>
                <a:spcPct val="100000"/>
              </a:lnSpc>
            </a:pPr>
            <a:r>
              <a:rPr lang="zh-CN" sz="1600" b="1">
                <a:solidFill>
                  <a:srgbClr val="8B97A8"/>
                </a:solidFill>
                <a:latin typeface="微软雅黑" panose="020B0503020204020204" charset="-122"/>
                <a:ea typeface="微软雅黑" panose="020B0503020204020204" charset="-122"/>
              </a:rPr>
              <a:t>快速做法：长期关注行内的一些权威期刊</a:t>
            </a:r>
            <a:endParaRPr lang="zh-CN" sz="1600" b="1">
              <a:solidFill>
                <a:srgbClr val="8B97A8"/>
              </a:solidFill>
              <a:latin typeface="微软雅黑" panose="020B0503020204020204" charset="-122"/>
              <a:ea typeface="微软雅黑" panose="020B0503020204020204" charset="-122"/>
            </a:endParaRPr>
          </a:p>
        </p:txBody>
      </p:sp>
      <p:sp>
        <p:nvSpPr>
          <p:cNvPr id="322" name="圆角矩形 321"/>
          <p:cNvSpPr/>
          <p:nvPr/>
        </p:nvSpPr>
        <p:spPr>
          <a:xfrm>
            <a:off x="6172200" y="1706880"/>
            <a:ext cx="5638800" cy="1771650"/>
          </a:xfrm>
          <a:prstGeom prst="roundRect">
            <a:avLst>
              <a:gd name="adj" fmla="val 4301"/>
            </a:avLst>
          </a:prstGeom>
          <a:solidFill>
            <a:srgbClr val="FFFFFF"/>
          </a:solidFill>
          <a:ln w="12700">
            <a:solidFill>
              <a:srgbClr val="D6DCE5"/>
            </a:solidFill>
            <a:prstDash val="solid"/>
          </a:ln>
        </p:spPr>
        <p:txBody>
          <a:bodyPr/>
          <a:p/>
        </p:txBody>
      </p:sp>
      <p:sp>
        <p:nvSpPr>
          <p:cNvPr id="323" name="圆角矩形 322"/>
          <p:cNvSpPr/>
          <p:nvPr/>
        </p:nvSpPr>
        <p:spPr>
          <a:xfrm>
            <a:off x="6362700" y="1859280"/>
            <a:ext cx="381000" cy="381000"/>
          </a:xfrm>
          <a:prstGeom prst="roundRect">
            <a:avLst>
              <a:gd name="adj" fmla="val 15000"/>
            </a:avLst>
          </a:prstGeom>
          <a:solidFill>
            <a:srgbClr val="1E4FA8"/>
          </a:solidFill>
        </p:spPr>
        <p:txBody>
          <a:bodyPr/>
          <a:p/>
        </p:txBody>
      </p:sp>
      <p:sp>
        <p:nvSpPr>
          <p:cNvPr id="324" name="文本框 323" descr="{&quot;isTemplate&quot;:true,&quot;type&quot;:&quot;text&quot;}"/>
          <p:cNvSpPr txBox="1"/>
          <p:nvPr/>
        </p:nvSpPr>
        <p:spPr>
          <a:xfrm>
            <a:off x="6419850" y="1925955"/>
            <a:ext cx="276225" cy="257175"/>
          </a:xfrm>
          <a:prstGeom prst="rect">
            <a:avLst/>
          </a:prstGeom>
        </p:spPr>
        <p:txBody>
          <a:bodyPr wrap="none" lIns="0" tIns="0" rIns="0" bIns="0"/>
          <a:p>
            <a:pPr>
              <a:lnSpc>
                <a:spcPct val="100000"/>
              </a:lnSpc>
            </a:pPr>
            <a:r>
              <a:rPr lang="en-US" sz="1650" b="1">
                <a:solidFill>
                  <a:srgbClr val="FFFFFF"/>
                </a:solidFill>
                <a:latin typeface="微软雅黑" panose="020B0503020204020204" charset="-122"/>
                <a:ea typeface="微软雅黑" panose="020B0503020204020204" charset="-122"/>
              </a:rPr>
              <a:t>02</a:t>
            </a:r>
            <a:endParaRPr lang="en-US" sz="1650" b="1">
              <a:solidFill>
                <a:srgbClr val="FFFFFF"/>
              </a:solidFill>
              <a:latin typeface="微软雅黑" panose="020B0503020204020204" charset="-122"/>
              <a:ea typeface="微软雅黑" panose="020B0503020204020204" charset="-122"/>
            </a:endParaRPr>
          </a:p>
        </p:txBody>
      </p:sp>
      <p:sp>
        <p:nvSpPr>
          <p:cNvPr id="325" name="文本框 324" descr="{&quot;isTemplate&quot;:true,&quot;type&quot;:&quot;text&quot;}"/>
          <p:cNvSpPr txBox="1"/>
          <p:nvPr/>
        </p:nvSpPr>
        <p:spPr>
          <a:xfrm>
            <a:off x="6896100" y="1859280"/>
            <a:ext cx="4705350" cy="276225"/>
          </a:xfrm>
          <a:prstGeom prst="rect">
            <a:avLst/>
          </a:prstGeom>
        </p:spPr>
        <p:txBody>
          <a:bodyPr wrap="none" lIns="0" tIns="0" rIns="0" bIns="0"/>
          <a:p>
            <a:pPr algn="l">
              <a:lnSpc>
                <a:spcPct val="100000"/>
              </a:lnSpc>
              <a:buClrTx/>
              <a:buSzTx/>
              <a:buFontTx/>
            </a:pPr>
            <a:r>
              <a:rPr lang="zh-CN" sz="2000" b="1">
                <a:solidFill>
                  <a:srgbClr val="0E3F8C"/>
                </a:solidFill>
                <a:latin typeface="微软雅黑" panose="020B0503020204020204" charset="-122"/>
                <a:ea typeface="微软雅黑" panose="020B0503020204020204" charset="-122"/>
              </a:rPr>
              <a:t>作者与机构是否权威</a:t>
            </a:r>
            <a:endParaRPr lang="en-US" altLang="zh-CN" sz="2000" b="1">
              <a:solidFill>
                <a:srgbClr val="0E3F8C"/>
              </a:solidFill>
              <a:latin typeface="微软雅黑" panose="020B0503020204020204" charset="-122"/>
              <a:ea typeface="微软雅黑" panose="020B0503020204020204" charset="-122"/>
            </a:endParaRPr>
          </a:p>
        </p:txBody>
      </p:sp>
      <p:sp>
        <p:nvSpPr>
          <p:cNvPr id="326" name="文本框 325" descr="{&quot;isTemplate&quot;:true,&quot;type&quot;:&quot;text&quot;}"/>
          <p:cNvSpPr txBox="1"/>
          <p:nvPr/>
        </p:nvSpPr>
        <p:spPr>
          <a:xfrm>
            <a:off x="6896100" y="2230755"/>
            <a:ext cx="4705350" cy="685800"/>
          </a:xfrm>
          <a:prstGeom prst="rect">
            <a:avLst/>
          </a:prstGeom>
        </p:spPr>
        <p:txBody>
          <a:bodyPr wrap="square" lIns="0" tIns="0" rIns="0" bIns="0">
            <a:noAutofit/>
          </a:bodyPr>
          <a:p>
            <a:pPr algn="l">
              <a:lnSpc>
                <a:spcPct val="150000"/>
              </a:lnSpc>
              <a:buClrTx/>
              <a:buSzTx/>
              <a:buFontTx/>
            </a:pPr>
            <a:r>
              <a:rPr lang="zh-CN" sz="1700">
                <a:solidFill>
                  <a:srgbClr val="1A2230"/>
                </a:solidFill>
                <a:latin typeface="微软雅黑" panose="020B0503020204020204" charset="-122"/>
                <a:ea typeface="微软雅黑" panose="020B0503020204020204" charset="-122"/>
              </a:rPr>
              <a:t>能否找到作者的课题组主页、研究方向与以往发表记录。</a:t>
            </a:r>
            <a:endParaRPr lang="zh-CN" sz="1700">
              <a:solidFill>
                <a:srgbClr val="1A2230"/>
              </a:solidFill>
              <a:latin typeface="微软雅黑" panose="020B0503020204020204" charset="-122"/>
              <a:ea typeface="微软雅黑" panose="020B0503020204020204" charset="-122"/>
            </a:endParaRPr>
          </a:p>
        </p:txBody>
      </p:sp>
      <p:sp>
        <p:nvSpPr>
          <p:cNvPr id="327" name="文本框 326" descr="{&quot;isTemplate&quot;:true,&quot;type&quot;:&quot;text&quot;}"/>
          <p:cNvSpPr txBox="1"/>
          <p:nvPr/>
        </p:nvSpPr>
        <p:spPr>
          <a:xfrm>
            <a:off x="6896100" y="3107055"/>
            <a:ext cx="4705350" cy="219075"/>
          </a:xfrm>
          <a:prstGeom prst="rect">
            <a:avLst/>
          </a:prstGeom>
        </p:spPr>
        <p:txBody>
          <a:bodyPr wrap="none" lIns="0" tIns="0" rIns="0" bIns="0"/>
          <a:p>
            <a:pPr algn="l">
              <a:lnSpc>
                <a:spcPct val="100000"/>
              </a:lnSpc>
              <a:buClrTx/>
              <a:buSzTx/>
              <a:buFontTx/>
            </a:pPr>
            <a:r>
              <a:rPr lang="zh-CN" sz="1600" b="1">
                <a:solidFill>
                  <a:srgbClr val="8B97A8"/>
                </a:solidFill>
                <a:latin typeface="微软雅黑" panose="020B0503020204020204" charset="-122"/>
                <a:ea typeface="微软雅黑" panose="020B0503020204020204" charset="-122"/>
              </a:rPr>
              <a:t>快速做法：搜作者姓名 + 机构名</a:t>
            </a:r>
            <a:endParaRPr lang="zh-CN" sz="1600" b="1">
              <a:solidFill>
                <a:srgbClr val="8B97A8"/>
              </a:solidFill>
              <a:latin typeface="微软雅黑" panose="020B0503020204020204" charset="-122"/>
              <a:ea typeface="微软雅黑" panose="020B0503020204020204" charset="-122"/>
            </a:endParaRPr>
          </a:p>
        </p:txBody>
      </p:sp>
      <p:sp>
        <p:nvSpPr>
          <p:cNvPr id="328" name="圆角矩形 327"/>
          <p:cNvSpPr/>
          <p:nvPr/>
        </p:nvSpPr>
        <p:spPr>
          <a:xfrm>
            <a:off x="381000" y="3611880"/>
            <a:ext cx="5638800" cy="1771650"/>
          </a:xfrm>
          <a:prstGeom prst="roundRect">
            <a:avLst>
              <a:gd name="adj" fmla="val 4301"/>
            </a:avLst>
          </a:prstGeom>
          <a:solidFill>
            <a:srgbClr val="FFFFFF"/>
          </a:solidFill>
          <a:ln w="12700">
            <a:solidFill>
              <a:srgbClr val="D6DCE5"/>
            </a:solidFill>
            <a:prstDash val="solid"/>
          </a:ln>
        </p:spPr>
        <p:txBody>
          <a:bodyPr/>
          <a:p/>
        </p:txBody>
      </p:sp>
      <p:sp>
        <p:nvSpPr>
          <p:cNvPr id="329" name="圆角矩形 328"/>
          <p:cNvSpPr/>
          <p:nvPr/>
        </p:nvSpPr>
        <p:spPr>
          <a:xfrm>
            <a:off x="571500" y="3764280"/>
            <a:ext cx="381000" cy="381000"/>
          </a:xfrm>
          <a:prstGeom prst="roundRect">
            <a:avLst>
              <a:gd name="adj" fmla="val 15000"/>
            </a:avLst>
          </a:prstGeom>
          <a:solidFill>
            <a:srgbClr val="1E4FA8"/>
          </a:solidFill>
        </p:spPr>
        <p:txBody>
          <a:bodyPr/>
          <a:p/>
        </p:txBody>
      </p:sp>
      <p:sp>
        <p:nvSpPr>
          <p:cNvPr id="330" name="文本框 329" descr="{&quot;isTemplate&quot;:true,&quot;type&quot;:&quot;text&quot;}"/>
          <p:cNvSpPr txBox="1"/>
          <p:nvPr/>
        </p:nvSpPr>
        <p:spPr>
          <a:xfrm>
            <a:off x="628650" y="3830955"/>
            <a:ext cx="276225" cy="257175"/>
          </a:xfrm>
          <a:prstGeom prst="rect">
            <a:avLst/>
          </a:prstGeom>
        </p:spPr>
        <p:txBody>
          <a:bodyPr wrap="none" lIns="0" tIns="0" rIns="0" bIns="0"/>
          <a:p>
            <a:pPr>
              <a:lnSpc>
                <a:spcPct val="100000"/>
              </a:lnSpc>
            </a:pPr>
            <a:r>
              <a:rPr lang="en-US" sz="1650" b="1">
                <a:solidFill>
                  <a:srgbClr val="FFFFFF"/>
                </a:solidFill>
                <a:latin typeface="微软雅黑" panose="020B0503020204020204" charset="-122"/>
                <a:ea typeface="微软雅黑" panose="020B0503020204020204" charset="-122"/>
              </a:rPr>
              <a:t>03</a:t>
            </a:r>
            <a:endParaRPr lang="en-US" sz="1650" b="1">
              <a:solidFill>
                <a:srgbClr val="FFFFFF"/>
              </a:solidFill>
              <a:latin typeface="微软雅黑" panose="020B0503020204020204" charset="-122"/>
              <a:ea typeface="微软雅黑" panose="020B0503020204020204" charset="-122"/>
            </a:endParaRPr>
          </a:p>
        </p:txBody>
      </p:sp>
      <p:sp>
        <p:nvSpPr>
          <p:cNvPr id="331" name="文本框 330" descr="{&quot;isTemplate&quot;:true,&quot;type&quot;:&quot;text&quot;}"/>
          <p:cNvSpPr txBox="1"/>
          <p:nvPr/>
        </p:nvSpPr>
        <p:spPr>
          <a:xfrm>
            <a:off x="1104900" y="3764280"/>
            <a:ext cx="4705350" cy="276225"/>
          </a:xfrm>
          <a:prstGeom prst="rect">
            <a:avLst/>
          </a:prstGeom>
        </p:spPr>
        <p:txBody>
          <a:bodyPr wrap="none" lIns="0" tIns="0" rIns="0" bIns="0"/>
          <a:p>
            <a:pPr algn="l">
              <a:lnSpc>
                <a:spcPct val="100000"/>
              </a:lnSpc>
              <a:buClrTx/>
              <a:buSzTx/>
              <a:buFontTx/>
            </a:pPr>
            <a:r>
              <a:rPr lang="zh-CN" sz="2000" b="1">
                <a:solidFill>
                  <a:srgbClr val="0E3F8C"/>
                </a:solidFill>
                <a:latin typeface="微软雅黑" panose="020B0503020204020204" charset="-122"/>
                <a:ea typeface="微软雅黑" panose="020B0503020204020204" charset="-122"/>
              </a:rPr>
              <a:t>样本量与时间跨度够吗</a:t>
            </a:r>
            <a:endParaRPr lang="zh-CN" sz="2000" b="1">
              <a:solidFill>
                <a:srgbClr val="0E3F8C"/>
              </a:solidFill>
              <a:latin typeface="微软雅黑" panose="020B0503020204020204" charset="-122"/>
              <a:ea typeface="微软雅黑" panose="020B0503020204020204" charset="-122"/>
            </a:endParaRPr>
          </a:p>
        </p:txBody>
      </p:sp>
      <p:sp>
        <p:nvSpPr>
          <p:cNvPr id="332" name="文本框 331" descr="{&quot;isTemplate&quot;:true,&quot;type&quot;:&quot;text&quot;}"/>
          <p:cNvSpPr txBox="1"/>
          <p:nvPr/>
        </p:nvSpPr>
        <p:spPr>
          <a:xfrm>
            <a:off x="1104900" y="4354830"/>
            <a:ext cx="4705350" cy="342900"/>
          </a:xfrm>
          <a:prstGeom prst="rect">
            <a:avLst/>
          </a:prstGeom>
        </p:spPr>
        <p:txBody>
          <a:bodyPr wrap="none" lIns="0" tIns="0" rIns="0" bIns="0"/>
          <a:p>
            <a:pPr>
              <a:lnSpc>
                <a:spcPct val="150000"/>
              </a:lnSpc>
            </a:pPr>
            <a:r>
              <a:rPr lang="zh-CN" sz="1800">
                <a:solidFill>
                  <a:srgbClr val="1A2230"/>
                </a:solidFill>
                <a:latin typeface="微软雅黑" panose="020B0503020204020204" charset="-122"/>
                <a:ea typeface="微软雅黑" panose="020B0503020204020204" charset="-122"/>
              </a:rPr>
              <a:t>样本量太少的，要先打个问号再引用。</a:t>
            </a:r>
            <a:endParaRPr lang="zh-CN" sz="1800">
              <a:solidFill>
                <a:srgbClr val="1A2230"/>
              </a:solidFill>
              <a:latin typeface="微软雅黑" panose="020B0503020204020204" charset="-122"/>
              <a:ea typeface="微软雅黑" panose="020B0503020204020204" charset="-122"/>
            </a:endParaRPr>
          </a:p>
        </p:txBody>
      </p:sp>
      <p:sp>
        <p:nvSpPr>
          <p:cNvPr id="333" name="文本框 332" descr="{&quot;isTemplate&quot;:true,&quot;type&quot;:&quot;text&quot;}"/>
          <p:cNvSpPr txBox="1"/>
          <p:nvPr/>
        </p:nvSpPr>
        <p:spPr>
          <a:xfrm>
            <a:off x="1104900" y="5012055"/>
            <a:ext cx="4705350" cy="219075"/>
          </a:xfrm>
          <a:prstGeom prst="rect">
            <a:avLst/>
          </a:prstGeom>
        </p:spPr>
        <p:txBody>
          <a:bodyPr wrap="none" lIns="0" tIns="0" rIns="0" bIns="0"/>
          <a:p>
            <a:pPr>
              <a:lnSpc>
                <a:spcPct val="100000"/>
              </a:lnSpc>
            </a:pPr>
            <a:r>
              <a:rPr lang="zh-CN" sz="1600" b="1">
                <a:solidFill>
                  <a:srgbClr val="8B97A8"/>
                </a:solidFill>
                <a:latin typeface="微软雅黑" panose="020B0503020204020204" charset="-122"/>
                <a:ea typeface="微软雅黑" panose="020B0503020204020204" charset="-122"/>
              </a:rPr>
              <a:t>快速做法：直接看方法部分的样本描述</a:t>
            </a:r>
            <a:endParaRPr lang="zh-CN" sz="1600" b="1">
              <a:solidFill>
                <a:srgbClr val="8B97A8"/>
              </a:solidFill>
              <a:latin typeface="微软雅黑" panose="020B0503020204020204" charset="-122"/>
              <a:ea typeface="微软雅黑" panose="020B0503020204020204" charset="-122"/>
            </a:endParaRPr>
          </a:p>
        </p:txBody>
      </p:sp>
      <p:sp>
        <p:nvSpPr>
          <p:cNvPr id="334" name="圆角矩形 333"/>
          <p:cNvSpPr/>
          <p:nvPr/>
        </p:nvSpPr>
        <p:spPr>
          <a:xfrm>
            <a:off x="6172200" y="3611880"/>
            <a:ext cx="5638800" cy="1771650"/>
          </a:xfrm>
          <a:prstGeom prst="roundRect">
            <a:avLst>
              <a:gd name="adj" fmla="val 4301"/>
            </a:avLst>
          </a:prstGeom>
          <a:solidFill>
            <a:srgbClr val="FFFFFF"/>
          </a:solidFill>
          <a:ln w="12700">
            <a:solidFill>
              <a:srgbClr val="D6DCE5"/>
            </a:solidFill>
            <a:prstDash val="solid"/>
          </a:ln>
        </p:spPr>
        <p:txBody>
          <a:bodyPr/>
          <a:p/>
        </p:txBody>
      </p:sp>
      <p:sp>
        <p:nvSpPr>
          <p:cNvPr id="335" name="圆角矩形 334"/>
          <p:cNvSpPr/>
          <p:nvPr/>
        </p:nvSpPr>
        <p:spPr>
          <a:xfrm>
            <a:off x="6362700" y="3764280"/>
            <a:ext cx="381000" cy="381000"/>
          </a:xfrm>
          <a:prstGeom prst="roundRect">
            <a:avLst>
              <a:gd name="adj" fmla="val 15000"/>
            </a:avLst>
          </a:prstGeom>
          <a:solidFill>
            <a:srgbClr val="1E4FA8"/>
          </a:solidFill>
        </p:spPr>
        <p:txBody>
          <a:bodyPr/>
          <a:p/>
        </p:txBody>
      </p:sp>
      <p:sp>
        <p:nvSpPr>
          <p:cNvPr id="336" name="文本框 335" descr="{&quot;isTemplate&quot;:true,&quot;type&quot;:&quot;text&quot;}"/>
          <p:cNvSpPr txBox="1"/>
          <p:nvPr/>
        </p:nvSpPr>
        <p:spPr>
          <a:xfrm>
            <a:off x="6419850" y="3830955"/>
            <a:ext cx="276225" cy="257175"/>
          </a:xfrm>
          <a:prstGeom prst="rect">
            <a:avLst/>
          </a:prstGeom>
        </p:spPr>
        <p:txBody>
          <a:bodyPr wrap="none" lIns="0" tIns="0" rIns="0" bIns="0"/>
          <a:p>
            <a:pPr>
              <a:lnSpc>
                <a:spcPct val="100000"/>
              </a:lnSpc>
            </a:pPr>
            <a:r>
              <a:rPr lang="en-US" sz="1650" b="1">
                <a:solidFill>
                  <a:srgbClr val="FFFFFF"/>
                </a:solidFill>
                <a:latin typeface="微软雅黑" panose="020B0503020204020204" charset="-122"/>
                <a:ea typeface="微软雅黑" panose="020B0503020204020204" charset="-122"/>
              </a:rPr>
              <a:t>04</a:t>
            </a:r>
            <a:endParaRPr lang="en-US" sz="1650" b="1">
              <a:solidFill>
                <a:srgbClr val="FFFFFF"/>
              </a:solidFill>
              <a:latin typeface="微软雅黑" panose="020B0503020204020204" charset="-122"/>
              <a:ea typeface="微软雅黑" panose="020B0503020204020204" charset="-122"/>
            </a:endParaRPr>
          </a:p>
        </p:txBody>
      </p:sp>
      <p:sp>
        <p:nvSpPr>
          <p:cNvPr id="337" name="文本框 336" descr="{&quot;isTemplate&quot;:true,&quot;type&quot;:&quot;text&quot;}"/>
          <p:cNvSpPr txBox="1"/>
          <p:nvPr/>
        </p:nvSpPr>
        <p:spPr>
          <a:xfrm>
            <a:off x="6896100" y="3764280"/>
            <a:ext cx="4705350" cy="276225"/>
          </a:xfrm>
          <a:prstGeom prst="rect">
            <a:avLst/>
          </a:prstGeom>
        </p:spPr>
        <p:txBody>
          <a:bodyPr wrap="none" lIns="0" tIns="0" rIns="0" bIns="0"/>
          <a:p>
            <a:pPr algn="l">
              <a:lnSpc>
                <a:spcPct val="100000"/>
              </a:lnSpc>
              <a:buClrTx/>
              <a:buSzTx/>
              <a:buFontTx/>
            </a:pPr>
            <a:r>
              <a:rPr lang="zh-CN" sz="2000" b="1">
                <a:solidFill>
                  <a:srgbClr val="0E3F8C"/>
                </a:solidFill>
                <a:latin typeface="微软雅黑" panose="020B0503020204020204" charset="-122"/>
                <a:ea typeface="微软雅黑" panose="020B0503020204020204" charset="-122"/>
              </a:rPr>
              <a:t>结论是否超出数据</a:t>
            </a:r>
            <a:endParaRPr lang="zh-CN" sz="2000" b="1">
              <a:solidFill>
                <a:srgbClr val="0E3F8C"/>
              </a:solidFill>
              <a:latin typeface="微软雅黑" panose="020B0503020204020204" charset="-122"/>
              <a:ea typeface="微软雅黑" panose="020B0503020204020204" charset="-122"/>
            </a:endParaRPr>
          </a:p>
        </p:txBody>
      </p:sp>
      <p:sp>
        <p:nvSpPr>
          <p:cNvPr id="339" name="文本框 338" descr="{&quot;isTemplate&quot;:true,&quot;type&quot;:&quot;text&quot;}"/>
          <p:cNvSpPr txBox="1"/>
          <p:nvPr/>
        </p:nvSpPr>
        <p:spPr>
          <a:xfrm>
            <a:off x="6896100" y="5012055"/>
            <a:ext cx="4705350" cy="219075"/>
          </a:xfrm>
          <a:prstGeom prst="rect">
            <a:avLst/>
          </a:prstGeom>
        </p:spPr>
        <p:txBody>
          <a:bodyPr wrap="none" lIns="0" tIns="0" rIns="0" bIns="0"/>
          <a:p>
            <a:pPr>
              <a:lnSpc>
                <a:spcPct val="100000"/>
              </a:lnSpc>
            </a:pPr>
            <a:r>
              <a:rPr lang="zh-CN" sz="1600" b="1">
                <a:solidFill>
                  <a:srgbClr val="8B97A8"/>
                </a:solidFill>
                <a:latin typeface="微软雅黑" panose="020B0503020204020204" charset="-122"/>
                <a:ea typeface="微软雅黑" panose="020B0503020204020204" charset="-122"/>
              </a:rPr>
              <a:t>快速做法：把结论句与图表逐条对照</a:t>
            </a:r>
            <a:endParaRPr lang="zh-CN" sz="1600" b="1">
              <a:solidFill>
                <a:srgbClr val="8B97A8"/>
              </a:solidFill>
              <a:latin typeface="微软雅黑" panose="020B0503020204020204" charset="-122"/>
              <a:ea typeface="微软雅黑" panose="020B0503020204020204" charset="-122"/>
            </a:endParaRPr>
          </a:p>
        </p:txBody>
      </p:sp>
      <p:sp>
        <p:nvSpPr>
          <p:cNvPr id="340" name="圆角矩形 339"/>
          <p:cNvSpPr/>
          <p:nvPr/>
        </p:nvSpPr>
        <p:spPr>
          <a:xfrm>
            <a:off x="428625" y="5516880"/>
            <a:ext cx="11382375" cy="971550"/>
          </a:xfrm>
          <a:prstGeom prst="roundRect">
            <a:avLst>
              <a:gd name="adj" fmla="val 7843"/>
            </a:avLst>
          </a:prstGeom>
          <a:solidFill>
            <a:srgbClr val="F0F5FC"/>
          </a:solidFill>
        </p:spPr>
        <p:txBody>
          <a:bodyPr/>
          <a:p/>
        </p:txBody>
      </p:sp>
      <p:sp>
        <p:nvSpPr>
          <p:cNvPr id="341" name="任意多边形 340"/>
          <p:cNvSpPr/>
          <p:nvPr/>
        </p:nvSpPr>
        <p:spPr>
          <a:xfrm>
            <a:off x="428625" y="5516880"/>
            <a:ext cx="11382375" cy="971550"/>
          </a:xfrm>
          <a:custGeom>
            <a:avLst/>
            <a:gdLst/>
            <a:ahLst/>
            <a:cxnLst/>
            <a:pathLst>
              <a:path w="1195" h="102">
                <a:moveTo>
                  <a:pt x="8" y="0"/>
                </a:moveTo>
                <a:cubicBezTo>
                  <a:pt x="6" y="0"/>
                  <a:pt x="5" y="1"/>
                  <a:pt x="5" y="3"/>
                </a:cubicBezTo>
                <a:lnTo>
                  <a:pt x="5" y="99"/>
                </a:lnTo>
                <a:cubicBezTo>
                  <a:pt x="5" y="101"/>
                  <a:pt x="6" y="102"/>
                  <a:pt x="8" y="102"/>
                </a:cubicBezTo>
                <a:cubicBezTo>
                  <a:pt x="3" y="102"/>
                  <a:pt x="0" y="98"/>
                  <a:pt x="0" y="94"/>
                </a:cubicBezTo>
                <a:lnTo>
                  <a:pt x="0" y="8"/>
                </a:lnTo>
                <a:cubicBezTo>
                  <a:pt x="0" y="4"/>
                  <a:pt x="3" y="0"/>
                  <a:pt x="8" y="0"/>
                </a:cubicBezTo>
                <a:close/>
              </a:path>
            </a:pathLst>
          </a:custGeom>
          <a:solidFill>
            <a:srgbClr val="3D7BD9"/>
          </a:solidFill>
        </p:spPr>
        <p:txBody>
          <a:bodyPr/>
          <a:p/>
        </p:txBody>
      </p:sp>
      <p:sp>
        <p:nvSpPr>
          <p:cNvPr id="342" name="圆角矩形 341"/>
          <p:cNvSpPr/>
          <p:nvPr/>
        </p:nvSpPr>
        <p:spPr>
          <a:xfrm>
            <a:off x="619125" y="5669280"/>
            <a:ext cx="381000" cy="381000"/>
          </a:xfrm>
          <a:prstGeom prst="roundRect">
            <a:avLst>
              <a:gd name="adj" fmla="val 15000"/>
            </a:avLst>
          </a:prstGeom>
          <a:solidFill>
            <a:srgbClr val="3D7BD9"/>
          </a:solidFill>
        </p:spPr>
        <p:txBody>
          <a:bodyPr/>
          <a:p/>
        </p:txBody>
      </p:sp>
      <p:sp>
        <p:nvSpPr>
          <p:cNvPr id="343" name="文本框 342" descr="{&quot;isTemplate&quot;:true,&quot;type&quot;:&quot;text&quot;}"/>
          <p:cNvSpPr txBox="1"/>
          <p:nvPr/>
        </p:nvSpPr>
        <p:spPr>
          <a:xfrm>
            <a:off x="676275" y="5735955"/>
            <a:ext cx="276225" cy="257175"/>
          </a:xfrm>
          <a:prstGeom prst="rect">
            <a:avLst/>
          </a:prstGeom>
        </p:spPr>
        <p:txBody>
          <a:bodyPr wrap="none" lIns="0" tIns="0" rIns="0" bIns="0"/>
          <a:p>
            <a:pPr>
              <a:lnSpc>
                <a:spcPct val="100000"/>
              </a:lnSpc>
            </a:pPr>
            <a:r>
              <a:rPr lang="en-US" sz="1650" b="1">
                <a:solidFill>
                  <a:srgbClr val="FFFFFF"/>
                </a:solidFill>
                <a:latin typeface="微软雅黑" panose="020B0503020204020204" charset="-122"/>
                <a:ea typeface="微软雅黑" panose="020B0503020204020204" charset="-122"/>
              </a:rPr>
              <a:t>05</a:t>
            </a:r>
            <a:endParaRPr lang="en-US" sz="1650" b="1">
              <a:solidFill>
                <a:srgbClr val="FFFFFF"/>
              </a:solidFill>
              <a:latin typeface="微软雅黑" panose="020B0503020204020204" charset="-122"/>
              <a:ea typeface="微软雅黑" panose="020B0503020204020204" charset="-122"/>
            </a:endParaRPr>
          </a:p>
        </p:txBody>
      </p:sp>
      <p:sp>
        <p:nvSpPr>
          <p:cNvPr id="344" name="文本框 343" descr="{&quot;isTemplate&quot;:true,&quot;type&quot;:&quot;text&quot;}"/>
          <p:cNvSpPr txBox="1"/>
          <p:nvPr/>
        </p:nvSpPr>
        <p:spPr>
          <a:xfrm>
            <a:off x="1152525" y="5878830"/>
            <a:ext cx="2276475" cy="257175"/>
          </a:xfrm>
          <a:prstGeom prst="rect">
            <a:avLst/>
          </a:prstGeom>
        </p:spPr>
        <p:txBody>
          <a:bodyPr wrap="none" lIns="0" tIns="0" rIns="0" bIns="0"/>
          <a:p>
            <a:pPr algn="l">
              <a:lnSpc>
                <a:spcPct val="100000"/>
              </a:lnSpc>
              <a:buClrTx/>
              <a:buSzTx/>
              <a:buFontTx/>
            </a:pPr>
            <a:r>
              <a:rPr lang="zh-CN" sz="2000" b="1">
                <a:solidFill>
                  <a:srgbClr val="0E3F8C"/>
                </a:solidFill>
                <a:latin typeface="微软雅黑" panose="020B0503020204020204" charset="-122"/>
                <a:ea typeface="微软雅黑" panose="020B0503020204020204" charset="-122"/>
              </a:rPr>
              <a:t>后续是否被引用与重复验证</a:t>
            </a:r>
            <a:endParaRPr lang="zh-CN" sz="2000" b="1">
              <a:solidFill>
                <a:srgbClr val="0E3F8C"/>
              </a:solidFill>
              <a:latin typeface="微软雅黑" panose="020B0503020204020204" charset="-122"/>
              <a:ea typeface="微软雅黑" panose="020B0503020204020204" charset="-122"/>
            </a:endParaRPr>
          </a:p>
        </p:txBody>
      </p:sp>
      <p:sp>
        <p:nvSpPr>
          <p:cNvPr id="345" name="文本框 344" descr="{&quot;isTemplate&quot;:true,&quot;type&quot;:&quot;text&quot;}"/>
          <p:cNvSpPr txBox="1"/>
          <p:nvPr/>
        </p:nvSpPr>
        <p:spPr>
          <a:xfrm>
            <a:off x="4470400" y="5804535"/>
            <a:ext cx="7212965" cy="342900"/>
          </a:xfrm>
          <a:prstGeom prst="rect">
            <a:avLst/>
          </a:prstGeom>
        </p:spPr>
        <p:txBody>
          <a:bodyPr wrap="none" lIns="0" tIns="0" rIns="0" bIns="0"/>
          <a:p>
            <a:pPr>
              <a:lnSpc>
                <a:spcPct val="150000"/>
              </a:lnSpc>
            </a:pPr>
            <a:r>
              <a:rPr lang="zh-CN" sz="1700">
                <a:solidFill>
                  <a:srgbClr val="1A2230"/>
                </a:solidFill>
                <a:latin typeface="微软雅黑" panose="020B0503020204020204" charset="-122"/>
                <a:ea typeface="微软雅黑" panose="020B0503020204020204" charset="-122"/>
              </a:rPr>
              <a:t>看</a:t>
            </a:r>
            <a:r>
              <a:rPr lang="zh-CN" sz="1700" b="1">
                <a:solidFill>
                  <a:srgbClr val="C00000"/>
                </a:solidFill>
                <a:latin typeface="微软雅黑" panose="020B0503020204020204" charset="-122"/>
                <a:ea typeface="微软雅黑" panose="020B0503020204020204" charset="-122"/>
              </a:rPr>
              <a:t>论文被引情况</a:t>
            </a:r>
            <a:r>
              <a:rPr lang="zh-CN" sz="1700">
                <a:solidFill>
                  <a:srgbClr val="1A2230"/>
                </a:solidFill>
                <a:latin typeface="微软雅黑" panose="020B0503020204020204" charset="-122"/>
                <a:ea typeface="微软雅黑" panose="020B0503020204020204" charset="-122"/>
              </a:rPr>
              <a:t>：发表一年后仍无人继续讨论的论文，引用前要更谨慎。</a:t>
            </a:r>
            <a:endParaRPr lang="zh-CN" sz="1700">
              <a:solidFill>
                <a:srgbClr val="1A2230"/>
              </a:solidFill>
              <a:latin typeface="微软雅黑" panose="020B0503020204020204" charset="-122"/>
              <a:ea typeface="微软雅黑" panose="020B0503020204020204" charset="-122"/>
            </a:endParaRPr>
          </a:p>
        </p:txBody>
      </p:sp>
      <p:sp>
        <p:nvSpPr>
          <p:cNvPr id="2" name="文本框 1" descr="{&quot;isTemplate&quot;:true,&quot;type&quot;:&quot;text&quot;}"/>
          <p:cNvSpPr txBox="1"/>
          <p:nvPr/>
        </p:nvSpPr>
        <p:spPr>
          <a:xfrm>
            <a:off x="6858000" y="4083685"/>
            <a:ext cx="4705350" cy="685800"/>
          </a:xfrm>
          <a:prstGeom prst="rect">
            <a:avLst/>
          </a:prstGeom>
        </p:spPr>
        <p:txBody>
          <a:bodyPr wrap="square" lIns="0" tIns="0" rIns="0" bIns="0">
            <a:noAutofit/>
          </a:bodyPr>
          <a:p>
            <a:pPr algn="l">
              <a:lnSpc>
                <a:spcPct val="150000"/>
              </a:lnSpc>
            </a:pPr>
            <a:r>
              <a:rPr lang="zh-CN" sz="1700">
                <a:solidFill>
                  <a:srgbClr val="1A2230"/>
                </a:solidFill>
                <a:latin typeface="微软雅黑" panose="020B0503020204020204" charset="-122"/>
                <a:ea typeface="微软雅黑" panose="020B0503020204020204" charset="-122"/>
                <a:sym typeface="+mn-ea"/>
              </a:rPr>
              <a:t>结论里出现"显著提升""普遍适用"时，回结果部分核对。</a:t>
            </a:r>
            <a:endParaRPr lang="zh-CN" sz="1700">
              <a:solidFill>
                <a:srgbClr val="1A2230"/>
              </a:solidFill>
              <a:latin typeface="微软雅黑" panose="020B0503020204020204" charset="-122"/>
              <a:ea typeface="微软雅黑" panose="020B0503020204020204" charset="-122"/>
            </a:endParaRPr>
          </a:p>
        </p:txBody>
      </p:sp>
      <p:sp>
        <p:nvSpPr>
          <p:cNvPr id="68" name="文本框 67" descr="{&quot;isTemplate&quot;:true,&quot;type&quot;:&quot;text&quot;}"/>
          <p:cNvSpPr txBox="1"/>
          <p:nvPr/>
        </p:nvSpPr>
        <p:spPr>
          <a:xfrm>
            <a:off x="9982200" y="285750"/>
            <a:ext cx="1828800" cy="190500"/>
          </a:xfrm>
          <a:prstGeom prst="rect">
            <a:avLst/>
          </a:prstGeom>
        </p:spPr>
        <p:txBody>
          <a:bodyPr wrap="none" lIns="0" tIns="0" rIns="0" bIns="0"/>
          <a:p>
            <a:pPr algn="ctr">
              <a:lnSpc>
                <a:spcPct val="100000"/>
              </a:lnSpc>
            </a:pPr>
            <a:r>
              <a:rPr lang="zh-CN" sz="1200">
                <a:solidFill>
                  <a:srgbClr val="AFC5E6"/>
                </a:solidFill>
                <a:latin typeface="微软雅黑" panose="020B0503020204020204" charset="-122"/>
                <a:ea typeface="微软雅黑" panose="020B0503020204020204" charset="-122"/>
              </a:rPr>
              <a:t>如何利用学术论文</a:t>
            </a:r>
            <a:endParaRPr lang="zh-CN" sz="1200">
              <a:solidFill>
                <a:srgbClr val="AFC5E6"/>
              </a:solidFill>
              <a:latin typeface="微软雅黑" panose="020B0503020204020204" charset="-122"/>
              <a:ea typeface="微软雅黑" panose="020B0503020204020204" charset="-122"/>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341630" y="608330"/>
            <a:ext cx="3824605" cy="705485"/>
          </a:xfrm>
        </p:spPr>
        <p:txBody>
          <a:bodyPr/>
          <a:lstStyle/>
          <a:p>
            <a:r>
              <a:rPr lang="zh-CN" altLang="en-US"/>
              <a:t>学术研究周期</a:t>
            </a:r>
            <a:endParaRPr lang="zh-CN" altLang="en-US"/>
          </a:p>
        </p:txBody>
      </p:sp>
      <p:sp>
        <p:nvSpPr>
          <p:cNvPr id="4" name="椭圆 3"/>
          <p:cNvSpPr/>
          <p:nvPr>
            <p:custDataLst>
              <p:tags r:id="rId2"/>
            </p:custDataLst>
          </p:nvPr>
        </p:nvSpPr>
        <p:spPr>
          <a:xfrm>
            <a:off x="683705" y="6022410"/>
            <a:ext cx="1182110" cy="236550"/>
          </a:xfrm>
          <a:prstGeom prst="ellipse">
            <a:avLst/>
          </a:prstGeom>
          <a:solidFill>
            <a:schemeClr val="accent1">
              <a:alpha val="3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chemeClr val="lt1"/>
              </a:solidFill>
            </a:endParaRPr>
          </a:p>
        </p:txBody>
      </p:sp>
      <p:sp>
        <p:nvSpPr>
          <p:cNvPr id="50" name="图形 5"/>
          <p:cNvSpPr/>
          <p:nvPr>
            <p:custDataLst>
              <p:tags r:id="rId3"/>
            </p:custDataLst>
          </p:nvPr>
        </p:nvSpPr>
        <p:spPr>
          <a:xfrm>
            <a:off x="31750" y="2356844"/>
            <a:ext cx="11626215" cy="2608462"/>
          </a:xfrm>
          <a:custGeom>
            <a:avLst/>
            <a:gdLst>
              <a:gd name="connsiteX0" fmla="*/ 0 w 18136"/>
              <a:gd name="connsiteY0" fmla="*/ 1141 h 4069"/>
              <a:gd name="connsiteX1" fmla="*/ 3446 w 18136"/>
              <a:gd name="connsiteY1" fmla="*/ 1131 h 4069"/>
              <a:gd name="connsiteX2" fmla="*/ 4166 w 18136"/>
              <a:gd name="connsiteY2" fmla="*/ 1851 h 4069"/>
              <a:gd name="connsiteX3" fmla="*/ 4166 w 18136"/>
              <a:gd name="connsiteY3" fmla="*/ 3349 h 4069"/>
              <a:gd name="connsiteX4" fmla="*/ 4886 w 18136"/>
              <a:gd name="connsiteY4" fmla="*/ 4069 h 4069"/>
              <a:gd name="connsiteX5" fmla="*/ 6113 w 18136"/>
              <a:gd name="connsiteY5" fmla="*/ 4069 h 4069"/>
              <a:gd name="connsiteX6" fmla="*/ 6833 w 18136"/>
              <a:gd name="connsiteY6" fmla="*/ 3349 h 4069"/>
              <a:gd name="connsiteX7" fmla="*/ 6833 w 18136"/>
              <a:gd name="connsiteY7" fmla="*/ 2277 h 4069"/>
              <a:gd name="connsiteX8" fmla="*/ 7553 w 18136"/>
              <a:gd name="connsiteY8" fmla="*/ 1557 h 4069"/>
              <a:gd name="connsiteX9" fmla="*/ 8498 w 18136"/>
              <a:gd name="connsiteY9" fmla="*/ 1557 h 4069"/>
              <a:gd name="connsiteX10" fmla="*/ 9218 w 18136"/>
              <a:gd name="connsiteY10" fmla="*/ 2277 h 4069"/>
              <a:gd name="connsiteX11" fmla="*/ 9218 w 18136"/>
              <a:gd name="connsiteY11" fmla="*/ 2658 h 4069"/>
              <a:gd name="connsiteX12" fmla="*/ 9938 w 18136"/>
              <a:gd name="connsiteY12" fmla="*/ 3378 h 4069"/>
              <a:gd name="connsiteX13" fmla="*/ 11020 w 18136"/>
              <a:gd name="connsiteY13" fmla="*/ 3378 h 4069"/>
              <a:gd name="connsiteX14" fmla="*/ 11740 w 18136"/>
              <a:gd name="connsiteY14" fmla="*/ 2658 h 4069"/>
              <a:gd name="connsiteX15" fmla="*/ 11740 w 18136"/>
              <a:gd name="connsiteY15" fmla="*/ 799 h 4069"/>
              <a:gd name="connsiteX16" fmla="*/ 12539 w 18136"/>
              <a:gd name="connsiteY16" fmla="*/ 0 h 4069"/>
              <a:gd name="connsiteX17" fmla="*/ 13478 w 18136"/>
              <a:gd name="connsiteY17" fmla="*/ 0 h 4069"/>
              <a:gd name="connsiteX18" fmla="*/ 14278 w 18136"/>
              <a:gd name="connsiteY18" fmla="*/ 799 h 4069"/>
              <a:gd name="connsiteX19" fmla="*/ 14278 w 18136"/>
              <a:gd name="connsiteY19" fmla="*/ 1191 h 4069"/>
              <a:gd name="connsiteX20" fmla="*/ 14998 w 18136"/>
              <a:gd name="connsiteY20" fmla="*/ 1911 h 4069"/>
              <a:gd name="connsiteX21" fmla="*/ 18136 w 18136"/>
              <a:gd name="connsiteY21" fmla="*/ 1911 h 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8136" h="4069">
                <a:moveTo>
                  <a:pt x="0" y="1141"/>
                </a:moveTo>
                <a:lnTo>
                  <a:pt x="3446" y="1131"/>
                </a:lnTo>
                <a:cubicBezTo>
                  <a:pt x="3844" y="1131"/>
                  <a:pt x="4166" y="1453"/>
                  <a:pt x="4166" y="1851"/>
                </a:cubicBezTo>
                <a:lnTo>
                  <a:pt x="4166" y="3349"/>
                </a:lnTo>
                <a:cubicBezTo>
                  <a:pt x="4166" y="3747"/>
                  <a:pt x="4489" y="4069"/>
                  <a:pt x="4886" y="4069"/>
                </a:cubicBezTo>
                <a:lnTo>
                  <a:pt x="6113" y="4069"/>
                </a:lnTo>
                <a:cubicBezTo>
                  <a:pt x="6511" y="4069"/>
                  <a:pt x="6833" y="3747"/>
                  <a:pt x="6833" y="3349"/>
                </a:cubicBezTo>
                <a:lnTo>
                  <a:pt x="6833" y="2277"/>
                </a:lnTo>
                <a:cubicBezTo>
                  <a:pt x="6833" y="1879"/>
                  <a:pt x="7155" y="1557"/>
                  <a:pt x="7553" y="1557"/>
                </a:cubicBezTo>
                <a:lnTo>
                  <a:pt x="8498" y="1557"/>
                </a:lnTo>
                <a:cubicBezTo>
                  <a:pt x="8895" y="1557"/>
                  <a:pt x="9218" y="1879"/>
                  <a:pt x="9218" y="2277"/>
                </a:cubicBezTo>
                <a:lnTo>
                  <a:pt x="9218" y="2658"/>
                </a:lnTo>
                <a:cubicBezTo>
                  <a:pt x="9218" y="3055"/>
                  <a:pt x="9540" y="3378"/>
                  <a:pt x="9938" y="3378"/>
                </a:cubicBezTo>
                <a:lnTo>
                  <a:pt x="11020" y="3378"/>
                </a:lnTo>
                <a:cubicBezTo>
                  <a:pt x="11417" y="3378"/>
                  <a:pt x="11740" y="3055"/>
                  <a:pt x="11740" y="2658"/>
                </a:cubicBezTo>
                <a:lnTo>
                  <a:pt x="11740" y="799"/>
                </a:lnTo>
                <a:cubicBezTo>
                  <a:pt x="11740" y="358"/>
                  <a:pt x="12097" y="0"/>
                  <a:pt x="12539" y="0"/>
                </a:cubicBezTo>
                <a:lnTo>
                  <a:pt x="13478" y="0"/>
                </a:lnTo>
                <a:cubicBezTo>
                  <a:pt x="13920" y="0"/>
                  <a:pt x="14278" y="358"/>
                  <a:pt x="14278" y="799"/>
                </a:cubicBezTo>
                <a:lnTo>
                  <a:pt x="14278" y="1191"/>
                </a:lnTo>
                <a:cubicBezTo>
                  <a:pt x="14278" y="1589"/>
                  <a:pt x="14600" y="1911"/>
                  <a:pt x="14998" y="1911"/>
                </a:cubicBezTo>
                <a:lnTo>
                  <a:pt x="18136" y="1911"/>
                </a:lnTo>
              </a:path>
            </a:pathLst>
          </a:custGeom>
          <a:noFill/>
          <a:ln w="53975" cap="sq">
            <a:gradFill>
              <a:gsLst>
                <a:gs pos="100000">
                  <a:schemeClr val="accent1">
                    <a:lumMod val="63000"/>
                    <a:lumOff val="37000"/>
                    <a:alpha val="100000"/>
                  </a:schemeClr>
                </a:gs>
                <a:gs pos="43000">
                  <a:schemeClr val="accent1">
                    <a:alpha val="100000"/>
                  </a:schemeClr>
                </a:gs>
              </a:gsLst>
              <a:lin ang="0" scaled="0"/>
            </a:gradFill>
            <a:prstDash val="solid"/>
            <a:round/>
            <a:tailEnd type="triangle"/>
          </a:ln>
        </p:spPr>
        <p:txBody>
          <a:bodyPr rot="0" spcFirstLastPara="0" vert="horz" wrap="square" lIns="91440" tIns="45720" rIns="91440" bIns="45720" numCol="1" spcCol="0" rtlCol="0" fromWordArt="0" anchor="ctr" anchorCtr="0" forceAA="0" compatLnSpc="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spcBef>
                <a:spcPts val="0"/>
              </a:spcBef>
              <a:spcAft>
                <a:spcPts val="0"/>
              </a:spcAft>
              <a:buClrTx/>
              <a:buSzTx/>
              <a:buFontTx/>
            </a:pPr>
            <a:endParaRPr lang="zh-CN" altLang="en-US" noProof="0">
              <a:ln>
                <a:noFill/>
              </a:ln>
              <a:solidFill>
                <a:srgbClr val="000000"/>
              </a:solidFill>
              <a:effectLst/>
              <a:uLnTx/>
              <a:uFillTx/>
              <a:latin typeface="+mn-ea"/>
              <a:cs typeface="+mn-ea"/>
              <a:sym typeface="+mn-ea"/>
            </a:endParaRPr>
          </a:p>
        </p:txBody>
      </p:sp>
      <p:sp>
        <p:nvSpPr>
          <p:cNvPr id="90" name="矩形: 圆角 89"/>
          <p:cNvSpPr/>
          <p:nvPr>
            <p:custDataLst>
              <p:tags r:id="rId4"/>
            </p:custDataLst>
          </p:nvPr>
        </p:nvSpPr>
        <p:spPr>
          <a:xfrm>
            <a:off x="1954281" y="2969054"/>
            <a:ext cx="222662" cy="222662"/>
          </a:xfrm>
          <a:prstGeom prst="roundRect">
            <a:avLst>
              <a:gd name="adj" fmla="val 50000"/>
            </a:avLst>
          </a:prstGeom>
          <a:gradFill flip="none" rotWithShape="1">
            <a:gsLst>
              <a:gs pos="34000">
                <a:schemeClr val="accent1">
                  <a:alpha val="100000"/>
                </a:schemeClr>
              </a:gs>
              <a:gs pos="100000">
                <a:schemeClr val="accent1">
                  <a:lumMod val="60000"/>
                  <a:lumOff val="40000"/>
                  <a:alpha val="100000"/>
                </a:schemeClr>
              </a:gs>
            </a:gsLst>
            <a:lin ang="13500000"/>
          </a:gradFill>
          <a:ln w="38100">
            <a:solidFill>
              <a:srgbClr val="FFFFFF"/>
            </a:solidFill>
          </a:ln>
          <a:effectLst>
            <a:outerShdw blurRad="190500" dist="25400" dir="5400000" algn="tl" rotWithShape="0">
              <a:schemeClr val="accent1">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rgbClr val="FFFFFF"/>
              </a:solidFill>
              <a:effectLst/>
              <a:uLnTx/>
              <a:uFillTx/>
              <a:latin typeface="+mn-ea"/>
              <a:cs typeface="+mn-ea"/>
              <a:sym typeface="+mn-lt"/>
            </a:endParaRPr>
          </a:p>
        </p:txBody>
      </p:sp>
      <p:sp>
        <p:nvSpPr>
          <p:cNvPr id="36" name="文本框 35"/>
          <p:cNvSpPr txBox="1"/>
          <p:nvPr>
            <p:custDataLst>
              <p:tags r:id="rId5"/>
            </p:custDataLst>
          </p:nvPr>
        </p:nvSpPr>
        <p:spPr>
          <a:xfrm>
            <a:off x="471805" y="2136775"/>
            <a:ext cx="3543935" cy="908685"/>
          </a:xfrm>
          <a:prstGeom prst="rect">
            <a:avLst/>
          </a:prstGeom>
          <a:noFill/>
        </p:spPr>
        <p:txBody>
          <a:bodyPr wrap="square" lIns="0" tIns="0" rIns="0" bIns="0" rtlCol="0">
            <a:noAutofit/>
          </a:bodyPr>
          <a:lstStyle/>
          <a:p>
            <a:pPr indent="0" algn="l" fontAlgn="auto">
              <a:lnSpc>
                <a:spcPct val="140000"/>
              </a:lnSpc>
            </a:pPr>
            <a:r>
              <a:rPr lang="zh-CN" altLang="en-US" sz="2000" kern="0" dirty="0">
                <a:ln>
                  <a:noFill/>
                  <a:prstDash val="sysDot"/>
                </a:ln>
                <a:solidFill>
                  <a:schemeClr val="tx1">
                    <a:lumMod val="85000"/>
                    <a:lumOff val="15000"/>
                  </a:schemeClr>
                </a:solidFill>
                <a:latin typeface="+mn-ea"/>
                <a:sym typeface="+mn-ea"/>
              </a:rPr>
              <a:t>阅读海量文献</a:t>
            </a:r>
            <a:r>
              <a:rPr lang="en-US" altLang="zh-CN" sz="2000" kern="0" dirty="0">
                <a:ln>
                  <a:noFill/>
                  <a:prstDash val="sysDot"/>
                </a:ln>
                <a:solidFill>
                  <a:schemeClr val="tx1">
                    <a:lumMod val="85000"/>
                    <a:lumOff val="15000"/>
                  </a:schemeClr>
                </a:solidFill>
                <a:latin typeface="+mn-ea"/>
                <a:sym typeface="+mn-ea"/>
              </a:rPr>
              <a:t>  </a:t>
            </a:r>
            <a:r>
              <a:rPr lang="zh-CN" altLang="en-US" sz="2000" kern="0" dirty="0">
                <a:ln>
                  <a:noFill/>
                  <a:prstDash val="sysDot"/>
                </a:ln>
                <a:solidFill>
                  <a:schemeClr val="tx1">
                    <a:lumMod val="85000"/>
                    <a:lumOff val="15000"/>
                  </a:schemeClr>
                </a:solidFill>
                <a:latin typeface="+mn-ea"/>
                <a:sym typeface="+mn-ea"/>
              </a:rPr>
              <a:t>俯瞰研究现状</a:t>
            </a:r>
            <a:endParaRPr lang="zh-CN" altLang="en-US" sz="2000" kern="0" dirty="0">
              <a:ln>
                <a:noFill/>
                <a:prstDash val="sysDot"/>
              </a:ln>
              <a:solidFill>
                <a:schemeClr val="tx1">
                  <a:lumMod val="85000"/>
                  <a:lumOff val="15000"/>
                </a:schemeClr>
              </a:solidFill>
              <a:latin typeface="+mn-ea"/>
              <a:sym typeface="+mn-ea"/>
            </a:endParaRPr>
          </a:p>
          <a:p>
            <a:pPr indent="0" algn="l" fontAlgn="auto">
              <a:lnSpc>
                <a:spcPct val="140000"/>
              </a:lnSpc>
            </a:pPr>
            <a:r>
              <a:rPr lang="zh-CN" altLang="en-US" sz="2000" kern="0" dirty="0">
                <a:ln>
                  <a:noFill/>
                  <a:prstDash val="sysDot"/>
                </a:ln>
                <a:solidFill>
                  <a:schemeClr val="tx1">
                    <a:lumMod val="85000"/>
                    <a:lumOff val="15000"/>
                  </a:schemeClr>
                </a:solidFill>
                <a:latin typeface="+mn-ea"/>
                <a:sym typeface="+mn-ea"/>
              </a:rPr>
              <a:t>发现关键问题</a:t>
            </a:r>
            <a:r>
              <a:rPr lang="en-US" altLang="zh-CN" sz="2000" kern="0" dirty="0">
                <a:ln>
                  <a:noFill/>
                  <a:prstDash val="sysDot"/>
                </a:ln>
                <a:solidFill>
                  <a:schemeClr val="tx1">
                    <a:lumMod val="85000"/>
                    <a:lumOff val="15000"/>
                  </a:schemeClr>
                </a:solidFill>
                <a:latin typeface="+mn-ea"/>
                <a:sym typeface="+mn-ea"/>
              </a:rPr>
              <a:t>  </a:t>
            </a:r>
            <a:r>
              <a:rPr lang="zh-CN" altLang="en-US" sz="2000" kern="0" dirty="0">
                <a:ln>
                  <a:noFill/>
                  <a:prstDash val="sysDot"/>
                </a:ln>
                <a:solidFill>
                  <a:schemeClr val="tx1">
                    <a:lumMod val="85000"/>
                    <a:lumOff val="15000"/>
                  </a:schemeClr>
                </a:solidFill>
                <a:highlight>
                  <a:srgbClr val="FFFF00"/>
                </a:highlight>
                <a:latin typeface="+mn-ea"/>
                <a:sym typeface="+mn-ea"/>
              </a:rPr>
              <a:t>制定研究计划</a:t>
            </a:r>
            <a:endParaRPr lang="zh-CN" altLang="en-US" sz="2000" kern="0" dirty="0">
              <a:ln>
                <a:noFill/>
                <a:prstDash val="sysDot"/>
              </a:ln>
              <a:solidFill>
                <a:schemeClr val="tx1">
                  <a:lumMod val="85000"/>
                  <a:lumOff val="15000"/>
                </a:schemeClr>
              </a:solidFill>
              <a:highlight>
                <a:srgbClr val="FFFF00"/>
              </a:highlight>
              <a:latin typeface="+mn-ea"/>
              <a:sym typeface="+mn-ea"/>
            </a:endParaRPr>
          </a:p>
        </p:txBody>
      </p:sp>
      <p:sp>
        <p:nvSpPr>
          <p:cNvPr id="37" name="文本框 36"/>
          <p:cNvSpPr txBox="1"/>
          <p:nvPr>
            <p:custDataLst>
              <p:tags r:id="rId6"/>
            </p:custDataLst>
          </p:nvPr>
        </p:nvSpPr>
        <p:spPr>
          <a:xfrm>
            <a:off x="1687830" y="1739265"/>
            <a:ext cx="1312545" cy="376555"/>
          </a:xfrm>
          <a:prstGeom prst="rect">
            <a:avLst/>
          </a:prstGeom>
          <a:noFill/>
        </p:spPr>
        <p:txBody>
          <a:bodyPr wrap="square" lIns="0" tIns="0" rIns="0" bIns="0" rtlCol="0" anchor="b" anchorCtr="0">
            <a:noAutofit/>
          </a:bodyPr>
          <a:lstStyle/>
          <a:p>
            <a:pPr algn="r"/>
            <a:r>
              <a:rPr lang="zh-CN" altLang="en-US" sz="2400" b="1">
                <a:solidFill>
                  <a:schemeClr val="accent1"/>
                </a:solidFill>
              </a:rPr>
              <a:t>科研准备</a:t>
            </a:r>
            <a:endParaRPr lang="zh-CN" altLang="en-US" sz="2400" b="1">
              <a:solidFill>
                <a:schemeClr val="accent1"/>
              </a:solidFill>
            </a:endParaRPr>
          </a:p>
        </p:txBody>
      </p:sp>
      <p:grpSp>
        <p:nvGrpSpPr>
          <p:cNvPr id="7" name="组合 6"/>
          <p:cNvGrpSpPr/>
          <p:nvPr>
            <p:custDataLst>
              <p:tags r:id="rId7"/>
            </p:custDataLst>
          </p:nvPr>
        </p:nvGrpSpPr>
        <p:grpSpPr>
          <a:xfrm>
            <a:off x="4196080" y="2001520"/>
            <a:ext cx="3287395" cy="1458595"/>
            <a:chOff x="6608" y="3152"/>
            <a:chExt cx="5177" cy="2297"/>
          </a:xfrm>
        </p:grpSpPr>
        <p:sp>
          <p:nvSpPr>
            <p:cNvPr id="96" name="矩形: 圆角 95"/>
            <p:cNvSpPr/>
            <p:nvPr>
              <p:custDataLst>
                <p:tags r:id="rId8"/>
              </p:custDataLst>
            </p:nvPr>
          </p:nvSpPr>
          <p:spPr>
            <a:xfrm>
              <a:off x="8115" y="5098"/>
              <a:ext cx="351" cy="351"/>
            </a:xfrm>
            <a:prstGeom prst="roundRect">
              <a:avLst>
                <a:gd name="adj" fmla="val 50000"/>
              </a:avLst>
            </a:prstGeom>
            <a:gradFill flip="none" rotWithShape="1">
              <a:gsLst>
                <a:gs pos="34000">
                  <a:schemeClr val="accent3">
                    <a:alpha val="100000"/>
                  </a:schemeClr>
                </a:gs>
                <a:gs pos="100000">
                  <a:schemeClr val="accent3">
                    <a:lumMod val="60000"/>
                    <a:lumOff val="40000"/>
                    <a:alpha val="100000"/>
                  </a:schemeClr>
                </a:gs>
              </a:gsLst>
              <a:lin ang="13500000"/>
            </a:gradFill>
            <a:ln w="38100">
              <a:solidFill>
                <a:srgbClr val="FFFFFF"/>
              </a:solidFill>
            </a:ln>
            <a:effectLst>
              <a:outerShdw blurRad="190500" dist="25400" dir="5400000" algn="tl" rotWithShape="0">
                <a:schemeClr val="accent3">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spcBef>
                  <a:spcPts val="0"/>
                </a:spcBef>
                <a:spcAft>
                  <a:spcPts val="0"/>
                </a:spcAft>
                <a:buClrTx/>
                <a:buSzTx/>
                <a:buFontTx/>
              </a:pPr>
              <a:endParaRPr lang="zh-CN" altLang="en-US" noProof="0">
                <a:ln>
                  <a:noFill/>
                </a:ln>
                <a:solidFill>
                  <a:srgbClr val="FFFFFF"/>
                </a:solidFill>
                <a:effectLst/>
                <a:uLnTx/>
                <a:uFillTx/>
                <a:latin typeface="+mn-ea"/>
                <a:cs typeface="+mn-ea"/>
                <a:sym typeface="+mn-lt"/>
              </a:endParaRPr>
            </a:p>
          </p:txBody>
        </p:sp>
        <p:sp>
          <p:nvSpPr>
            <p:cNvPr id="40" name="文本框 39"/>
            <p:cNvSpPr txBox="1"/>
            <p:nvPr>
              <p:custDataLst>
                <p:tags r:id="rId9"/>
              </p:custDataLst>
            </p:nvPr>
          </p:nvSpPr>
          <p:spPr>
            <a:xfrm>
              <a:off x="6608" y="3778"/>
              <a:ext cx="5177" cy="1018"/>
            </a:xfrm>
            <a:prstGeom prst="rect">
              <a:avLst/>
            </a:prstGeom>
            <a:noFill/>
          </p:spPr>
          <p:txBody>
            <a:bodyPr wrap="square" lIns="0" tIns="0" rIns="0" bIns="0" rtlCol="0">
              <a:noAutofit/>
            </a:bodyPr>
            <a:lstStyle/>
            <a:p>
              <a:pPr lvl="0" algn="l">
                <a:lnSpc>
                  <a:spcPct val="140000"/>
                </a:lnSpc>
                <a:buClrTx/>
                <a:buSzTx/>
                <a:buFontTx/>
              </a:pPr>
              <a:r>
                <a:rPr lang="zh-CN" altLang="en-US" sz="2000" kern="0" dirty="0">
                  <a:ln>
                    <a:noFill/>
                    <a:prstDash val="sysDot"/>
                  </a:ln>
                  <a:solidFill>
                    <a:schemeClr val="tx1">
                      <a:lumMod val="85000"/>
                      <a:lumOff val="15000"/>
                    </a:schemeClr>
                  </a:solidFill>
                  <a:latin typeface="+mn-ea"/>
                  <a:sym typeface="+mn-ea"/>
                </a:rPr>
                <a:t>发现适配刊物  </a:t>
              </a:r>
              <a:r>
                <a:rPr lang="zh-CN" altLang="en-US" sz="2000" kern="0" dirty="0">
                  <a:ln>
                    <a:noFill/>
                    <a:prstDash val="sysDot"/>
                  </a:ln>
                  <a:solidFill>
                    <a:schemeClr val="tx1">
                      <a:lumMod val="85000"/>
                      <a:lumOff val="15000"/>
                    </a:schemeClr>
                  </a:solidFill>
                  <a:highlight>
                    <a:srgbClr val="FFFF00"/>
                  </a:highlight>
                  <a:latin typeface="+mn-ea"/>
                  <a:sym typeface="+mn-ea"/>
                </a:rPr>
                <a:t>期刊质量评价</a:t>
              </a:r>
              <a:endParaRPr lang="zh-CN" altLang="en-US" sz="2000" kern="0" dirty="0">
                <a:ln>
                  <a:noFill/>
                  <a:prstDash val="sysDot"/>
                </a:ln>
                <a:solidFill>
                  <a:schemeClr val="tx1">
                    <a:lumMod val="85000"/>
                    <a:lumOff val="15000"/>
                  </a:schemeClr>
                </a:solidFill>
                <a:latin typeface="+mn-ea"/>
                <a:sym typeface="+mn-ea"/>
              </a:endParaRPr>
            </a:p>
            <a:p>
              <a:pPr lvl="0" algn="l">
                <a:lnSpc>
                  <a:spcPct val="140000"/>
                </a:lnSpc>
                <a:buClrTx/>
                <a:buSzTx/>
                <a:buFontTx/>
              </a:pPr>
              <a:r>
                <a:rPr lang="zh-CN" altLang="en-US" sz="2000" kern="0" dirty="0">
                  <a:ln>
                    <a:noFill/>
                    <a:prstDash val="sysDot"/>
                  </a:ln>
                  <a:solidFill>
                    <a:schemeClr val="tx1">
                      <a:lumMod val="85000"/>
                      <a:lumOff val="15000"/>
                    </a:schemeClr>
                  </a:solidFill>
                  <a:latin typeface="+mn-ea"/>
                  <a:sym typeface="+mn-ea"/>
                </a:rPr>
                <a:t>同行评议反馈</a:t>
              </a:r>
              <a:r>
                <a:rPr lang="en-US" altLang="zh-CN" sz="2000" kern="0" dirty="0">
                  <a:ln>
                    <a:noFill/>
                    <a:prstDash val="sysDot"/>
                  </a:ln>
                  <a:solidFill>
                    <a:schemeClr val="tx1">
                      <a:lumMod val="85000"/>
                      <a:lumOff val="15000"/>
                    </a:schemeClr>
                  </a:solidFill>
                  <a:latin typeface="+mn-ea"/>
                  <a:sym typeface="+mn-ea"/>
                </a:rPr>
                <a:t>  </a:t>
              </a:r>
              <a:r>
                <a:rPr lang="zh-CN" altLang="en-US" sz="2000" kern="0" dirty="0">
                  <a:ln>
                    <a:noFill/>
                    <a:prstDash val="sysDot"/>
                  </a:ln>
                  <a:solidFill>
                    <a:schemeClr val="tx1">
                      <a:lumMod val="85000"/>
                      <a:lumOff val="15000"/>
                    </a:schemeClr>
                  </a:solidFill>
                  <a:latin typeface="+mn-ea"/>
                  <a:sym typeface="+mn-ea"/>
                </a:rPr>
                <a:t>提升研究水平</a:t>
              </a:r>
              <a:endParaRPr lang="zh-CN" altLang="en-US" sz="2000" kern="0" dirty="0">
                <a:ln>
                  <a:noFill/>
                  <a:prstDash val="sysDot"/>
                </a:ln>
                <a:solidFill>
                  <a:schemeClr val="tx1">
                    <a:lumMod val="85000"/>
                    <a:lumOff val="15000"/>
                  </a:schemeClr>
                </a:solidFill>
                <a:latin typeface="+mn-ea"/>
                <a:sym typeface="+mn-ea"/>
              </a:endParaRPr>
            </a:p>
            <a:p>
              <a:pPr lvl="0" algn="l">
                <a:lnSpc>
                  <a:spcPct val="140000"/>
                </a:lnSpc>
                <a:buClrTx/>
                <a:buSzTx/>
                <a:buFontTx/>
              </a:pPr>
              <a:endParaRPr lang="zh-CN" altLang="en-US" sz="2000" kern="0" dirty="0">
                <a:ln>
                  <a:noFill/>
                  <a:prstDash val="sysDot"/>
                </a:ln>
                <a:solidFill>
                  <a:schemeClr val="tx1">
                    <a:lumMod val="85000"/>
                    <a:lumOff val="15000"/>
                  </a:schemeClr>
                </a:solidFill>
                <a:latin typeface="+mn-ea"/>
                <a:sym typeface="+mn-ea"/>
              </a:endParaRPr>
            </a:p>
          </p:txBody>
        </p:sp>
        <p:sp>
          <p:nvSpPr>
            <p:cNvPr id="41" name="文本框 40"/>
            <p:cNvSpPr txBox="1"/>
            <p:nvPr>
              <p:custDataLst>
                <p:tags r:id="rId10"/>
              </p:custDataLst>
            </p:nvPr>
          </p:nvSpPr>
          <p:spPr>
            <a:xfrm>
              <a:off x="7196" y="3152"/>
              <a:ext cx="3417" cy="593"/>
            </a:xfrm>
            <a:prstGeom prst="rect">
              <a:avLst/>
            </a:prstGeom>
            <a:noFill/>
          </p:spPr>
          <p:txBody>
            <a:bodyPr wrap="square" lIns="0" tIns="0" rIns="0" bIns="0" rtlCol="0" anchor="b" anchorCtr="0">
              <a:noAutofit/>
            </a:bodyPr>
            <a:lstStyle/>
            <a:p>
              <a:pPr algn="l"/>
              <a:r>
                <a:rPr lang="zh-CN" altLang="en-US" sz="2400" b="1">
                  <a:solidFill>
                    <a:schemeClr val="accent3"/>
                  </a:solidFill>
                </a:rPr>
                <a:t>成果分享</a:t>
              </a:r>
              <a:endParaRPr lang="zh-CN" altLang="en-US" sz="2400" b="1">
                <a:solidFill>
                  <a:schemeClr val="accent3"/>
                </a:solidFill>
              </a:endParaRPr>
            </a:p>
          </p:txBody>
        </p:sp>
      </p:grpSp>
      <p:grpSp>
        <p:nvGrpSpPr>
          <p:cNvPr id="9" name="组合 8"/>
          <p:cNvGrpSpPr/>
          <p:nvPr>
            <p:custDataLst>
              <p:tags r:id="rId11"/>
            </p:custDataLst>
          </p:nvPr>
        </p:nvGrpSpPr>
        <p:grpSpPr>
          <a:xfrm>
            <a:off x="9070975" y="2228215"/>
            <a:ext cx="2517140" cy="1043940"/>
            <a:chOff x="14285" y="3509"/>
            <a:chExt cx="3964" cy="1644"/>
          </a:xfrm>
        </p:grpSpPr>
        <p:sp>
          <p:nvSpPr>
            <p:cNvPr id="110" name="矩形: 圆角 109"/>
            <p:cNvSpPr/>
            <p:nvPr>
              <p:custDataLst>
                <p:tags r:id="rId12"/>
              </p:custDataLst>
            </p:nvPr>
          </p:nvSpPr>
          <p:spPr>
            <a:xfrm>
              <a:off x="14285" y="4383"/>
              <a:ext cx="351" cy="351"/>
            </a:xfrm>
            <a:prstGeom prst="roundRect">
              <a:avLst>
                <a:gd name="adj" fmla="val 50000"/>
              </a:avLst>
            </a:prstGeom>
            <a:gradFill flip="none" rotWithShape="1">
              <a:gsLst>
                <a:gs pos="34000">
                  <a:schemeClr val="accent5">
                    <a:alpha val="100000"/>
                  </a:schemeClr>
                </a:gs>
                <a:gs pos="100000">
                  <a:schemeClr val="accent5">
                    <a:lumMod val="60000"/>
                    <a:lumOff val="40000"/>
                    <a:alpha val="100000"/>
                  </a:schemeClr>
                </a:gs>
              </a:gsLst>
              <a:lin ang="13500000"/>
            </a:gradFill>
            <a:ln w="38100">
              <a:solidFill>
                <a:srgbClr val="FFFFFF"/>
              </a:solidFill>
            </a:ln>
            <a:effectLst>
              <a:outerShdw blurRad="190500" dist="25400" dir="5400000" algn="tl" rotWithShape="0">
                <a:schemeClr val="accent5">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spcBef>
                  <a:spcPts val="0"/>
                </a:spcBef>
                <a:spcAft>
                  <a:spcPts val="0"/>
                </a:spcAft>
                <a:buClrTx/>
                <a:buSzTx/>
                <a:buFontTx/>
              </a:pPr>
              <a:endParaRPr lang="zh-CN" altLang="en-US" noProof="0">
                <a:ln>
                  <a:noFill/>
                </a:ln>
                <a:solidFill>
                  <a:srgbClr val="FFFFFF"/>
                </a:solidFill>
                <a:effectLst/>
                <a:uLnTx/>
                <a:uFillTx/>
                <a:latin typeface="+mn-ea"/>
                <a:cs typeface="+mn-ea"/>
                <a:sym typeface="+mn-lt"/>
              </a:endParaRPr>
            </a:p>
          </p:txBody>
        </p:sp>
        <p:sp>
          <p:nvSpPr>
            <p:cNvPr id="44" name="文本框 43"/>
            <p:cNvSpPr txBox="1"/>
            <p:nvPr>
              <p:custDataLst>
                <p:tags r:id="rId13"/>
              </p:custDataLst>
            </p:nvPr>
          </p:nvSpPr>
          <p:spPr>
            <a:xfrm>
              <a:off x="14833" y="4135"/>
              <a:ext cx="3417" cy="1018"/>
            </a:xfrm>
            <a:prstGeom prst="rect">
              <a:avLst/>
            </a:prstGeom>
            <a:noFill/>
          </p:spPr>
          <p:txBody>
            <a:bodyPr wrap="square" lIns="0" tIns="0" rIns="0" bIns="0" rtlCol="0">
              <a:noAutofit/>
            </a:bodyPr>
            <a:lstStyle/>
            <a:p>
              <a:pPr lvl="0" algn="l">
                <a:lnSpc>
                  <a:spcPct val="140000"/>
                </a:lnSpc>
                <a:buClrTx/>
                <a:buSzTx/>
                <a:buFontTx/>
              </a:pPr>
              <a:r>
                <a:rPr lang="zh-CN" altLang="en-US" sz="2000" kern="0" dirty="0">
                  <a:ln>
                    <a:noFill/>
                    <a:prstDash val="sysDot"/>
                  </a:ln>
                  <a:solidFill>
                    <a:schemeClr val="tx1">
                      <a:lumMod val="85000"/>
                      <a:lumOff val="15000"/>
                    </a:schemeClr>
                  </a:solidFill>
                  <a:latin typeface="+mn-ea"/>
                  <a:sym typeface="+mn-ea"/>
                </a:rPr>
                <a:t>夯实学术根基</a:t>
              </a:r>
              <a:endParaRPr lang="zh-CN" altLang="en-US" sz="2000" kern="0" dirty="0">
                <a:ln>
                  <a:noFill/>
                  <a:prstDash val="sysDot"/>
                </a:ln>
                <a:solidFill>
                  <a:schemeClr val="tx1">
                    <a:lumMod val="85000"/>
                    <a:lumOff val="15000"/>
                  </a:schemeClr>
                </a:solidFill>
                <a:latin typeface="+mn-ea"/>
                <a:sym typeface="+mn-ea"/>
              </a:endParaRPr>
            </a:p>
            <a:p>
              <a:pPr lvl="0" algn="l">
                <a:lnSpc>
                  <a:spcPct val="140000"/>
                </a:lnSpc>
                <a:buClrTx/>
                <a:buSzTx/>
                <a:buFontTx/>
              </a:pPr>
              <a:r>
                <a:rPr lang="zh-CN" altLang="en-US" sz="2000" kern="0" dirty="0">
                  <a:ln>
                    <a:noFill/>
                    <a:prstDash val="sysDot"/>
                  </a:ln>
                  <a:solidFill>
                    <a:schemeClr val="tx1">
                      <a:lumMod val="85000"/>
                      <a:lumOff val="15000"/>
                    </a:schemeClr>
                  </a:solidFill>
                  <a:latin typeface="+mn-ea"/>
                  <a:sym typeface="+mn-ea"/>
                </a:rPr>
                <a:t>促进学科交叉融合</a:t>
              </a:r>
              <a:endParaRPr lang="zh-CN" altLang="en-US" sz="2000" kern="0" dirty="0">
                <a:ln>
                  <a:noFill/>
                  <a:prstDash val="sysDot"/>
                </a:ln>
                <a:solidFill>
                  <a:schemeClr val="tx1">
                    <a:lumMod val="85000"/>
                    <a:lumOff val="15000"/>
                  </a:schemeClr>
                </a:solidFill>
                <a:latin typeface="+mn-ea"/>
                <a:sym typeface="+mn-ea"/>
              </a:endParaRPr>
            </a:p>
          </p:txBody>
        </p:sp>
        <p:sp>
          <p:nvSpPr>
            <p:cNvPr id="45" name="文本框 44"/>
            <p:cNvSpPr txBox="1"/>
            <p:nvPr>
              <p:custDataLst>
                <p:tags r:id="rId14"/>
              </p:custDataLst>
            </p:nvPr>
          </p:nvSpPr>
          <p:spPr>
            <a:xfrm>
              <a:off x="14833" y="3509"/>
              <a:ext cx="3417" cy="593"/>
            </a:xfrm>
            <a:prstGeom prst="rect">
              <a:avLst/>
            </a:prstGeom>
            <a:noFill/>
          </p:spPr>
          <p:txBody>
            <a:bodyPr wrap="square" lIns="0" tIns="0" rIns="0" bIns="0" rtlCol="0" anchor="b" anchorCtr="0">
              <a:noAutofit/>
            </a:bodyPr>
            <a:lstStyle/>
            <a:p>
              <a:pPr algn="l"/>
              <a:r>
                <a:rPr lang="zh-CN" altLang="en-US" sz="2400" b="1">
                  <a:solidFill>
                    <a:schemeClr val="tx1"/>
                  </a:solidFill>
                  <a:highlight>
                    <a:srgbClr val="00FFFF"/>
                  </a:highlight>
                  <a:sym typeface="+mn-ea"/>
                </a:rPr>
                <a:t>▲</a:t>
              </a:r>
              <a:r>
                <a:rPr lang="zh-CN" altLang="en-US" sz="2400" b="1">
                  <a:solidFill>
                    <a:schemeClr val="tx1"/>
                  </a:solidFill>
                  <a:highlight>
                    <a:srgbClr val="00FFFF"/>
                  </a:highlight>
                </a:rPr>
                <a:t>学术圈经营</a:t>
              </a:r>
              <a:endParaRPr lang="zh-CN" altLang="en-US" sz="2400" b="1">
                <a:solidFill>
                  <a:schemeClr val="tx1"/>
                </a:solidFill>
                <a:highlight>
                  <a:srgbClr val="00FFFF"/>
                </a:highlight>
              </a:endParaRPr>
            </a:p>
          </p:txBody>
        </p:sp>
      </p:grpSp>
      <p:pic>
        <p:nvPicPr>
          <p:cNvPr id="5" name="图片 4" descr="使用工具生成图片 (1)"/>
          <p:cNvPicPr>
            <a:picLocks noChangeAspect="1"/>
          </p:cNvPicPr>
          <p:nvPr>
            <p:custDataLst>
              <p:tags r:id="rId15"/>
            </p:custDataLst>
          </p:nvPr>
        </p:nvPicPr>
        <p:blipFill>
          <a:blip r:embed="rId16"/>
          <a:srcRect l="19364" t="6232" r="16502" b="8223"/>
          <a:stretch>
            <a:fillRect/>
          </a:stretch>
        </p:blipFill>
        <p:spPr>
          <a:xfrm>
            <a:off x="601650" y="3535749"/>
            <a:ext cx="1352631" cy="2709108"/>
          </a:xfrm>
          <a:prstGeom prst="rect">
            <a:avLst/>
          </a:prstGeom>
        </p:spPr>
      </p:pic>
      <p:grpSp>
        <p:nvGrpSpPr>
          <p:cNvPr id="8" name="组合 7"/>
          <p:cNvGrpSpPr/>
          <p:nvPr>
            <p:custDataLst>
              <p:tags r:id="rId17"/>
            </p:custDataLst>
          </p:nvPr>
        </p:nvGrpSpPr>
        <p:grpSpPr>
          <a:xfrm>
            <a:off x="7432675" y="3805555"/>
            <a:ext cx="3891915" cy="1043940"/>
            <a:chOff x="11705" y="5993"/>
            <a:chExt cx="6129" cy="1644"/>
          </a:xfrm>
        </p:grpSpPr>
        <p:sp>
          <p:nvSpPr>
            <p:cNvPr id="105" name="矩形: 圆角 104"/>
            <p:cNvSpPr/>
            <p:nvPr>
              <p:custDataLst>
                <p:tags r:id="rId18"/>
              </p:custDataLst>
            </p:nvPr>
          </p:nvSpPr>
          <p:spPr>
            <a:xfrm>
              <a:off x="11705" y="5993"/>
              <a:ext cx="351" cy="351"/>
            </a:xfrm>
            <a:prstGeom prst="roundRect">
              <a:avLst>
                <a:gd name="adj" fmla="val 50000"/>
              </a:avLst>
            </a:prstGeom>
            <a:gradFill flip="none" rotWithShape="1">
              <a:gsLst>
                <a:gs pos="34000">
                  <a:schemeClr val="accent4">
                    <a:alpha val="100000"/>
                  </a:schemeClr>
                </a:gs>
                <a:gs pos="100000">
                  <a:schemeClr val="accent4">
                    <a:lumMod val="60000"/>
                    <a:lumOff val="40000"/>
                    <a:alpha val="100000"/>
                  </a:schemeClr>
                </a:gs>
              </a:gsLst>
              <a:lin ang="13500000"/>
            </a:gradFill>
            <a:ln w="38100">
              <a:solidFill>
                <a:srgbClr val="FFFFFF"/>
              </a:solidFill>
            </a:ln>
            <a:effectLst>
              <a:outerShdw blurRad="190500" dist="25400" dir="5400000" algn="tl" rotWithShape="0">
                <a:schemeClr val="accent4">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spcBef>
                  <a:spcPts val="0"/>
                </a:spcBef>
                <a:spcAft>
                  <a:spcPts val="0"/>
                </a:spcAft>
                <a:buClrTx/>
                <a:buSzTx/>
                <a:buFontTx/>
              </a:pPr>
              <a:endParaRPr lang="zh-CN" altLang="en-US" noProof="0">
                <a:ln>
                  <a:noFill/>
                </a:ln>
                <a:solidFill>
                  <a:srgbClr val="FFFFFF"/>
                </a:solidFill>
                <a:effectLst/>
                <a:uLnTx/>
                <a:uFillTx/>
                <a:latin typeface="+mn-ea"/>
                <a:cs typeface="+mn-ea"/>
                <a:sym typeface="+mn-lt"/>
              </a:endParaRPr>
            </a:p>
          </p:txBody>
        </p:sp>
        <p:sp>
          <p:nvSpPr>
            <p:cNvPr id="27" name="文本框 5"/>
            <p:cNvSpPr txBox="1"/>
            <p:nvPr>
              <p:custDataLst>
                <p:tags r:id="rId19"/>
              </p:custDataLst>
            </p:nvPr>
          </p:nvSpPr>
          <p:spPr>
            <a:xfrm>
              <a:off x="12321" y="6619"/>
              <a:ext cx="5513" cy="1018"/>
            </a:xfrm>
            <a:prstGeom prst="rect">
              <a:avLst/>
            </a:prstGeom>
            <a:noFill/>
          </p:spPr>
          <p:txBody>
            <a:bodyPr wrap="square" lIns="0" tIns="0" rIns="0" bIns="0" rtlCol="0">
              <a:noAutofit/>
            </a:bodyPr>
            <a:lstStyle/>
            <a:p>
              <a:pPr lvl="0" algn="l">
                <a:lnSpc>
                  <a:spcPct val="140000"/>
                </a:lnSpc>
                <a:buClrTx/>
                <a:buSzTx/>
                <a:buFontTx/>
              </a:pPr>
              <a:r>
                <a:rPr lang="zh-CN" altLang="en-US" sz="2000" kern="0" dirty="0">
                  <a:ln>
                    <a:noFill/>
                    <a:prstDash val="sysDot"/>
                  </a:ln>
                  <a:solidFill>
                    <a:schemeClr val="tx1">
                      <a:lumMod val="85000"/>
                      <a:lumOff val="15000"/>
                    </a:schemeClr>
                  </a:solidFill>
                  <a:latin typeface="+mn-ea"/>
                  <a:sym typeface="+mn-ea"/>
                </a:rPr>
                <a:t>学者水平评估  高层次人才发现</a:t>
              </a:r>
              <a:endParaRPr lang="zh-CN" altLang="en-US" sz="2000" kern="0" dirty="0">
                <a:ln>
                  <a:noFill/>
                  <a:prstDash val="sysDot"/>
                </a:ln>
                <a:solidFill>
                  <a:schemeClr val="tx1">
                    <a:lumMod val="85000"/>
                    <a:lumOff val="15000"/>
                  </a:schemeClr>
                </a:solidFill>
                <a:latin typeface="+mn-ea"/>
                <a:sym typeface="+mn-ea"/>
              </a:endParaRPr>
            </a:p>
            <a:p>
              <a:pPr lvl="0" algn="l">
                <a:lnSpc>
                  <a:spcPct val="140000"/>
                </a:lnSpc>
                <a:buClrTx/>
                <a:buSzTx/>
                <a:buFontTx/>
              </a:pPr>
              <a:r>
                <a:rPr lang="zh-CN" altLang="en-US" sz="2000" kern="0" dirty="0">
                  <a:ln>
                    <a:noFill/>
                    <a:prstDash val="sysDot"/>
                  </a:ln>
                  <a:solidFill>
                    <a:schemeClr val="tx1">
                      <a:lumMod val="85000"/>
                      <a:lumOff val="15000"/>
                    </a:schemeClr>
                  </a:solidFill>
                  <a:highlight>
                    <a:srgbClr val="FFFF00"/>
                  </a:highlight>
                  <a:latin typeface="+mn-ea"/>
                  <a:sym typeface="+mn-ea"/>
                </a:rPr>
                <a:t>围筑学术领地</a:t>
              </a:r>
              <a:r>
                <a:rPr lang="en-US" altLang="zh-CN" sz="2000" kern="0" dirty="0">
                  <a:ln>
                    <a:noFill/>
                    <a:prstDash val="sysDot"/>
                  </a:ln>
                  <a:solidFill>
                    <a:schemeClr val="tx1">
                      <a:lumMod val="85000"/>
                      <a:lumOff val="15000"/>
                    </a:schemeClr>
                  </a:solidFill>
                  <a:latin typeface="+mn-ea"/>
                  <a:sym typeface="+mn-ea"/>
                </a:rPr>
                <a:t>  </a:t>
              </a:r>
              <a:r>
                <a:rPr lang="zh-CN" altLang="en-US" sz="2000" kern="0" dirty="0">
                  <a:ln>
                    <a:noFill/>
                    <a:prstDash val="sysDot"/>
                  </a:ln>
                  <a:solidFill>
                    <a:schemeClr val="tx1">
                      <a:lumMod val="85000"/>
                      <a:lumOff val="15000"/>
                    </a:schemeClr>
                  </a:solidFill>
                  <a:latin typeface="+mn-ea"/>
                  <a:sym typeface="+mn-ea"/>
                </a:rPr>
                <a:t>技术产业化应用</a:t>
              </a:r>
              <a:endParaRPr lang="zh-CN" altLang="en-US" sz="2000" kern="0" dirty="0">
                <a:ln>
                  <a:noFill/>
                  <a:prstDash val="sysDot"/>
                </a:ln>
                <a:solidFill>
                  <a:schemeClr val="tx1">
                    <a:lumMod val="85000"/>
                    <a:lumOff val="15000"/>
                  </a:schemeClr>
                </a:solidFill>
                <a:latin typeface="+mn-ea"/>
                <a:sym typeface="+mn-ea"/>
              </a:endParaRPr>
            </a:p>
          </p:txBody>
        </p:sp>
        <p:sp>
          <p:nvSpPr>
            <p:cNvPr id="28" name="文本框 6"/>
            <p:cNvSpPr txBox="1"/>
            <p:nvPr>
              <p:custDataLst>
                <p:tags r:id="rId20"/>
              </p:custDataLst>
            </p:nvPr>
          </p:nvSpPr>
          <p:spPr>
            <a:xfrm>
              <a:off x="12321" y="5993"/>
              <a:ext cx="3417" cy="593"/>
            </a:xfrm>
            <a:prstGeom prst="rect">
              <a:avLst/>
            </a:prstGeom>
            <a:noFill/>
          </p:spPr>
          <p:txBody>
            <a:bodyPr wrap="square" lIns="0" tIns="0" rIns="0" bIns="0" rtlCol="0" anchor="b" anchorCtr="0">
              <a:noAutofit/>
            </a:bodyPr>
            <a:lstStyle/>
            <a:p>
              <a:pPr algn="l"/>
              <a:r>
                <a:rPr lang="zh-CN" altLang="en-US" sz="2000" b="1">
                  <a:solidFill>
                    <a:schemeClr val="accent4"/>
                  </a:solidFill>
                </a:rPr>
                <a:t>职业发展</a:t>
              </a:r>
              <a:endParaRPr lang="zh-CN" altLang="en-US" sz="2000" b="1">
                <a:solidFill>
                  <a:schemeClr val="accent4"/>
                </a:solidFill>
              </a:endParaRPr>
            </a:p>
          </p:txBody>
        </p:sp>
      </p:grpSp>
      <p:grpSp>
        <p:nvGrpSpPr>
          <p:cNvPr id="6" name="组合 5"/>
          <p:cNvGrpSpPr/>
          <p:nvPr>
            <p:custDataLst>
              <p:tags r:id="rId21"/>
            </p:custDataLst>
          </p:nvPr>
        </p:nvGrpSpPr>
        <p:grpSpPr>
          <a:xfrm>
            <a:off x="3648710" y="4702810"/>
            <a:ext cx="3783330" cy="1043940"/>
            <a:chOff x="5746" y="7406"/>
            <a:chExt cx="5958" cy="1644"/>
          </a:xfrm>
        </p:grpSpPr>
        <p:sp>
          <p:nvSpPr>
            <p:cNvPr id="3" name="矩形: 圆角 1"/>
            <p:cNvSpPr/>
            <p:nvPr>
              <p:custDataLst>
                <p:tags r:id="rId22"/>
              </p:custDataLst>
            </p:nvPr>
          </p:nvSpPr>
          <p:spPr>
            <a:xfrm>
              <a:off x="5746" y="7637"/>
              <a:ext cx="351" cy="351"/>
            </a:xfrm>
            <a:prstGeom prst="roundRect">
              <a:avLst>
                <a:gd name="adj" fmla="val 50000"/>
              </a:avLst>
            </a:prstGeom>
            <a:gradFill flip="none" rotWithShape="1">
              <a:gsLst>
                <a:gs pos="34000">
                  <a:schemeClr val="accent2">
                    <a:alpha val="100000"/>
                  </a:schemeClr>
                </a:gs>
                <a:gs pos="100000">
                  <a:schemeClr val="accent2">
                    <a:lumMod val="60000"/>
                    <a:lumOff val="40000"/>
                    <a:alpha val="100000"/>
                  </a:schemeClr>
                </a:gs>
              </a:gsLst>
              <a:lin ang="13500000"/>
            </a:gradFill>
            <a:ln w="38100">
              <a:solidFill>
                <a:srgbClr val="FFFFFF"/>
              </a:solidFill>
            </a:ln>
            <a:effectLst>
              <a:outerShdw blurRad="190500" dist="25400" dir="5400000" algn="tl" rotWithShape="0">
                <a:schemeClr val="accent2">
                  <a:lumMod val="50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spcBef>
                  <a:spcPts val="0"/>
                </a:spcBef>
                <a:spcAft>
                  <a:spcPts val="0"/>
                </a:spcAft>
                <a:buClrTx/>
                <a:buSzTx/>
                <a:buFontTx/>
              </a:pPr>
              <a:endParaRPr lang="zh-CN" altLang="en-US" noProof="0">
                <a:ln>
                  <a:noFill/>
                </a:ln>
                <a:solidFill>
                  <a:srgbClr val="FFFFFF"/>
                </a:solidFill>
                <a:effectLst/>
                <a:uLnTx/>
                <a:uFillTx/>
                <a:latin typeface="+mn-ea"/>
                <a:cs typeface="+mn-ea"/>
                <a:sym typeface="+mn-lt"/>
              </a:endParaRPr>
            </a:p>
          </p:txBody>
        </p:sp>
        <p:sp>
          <p:nvSpPr>
            <p:cNvPr id="29" name="文本框 7"/>
            <p:cNvSpPr txBox="1"/>
            <p:nvPr>
              <p:custDataLst>
                <p:tags r:id="rId23"/>
              </p:custDataLst>
            </p:nvPr>
          </p:nvSpPr>
          <p:spPr>
            <a:xfrm>
              <a:off x="6561" y="8032"/>
              <a:ext cx="5143" cy="1018"/>
            </a:xfrm>
            <a:prstGeom prst="rect">
              <a:avLst/>
            </a:prstGeom>
            <a:noFill/>
          </p:spPr>
          <p:txBody>
            <a:bodyPr wrap="square" lIns="0" tIns="0" rIns="0" bIns="0" rtlCol="0">
              <a:noAutofit/>
            </a:bodyPr>
            <a:lstStyle/>
            <a:p>
              <a:pPr lvl="0" algn="l">
                <a:lnSpc>
                  <a:spcPct val="140000"/>
                </a:lnSpc>
                <a:buClrTx/>
                <a:buSzTx/>
                <a:buFontTx/>
              </a:pPr>
              <a:r>
                <a:rPr lang="zh-CN" altLang="en-US" sz="2000" kern="0" dirty="0">
                  <a:ln>
                    <a:noFill/>
                    <a:prstDash val="sysDot"/>
                  </a:ln>
                  <a:solidFill>
                    <a:schemeClr val="tx1">
                      <a:lumMod val="85000"/>
                      <a:lumOff val="15000"/>
                    </a:schemeClr>
                  </a:solidFill>
                  <a:latin typeface="+mn-ea"/>
                  <a:sym typeface="+mn-ea"/>
                </a:rPr>
                <a:t>寻求破局方法  调整研究策略</a:t>
              </a:r>
              <a:endParaRPr lang="zh-CN" altLang="en-US" sz="2000" kern="0" dirty="0">
                <a:ln>
                  <a:noFill/>
                  <a:prstDash val="sysDot"/>
                </a:ln>
                <a:solidFill>
                  <a:schemeClr val="tx1">
                    <a:lumMod val="85000"/>
                    <a:lumOff val="15000"/>
                  </a:schemeClr>
                </a:solidFill>
                <a:latin typeface="+mn-ea"/>
                <a:sym typeface="+mn-ea"/>
              </a:endParaRPr>
            </a:p>
            <a:p>
              <a:pPr lvl="0" algn="l">
                <a:lnSpc>
                  <a:spcPct val="140000"/>
                </a:lnSpc>
                <a:buClrTx/>
                <a:buSzTx/>
                <a:buFontTx/>
              </a:pPr>
              <a:r>
                <a:rPr lang="zh-CN" altLang="en-US" sz="2000" kern="0" dirty="0">
                  <a:ln>
                    <a:noFill/>
                    <a:prstDash val="sysDot"/>
                  </a:ln>
                  <a:solidFill>
                    <a:schemeClr val="tx1">
                      <a:lumMod val="85000"/>
                      <a:lumOff val="15000"/>
                    </a:schemeClr>
                  </a:solidFill>
                  <a:highlight>
                    <a:srgbClr val="FFFF00"/>
                  </a:highlight>
                  <a:latin typeface="+mn-ea"/>
                  <a:sym typeface="+mn-ea"/>
                </a:rPr>
                <a:t>发现研究热点</a:t>
              </a:r>
              <a:r>
                <a:rPr lang="en-US" altLang="zh-CN" sz="2000" kern="0" dirty="0">
                  <a:ln>
                    <a:noFill/>
                    <a:prstDash val="sysDot"/>
                  </a:ln>
                  <a:solidFill>
                    <a:schemeClr val="tx1">
                      <a:lumMod val="85000"/>
                      <a:lumOff val="15000"/>
                    </a:schemeClr>
                  </a:solidFill>
                  <a:latin typeface="+mn-ea"/>
                  <a:sym typeface="+mn-ea"/>
                </a:rPr>
                <a:t>  </a:t>
              </a:r>
              <a:r>
                <a:rPr lang="zh-CN" altLang="en-US" sz="2000" kern="0" dirty="0">
                  <a:ln>
                    <a:noFill/>
                    <a:prstDash val="sysDot"/>
                  </a:ln>
                  <a:solidFill>
                    <a:schemeClr val="tx1">
                      <a:lumMod val="85000"/>
                      <a:lumOff val="15000"/>
                    </a:schemeClr>
                  </a:solidFill>
                  <a:latin typeface="+mn-ea"/>
                  <a:sym typeface="+mn-ea"/>
                </a:rPr>
                <a:t>跟踪竞争对手</a:t>
              </a:r>
              <a:endParaRPr lang="zh-CN" altLang="en-US" sz="2000" kern="0" dirty="0">
                <a:ln>
                  <a:noFill/>
                  <a:prstDash val="sysDot"/>
                </a:ln>
                <a:solidFill>
                  <a:schemeClr val="tx1">
                    <a:lumMod val="85000"/>
                    <a:lumOff val="15000"/>
                  </a:schemeClr>
                </a:solidFill>
                <a:latin typeface="+mn-ea"/>
                <a:sym typeface="+mn-ea"/>
              </a:endParaRPr>
            </a:p>
          </p:txBody>
        </p:sp>
        <p:sp>
          <p:nvSpPr>
            <p:cNvPr id="30" name="文本框 8"/>
            <p:cNvSpPr txBox="1"/>
            <p:nvPr>
              <p:custDataLst>
                <p:tags r:id="rId24"/>
              </p:custDataLst>
            </p:nvPr>
          </p:nvSpPr>
          <p:spPr>
            <a:xfrm>
              <a:off x="6982" y="7406"/>
              <a:ext cx="3417" cy="593"/>
            </a:xfrm>
            <a:prstGeom prst="rect">
              <a:avLst/>
            </a:prstGeom>
            <a:noFill/>
          </p:spPr>
          <p:txBody>
            <a:bodyPr wrap="square" lIns="0" tIns="0" rIns="0" bIns="0" rtlCol="0" anchor="b" anchorCtr="0">
              <a:noAutofit/>
            </a:bodyPr>
            <a:lstStyle/>
            <a:p>
              <a:pPr algn="l"/>
              <a:r>
                <a:rPr lang="zh-CN" altLang="en-US" sz="2400" b="1">
                  <a:solidFill>
                    <a:schemeClr val="accent2"/>
                  </a:solidFill>
                </a:rPr>
                <a:t>学术研究</a:t>
              </a:r>
              <a:endParaRPr lang="zh-CN" altLang="en-US" sz="2400" b="1">
                <a:solidFill>
                  <a:schemeClr val="accent2"/>
                </a:solidFill>
              </a:endParaRPr>
            </a:p>
          </p:txBody>
        </p:sp>
      </p:grpSp>
      <p:sp>
        <p:nvSpPr>
          <p:cNvPr id="10" name="Rectangle 7"/>
          <p:cNvSpPr/>
          <p:nvPr/>
        </p:nvSpPr>
        <p:spPr>
          <a:xfrm rot="16200000" flipV="1">
            <a:off x="-244155" y="898297"/>
            <a:ext cx="617516" cy="129208"/>
          </a:xfrm>
          <a:prstGeom prst="rect">
            <a:avLst/>
          </a:prstGeom>
        </p:spPr>
        <p:style>
          <a:lnRef idx="0">
            <a:srgbClr val="FFFFFF"/>
          </a:lnRef>
          <a:fillRef idx="1">
            <a:schemeClr val="accent1"/>
          </a:fillRef>
          <a:effectRef idx="0">
            <a:srgbClr val="FFFFFF"/>
          </a:effectRef>
          <a:fontRef idx="minor">
            <a:schemeClr val="lt1"/>
          </a:fontRef>
        </p:style>
        <p:txBody>
          <a:bodyPr lIns="0" tIns="0" rIns="0" bIns="0" rtlCol="0" anchor="ctr"/>
          <a:lstStyle/>
          <a:p>
            <a:pPr algn="ctr">
              <a:spcAft>
                <a:spcPts val="600"/>
              </a:spcAft>
            </a:pPr>
            <a:endParaRPr lang="en-US" sz="2400" b="1" dirty="0">
              <a:solidFill>
                <a:srgbClr val="FF8200"/>
              </a:solidFill>
              <a:latin typeface="Arial" panose="020B0604020202020204" pitchFamily="34" charset="0"/>
              <a:cs typeface="Arial" panose="020B0604020202020204" pitchFamily="34" charset="0"/>
            </a:endParaRPr>
          </a:p>
        </p:txBody>
      </p:sp>
    </p:spTree>
    <p:custDataLst>
      <p:tags r:id="rId25"/>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linds(horizontal)">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p:cNvPicPr>
            <a:picLocks noChangeAspect="1"/>
          </p:cNvPicPr>
          <p:nvPr/>
        </p:nvPicPr>
        <p:blipFill>
          <a:blip r:embed="rId1"/>
          <a:stretch>
            <a:fillRect/>
          </a:stretch>
        </p:blipFill>
        <p:spPr>
          <a:xfrm>
            <a:off x="0" y="942340"/>
            <a:ext cx="12192000" cy="5563870"/>
          </a:xfrm>
          <a:prstGeom prst="rect">
            <a:avLst/>
          </a:prstGeom>
        </p:spPr>
      </p:pic>
      <p:grpSp>
        <p:nvGrpSpPr>
          <p:cNvPr id="7" name="组合 6"/>
          <p:cNvGrpSpPr/>
          <p:nvPr/>
        </p:nvGrpSpPr>
        <p:grpSpPr>
          <a:xfrm>
            <a:off x="2343150" y="3081020"/>
            <a:ext cx="3362960" cy="1360170"/>
            <a:chOff x="7694" y="2032"/>
            <a:chExt cx="5296" cy="2142"/>
          </a:xfrm>
        </p:grpSpPr>
        <p:sp>
          <p:nvSpPr>
            <p:cNvPr id="8" name="矩形 7"/>
            <p:cNvSpPr/>
            <p:nvPr/>
          </p:nvSpPr>
          <p:spPr>
            <a:xfrm>
              <a:off x="8350" y="2841"/>
              <a:ext cx="4640" cy="133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r>
                <a:rPr lang="zh-CN" altLang="en-US" sz="2000" b="1" dirty="0">
                  <a:sym typeface="+mn-ea"/>
                </a:rPr>
                <a:t>点击刊名或期刊图标，进入期刊详细信息页面</a:t>
              </a:r>
              <a:endParaRPr lang="zh-CN" altLang="en-US" sz="2000" b="1" dirty="0">
                <a:sym typeface="+mn-ea"/>
              </a:endParaRPr>
            </a:p>
          </p:txBody>
        </p:sp>
        <p:cxnSp>
          <p:nvCxnSpPr>
            <p:cNvPr id="5" name="直接箭头连接符 4"/>
            <p:cNvCxnSpPr/>
            <p:nvPr/>
          </p:nvCxnSpPr>
          <p:spPr>
            <a:xfrm flipH="1" flipV="1">
              <a:off x="7784" y="2032"/>
              <a:ext cx="565" cy="826"/>
            </a:xfrm>
            <a:prstGeom prst="straightConnector1">
              <a:avLst/>
            </a:prstGeom>
            <a:ln w="38100">
              <a:solidFill>
                <a:schemeClr val="accent2"/>
              </a:solidFill>
              <a:tailEnd type="arrow"/>
            </a:ln>
          </p:spPr>
          <p:style>
            <a:lnRef idx="2">
              <a:schemeClr val="accent1"/>
            </a:lnRef>
            <a:fillRef idx="0">
              <a:srgbClr val="FFFFFF"/>
            </a:fillRef>
            <a:effectRef idx="0">
              <a:srgbClr val="FFFFFF"/>
            </a:effectRef>
            <a:fontRef idx="minor">
              <a:schemeClr val="tx1"/>
            </a:fontRef>
          </p:style>
        </p:cxnSp>
        <p:cxnSp>
          <p:nvCxnSpPr>
            <p:cNvPr id="6" name="直接箭头连接符 5"/>
            <p:cNvCxnSpPr/>
            <p:nvPr/>
          </p:nvCxnSpPr>
          <p:spPr>
            <a:xfrm flipH="1" flipV="1">
              <a:off x="7694" y="2662"/>
              <a:ext cx="685" cy="227"/>
            </a:xfrm>
            <a:prstGeom prst="straightConnector1">
              <a:avLst/>
            </a:prstGeom>
            <a:ln w="38100">
              <a:solidFill>
                <a:schemeClr val="accent2"/>
              </a:solidFill>
              <a:tailEnd type="arrow"/>
            </a:ln>
          </p:spPr>
          <p:style>
            <a:lnRef idx="2">
              <a:schemeClr val="accent1"/>
            </a:lnRef>
            <a:fillRef idx="0">
              <a:srgbClr val="FFFFFF"/>
            </a:fillRef>
            <a:effectRef idx="0">
              <a:srgbClr val="FFFFFF"/>
            </a:effectRef>
            <a:fontRef idx="minor">
              <a:schemeClr val="tx1"/>
            </a:fontRef>
          </p:style>
        </p:cxnSp>
      </p:grpSp>
      <p:sp>
        <p:nvSpPr>
          <p:cNvPr id="16" name="Rectangle 12"/>
          <p:cNvSpPr/>
          <p:nvPr/>
        </p:nvSpPr>
        <p:spPr>
          <a:xfrm>
            <a:off x="0" y="208915"/>
            <a:ext cx="2677795" cy="5111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buClrTx/>
              <a:buSzTx/>
              <a:buFontTx/>
            </a:pPr>
            <a:r>
              <a:rPr lang="zh-CN" altLang="en-US" sz="2400" b="1" dirty="0">
                <a:sym typeface="+mn-ea"/>
              </a:rPr>
              <a:t>期刊详情</a:t>
            </a:r>
            <a:endParaRPr lang="en-US" altLang="zh-CN" sz="2400" b="1" dirty="0">
              <a:sym typeface="+mn-ea"/>
            </a:endParaRPr>
          </a:p>
        </p:txBody>
      </p:sp>
    </p:spTree>
  </p:cSld>
  <p:clrMapOvr>
    <a:masterClrMapping/>
  </p:clrMapOvr>
  <p:transition advClick="0"/>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7"/>
          <p:cNvPicPr>
            <a:picLocks noChangeAspect="1"/>
          </p:cNvPicPr>
          <p:nvPr/>
        </p:nvPicPr>
        <p:blipFill>
          <a:blip r:embed="rId1"/>
          <a:stretch>
            <a:fillRect/>
          </a:stretch>
        </p:blipFill>
        <p:spPr>
          <a:xfrm>
            <a:off x="0" y="551180"/>
            <a:ext cx="12192000" cy="5756275"/>
          </a:xfrm>
          <a:prstGeom prst="rect">
            <a:avLst/>
          </a:prstGeom>
        </p:spPr>
      </p:pic>
      <p:sp>
        <p:nvSpPr>
          <p:cNvPr id="14" name="Rectangle: Rounded Corners 20"/>
          <p:cNvSpPr/>
          <p:nvPr/>
        </p:nvSpPr>
        <p:spPr>
          <a:xfrm>
            <a:off x="9640570" y="1504950"/>
            <a:ext cx="1991360" cy="520700"/>
          </a:xfrm>
          <a:prstGeom prst="roundRect">
            <a:avLst/>
          </a:prstGeom>
          <a:noFill/>
          <a:ln w="50800">
            <a:solidFill>
              <a:srgbClr val="FF82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lvl="0" algn="ctr">
              <a:buClrTx/>
              <a:buSzTx/>
              <a:buFontTx/>
            </a:pPr>
            <a:endParaRPr lang="en-US">
              <a:sym typeface="+mn-ea"/>
            </a:endParaRPr>
          </a:p>
        </p:txBody>
      </p:sp>
      <p:grpSp>
        <p:nvGrpSpPr>
          <p:cNvPr id="7" name="组合 6"/>
          <p:cNvGrpSpPr/>
          <p:nvPr/>
        </p:nvGrpSpPr>
        <p:grpSpPr>
          <a:xfrm>
            <a:off x="918755" y="2672928"/>
            <a:ext cx="2627630" cy="3114812"/>
            <a:chOff x="1321" y="3478"/>
            <a:chExt cx="3432" cy="4068"/>
          </a:xfrm>
        </p:grpSpPr>
        <p:pic>
          <p:nvPicPr>
            <p:cNvPr id="4" name="图片 3"/>
            <p:cNvPicPr>
              <a:picLocks noChangeAspect="1"/>
            </p:cNvPicPr>
            <p:nvPr/>
          </p:nvPicPr>
          <p:blipFill>
            <a:blip r:embed="rId2"/>
            <a:stretch>
              <a:fillRect/>
            </a:stretch>
          </p:blipFill>
          <p:spPr>
            <a:xfrm>
              <a:off x="1321" y="4006"/>
              <a:ext cx="3432" cy="3540"/>
            </a:xfrm>
            <a:prstGeom prst="rect">
              <a:avLst/>
            </a:prstGeom>
          </p:spPr>
        </p:pic>
        <p:sp>
          <p:nvSpPr>
            <p:cNvPr id="6" name="Rectangle: Rounded Corners 20"/>
            <p:cNvSpPr/>
            <p:nvPr/>
          </p:nvSpPr>
          <p:spPr>
            <a:xfrm>
              <a:off x="1321" y="3478"/>
              <a:ext cx="1752" cy="528"/>
            </a:xfrm>
            <a:prstGeom prst="roundRect">
              <a:avLst/>
            </a:prstGeom>
            <a:noFill/>
            <a:ln w="50800">
              <a:solidFill>
                <a:srgbClr val="FF82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lvl="0" algn="ctr">
                <a:buClrTx/>
                <a:buSzTx/>
                <a:buFontTx/>
              </a:pPr>
              <a:endParaRPr lang="en-US">
                <a:sym typeface="+mn-ea"/>
              </a:endParaRPr>
            </a:p>
          </p:txBody>
        </p:sp>
      </p:grpSp>
      <p:grpSp>
        <p:nvGrpSpPr>
          <p:cNvPr id="10" name="组合 9"/>
          <p:cNvGrpSpPr/>
          <p:nvPr/>
        </p:nvGrpSpPr>
        <p:grpSpPr>
          <a:xfrm>
            <a:off x="2250165" y="2672356"/>
            <a:ext cx="1791335" cy="2689929"/>
            <a:chOff x="3054" y="3794"/>
            <a:chExt cx="2340" cy="3514"/>
          </a:xfrm>
        </p:grpSpPr>
        <p:pic>
          <p:nvPicPr>
            <p:cNvPr id="3" name="图片 2"/>
            <p:cNvPicPr>
              <a:picLocks noChangeAspect="1"/>
            </p:cNvPicPr>
            <p:nvPr/>
          </p:nvPicPr>
          <p:blipFill>
            <a:blip r:embed="rId3"/>
            <a:stretch>
              <a:fillRect/>
            </a:stretch>
          </p:blipFill>
          <p:spPr>
            <a:xfrm>
              <a:off x="3054" y="4404"/>
              <a:ext cx="2340" cy="2904"/>
            </a:xfrm>
            <a:prstGeom prst="rect">
              <a:avLst/>
            </a:prstGeom>
          </p:spPr>
        </p:pic>
        <p:sp>
          <p:nvSpPr>
            <p:cNvPr id="9" name="Rectangle: Rounded Corners 20"/>
            <p:cNvSpPr/>
            <p:nvPr/>
          </p:nvSpPr>
          <p:spPr>
            <a:xfrm>
              <a:off x="3079" y="3794"/>
              <a:ext cx="1135" cy="528"/>
            </a:xfrm>
            <a:prstGeom prst="roundRect">
              <a:avLst/>
            </a:prstGeom>
            <a:noFill/>
            <a:ln w="50800">
              <a:solidFill>
                <a:srgbClr val="FF82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lvl="0" algn="ctr">
                <a:buClrTx/>
                <a:buSzTx/>
                <a:buFontTx/>
              </a:pPr>
              <a:endParaRPr lang="en-US">
                <a:sym typeface="+mn-ea"/>
              </a:endParaRPr>
            </a:p>
          </p:txBody>
        </p:sp>
      </p:grpSp>
      <p:grpSp>
        <p:nvGrpSpPr>
          <p:cNvPr id="12" name="组合 11"/>
          <p:cNvGrpSpPr/>
          <p:nvPr/>
        </p:nvGrpSpPr>
        <p:grpSpPr>
          <a:xfrm>
            <a:off x="3304394" y="2673062"/>
            <a:ext cx="2131695" cy="2689390"/>
            <a:chOff x="4672" y="3795"/>
            <a:chExt cx="2784" cy="3512"/>
          </a:xfrm>
        </p:grpSpPr>
        <p:pic>
          <p:nvPicPr>
            <p:cNvPr id="5" name="图片 4"/>
            <p:cNvPicPr>
              <a:picLocks noChangeAspect="1"/>
            </p:cNvPicPr>
            <p:nvPr/>
          </p:nvPicPr>
          <p:blipFill>
            <a:blip r:embed="rId4"/>
            <a:stretch>
              <a:fillRect/>
            </a:stretch>
          </p:blipFill>
          <p:spPr>
            <a:xfrm>
              <a:off x="4672" y="4367"/>
              <a:ext cx="2784" cy="2940"/>
            </a:xfrm>
            <a:prstGeom prst="rect">
              <a:avLst/>
            </a:prstGeom>
          </p:spPr>
        </p:pic>
        <p:sp>
          <p:nvSpPr>
            <p:cNvPr id="11" name="Rectangle: Rounded Corners 20"/>
            <p:cNvSpPr/>
            <p:nvPr/>
          </p:nvSpPr>
          <p:spPr>
            <a:xfrm>
              <a:off x="4672" y="3795"/>
              <a:ext cx="963" cy="528"/>
            </a:xfrm>
            <a:prstGeom prst="roundRect">
              <a:avLst/>
            </a:prstGeom>
            <a:noFill/>
            <a:ln w="50800">
              <a:solidFill>
                <a:srgbClr val="FF82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lvl="0" algn="ctr">
                <a:buClrTx/>
                <a:buSzTx/>
                <a:buFontTx/>
              </a:pPr>
              <a:endParaRPr lang="en-US">
                <a:sym typeface="+mn-ea"/>
              </a:endParaRPr>
            </a:p>
          </p:txBody>
        </p:sp>
      </p:grpSp>
      <p:sp>
        <p:nvSpPr>
          <p:cNvPr id="17" name="TextBox 36"/>
          <p:cNvSpPr txBox="1"/>
          <p:nvPr/>
        </p:nvSpPr>
        <p:spPr>
          <a:xfrm>
            <a:off x="5680075" y="5540375"/>
            <a:ext cx="5739130" cy="675640"/>
          </a:xfrm>
          <a:prstGeom prst="rect">
            <a:avLst/>
          </a:prstGeom>
          <a:noFill/>
        </p:spPr>
        <p:txBody>
          <a:bodyPr wrap="square" rtlCol="0">
            <a:spAutoFit/>
          </a:bodyPr>
          <a:lstStyle/>
          <a:p>
            <a:pPr algn="ctr"/>
            <a:r>
              <a:rPr lang="zh-CN" altLang="en-US" sz="2200" b="1" dirty="0">
                <a:solidFill>
                  <a:schemeClr val="accent2"/>
                </a:solidFill>
              </a:rPr>
              <a:t>关注期刊的</a:t>
            </a:r>
            <a:r>
              <a:rPr lang="zh-CN" altLang="en-US" sz="2200" b="1" dirty="0">
                <a:solidFill>
                  <a:schemeClr val="accent2"/>
                </a:solidFill>
                <a:highlight>
                  <a:srgbClr val="FFFF00"/>
                </a:highlight>
              </a:rPr>
              <a:t>动态评价指标</a:t>
            </a:r>
            <a:r>
              <a:rPr lang="zh-CN" altLang="en-US" sz="2200" b="1" dirty="0">
                <a:solidFill>
                  <a:schemeClr val="accent2"/>
                </a:solidFill>
              </a:rPr>
              <a:t>及</a:t>
            </a:r>
            <a:r>
              <a:rPr lang="zh-CN" altLang="en-US" sz="2200" b="1" dirty="0">
                <a:solidFill>
                  <a:schemeClr val="accent2"/>
                </a:solidFill>
                <a:highlight>
                  <a:srgbClr val="FFFF00"/>
                </a:highlight>
              </a:rPr>
              <a:t>被收录情况</a:t>
            </a:r>
            <a:endParaRPr lang="zh-CN" altLang="en-US" sz="2200" b="1" dirty="0">
              <a:solidFill>
                <a:schemeClr val="accent2"/>
              </a:solidFill>
              <a:highlight>
                <a:srgbClr val="FFFF00"/>
              </a:highlight>
            </a:endParaRPr>
          </a:p>
          <a:p>
            <a:pPr algn="ctr"/>
            <a:r>
              <a:rPr lang="zh-CN" altLang="en-US" sz="1600" b="1" dirty="0">
                <a:solidFill>
                  <a:schemeClr val="accent2"/>
                </a:solidFill>
              </a:rPr>
              <a:t>（关于“预警名单”）</a:t>
            </a:r>
            <a:endParaRPr lang="zh-CN" altLang="en-US" sz="1600" b="1" dirty="0">
              <a:solidFill>
                <a:schemeClr val="accent2"/>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xit" presetSubtype="4" fill="hold" nodeType="clickEffect">
                                  <p:stCondLst>
                                    <p:cond delay="0"/>
                                  </p:stCondLst>
                                  <p:childTnLst>
                                    <p:animEffect transition="out" filter="wipe(down)">
                                      <p:cBhvr>
                                        <p:cTn id="11" dur="500"/>
                                        <p:tgtEl>
                                          <p:spTgt spid="7"/>
                                        </p:tgtEl>
                                      </p:cBhvr>
                                    </p:animEffect>
                                    <p:set>
                                      <p:cBhvr>
                                        <p:cTn id="12" dur="1" fill="hold">
                                          <p:stCondLst>
                                            <p:cond delay="499"/>
                                          </p:stCondLst>
                                        </p:cTn>
                                        <p:tgtEl>
                                          <p:spTgt spid="7"/>
                                        </p:tgtEl>
                                        <p:attrNameLst>
                                          <p:attrName>style.visibility</p:attrName>
                                        </p:attrNameLst>
                                      </p:cBhvr>
                                      <p:to>
                                        <p:strVal val="hidden"/>
                                      </p:to>
                                    </p:set>
                                  </p:childTnLst>
                                </p:cTn>
                              </p:par>
                            </p:childTnLst>
                          </p:cTn>
                        </p:par>
                        <p:par>
                          <p:cTn id="13" fill="hold">
                            <p:stCondLst>
                              <p:cond delay="500"/>
                            </p:stCondLst>
                            <p:childTnLst>
                              <p:par>
                                <p:cTn id="14" presetID="3" presetClass="entr" presetSubtype="10"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linds(horizontal)">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xit" presetSubtype="4" fill="hold" nodeType="clickEffect">
                                  <p:stCondLst>
                                    <p:cond delay="0"/>
                                  </p:stCondLst>
                                  <p:childTnLst>
                                    <p:animEffect transition="out" filter="wipe(down)">
                                      <p:cBhvr>
                                        <p:cTn id="20" dur="500"/>
                                        <p:tgtEl>
                                          <p:spTgt spid="10"/>
                                        </p:tgtEl>
                                      </p:cBhvr>
                                    </p:animEffect>
                                    <p:set>
                                      <p:cBhvr>
                                        <p:cTn id="21" dur="1" fill="hold">
                                          <p:stCondLst>
                                            <p:cond delay="499"/>
                                          </p:stCondLst>
                                        </p:cTn>
                                        <p:tgtEl>
                                          <p:spTgt spid="10"/>
                                        </p:tgtEl>
                                        <p:attrNameLst>
                                          <p:attrName>style.visibility</p:attrName>
                                        </p:attrNameLst>
                                      </p:cBhvr>
                                      <p:to>
                                        <p:strVal val="hidden"/>
                                      </p:to>
                                    </p:set>
                                  </p:childTnLst>
                                </p:cTn>
                              </p:par>
                            </p:childTnLst>
                          </p:cTn>
                        </p:par>
                        <p:par>
                          <p:cTn id="22" fill="hold">
                            <p:stCondLst>
                              <p:cond delay="500"/>
                            </p:stCondLst>
                            <p:childTnLst>
                              <p:par>
                                <p:cTn id="23" presetID="3" presetClass="entr" presetSubtype="10" fill="hold"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blinds(horizontal)">
                                      <p:cBhvr>
                                        <p:cTn id="2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547370" y="719455"/>
            <a:ext cx="11097260" cy="6138545"/>
          </a:xfrm>
          <a:prstGeom prst="rect">
            <a:avLst/>
          </a:prstGeom>
        </p:spPr>
      </p:pic>
      <p:grpSp>
        <p:nvGrpSpPr>
          <p:cNvPr id="4" name="组合 3"/>
          <p:cNvGrpSpPr/>
          <p:nvPr/>
        </p:nvGrpSpPr>
        <p:grpSpPr>
          <a:xfrm>
            <a:off x="1499870" y="5717540"/>
            <a:ext cx="7740015" cy="1113790"/>
            <a:chOff x="8125" y="4459"/>
            <a:chExt cx="12189" cy="1754"/>
          </a:xfrm>
        </p:grpSpPr>
        <p:sp>
          <p:nvSpPr>
            <p:cNvPr id="3" name="Rectangle: Rounded Corners 20"/>
            <p:cNvSpPr/>
            <p:nvPr/>
          </p:nvSpPr>
          <p:spPr>
            <a:xfrm>
              <a:off x="8155" y="5108"/>
              <a:ext cx="12159" cy="1105"/>
            </a:xfrm>
            <a:prstGeom prst="roundRect">
              <a:avLst>
                <a:gd name="adj" fmla="val 6288"/>
              </a:avLst>
            </a:prstGeom>
            <a:noFill/>
            <a:ln w="50800">
              <a:solidFill>
                <a:srgbClr val="FF82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lvl="0" algn="ctr">
                <a:buClrTx/>
                <a:buSzTx/>
                <a:buFontTx/>
              </a:pPr>
              <a:endParaRPr lang="en-US">
                <a:sym typeface="+mn-ea"/>
              </a:endParaRPr>
            </a:p>
          </p:txBody>
        </p:sp>
        <p:sp>
          <p:nvSpPr>
            <p:cNvPr id="10" name="矩形 9"/>
            <p:cNvSpPr/>
            <p:nvPr/>
          </p:nvSpPr>
          <p:spPr>
            <a:xfrm>
              <a:off x="8125" y="4459"/>
              <a:ext cx="4515" cy="63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r>
                <a:rPr lang="zh-CN" altLang="en-US" sz="2000" b="1" dirty="0">
                  <a:sym typeface="+mn-ea"/>
                </a:rPr>
                <a:t>稿件处理周期（参考）</a:t>
              </a:r>
              <a:endParaRPr lang="zh-CN" altLang="en-US" sz="2000" b="1" dirty="0">
                <a:sym typeface="+mn-ea"/>
              </a:endParaRPr>
            </a:p>
          </p:txBody>
        </p:sp>
      </p:grpSp>
      <p:sp>
        <p:nvSpPr>
          <p:cNvPr id="16" name="Rectangle 12"/>
          <p:cNvSpPr/>
          <p:nvPr/>
        </p:nvSpPr>
        <p:spPr>
          <a:xfrm>
            <a:off x="0" y="208915"/>
            <a:ext cx="2677795" cy="5111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buClrTx/>
              <a:buSzTx/>
              <a:buFontTx/>
            </a:pPr>
            <a:r>
              <a:rPr lang="zh-CN" altLang="en-US" sz="2400" b="1" dirty="0">
                <a:sym typeface="+mn-ea"/>
              </a:rPr>
              <a:t>文章投稿</a:t>
            </a:r>
            <a:endParaRPr lang="en-US" altLang="zh-CN" sz="2400" b="1" dirty="0">
              <a:sym typeface="+mn-ea"/>
            </a:endParaRPr>
          </a:p>
        </p:txBody>
      </p:sp>
    </p:spTree>
  </p:cSld>
  <p:clrMapOvr>
    <a:masterClrMapping/>
  </p:clrMapOvr>
  <p:transition advClick="0"/>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115570" y="0"/>
            <a:ext cx="11960225" cy="6858000"/>
          </a:xfrm>
          <a:prstGeom prst="rect">
            <a:avLst/>
          </a:prstGeom>
        </p:spPr>
      </p:pic>
      <p:sp>
        <p:nvSpPr>
          <p:cNvPr id="47" name="Rectangle: Rounded Corners 46"/>
          <p:cNvSpPr/>
          <p:nvPr/>
        </p:nvSpPr>
        <p:spPr>
          <a:xfrm>
            <a:off x="1727835" y="895985"/>
            <a:ext cx="2672715" cy="2432685"/>
          </a:xfrm>
          <a:prstGeom prst="roundRect">
            <a:avLst>
              <a:gd name="adj" fmla="val 6369"/>
            </a:avLst>
          </a:prstGeom>
          <a:noFill/>
          <a:ln w="50800">
            <a:solidFill>
              <a:srgbClr val="FF82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lvl="0" algn="ctr">
              <a:buClrTx/>
              <a:buSzTx/>
              <a:buFontTx/>
            </a:pPr>
            <a:endParaRPr lang="en-US">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bldLvl="0" animBg="1"/>
      <p:bldP spid="47" grpId="1"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p:cNvPicPr>
            <a:picLocks noChangeAspect="1"/>
          </p:cNvPicPr>
          <p:nvPr/>
        </p:nvPicPr>
        <p:blipFill>
          <a:blip r:embed="rId1"/>
          <a:stretch>
            <a:fillRect/>
          </a:stretch>
        </p:blipFill>
        <p:spPr>
          <a:xfrm>
            <a:off x="520065" y="0"/>
            <a:ext cx="11151235" cy="6858000"/>
          </a:xfrm>
          <a:prstGeom prst="rect">
            <a:avLst/>
          </a:prstGeom>
        </p:spPr>
      </p:pic>
      <p:grpSp>
        <p:nvGrpSpPr>
          <p:cNvPr id="5" name="组合 4"/>
          <p:cNvGrpSpPr/>
          <p:nvPr/>
        </p:nvGrpSpPr>
        <p:grpSpPr>
          <a:xfrm>
            <a:off x="411480" y="1421765"/>
            <a:ext cx="3069590" cy="2646045"/>
            <a:chOff x="12" y="3833"/>
            <a:chExt cx="4834" cy="4167"/>
          </a:xfrm>
        </p:grpSpPr>
        <p:sp>
          <p:nvSpPr>
            <p:cNvPr id="2" name="Rectangle: Rounded Corners 46"/>
            <p:cNvSpPr/>
            <p:nvPr/>
          </p:nvSpPr>
          <p:spPr>
            <a:xfrm>
              <a:off x="12" y="4704"/>
              <a:ext cx="4834" cy="3297"/>
            </a:xfrm>
            <a:prstGeom prst="roundRect">
              <a:avLst>
                <a:gd name="adj" fmla="val 6369"/>
              </a:avLst>
            </a:prstGeom>
            <a:noFill/>
            <a:ln w="50800">
              <a:solidFill>
                <a:srgbClr val="FF82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lvl="0" algn="ctr">
                <a:buClrTx/>
                <a:buSzTx/>
                <a:buFontTx/>
              </a:pPr>
              <a:endParaRPr lang="en-US">
                <a:sym typeface="+mn-ea"/>
              </a:endParaRPr>
            </a:p>
          </p:txBody>
        </p:sp>
        <p:sp>
          <p:nvSpPr>
            <p:cNvPr id="48" name="Rectangle 47"/>
            <p:cNvSpPr/>
            <p:nvPr/>
          </p:nvSpPr>
          <p:spPr>
            <a:xfrm>
              <a:off x="2273" y="3833"/>
              <a:ext cx="2572" cy="87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000" b="1" dirty="0"/>
                <a:t>选择学科</a:t>
              </a:r>
              <a:endParaRPr lang="zh-CN" altLang="en-US" sz="2000" b="1" dirty="0"/>
            </a:p>
          </p:txBody>
        </p:sp>
      </p:grpSp>
      <p:sp>
        <p:nvSpPr>
          <p:cNvPr id="4" name="Rectangle: Rounded Corners 46"/>
          <p:cNvSpPr/>
          <p:nvPr/>
        </p:nvSpPr>
        <p:spPr>
          <a:xfrm>
            <a:off x="4700905" y="102870"/>
            <a:ext cx="447040" cy="438785"/>
          </a:xfrm>
          <a:prstGeom prst="roundRect">
            <a:avLst>
              <a:gd name="adj" fmla="val 6369"/>
            </a:avLst>
          </a:prstGeom>
          <a:noFill/>
          <a:ln w="50800">
            <a:solidFill>
              <a:srgbClr val="FF82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lvl="0" algn="ctr">
              <a:buClrTx/>
              <a:buSzTx/>
              <a:buFontTx/>
            </a:pPr>
            <a:endParaRPr lang="en-US">
              <a:sym typeface="+mn-ea"/>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1"/>
          <a:stretch>
            <a:fillRect/>
          </a:stretch>
        </p:blipFill>
        <p:spPr>
          <a:xfrm>
            <a:off x="0" y="1441849"/>
            <a:ext cx="12192000" cy="5212260"/>
          </a:xfrm>
          <a:prstGeom prst="rect">
            <a:avLst/>
          </a:prstGeom>
        </p:spPr>
      </p:pic>
      <p:sp>
        <p:nvSpPr>
          <p:cNvPr id="8" name="Rectangle 7"/>
          <p:cNvSpPr/>
          <p:nvPr/>
        </p:nvSpPr>
        <p:spPr>
          <a:xfrm>
            <a:off x="0" y="895350"/>
            <a:ext cx="3095625" cy="5111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t>个性化功能</a:t>
            </a:r>
            <a:endParaRPr lang="zh-CN" altLang="en-US" sz="2000" b="1" dirty="0"/>
          </a:p>
        </p:txBody>
      </p:sp>
      <p:pic>
        <p:nvPicPr>
          <p:cNvPr id="10" name="Picture 9"/>
          <p:cNvPicPr>
            <a:picLocks noChangeAspect="1"/>
          </p:cNvPicPr>
          <p:nvPr/>
        </p:nvPicPr>
        <p:blipFill>
          <a:blip r:embed="rId2"/>
          <a:stretch>
            <a:fillRect/>
          </a:stretch>
        </p:blipFill>
        <p:spPr>
          <a:xfrm>
            <a:off x="6699250" y="2019935"/>
            <a:ext cx="4338955" cy="4796790"/>
          </a:xfrm>
          <a:prstGeom prst="rect">
            <a:avLst/>
          </a:prstGeom>
        </p:spPr>
      </p:pic>
      <p:sp>
        <p:nvSpPr>
          <p:cNvPr id="12" name="Rectangle: Rounded Corners 11"/>
          <p:cNvSpPr/>
          <p:nvPr/>
        </p:nvSpPr>
        <p:spPr>
          <a:xfrm>
            <a:off x="9912350" y="1610360"/>
            <a:ext cx="1015365" cy="349250"/>
          </a:xfrm>
          <a:prstGeom prst="roundRect">
            <a:avLst>
              <a:gd name="adj" fmla="val 0"/>
            </a:avLst>
          </a:prstGeom>
          <a:noFill/>
          <a:ln w="50800">
            <a:solidFill>
              <a:srgbClr val="FF82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lvl="0" algn="ctr">
              <a:buClrTx/>
              <a:buSzTx/>
              <a:buFontTx/>
            </a:pPr>
            <a:endParaRPr lang="en-US">
              <a:sym typeface="+mn-ea"/>
            </a:endParaRPr>
          </a:p>
        </p:txBody>
      </p:sp>
    </p:spTree>
  </p:cSld>
  <p:clrMapOvr>
    <a:masterClrMapping/>
  </p:clrMapOvr>
  <p:transition advClick="0"/>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1"/>
          <a:stretch>
            <a:fillRect/>
          </a:stretch>
        </p:blipFill>
        <p:spPr>
          <a:xfrm>
            <a:off x="0" y="1441849"/>
            <a:ext cx="12192000" cy="5212260"/>
          </a:xfrm>
          <a:prstGeom prst="rect">
            <a:avLst/>
          </a:prstGeom>
        </p:spPr>
      </p:pic>
      <p:sp>
        <p:nvSpPr>
          <p:cNvPr id="13" name="Rectangle: Rounded Corners 12"/>
          <p:cNvSpPr/>
          <p:nvPr/>
        </p:nvSpPr>
        <p:spPr>
          <a:xfrm>
            <a:off x="10713379" y="1581120"/>
            <a:ext cx="868314" cy="415264"/>
          </a:xfrm>
          <a:prstGeom prst="roundRect">
            <a:avLst/>
          </a:prstGeom>
          <a:noFill/>
          <a:ln w="50800">
            <a:solidFill>
              <a:srgbClr val="FF82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a:buClrTx/>
              <a:buSzTx/>
              <a:buFontTx/>
            </a:pPr>
            <a:endParaRPr lang="en-US">
              <a:sym typeface="+mn-ea"/>
            </a:endParaRPr>
          </a:p>
        </p:txBody>
      </p:sp>
      <p:sp>
        <p:nvSpPr>
          <p:cNvPr id="15" name="TextBox 14"/>
          <p:cNvSpPr txBox="1"/>
          <p:nvPr/>
        </p:nvSpPr>
        <p:spPr>
          <a:xfrm>
            <a:off x="8127365" y="349250"/>
            <a:ext cx="3987800" cy="460375"/>
          </a:xfrm>
          <a:prstGeom prst="rect">
            <a:avLst/>
          </a:prstGeom>
          <a:noFill/>
        </p:spPr>
        <p:txBody>
          <a:bodyPr wrap="square" rtlCol="0">
            <a:spAutoFit/>
          </a:bodyPr>
          <a:lstStyle/>
          <a:p>
            <a:r>
              <a:rPr lang="en-US" sz="2400" b="1" dirty="0">
                <a:solidFill>
                  <a:schemeClr val="accent2"/>
                </a:solidFill>
              </a:rPr>
              <a:t>www.sciencedirect.com</a:t>
            </a:r>
            <a:endParaRPr lang="en-US" sz="2400" b="1" dirty="0">
              <a:solidFill>
                <a:schemeClr val="accent2"/>
              </a:solidFill>
            </a:endParaRPr>
          </a:p>
        </p:txBody>
      </p:sp>
      <p:sp>
        <p:nvSpPr>
          <p:cNvPr id="17" name="Rectangle 16"/>
          <p:cNvSpPr/>
          <p:nvPr/>
        </p:nvSpPr>
        <p:spPr>
          <a:xfrm>
            <a:off x="0" y="895350"/>
            <a:ext cx="1833880" cy="5111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0" lang="en-US" altLang="zh-CN" sz="2000" b="1" i="0" u="none" strike="noStrike" kern="1200" cap="none" spc="0" normalizeH="0" baseline="0" noProof="0" dirty="0">
                <a:ln>
                  <a:noFill/>
                </a:ln>
                <a:solidFill>
                  <a:srgbClr val="FFFFFF"/>
                </a:solidFill>
                <a:effectLst/>
                <a:uLnTx/>
                <a:uFillTx/>
                <a:latin typeface="Calibri" panose="020F0502020204030204"/>
                <a:ea typeface="+mn-ea"/>
                <a:cs typeface="+mn-cs"/>
              </a:rPr>
              <a:t>ID</a:t>
            </a:r>
            <a:r>
              <a:rPr kumimoji="0" lang="zh-CN" altLang="en-US" sz="2000" b="1" i="0" u="none" strike="noStrike" kern="1200" cap="none" spc="0" normalizeH="0" baseline="0" noProof="0" dirty="0">
                <a:ln>
                  <a:noFill/>
                </a:ln>
                <a:solidFill>
                  <a:srgbClr val="FFFFFF"/>
                </a:solidFill>
                <a:effectLst/>
                <a:uLnTx/>
                <a:uFillTx/>
                <a:latin typeface="Calibri" panose="020F0502020204030204"/>
                <a:ea typeface="+mn-ea"/>
                <a:cs typeface="+mn-cs"/>
              </a:rPr>
              <a:t>登入</a:t>
            </a:r>
            <a:endParaRPr kumimoji="0" lang="zh-CN" altLang="en-US" sz="2000" b="1"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nvGrpSpPr>
          <p:cNvPr id="5" name="Group 4"/>
          <p:cNvGrpSpPr/>
          <p:nvPr/>
        </p:nvGrpSpPr>
        <p:grpSpPr>
          <a:xfrm>
            <a:off x="332098" y="3362155"/>
            <a:ext cx="4201347" cy="2600301"/>
            <a:chOff x="218254" y="3362155"/>
            <a:chExt cx="4201347" cy="2600301"/>
          </a:xfrm>
        </p:grpSpPr>
        <p:grpSp>
          <p:nvGrpSpPr>
            <p:cNvPr id="9" name="Group 8"/>
            <p:cNvGrpSpPr/>
            <p:nvPr/>
          </p:nvGrpSpPr>
          <p:grpSpPr>
            <a:xfrm>
              <a:off x="218254" y="3362155"/>
              <a:ext cx="3162834" cy="2600301"/>
              <a:chOff x="1044488" y="3416495"/>
              <a:chExt cx="3527512" cy="2900118"/>
            </a:xfrm>
          </p:grpSpPr>
          <p:pic>
            <p:nvPicPr>
              <p:cNvPr id="7" name="Picture 6"/>
              <p:cNvPicPr>
                <a:picLocks noChangeAspect="1"/>
              </p:cNvPicPr>
              <p:nvPr/>
            </p:nvPicPr>
            <p:blipFill>
              <a:blip r:embed="rId2"/>
              <a:stretch>
                <a:fillRect/>
              </a:stretch>
            </p:blipFill>
            <p:spPr>
              <a:xfrm>
                <a:off x="1044488" y="3416495"/>
                <a:ext cx="3527512" cy="2893504"/>
              </a:xfrm>
              <a:prstGeom prst="rect">
                <a:avLst/>
              </a:prstGeom>
              <a:ln w="76200">
                <a:solidFill>
                  <a:srgbClr val="FF8200"/>
                </a:solidFill>
              </a:ln>
              <a:effectLst>
                <a:outerShdw blurRad="292100" dist="139700" dir="2700000" algn="tl" rotWithShape="0">
                  <a:srgbClr val="333333">
                    <a:alpha val="65000"/>
                  </a:srgbClr>
                </a:outerShdw>
              </a:effectLst>
            </p:spPr>
          </p:pic>
          <p:sp>
            <p:nvSpPr>
              <p:cNvPr id="6" name="Rectangle: Rounded Corners 5"/>
              <p:cNvSpPr/>
              <p:nvPr/>
            </p:nvSpPr>
            <p:spPr>
              <a:xfrm>
                <a:off x="1195174" y="5874543"/>
                <a:ext cx="3376826" cy="442070"/>
              </a:xfrm>
              <a:prstGeom prst="roundRect">
                <a:avLst/>
              </a:prstGeom>
              <a:noFill/>
              <a:ln w="76200">
                <a:solidFill>
                  <a:srgbClr val="FF82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350"/>
              </a:p>
            </p:txBody>
          </p:sp>
        </p:grpSp>
        <p:sp>
          <p:nvSpPr>
            <p:cNvPr id="3" name="Arrow: Right 2"/>
            <p:cNvSpPr/>
            <p:nvPr/>
          </p:nvSpPr>
          <p:spPr>
            <a:xfrm>
              <a:off x="3628755" y="4246726"/>
              <a:ext cx="790846" cy="528474"/>
            </a:xfrm>
            <a:prstGeom prst="rightArrow">
              <a:avLst/>
            </a:prstGeom>
            <a:ln w="76200">
              <a:solidFill>
                <a:srgbClr val="FF8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2" name="Picture 11"/>
          <p:cNvPicPr>
            <a:picLocks noChangeAspect="1"/>
          </p:cNvPicPr>
          <p:nvPr/>
        </p:nvPicPr>
        <p:blipFill rotWithShape="1">
          <a:blip r:embed="rId3"/>
          <a:srcRect t="47122" b="4257"/>
          <a:stretch>
            <a:fillRect/>
          </a:stretch>
        </p:blipFill>
        <p:spPr>
          <a:xfrm>
            <a:off x="9431213" y="3455040"/>
            <a:ext cx="2428689" cy="2314768"/>
          </a:xfrm>
          <a:prstGeom prst="rect">
            <a:avLst/>
          </a:prstGeom>
          <a:ln w="63500">
            <a:solidFill>
              <a:schemeClr val="accent1"/>
            </a:solidFill>
          </a:ln>
        </p:spPr>
      </p:pic>
      <p:grpSp>
        <p:nvGrpSpPr>
          <p:cNvPr id="4" name="组合 3"/>
          <p:cNvGrpSpPr/>
          <p:nvPr/>
        </p:nvGrpSpPr>
        <p:grpSpPr>
          <a:xfrm>
            <a:off x="4676140" y="3312160"/>
            <a:ext cx="4585335" cy="2548890"/>
            <a:chOff x="7364" y="5216"/>
            <a:chExt cx="7221" cy="4014"/>
          </a:xfrm>
        </p:grpSpPr>
        <p:pic>
          <p:nvPicPr>
            <p:cNvPr id="2" name="Picture 1"/>
            <p:cNvPicPr>
              <a:picLocks noChangeAspect="1"/>
            </p:cNvPicPr>
            <p:nvPr/>
          </p:nvPicPr>
          <p:blipFill>
            <a:blip r:embed="rId4"/>
            <a:stretch>
              <a:fillRect/>
            </a:stretch>
          </p:blipFill>
          <p:spPr>
            <a:xfrm>
              <a:off x="7364" y="5216"/>
              <a:ext cx="5712" cy="4015"/>
            </a:xfrm>
            <a:prstGeom prst="rect">
              <a:avLst/>
            </a:prstGeom>
            <a:ln w="63500">
              <a:solidFill>
                <a:schemeClr val="accent1"/>
              </a:solidFill>
            </a:ln>
          </p:spPr>
        </p:pic>
        <p:sp>
          <p:nvSpPr>
            <p:cNvPr id="16" name="Arrow: Right 15"/>
            <p:cNvSpPr/>
            <p:nvPr/>
          </p:nvSpPr>
          <p:spPr>
            <a:xfrm>
              <a:off x="13341" y="6542"/>
              <a:ext cx="1245" cy="832"/>
            </a:xfrm>
            <a:prstGeom prst="rightArrow">
              <a:avLst/>
            </a:prstGeom>
            <a:ln w="76200">
              <a:solidFill>
                <a:srgbClr val="FF8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par>
                          <p:cTn id="11" fill="hold">
                            <p:stCondLst>
                              <p:cond delay="0"/>
                            </p:stCondLst>
                            <p:childTnLst>
                              <p:par>
                                <p:cTn id="12" presetID="3" presetClass="entr" presetSubtype="1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linds(horizontal)">
                                      <p:cBhvr>
                                        <p:cTn id="14" dur="500"/>
                                        <p:tgtEl>
                                          <p:spTgt spid="4"/>
                                        </p:tgtEl>
                                      </p:cBhvr>
                                    </p:animEffect>
                                  </p:childTnLst>
                                </p:cTn>
                              </p:par>
                            </p:childTnLst>
                          </p:cTn>
                        </p:par>
                        <p:par>
                          <p:cTn id="15" fill="hold">
                            <p:stCondLst>
                              <p:cond delay="500"/>
                            </p:stCondLst>
                            <p:childTnLst>
                              <p:par>
                                <p:cTn id="16" presetID="3" presetClass="entr" presetSubtype="10"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blinds(horizontal)">
                                      <p:cBhvr>
                                        <p:cTn id="1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719580" y="1062990"/>
            <a:ext cx="9881235" cy="5053965"/>
          </a:xfrm>
          <a:prstGeom prst="rect">
            <a:avLst/>
          </a:prstGeom>
          <a:noFill/>
        </p:spPr>
        <p:txBody>
          <a:bodyPr wrap="square" rtlCol="0" anchor="t">
            <a:spAutoFit/>
          </a:bodyPr>
          <a:p>
            <a:pPr marL="285750" indent="-285750">
              <a:lnSpc>
                <a:spcPct val="150000"/>
              </a:lnSpc>
              <a:buClr>
                <a:srgbClr val="FF6C00"/>
              </a:buClr>
              <a:buFont typeface="Arial" panose="020B0604020202020204" pitchFamily="34" charset="0"/>
              <a:buChar char="•"/>
            </a:pPr>
            <a:r>
              <a:rPr lang="zh-CN" altLang="en-US" sz="3000" b="1" spc="300" dirty="0">
                <a:solidFill>
                  <a:srgbClr val="F8871F"/>
                </a:solidFill>
                <a:uFillTx/>
                <a:latin typeface="微软雅黑 Light" panose="020B0502040204020203" pitchFamily="34" charset="-122"/>
                <a:ea typeface="微软雅黑 Light" panose="020B0502040204020203" pitchFamily="34" charset="-122"/>
                <a:cs typeface="+mj-cs"/>
                <a:sym typeface="+mn-ea"/>
              </a:rPr>
              <a:t>如何高效获取</a:t>
            </a:r>
            <a:r>
              <a:rPr lang="zh-CN" altLang="en-US" sz="3000" b="1" spc="300" dirty="0">
                <a:solidFill>
                  <a:srgbClr val="F8871F"/>
                </a:solidFill>
                <a:highlight>
                  <a:srgbClr val="FFFF00"/>
                </a:highlight>
                <a:uFillTx/>
                <a:latin typeface="微软雅黑 Light" panose="020B0502040204020203" pitchFamily="34" charset="-122"/>
                <a:ea typeface="微软雅黑 Light" panose="020B0502040204020203" pitchFamily="34" charset="-122"/>
                <a:cs typeface="+mj-cs"/>
                <a:sym typeface="+mn-ea"/>
              </a:rPr>
              <a:t>重要的</a:t>
            </a:r>
            <a:r>
              <a:rPr lang="zh-CN" altLang="en-US" sz="3000" b="1" spc="300" dirty="0">
                <a:solidFill>
                  <a:srgbClr val="F8871F"/>
                </a:solidFill>
                <a:uFillTx/>
                <a:latin typeface="微软雅黑 Light" panose="020B0502040204020203" pitchFamily="34" charset="-122"/>
                <a:ea typeface="微软雅黑 Light" panose="020B0502040204020203" pitchFamily="34" charset="-122"/>
                <a:cs typeface="+mj-cs"/>
                <a:sym typeface="+mn-ea"/>
              </a:rPr>
              <a:t>科研信息？</a:t>
            </a:r>
            <a:endParaRPr lang="zh-CN" altLang="en-US" sz="3000" b="1" spc="300" dirty="0">
              <a:solidFill>
                <a:srgbClr val="F8871F"/>
              </a:solidFill>
              <a:uFillTx/>
              <a:latin typeface="微软雅黑 Light" panose="020B0502040204020203" pitchFamily="34" charset="-122"/>
              <a:ea typeface="微软雅黑 Light" panose="020B0502040204020203" pitchFamily="34" charset="-122"/>
              <a:cs typeface="+mj-cs"/>
              <a:sym typeface="+mn-ea"/>
            </a:endParaRPr>
          </a:p>
          <a:p>
            <a:pPr indent="0">
              <a:lnSpc>
                <a:spcPct val="150000"/>
              </a:lnSpc>
              <a:buClr>
                <a:srgbClr val="FF6C00"/>
              </a:buClr>
              <a:buFont typeface="Arial" panose="020B0604020202020204" pitchFamily="34" charset="0"/>
              <a:buNone/>
            </a:pPr>
            <a:r>
              <a:rPr lang="en-US" altLang="zh-CN" sz="2500" dirty="0">
                <a:sym typeface="+mn-ea"/>
              </a:rPr>
              <a:t>   </a:t>
            </a:r>
            <a:r>
              <a:rPr lang="zh-CN" altLang="en-US" sz="2000" b="1" dirty="0">
                <a:sym typeface="+mn-ea"/>
              </a:rPr>
              <a:t>高质量文献</a:t>
            </a:r>
            <a:r>
              <a:rPr lang="en-US" altLang="zh-CN" sz="2000" b="1" dirty="0">
                <a:sym typeface="+mn-ea"/>
              </a:rPr>
              <a:t>+</a:t>
            </a:r>
            <a:r>
              <a:rPr lang="zh-CN" altLang="en-US" sz="2000" b="1" dirty="0">
                <a:sym typeface="+mn-ea"/>
              </a:rPr>
              <a:t>高效阅读</a:t>
            </a:r>
            <a:endParaRPr lang="zh-CN" altLang="en-US" sz="2000" b="1" dirty="0">
              <a:sym typeface="+mn-ea"/>
            </a:endParaRPr>
          </a:p>
          <a:p>
            <a:pPr marL="285750" indent="-285750" algn="l">
              <a:lnSpc>
                <a:spcPct val="150000"/>
              </a:lnSpc>
              <a:buClr>
                <a:srgbClr val="FF6C00"/>
              </a:buClr>
              <a:buSzTx/>
              <a:buFont typeface="Arial" panose="020B0604020202020204" pitchFamily="34" charset="0"/>
              <a:buChar char="•"/>
            </a:pPr>
            <a:r>
              <a:rPr lang="zh-CN" altLang="en-US" sz="3000" b="1" spc="300" dirty="0">
                <a:solidFill>
                  <a:srgbClr val="F8871F"/>
                </a:solidFill>
                <a:uFillTx/>
                <a:latin typeface="微软雅黑 Light" panose="020B0502040204020203" pitchFamily="34" charset="-122"/>
                <a:ea typeface="微软雅黑 Light" panose="020B0502040204020203" pitchFamily="34" charset="-122"/>
                <a:cs typeface="+mj-cs"/>
              </a:rPr>
              <a:t>学术界如何评估学术期刊与</a:t>
            </a:r>
            <a:r>
              <a:rPr lang="zh-CN" altLang="en-US" sz="3000" b="1" spc="300" dirty="0">
                <a:solidFill>
                  <a:srgbClr val="F8871F"/>
                </a:solidFill>
                <a:highlight>
                  <a:srgbClr val="FFFF00"/>
                </a:highlight>
                <a:uFillTx/>
                <a:latin typeface="微软雅黑 Light" panose="020B0502040204020203" pitchFamily="34" charset="-122"/>
                <a:ea typeface="微软雅黑 Light" panose="020B0502040204020203" pitchFamily="34" charset="-122"/>
                <a:cs typeface="+mj-cs"/>
              </a:rPr>
              <a:t>论文的质量</a:t>
            </a:r>
            <a:r>
              <a:rPr lang="zh-CN" altLang="en-US" sz="3000" b="1" spc="300" dirty="0">
                <a:solidFill>
                  <a:srgbClr val="F8871F"/>
                </a:solidFill>
                <a:uFillTx/>
                <a:latin typeface="微软雅黑 Light" panose="020B0502040204020203" pitchFamily="34" charset="-122"/>
                <a:ea typeface="微软雅黑 Light" panose="020B0502040204020203" pitchFamily="34" charset="-122"/>
                <a:cs typeface="+mj-cs"/>
              </a:rPr>
              <a:t>？</a:t>
            </a:r>
            <a:endParaRPr lang="zh-CN" altLang="en-US" sz="3000" b="1" spc="300" dirty="0">
              <a:solidFill>
                <a:srgbClr val="F8871F"/>
              </a:solidFill>
              <a:uFillTx/>
              <a:latin typeface="微软雅黑 Light" panose="020B0502040204020203" pitchFamily="34" charset="-122"/>
              <a:ea typeface="微软雅黑 Light" panose="020B0502040204020203" pitchFamily="34" charset="-122"/>
              <a:cs typeface="+mj-cs"/>
            </a:endParaRPr>
          </a:p>
          <a:p>
            <a:pPr>
              <a:lnSpc>
                <a:spcPct val="150000"/>
              </a:lnSpc>
              <a:buClr>
                <a:srgbClr val="FF6C00"/>
              </a:buClr>
            </a:pPr>
            <a:r>
              <a:rPr lang="en-US" altLang="zh-CN" sz="2000" b="1" dirty="0">
                <a:sym typeface="+mn-ea"/>
              </a:rPr>
              <a:t>     </a:t>
            </a:r>
            <a:r>
              <a:rPr lang="zh-CN" altLang="en-US" sz="2000" b="1" dirty="0">
                <a:sym typeface="+mn-ea"/>
              </a:rPr>
              <a:t>期刊学术声誉与发文质量：</a:t>
            </a:r>
            <a:r>
              <a:rPr lang="zh-CN" altLang="en-US" sz="2000" dirty="0">
                <a:sym typeface="+mn-ea"/>
              </a:rPr>
              <a:t>编辑团队水平、期刊选题策划、同行评议机制. …..  </a:t>
            </a:r>
            <a:r>
              <a:rPr lang="en-US" altLang="zh-CN" sz="2000" b="1" dirty="0">
                <a:sym typeface="+mn-ea"/>
              </a:rPr>
              <a:t>    </a:t>
            </a:r>
            <a:endParaRPr lang="en-US" altLang="zh-CN" sz="2000" b="1" dirty="0">
              <a:sym typeface="+mn-ea"/>
            </a:endParaRPr>
          </a:p>
          <a:p>
            <a:pPr>
              <a:lnSpc>
                <a:spcPct val="150000"/>
              </a:lnSpc>
              <a:buClr>
                <a:srgbClr val="FF6C00"/>
              </a:buClr>
            </a:pPr>
            <a:r>
              <a:rPr lang="en-US" altLang="zh-CN" sz="2000" b="1" dirty="0">
                <a:sym typeface="+mn-ea"/>
              </a:rPr>
              <a:t>     </a:t>
            </a:r>
            <a:r>
              <a:rPr lang="zh-CN" altLang="en-US" sz="2000" b="1" dirty="0">
                <a:sym typeface="+mn-ea"/>
              </a:rPr>
              <a:t>学术影响力：</a:t>
            </a:r>
            <a:r>
              <a:rPr lang="zh-CN" altLang="en-US" sz="2000" dirty="0">
                <a:sym typeface="+mn-ea"/>
              </a:rPr>
              <a:t>影响因子（当年</a:t>
            </a:r>
            <a:r>
              <a:rPr lang="en-US" altLang="zh-CN" sz="2000" dirty="0">
                <a:sym typeface="+mn-ea"/>
              </a:rPr>
              <a:t>/</a:t>
            </a:r>
            <a:r>
              <a:rPr lang="zh-CN" altLang="en-US" sz="2000" dirty="0">
                <a:sym typeface="+mn-ea"/>
              </a:rPr>
              <a:t>平均</a:t>
            </a:r>
            <a:r>
              <a:rPr lang="en-US" altLang="zh-CN" sz="2000" dirty="0">
                <a:sym typeface="+mn-ea"/>
              </a:rPr>
              <a:t>N</a:t>
            </a:r>
            <a:r>
              <a:rPr lang="zh-CN" altLang="en-US" sz="2000" dirty="0">
                <a:sym typeface="+mn-ea"/>
              </a:rPr>
              <a:t>年）、自引</a:t>
            </a:r>
            <a:r>
              <a:rPr lang="en-US" altLang="zh-CN" sz="2000" dirty="0">
                <a:sym typeface="+mn-ea"/>
              </a:rPr>
              <a:t>&amp;</a:t>
            </a:r>
            <a:r>
              <a:rPr lang="zh-CN" altLang="en-US" sz="2000" dirty="0">
                <a:sym typeface="+mn-ea"/>
              </a:rPr>
              <a:t>他引、被引半衰期</a:t>
            </a:r>
            <a:r>
              <a:rPr lang="en-US" altLang="zh-CN" sz="2000" dirty="0">
                <a:sym typeface="+mn-ea"/>
              </a:rPr>
              <a:t>. …..</a:t>
            </a:r>
            <a:endParaRPr lang="en-US" altLang="zh-CN" sz="2000" dirty="0">
              <a:sym typeface="+mn-ea"/>
            </a:endParaRPr>
          </a:p>
          <a:p>
            <a:pPr>
              <a:lnSpc>
                <a:spcPct val="150000"/>
              </a:lnSpc>
              <a:buClr>
                <a:srgbClr val="FF6C00"/>
              </a:buClr>
            </a:pPr>
            <a:r>
              <a:rPr lang="en-US" altLang="zh-CN" sz="2000" b="1" dirty="0">
                <a:sym typeface="+mn-ea"/>
              </a:rPr>
              <a:t>     </a:t>
            </a:r>
            <a:r>
              <a:rPr lang="zh-CN" altLang="en-US" sz="2000" b="1" dirty="0">
                <a:sym typeface="+mn-ea"/>
              </a:rPr>
              <a:t>收录与期刊分区：</a:t>
            </a:r>
            <a:r>
              <a:rPr lang="zh-CN" altLang="en-US" sz="2000" dirty="0">
                <a:sym typeface="+mn-ea"/>
              </a:rPr>
              <a:t>基于期刊影响力及其行内学术声誉等</a:t>
            </a:r>
            <a:endParaRPr lang="zh-CN" altLang="en-US" sz="2000" dirty="0">
              <a:sym typeface="+mn-ea"/>
            </a:endParaRPr>
          </a:p>
          <a:p>
            <a:pPr marL="285750" indent="-285750" algn="l">
              <a:lnSpc>
                <a:spcPct val="150000"/>
              </a:lnSpc>
              <a:buClr>
                <a:srgbClr val="FF6C00"/>
              </a:buClr>
              <a:buSzTx/>
              <a:buFont typeface="Arial" panose="020B0604020202020204" pitchFamily="34" charset="0"/>
              <a:buChar char="•"/>
            </a:pPr>
            <a:r>
              <a:rPr lang="en-US" altLang="zh-CN" sz="3000" b="1" spc="300" dirty="0">
                <a:solidFill>
                  <a:srgbClr val="F8871F"/>
                </a:solidFill>
                <a:uFillTx/>
                <a:latin typeface="微软雅黑 Light" panose="020B0502040204020203" pitchFamily="34" charset="-122"/>
                <a:ea typeface="微软雅黑 Light" panose="020B0502040204020203" pitchFamily="34" charset="-122"/>
                <a:cs typeface="+mj-cs"/>
                <a:sym typeface="+mn-ea"/>
              </a:rPr>
              <a:t>如何</a:t>
            </a:r>
            <a:r>
              <a:rPr lang="zh-CN" altLang="en-US" sz="3000" b="1" spc="300" dirty="0">
                <a:solidFill>
                  <a:srgbClr val="F8871F"/>
                </a:solidFill>
                <a:uFillTx/>
                <a:latin typeface="微软雅黑 Light" panose="020B0502040204020203" pitchFamily="34" charset="-122"/>
                <a:ea typeface="微软雅黑 Light" panose="020B0502040204020203" pitchFamily="34" charset="-122"/>
                <a:cs typeface="+mj-cs"/>
                <a:sym typeface="+mn-ea"/>
              </a:rPr>
              <a:t>利用文献信息构建知识体系</a:t>
            </a:r>
            <a:r>
              <a:rPr lang="en-US" altLang="zh-CN" sz="3000" b="1" spc="300" dirty="0">
                <a:solidFill>
                  <a:srgbClr val="F8871F"/>
                </a:solidFill>
                <a:uFillTx/>
                <a:latin typeface="微软雅黑 Light" panose="020B0502040204020203" pitchFamily="34" charset="-122"/>
                <a:ea typeface="微软雅黑 Light" panose="020B0502040204020203" pitchFamily="34" charset="-122"/>
                <a:cs typeface="+mj-cs"/>
                <a:sym typeface="+mn-ea"/>
              </a:rPr>
              <a:t>？</a:t>
            </a:r>
            <a:endParaRPr lang="en-US" altLang="zh-CN" sz="3000" b="1" spc="300" dirty="0">
              <a:solidFill>
                <a:srgbClr val="F8871F"/>
              </a:solidFill>
              <a:uFillTx/>
              <a:latin typeface="微软雅黑 Light" panose="020B0502040204020203" pitchFamily="34" charset="-122"/>
              <a:ea typeface="微软雅黑 Light" panose="020B0502040204020203" pitchFamily="34" charset="-122"/>
              <a:cs typeface="+mj-cs"/>
              <a:sym typeface="+mn-ea"/>
            </a:endParaRPr>
          </a:p>
          <a:p>
            <a:pPr indent="0" algn="l">
              <a:lnSpc>
                <a:spcPct val="150000"/>
              </a:lnSpc>
              <a:buClr>
                <a:srgbClr val="FF6C00"/>
              </a:buClr>
              <a:buSzTx/>
              <a:buFont typeface="Arial" panose="020B0604020202020204" pitchFamily="34" charset="0"/>
              <a:buNone/>
            </a:pPr>
            <a:r>
              <a:rPr lang="en-US" altLang="zh-CN" sz="2000" b="1" dirty="0">
                <a:sym typeface="+mn-ea"/>
              </a:rPr>
              <a:t>    </a:t>
            </a:r>
            <a:r>
              <a:rPr lang="zh-CN" altLang="en-US" sz="2000" b="1" dirty="0">
                <a:highlight>
                  <a:srgbClr val="00FF00"/>
                </a:highlight>
                <a:sym typeface="+mn-ea"/>
              </a:rPr>
              <a:t>规范化著录+引文网络</a:t>
            </a:r>
            <a:endParaRPr lang="zh-CN" altLang="en-US" sz="2000" dirty="0">
              <a:solidFill>
                <a:srgbClr val="FF0000"/>
              </a:solidFill>
              <a:highlight>
                <a:srgbClr val="FFFF00"/>
              </a:highlight>
              <a:sym typeface="+mn-ea"/>
            </a:endParaRPr>
          </a:p>
          <a:p>
            <a:pPr>
              <a:lnSpc>
                <a:spcPct val="150000"/>
              </a:lnSpc>
              <a:buClr>
                <a:srgbClr val="FF6C00"/>
              </a:buClr>
            </a:pPr>
            <a:endParaRPr lang="zh-CN" altLang="en-US" sz="2000" dirty="0">
              <a:solidFill>
                <a:srgbClr val="FF0000"/>
              </a:solidFill>
              <a:highlight>
                <a:srgbClr val="FFFF00"/>
              </a:highlight>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linds(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linds(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blinds(horizontal)">
                                      <p:cBhvr>
                                        <p:cTn id="17" dur="500"/>
                                        <p:tgtEl>
                                          <p:spTgt spid="2">
                                            <p:txEl>
                                              <p:pRg st="3" end="3"/>
                                            </p:txEl>
                                          </p:spTgt>
                                        </p:tgtEl>
                                      </p:cBhvr>
                                    </p:animEffect>
                                  </p:childTnLst>
                                </p:cTn>
                              </p:par>
                            </p:childTnLst>
                          </p:cTn>
                        </p:par>
                        <p:par>
                          <p:cTn id="18" fill="hold">
                            <p:stCondLst>
                              <p:cond delay="500"/>
                            </p:stCondLst>
                            <p:childTnLst>
                              <p:par>
                                <p:cTn id="19" presetID="3" presetClass="entr" presetSubtype="10" fill="hold" nodeType="after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Effect transition="in" filter="blinds(horizontal)">
                                      <p:cBhvr>
                                        <p:cTn id="21" dur="500"/>
                                        <p:tgtEl>
                                          <p:spTgt spid="2">
                                            <p:txEl>
                                              <p:pRg st="4" end="4"/>
                                            </p:txEl>
                                          </p:spTgt>
                                        </p:tgtEl>
                                      </p:cBhvr>
                                    </p:animEffect>
                                  </p:childTnLst>
                                </p:cTn>
                              </p:par>
                            </p:childTnLst>
                          </p:cTn>
                        </p:par>
                        <p:par>
                          <p:cTn id="22" fill="hold">
                            <p:stCondLst>
                              <p:cond delay="1000"/>
                            </p:stCondLst>
                            <p:childTnLst>
                              <p:par>
                                <p:cTn id="23" presetID="3" presetClass="entr" presetSubtype="10" fill="hold" nodeType="after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Effect transition="in" filter="blinds(horizontal)">
                                      <p:cBhvr>
                                        <p:cTn id="25" dur="500"/>
                                        <p:tgtEl>
                                          <p:spTgt spid="2">
                                            <p:txEl>
                                              <p:pRg st="5" end="5"/>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2">
                                            <p:txEl>
                                              <p:pRg st="6" end="6"/>
                                            </p:txEl>
                                          </p:spTgt>
                                        </p:tgtEl>
                                        <p:attrNameLst>
                                          <p:attrName>style.visibility</p:attrName>
                                        </p:attrNameLst>
                                      </p:cBhvr>
                                      <p:to>
                                        <p:strVal val="visible"/>
                                      </p:to>
                                    </p:set>
                                    <p:animEffect transition="in" filter="blinds(horizontal)">
                                      <p:cBhvr>
                                        <p:cTn id="30" dur="500"/>
                                        <p:tgtEl>
                                          <p:spTgt spid="2">
                                            <p:txEl>
                                              <p:pRg st="6" end="6"/>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nodeType="click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animEffect transition="in" filter="blinds(horizontal)">
                                      <p:cBhvr>
                                        <p:cTn id="35"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Rectangle 91"/>
          <p:cNvSpPr/>
          <p:nvPr/>
        </p:nvSpPr>
        <p:spPr>
          <a:xfrm>
            <a:off x="402455" y="5756867"/>
            <a:ext cx="1508744" cy="9428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95" name="Rectangle 94"/>
          <p:cNvSpPr/>
          <p:nvPr/>
        </p:nvSpPr>
        <p:spPr>
          <a:xfrm>
            <a:off x="541865" y="5354385"/>
            <a:ext cx="11295028" cy="1135609"/>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4" name="Rectangle 93"/>
          <p:cNvSpPr/>
          <p:nvPr/>
        </p:nvSpPr>
        <p:spPr>
          <a:xfrm>
            <a:off x="541865" y="3410212"/>
            <a:ext cx="11295028" cy="977132"/>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3" name="Rectangle 92"/>
          <p:cNvSpPr/>
          <p:nvPr/>
        </p:nvSpPr>
        <p:spPr>
          <a:xfrm>
            <a:off x="541865" y="1603176"/>
            <a:ext cx="11295028" cy="977132"/>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 name="Rectangle 4"/>
          <p:cNvSpPr>
            <a:spLocks noChangeArrowheads="1"/>
          </p:cNvSpPr>
          <p:nvPr/>
        </p:nvSpPr>
        <p:spPr bwMode="auto">
          <a:xfrm>
            <a:off x="8301355" y="3515995"/>
            <a:ext cx="960755" cy="685165"/>
          </a:xfrm>
          <a:prstGeom prst="rect">
            <a:avLst/>
          </a:prstGeom>
          <a:solidFill>
            <a:srgbClr val="FFFFFF"/>
          </a:solidFill>
          <a:ln w="12700">
            <a:solidFill>
              <a:srgbClr val="000000"/>
            </a:solidFill>
            <a:miter lim="800000"/>
          </a:ln>
          <a:effectLst>
            <a:outerShdw dist="107763" dir="2700000" algn="ctr" rotWithShape="0">
              <a:srgbClr val="9D9D9C"/>
            </a:outerShdw>
          </a:effectLst>
        </p:spPr>
        <p:txBody>
          <a:bodyPr wrap="square" lIns="81204" tIns="39889" rIns="81204" bIns="39889">
            <a:noAutofit/>
          </a:bodyPr>
          <a:lstStyle/>
          <a:p>
            <a:pPr defTabSz="685800">
              <a:defRPr/>
            </a:pPr>
            <a:endParaRPr lang="zh-CN" altLang="en-US" kern="0" dirty="0">
              <a:solidFill>
                <a:srgbClr val="FFFFFF"/>
              </a:solidFill>
              <a:latin typeface="微软雅黑" panose="020B0503020204020204" charset="-122"/>
              <a:ea typeface="微软雅黑" panose="020B0503020204020204" charset="-122"/>
              <a:cs typeface="Arial" panose="020B0604020202020204" pitchFamily="34" charset="0"/>
            </a:endParaRPr>
          </a:p>
        </p:txBody>
      </p:sp>
      <p:sp>
        <p:nvSpPr>
          <p:cNvPr id="16" name="Rectangle 4"/>
          <p:cNvSpPr>
            <a:spLocks noChangeArrowheads="1"/>
          </p:cNvSpPr>
          <p:nvPr/>
        </p:nvSpPr>
        <p:spPr bwMode="auto">
          <a:xfrm>
            <a:off x="4690110" y="3531235"/>
            <a:ext cx="960755" cy="670560"/>
          </a:xfrm>
          <a:prstGeom prst="rect">
            <a:avLst/>
          </a:prstGeom>
          <a:solidFill>
            <a:srgbClr val="FFFFFF"/>
          </a:solidFill>
          <a:ln w="12700">
            <a:solidFill>
              <a:srgbClr val="000000"/>
            </a:solidFill>
            <a:miter lim="800000"/>
          </a:ln>
          <a:effectLst>
            <a:outerShdw dist="107763" dir="2700000" algn="ctr" rotWithShape="0">
              <a:srgbClr val="9D9D9C"/>
            </a:outerShdw>
          </a:effectLst>
        </p:spPr>
        <p:txBody>
          <a:bodyPr wrap="square" lIns="81204" tIns="39889" rIns="81204" bIns="39889">
            <a:noAutofit/>
          </a:bodyPr>
          <a:lstStyle/>
          <a:p>
            <a:pPr defTabSz="685800">
              <a:defRPr/>
            </a:pPr>
            <a:endParaRPr lang="zh-CN" altLang="en-US" kern="0">
              <a:solidFill>
                <a:srgbClr val="FFFFFF"/>
              </a:solidFill>
              <a:latin typeface="微软雅黑" panose="020B0503020204020204" charset="-122"/>
              <a:ea typeface="微软雅黑" panose="020B0503020204020204" charset="-122"/>
              <a:cs typeface="Arial" panose="020B0604020202020204" pitchFamily="34" charset="0"/>
            </a:endParaRPr>
          </a:p>
        </p:txBody>
      </p:sp>
      <p:sp>
        <p:nvSpPr>
          <p:cNvPr id="17" name="Rectangle 4"/>
          <p:cNvSpPr>
            <a:spLocks noChangeArrowheads="1"/>
          </p:cNvSpPr>
          <p:nvPr/>
        </p:nvSpPr>
        <p:spPr bwMode="auto">
          <a:xfrm>
            <a:off x="7385685" y="5408295"/>
            <a:ext cx="960755" cy="972820"/>
          </a:xfrm>
          <a:prstGeom prst="rect">
            <a:avLst/>
          </a:prstGeom>
          <a:solidFill>
            <a:srgbClr val="FFFFFF"/>
          </a:solidFill>
          <a:ln w="12700">
            <a:solidFill>
              <a:srgbClr val="000000"/>
            </a:solidFill>
            <a:miter lim="800000"/>
          </a:ln>
          <a:effectLst>
            <a:outerShdw dist="107763" dir="2700000" algn="ctr" rotWithShape="0">
              <a:srgbClr val="9D9D9C"/>
            </a:outerShdw>
          </a:effectLst>
        </p:spPr>
        <p:txBody>
          <a:bodyPr wrap="square" lIns="81204" tIns="39889" rIns="81204" bIns="39889">
            <a:noAutofit/>
          </a:bodyPr>
          <a:lstStyle/>
          <a:p>
            <a:pPr defTabSz="685800">
              <a:defRPr/>
            </a:pPr>
            <a:endParaRPr lang="zh-CN" altLang="en-US" kern="0">
              <a:solidFill>
                <a:srgbClr val="FFFFFF"/>
              </a:solidFill>
              <a:latin typeface="微软雅黑" panose="020B0503020204020204" charset="-122"/>
              <a:ea typeface="微软雅黑" panose="020B0503020204020204" charset="-122"/>
              <a:cs typeface="Arial" panose="020B0604020202020204" pitchFamily="34" charset="0"/>
            </a:endParaRPr>
          </a:p>
        </p:txBody>
      </p:sp>
      <p:sp>
        <p:nvSpPr>
          <p:cNvPr id="18" name="Rectangle 4"/>
          <p:cNvSpPr>
            <a:spLocks noChangeArrowheads="1"/>
          </p:cNvSpPr>
          <p:nvPr/>
        </p:nvSpPr>
        <p:spPr bwMode="auto">
          <a:xfrm>
            <a:off x="5697220" y="5424805"/>
            <a:ext cx="960755" cy="972820"/>
          </a:xfrm>
          <a:prstGeom prst="rect">
            <a:avLst/>
          </a:prstGeom>
          <a:solidFill>
            <a:srgbClr val="FFFFFF"/>
          </a:solidFill>
          <a:ln w="12700">
            <a:solidFill>
              <a:srgbClr val="000000"/>
            </a:solidFill>
            <a:miter lim="800000"/>
          </a:ln>
          <a:effectLst>
            <a:outerShdw dist="107763" dir="2700000" algn="ctr" rotWithShape="0">
              <a:srgbClr val="9D9D9C"/>
            </a:outerShdw>
          </a:effectLst>
        </p:spPr>
        <p:txBody>
          <a:bodyPr wrap="square" lIns="81204" tIns="39889" rIns="81204" bIns="39889">
            <a:noAutofit/>
          </a:bodyPr>
          <a:lstStyle/>
          <a:p>
            <a:pPr defTabSz="685800">
              <a:defRPr/>
            </a:pPr>
            <a:endParaRPr lang="zh-CN" altLang="en-US" kern="0">
              <a:solidFill>
                <a:srgbClr val="FFFFFF"/>
              </a:solidFill>
              <a:latin typeface="微软雅黑" panose="020B0503020204020204" charset="-122"/>
              <a:ea typeface="微软雅黑" panose="020B0503020204020204" charset="-122"/>
              <a:cs typeface="Arial" panose="020B0604020202020204" pitchFamily="34" charset="0"/>
            </a:endParaRPr>
          </a:p>
        </p:txBody>
      </p:sp>
      <p:sp>
        <p:nvSpPr>
          <p:cNvPr id="19" name="Rectangle 4"/>
          <p:cNvSpPr>
            <a:spLocks noChangeArrowheads="1"/>
          </p:cNvSpPr>
          <p:nvPr/>
        </p:nvSpPr>
        <p:spPr bwMode="auto">
          <a:xfrm>
            <a:off x="4055745" y="5408295"/>
            <a:ext cx="960755" cy="972820"/>
          </a:xfrm>
          <a:prstGeom prst="rect">
            <a:avLst/>
          </a:prstGeom>
          <a:solidFill>
            <a:srgbClr val="FFFFFF"/>
          </a:solidFill>
          <a:ln w="12700">
            <a:solidFill>
              <a:srgbClr val="000000"/>
            </a:solidFill>
            <a:miter lim="800000"/>
          </a:ln>
          <a:effectLst>
            <a:outerShdw dist="107763" dir="2700000" algn="ctr" rotWithShape="0">
              <a:srgbClr val="9D9D9C"/>
            </a:outerShdw>
          </a:effectLst>
        </p:spPr>
        <p:txBody>
          <a:bodyPr wrap="square" lIns="81204" tIns="39889" rIns="81204" bIns="39889">
            <a:noAutofit/>
          </a:bodyPr>
          <a:lstStyle/>
          <a:p>
            <a:pPr defTabSz="685800">
              <a:defRPr/>
            </a:pPr>
            <a:endParaRPr lang="zh-CN" altLang="en-US" kern="0">
              <a:solidFill>
                <a:srgbClr val="FFFFFF"/>
              </a:solidFill>
              <a:latin typeface="微软雅黑" panose="020B0503020204020204" charset="-122"/>
              <a:ea typeface="微软雅黑" panose="020B0503020204020204" charset="-122"/>
              <a:cs typeface="Arial" panose="020B0604020202020204" pitchFamily="34" charset="0"/>
            </a:endParaRPr>
          </a:p>
        </p:txBody>
      </p:sp>
      <p:sp>
        <p:nvSpPr>
          <p:cNvPr id="20" name="Rectangle 4"/>
          <p:cNvSpPr>
            <a:spLocks noChangeArrowheads="1"/>
          </p:cNvSpPr>
          <p:nvPr/>
        </p:nvSpPr>
        <p:spPr bwMode="auto">
          <a:xfrm>
            <a:off x="2378710" y="5417820"/>
            <a:ext cx="960755" cy="972820"/>
          </a:xfrm>
          <a:prstGeom prst="rect">
            <a:avLst/>
          </a:prstGeom>
          <a:solidFill>
            <a:srgbClr val="FFFFFF"/>
          </a:solidFill>
          <a:ln w="12700">
            <a:solidFill>
              <a:srgbClr val="000000"/>
            </a:solidFill>
            <a:miter lim="800000"/>
          </a:ln>
          <a:effectLst>
            <a:outerShdw dist="107763" dir="2700000" algn="ctr" rotWithShape="0">
              <a:srgbClr val="9D9D9C"/>
            </a:outerShdw>
          </a:effectLst>
        </p:spPr>
        <p:txBody>
          <a:bodyPr wrap="square" lIns="81204" tIns="39889" rIns="81204" bIns="39889">
            <a:noAutofit/>
          </a:bodyPr>
          <a:lstStyle/>
          <a:p>
            <a:pPr defTabSz="685800">
              <a:defRPr/>
            </a:pPr>
            <a:endParaRPr lang="zh-CN" altLang="en-US" kern="0">
              <a:solidFill>
                <a:srgbClr val="FFFFFF"/>
              </a:solidFill>
              <a:latin typeface="微软雅黑" panose="020B0503020204020204" charset="-122"/>
              <a:ea typeface="微软雅黑" panose="020B0503020204020204" charset="-122"/>
              <a:cs typeface="Arial" panose="020B0604020202020204" pitchFamily="34" charset="0"/>
            </a:endParaRPr>
          </a:p>
        </p:txBody>
      </p:sp>
      <p:sp>
        <p:nvSpPr>
          <p:cNvPr id="21" name="Rectangle 4"/>
          <p:cNvSpPr>
            <a:spLocks noChangeArrowheads="1"/>
          </p:cNvSpPr>
          <p:nvPr/>
        </p:nvSpPr>
        <p:spPr bwMode="auto">
          <a:xfrm>
            <a:off x="10728325" y="5410200"/>
            <a:ext cx="960755" cy="972820"/>
          </a:xfrm>
          <a:prstGeom prst="rect">
            <a:avLst/>
          </a:prstGeom>
          <a:solidFill>
            <a:srgbClr val="FFFFFF"/>
          </a:solidFill>
          <a:ln w="12700">
            <a:solidFill>
              <a:srgbClr val="000000"/>
            </a:solidFill>
            <a:miter lim="800000"/>
          </a:ln>
          <a:effectLst>
            <a:outerShdw dist="107763" dir="2700000" algn="ctr" rotWithShape="0">
              <a:srgbClr val="9D9D9C"/>
            </a:outerShdw>
          </a:effectLst>
        </p:spPr>
        <p:txBody>
          <a:bodyPr wrap="square" lIns="81204" tIns="39889" rIns="81204" bIns="39889">
            <a:noAutofit/>
          </a:bodyPr>
          <a:lstStyle/>
          <a:p>
            <a:pPr defTabSz="685800">
              <a:defRPr/>
            </a:pPr>
            <a:endParaRPr lang="zh-CN" altLang="en-US" kern="0">
              <a:solidFill>
                <a:srgbClr val="FFFFFF"/>
              </a:solidFill>
              <a:latin typeface="微软雅黑" panose="020B0503020204020204" charset="-122"/>
              <a:ea typeface="微软雅黑" panose="020B0503020204020204" charset="-122"/>
              <a:cs typeface="Arial" panose="020B0604020202020204" pitchFamily="34" charset="0"/>
            </a:endParaRPr>
          </a:p>
        </p:txBody>
      </p:sp>
      <p:grpSp>
        <p:nvGrpSpPr>
          <p:cNvPr id="24" name="Group 6"/>
          <p:cNvGrpSpPr/>
          <p:nvPr/>
        </p:nvGrpSpPr>
        <p:grpSpPr>
          <a:xfrm>
            <a:off x="2355776" y="3555045"/>
            <a:ext cx="9333471" cy="3077299"/>
            <a:chOff x="640389" y="982382"/>
            <a:chExt cx="7993939" cy="3666531"/>
          </a:xfrm>
        </p:grpSpPr>
        <p:sp>
          <p:nvSpPr>
            <p:cNvPr id="25" name="Rectangle 7"/>
            <p:cNvSpPr/>
            <p:nvPr/>
          </p:nvSpPr>
          <p:spPr>
            <a:xfrm>
              <a:off x="3740512" y="4210092"/>
              <a:ext cx="265406" cy="438821"/>
            </a:xfrm>
            <a:prstGeom prst="rect">
              <a:avLst/>
            </a:prstGeom>
          </p:spPr>
          <p:txBody>
            <a:bodyPr wrap="none">
              <a:spAutoFit/>
            </a:bodyPr>
            <a:lstStyle/>
            <a:p>
              <a:pPr defTabSz="685800">
                <a:defRPr/>
              </a:pPr>
              <a:endParaRPr lang="zh-CN" altLang="en-US" b="1" kern="0" dirty="0">
                <a:solidFill>
                  <a:srgbClr val="FFFFFF"/>
                </a:solidFill>
                <a:latin typeface="微软雅黑" panose="020B0503020204020204" charset="-122"/>
                <a:ea typeface="微软雅黑" panose="020B0503020204020204" charset="-122"/>
              </a:endParaRPr>
            </a:p>
          </p:txBody>
        </p:sp>
        <p:sp>
          <p:nvSpPr>
            <p:cNvPr id="26" name="Line 33"/>
            <p:cNvSpPr>
              <a:spLocks noChangeShapeType="1"/>
            </p:cNvSpPr>
            <p:nvPr/>
          </p:nvSpPr>
          <p:spPr bwMode="auto">
            <a:xfrm flipH="1">
              <a:off x="1143206" y="1798695"/>
              <a:ext cx="1637174" cy="1630351"/>
            </a:xfrm>
            <a:prstGeom prst="line">
              <a:avLst/>
            </a:prstGeom>
            <a:noFill/>
            <a:ln w="28575">
              <a:solidFill>
                <a:srgbClr val="FF8400"/>
              </a:solidFill>
              <a:round/>
              <a:tailEnd type="stealth" w="lg" len="lg"/>
            </a:ln>
          </p:spPr>
          <p:txBody>
            <a:bodyPr/>
            <a:lstStyle/>
            <a:p>
              <a:pPr defTabSz="685800">
                <a:defRPr/>
              </a:pPr>
              <a:endParaRPr lang="en-US" kern="0" dirty="0">
                <a:solidFill>
                  <a:srgbClr val="FFFFFF"/>
                </a:solidFill>
                <a:latin typeface="微软雅黑" panose="020B0503020204020204" charset="-122"/>
                <a:ea typeface="微软雅黑" panose="020B0503020204020204" charset="-122"/>
              </a:endParaRPr>
            </a:p>
          </p:txBody>
        </p:sp>
        <p:sp>
          <p:nvSpPr>
            <p:cNvPr id="27" name="Line 34"/>
            <p:cNvSpPr>
              <a:spLocks noChangeShapeType="1"/>
            </p:cNvSpPr>
            <p:nvPr/>
          </p:nvSpPr>
          <p:spPr bwMode="auto">
            <a:xfrm flipH="1">
              <a:off x="2453862" y="1798695"/>
              <a:ext cx="506263" cy="1647479"/>
            </a:xfrm>
            <a:prstGeom prst="line">
              <a:avLst/>
            </a:prstGeom>
            <a:noFill/>
            <a:ln w="28575">
              <a:solidFill>
                <a:srgbClr val="FF8400"/>
              </a:solidFill>
              <a:round/>
              <a:tailEnd type="stealth" w="lg" len="lg"/>
            </a:ln>
          </p:spPr>
          <p:txBody>
            <a:bodyPr/>
            <a:lstStyle/>
            <a:p>
              <a:pPr defTabSz="685800">
                <a:defRPr/>
              </a:pPr>
              <a:endParaRPr lang="en-US" kern="0">
                <a:solidFill>
                  <a:srgbClr val="FFFFFF"/>
                </a:solidFill>
                <a:latin typeface="微软雅黑" panose="020B0503020204020204" charset="-122"/>
                <a:ea typeface="微软雅黑" panose="020B0503020204020204" charset="-122"/>
              </a:endParaRPr>
            </a:p>
          </p:txBody>
        </p:sp>
        <p:sp>
          <p:nvSpPr>
            <p:cNvPr id="28" name="Line 35"/>
            <p:cNvSpPr>
              <a:spLocks noChangeShapeType="1"/>
            </p:cNvSpPr>
            <p:nvPr/>
          </p:nvSpPr>
          <p:spPr bwMode="auto">
            <a:xfrm>
              <a:off x="3192962" y="1805738"/>
              <a:ext cx="733426" cy="1640435"/>
            </a:xfrm>
            <a:prstGeom prst="line">
              <a:avLst/>
            </a:prstGeom>
            <a:noFill/>
            <a:ln w="28575">
              <a:solidFill>
                <a:srgbClr val="FF8400"/>
              </a:solidFill>
              <a:round/>
              <a:tailEnd type="stealth" w="lg" len="lg"/>
            </a:ln>
          </p:spPr>
          <p:txBody>
            <a:bodyPr/>
            <a:lstStyle/>
            <a:p>
              <a:pPr defTabSz="685800">
                <a:defRPr/>
              </a:pPr>
              <a:endParaRPr lang="en-US" kern="0">
                <a:solidFill>
                  <a:srgbClr val="FFFFFF"/>
                </a:solidFill>
                <a:latin typeface="微软雅黑" panose="020B0503020204020204" charset="-122"/>
                <a:ea typeface="微软雅黑" panose="020B0503020204020204" charset="-122"/>
              </a:endParaRPr>
            </a:p>
          </p:txBody>
        </p:sp>
        <p:sp>
          <p:nvSpPr>
            <p:cNvPr id="29" name="Line 36"/>
            <p:cNvSpPr>
              <a:spLocks noChangeShapeType="1"/>
            </p:cNvSpPr>
            <p:nvPr/>
          </p:nvSpPr>
          <p:spPr bwMode="auto">
            <a:xfrm flipH="1">
              <a:off x="2626676" y="1776684"/>
              <a:ext cx="3161712" cy="1636463"/>
            </a:xfrm>
            <a:prstGeom prst="line">
              <a:avLst/>
            </a:prstGeom>
            <a:noFill/>
            <a:ln w="28575">
              <a:solidFill>
                <a:srgbClr val="0070C0"/>
              </a:solidFill>
              <a:round/>
              <a:tailEnd type="stealth" w="lg" len="lg"/>
            </a:ln>
          </p:spPr>
          <p:txBody>
            <a:bodyPr/>
            <a:lstStyle/>
            <a:p>
              <a:pPr defTabSz="685800">
                <a:defRPr/>
              </a:pPr>
              <a:endParaRPr lang="en-US" kern="0">
                <a:solidFill>
                  <a:srgbClr val="FFFFFF"/>
                </a:solidFill>
                <a:latin typeface="微软雅黑" panose="020B0503020204020204" charset="-122"/>
                <a:ea typeface="微软雅黑" panose="020B0503020204020204" charset="-122"/>
              </a:endParaRPr>
            </a:p>
          </p:txBody>
        </p:sp>
        <p:sp>
          <p:nvSpPr>
            <p:cNvPr id="31" name="Line 38"/>
            <p:cNvSpPr>
              <a:spLocks noChangeShapeType="1"/>
            </p:cNvSpPr>
            <p:nvPr/>
          </p:nvSpPr>
          <p:spPr bwMode="auto">
            <a:xfrm>
              <a:off x="6414546" y="1753728"/>
              <a:ext cx="1824373" cy="1685439"/>
            </a:xfrm>
            <a:prstGeom prst="line">
              <a:avLst/>
            </a:prstGeom>
            <a:noFill/>
            <a:ln w="28575">
              <a:solidFill>
                <a:srgbClr val="0070C0"/>
              </a:solidFill>
              <a:round/>
              <a:tailEnd type="stealth" w="lg" len="lg"/>
            </a:ln>
          </p:spPr>
          <p:txBody>
            <a:bodyPr/>
            <a:lstStyle/>
            <a:p>
              <a:pPr defTabSz="685800">
                <a:defRPr/>
              </a:pPr>
              <a:endParaRPr lang="en-US" kern="0">
                <a:solidFill>
                  <a:srgbClr val="FFFFFF"/>
                </a:solidFill>
                <a:latin typeface="微软雅黑" panose="020B0503020204020204" charset="-122"/>
                <a:ea typeface="微软雅黑" panose="020B0503020204020204" charset="-122"/>
              </a:endParaRPr>
            </a:p>
          </p:txBody>
        </p:sp>
        <p:sp>
          <p:nvSpPr>
            <p:cNvPr id="32" name="Line 39"/>
            <p:cNvSpPr>
              <a:spLocks noChangeShapeType="1"/>
            </p:cNvSpPr>
            <p:nvPr/>
          </p:nvSpPr>
          <p:spPr bwMode="auto">
            <a:xfrm>
              <a:off x="3339393" y="1805739"/>
              <a:ext cx="1953914" cy="1642768"/>
            </a:xfrm>
            <a:prstGeom prst="line">
              <a:avLst/>
            </a:prstGeom>
            <a:noFill/>
            <a:ln w="28575">
              <a:solidFill>
                <a:srgbClr val="FF8400"/>
              </a:solidFill>
              <a:round/>
              <a:tailEnd type="stealth" w="lg" len="lg"/>
            </a:ln>
          </p:spPr>
          <p:txBody>
            <a:bodyPr/>
            <a:lstStyle/>
            <a:p>
              <a:pPr defTabSz="685800">
                <a:defRPr/>
              </a:pPr>
              <a:endParaRPr lang="en-US" kern="0">
                <a:solidFill>
                  <a:srgbClr val="FFFFFF"/>
                </a:solidFill>
                <a:latin typeface="微软雅黑" panose="020B0503020204020204" charset="-122"/>
                <a:ea typeface="微软雅黑" panose="020B0503020204020204" charset="-122"/>
              </a:endParaRPr>
            </a:p>
          </p:txBody>
        </p:sp>
        <p:sp>
          <p:nvSpPr>
            <p:cNvPr id="33" name="Line 40"/>
            <p:cNvSpPr>
              <a:spLocks noChangeShapeType="1"/>
            </p:cNvSpPr>
            <p:nvPr/>
          </p:nvSpPr>
          <p:spPr bwMode="auto">
            <a:xfrm flipH="1">
              <a:off x="5392515" y="1786287"/>
              <a:ext cx="630297" cy="1656384"/>
            </a:xfrm>
            <a:prstGeom prst="line">
              <a:avLst/>
            </a:prstGeom>
            <a:noFill/>
            <a:ln w="28575">
              <a:solidFill>
                <a:srgbClr val="0070C0"/>
              </a:solidFill>
              <a:round/>
              <a:tailEnd type="stealth" w="lg" len="lg"/>
            </a:ln>
          </p:spPr>
          <p:txBody>
            <a:bodyPr/>
            <a:lstStyle/>
            <a:p>
              <a:pPr defTabSz="685800">
                <a:defRPr/>
              </a:pPr>
              <a:endParaRPr lang="en-US" kern="0">
                <a:solidFill>
                  <a:srgbClr val="FFFFFF"/>
                </a:solidFill>
                <a:latin typeface="微软雅黑" panose="020B0503020204020204" charset="-122"/>
                <a:ea typeface="微软雅黑" panose="020B0503020204020204" charset="-122"/>
              </a:endParaRPr>
            </a:p>
          </p:txBody>
        </p:sp>
        <p:sp>
          <p:nvSpPr>
            <p:cNvPr id="34" name="Text Box 41"/>
            <p:cNvSpPr txBox="1">
              <a:spLocks noChangeArrowheads="1"/>
            </p:cNvSpPr>
            <p:nvPr/>
          </p:nvSpPr>
          <p:spPr bwMode="auto">
            <a:xfrm>
              <a:off x="1706556" y="1144884"/>
              <a:ext cx="896393" cy="438821"/>
            </a:xfrm>
            <a:prstGeom prst="rect">
              <a:avLst/>
            </a:prstGeom>
            <a:noFill/>
            <a:ln w="28575" algn="ctr">
              <a:noFill/>
              <a:miter lim="800000"/>
              <a:tailEnd type="none" w="lg" len="lg"/>
            </a:ln>
          </p:spPr>
          <p:txBody>
            <a:bodyPr wrap="square">
              <a:spAutoFit/>
            </a:bodyPr>
            <a:lstStyle/>
            <a:p>
              <a:pPr defTabSz="685800">
                <a:spcBef>
                  <a:spcPct val="50000"/>
                </a:spcBef>
                <a:defRPr/>
              </a:pPr>
              <a:r>
                <a:rPr lang="zh-CN" altLang="en-US" b="1" kern="0" dirty="0">
                  <a:solidFill>
                    <a:srgbClr val="FF8400"/>
                  </a:solidFill>
                  <a:latin typeface="微软雅黑" panose="020B0503020204020204" charset="-122"/>
                  <a:ea typeface="微软雅黑" panose="020B0503020204020204" charset="-122"/>
                </a:rPr>
                <a:t>论文</a:t>
              </a:r>
              <a:r>
                <a:rPr lang="en-US" altLang="zh-CN" b="1" kern="0" dirty="0">
                  <a:solidFill>
                    <a:srgbClr val="FF8400"/>
                  </a:solidFill>
                  <a:latin typeface="微软雅黑" panose="020B0503020204020204" charset="-122"/>
                  <a:ea typeface="微软雅黑" panose="020B0503020204020204" charset="-122"/>
                </a:rPr>
                <a:t>A</a:t>
              </a:r>
              <a:endParaRPr lang="en-US" altLang="zh-CN" b="1" kern="0" dirty="0">
                <a:solidFill>
                  <a:srgbClr val="FF8400"/>
                </a:solidFill>
                <a:latin typeface="微软雅黑" panose="020B0503020204020204" charset="-122"/>
                <a:ea typeface="微软雅黑" panose="020B0503020204020204" charset="-122"/>
              </a:endParaRPr>
            </a:p>
          </p:txBody>
        </p:sp>
        <p:sp>
          <p:nvSpPr>
            <p:cNvPr id="35" name="Text Box 42"/>
            <p:cNvSpPr txBox="1">
              <a:spLocks noChangeArrowheads="1"/>
            </p:cNvSpPr>
            <p:nvPr/>
          </p:nvSpPr>
          <p:spPr bwMode="auto">
            <a:xfrm>
              <a:off x="6872529" y="1144884"/>
              <a:ext cx="896393" cy="438821"/>
            </a:xfrm>
            <a:prstGeom prst="rect">
              <a:avLst/>
            </a:prstGeom>
            <a:noFill/>
            <a:ln w="28575" algn="ctr">
              <a:noFill/>
              <a:miter lim="800000"/>
              <a:tailEnd type="none" w="lg" len="lg"/>
            </a:ln>
          </p:spPr>
          <p:txBody>
            <a:bodyPr wrap="square">
              <a:spAutoFit/>
            </a:bodyPr>
            <a:lstStyle/>
            <a:p>
              <a:pPr defTabSz="685800">
                <a:spcBef>
                  <a:spcPct val="50000"/>
                </a:spcBef>
                <a:defRPr/>
              </a:pPr>
              <a:r>
                <a:rPr lang="zh-CN" altLang="en-US" b="1" kern="0" dirty="0">
                  <a:solidFill>
                    <a:srgbClr val="0070C0"/>
                  </a:solidFill>
                  <a:latin typeface="微软雅黑" panose="020B0503020204020204" charset="-122"/>
                  <a:ea typeface="微软雅黑" panose="020B0503020204020204" charset="-122"/>
                </a:rPr>
                <a:t>论文</a:t>
              </a:r>
              <a:r>
                <a:rPr lang="en-US" altLang="zh-CN" b="1" kern="0" dirty="0">
                  <a:solidFill>
                    <a:srgbClr val="0070C0"/>
                  </a:solidFill>
                  <a:latin typeface="微软雅黑" panose="020B0503020204020204" charset="-122"/>
                  <a:ea typeface="微软雅黑" panose="020B0503020204020204" charset="-122"/>
                </a:rPr>
                <a:t>B</a:t>
              </a:r>
              <a:endParaRPr lang="en-US" altLang="zh-CN" b="1" kern="0" dirty="0">
                <a:solidFill>
                  <a:srgbClr val="0070C0"/>
                </a:solidFill>
                <a:latin typeface="微软雅黑" panose="020B0503020204020204" charset="-122"/>
                <a:ea typeface="微软雅黑" panose="020B0503020204020204" charset="-122"/>
              </a:endParaRPr>
            </a:p>
          </p:txBody>
        </p:sp>
        <p:sp>
          <p:nvSpPr>
            <p:cNvPr id="36" name="Line 44"/>
            <p:cNvSpPr>
              <a:spLocks noChangeShapeType="1"/>
            </p:cNvSpPr>
            <p:nvPr/>
          </p:nvSpPr>
          <p:spPr bwMode="auto">
            <a:xfrm>
              <a:off x="3541125" y="1188293"/>
              <a:ext cx="2112037" cy="0"/>
            </a:xfrm>
            <a:prstGeom prst="line">
              <a:avLst/>
            </a:prstGeom>
            <a:noFill/>
            <a:ln w="76200" cap="rnd">
              <a:solidFill>
                <a:srgbClr val="0070C0"/>
              </a:solidFill>
              <a:prstDash val="sysDot"/>
              <a:round/>
              <a:headEnd type="stealth" w="lg" len="lg"/>
              <a:tailEnd type="stealth" w="lg" len="lg"/>
            </a:ln>
          </p:spPr>
          <p:txBody>
            <a:bodyPr wrap="none" anchor="ctr"/>
            <a:lstStyle/>
            <a:p>
              <a:pPr defTabSz="685800">
                <a:defRPr/>
              </a:pPr>
              <a:endParaRPr lang="en-US" kern="0">
                <a:solidFill>
                  <a:srgbClr val="FFFFFF"/>
                </a:solidFill>
                <a:latin typeface="微软雅黑" panose="020B0503020204020204" charset="-122"/>
                <a:ea typeface="微软雅黑" panose="020B0503020204020204" charset="-122"/>
              </a:endParaRPr>
            </a:p>
          </p:txBody>
        </p:sp>
        <p:grpSp>
          <p:nvGrpSpPr>
            <p:cNvPr id="37" name="Group 3"/>
            <p:cNvGrpSpPr/>
            <p:nvPr/>
          </p:nvGrpSpPr>
          <p:grpSpPr bwMode="auto">
            <a:xfrm>
              <a:off x="2055844" y="3499261"/>
              <a:ext cx="851024" cy="1022354"/>
              <a:chOff x="839" y="391"/>
              <a:chExt cx="544" cy="644"/>
            </a:xfrm>
          </p:grpSpPr>
          <p:sp>
            <p:nvSpPr>
              <p:cNvPr id="61" name="Rectangle 5"/>
              <p:cNvSpPr>
                <a:spLocks noChangeArrowheads="1"/>
              </p:cNvSpPr>
              <p:nvPr/>
            </p:nvSpPr>
            <p:spPr bwMode="auto">
              <a:xfrm>
                <a:off x="884" y="391"/>
                <a:ext cx="423" cy="105"/>
              </a:xfrm>
              <a:prstGeom prst="rect">
                <a:avLst/>
              </a:prstGeom>
              <a:solidFill>
                <a:srgbClr val="FFFF00"/>
              </a:solidFill>
              <a:ln w="12700">
                <a:noFill/>
                <a:miter lim="800000"/>
              </a:ln>
            </p:spPr>
            <p:txBody>
              <a:bodyPr wrap="none" lIns="81204" tIns="39889" rIns="81204" bIns="39889">
                <a:spAutoFit/>
              </a:bodyPr>
              <a:lstStyle/>
              <a:p>
                <a:pPr defTabSz="615315" eaLnBrk="0" hangingPunct="0">
                  <a:defRPr/>
                </a:pPr>
                <a:r>
                  <a:rPr lang="en-US" altLang="zh-CN" sz="400" kern="0" dirty="0">
                    <a:solidFill>
                      <a:srgbClr val="000000"/>
                    </a:solidFill>
                    <a:latin typeface="微软雅黑" panose="020B0503020204020204" charset="-122"/>
                    <a:ea typeface="微软雅黑" panose="020B0503020204020204" charset="-122"/>
                  </a:rPr>
                  <a:t>Synthesis of Amino Acids</a:t>
                </a:r>
                <a:endParaRPr lang="en-US" altLang="zh-CN" sz="400" kern="0" dirty="0">
                  <a:solidFill>
                    <a:srgbClr val="000000"/>
                  </a:solidFill>
                  <a:latin typeface="微软雅黑" panose="020B0503020204020204" charset="-122"/>
                  <a:ea typeface="微软雅黑" panose="020B0503020204020204" charset="-122"/>
                </a:endParaRPr>
              </a:p>
            </p:txBody>
          </p:sp>
          <p:sp>
            <p:nvSpPr>
              <p:cNvPr id="62" name="Text Box 6"/>
              <p:cNvSpPr txBox="1">
                <a:spLocks noChangeArrowheads="1"/>
              </p:cNvSpPr>
              <p:nvPr/>
            </p:nvSpPr>
            <p:spPr bwMode="auto">
              <a:xfrm>
                <a:off x="839" y="482"/>
                <a:ext cx="544" cy="553"/>
              </a:xfrm>
              <a:prstGeom prst="rect">
                <a:avLst/>
              </a:prstGeom>
              <a:noFill/>
              <a:ln w="9525">
                <a:noFill/>
                <a:miter lim="800000"/>
              </a:ln>
            </p:spPr>
            <p:txBody>
              <a:bodyPr>
                <a:spAutoFit/>
              </a:bodyPr>
              <a:lstStyle/>
              <a:p>
                <a:pPr defTabSz="685800">
                  <a:spcBef>
                    <a:spcPct val="50000"/>
                  </a:spcBef>
                  <a:defRPr/>
                </a:pPr>
                <a:r>
                  <a:rPr lang="en-US" altLang="zh-CN" sz="400" kern="0" dirty="0">
                    <a:solidFill>
                      <a:srgbClr val="000000"/>
                    </a:solidFill>
                    <a:latin typeface="微软雅黑" panose="020B0503020204020204" charset="-122"/>
                    <a:ea typeface="微软雅黑" panose="020B0503020204020204" charset="-122"/>
                  </a:rPr>
                  <a:t>Synthesis and/or collection of Synthesis and/or collection of amino acids is critical for cell survival. They not only serve as the building blocks for proteins but also as starting points for the synthesis of many important cellular molecules including vitamins and nucleotides.</a:t>
                </a:r>
                <a:endParaRPr lang="en-US" altLang="zh-CN" sz="400" kern="0" dirty="0">
                  <a:solidFill>
                    <a:srgbClr val="000000"/>
                  </a:solidFill>
                  <a:latin typeface="微软雅黑" panose="020B0503020204020204" charset="-122"/>
                  <a:ea typeface="微软雅黑" panose="020B0503020204020204" charset="-122"/>
                </a:endParaRPr>
              </a:p>
              <a:p>
                <a:pPr defTabSz="685800">
                  <a:spcBef>
                    <a:spcPct val="50000"/>
                  </a:spcBef>
                  <a:defRPr/>
                </a:pPr>
                <a:endParaRPr lang="en-US" altLang="zh-CN" sz="400" kern="0" dirty="0">
                  <a:solidFill>
                    <a:srgbClr val="FFFFFF"/>
                  </a:solidFill>
                  <a:latin typeface="微软雅黑" panose="020B0503020204020204" charset="-122"/>
                  <a:ea typeface="微软雅黑" panose="020B0503020204020204" charset="-122"/>
                </a:endParaRPr>
              </a:p>
            </p:txBody>
          </p:sp>
        </p:grpSp>
        <p:sp>
          <p:nvSpPr>
            <p:cNvPr id="60" name="Text Box 6"/>
            <p:cNvSpPr txBox="1">
              <a:spLocks noChangeArrowheads="1"/>
            </p:cNvSpPr>
            <p:nvPr/>
          </p:nvSpPr>
          <p:spPr bwMode="auto">
            <a:xfrm>
              <a:off x="5695617" y="990954"/>
              <a:ext cx="851025" cy="878399"/>
            </a:xfrm>
            <a:prstGeom prst="rect">
              <a:avLst/>
            </a:prstGeom>
            <a:noFill/>
            <a:ln w="9525">
              <a:noFill/>
              <a:miter lim="800000"/>
            </a:ln>
          </p:spPr>
          <p:txBody>
            <a:bodyPr>
              <a:spAutoFit/>
            </a:bodyPr>
            <a:lstStyle/>
            <a:p>
              <a:pPr defTabSz="685800">
                <a:spcBef>
                  <a:spcPct val="50000"/>
                </a:spcBef>
                <a:defRPr/>
              </a:pPr>
              <a:r>
                <a:rPr lang="en-US" altLang="zh-CN" sz="400" kern="0" dirty="0">
                  <a:solidFill>
                    <a:srgbClr val="000000"/>
                  </a:solidFill>
                  <a:latin typeface="微软雅黑" panose="020B0503020204020204" charset="-122"/>
                  <a:ea typeface="微软雅黑" panose="020B0503020204020204" charset="-122"/>
                </a:rPr>
                <a:t>Synthesis and/or collection of Synthesis and/or collection of amino acids is critical for cell survival. They not only serve as the building blocks for proteins but also as starting points for the synthesis of many important cellular molecules including vitamins and nucleotides.</a:t>
              </a:r>
              <a:endParaRPr lang="en-US" altLang="zh-CN" sz="400" kern="0" dirty="0">
                <a:solidFill>
                  <a:srgbClr val="000000"/>
                </a:solidFill>
                <a:latin typeface="微软雅黑" panose="020B0503020204020204" charset="-122"/>
                <a:ea typeface="微软雅黑" panose="020B0503020204020204" charset="-122"/>
              </a:endParaRPr>
            </a:p>
            <a:p>
              <a:pPr defTabSz="685800">
                <a:spcBef>
                  <a:spcPct val="50000"/>
                </a:spcBef>
                <a:defRPr/>
              </a:pPr>
              <a:endParaRPr lang="en-US" altLang="zh-CN" sz="400" kern="0" dirty="0">
                <a:solidFill>
                  <a:srgbClr val="FFFFFF"/>
                </a:solidFill>
                <a:latin typeface="微软雅黑" panose="020B0503020204020204" charset="-122"/>
                <a:ea typeface="微软雅黑" panose="020B0503020204020204" charset="-122"/>
              </a:endParaRPr>
            </a:p>
          </p:txBody>
        </p:sp>
        <p:grpSp>
          <p:nvGrpSpPr>
            <p:cNvPr id="39" name="Group 21"/>
            <p:cNvGrpSpPr/>
            <p:nvPr/>
          </p:nvGrpSpPr>
          <p:grpSpPr bwMode="auto">
            <a:xfrm>
              <a:off x="640389" y="3499261"/>
              <a:ext cx="851023" cy="1022353"/>
              <a:chOff x="839" y="391"/>
              <a:chExt cx="544" cy="644"/>
            </a:xfrm>
          </p:grpSpPr>
          <p:sp>
            <p:nvSpPr>
              <p:cNvPr id="57" name="Rectangle 5"/>
              <p:cNvSpPr>
                <a:spLocks noChangeArrowheads="1"/>
              </p:cNvSpPr>
              <p:nvPr/>
            </p:nvSpPr>
            <p:spPr bwMode="auto">
              <a:xfrm>
                <a:off x="884" y="391"/>
                <a:ext cx="423" cy="105"/>
              </a:xfrm>
              <a:prstGeom prst="rect">
                <a:avLst/>
              </a:prstGeom>
              <a:solidFill>
                <a:srgbClr val="FFFFFF"/>
              </a:solidFill>
              <a:ln w="12700">
                <a:noFill/>
                <a:miter lim="800000"/>
              </a:ln>
            </p:spPr>
            <p:txBody>
              <a:bodyPr wrap="none" lIns="81204" tIns="39889" rIns="81204" bIns="39889">
                <a:spAutoFit/>
              </a:bodyPr>
              <a:lstStyle/>
              <a:p>
                <a:pPr defTabSz="615315" eaLnBrk="0" hangingPunct="0">
                  <a:defRPr/>
                </a:pPr>
                <a:r>
                  <a:rPr lang="en-US" altLang="zh-CN" sz="400" kern="0" dirty="0">
                    <a:solidFill>
                      <a:srgbClr val="000000"/>
                    </a:solidFill>
                    <a:latin typeface="微软雅黑" panose="020B0503020204020204" charset="-122"/>
                    <a:ea typeface="微软雅黑" panose="020B0503020204020204" charset="-122"/>
                  </a:rPr>
                  <a:t>Synthesis of Amino Acids</a:t>
                </a:r>
                <a:endParaRPr lang="en-US" altLang="zh-CN" sz="400" kern="0" dirty="0">
                  <a:solidFill>
                    <a:srgbClr val="000000"/>
                  </a:solidFill>
                  <a:latin typeface="微软雅黑" panose="020B0503020204020204" charset="-122"/>
                  <a:ea typeface="微软雅黑" panose="020B0503020204020204" charset="-122"/>
                </a:endParaRPr>
              </a:p>
            </p:txBody>
          </p:sp>
          <p:sp>
            <p:nvSpPr>
              <p:cNvPr id="58" name="Text Box 6"/>
              <p:cNvSpPr txBox="1">
                <a:spLocks noChangeArrowheads="1"/>
              </p:cNvSpPr>
              <p:nvPr/>
            </p:nvSpPr>
            <p:spPr bwMode="auto">
              <a:xfrm>
                <a:off x="839" y="482"/>
                <a:ext cx="544" cy="553"/>
              </a:xfrm>
              <a:prstGeom prst="rect">
                <a:avLst/>
              </a:prstGeom>
              <a:noFill/>
              <a:ln w="9525">
                <a:noFill/>
                <a:miter lim="800000"/>
              </a:ln>
            </p:spPr>
            <p:txBody>
              <a:bodyPr>
                <a:spAutoFit/>
              </a:bodyPr>
              <a:lstStyle/>
              <a:p>
                <a:pPr defTabSz="685800">
                  <a:spcBef>
                    <a:spcPct val="50000"/>
                  </a:spcBef>
                  <a:defRPr/>
                </a:pPr>
                <a:r>
                  <a:rPr lang="en-US" altLang="zh-CN" sz="400" kern="0" dirty="0">
                    <a:solidFill>
                      <a:srgbClr val="000000"/>
                    </a:solidFill>
                    <a:latin typeface="微软雅黑" panose="020B0503020204020204" charset="-122"/>
                    <a:ea typeface="微软雅黑" panose="020B0503020204020204" charset="-122"/>
                  </a:rPr>
                  <a:t>Synthesis and/or collection of Synthesis and/or collection of amino acids is critical for cell survival. They not only serve as the building blocks for proteins but also as starting points for the synthesis of many important cellular molecules including vitamins and nucleotides.</a:t>
                </a:r>
                <a:endParaRPr lang="en-US" altLang="zh-CN" sz="400" kern="0" dirty="0">
                  <a:solidFill>
                    <a:srgbClr val="000000"/>
                  </a:solidFill>
                  <a:latin typeface="微软雅黑" panose="020B0503020204020204" charset="-122"/>
                  <a:ea typeface="微软雅黑" panose="020B0503020204020204" charset="-122"/>
                </a:endParaRPr>
              </a:p>
              <a:p>
                <a:pPr defTabSz="685800">
                  <a:spcBef>
                    <a:spcPct val="50000"/>
                  </a:spcBef>
                  <a:defRPr/>
                </a:pPr>
                <a:endParaRPr lang="en-US" altLang="zh-CN" sz="400" kern="0" dirty="0">
                  <a:solidFill>
                    <a:srgbClr val="FFFFFF"/>
                  </a:solidFill>
                  <a:latin typeface="微软雅黑" panose="020B0503020204020204" charset="-122"/>
                  <a:ea typeface="微软雅黑" panose="020B0503020204020204" charset="-122"/>
                </a:endParaRPr>
              </a:p>
            </p:txBody>
          </p:sp>
        </p:grpSp>
        <p:sp>
          <p:nvSpPr>
            <p:cNvPr id="56" name="Text Box 6"/>
            <p:cNvSpPr txBox="1">
              <a:spLocks noChangeArrowheads="1"/>
            </p:cNvSpPr>
            <p:nvPr/>
          </p:nvSpPr>
          <p:spPr bwMode="auto">
            <a:xfrm>
              <a:off x="2611380" y="982382"/>
              <a:ext cx="851025" cy="878399"/>
            </a:xfrm>
            <a:prstGeom prst="rect">
              <a:avLst/>
            </a:prstGeom>
            <a:noFill/>
            <a:ln w="9525">
              <a:noFill/>
              <a:miter lim="800000"/>
            </a:ln>
          </p:spPr>
          <p:txBody>
            <a:bodyPr>
              <a:spAutoFit/>
            </a:bodyPr>
            <a:lstStyle/>
            <a:p>
              <a:pPr defTabSz="685800">
                <a:spcBef>
                  <a:spcPct val="50000"/>
                </a:spcBef>
                <a:defRPr/>
              </a:pPr>
              <a:r>
                <a:rPr lang="en-US" altLang="zh-CN" sz="400" kern="0" dirty="0">
                  <a:solidFill>
                    <a:srgbClr val="000000"/>
                  </a:solidFill>
                  <a:latin typeface="微软雅黑" panose="020B0503020204020204" charset="-122"/>
                  <a:ea typeface="微软雅黑" panose="020B0503020204020204" charset="-122"/>
                </a:rPr>
                <a:t>Synthesis and/or collection of Synthesis and/or collection of amino acids is critical for cell survival. They not only serve as the building blocks for proteins but also as starting points for the synthesis of many important cellular molecules including vitamins and nucleotides.</a:t>
              </a:r>
              <a:endParaRPr lang="en-US" altLang="zh-CN" sz="400" kern="0" dirty="0">
                <a:solidFill>
                  <a:srgbClr val="000000"/>
                </a:solidFill>
                <a:latin typeface="微软雅黑" panose="020B0503020204020204" charset="-122"/>
                <a:ea typeface="微软雅黑" panose="020B0503020204020204" charset="-122"/>
              </a:endParaRPr>
            </a:p>
            <a:p>
              <a:pPr defTabSz="685800">
                <a:spcBef>
                  <a:spcPct val="50000"/>
                </a:spcBef>
                <a:defRPr/>
              </a:pPr>
              <a:endParaRPr lang="en-US" altLang="zh-CN" sz="400" kern="0" dirty="0">
                <a:solidFill>
                  <a:srgbClr val="FFFFFF"/>
                </a:solidFill>
                <a:latin typeface="微软雅黑" panose="020B0503020204020204" charset="-122"/>
                <a:ea typeface="微软雅黑" panose="020B0503020204020204" charset="-122"/>
              </a:endParaRPr>
            </a:p>
          </p:txBody>
        </p:sp>
        <p:grpSp>
          <p:nvGrpSpPr>
            <p:cNvPr id="41" name="Group 3"/>
            <p:cNvGrpSpPr/>
            <p:nvPr/>
          </p:nvGrpSpPr>
          <p:grpSpPr bwMode="auto">
            <a:xfrm>
              <a:off x="3466684" y="3510605"/>
              <a:ext cx="851024" cy="1022351"/>
              <a:chOff x="839" y="391"/>
              <a:chExt cx="544" cy="644"/>
            </a:xfrm>
          </p:grpSpPr>
          <p:sp>
            <p:nvSpPr>
              <p:cNvPr id="53" name="Rectangle 5"/>
              <p:cNvSpPr>
                <a:spLocks noChangeArrowheads="1"/>
              </p:cNvSpPr>
              <p:nvPr/>
            </p:nvSpPr>
            <p:spPr bwMode="auto">
              <a:xfrm>
                <a:off x="884" y="391"/>
                <a:ext cx="423" cy="105"/>
              </a:xfrm>
              <a:prstGeom prst="rect">
                <a:avLst/>
              </a:prstGeom>
              <a:solidFill>
                <a:srgbClr val="FFFFFF"/>
              </a:solidFill>
              <a:ln w="12700">
                <a:noFill/>
                <a:miter lim="800000"/>
              </a:ln>
            </p:spPr>
            <p:txBody>
              <a:bodyPr wrap="none" lIns="81204" tIns="39889" rIns="81204" bIns="39889">
                <a:spAutoFit/>
              </a:bodyPr>
              <a:lstStyle/>
              <a:p>
                <a:pPr defTabSz="615315" eaLnBrk="0" hangingPunct="0">
                  <a:defRPr/>
                </a:pPr>
                <a:r>
                  <a:rPr lang="en-US" altLang="zh-CN" sz="400" kern="0" dirty="0">
                    <a:solidFill>
                      <a:srgbClr val="000000"/>
                    </a:solidFill>
                    <a:latin typeface="微软雅黑" panose="020B0503020204020204" charset="-122"/>
                    <a:ea typeface="微软雅黑" panose="020B0503020204020204" charset="-122"/>
                  </a:rPr>
                  <a:t>Synthesis of Amino Acids</a:t>
                </a:r>
                <a:endParaRPr lang="en-US" altLang="zh-CN" sz="400" kern="0" dirty="0">
                  <a:solidFill>
                    <a:srgbClr val="000000"/>
                  </a:solidFill>
                  <a:latin typeface="微软雅黑" panose="020B0503020204020204" charset="-122"/>
                  <a:ea typeface="微软雅黑" panose="020B0503020204020204" charset="-122"/>
                </a:endParaRPr>
              </a:p>
            </p:txBody>
          </p:sp>
          <p:sp>
            <p:nvSpPr>
              <p:cNvPr id="54" name="Text Box 6"/>
              <p:cNvSpPr txBox="1">
                <a:spLocks noChangeArrowheads="1"/>
              </p:cNvSpPr>
              <p:nvPr/>
            </p:nvSpPr>
            <p:spPr bwMode="auto">
              <a:xfrm>
                <a:off x="839" y="482"/>
                <a:ext cx="544" cy="553"/>
              </a:xfrm>
              <a:prstGeom prst="rect">
                <a:avLst/>
              </a:prstGeom>
              <a:noFill/>
              <a:ln w="9525">
                <a:noFill/>
                <a:miter lim="800000"/>
              </a:ln>
            </p:spPr>
            <p:txBody>
              <a:bodyPr>
                <a:spAutoFit/>
              </a:bodyPr>
              <a:lstStyle/>
              <a:p>
                <a:pPr defTabSz="685800">
                  <a:spcBef>
                    <a:spcPct val="50000"/>
                  </a:spcBef>
                  <a:defRPr/>
                </a:pPr>
                <a:r>
                  <a:rPr lang="en-US" altLang="zh-CN" sz="400" kern="0" dirty="0">
                    <a:solidFill>
                      <a:srgbClr val="000000"/>
                    </a:solidFill>
                    <a:latin typeface="微软雅黑" panose="020B0503020204020204" charset="-122"/>
                    <a:ea typeface="微软雅黑" panose="020B0503020204020204" charset="-122"/>
                  </a:rPr>
                  <a:t>Synthesis and/or collection of Synthesis and/or collection of amino acids is critical for cell survival. They not only serve as the building blocks for proteins but also as starting points for the synthesis of many important cellular molecules including vitamins and nucleotides.</a:t>
                </a:r>
                <a:endParaRPr lang="en-US" altLang="zh-CN" sz="400" kern="0" dirty="0">
                  <a:solidFill>
                    <a:srgbClr val="000000"/>
                  </a:solidFill>
                  <a:latin typeface="微软雅黑" panose="020B0503020204020204" charset="-122"/>
                  <a:ea typeface="微软雅黑" panose="020B0503020204020204" charset="-122"/>
                </a:endParaRPr>
              </a:p>
              <a:p>
                <a:pPr defTabSz="685800">
                  <a:spcBef>
                    <a:spcPct val="50000"/>
                  </a:spcBef>
                  <a:defRPr/>
                </a:pPr>
                <a:endParaRPr lang="en-US" altLang="zh-CN" sz="400" kern="0" dirty="0">
                  <a:solidFill>
                    <a:srgbClr val="FFFFFF"/>
                  </a:solidFill>
                  <a:latin typeface="微软雅黑" panose="020B0503020204020204" charset="-122"/>
                  <a:ea typeface="微软雅黑" panose="020B0503020204020204" charset="-122"/>
                </a:endParaRPr>
              </a:p>
            </p:txBody>
          </p:sp>
        </p:grpSp>
        <p:grpSp>
          <p:nvGrpSpPr>
            <p:cNvPr id="42" name="Group 3"/>
            <p:cNvGrpSpPr/>
            <p:nvPr/>
          </p:nvGrpSpPr>
          <p:grpSpPr bwMode="auto">
            <a:xfrm>
              <a:off x="4921974" y="3531630"/>
              <a:ext cx="851024" cy="1022351"/>
              <a:chOff x="839" y="391"/>
              <a:chExt cx="544" cy="644"/>
            </a:xfrm>
          </p:grpSpPr>
          <p:sp>
            <p:nvSpPr>
              <p:cNvPr id="51" name="Rectangle 5"/>
              <p:cNvSpPr>
                <a:spLocks noChangeArrowheads="1"/>
              </p:cNvSpPr>
              <p:nvPr/>
            </p:nvSpPr>
            <p:spPr bwMode="auto">
              <a:xfrm>
                <a:off x="884" y="391"/>
                <a:ext cx="423" cy="105"/>
              </a:xfrm>
              <a:prstGeom prst="rect">
                <a:avLst/>
              </a:prstGeom>
              <a:solidFill>
                <a:srgbClr val="FFFF00"/>
              </a:solidFill>
              <a:ln w="12700">
                <a:noFill/>
                <a:miter lim="800000"/>
              </a:ln>
            </p:spPr>
            <p:txBody>
              <a:bodyPr wrap="none" lIns="81204" tIns="39889" rIns="81204" bIns="39889">
                <a:spAutoFit/>
              </a:bodyPr>
              <a:lstStyle/>
              <a:p>
                <a:pPr defTabSz="615315" eaLnBrk="0" hangingPunct="0">
                  <a:defRPr/>
                </a:pPr>
                <a:r>
                  <a:rPr lang="en-US" altLang="zh-CN" sz="400" kern="0" dirty="0">
                    <a:solidFill>
                      <a:srgbClr val="000000"/>
                    </a:solidFill>
                    <a:latin typeface="微软雅黑" panose="020B0503020204020204" charset="-122"/>
                    <a:ea typeface="微软雅黑" panose="020B0503020204020204" charset="-122"/>
                  </a:rPr>
                  <a:t>Synthesis of Amino Acids</a:t>
                </a:r>
                <a:endParaRPr lang="en-US" altLang="zh-CN" sz="400" kern="0" dirty="0">
                  <a:solidFill>
                    <a:srgbClr val="000000"/>
                  </a:solidFill>
                  <a:latin typeface="微软雅黑" panose="020B0503020204020204" charset="-122"/>
                  <a:ea typeface="微软雅黑" panose="020B0503020204020204" charset="-122"/>
                </a:endParaRPr>
              </a:p>
            </p:txBody>
          </p:sp>
          <p:sp>
            <p:nvSpPr>
              <p:cNvPr id="52" name="Text Box 6"/>
              <p:cNvSpPr txBox="1">
                <a:spLocks noChangeArrowheads="1"/>
              </p:cNvSpPr>
              <p:nvPr/>
            </p:nvSpPr>
            <p:spPr bwMode="auto">
              <a:xfrm>
                <a:off x="839" y="482"/>
                <a:ext cx="544" cy="553"/>
              </a:xfrm>
              <a:prstGeom prst="rect">
                <a:avLst/>
              </a:prstGeom>
              <a:noFill/>
              <a:ln w="9525">
                <a:noFill/>
                <a:miter lim="800000"/>
              </a:ln>
            </p:spPr>
            <p:txBody>
              <a:bodyPr>
                <a:spAutoFit/>
              </a:bodyPr>
              <a:lstStyle/>
              <a:p>
                <a:pPr defTabSz="685800">
                  <a:spcBef>
                    <a:spcPct val="50000"/>
                  </a:spcBef>
                  <a:defRPr/>
                </a:pPr>
                <a:r>
                  <a:rPr lang="en-US" altLang="zh-CN" sz="400" kern="0" dirty="0">
                    <a:solidFill>
                      <a:srgbClr val="000000"/>
                    </a:solidFill>
                    <a:latin typeface="微软雅黑" panose="020B0503020204020204" charset="-122"/>
                    <a:ea typeface="微软雅黑" panose="020B0503020204020204" charset="-122"/>
                  </a:rPr>
                  <a:t>Synthesis and/or collection of Synthesis and/or collection of amino acids is critical for cell survival. They not only serve as the building blocks for proteins but also as starting points for the synthesis of many important cellular molecules including vitamins and nucleotides.</a:t>
                </a:r>
                <a:endParaRPr lang="en-US" altLang="zh-CN" sz="400" kern="0" dirty="0">
                  <a:solidFill>
                    <a:srgbClr val="000000"/>
                  </a:solidFill>
                  <a:latin typeface="微软雅黑" panose="020B0503020204020204" charset="-122"/>
                  <a:ea typeface="微软雅黑" panose="020B0503020204020204" charset="-122"/>
                </a:endParaRPr>
              </a:p>
              <a:p>
                <a:pPr defTabSz="685800">
                  <a:spcBef>
                    <a:spcPct val="50000"/>
                  </a:spcBef>
                  <a:defRPr/>
                </a:pPr>
                <a:endParaRPr lang="en-US" altLang="zh-CN" sz="400" kern="0" dirty="0">
                  <a:solidFill>
                    <a:srgbClr val="FFFFFF"/>
                  </a:solidFill>
                  <a:latin typeface="微软雅黑" panose="020B0503020204020204" charset="-122"/>
                  <a:ea typeface="微软雅黑" panose="020B0503020204020204" charset="-122"/>
                </a:endParaRPr>
              </a:p>
            </p:txBody>
          </p:sp>
        </p:grpSp>
        <p:grpSp>
          <p:nvGrpSpPr>
            <p:cNvPr id="43" name="Group 3"/>
            <p:cNvGrpSpPr/>
            <p:nvPr/>
          </p:nvGrpSpPr>
          <p:grpSpPr bwMode="auto">
            <a:xfrm>
              <a:off x="6332814" y="3189701"/>
              <a:ext cx="851024" cy="1331919"/>
              <a:chOff x="839" y="196"/>
              <a:chExt cx="544" cy="839"/>
            </a:xfrm>
          </p:grpSpPr>
          <p:sp>
            <p:nvSpPr>
              <p:cNvPr id="48" name="Rectangle 4"/>
              <p:cNvSpPr>
                <a:spLocks noChangeArrowheads="1"/>
              </p:cNvSpPr>
              <p:nvPr/>
            </p:nvSpPr>
            <p:spPr bwMode="auto">
              <a:xfrm>
                <a:off x="839" y="196"/>
                <a:ext cx="526" cy="743"/>
              </a:xfrm>
              <a:prstGeom prst="rect">
                <a:avLst/>
              </a:prstGeom>
              <a:solidFill>
                <a:srgbClr val="FFFFFF"/>
              </a:solidFill>
              <a:ln w="12700">
                <a:solidFill>
                  <a:srgbClr val="000000"/>
                </a:solidFill>
                <a:miter lim="800000"/>
              </a:ln>
              <a:effectLst>
                <a:outerShdw dist="107763" dir="2700000" algn="ctr" rotWithShape="0">
                  <a:srgbClr val="9D9D9C"/>
                </a:outerShdw>
              </a:effectLst>
            </p:spPr>
            <p:txBody>
              <a:bodyPr wrap="square" lIns="81204" tIns="39889" rIns="81204" bIns="39889">
                <a:noAutofit/>
              </a:bodyPr>
              <a:lstStyle/>
              <a:p>
                <a:pPr defTabSz="685800">
                  <a:defRPr/>
                </a:pPr>
                <a:endParaRPr lang="zh-CN" altLang="en-US" kern="0">
                  <a:solidFill>
                    <a:srgbClr val="FFFFFF"/>
                  </a:solidFill>
                  <a:latin typeface="微软雅黑" panose="020B0503020204020204" charset="-122"/>
                  <a:ea typeface="微软雅黑" panose="020B0503020204020204" charset="-122"/>
                  <a:cs typeface="Arial" panose="020B0604020202020204" pitchFamily="34" charset="0"/>
                </a:endParaRPr>
              </a:p>
            </p:txBody>
          </p:sp>
          <p:sp>
            <p:nvSpPr>
              <p:cNvPr id="49" name="Rectangle 5"/>
              <p:cNvSpPr>
                <a:spLocks noChangeArrowheads="1"/>
              </p:cNvSpPr>
              <p:nvPr/>
            </p:nvSpPr>
            <p:spPr bwMode="auto">
              <a:xfrm>
                <a:off x="884" y="391"/>
                <a:ext cx="423" cy="105"/>
              </a:xfrm>
              <a:prstGeom prst="rect">
                <a:avLst/>
              </a:prstGeom>
              <a:solidFill>
                <a:srgbClr val="FFFFFF"/>
              </a:solidFill>
              <a:ln w="12700">
                <a:noFill/>
                <a:miter lim="800000"/>
              </a:ln>
            </p:spPr>
            <p:txBody>
              <a:bodyPr wrap="none" lIns="81204" tIns="39889" rIns="81204" bIns="39889">
                <a:spAutoFit/>
              </a:bodyPr>
              <a:lstStyle/>
              <a:p>
                <a:pPr defTabSz="615315" eaLnBrk="0" hangingPunct="0">
                  <a:defRPr/>
                </a:pPr>
                <a:r>
                  <a:rPr lang="en-US" altLang="zh-CN" sz="400" kern="0" dirty="0">
                    <a:solidFill>
                      <a:srgbClr val="000000"/>
                    </a:solidFill>
                    <a:latin typeface="微软雅黑" panose="020B0503020204020204" charset="-122"/>
                    <a:ea typeface="微软雅黑" panose="020B0503020204020204" charset="-122"/>
                  </a:rPr>
                  <a:t>Synthesis of Amino Acids</a:t>
                </a:r>
                <a:endParaRPr lang="en-US" altLang="zh-CN" sz="400" kern="0" dirty="0">
                  <a:solidFill>
                    <a:srgbClr val="000000"/>
                  </a:solidFill>
                  <a:latin typeface="微软雅黑" panose="020B0503020204020204" charset="-122"/>
                  <a:ea typeface="微软雅黑" panose="020B0503020204020204" charset="-122"/>
                </a:endParaRPr>
              </a:p>
            </p:txBody>
          </p:sp>
          <p:sp>
            <p:nvSpPr>
              <p:cNvPr id="50" name="Text Box 6"/>
              <p:cNvSpPr txBox="1">
                <a:spLocks noChangeArrowheads="1"/>
              </p:cNvSpPr>
              <p:nvPr/>
            </p:nvSpPr>
            <p:spPr bwMode="auto">
              <a:xfrm>
                <a:off x="839" y="482"/>
                <a:ext cx="544" cy="553"/>
              </a:xfrm>
              <a:prstGeom prst="rect">
                <a:avLst/>
              </a:prstGeom>
              <a:noFill/>
              <a:ln w="9525">
                <a:noFill/>
                <a:miter lim="800000"/>
              </a:ln>
            </p:spPr>
            <p:txBody>
              <a:bodyPr>
                <a:spAutoFit/>
              </a:bodyPr>
              <a:lstStyle/>
              <a:p>
                <a:pPr defTabSz="685800">
                  <a:spcBef>
                    <a:spcPct val="50000"/>
                  </a:spcBef>
                  <a:defRPr/>
                </a:pPr>
                <a:r>
                  <a:rPr lang="en-US" altLang="zh-CN" sz="400" kern="0" dirty="0">
                    <a:solidFill>
                      <a:srgbClr val="000000"/>
                    </a:solidFill>
                    <a:latin typeface="微软雅黑" panose="020B0503020204020204" charset="-122"/>
                    <a:ea typeface="微软雅黑" panose="020B0503020204020204" charset="-122"/>
                  </a:rPr>
                  <a:t>Synthesis and/or collection of Synthesis and/or collection of amino acids is critical for cell survival. They not only serve as the building blocks for proteins but also as starting points for the synthesis of many important cellular molecules including vitamins and nucleotides.</a:t>
                </a:r>
                <a:endParaRPr lang="en-US" altLang="zh-CN" sz="400" kern="0" dirty="0">
                  <a:solidFill>
                    <a:srgbClr val="000000"/>
                  </a:solidFill>
                  <a:latin typeface="微软雅黑" panose="020B0503020204020204" charset="-122"/>
                  <a:ea typeface="微软雅黑" panose="020B0503020204020204" charset="-122"/>
                </a:endParaRPr>
              </a:p>
              <a:p>
                <a:pPr defTabSz="685800">
                  <a:spcBef>
                    <a:spcPct val="50000"/>
                  </a:spcBef>
                  <a:defRPr/>
                </a:pPr>
                <a:endParaRPr lang="en-US" altLang="zh-CN" sz="400" kern="0" dirty="0">
                  <a:solidFill>
                    <a:srgbClr val="FFFFFF"/>
                  </a:solidFill>
                  <a:latin typeface="微软雅黑" panose="020B0503020204020204" charset="-122"/>
                  <a:ea typeface="微软雅黑" panose="020B0503020204020204" charset="-122"/>
                </a:endParaRPr>
              </a:p>
            </p:txBody>
          </p:sp>
        </p:grpSp>
        <p:grpSp>
          <p:nvGrpSpPr>
            <p:cNvPr id="44" name="Group 3"/>
            <p:cNvGrpSpPr/>
            <p:nvPr/>
          </p:nvGrpSpPr>
          <p:grpSpPr bwMode="auto">
            <a:xfrm>
              <a:off x="7783304" y="3519945"/>
              <a:ext cx="851024" cy="1022351"/>
              <a:chOff x="839" y="391"/>
              <a:chExt cx="544" cy="644"/>
            </a:xfrm>
          </p:grpSpPr>
          <p:sp>
            <p:nvSpPr>
              <p:cNvPr id="46" name="Rectangle 5"/>
              <p:cNvSpPr>
                <a:spLocks noChangeArrowheads="1"/>
              </p:cNvSpPr>
              <p:nvPr/>
            </p:nvSpPr>
            <p:spPr bwMode="auto">
              <a:xfrm>
                <a:off x="884" y="391"/>
                <a:ext cx="423" cy="105"/>
              </a:xfrm>
              <a:prstGeom prst="rect">
                <a:avLst/>
              </a:prstGeom>
              <a:solidFill>
                <a:srgbClr val="FFFFFF"/>
              </a:solidFill>
              <a:ln w="12700">
                <a:noFill/>
                <a:miter lim="800000"/>
              </a:ln>
            </p:spPr>
            <p:txBody>
              <a:bodyPr wrap="none" lIns="81204" tIns="39889" rIns="81204" bIns="39889">
                <a:spAutoFit/>
              </a:bodyPr>
              <a:lstStyle/>
              <a:p>
                <a:pPr defTabSz="615315" eaLnBrk="0" hangingPunct="0">
                  <a:defRPr/>
                </a:pPr>
                <a:r>
                  <a:rPr lang="en-US" altLang="zh-CN" sz="400" kern="0" dirty="0">
                    <a:solidFill>
                      <a:srgbClr val="000000"/>
                    </a:solidFill>
                    <a:latin typeface="微软雅黑" panose="020B0503020204020204" charset="-122"/>
                    <a:ea typeface="微软雅黑" panose="020B0503020204020204" charset="-122"/>
                  </a:rPr>
                  <a:t>Synthesis of Amino Acids</a:t>
                </a:r>
                <a:endParaRPr lang="en-US" altLang="zh-CN" sz="400" kern="0" dirty="0">
                  <a:solidFill>
                    <a:srgbClr val="000000"/>
                  </a:solidFill>
                  <a:latin typeface="微软雅黑" panose="020B0503020204020204" charset="-122"/>
                  <a:ea typeface="微软雅黑" panose="020B0503020204020204" charset="-122"/>
                </a:endParaRPr>
              </a:p>
            </p:txBody>
          </p:sp>
          <p:sp>
            <p:nvSpPr>
              <p:cNvPr id="47" name="Text Box 6"/>
              <p:cNvSpPr txBox="1">
                <a:spLocks noChangeArrowheads="1"/>
              </p:cNvSpPr>
              <p:nvPr/>
            </p:nvSpPr>
            <p:spPr bwMode="auto">
              <a:xfrm>
                <a:off x="839" y="482"/>
                <a:ext cx="544" cy="553"/>
              </a:xfrm>
              <a:prstGeom prst="rect">
                <a:avLst/>
              </a:prstGeom>
              <a:noFill/>
              <a:ln w="9525">
                <a:noFill/>
                <a:miter lim="800000"/>
              </a:ln>
            </p:spPr>
            <p:txBody>
              <a:bodyPr>
                <a:spAutoFit/>
              </a:bodyPr>
              <a:lstStyle/>
              <a:p>
                <a:pPr defTabSz="685800">
                  <a:spcBef>
                    <a:spcPct val="50000"/>
                  </a:spcBef>
                  <a:defRPr/>
                </a:pPr>
                <a:r>
                  <a:rPr lang="en-US" altLang="zh-CN" sz="400" kern="0" dirty="0">
                    <a:solidFill>
                      <a:srgbClr val="000000"/>
                    </a:solidFill>
                    <a:latin typeface="微软雅黑" panose="020B0503020204020204" charset="-122"/>
                    <a:ea typeface="微软雅黑" panose="020B0503020204020204" charset="-122"/>
                  </a:rPr>
                  <a:t>Synthesis and/or collection of Synthesis and/or collection of amino acids is critical for cell survival. They not only serve as the building blocks for proteins but also as starting points for the synthesis of many important cellular molecules including vitamins and nucleotides.</a:t>
                </a:r>
                <a:endParaRPr lang="en-US" altLang="zh-CN" sz="400" kern="0" dirty="0">
                  <a:solidFill>
                    <a:srgbClr val="000000"/>
                  </a:solidFill>
                  <a:latin typeface="微软雅黑" panose="020B0503020204020204" charset="-122"/>
                  <a:ea typeface="微软雅黑" panose="020B0503020204020204" charset="-122"/>
                </a:endParaRPr>
              </a:p>
              <a:p>
                <a:pPr defTabSz="685800">
                  <a:spcBef>
                    <a:spcPct val="50000"/>
                  </a:spcBef>
                  <a:defRPr/>
                </a:pPr>
                <a:endParaRPr lang="en-US" altLang="zh-CN" sz="400" kern="0" dirty="0">
                  <a:solidFill>
                    <a:srgbClr val="FFFFFF"/>
                  </a:solidFill>
                  <a:latin typeface="微软雅黑" panose="020B0503020204020204" charset="-122"/>
                  <a:ea typeface="微软雅黑" panose="020B0503020204020204" charset="-122"/>
                </a:endParaRPr>
              </a:p>
            </p:txBody>
          </p:sp>
        </p:grpSp>
        <p:sp>
          <p:nvSpPr>
            <p:cNvPr id="45" name="TextBox 27"/>
            <p:cNvSpPr txBox="1"/>
            <p:nvPr/>
          </p:nvSpPr>
          <p:spPr>
            <a:xfrm>
              <a:off x="4086159" y="1319077"/>
              <a:ext cx="939799" cy="438821"/>
            </a:xfrm>
            <a:prstGeom prst="rect">
              <a:avLst/>
            </a:prstGeom>
            <a:noFill/>
          </p:spPr>
          <p:txBody>
            <a:bodyPr wrap="none" rtlCol="0">
              <a:spAutoFit/>
            </a:bodyPr>
            <a:lstStyle/>
            <a:p>
              <a:pPr defTabSz="685800">
                <a:defRPr/>
              </a:pPr>
              <a:r>
                <a:rPr lang="zh-CN" altLang="en-US" b="1" kern="0" dirty="0">
                  <a:solidFill>
                    <a:srgbClr val="FF8400"/>
                  </a:solidFill>
                  <a:latin typeface="微软雅黑" panose="020B0503020204020204" charset="-122"/>
                  <a:ea typeface="微软雅黑" panose="020B0503020204020204" charset="-122"/>
                </a:rPr>
                <a:t>横向拓展</a:t>
              </a:r>
              <a:endParaRPr lang="en-US" b="1" kern="0" dirty="0">
                <a:solidFill>
                  <a:srgbClr val="FF8400"/>
                </a:solidFill>
                <a:latin typeface="微软雅黑" panose="020B0503020204020204" charset="-122"/>
                <a:ea typeface="微软雅黑" panose="020B0503020204020204" charset="-122"/>
              </a:endParaRPr>
            </a:p>
          </p:txBody>
        </p:sp>
        <p:sp>
          <p:nvSpPr>
            <p:cNvPr id="30" name="Line 37"/>
            <p:cNvSpPr>
              <a:spLocks noChangeShapeType="1"/>
            </p:cNvSpPr>
            <p:nvPr/>
          </p:nvSpPr>
          <p:spPr bwMode="auto">
            <a:xfrm>
              <a:off x="6189876" y="1786287"/>
              <a:ext cx="630297" cy="1675836"/>
            </a:xfrm>
            <a:prstGeom prst="line">
              <a:avLst/>
            </a:prstGeom>
            <a:noFill/>
            <a:ln w="28575">
              <a:solidFill>
                <a:srgbClr val="0070C0"/>
              </a:solidFill>
              <a:round/>
              <a:tailEnd type="stealth" w="lg" len="lg"/>
            </a:ln>
          </p:spPr>
          <p:txBody>
            <a:bodyPr/>
            <a:lstStyle/>
            <a:p>
              <a:pPr defTabSz="685800">
                <a:defRPr/>
              </a:pPr>
              <a:endParaRPr lang="en-US" kern="0" dirty="0">
                <a:solidFill>
                  <a:srgbClr val="FFFFFF"/>
                </a:solidFill>
                <a:latin typeface="微软雅黑" panose="020B0503020204020204" charset="-122"/>
                <a:ea typeface="微软雅黑" panose="020B0503020204020204" charset="-122"/>
              </a:endParaRPr>
            </a:p>
          </p:txBody>
        </p:sp>
      </p:grpSp>
      <p:grpSp>
        <p:nvGrpSpPr>
          <p:cNvPr id="63" name="组合 5"/>
          <p:cNvGrpSpPr/>
          <p:nvPr/>
        </p:nvGrpSpPr>
        <p:grpSpPr>
          <a:xfrm>
            <a:off x="541655" y="196215"/>
            <a:ext cx="1205230" cy="1027430"/>
            <a:chOff x="1097280" y="1185332"/>
            <a:chExt cx="1473200" cy="1693333"/>
          </a:xfrm>
          <a:scene3d>
            <a:camera prst="orthographicFront"/>
            <a:lightRig rig="flat" dir="t"/>
          </a:scene3d>
        </p:grpSpPr>
        <p:sp>
          <p:nvSpPr>
            <p:cNvPr id="64" name="六边形 6"/>
            <p:cNvSpPr/>
            <p:nvPr/>
          </p:nvSpPr>
          <p:spPr>
            <a:xfrm rot="5400000">
              <a:off x="987213" y="1295399"/>
              <a:ext cx="1693333" cy="1473200"/>
            </a:xfrm>
            <a:prstGeom prst="hexagon">
              <a:avLst>
                <a:gd name="adj" fmla="val 25000"/>
                <a:gd name="vf" fmla="val 115470"/>
              </a:avLst>
            </a:prstGeom>
            <a:sp3d prstMaterial="plastic">
              <a:bevelT w="120900" h="88900"/>
              <a:bevelB w="88900" h="31750" prst="angle"/>
            </a:sp3d>
          </p:spPr>
          <p:style>
            <a:lnRef idx="0">
              <a:schemeClr val="lt2">
                <a:hueOff val="0"/>
                <a:satOff val="0"/>
                <a:lumOff val="0"/>
                <a:alphaOff val="0"/>
              </a:schemeClr>
            </a:lnRef>
            <a:fillRef idx="3">
              <a:schemeClr val="dk2">
                <a:hueOff val="0"/>
                <a:satOff val="0"/>
                <a:lumOff val="0"/>
                <a:alphaOff val="0"/>
              </a:schemeClr>
            </a:fillRef>
            <a:effectRef idx="2">
              <a:schemeClr val="dk2">
                <a:hueOff val="0"/>
                <a:satOff val="0"/>
                <a:lumOff val="0"/>
                <a:alphaOff val="0"/>
              </a:schemeClr>
            </a:effectRef>
            <a:fontRef idx="minor">
              <a:schemeClr val="lt1"/>
            </a:fontRef>
          </p:style>
        </p:sp>
        <p:sp>
          <p:nvSpPr>
            <p:cNvPr id="65" name="六边形 4"/>
            <p:cNvSpPr txBox="1"/>
            <p:nvPr/>
          </p:nvSpPr>
          <p:spPr>
            <a:xfrm>
              <a:off x="1326853" y="1449211"/>
              <a:ext cx="1014052" cy="1165577"/>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r>
                <a:rPr lang="zh-CN" altLang="en-US" sz="2400" dirty="0"/>
                <a:t>类型</a:t>
              </a:r>
              <a:endParaRPr lang="zh-CN" altLang="en-US" sz="2400" kern="1200" dirty="0"/>
            </a:p>
          </p:txBody>
        </p:sp>
      </p:grpSp>
      <p:sp>
        <p:nvSpPr>
          <p:cNvPr id="3" name="Title 2"/>
          <p:cNvSpPr>
            <a:spLocks noGrp="1"/>
          </p:cNvSpPr>
          <p:nvPr>
            <p:ph type="title"/>
          </p:nvPr>
        </p:nvSpPr>
        <p:spPr>
          <a:xfrm>
            <a:off x="1949667" y="376797"/>
            <a:ext cx="9489067" cy="617012"/>
          </a:xfrm>
        </p:spPr>
        <p:txBody>
          <a:bodyPr>
            <a:normAutofit fontScale="90000"/>
          </a:bodyPr>
          <a:lstStyle/>
          <a:p>
            <a:r>
              <a:rPr lang="zh-CN" altLang="en-US" b="1" dirty="0"/>
              <a:t>专业的参考引文数据库</a:t>
            </a:r>
            <a:endParaRPr lang="en-US" b="1" dirty="0"/>
          </a:p>
        </p:txBody>
      </p:sp>
      <p:sp>
        <p:nvSpPr>
          <p:cNvPr id="66" name="Rectangle 4"/>
          <p:cNvSpPr>
            <a:spLocks noChangeArrowheads="1"/>
          </p:cNvSpPr>
          <p:nvPr/>
        </p:nvSpPr>
        <p:spPr bwMode="auto">
          <a:xfrm>
            <a:off x="3715385" y="1681480"/>
            <a:ext cx="960755" cy="678180"/>
          </a:xfrm>
          <a:prstGeom prst="rect">
            <a:avLst/>
          </a:prstGeom>
          <a:solidFill>
            <a:srgbClr val="FFFFFF"/>
          </a:solidFill>
          <a:ln w="12700">
            <a:solidFill>
              <a:srgbClr val="000000"/>
            </a:solidFill>
            <a:miter lim="800000"/>
          </a:ln>
          <a:effectLst>
            <a:outerShdw dist="107763" dir="2700000" algn="ctr" rotWithShape="0">
              <a:srgbClr val="9D9D9C"/>
            </a:outerShdw>
          </a:effectLst>
        </p:spPr>
        <p:txBody>
          <a:bodyPr wrap="square" lIns="81204" tIns="39889" rIns="81204" bIns="39889">
            <a:noAutofit/>
          </a:bodyPr>
          <a:lstStyle/>
          <a:p>
            <a:pPr defTabSz="685800">
              <a:defRPr/>
            </a:pPr>
            <a:endParaRPr lang="zh-CN" altLang="en-US" kern="0">
              <a:solidFill>
                <a:srgbClr val="FFFFFF"/>
              </a:solidFill>
              <a:latin typeface="微软雅黑" panose="020B0503020204020204" charset="-122"/>
              <a:ea typeface="微软雅黑" panose="020B0503020204020204" charset="-122"/>
              <a:cs typeface="Arial" panose="020B0604020202020204" pitchFamily="34" charset="0"/>
            </a:endParaRPr>
          </a:p>
        </p:txBody>
      </p:sp>
      <p:sp>
        <p:nvSpPr>
          <p:cNvPr id="67" name="Text Box 6"/>
          <p:cNvSpPr txBox="1">
            <a:spLocks noChangeArrowheads="1"/>
          </p:cNvSpPr>
          <p:nvPr/>
        </p:nvSpPr>
        <p:spPr bwMode="auto">
          <a:xfrm>
            <a:off x="3683821" y="1727548"/>
            <a:ext cx="993629" cy="737235"/>
          </a:xfrm>
          <a:prstGeom prst="rect">
            <a:avLst/>
          </a:prstGeom>
          <a:noFill/>
          <a:ln w="9525">
            <a:noFill/>
            <a:miter lim="800000"/>
          </a:ln>
        </p:spPr>
        <p:txBody>
          <a:bodyPr>
            <a:spAutoFit/>
          </a:bodyPr>
          <a:lstStyle/>
          <a:p>
            <a:pPr defTabSz="685800">
              <a:spcBef>
                <a:spcPct val="50000"/>
              </a:spcBef>
              <a:defRPr/>
            </a:pPr>
            <a:r>
              <a:rPr lang="en-US" altLang="zh-CN" sz="400" kern="0" dirty="0">
                <a:solidFill>
                  <a:srgbClr val="000000"/>
                </a:solidFill>
                <a:latin typeface="微软雅黑" panose="020B0503020204020204" charset="-122"/>
                <a:ea typeface="微软雅黑" panose="020B0503020204020204" charset="-122"/>
              </a:rPr>
              <a:t>Synthesis and/or collection of Synthesis and/or collection of amino acids is critical for cell survival. They not only serve as the building blocks for proteins but also as starting points for the synthesis of many important cellular molecules including vitamins and nucleotides.</a:t>
            </a:r>
            <a:endParaRPr lang="en-US" altLang="zh-CN" sz="400" kern="0" dirty="0">
              <a:solidFill>
                <a:srgbClr val="000000"/>
              </a:solidFill>
              <a:latin typeface="微软雅黑" panose="020B0503020204020204" charset="-122"/>
              <a:ea typeface="微软雅黑" panose="020B0503020204020204" charset="-122"/>
            </a:endParaRPr>
          </a:p>
          <a:p>
            <a:pPr defTabSz="685800">
              <a:spcBef>
                <a:spcPct val="50000"/>
              </a:spcBef>
              <a:defRPr/>
            </a:pPr>
            <a:endParaRPr lang="en-US" altLang="zh-CN" sz="400" kern="0" dirty="0">
              <a:solidFill>
                <a:srgbClr val="FFFFFF"/>
              </a:solidFill>
              <a:latin typeface="微软雅黑" panose="020B0503020204020204" charset="-122"/>
              <a:ea typeface="微软雅黑" panose="020B0503020204020204" charset="-122"/>
            </a:endParaRPr>
          </a:p>
        </p:txBody>
      </p:sp>
      <p:sp>
        <p:nvSpPr>
          <p:cNvPr id="70" name="Rectangle 4"/>
          <p:cNvSpPr>
            <a:spLocks noChangeArrowheads="1"/>
          </p:cNvSpPr>
          <p:nvPr/>
        </p:nvSpPr>
        <p:spPr bwMode="auto">
          <a:xfrm>
            <a:off x="5350510" y="1671955"/>
            <a:ext cx="960755" cy="678180"/>
          </a:xfrm>
          <a:prstGeom prst="rect">
            <a:avLst/>
          </a:prstGeom>
          <a:solidFill>
            <a:srgbClr val="FFFFFF"/>
          </a:solidFill>
          <a:ln w="12700">
            <a:solidFill>
              <a:srgbClr val="000000"/>
            </a:solidFill>
            <a:miter lim="800000"/>
          </a:ln>
          <a:effectLst>
            <a:outerShdw dist="107763" dir="2700000" algn="ctr" rotWithShape="0">
              <a:srgbClr val="9D9D9C"/>
            </a:outerShdw>
          </a:effectLst>
        </p:spPr>
        <p:txBody>
          <a:bodyPr wrap="square" lIns="81204" tIns="39889" rIns="81204" bIns="39889">
            <a:noAutofit/>
          </a:bodyPr>
          <a:lstStyle/>
          <a:p>
            <a:pPr defTabSz="685800">
              <a:defRPr/>
            </a:pPr>
            <a:endParaRPr lang="zh-CN" altLang="en-US" kern="0">
              <a:solidFill>
                <a:srgbClr val="FFFFFF"/>
              </a:solidFill>
              <a:latin typeface="微软雅黑" panose="020B0503020204020204" charset="-122"/>
              <a:ea typeface="微软雅黑" panose="020B0503020204020204" charset="-122"/>
              <a:cs typeface="Arial" panose="020B0604020202020204" pitchFamily="34" charset="0"/>
            </a:endParaRPr>
          </a:p>
        </p:txBody>
      </p:sp>
      <p:sp>
        <p:nvSpPr>
          <p:cNvPr id="71" name="Text Box 6"/>
          <p:cNvSpPr txBox="1">
            <a:spLocks noChangeArrowheads="1"/>
          </p:cNvSpPr>
          <p:nvPr/>
        </p:nvSpPr>
        <p:spPr bwMode="auto">
          <a:xfrm>
            <a:off x="5319283" y="1717681"/>
            <a:ext cx="993629" cy="737235"/>
          </a:xfrm>
          <a:prstGeom prst="rect">
            <a:avLst/>
          </a:prstGeom>
          <a:noFill/>
          <a:ln w="9525">
            <a:noFill/>
            <a:miter lim="800000"/>
          </a:ln>
        </p:spPr>
        <p:txBody>
          <a:bodyPr>
            <a:spAutoFit/>
          </a:bodyPr>
          <a:lstStyle/>
          <a:p>
            <a:pPr defTabSz="685800">
              <a:spcBef>
                <a:spcPct val="50000"/>
              </a:spcBef>
              <a:defRPr/>
            </a:pPr>
            <a:r>
              <a:rPr lang="en-US" altLang="zh-CN" sz="400" kern="0" dirty="0">
                <a:solidFill>
                  <a:srgbClr val="000000"/>
                </a:solidFill>
                <a:latin typeface="微软雅黑" panose="020B0503020204020204" charset="-122"/>
                <a:ea typeface="微软雅黑" panose="020B0503020204020204" charset="-122"/>
              </a:rPr>
              <a:t>Synthesis and/or collection of Synthesis and/or collection of amino acids is critical for cell survival. They not only serve as the building blocks for proteins but also as starting points for the synthesis of many important cellular molecules including vitamins and nucleotides.</a:t>
            </a:r>
            <a:endParaRPr lang="en-US" altLang="zh-CN" sz="400" kern="0" dirty="0">
              <a:solidFill>
                <a:srgbClr val="000000"/>
              </a:solidFill>
              <a:latin typeface="微软雅黑" panose="020B0503020204020204" charset="-122"/>
              <a:ea typeface="微软雅黑" panose="020B0503020204020204" charset="-122"/>
            </a:endParaRPr>
          </a:p>
          <a:p>
            <a:pPr defTabSz="685800">
              <a:spcBef>
                <a:spcPct val="50000"/>
              </a:spcBef>
              <a:defRPr/>
            </a:pPr>
            <a:endParaRPr lang="en-US" altLang="zh-CN" sz="400" kern="0" dirty="0">
              <a:solidFill>
                <a:srgbClr val="FFFFFF"/>
              </a:solidFill>
              <a:latin typeface="微软雅黑" panose="020B0503020204020204" charset="-122"/>
              <a:ea typeface="微软雅黑" panose="020B0503020204020204" charset="-122"/>
            </a:endParaRPr>
          </a:p>
        </p:txBody>
      </p:sp>
      <p:sp>
        <p:nvSpPr>
          <p:cNvPr id="72" name="Rectangle 4"/>
          <p:cNvSpPr>
            <a:spLocks noChangeArrowheads="1"/>
          </p:cNvSpPr>
          <p:nvPr/>
        </p:nvSpPr>
        <p:spPr bwMode="auto">
          <a:xfrm>
            <a:off x="7031355" y="1659890"/>
            <a:ext cx="960755" cy="678180"/>
          </a:xfrm>
          <a:prstGeom prst="rect">
            <a:avLst/>
          </a:prstGeom>
          <a:solidFill>
            <a:srgbClr val="FFFFFF"/>
          </a:solidFill>
          <a:ln w="12700">
            <a:solidFill>
              <a:srgbClr val="000000"/>
            </a:solidFill>
            <a:miter lim="800000"/>
          </a:ln>
          <a:effectLst>
            <a:outerShdw dist="107763" dir="2700000" algn="ctr" rotWithShape="0">
              <a:srgbClr val="9D9D9C"/>
            </a:outerShdw>
          </a:effectLst>
        </p:spPr>
        <p:txBody>
          <a:bodyPr wrap="square" lIns="81204" tIns="39889" rIns="81204" bIns="39889">
            <a:noAutofit/>
          </a:bodyPr>
          <a:lstStyle/>
          <a:p>
            <a:pPr defTabSz="685800">
              <a:defRPr/>
            </a:pPr>
            <a:endParaRPr lang="zh-CN" altLang="en-US" kern="0">
              <a:solidFill>
                <a:srgbClr val="FFFFFF"/>
              </a:solidFill>
              <a:latin typeface="微软雅黑" panose="020B0503020204020204" charset="-122"/>
              <a:ea typeface="微软雅黑" panose="020B0503020204020204" charset="-122"/>
              <a:cs typeface="Arial" panose="020B0604020202020204" pitchFamily="34" charset="0"/>
            </a:endParaRPr>
          </a:p>
        </p:txBody>
      </p:sp>
      <p:sp>
        <p:nvSpPr>
          <p:cNvPr id="73" name="Text Box 6"/>
          <p:cNvSpPr txBox="1">
            <a:spLocks noChangeArrowheads="1"/>
          </p:cNvSpPr>
          <p:nvPr/>
        </p:nvSpPr>
        <p:spPr bwMode="auto">
          <a:xfrm>
            <a:off x="7000128" y="1705841"/>
            <a:ext cx="993629" cy="737235"/>
          </a:xfrm>
          <a:prstGeom prst="rect">
            <a:avLst/>
          </a:prstGeom>
          <a:noFill/>
          <a:ln w="9525">
            <a:noFill/>
            <a:miter lim="800000"/>
          </a:ln>
        </p:spPr>
        <p:txBody>
          <a:bodyPr>
            <a:spAutoFit/>
          </a:bodyPr>
          <a:lstStyle/>
          <a:p>
            <a:pPr defTabSz="685800">
              <a:spcBef>
                <a:spcPct val="50000"/>
              </a:spcBef>
              <a:defRPr/>
            </a:pPr>
            <a:r>
              <a:rPr lang="en-US" altLang="zh-CN" sz="400" kern="0" dirty="0">
                <a:solidFill>
                  <a:srgbClr val="000000"/>
                </a:solidFill>
                <a:latin typeface="微软雅黑" panose="020B0503020204020204" charset="-122"/>
                <a:ea typeface="微软雅黑" panose="020B0503020204020204" charset="-122"/>
              </a:rPr>
              <a:t>Synthesis and/or collection of Synthesis and/or collection of amino acids is critical for cell survival. They not only serve as the building blocks for proteins but also as starting points for the synthesis of many important cellular molecules including vitamins and nucleotides.</a:t>
            </a:r>
            <a:endParaRPr lang="en-US" altLang="zh-CN" sz="400" kern="0" dirty="0">
              <a:solidFill>
                <a:srgbClr val="000000"/>
              </a:solidFill>
              <a:latin typeface="微软雅黑" panose="020B0503020204020204" charset="-122"/>
              <a:ea typeface="微软雅黑" panose="020B0503020204020204" charset="-122"/>
            </a:endParaRPr>
          </a:p>
          <a:p>
            <a:pPr defTabSz="685800">
              <a:spcBef>
                <a:spcPct val="50000"/>
              </a:spcBef>
              <a:defRPr/>
            </a:pPr>
            <a:endParaRPr lang="en-US" altLang="zh-CN" sz="400" kern="0" dirty="0">
              <a:solidFill>
                <a:srgbClr val="FFFFFF"/>
              </a:solidFill>
              <a:latin typeface="微软雅黑" panose="020B0503020204020204" charset="-122"/>
              <a:ea typeface="微软雅黑" panose="020B0503020204020204" charset="-122"/>
            </a:endParaRPr>
          </a:p>
        </p:txBody>
      </p:sp>
      <p:sp>
        <p:nvSpPr>
          <p:cNvPr id="74" name="Rectangle 4"/>
          <p:cNvSpPr>
            <a:spLocks noChangeArrowheads="1"/>
          </p:cNvSpPr>
          <p:nvPr/>
        </p:nvSpPr>
        <p:spPr bwMode="auto">
          <a:xfrm>
            <a:off x="8737600" y="1650365"/>
            <a:ext cx="960755" cy="678180"/>
          </a:xfrm>
          <a:prstGeom prst="rect">
            <a:avLst/>
          </a:prstGeom>
          <a:solidFill>
            <a:srgbClr val="FFFFFF"/>
          </a:solidFill>
          <a:ln w="12700">
            <a:solidFill>
              <a:srgbClr val="000000"/>
            </a:solidFill>
            <a:miter lim="800000"/>
          </a:ln>
          <a:effectLst>
            <a:outerShdw dist="107763" dir="2700000" algn="ctr" rotWithShape="0">
              <a:srgbClr val="9D9D9C"/>
            </a:outerShdw>
          </a:effectLst>
        </p:spPr>
        <p:txBody>
          <a:bodyPr wrap="square" lIns="81204" tIns="39889" rIns="81204" bIns="39889">
            <a:noAutofit/>
          </a:bodyPr>
          <a:lstStyle/>
          <a:p>
            <a:pPr defTabSz="685800">
              <a:defRPr/>
            </a:pPr>
            <a:endParaRPr lang="zh-CN" altLang="en-US" kern="0">
              <a:solidFill>
                <a:srgbClr val="FFFFFF"/>
              </a:solidFill>
              <a:latin typeface="微软雅黑" panose="020B0503020204020204" charset="-122"/>
              <a:ea typeface="微软雅黑" panose="020B0503020204020204" charset="-122"/>
              <a:cs typeface="Arial" panose="020B0604020202020204" pitchFamily="34" charset="0"/>
            </a:endParaRPr>
          </a:p>
        </p:txBody>
      </p:sp>
      <p:sp>
        <p:nvSpPr>
          <p:cNvPr id="75" name="Text Box 6"/>
          <p:cNvSpPr txBox="1">
            <a:spLocks noChangeArrowheads="1"/>
          </p:cNvSpPr>
          <p:nvPr/>
        </p:nvSpPr>
        <p:spPr bwMode="auto">
          <a:xfrm>
            <a:off x="8706613" y="1695975"/>
            <a:ext cx="993629" cy="737235"/>
          </a:xfrm>
          <a:prstGeom prst="rect">
            <a:avLst/>
          </a:prstGeom>
          <a:noFill/>
          <a:ln w="9525">
            <a:noFill/>
            <a:miter lim="800000"/>
          </a:ln>
        </p:spPr>
        <p:txBody>
          <a:bodyPr>
            <a:spAutoFit/>
          </a:bodyPr>
          <a:lstStyle/>
          <a:p>
            <a:pPr defTabSz="685800">
              <a:spcBef>
                <a:spcPct val="50000"/>
              </a:spcBef>
              <a:defRPr/>
            </a:pPr>
            <a:r>
              <a:rPr lang="en-US" altLang="zh-CN" sz="400" kern="0" dirty="0">
                <a:solidFill>
                  <a:srgbClr val="000000"/>
                </a:solidFill>
                <a:latin typeface="微软雅黑" panose="020B0503020204020204" charset="-122"/>
                <a:ea typeface="微软雅黑" panose="020B0503020204020204" charset="-122"/>
              </a:rPr>
              <a:t>Synthesis and/or collection of Synthesis and/or collection of amino acids is critical for cell survival. They not only serve as the building blocks for proteins but also as starting points for the synthesis of many important cellular molecules including vitamins and nucleotides.</a:t>
            </a:r>
            <a:endParaRPr lang="en-US" altLang="zh-CN" sz="400" kern="0" dirty="0">
              <a:solidFill>
                <a:srgbClr val="000000"/>
              </a:solidFill>
              <a:latin typeface="微软雅黑" panose="020B0503020204020204" charset="-122"/>
              <a:ea typeface="微软雅黑" panose="020B0503020204020204" charset="-122"/>
            </a:endParaRPr>
          </a:p>
          <a:p>
            <a:pPr defTabSz="685800">
              <a:spcBef>
                <a:spcPct val="50000"/>
              </a:spcBef>
              <a:defRPr/>
            </a:pPr>
            <a:endParaRPr lang="en-US" altLang="zh-CN" sz="400" kern="0" dirty="0">
              <a:solidFill>
                <a:srgbClr val="FFFFFF"/>
              </a:solidFill>
              <a:latin typeface="微软雅黑" panose="020B0503020204020204" charset="-122"/>
              <a:ea typeface="微软雅黑" panose="020B0503020204020204" charset="-122"/>
            </a:endParaRPr>
          </a:p>
        </p:txBody>
      </p:sp>
      <p:sp>
        <p:nvSpPr>
          <p:cNvPr id="79" name="Text Box 41"/>
          <p:cNvSpPr txBox="1">
            <a:spLocks noChangeArrowheads="1"/>
          </p:cNvSpPr>
          <p:nvPr/>
        </p:nvSpPr>
        <p:spPr bwMode="auto">
          <a:xfrm>
            <a:off x="607273" y="5534631"/>
            <a:ext cx="1700743" cy="783590"/>
          </a:xfrm>
          <a:prstGeom prst="rect">
            <a:avLst/>
          </a:prstGeom>
          <a:noFill/>
          <a:ln w="28575" algn="ctr">
            <a:noFill/>
            <a:miter lim="800000"/>
            <a:tailEnd type="none" w="lg" len="lg"/>
          </a:ln>
        </p:spPr>
        <p:txBody>
          <a:bodyPr wrap="square">
            <a:spAutoFit/>
          </a:bodyPr>
          <a:lstStyle/>
          <a:p>
            <a:pPr defTabSz="685800">
              <a:spcBef>
                <a:spcPct val="50000"/>
              </a:spcBef>
              <a:defRPr/>
            </a:pPr>
            <a:r>
              <a:rPr lang="zh-CN" altLang="en-US" b="1" kern="0" dirty="0">
                <a:solidFill>
                  <a:srgbClr val="FF8400"/>
                </a:solidFill>
                <a:latin typeface="微软雅黑" panose="020B0503020204020204" charset="-122"/>
                <a:ea typeface="微软雅黑" panose="020B0503020204020204" charset="-122"/>
              </a:rPr>
              <a:t>参考文献</a:t>
            </a:r>
            <a:endParaRPr lang="en-US" altLang="zh-CN" b="1" kern="0" dirty="0">
              <a:solidFill>
                <a:srgbClr val="FF8400"/>
              </a:solidFill>
              <a:latin typeface="微软雅黑" panose="020B0503020204020204" charset="-122"/>
              <a:ea typeface="微软雅黑" panose="020B0503020204020204" charset="-122"/>
            </a:endParaRPr>
          </a:p>
          <a:p>
            <a:pPr defTabSz="685800">
              <a:spcBef>
                <a:spcPct val="50000"/>
              </a:spcBef>
              <a:defRPr/>
            </a:pPr>
            <a:r>
              <a:rPr lang="en-US" altLang="zh-CN" b="1" kern="0" dirty="0">
                <a:solidFill>
                  <a:srgbClr val="FF8400"/>
                </a:solidFill>
                <a:latin typeface="微软雅黑" panose="020B0503020204020204" charset="-122"/>
                <a:ea typeface="微软雅黑" panose="020B0503020204020204" charset="-122"/>
              </a:rPr>
              <a:t>Reference</a:t>
            </a:r>
            <a:endParaRPr lang="zh-CN" altLang="en-US" b="1" kern="0" dirty="0">
              <a:solidFill>
                <a:srgbClr val="FF8400"/>
              </a:solidFill>
              <a:latin typeface="微软雅黑" panose="020B0503020204020204" charset="-122"/>
              <a:ea typeface="微软雅黑" panose="020B0503020204020204" charset="-122"/>
            </a:endParaRPr>
          </a:p>
        </p:txBody>
      </p:sp>
      <p:sp>
        <p:nvSpPr>
          <p:cNvPr id="80" name="Text Box 41"/>
          <p:cNvSpPr txBox="1">
            <a:spLocks noChangeArrowheads="1"/>
          </p:cNvSpPr>
          <p:nvPr/>
        </p:nvSpPr>
        <p:spPr bwMode="auto">
          <a:xfrm>
            <a:off x="600849" y="1660865"/>
            <a:ext cx="1381545" cy="783590"/>
          </a:xfrm>
          <a:prstGeom prst="rect">
            <a:avLst/>
          </a:prstGeom>
          <a:noFill/>
          <a:ln w="28575" algn="ctr">
            <a:noFill/>
            <a:miter lim="800000"/>
            <a:tailEnd type="none" w="lg" len="lg"/>
          </a:ln>
        </p:spPr>
        <p:txBody>
          <a:bodyPr wrap="square">
            <a:spAutoFit/>
          </a:bodyPr>
          <a:lstStyle/>
          <a:p>
            <a:pPr defTabSz="685800">
              <a:spcBef>
                <a:spcPct val="50000"/>
              </a:spcBef>
              <a:defRPr/>
            </a:pPr>
            <a:r>
              <a:rPr lang="zh-CN" altLang="en-US" b="1" kern="0" dirty="0">
                <a:solidFill>
                  <a:srgbClr val="FF8400"/>
                </a:solidFill>
                <a:latin typeface="微软雅黑" panose="020B0503020204020204" charset="-122"/>
                <a:ea typeface="微软雅黑" panose="020B0503020204020204" charset="-122"/>
              </a:rPr>
              <a:t>被引用</a:t>
            </a:r>
            <a:endParaRPr lang="en-US" altLang="zh-CN" b="1" kern="0" dirty="0">
              <a:solidFill>
                <a:srgbClr val="FF8400"/>
              </a:solidFill>
              <a:latin typeface="微软雅黑" panose="020B0503020204020204" charset="-122"/>
              <a:ea typeface="微软雅黑" panose="020B0503020204020204" charset="-122"/>
            </a:endParaRPr>
          </a:p>
          <a:p>
            <a:pPr defTabSz="685800">
              <a:spcBef>
                <a:spcPct val="50000"/>
              </a:spcBef>
              <a:defRPr/>
            </a:pPr>
            <a:r>
              <a:rPr lang="en-US" altLang="zh-CN" b="1" kern="0" dirty="0">
                <a:solidFill>
                  <a:srgbClr val="FF8400"/>
                </a:solidFill>
                <a:latin typeface="微软雅黑" panose="020B0503020204020204" charset="-122"/>
                <a:ea typeface="微软雅黑" panose="020B0503020204020204" charset="-122"/>
              </a:rPr>
              <a:t>Citation</a:t>
            </a:r>
            <a:endParaRPr lang="zh-CN" altLang="en-US" b="1" kern="0" dirty="0">
              <a:solidFill>
                <a:srgbClr val="FF8400"/>
              </a:solidFill>
              <a:latin typeface="微软雅黑" panose="020B0503020204020204" charset="-122"/>
              <a:ea typeface="微软雅黑" panose="020B0503020204020204" charset="-122"/>
            </a:endParaRPr>
          </a:p>
        </p:txBody>
      </p:sp>
      <p:sp>
        <p:nvSpPr>
          <p:cNvPr id="81" name="Text Box 41"/>
          <p:cNvSpPr txBox="1">
            <a:spLocks noChangeArrowheads="1"/>
          </p:cNvSpPr>
          <p:nvPr/>
        </p:nvSpPr>
        <p:spPr bwMode="auto">
          <a:xfrm>
            <a:off x="611909" y="3482548"/>
            <a:ext cx="1159871" cy="783590"/>
          </a:xfrm>
          <a:prstGeom prst="rect">
            <a:avLst/>
          </a:prstGeom>
          <a:noFill/>
          <a:ln w="28575" algn="ctr">
            <a:noFill/>
            <a:miter lim="800000"/>
            <a:tailEnd type="none" w="lg" len="lg"/>
          </a:ln>
        </p:spPr>
        <p:txBody>
          <a:bodyPr wrap="square">
            <a:spAutoFit/>
          </a:bodyPr>
          <a:lstStyle/>
          <a:p>
            <a:pPr defTabSz="685800">
              <a:spcBef>
                <a:spcPct val="50000"/>
              </a:spcBef>
              <a:defRPr/>
            </a:pPr>
            <a:r>
              <a:rPr lang="zh-CN" altLang="en-US" b="1" kern="0" dirty="0">
                <a:solidFill>
                  <a:srgbClr val="FF8400"/>
                </a:solidFill>
                <a:latin typeface="微软雅黑" panose="020B0503020204020204" charset="-122"/>
                <a:ea typeface="微软雅黑" panose="020B0503020204020204" charset="-122"/>
              </a:rPr>
              <a:t>科研文章</a:t>
            </a:r>
            <a:endParaRPr lang="en-US" altLang="zh-CN" b="1" kern="0" dirty="0">
              <a:solidFill>
                <a:srgbClr val="FF8400"/>
              </a:solidFill>
              <a:latin typeface="微软雅黑" panose="020B0503020204020204" charset="-122"/>
              <a:ea typeface="微软雅黑" panose="020B0503020204020204" charset="-122"/>
            </a:endParaRPr>
          </a:p>
          <a:p>
            <a:pPr defTabSz="685800">
              <a:spcBef>
                <a:spcPct val="50000"/>
              </a:spcBef>
              <a:defRPr/>
            </a:pPr>
            <a:r>
              <a:rPr lang="en-US" altLang="zh-CN" b="1" kern="0" dirty="0">
                <a:solidFill>
                  <a:srgbClr val="FF8400"/>
                </a:solidFill>
                <a:latin typeface="微软雅黑" panose="020B0503020204020204" charset="-122"/>
                <a:ea typeface="微软雅黑" panose="020B0503020204020204" charset="-122"/>
              </a:rPr>
              <a:t>Paper</a:t>
            </a:r>
            <a:endParaRPr lang="zh-CN" altLang="en-US" b="1" kern="0" dirty="0">
              <a:solidFill>
                <a:srgbClr val="FF8400"/>
              </a:solidFill>
              <a:latin typeface="微软雅黑" panose="020B0503020204020204" charset="-122"/>
              <a:ea typeface="微软雅黑" panose="020B0503020204020204" charset="-122"/>
            </a:endParaRPr>
          </a:p>
        </p:txBody>
      </p:sp>
      <p:cxnSp>
        <p:nvCxnSpPr>
          <p:cNvPr id="5" name="Straight Arrow Connector 4"/>
          <p:cNvCxnSpPr/>
          <p:nvPr/>
        </p:nvCxnSpPr>
        <p:spPr>
          <a:xfrm>
            <a:off x="4536379" y="2328619"/>
            <a:ext cx="592820" cy="911832"/>
          </a:xfrm>
          <a:prstGeom prst="straightConnector1">
            <a:avLst/>
          </a:prstGeom>
          <a:ln w="25400">
            <a:tailEnd type="triangle"/>
          </a:ln>
        </p:spPr>
        <p:style>
          <a:lnRef idx="1">
            <a:schemeClr val="accent2"/>
          </a:lnRef>
          <a:fillRef idx="0">
            <a:schemeClr val="accent2"/>
          </a:fillRef>
          <a:effectRef idx="0">
            <a:schemeClr val="accent2"/>
          </a:effectRef>
          <a:fontRef idx="minor">
            <a:schemeClr val="tx1"/>
          </a:fontRef>
        </p:style>
      </p:cxnSp>
      <p:cxnSp>
        <p:nvCxnSpPr>
          <p:cNvPr id="12" name="Straight Arrow Connector 11"/>
          <p:cNvCxnSpPr/>
          <p:nvPr/>
        </p:nvCxnSpPr>
        <p:spPr>
          <a:xfrm>
            <a:off x="6204076" y="2282428"/>
            <a:ext cx="2275843" cy="1098108"/>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85" name="Straight Arrow Connector 84"/>
          <p:cNvCxnSpPr/>
          <p:nvPr/>
        </p:nvCxnSpPr>
        <p:spPr>
          <a:xfrm>
            <a:off x="7939233" y="2291235"/>
            <a:ext cx="767380" cy="1094199"/>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88" name="Straight Arrow Connector 87"/>
          <p:cNvCxnSpPr/>
          <p:nvPr/>
        </p:nvCxnSpPr>
        <p:spPr>
          <a:xfrm flipH="1">
            <a:off x="8932863" y="2293152"/>
            <a:ext cx="446672" cy="1116668"/>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pic>
        <p:nvPicPr>
          <p:cNvPr id="68" name="图片 6"/>
          <p:cNvPicPr>
            <a:picLocks noChangeAspect="1"/>
          </p:cNvPicPr>
          <p:nvPr/>
        </p:nvPicPr>
        <p:blipFill rotWithShape="1">
          <a:blip r:embed="rId1"/>
          <a:srcRect l="2087" t="14710" b="35842"/>
          <a:stretch>
            <a:fillRect/>
          </a:stretch>
        </p:blipFill>
        <p:spPr>
          <a:xfrm>
            <a:off x="7476490" y="60960"/>
            <a:ext cx="4386580" cy="1438275"/>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p:cNvPicPr>
            <a:picLocks noChangeAspect="1"/>
          </p:cNvPicPr>
          <p:nvPr/>
        </p:nvPicPr>
        <p:blipFill>
          <a:blip r:embed="rId1"/>
          <a:stretch>
            <a:fillRect/>
          </a:stretch>
        </p:blipFill>
        <p:spPr>
          <a:xfrm>
            <a:off x="556895" y="0"/>
            <a:ext cx="11078210" cy="6858000"/>
          </a:xfrm>
          <a:prstGeom prst="rect">
            <a:avLst/>
          </a:prstGeom>
        </p:spPr>
      </p:pic>
      <p:sp>
        <p:nvSpPr>
          <p:cNvPr id="9" name="矩形: 圆角 8"/>
          <p:cNvSpPr/>
          <p:nvPr/>
        </p:nvSpPr>
        <p:spPr>
          <a:xfrm>
            <a:off x="730885" y="4472940"/>
            <a:ext cx="579120" cy="509270"/>
          </a:xfrm>
          <a:prstGeom prst="roundRect">
            <a:avLst>
              <a:gd name="adj" fmla="val 6562"/>
            </a:avLst>
          </a:prstGeom>
          <a:noFill/>
          <a:ln w="28575">
            <a:solidFill>
              <a:srgbClr val="FF6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rgbClr val="FFFFFF"/>
              </a:solidFill>
              <a:effectLst/>
              <a:uLnTx/>
              <a:uFillTx/>
              <a:latin typeface="Calibri" panose="020F0502020204030204"/>
              <a:ea typeface="等线" panose="02010600030101010101" pitchFamily="2" charset="-122"/>
              <a:cs typeface="+mn-cs"/>
            </a:endParaRPr>
          </a:p>
        </p:txBody>
      </p:sp>
      <p:sp>
        <p:nvSpPr>
          <p:cNvPr id="17" name="矩形: 圆角 8"/>
          <p:cNvSpPr/>
          <p:nvPr/>
        </p:nvSpPr>
        <p:spPr>
          <a:xfrm>
            <a:off x="4190365" y="4511675"/>
            <a:ext cx="608330" cy="490855"/>
          </a:xfrm>
          <a:prstGeom prst="roundRect">
            <a:avLst>
              <a:gd name="adj" fmla="val 6562"/>
            </a:avLst>
          </a:prstGeom>
          <a:noFill/>
          <a:ln w="28575">
            <a:solidFill>
              <a:srgbClr val="FF6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srgbClr val="FFFFFF"/>
              </a:solidFill>
              <a:effectLst/>
              <a:uLnTx/>
              <a:uFillTx/>
              <a:latin typeface="Calibri" panose="020F0502020204030204"/>
              <a:ea typeface="等线" panose="02010600030101010101" pitchFamily="2" charset="-122"/>
              <a:cs typeface="+mn-cs"/>
            </a:endParaRPr>
          </a:p>
        </p:txBody>
      </p:sp>
      <p:sp>
        <p:nvSpPr>
          <p:cNvPr id="18" name="文本框 17"/>
          <p:cNvSpPr txBox="1"/>
          <p:nvPr/>
        </p:nvSpPr>
        <p:spPr>
          <a:xfrm>
            <a:off x="4190365" y="5239703"/>
            <a:ext cx="1823720" cy="275590"/>
          </a:xfrm>
          <a:prstGeom prst="rect">
            <a:avLst/>
          </a:prstGeom>
          <a:solidFill>
            <a:schemeClr val="accent2"/>
          </a:solidFill>
          <a:ln>
            <a:solidFill>
              <a:srgbClr val="FF8400"/>
            </a:solidFill>
          </a:ln>
          <a:effectLst>
            <a:outerShdw blurRad="50800" dist="38100" dir="2700000" algn="tl" rotWithShape="0">
              <a:prstClr val="black">
                <a:alpha val="40000"/>
              </a:prstClr>
            </a:outerShdw>
          </a:effectLst>
          <a:scene3d>
            <a:camera prst="orthographicFront">
              <a:rot lat="0" lon="0" rev="0"/>
            </a:camera>
            <a:lightRig rig="contrasting" dir="t">
              <a:rot lat="0" lon="0" rev="1500000"/>
            </a:lightRig>
          </a:scene3d>
          <a:sp3d prstMaterial="metal">
            <a:bevelT w="88900" h="88900"/>
          </a:sp3d>
        </p:spPr>
        <p:style>
          <a:lnRef idx="3">
            <a:schemeClr val="lt1"/>
          </a:lnRef>
          <a:fillRef idx="1">
            <a:schemeClr val="accent1"/>
          </a:fillRef>
          <a:effectRef idx="1">
            <a:schemeClr val="accent1"/>
          </a:effectRef>
          <a:fontRef idx="minor">
            <a:schemeClr val="lt1"/>
          </a:fontRef>
        </p:style>
        <p:txBody>
          <a:bodyPr vertOverflow="overflow" horzOverflow="overflow" vert="horz" wrap="square" numCol="1" spcCol="0" rtlCol="0" fromWordArt="0" anchor="ctr" anchorCtr="0" forceAA="0" compatLnSpc="1">
            <a:spAutoFit/>
          </a:bodyPr>
          <a:p>
            <a:pPr lvl="0" algn="ctr" defTabSz="685800">
              <a:spcBef>
                <a:spcPts val="0"/>
              </a:spcBef>
              <a:spcAft>
                <a:spcPts val="0"/>
              </a:spcAft>
              <a:buClrTx/>
              <a:buSzTx/>
              <a:buFontTx/>
              <a:defRPr/>
            </a:pPr>
            <a:r>
              <a:rPr lang="zh-CN" altLang="en-US" sz="1200" b="1" noProof="0" dirty="0">
                <a:ln>
                  <a:noFill/>
                </a:ln>
                <a:solidFill>
                  <a:srgbClr val="FFFFFF"/>
                </a:solidFill>
                <a:effectLst/>
                <a:uLnTx/>
                <a:uFillTx/>
                <a:latin typeface="微软雅黑" panose="020B0503020204020204" charset="-122"/>
                <a:ea typeface="微软雅黑" panose="020B0503020204020204" charset="-122"/>
                <a:sym typeface="+mn-ea"/>
              </a:rPr>
              <a:t>期刊评分变化趋势</a:t>
            </a:r>
            <a:endParaRPr lang="zh-CN" altLang="en-US" sz="1200" b="1" noProof="0" dirty="0">
              <a:ln>
                <a:noFill/>
              </a:ln>
              <a:solidFill>
                <a:srgbClr val="FFFFFF"/>
              </a:solidFill>
              <a:effectLst/>
              <a:uLnTx/>
              <a:uFillTx/>
              <a:latin typeface="微软雅黑" panose="020B0503020204020204" charset="-122"/>
              <a:ea typeface="微软雅黑" panose="020B0503020204020204" charset="-122"/>
              <a:sym typeface="+mn-ea"/>
            </a:endParaRPr>
          </a:p>
        </p:txBody>
      </p:sp>
      <p:grpSp>
        <p:nvGrpSpPr>
          <p:cNvPr id="25" name="组合 24"/>
          <p:cNvGrpSpPr/>
          <p:nvPr/>
        </p:nvGrpSpPr>
        <p:grpSpPr>
          <a:xfrm>
            <a:off x="9732645" y="2544445"/>
            <a:ext cx="1844040" cy="1435735"/>
            <a:chOff x="15327" y="4007"/>
            <a:chExt cx="2904" cy="2261"/>
          </a:xfrm>
        </p:grpSpPr>
        <p:sp>
          <p:nvSpPr>
            <p:cNvPr id="20" name="文本框 19"/>
            <p:cNvSpPr txBox="1"/>
            <p:nvPr/>
          </p:nvSpPr>
          <p:spPr>
            <a:xfrm>
              <a:off x="15328" y="4007"/>
              <a:ext cx="2566" cy="434"/>
            </a:xfrm>
            <a:prstGeom prst="rect">
              <a:avLst/>
            </a:prstGeom>
            <a:solidFill>
              <a:schemeClr val="accent2"/>
            </a:solidFill>
            <a:ln>
              <a:solidFill>
                <a:srgbClr val="FF8400"/>
              </a:solidFill>
            </a:ln>
            <a:effectLst>
              <a:outerShdw blurRad="50800" dist="38100" dir="2700000" algn="tl" rotWithShape="0">
                <a:prstClr val="black">
                  <a:alpha val="40000"/>
                </a:prstClr>
              </a:outerShdw>
            </a:effectLst>
            <a:scene3d>
              <a:camera prst="orthographicFront">
                <a:rot lat="0" lon="0" rev="0"/>
              </a:camera>
              <a:lightRig rig="contrasting" dir="t">
                <a:rot lat="0" lon="0" rev="1500000"/>
              </a:lightRig>
            </a:scene3d>
            <a:sp3d prstMaterial="metal">
              <a:bevelT w="88900" h="88900"/>
            </a:sp3d>
          </p:spPr>
          <p:style>
            <a:lnRef idx="3">
              <a:schemeClr val="lt1"/>
            </a:lnRef>
            <a:fillRef idx="1">
              <a:schemeClr val="accent1"/>
            </a:fillRef>
            <a:effectRef idx="1">
              <a:schemeClr val="accent1"/>
            </a:effectRef>
            <a:fontRef idx="minor">
              <a:schemeClr val="lt1"/>
            </a:fontRef>
          </p:style>
          <p:txBody>
            <a:bodyPr vertOverflow="overflow" horzOverflow="overflow" vert="horz" wrap="square" numCol="1" spcCol="0" rtlCol="0" fromWordArt="0" anchor="ctr" anchorCtr="0" forceAA="0" compatLnSpc="1">
              <a:spAutoFit/>
            </a:bodyPr>
            <a:p>
              <a:pPr lvl="0" algn="ctr" defTabSz="685800">
                <a:spcBef>
                  <a:spcPts val="0"/>
                </a:spcBef>
                <a:spcAft>
                  <a:spcPts val="0"/>
                </a:spcAft>
                <a:buClrTx/>
                <a:buSzTx/>
                <a:buFontTx/>
                <a:defRPr/>
              </a:pPr>
              <a:r>
                <a:rPr lang="zh-CN" altLang="en-US" sz="1200" b="1" noProof="0" dirty="0">
                  <a:ln>
                    <a:noFill/>
                  </a:ln>
                  <a:solidFill>
                    <a:srgbClr val="FFFFFF"/>
                  </a:solidFill>
                  <a:effectLst/>
                  <a:uLnTx/>
                  <a:uFillTx/>
                  <a:latin typeface="微软雅黑" panose="020B0503020204020204" charset="-122"/>
                  <a:ea typeface="微软雅黑" panose="020B0503020204020204" charset="-122"/>
                  <a:sym typeface="+mn-ea"/>
                </a:rPr>
                <a:t>方便跨领域对比</a:t>
              </a:r>
              <a:endParaRPr lang="zh-CN" altLang="en-US" sz="1200" b="1" noProof="0" dirty="0">
                <a:ln>
                  <a:noFill/>
                </a:ln>
                <a:solidFill>
                  <a:srgbClr val="FFFFFF"/>
                </a:solidFill>
                <a:effectLst/>
                <a:uLnTx/>
                <a:uFillTx/>
                <a:latin typeface="微软雅黑" panose="020B0503020204020204" charset="-122"/>
                <a:ea typeface="微软雅黑" panose="020B0503020204020204" charset="-122"/>
                <a:sym typeface="+mn-ea"/>
              </a:endParaRPr>
            </a:p>
          </p:txBody>
        </p:sp>
        <p:pic>
          <p:nvPicPr>
            <p:cNvPr id="21" name="图片 20"/>
            <p:cNvPicPr>
              <a:picLocks noChangeAspect="1"/>
            </p:cNvPicPr>
            <p:nvPr/>
          </p:nvPicPr>
          <p:blipFill>
            <a:blip r:embed="rId2"/>
            <a:stretch>
              <a:fillRect/>
            </a:stretch>
          </p:blipFill>
          <p:spPr>
            <a:xfrm>
              <a:off x="15327" y="4576"/>
              <a:ext cx="2904" cy="1692"/>
            </a:xfrm>
            <a:prstGeom prst="rect">
              <a:avLst/>
            </a:prstGeom>
          </p:spPr>
        </p:pic>
      </p:grpSp>
      <p:grpSp>
        <p:nvGrpSpPr>
          <p:cNvPr id="23" name="组合 22"/>
          <p:cNvGrpSpPr/>
          <p:nvPr/>
        </p:nvGrpSpPr>
        <p:grpSpPr>
          <a:xfrm>
            <a:off x="9732645" y="695325"/>
            <a:ext cx="1844040" cy="1404620"/>
            <a:chOff x="15327" y="1095"/>
            <a:chExt cx="2904" cy="2212"/>
          </a:xfrm>
        </p:grpSpPr>
        <p:sp>
          <p:nvSpPr>
            <p:cNvPr id="19" name="文本框 18"/>
            <p:cNvSpPr txBox="1"/>
            <p:nvPr/>
          </p:nvSpPr>
          <p:spPr>
            <a:xfrm>
              <a:off x="15327" y="2873"/>
              <a:ext cx="2567" cy="434"/>
            </a:xfrm>
            <a:prstGeom prst="rect">
              <a:avLst/>
            </a:prstGeom>
            <a:solidFill>
              <a:schemeClr val="accent2"/>
            </a:solidFill>
            <a:ln>
              <a:solidFill>
                <a:srgbClr val="FF8400"/>
              </a:solidFill>
            </a:ln>
            <a:effectLst>
              <a:outerShdw blurRad="50800" dist="38100" dir="2700000" algn="tl" rotWithShape="0">
                <a:prstClr val="black">
                  <a:alpha val="40000"/>
                </a:prstClr>
              </a:outerShdw>
            </a:effectLst>
            <a:scene3d>
              <a:camera prst="orthographicFront">
                <a:rot lat="0" lon="0" rev="0"/>
              </a:camera>
              <a:lightRig rig="contrasting" dir="t">
                <a:rot lat="0" lon="0" rev="1500000"/>
              </a:lightRig>
            </a:scene3d>
            <a:sp3d prstMaterial="metal">
              <a:bevelT w="88900" h="88900"/>
            </a:sp3d>
          </p:spPr>
          <p:style>
            <a:lnRef idx="3">
              <a:schemeClr val="lt1"/>
            </a:lnRef>
            <a:fillRef idx="1">
              <a:schemeClr val="accent1"/>
            </a:fillRef>
            <a:effectRef idx="1">
              <a:schemeClr val="accent1"/>
            </a:effectRef>
            <a:fontRef idx="minor">
              <a:schemeClr val="lt1"/>
            </a:fontRef>
          </p:style>
          <p:txBody>
            <a:bodyPr vertOverflow="overflow" horzOverflow="overflow" vert="horz" wrap="square" numCol="1" spcCol="0" rtlCol="0" fromWordArt="0" anchor="ctr" anchorCtr="0" forceAA="0" compatLnSpc="1">
              <a:spAutoFit/>
            </a:bodyPr>
            <a:p>
              <a:pPr lvl="0" algn="ctr" defTabSz="685800">
                <a:spcBef>
                  <a:spcPts val="0"/>
                </a:spcBef>
                <a:spcAft>
                  <a:spcPts val="0"/>
                </a:spcAft>
                <a:buClrTx/>
                <a:buSzTx/>
                <a:buFontTx/>
                <a:defRPr/>
              </a:pPr>
              <a:r>
                <a:rPr lang="zh-CN" altLang="en-US" sz="1200" b="1" noProof="0" dirty="0">
                  <a:ln>
                    <a:noFill/>
                  </a:ln>
                  <a:solidFill>
                    <a:srgbClr val="FFFFFF"/>
                  </a:solidFill>
                  <a:effectLst/>
                  <a:uLnTx/>
                  <a:uFillTx/>
                  <a:latin typeface="微软雅黑" panose="020B0503020204020204" charset="-122"/>
                  <a:ea typeface="微软雅黑" panose="020B0503020204020204" charset="-122"/>
                  <a:sym typeface="+mn-ea"/>
                </a:rPr>
                <a:t>强调</a:t>
              </a:r>
              <a:r>
                <a:rPr lang="en-US" altLang="zh-CN" sz="1200" b="1" noProof="0" dirty="0">
                  <a:ln>
                    <a:noFill/>
                  </a:ln>
                  <a:solidFill>
                    <a:srgbClr val="FFFFFF"/>
                  </a:solidFill>
                  <a:effectLst/>
                  <a:uLnTx/>
                  <a:uFillTx/>
                  <a:latin typeface="微软雅黑" panose="020B0503020204020204" charset="-122"/>
                  <a:ea typeface="微软雅黑" panose="020B0503020204020204" charset="-122"/>
                  <a:sym typeface="+mn-ea"/>
                </a:rPr>
                <a:t>“</a:t>
              </a:r>
              <a:r>
                <a:rPr lang="zh-CN" altLang="en-US" sz="1200" b="1" noProof="0" dirty="0">
                  <a:ln>
                    <a:noFill/>
                  </a:ln>
                  <a:solidFill>
                    <a:srgbClr val="FFFFFF"/>
                  </a:solidFill>
                  <a:effectLst/>
                  <a:uLnTx/>
                  <a:uFillTx/>
                  <a:latin typeface="微软雅黑" panose="020B0503020204020204" charset="-122"/>
                  <a:ea typeface="微软雅黑" panose="020B0503020204020204" charset="-122"/>
                  <a:sym typeface="+mn-ea"/>
                </a:rPr>
                <a:t>高质量</a:t>
              </a:r>
              <a:r>
                <a:rPr lang="en-US" altLang="zh-CN" sz="1200" b="1" noProof="0" dirty="0">
                  <a:ln>
                    <a:noFill/>
                  </a:ln>
                  <a:solidFill>
                    <a:srgbClr val="FFFFFF"/>
                  </a:solidFill>
                  <a:effectLst/>
                  <a:uLnTx/>
                  <a:uFillTx/>
                  <a:latin typeface="微软雅黑" panose="020B0503020204020204" charset="-122"/>
                  <a:ea typeface="微软雅黑" panose="020B0503020204020204" charset="-122"/>
                  <a:sym typeface="+mn-ea"/>
                </a:rPr>
                <a:t>”</a:t>
              </a:r>
              <a:r>
                <a:rPr lang="zh-CN" altLang="en-US" sz="1200" b="1" noProof="0" dirty="0">
                  <a:ln>
                    <a:noFill/>
                  </a:ln>
                  <a:solidFill>
                    <a:srgbClr val="FFFFFF"/>
                  </a:solidFill>
                  <a:effectLst/>
                  <a:uLnTx/>
                  <a:uFillTx/>
                  <a:latin typeface="微软雅黑" panose="020B0503020204020204" charset="-122"/>
                  <a:ea typeface="微软雅黑" panose="020B0503020204020204" charset="-122"/>
                  <a:sym typeface="+mn-ea"/>
                </a:rPr>
                <a:t>引用</a:t>
              </a:r>
              <a:endParaRPr lang="en-US" altLang="zh-CN" sz="1200" b="1" noProof="0" dirty="0">
                <a:ln>
                  <a:noFill/>
                </a:ln>
                <a:solidFill>
                  <a:srgbClr val="FFFFFF"/>
                </a:solidFill>
                <a:effectLst/>
                <a:uLnTx/>
                <a:uFillTx/>
                <a:latin typeface="微软雅黑" panose="020B0503020204020204" charset="-122"/>
                <a:ea typeface="微软雅黑" panose="020B0503020204020204" charset="-122"/>
                <a:sym typeface="+mn-ea"/>
              </a:endParaRPr>
            </a:p>
          </p:txBody>
        </p:sp>
        <p:pic>
          <p:nvPicPr>
            <p:cNvPr id="22" name="图片 21"/>
            <p:cNvPicPr>
              <a:picLocks noChangeAspect="1"/>
            </p:cNvPicPr>
            <p:nvPr/>
          </p:nvPicPr>
          <p:blipFill>
            <a:blip r:embed="rId3"/>
            <a:stretch>
              <a:fillRect/>
            </a:stretch>
          </p:blipFill>
          <p:spPr>
            <a:xfrm>
              <a:off x="15339" y="1095"/>
              <a:ext cx="2892" cy="1728"/>
            </a:xfrm>
            <a:prstGeom prst="rect">
              <a:avLst/>
            </a:prstGeom>
          </p:spPr>
        </p:pic>
      </p:grpSp>
      <p:grpSp>
        <p:nvGrpSpPr>
          <p:cNvPr id="6" name="组合 5"/>
          <p:cNvGrpSpPr/>
          <p:nvPr/>
        </p:nvGrpSpPr>
        <p:grpSpPr>
          <a:xfrm>
            <a:off x="3999230" y="695325"/>
            <a:ext cx="4074795" cy="5753735"/>
            <a:chOff x="7087" y="1095"/>
            <a:chExt cx="6417" cy="9061"/>
          </a:xfrm>
        </p:grpSpPr>
        <p:pic>
          <p:nvPicPr>
            <p:cNvPr id="4" name="图片 3"/>
            <p:cNvPicPr>
              <a:picLocks noChangeAspect="1"/>
            </p:cNvPicPr>
            <p:nvPr/>
          </p:nvPicPr>
          <p:blipFill>
            <a:blip r:embed="rId4"/>
            <a:stretch>
              <a:fillRect/>
            </a:stretch>
          </p:blipFill>
          <p:spPr>
            <a:xfrm>
              <a:off x="7087" y="1095"/>
              <a:ext cx="6379" cy="9061"/>
            </a:xfrm>
            <a:prstGeom prst="rect">
              <a:avLst/>
            </a:prstGeom>
            <a:noFill/>
            <a:ln w="50800">
              <a:solidFill>
                <a:srgbClr val="FF8200"/>
              </a:solidFill>
            </a:ln>
            <a:effectLst/>
          </p:spPr>
        </p:pic>
        <p:sp>
          <p:nvSpPr>
            <p:cNvPr id="5" name="TextBox 36"/>
            <p:cNvSpPr txBox="1"/>
            <p:nvPr/>
          </p:nvSpPr>
          <p:spPr>
            <a:xfrm>
              <a:off x="10123" y="1669"/>
              <a:ext cx="3381" cy="580"/>
            </a:xfrm>
            <a:prstGeom prst="rect">
              <a:avLst/>
            </a:prstGeom>
            <a:noFill/>
          </p:spPr>
          <p:txBody>
            <a:bodyPr wrap="square" rtlCol="0">
              <a:spAutoFit/>
            </a:bodyPr>
            <a:lstStyle/>
            <a:p>
              <a:pPr algn="ctr"/>
              <a:r>
                <a:rPr lang="zh-CN" altLang="en-US" b="1" dirty="0">
                  <a:solidFill>
                    <a:schemeClr val="accent2"/>
                  </a:solidFill>
                </a:rPr>
                <a:t>数据来源：</a:t>
              </a:r>
              <a:r>
                <a:rPr lang="en-US" altLang="zh-CN" b="1" dirty="0">
                  <a:solidFill>
                    <a:schemeClr val="accent2"/>
                  </a:solidFill>
                </a:rPr>
                <a:t>WOS</a:t>
              </a:r>
              <a:endParaRPr lang="zh-CN" altLang="en-US" sz="1600" b="1" dirty="0">
                <a:solidFill>
                  <a:schemeClr val="accent2"/>
                </a:solidFill>
              </a:endParaRPr>
            </a:p>
          </p:txBody>
        </p:sp>
      </p:grpSp>
      <p:cxnSp>
        <p:nvCxnSpPr>
          <p:cNvPr id="7" name="直接箭头连接符 6"/>
          <p:cNvCxnSpPr>
            <a:stCxn id="9" idx="3"/>
          </p:cNvCxnSpPr>
          <p:nvPr/>
        </p:nvCxnSpPr>
        <p:spPr>
          <a:xfrm flipV="1">
            <a:off x="1310005" y="2493645"/>
            <a:ext cx="2820670" cy="2233930"/>
          </a:xfrm>
          <a:prstGeom prst="straightConnector1">
            <a:avLst/>
          </a:prstGeom>
          <a:ln w="31750" cap="rnd">
            <a:solidFill>
              <a:schemeClr val="accent2"/>
            </a:solidFill>
            <a:round/>
            <a:headEnd type="arrow" w="med" len="med"/>
            <a:tailEnd type="arrow" w="med" len="med"/>
          </a:ln>
        </p:spPr>
        <p:style>
          <a:lnRef idx="0">
            <a:srgbClr val="FFFFFF"/>
          </a:lnRef>
          <a:fillRef idx="0">
            <a:srgbClr val="FFFFFF"/>
          </a:fillRef>
          <a:effectRef idx="0">
            <a:srgbClr val="FFFFFF"/>
          </a:effectRef>
          <a:fontRef idx="minor">
            <a:schemeClr val="tx1"/>
          </a:fontRef>
        </p:style>
      </p:cxnSp>
      <p:sp>
        <p:nvSpPr>
          <p:cNvPr id="2" name="TextBox 36"/>
          <p:cNvSpPr txBox="1"/>
          <p:nvPr/>
        </p:nvSpPr>
        <p:spPr>
          <a:xfrm>
            <a:off x="1397635" y="4991100"/>
            <a:ext cx="2546350" cy="368300"/>
          </a:xfrm>
          <a:prstGeom prst="rect">
            <a:avLst/>
          </a:prstGeom>
          <a:noFill/>
        </p:spPr>
        <p:txBody>
          <a:bodyPr wrap="square" rtlCol="0">
            <a:spAutoFit/>
          </a:bodyPr>
          <a:lstStyle/>
          <a:p>
            <a:pPr algn="ctr"/>
            <a:r>
              <a:rPr lang="zh-CN" altLang="en-US" b="1" dirty="0">
                <a:solidFill>
                  <a:schemeClr val="accent2"/>
                </a:solidFill>
              </a:rPr>
              <a:t>数据来源：</a:t>
            </a:r>
            <a:r>
              <a:rPr lang="en-US" altLang="zh-CN" b="1" dirty="0">
                <a:solidFill>
                  <a:schemeClr val="accent2"/>
                </a:solidFill>
              </a:rPr>
              <a:t>Scopus</a:t>
            </a:r>
            <a:endParaRPr lang="zh-CN" altLang="en-US" sz="1600" b="1" dirty="0">
              <a:solidFill>
                <a:schemeClr val="accent2"/>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barn(inVertical)">
                                      <p:cBhvr>
                                        <p:cTn id="12" dur="500"/>
                                        <p:tgtEl>
                                          <p:spTgt spid="17"/>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ipe(up)">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blinds(horizontal)">
                                      <p:cBhvr>
                                        <p:cTn id="20" dur="500"/>
                                        <p:tgtEl>
                                          <p:spTgt spid="23"/>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blinds(horizontal)">
                                      <p:cBhvr>
                                        <p:cTn id="25" dur="500"/>
                                        <p:tgtEl>
                                          <p:spTgt spid="25"/>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blinds(horizontal)">
                                      <p:cBhvr>
                                        <p:cTn id="3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17" grpId="0" bldLvl="0" animBg="1"/>
      <p:bldP spid="18" grpId="0" bldLvl="0" animBg="1"/>
      <p:bldP spid="18" grpId="1"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Title 2"/>
          <p:cNvSpPr>
            <a:spLocks noGrp="1"/>
          </p:cNvSpPr>
          <p:nvPr>
            <p:ph type="ctrTitle"/>
          </p:nvPr>
        </p:nvSpPr>
        <p:spPr>
          <a:xfrm>
            <a:off x="0" y="635"/>
            <a:ext cx="12192000" cy="6857365"/>
          </a:xfrm>
          <a:solidFill>
            <a:schemeClr val="accent2"/>
          </a:solidFill>
        </p:spPr>
        <p:style>
          <a:lnRef idx="0">
            <a:srgbClr val="FFFFFF"/>
          </a:lnRef>
          <a:fillRef idx="1">
            <a:schemeClr val="accent1"/>
          </a:fillRef>
          <a:effectRef idx="0">
            <a:srgbClr val="FFFFFF"/>
          </a:effectRef>
          <a:fontRef idx="minor">
            <a:schemeClr val="lt1"/>
          </a:fontRef>
        </p:style>
        <p:txBody>
          <a:bodyPr>
            <a:noAutofit/>
          </a:bodyPr>
          <a:p>
            <a:pPr marL="0" indent="0" algn="ctr">
              <a:lnSpc>
                <a:spcPct val="100000"/>
              </a:lnSpc>
            </a:pPr>
            <a:r>
              <a:rPr lang="en-US" altLang="zh-CN" sz="8000" b="1" dirty="0">
                <a:solidFill>
                  <a:schemeClr val="bg1"/>
                </a:solidFill>
                <a:latin typeface="Times New Roman" panose="02020603050405020304" charset="0"/>
                <a:ea typeface="微软雅黑 Light" panose="020B0502040204020203" pitchFamily="34" charset="-122"/>
                <a:cs typeface="Times New Roman" panose="02020603050405020304" charset="0"/>
              </a:rPr>
              <a:t>Q &amp; A</a:t>
            </a:r>
            <a:endParaRPr lang="en-US" altLang="zh-CN" sz="8000" b="1" dirty="0">
              <a:solidFill>
                <a:schemeClr val="bg1"/>
              </a:solidFill>
              <a:latin typeface="Times New Roman" panose="02020603050405020304" charset="0"/>
              <a:ea typeface="微软雅黑 Light" panose="020B0502040204020203" pitchFamily="34" charset="-122"/>
              <a:cs typeface="Times New Roman" panose="02020603050405020304" charset="0"/>
            </a:endParaRPr>
          </a:p>
        </p:txBody>
      </p:sp>
    </p:spTree>
  </p:cSld>
  <p:clrMapOvr>
    <a:masterClrMapping/>
  </p:clrMapOvr>
  <p:transition advClick="0"/>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ctrTitle"/>
          </p:nvPr>
        </p:nvSpPr>
        <p:spPr>
          <a:xfrm>
            <a:off x="881470" y="2130708"/>
            <a:ext cx="6816945" cy="2325511"/>
          </a:xfrm>
        </p:spPr>
        <p:txBody>
          <a:bodyPr/>
          <a:lstStyle/>
          <a:p>
            <a:pPr algn="ctr"/>
            <a:r>
              <a:rPr lang="zh-CN" altLang="en-US" dirty="0"/>
              <a:t>感谢观看！</a:t>
            </a:r>
            <a:endParaRPr lang="zh-CN" altLang="en-US" dirty="0"/>
          </a:p>
        </p:txBody>
      </p:sp>
      <p:sp>
        <p:nvSpPr>
          <p:cNvPr id="7" name="文本占位符 6"/>
          <p:cNvSpPr>
            <a:spLocks noGrp="1"/>
          </p:cNvSpPr>
          <p:nvPr>
            <p:ph type="body" sz="quarter" idx="13"/>
          </p:nvPr>
        </p:nvSpPr>
        <p:spPr/>
        <p:txBody>
          <a:bodyPr/>
          <a:lstStyle/>
          <a:p>
            <a:endParaRPr lang="zh-CN" altLang="en-US"/>
          </a:p>
        </p:txBody>
      </p:sp>
      <p:pic>
        <p:nvPicPr>
          <p:cNvPr id="10" name="图片 9" descr="QR 代码&#10;&#10;描述已自动生成"/>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95630" y="3426460"/>
            <a:ext cx="5174615" cy="2669540"/>
          </a:xfrm>
          <a:prstGeom prst="rect">
            <a:avLst/>
          </a:prstGeom>
        </p:spPr>
      </p:pic>
      <p:pic>
        <p:nvPicPr>
          <p:cNvPr id="2" name="图片 1"/>
          <p:cNvPicPr>
            <a:picLocks noChangeAspect="1"/>
          </p:cNvPicPr>
          <p:nvPr/>
        </p:nvPicPr>
        <p:blipFill>
          <a:blip r:embed="rId2"/>
          <a:stretch>
            <a:fillRect/>
          </a:stretch>
        </p:blipFill>
        <p:spPr>
          <a:xfrm>
            <a:off x="6974840" y="134620"/>
            <a:ext cx="4163060" cy="6163945"/>
          </a:xfrm>
          <a:prstGeom prst="rect">
            <a:avLst/>
          </a:prstGeom>
        </p:spPr>
      </p:pic>
      <p:sp>
        <p:nvSpPr>
          <p:cNvPr id="3" name="文本框 2"/>
          <p:cNvSpPr txBox="1"/>
          <p:nvPr/>
        </p:nvSpPr>
        <p:spPr>
          <a:xfrm>
            <a:off x="7975600" y="1950085"/>
            <a:ext cx="2161540" cy="521970"/>
          </a:xfrm>
          <a:prstGeom prst="rect">
            <a:avLst/>
          </a:prstGeom>
          <a:noFill/>
        </p:spPr>
        <p:txBody>
          <a:bodyPr wrap="square" rtlCol="0" anchor="t">
            <a:spAutoFit/>
          </a:bodyPr>
          <a:p>
            <a:pPr algn="ctr"/>
            <a:r>
              <a:rPr lang="zh-CN" altLang="en-US" sz="2800" b="1">
                <a:solidFill>
                  <a:schemeClr val="bg1"/>
                </a:solidFill>
              </a:rPr>
              <a:t>答题二维码</a:t>
            </a:r>
            <a:endParaRPr lang="zh-CN" altLang="en-US" sz="2800" b="1">
              <a:solidFill>
                <a:schemeClr val="bg1"/>
              </a:solidFill>
            </a:endParaRPr>
          </a:p>
        </p:txBody>
      </p:sp>
    </p:spTree>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3.xml><?xml version="1.0" encoding="utf-8"?>
<p:tagLst xmlns:p="http://schemas.openxmlformats.org/presentationml/2006/main">
  <p:tag name="KSO_WM_BEAUTIFY_FLAG" val=""/>
</p:tagLst>
</file>

<file path=ppt/tags/tag64.xml><?xml version="1.0" encoding="utf-8"?>
<p:tagLst xmlns:p="http://schemas.openxmlformats.org/presentationml/2006/main">
  <p:tag name="KSO_WM_BEAUTIFY_FLAG" val=""/>
</p:tagLst>
</file>

<file path=ppt/tags/tag65.xml><?xml version="1.0" encoding="utf-8"?>
<p:tagLst xmlns:p="http://schemas.openxmlformats.org/presentationml/2006/main">
  <p:tag name="KSO_WM_BEAUTIFY_FLAG" val=""/>
</p:tagLst>
</file>

<file path=ppt/tags/tag66.xml><?xml version="1.0" encoding="utf-8"?>
<p:tagLst xmlns:p="http://schemas.openxmlformats.org/presentationml/2006/main">
  <p:tag name="KSO_WM_BEAUTIFY_FLAG" val=""/>
</p:tagLst>
</file>

<file path=ppt/tags/tag6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custom40493038_1*a*1"/>
  <p:tag name="KSO_WM_TEMPLATE_CATEGORY" val="custom"/>
  <p:tag name="KSO_WM_TEMPLATE_INDEX" val="40493038"/>
  <p:tag name="KSO_WM_UNIT_LAYERLEVEL" val="1"/>
  <p:tag name="KSO_WM_TAG_VERSION" val="3.0"/>
  <p:tag name="KSO_WM_BEAUTIFY_FLAG" val="#wm#"/>
  <p:tag name="KSO_WM_UNIT_VALUE" val="30"/>
  <p:tag name="KSO_WM_DIAGRAM_GROUP_CODE" val="m1-1"/>
  <p:tag name="KSO_WM_UNIT_TEXT_TYPE" val="1"/>
  <p:tag name="KSO_WM_UNIT_PRESET_TEXT" val="添加标题"/>
  <p:tag name="KSO_WM_UNIT_TEXT_FILL_FORE_SCHEMECOLOR_INDEX" val="13"/>
  <p:tag name="KSO_WM_UNIT_TEXT_FILL_TYPE" val="1"/>
  <p:tag name="KSO_WM_UNIT_USESOURCEFORMAT_APPLY" val="1"/>
</p:tagLst>
</file>

<file path=ppt/tags/tag68.xml><?xml version="1.0" encoding="utf-8"?>
<p:tagLst xmlns:p="http://schemas.openxmlformats.org/presentationml/2006/main">
  <p:tag name="KSO_WM_DIAGRAM_VIRTUALLY_FRAME" val="{&quot;height&quot;:368.25,&quot;left&quot;:30,&quot;top&quot;:69,&quot;width&quot;:552}"/>
</p:tagLst>
</file>

<file path=ppt/tags/tag69.xml><?xml version="1.0" encoding="utf-8"?>
<p:tagLst xmlns:p="http://schemas.openxmlformats.org/presentationml/2006/main">
  <p:tag name="KSO_WM_DIAGRAM_VIRTUALLY_FRAME" val="{&quot;height&quot;:368.25,&quot;left&quot;:30,&quot;top&quot;:69,&quot;width&quot;:552}"/>
</p:tagLst>
</file>

<file path=ppt/tags/tag70.xml><?xml version="1.0" encoding="utf-8"?>
<p:tagLst xmlns:p="http://schemas.openxmlformats.org/presentationml/2006/main">
  <p:tag name="KSO_WM_DIAGRAM_VIRTUALLY_FRAME" val="{&quot;height&quot;:368.25,&quot;left&quot;:30,&quot;top&quot;:69,&quot;width&quot;:552}"/>
</p:tagLst>
</file>

<file path=ppt/tags/tag71.xml><?xml version="1.0" encoding="utf-8"?>
<p:tagLst xmlns:p="http://schemas.openxmlformats.org/presentationml/2006/main">
  <p:tag name="KSO_WM_DIAGRAM_VIRTUALLY_FRAME" val="{&quot;height&quot;:368.25,&quot;left&quot;:30,&quot;top&quot;:69,&quot;width&quot;:552}"/>
</p:tagLst>
</file>

<file path=ppt/tags/tag72.xml><?xml version="1.0" encoding="utf-8"?>
<p:tagLst xmlns:p="http://schemas.openxmlformats.org/presentationml/2006/main">
  <p:tag name="KSO_WM_DIAGRAM_VIRTUALLY_FRAME" val="{&quot;height&quot;:368.25,&quot;left&quot;:30,&quot;top&quot;:69,&quot;width&quot;:552}"/>
</p:tagLst>
</file>

<file path=ppt/tags/tag73.xml><?xml version="1.0" encoding="utf-8"?>
<p:tagLst xmlns:p="http://schemas.openxmlformats.org/presentationml/2006/main">
  <p:tag name="KSO_WM_DIAGRAM_VIRTUALLY_FRAME" val="{&quot;height&quot;:368.25,&quot;left&quot;:30,&quot;top&quot;:69,&quot;width&quot;:552}"/>
</p:tagLst>
</file>

<file path=ppt/tags/tag74.xml><?xml version="1.0" encoding="utf-8"?>
<p:tagLst xmlns:p="http://schemas.openxmlformats.org/presentationml/2006/main">
  <p:tag name="KSO_WM_DIAGRAM_VIRTUALLY_FRAME" val="{&quot;height&quot;:368.25,&quot;left&quot;:30,&quot;top&quot;:69,&quot;width&quot;:552}"/>
</p:tagLst>
</file>

<file path=ppt/tags/tag75.xml><?xml version="1.0" encoding="utf-8"?>
<p:tagLst xmlns:p="http://schemas.openxmlformats.org/presentationml/2006/main">
  <p:tag name="KSO_WM_DIAGRAM_VIRTUALLY_FRAME" val="{&quot;height&quot;:368.25,&quot;left&quot;:30,&quot;top&quot;:69,&quot;width&quot;:552}"/>
</p:tagLst>
</file>

<file path=ppt/tags/tag76.xml><?xml version="1.0" encoding="utf-8"?>
<p:tagLst xmlns:p="http://schemas.openxmlformats.org/presentationml/2006/main">
  <p:tag name="KSO_WM_DIAGRAM_VIRTUALLY_FRAME" val="{&quot;height&quot;:368.25,&quot;left&quot;:30,&quot;top&quot;:69,&quot;width&quot;:552}"/>
</p:tagLst>
</file>

<file path=ppt/tags/tag77.xml><?xml version="1.0" encoding="utf-8"?>
<p:tagLst xmlns:p="http://schemas.openxmlformats.org/presentationml/2006/main">
  <p:tag name="KSO_WM_DIAGRAM_VIRTUALLY_FRAME" val="{&quot;height&quot;:368.25,&quot;left&quot;:30,&quot;top&quot;:69,&quot;width&quot;:552}"/>
</p:tagLst>
</file>

<file path=ppt/tags/tag78.xml><?xml version="1.0" encoding="utf-8"?>
<p:tagLst xmlns:p="http://schemas.openxmlformats.org/presentationml/2006/main">
  <p:tag name="KSO_WM_DIAGRAM_VIRTUALLY_FRAME" val="{&quot;height&quot;:368.25,&quot;left&quot;:30,&quot;top&quot;:69,&quot;width&quot;:552}"/>
</p:tagLst>
</file>

<file path=ppt/tags/tag79.xml><?xml version="1.0" encoding="utf-8"?>
<p:tagLst xmlns:p="http://schemas.openxmlformats.org/presentationml/2006/main">
  <p:tag name="KSO_WM_DIAGRAM_VIRTUALLY_FRAME" val="{&quot;height&quot;:368.25,&quot;left&quot;:30,&quot;top&quot;:69,&quot;width&quot;:552}"/>
</p:tagLst>
</file>

<file path=ppt/tags/tag80.xml><?xml version="1.0" encoding="utf-8"?>
<p:tagLst xmlns:p="http://schemas.openxmlformats.org/presentationml/2006/main">
  <p:tag name="KSO_WM_DIAGRAM_VIRTUALLY_FRAME" val="{&quot;height&quot;:368.25,&quot;left&quot;:30,&quot;top&quot;:69,&quot;width&quot;:552}"/>
</p:tagLst>
</file>

<file path=ppt/tags/tag81.xml><?xml version="1.0" encoding="utf-8"?>
<p:tagLst xmlns:p="http://schemas.openxmlformats.org/presentationml/2006/main">
  <p:tag name="KSO_WM_DIAGRAM_VIRTUALLY_FRAME" val="{&quot;height&quot;:368.25,&quot;left&quot;:30,&quot;top&quot;:69,&quot;width&quot;:552}"/>
</p:tagLst>
</file>

<file path=ppt/tags/tag82.xml><?xml version="1.0" encoding="utf-8"?>
<p:tagLst xmlns:p="http://schemas.openxmlformats.org/presentationml/2006/main">
  <p:tag name="KSO_WM_DIAGRAM_VIRTUALLY_FRAME" val="{&quot;height&quot;:368.25,&quot;left&quot;:30,&quot;top&quot;:69,&quot;width&quot;:552}"/>
</p:tagLst>
</file>

<file path=ppt/tags/tag83.xml><?xml version="1.0" encoding="utf-8"?>
<p:tagLst xmlns:p="http://schemas.openxmlformats.org/presentationml/2006/main">
  <p:tag name="KSO_WM_DIAGRAM_VIRTUALLY_FRAME" val="{&quot;height&quot;:368.25,&quot;left&quot;:30,&quot;top&quot;:69,&quot;width&quot;:552}"/>
</p:tagLst>
</file>

<file path=ppt/tags/tag84.xml><?xml version="1.0" encoding="utf-8"?>
<p:tagLst xmlns:p="http://schemas.openxmlformats.org/presentationml/2006/main">
  <p:tag name="KSO_WM_DIAGRAM_VIRTUALLY_FRAME" val="{&quot;height&quot;:368.25,&quot;left&quot;:30,&quot;top&quot;:69,&quot;width&quot;:552}"/>
</p:tagLst>
</file>

<file path=ppt/tags/tag85.xml><?xml version="1.0" encoding="utf-8"?>
<p:tagLst xmlns:p="http://schemas.openxmlformats.org/presentationml/2006/main">
  <p:tag name="KSO_WM_DIAGRAM_VIRTUALLY_FRAME" val="{&quot;height&quot;:368.25,&quot;left&quot;:30,&quot;top&quot;:69,&quot;width&quot;:552}"/>
</p:tagLst>
</file>

<file path=ppt/tags/tag86.xml><?xml version="1.0" encoding="utf-8"?>
<p:tagLst xmlns:p="http://schemas.openxmlformats.org/presentationml/2006/main">
  <p:tag name="KSO_WM_DIAGRAM_VIRTUALLY_FRAME" val="{&quot;height&quot;:368.25,&quot;left&quot;:30,&quot;top&quot;:69,&quot;width&quot;:552}"/>
</p:tagLst>
</file>

<file path=ppt/tags/tag8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custom40493038_1*a*1"/>
  <p:tag name="KSO_WM_TEMPLATE_CATEGORY" val="custom"/>
  <p:tag name="KSO_WM_TEMPLATE_INDEX" val="40493038"/>
  <p:tag name="KSO_WM_UNIT_LAYERLEVEL" val="1"/>
  <p:tag name="KSO_WM_TAG_VERSION" val="3.0"/>
  <p:tag name="KSO_WM_BEAUTIFY_FLAG" val="#wm#"/>
  <p:tag name="KSO_WM_UNIT_VALUE" val="30"/>
  <p:tag name="KSO_WM_DIAGRAM_GROUP_CODE" val="m1-1"/>
  <p:tag name="KSO_WM_UNIT_TEXT_TYPE" val="1"/>
  <p:tag name="KSO_WM_UNIT_PRESET_TEXT" val="添加标题"/>
  <p:tag name="KSO_WM_UNIT_TEXT_FILL_FORE_SCHEMECOLOR_INDEX" val="13"/>
  <p:tag name="KSO_WM_UNIT_TEXT_FILL_TYPE" val="1"/>
  <p:tag name="KSO_WM_UNIT_USESOURCEFORMAT_APPLY" val="1"/>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40493028_2*m_i*1_1"/>
  <p:tag name="KSO_WM_TEMPLATE_CATEGORY" val="diagram"/>
  <p:tag name="KSO_WM_TEMPLATE_INDEX" val="40493028"/>
  <p:tag name="KSO_WM_UNIT_LAYERLEVEL" val="1_1"/>
  <p:tag name="KSO_WM_TAG_VERSION" val="3.0"/>
  <p:tag name="KSO_WM_BEAUTIFY_FLAG" val="#wm#"/>
  <p:tag name="KSO_WM_DIAGRAM_VERSION" val="3"/>
  <p:tag name="KSO_WM_DIAGRAM_COLOR_TRICK" val="1"/>
  <p:tag name="KSO_WM_DIAGRAM_COLOR_TEXT_CAN_REMOVE" val="n"/>
  <p:tag name="KSO_WM_DIAGRAM_GROUP_CODE" val="m1-1"/>
  <p:tag name="KSO_WM_UNIT_TYPE" val="m_i"/>
  <p:tag name="KSO_WM_UNIT_INDEX" val="1_1"/>
  <p:tag name="KSO_WM_DIAGRAM_VIRTUALLY_FRAME" val="{&quot;height&quot;:402.1499885340316,&quot;left&quot;:2.5,&quot;top&quot;:113.80000573298423,&quot;width&quot;:915.45}"/>
  <p:tag name="KSO_WM_UNIT_FILL_TYPE" val="1"/>
  <p:tag name="KSO_WM_UNIT_FILL_FORE_SCHEMECOLOR_INDEX" val="5"/>
  <p:tag name="KSO_WM_UNIT_FILL_FORE_SCHEMECOLOR_INDEX_BRIGHTNESS" val="0"/>
  <p:tag name="KSO_WM_UNIT_LINE_FORE_SCHEMECOLOR_INDEX" val="-2"/>
  <p:tag name="KSO_WM_DIAGRAM_MAX_ITEMCNT" val="6"/>
  <p:tag name="KSO_WM_DIAGRAM_MIN_ITEMCNT" val="4"/>
  <p:tag name="KSO_WM_DIAGRAM_COLOR_MATCH_VALUE" val="{&quot;shape&quot;:{&quot;fill&quot;:{&quot;solid&quot;:{&quot;brightness&quot;:0,&quot;colorType&quot;:1,&quot;foreColorIndex&quot;:5,&quot;transparency&quot;:0.6499999761581421},&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2"/>
  <p:tag name="KSO_WM_UNIT_TEXT_FILL_TYPE" val="1"/>
  <p:tag name="KSO_WM_UNIT_USESOURCEFORMAT_APPLY" val="1"/>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40493028_2*m_i*1_2"/>
  <p:tag name="KSO_WM_TEMPLATE_CATEGORY" val="diagram"/>
  <p:tag name="KSO_WM_TEMPLATE_INDEX" val="40493028"/>
  <p:tag name="KSO_WM_UNIT_LAYERLEVEL" val="1_1"/>
  <p:tag name="KSO_WM_TAG_VERSION" val="3.0"/>
  <p:tag name="KSO_WM_BEAUTIFY_FLAG" val="#wm#"/>
  <p:tag name="KSO_WM_DIAGRAM_VERSION" val="3"/>
  <p:tag name="KSO_WM_DIAGRAM_COLOR_TRICK" val="1"/>
  <p:tag name="KSO_WM_DIAGRAM_COLOR_TEXT_CAN_REMOVE" val="n"/>
  <p:tag name="KSO_WM_DIAGRAM_GROUP_CODE" val="m1-1"/>
  <p:tag name="KSO_WM_UNIT_TYPE" val="m_i"/>
  <p:tag name="KSO_WM_UNIT_INDEX" val="1_2"/>
  <p:tag name="KSO_WM_DIAGRAM_VIRTUALLY_FRAME" val="{&quot;height&quot;:402.1499885340316,&quot;left&quot;:2.5,&quot;top&quot;:113.80000573298423,&quot;width&quot;:915.45}"/>
  <p:tag name="KSO_WM_UNIT_LINE_FORE_SCHEMECOLOR_INDEX" val="5"/>
  <p:tag name="KSO_WM_DIAGRAM_MAX_ITEMCNT" val="6"/>
  <p:tag name="KSO_WM_DIAGRAM_MIN_ITEMCNT" val="4"/>
  <p:tag name="KSO_WM_DIAGRAM_COLOR_MATCH_VALUE" val="{&quot;shape&quot;:{&quot;fill&quot;:{&quot;type&quot;:0},&quot;glow&quot;:{&quot;colorType&quot;:0},&quot;line&quot;:{&quot;gradient&quot;:[{&quot;brightness&quot;:0.3700000047683716,&quot;colorType&quot;:1,&quot;foreColorIndex&quot;:5,&quot;pos&quot;:1,&quot;transparency&quot;:0},{&quot;brightness&quot;:0,&quot;colorType&quot;:1,&quot;foreColorIndex&quot;:5,&quot;pos&quot;:0.4300000071525574,&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 name="KSO_WM_UNIT_USESOURCEFORMAT_APPLY" val="1"/>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40493028_2*m_h_i*1_1_1"/>
  <p:tag name="KSO_WM_TEMPLATE_CATEGORY" val="diagram"/>
  <p:tag name="KSO_WM_TEMPLATE_INDEX" val="4049302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m1-1"/>
  <p:tag name="KSO_WM_UNIT_TYPE" val="m_h_i"/>
  <p:tag name="KSO_WM_UNIT_INDEX" val="1_1_1"/>
  <p:tag name="KSO_WM_DIAGRAM_VIRTUALLY_FRAME" val="{&quot;height&quot;:402.1499885340316,&quot;left&quot;:2.5,&quot;top&quot;:113.80000573298423,&quot;width&quot;:915.45}"/>
  <p:tag name="KSO_WM_UNIT_FILL_TYPE" val="3"/>
  <p:tag name="KSO_WM_DIAGRAM_MAX_ITEMCNT" val="6"/>
  <p:tag name="KSO_WM_DIAGRAM_MIN_ITEMCNT" val="4"/>
  <p:tag name="KSO_WM_DIAGRAM_COLOR_MATCH_VALUE" val="{&quot;shape&quot;:{&quot;fill&quot;:{&quot;gradient&quot;:[{&quot;brightness&quot;:0,&quot;colorType&quot;:1,&quot;foreColorIndex&quot;:5,&quot;pos&quot;:0.3400000035762787,&quot;transparency&quot;:0},{&quot;brightness&quot;:0.4000000059604645,&quot;colorType&quot;:1,&quot;foreColorIndex&quot;:5,&quot;pos&quot;:1,&quot;transparency&quot;:0}],&quot;type&quot;:3},&quot;glow&quot;:{&quot;colorType&quot;:0},&quot;line&quot;:{&quot;solidLine&quot;:{&quot;brightness&quot;:0,&quot;colorType&quot;:2,&quot;rgb&quot;:&quot;#ffffff&quot;,&quot;transparency&quot;:0},&quot;type&quot;:1},&quot;shadow&quot;:{&quot;brightness&quot;:-0.5,&quot;colorType&quot;:1,&quot;foreColorIndex&quot;:5,&quot;transparency&quot;:0.6800000071525574},&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SHADOW_SCHEMECOLOR_INDEX" val="5"/>
  <p:tag name="KSO_WM_UNIT_USESOURCEFORMAT_APPLY" val="1"/>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40493028_2*m_h_f*1_1_1"/>
  <p:tag name="KSO_WM_TEMPLATE_CATEGORY" val="diagram"/>
  <p:tag name="KSO_WM_TEMPLATE_INDEX" val="40493028"/>
  <p:tag name="KSO_WM_UNIT_LAYERLEVEL" val="1_1_1"/>
  <p:tag name="KSO_WM_TAG_VERSION" val="3.0"/>
  <p:tag name="KSO_WM_BEAUTIFY_FLAG" val="#wm#"/>
  <p:tag name="KSO_WM_DIAGRAM_VERSION" val="3"/>
  <p:tag name="KSO_WM_DIAGRAM_COLOR_TRICK" val="1"/>
  <p:tag name="KSO_WM_DIAGRAM_COLOR_TEXT_CAN_REMOVE" val="n"/>
  <p:tag name="KSO_WM_UNIT_SUBTYPE" val="a"/>
  <p:tag name="KSO_WM_UNIT_TEXT_LAYER_COUNT" val="1"/>
  <p:tag name="KSO_WM_UNIT_NOCLEAR" val="0"/>
  <p:tag name="KSO_WM_DIAGRAM_GROUP_CODE" val="m1-1"/>
  <p:tag name="KSO_WM_UNIT_TYPE" val="m_h_f"/>
  <p:tag name="KSO_WM_UNIT_INDEX" val="1_1_1"/>
  <p:tag name="KSO_WM_UNIT_PRESET_TEXT" val="简明扼要地阐述您的观点。根据需要可酌情增减文字"/>
  <p:tag name="KSO_WM_UNIT_TEXT_TYPE" val="1"/>
  <p:tag name="KSO_WM_DIAGRAM_VIRTUALLY_FRAME" val="{&quot;height&quot;:402.1499885340316,&quot;left&quot;:2.5,&quot;top&quot;:113.80000573298423,&quot;width&quot;:915.45}"/>
  <p:tag name="KSO_WM_UNIT_LINE_FORE_SCHEMECOLOR_INDEX" val="-2"/>
  <p:tag name="KSO_WM_UNIT_TEXT_FILL_FORE_SCHEMECOLOR_INDEX" val="1"/>
  <p:tag name="KSO_WM_UNIT_TEXT_FILL_TYPE" val="1"/>
  <p:tag name="KSO_WM_DIAGRAM_MAX_ITEMCNT" val="6"/>
  <p:tag name="KSO_WM_DIAGRAM_MIN_ITEMCNT" val="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USESOURCEFORMAT_APPLY" val="1"/>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40493028_2*m_h_a*1_1_1"/>
  <p:tag name="KSO_WM_TEMPLATE_CATEGORY" val="diagram"/>
  <p:tag name="KSO_WM_TEMPLATE_INDEX" val="40493028"/>
  <p:tag name="KSO_WM_UNIT_LAYERLEVEL" val="1_1_1"/>
  <p:tag name="KSO_WM_TAG_VERSION" val="3.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m1-1"/>
  <p:tag name="KSO_WM_UNIT_TYPE" val="m_h_a"/>
  <p:tag name="KSO_WM_UNIT_INDEX" val="1_1_1"/>
  <p:tag name="KSO_WM_UNIT_PRESET_TEXT" val="添加标题"/>
  <p:tag name="KSO_WM_UNIT_TEXT_TYPE" val="1"/>
  <p:tag name="KSO_WM_DIAGRAM_VIRTUALLY_FRAME" val="{&quot;height&quot;:402.1499885340316,&quot;left&quot;:2.5,&quot;top&quot;:113.80000573298423,&quot;width&quot;:915.45}"/>
  <p:tag name="KSO_WM_UNIT_LINE_FORE_SCHEMECOLOR_INDEX" val="-2"/>
  <p:tag name="KSO_WM_UNIT_TEXT_FILL_FORE_SCHEMECOLOR_INDEX" val="1"/>
  <p:tag name="KSO_WM_UNIT_TEXT_FILL_TYPE" val="1"/>
  <p:tag name="KSO_WM_DIAGRAM_MAX_ITEMCNT" val="6"/>
  <p:tag name="KSO_WM_DIAGRAM_MIN_ITEMCNT" val="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USESOURCEFORMAT_APPLY" val="1"/>
</p:tagLst>
</file>

<file path=ppt/tags/tag93.xml><?xml version="1.0" encoding="utf-8"?>
<p:tagLst xmlns:p="http://schemas.openxmlformats.org/presentationml/2006/main">
  <p:tag name="KSO_WM_DIAGRAM_VIRTUALLY_FRAME" val="{&quot;height&quot;:402.1499885340316,&quot;left&quot;:2.5,&quot;top&quot;:113.80000573298423,&quot;width&quot;:915.45}"/>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40493028_2*m_h_i*1_3_1"/>
  <p:tag name="KSO_WM_TEMPLATE_CATEGORY" val="diagram"/>
  <p:tag name="KSO_WM_TEMPLATE_INDEX" val="4049302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m1-1"/>
  <p:tag name="KSO_WM_UNIT_TYPE" val="m_h_i"/>
  <p:tag name="KSO_WM_UNIT_INDEX" val="1_3_1"/>
  <p:tag name="KSO_WM_DIAGRAM_VIRTUALLY_FRAME" val="{&quot;height&quot;:402.1499885340316,&quot;left&quot;:2.5,&quot;top&quot;:113.80000573298423,&quot;width&quot;:915.45}"/>
  <p:tag name="KSO_WM_UNIT_FILL_TYPE" val="3"/>
  <p:tag name="KSO_WM_DIAGRAM_MAX_ITEMCNT" val="6"/>
  <p:tag name="KSO_WM_DIAGRAM_MIN_ITEMCNT" val="4"/>
  <p:tag name="KSO_WM_DIAGRAM_COLOR_MATCH_VALUE" val="{&quot;shape&quot;:{&quot;fill&quot;:{&quot;gradient&quot;:[{&quot;brightness&quot;:0,&quot;colorType&quot;:1,&quot;foreColorIndex&quot;:5,&quot;pos&quot;:0.3400000035762787,&quot;transparency&quot;:0},{&quot;brightness&quot;:0.4000000059604645,&quot;colorType&quot;:1,&quot;foreColorIndex&quot;:5,&quot;pos&quot;:1,&quot;transparency&quot;:0}],&quot;type&quot;:3},&quot;glow&quot;:{&quot;colorType&quot;:0},&quot;line&quot;:{&quot;solidLine&quot;:{&quot;brightness&quot;:0,&quot;colorType&quot;:2,&quot;rgb&quot;:&quot;#ffffff&quot;,&quot;transparency&quot;:0},&quot;type&quot;:1},&quot;shadow&quot;:{&quot;brightness&quot;:-0.5,&quot;colorType&quot;:1,&quot;foreColorIndex&quot;:5,&quot;transparency&quot;:0.6800000071525574},&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SHADOW_SCHEMECOLOR_INDEX" val="7"/>
  <p:tag name="KSO_WM_UNIT_USESOURCEFORMAT_APPLY" val="1"/>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40493028_2*m_h_f*1_3_1"/>
  <p:tag name="KSO_WM_TEMPLATE_CATEGORY" val="diagram"/>
  <p:tag name="KSO_WM_TEMPLATE_INDEX" val="40493028"/>
  <p:tag name="KSO_WM_UNIT_LAYERLEVEL" val="1_1_1"/>
  <p:tag name="KSO_WM_TAG_VERSION" val="3.0"/>
  <p:tag name="KSO_WM_BEAUTIFY_FLAG" val="#wm#"/>
  <p:tag name="KSO_WM_DIAGRAM_VERSION" val="3"/>
  <p:tag name="KSO_WM_DIAGRAM_COLOR_TRICK" val="1"/>
  <p:tag name="KSO_WM_DIAGRAM_COLOR_TEXT_CAN_REMOVE" val="n"/>
  <p:tag name="KSO_WM_UNIT_SUBTYPE" val="a"/>
  <p:tag name="KSO_WM_UNIT_TEXT_LAYER_COUNT" val="1"/>
  <p:tag name="KSO_WM_UNIT_NOCLEAR" val="0"/>
  <p:tag name="KSO_WM_DIAGRAM_GROUP_CODE" val="m1-1"/>
  <p:tag name="KSO_WM_UNIT_TYPE" val="m_h_f"/>
  <p:tag name="KSO_WM_UNIT_INDEX" val="1_3_1"/>
  <p:tag name="KSO_WM_UNIT_PRESET_TEXT" val="单击添加文本，简明扼要地阐述您的观点"/>
  <p:tag name="KSO_WM_UNIT_TEXT_TYPE" val="1"/>
  <p:tag name="KSO_WM_DIAGRAM_VIRTUALLY_FRAME" val="{&quot;height&quot;:402.1499885340316,&quot;left&quot;:2.5,&quot;top&quot;:113.80000573298423,&quot;width&quot;:915.45}"/>
  <p:tag name="KSO_WM_UNIT_VALUE" val="24"/>
  <p:tag name="KSO_WM_UNIT_LINE_FORE_SCHEMECOLOR_INDEX" val="-2"/>
  <p:tag name="KSO_WM_UNIT_TEXT_FILL_FORE_SCHEMECOLOR_INDEX" val="1"/>
  <p:tag name="KSO_WM_UNIT_TEXT_FILL_TYPE" val="1"/>
  <p:tag name="KSO_WM_DIAGRAM_MAX_ITEMCNT" val="6"/>
  <p:tag name="KSO_WM_DIAGRAM_MIN_ITEMCNT" val="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USESOURCEFORMAT_APPLY" val="1"/>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40493028_2*m_h_a*1_3_1"/>
  <p:tag name="KSO_WM_TEMPLATE_CATEGORY" val="diagram"/>
  <p:tag name="KSO_WM_TEMPLATE_INDEX" val="40493028"/>
  <p:tag name="KSO_WM_UNIT_LAYERLEVEL" val="1_1_1"/>
  <p:tag name="KSO_WM_TAG_VERSION" val="3.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m1-1"/>
  <p:tag name="KSO_WM_UNIT_TYPE" val="m_h_a"/>
  <p:tag name="KSO_WM_UNIT_INDEX" val="1_3_1"/>
  <p:tag name="KSO_WM_UNIT_PRESET_TEXT" val="添加标题"/>
  <p:tag name="KSO_WM_UNIT_TEXT_TYPE" val="1"/>
  <p:tag name="KSO_WM_DIAGRAM_VIRTUALLY_FRAME" val="{&quot;height&quot;:402.1499885340316,&quot;left&quot;:2.5,&quot;top&quot;:113.80000573298423,&quot;width&quot;:915.45}"/>
  <p:tag name="KSO_WM_UNIT_LINE_FORE_SCHEMECOLOR_INDEX" val="-2"/>
  <p:tag name="KSO_WM_UNIT_TEXT_FILL_FORE_SCHEMECOLOR_INDEX" val="1"/>
  <p:tag name="KSO_WM_UNIT_TEXT_FILL_TYPE" val="1"/>
  <p:tag name="KSO_WM_DIAGRAM_MAX_ITEMCNT" val="6"/>
  <p:tag name="KSO_WM_DIAGRAM_MIN_ITEMCNT" val="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USESOURCEFORMAT_APPLY" val="1"/>
</p:tagLst>
</file>

<file path=ppt/tags/tag97.xml><?xml version="1.0" encoding="utf-8"?>
<p:tagLst xmlns:p="http://schemas.openxmlformats.org/presentationml/2006/main">
  <p:tag name="KSO_WM_DIAGRAM_VIRTUALLY_FRAME" val="{&quot;height&quot;:402.1499885340316,&quot;left&quot;:2.5,&quot;top&quot;:113.80000573298423,&quot;width&quot;:915.45}"/>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40493028_2*m_h_i*1_5_1"/>
  <p:tag name="KSO_WM_TEMPLATE_CATEGORY" val="diagram"/>
  <p:tag name="KSO_WM_TEMPLATE_INDEX" val="4049302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m1-1"/>
  <p:tag name="KSO_WM_UNIT_TYPE" val="m_h_i"/>
  <p:tag name="KSO_WM_UNIT_INDEX" val="1_5_1"/>
  <p:tag name="KSO_WM_DIAGRAM_VIRTUALLY_FRAME" val="{&quot;height&quot;:402.1499885340316,&quot;left&quot;:2.5,&quot;top&quot;:113.80000573298423,&quot;width&quot;:915.45}"/>
  <p:tag name="KSO_WM_UNIT_FILL_TYPE" val="3"/>
  <p:tag name="KSO_WM_DIAGRAM_MAX_ITEMCNT" val="6"/>
  <p:tag name="KSO_WM_DIAGRAM_MIN_ITEMCNT" val="4"/>
  <p:tag name="KSO_WM_DIAGRAM_COLOR_MATCH_VALUE" val="{&quot;shape&quot;:{&quot;fill&quot;:{&quot;gradient&quot;:[{&quot;brightness&quot;:0,&quot;colorType&quot;:1,&quot;foreColorIndex&quot;:5,&quot;pos&quot;:0.3400000035762787,&quot;transparency&quot;:0},{&quot;brightness&quot;:0.4000000059604645,&quot;colorType&quot;:1,&quot;foreColorIndex&quot;:5,&quot;pos&quot;:1,&quot;transparency&quot;:0}],&quot;type&quot;:3},&quot;glow&quot;:{&quot;colorType&quot;:0},&quot;line&quot;:{&quot;solidLine&quot;:{&quot;brightness&quot;:0,&quot;colorType&quot;:2,&quot;rgb&quot;:&quot;#ffffff&quot;,&quot;transparency&quot;:0},&quot;type&quot;:1},&quot;shadow&quot;:{&quot;brightness&quot;:-0.5,&quot;colorType&quot;:1,&quot;foreColorIndex&quot;:5,&quot;transparency&quot;:0.6800000071525574},&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SHADOW_SCHEMECOLOR_INDEX" val="9"/>
  <p:tag name="KSO_WM_UNIT_USESOURCEFORMAT_APPLY" val="1"/>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40493028_2*m_h_f*1_5_1"/>
  <p:tag name="KSO_WM_TEMPLATE_CATEGORY" val="diagram"/>
  <p:tag name="KSO_WM_TEMPLATE_INDEX" val="40493028"/>
  <p:tag name="KSO_WM_UNIT_LAYERLEVEL" val="1_1_1"/>
  <p:tag name="KSO_WM_TAG_VERSION" val="3.0"/>
  <p:tag name="KSO_WM_BEAUTIFY_FLAG" val="#wm#"/>
  <p:tag name="KSO_WM_DIAGRAM_VERSION" val="3"/>
  <p:tag name="KSO_WM_DIAGRAM_COLOR_TRICK" val="1"/>
  <p:tag name="KSO_WM_DIAGRAM_COLOR_TEXT_CAN_REMOVE" val="n"/>
  <p:tag name="KSO_WM_UNIT_SUBTYPE" val="a"/>
  <p:tag name="KSO_WM_UNIT_TEXT_LAYER_COUNT" val="1"/>
  <p:tag name="KSO_WM_UNIT_NOCLEAR" val="0"/>
  <p:tag name="KSO_WM_DIAGRAM_GROUP_CODE" val="m1-1"/>
  <p:tag name="KSO_WM_UNIT_TYPE" val="m_h_f"/>
  <p:tag name="KSO_WM_UNIT_INDEX" val="1_5_1"/>
  <p:tag name="KSO_WM_UNIT_PRESET_TEXT" val="单击此处添加文本内容，简明扼要地阐述您的观点"/>
  <p:tag name="KSO_WM_UNIT_TEXT_TYPE" val="1"/>
  <p:tag name="KSO_WM_DIAGRAM_VIRTUALLY_FRAME" val="{&quot;height&quot;:402.1499885340316,&quot;left&quot;:2.5,&quot;top&quot;:113.80000573298423,&quot;width&quot;:915.45}"/>
  <p:tag name="KSO_WM_UNIT_VALUE" val="24"/>
  <p:tag name="KSO_WM_UNIT_LINE_FORE_SCHEMECOLOR_INDEX" val="-2"/>
  <p:tag name="KSO_WM_UNIT_TEXT_FILL_FORE_SCHEMECOLOR_INDEX" val="1"/>
  <p:tag name="KSO_WM_UNIT_TEXT_FILL_TYPE" val="1"/>
  <p:tag name="KSO_WM_DIAGRAM_MAX_ITEMCNT" val="6"/>
  <p:tag name="KSO_WM_DIAGRAM_MIN_ITEMCNT" val="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USESOURCEFORMAT_APPLY" val="1"/>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40493028_2*m_h_a*1_5_1"/>
  <p:tag name="KSO_WM_TEMPLATE_CATEGORY" val="diagram"/>
  <p:tag name="KSO_WM_TEMPLATE_INDEX" val="40493028"/>
  <p:tag name="KSO_WM_UNIT_LAYERLEVEL" val="1_1_1"/>
  <p:tag name="KSO_WM_TAG_VERSION" val="3.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m1-1"/>
  <p:tag name="KSO_WM_UNIT_TYPE" val="m_h_a"/>
  <p:tag name="KSO_WM_UNIT_INDEX" val="1_5_1"/>
  <p:tag name="KSO_WM_UNIT_PRESET_TEXT" val="添加标题"/>
  <p:tag name="KSO_WM_UNIT_TEXT_TYPE" val="1"/>
  <p:tag name="KSO_WM_DIAGRAM_VIRTUALLY_FRAME" val="{&quot;height&quot;:402.1499885340316,&quot;left&quot;:2.5,&quot;top&quot;:113.80000573298423,&quot;width&quot;:915.45}"/>
  <p:tag name="KSO_WM_UNIT_LINE_FORE_SCHEMECOLOR_INDEX" val="-2"/>
  <p:tag name="KSO_WM_UNIT_TEXT_FILL_FORE_SCHEMECOLOR_INDEX" val="1"/>
  <p:tag name="KSO_WM_UNIT_TEXT_FILL_TYPE" val="1"/>
  <p:tag name="KSO_WM_DIAGRAM_MAX_ITEMCNT" val="6"/>
  <p:tag name="KSO_WM_DIAGRAM_MIN_ITEMCNT" val="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USESOURCEFORMAT_APPLY" val="1"/>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40493028_2*m_i*1_3"/>
  <p:tag name="KSO_WM_TEMPLATE_CATEGORY" val="diagram"/>
  <p:tag name="KSO_WM_TEMPLATE_INDEX" val="40493028"/>
  <p:tag name="KSO_WM_UNIT_LAYERLEVEL" val="1_1"/>
  <p:tag name="KSO_WM_TAG_VERSION" val="3.0"/>
  <p:tag name="KSO_WM_BEAUTIFY_FLAG" val="#wm#"/>
  <p:tag name="KSO_WM_DIAGRAM_VERSION" val="3"/>
  <p:tag name="KSO_WM_DIAGRAM_COLOR_TRICK" val="1"/>
  <p:tag name="KSO_WM_DIAGRAM_COLOR_TEXT_CAN_REMOVE" val="n"/>
  <p:tag name="KSO_WM_DIAGRAM_GROUP_CODE" val="m1-1"/>
  <p:tag name="KSO_WM_UNIT_TYPE" val="m_i"/>
  <p:tag name="KSO_WM_UNIT_INDEX" val="1_3"/>
  <p:tag name="KSO_WM_DIAGRAM_VIRTUALLY_FRAME" val="{&quot;height&quot;:402.1499885340316,&quot;left&quot;:2.5,&quot;top&quot;:113.80000573298423,&quot;width&quot;:915.45}"/>
  <p:tag name="KSO_WM_UNIT_LINE_FORE_SCHEMECOLOR_INDEX" val="-2"/>
  <p:tag name="KSO_WM_DIAGRAM_MAX_ITEMCNT" val="6"/>
  <p:tag name="KSO_WM_DIAGRAM_MIN_ITEMCNT" val="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UNIT_USESOURCEFORMAT_APPLY" val="1"/>
</p:tagLst>
</file>

<file path=ppt/tags/tag102.xml><?xml version="1.0" encoding="utf-8"?>
<p:tagLst xmlns:p="http://schemas.openxmlformats.org/presentationml/2006/main">
  <p:tag name="KSO_WM_DIAGRAM_VIRTUALLY_FRAME" val="{&quot;height&quot;:402.1499885340316,&quot;left&quot;:2.5,&quot;top&quot;:113.80000573298423,&quot;width&quot;:915.45}"/>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40493028_2*m_h_i*1_4_1"/>
  <p:tag name="KSO_WM_TEMPLATE_CATEGORY" val="diagram"/>
  <p:tag name="KSO_WM_TEMPLATE_INDEX" val="4049302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m1-1"/>
  <p:tag name="KSO_WM_UNIT_TYPE" val="m_h_i"/>
  <p:tag name="KSO_WM_UNIT_INDEX" val="1_4_1"/>
  <p:tag name="KSO_WM_DIAGRAM_VIRTUALLY_FRAME" val="{&quot;height&quot;:402.1499885340316,&quot;left&quot;:2.5,&quot;top&quot;:113.80000573298423,&quot;width&quot;:915.45}"/>
  <p:tag name="KSO_WM_UNIT_FILL_TYPE" val="3"/>
  <p:tag name="KSO_WM_DIAGRAM_MAX_ITEMCNT" val="6"/>
  <p:tag name="KSO_WM_DIAGRAM_MIN_ITEMCNT" val="4"/>
  <p:tag name="KSO_WM_DIAGRAM_COLOR_MATCH_VALUE" val="{&quot;shape&quot;:{&quot;fill&quot;:{&quot;gradient&quot;:[{&quot;brightness&quot;:0,&quot;colorType&quot;:1,&quot;foreColorIndex&quot;:5,&quot;pos&quot;:0.3400000035762787,&quot;transparency&quot;:0},{&quot;brightness&quot;:0.4000000059604645,&quot;colorType&quot;:1,&quot;foreColorIndex&quot;:5,&quot;pos&quot;:1,&quot;transparency&quot;:0}],&quot;type&quot;:3},&quot;glow&quot;:{&quot;colorType&quot;:0},&quot;line&quot;:{&quot;solidLine&quot;:{&quot;brightness&quot;:0,&quot;colorType&quot;:2,&quot;rgb&quot;:&quot;#ffffff&quot;,&quot;transparency&quot;:0},&quot;type&quot;:1},&quot;shadow&quot;:{&quot;brightness&quot;:-0.5,&quot;colorType&quot;:1,&quot;foreColorIndex&quot;:5,&quot;transparency&quot;:0.6800000071525574},&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SHADOW_SCHEMECOLOR_INDEX" val="8"/>
  <p:tag name="KSO_WM_UNIT_USESOURCEFORMAT_APPLY" val="1"/>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40493028_2*m_h_f*1_4_1"/>
  <p:tag name="KSO_WM_TEMPLATE_CATEGORY" val="diagram"/>
  <p:tag name="KSO_WM_TEMPLATE_INDEX" val="40493028"/>
  <p:tag name="KSO_WM_UNIT_LAYERLEVEL" val="1_1_1"/>
  <p:tag name="KSO_WM_TAG_VERSION" val="3.0"/>
  <p:tag name="KSO_WM_BEAUTIFY_FLAG" val="#wm#"/>
  <p:tag name="KSO_WM_DIAGRAM_VERSION" val="3"/>
  <p:tag name="KSO_WM_DIAGRAM_COLOR_TRICK" val="1"/>
  <p:tag name="KSO_WM_DIAGRAM_COLOR_TEXT_CAN_REMOVE" val="n"/>
  <p:tag name="KSO_WM_UNIT_SUBTYPE" val="a"/>
  <p:tag name="KSO_WM_UNIT_TEXT_LAYER_COUNT" val="1"/>
  <p:tag name="KSO_WM_UNIT_NOCLEAR" val="0"/>
  <p:tag name="KSO_WM_DIAGRAM_GROUP_CODE" val="m1-1"/>
  <p:tag name="KSO_WM_UNIT_TYPE" val="m_h_f"/>
  <p:tag name="KSO_WM_UNIT_INDEX" val="1_4_1"/>
  <p:tag name="KSO_WM_UNIT_PRESET_TEXT" val="单击此处添加文本内容，简明扼要地阐述您的观点"/>
  <p:tag name="KSO_WM_UNIT_TEXT_TYPE" val="1"/>
  <p:tag name="KSO_WM_DIAGRAM_VIRTUALLY_FRAME" val="{&quot;height&quot;:402.1499885340316,&quot;left&quot;:2.5,&quot;top&quot;:113.80000573298423,&quot;width&quot;:915.45}"/>
  <p:tag name="KSO_WM_UNIT_VALUE" val="24"/>
  <p:tag name="KSO_WM_UNIT_LINE_FORE_SCHEMECOLOR_INDEX" val="-2"/>
  <p:tag name="KSO_WM_UNIT_TEXT_FILL_FORE_SCHEMECOLOR_INDEX" val="1"/>
  <p:tag name="KSO_WM_UNIT_TEXT_FILL_TYPE" val="1"/>
  <p:tag name="KSO_WM_DIAGRAM_MAX_ITEMCNT" val="6"/>
  <p:tag name="KSO_WM_DIAGRAM_MIN_ITEMCNT" val="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USESOURCEFORMAT_APPLY" val="1"/>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40493028_2*m_h_a*1_4_1"/>
  <p:tag name="KSO_WM_TEMPLATE_CATEGORY" val="diagram"/>
  <p:tag name="KSO_WM_TEMPLATE_INDEX" val="40493028"/>
  <p:tag name="KSO_WM_UNIT_LAYERLEVEL" val="1_1_1"/>
  <p:tag name="KSO_WM_TAG_VERSION" val="3.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m1-1"/>
  <p:tag name="KSO_WM_UNIT_TYPE" val="m_h_a"/>
  <p:tag name="KSO_WM_UNIT_INDEX" val="1_4_1"/>
  <p:tag name="KSO_WM_UNIT_PRESET_TEXT" val="添加标题"/>
  <p:tag name="KSO_WM_UNIT_TEXT_TYPE" val="1"/>
  <p:tag name="KSO_WM_DIAGRAM_VIRTUALLY_FRAME" val="{&quot;height&quot;:402.1499885340316,&quot;left&quot;:2.5,&quot;top&quot;:113.80000573298423,&quot;width&quot;:915.45}"/>
  <p:tag name="KSO_WM_UNIT_LINE_FORE_SCHEMECOLOR_INDEX" val="-2"/>
  <p:tag name="KSO_WM_UNIT_TEXT_FILL_FORE_SCHEMECOLOR_INDEX" val="1"/>
  <p:tag name="KSO_WM_UNIT_TEXT_FILL_TYPE" val="1"/>
  <p:tag name="KSO_WM_DIAGRAM_MAX_ITEMCNT" val="6"/>
  <p:tag name="KSO_WM_DIAGRAM_MIN_ITEMCNT" val="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USESOURCEFORMAT_APPLY" val="1"/>
</p:tagLst>
</file>

<file path=ppt/tags/tag106.xml><?xml version="1.0" encoding="utf-8"?>
<p:tagLst xmlns:p="http://schemas.openxmlformats.org/presentationml/2006/main">
  <p:tag name="KSO_WM_DIAGRAM_VIRTUALLY_FRAME" val="{&quot;height&quot;:402.1499885340316,&quot;left&quot;:2.5,&quot;top&quot;:113.80000573298423,&quot;width&quot;:915.45}"/>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40493028_2*m_h_i*1_2_1"/>
  <p:tag name="KSO_WM_TEMPLATE_CATEGORY" val="diagram"/>
  <p:tag name="KSO_WM_TEMPLATE_INDEX" val="4049302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m1-1"/>
  <p:tag name="KSO_WM_UNIT_TYPE" val="m_h_i"/>
  <p:tag name="KSO_WM_UNIT_INDEX" val="1_2_1"/>
  <p:tag name="KSO_WM_DIAGRAM_VIRTUALLY_FRAME" val="{&quot;height&quot;:402.1499885340316,&quot;left&quot;:2.5,&quot;top&quot;:113.80000573298423,&quot;width&quot;:915.45}"/>
  <p:tag name="KSO_WM_UNIT_FILL_TYPE" val="3"/>
  <p:tag name="KSO_WM_DIAGRAM_MAX_ITEMCNT" val="6"/>
  <p:tag name="KSO_WM_DIAGRAM_MIN_ITEMCNT" val="4"/>
  <p:tag name="KSO_WM_DIAGRAM_COLOR_MATCH_VALUE" val="{&quot;shape&quot;:{&quot;fill&quot;:{&quot;gradient&quot;:[{&quot;brightness&quot;:0,&quot;colorType&quot;:1,&quot;foreColorIndex&quot;:5,&quot;pos&quot;:0.3400000035762787,&quot;transparency&quot;:0},{&quot;brightness&quot;:0.4000000059604645,&quot;colorType&quot;:1,&quot;foreColorIndex&quot;:5,&quot;pos&quot;:1,&quot;transparency&quot;:0}],&quot;type&quot;:3},&quot;glow&quot;:{&quot;colorType&quot;:0},&quot;line&quot;:{&quot;solidLine&quot;:{&quot;brightness&quot;:0,&quot;colorType&quot;:2,&quot;rgb&quot;:&quot;#ffffff&quot;,&quot;transparency&quot;:0},&quot;type&quot;:1},&quot;shadow&quot;:{&quot;brightness&quot;:-0.5,&quot;colorType&quot;:1,&quot;foreColorIndex&quot;:5,&quot;transparency&quot;:0.6800000071525574},&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SHADOW_SCHEMECOLOR_INDEX" val="6"/>
  <p:tag name="KSO_WM_UNIT_USESOURCEFORMAT_APPLY" val="1"/>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40493028_2*m_h_f*1_2_1"/>
  <p:tag name="KSO_WM_TEMPLATE_CATEGORY" val="diagram"/>
  <p:tag name="KSO_WM_TEMPLATE_INDEX" val="40493028"/>
  <p:tag name="KSO_WM_UNIT_LAYERLEVEL" val="1_1_1"/>
  <p:tag name="KSO_WM_TAG_VERSION" val="3.0"/>
  <p:tag name="KSO_WM_BEAUTIFY_FLAG" val="#wm#"/>
  <p:tag name="KSO_WM_DIAGRAM_VERSION" val="3"/>
  <p:tag name="KSO_WM_DIAGRAM_COLOR_TRICK" val="1"/>
  <p:tag name="KSO_WM_DIAGRAM_COLOR_TEXT_CAN_REMOVE" val="n"/>
  <p:tag name="KSO_WM_UNIT_SUBTYPE" val="a"/>
  <p:tag name="KSO_WM_UNIT_TEXT_LAYER_COUNT" val="1"/>
  <p:tag name="KSO_WM_UNIT_NOCLEAR" val="0"/>
  <p:tag name="KSO_WM_DIAGRAM_GROUP_CODE" val="m1-1"/>
  <p:tag name="KSO_WM_UNIT_TYPE" val="m_h_f"/>
  <p:tag name="KSO_WM_UNIT_INDEX" val="1_2_1"/>
  <p:tag name="KSO_WM_UNIT_PRESET_TEXT" val="单击此处添加文本，简明扼要地阐述您的观点"/>
  <p:tag name="KSO_WM_UNIT_TEXT_TYPE" val="1"/>
  <p:tag name="KSO_WM_DIAGRAM_VIRTUALLY_FRAME" val="{&quot;height&quot;:402.1499885340316,&quot;left&quot;:2.5,&quot;top&quot;:113.80000573298423,&quot;width&quot;:915.45}"/>
  <p:tag name="KSO_WM_UNIT_VALUE" val="24"/>
  <p:tag name="KSO_WM_UNIT_LINE_FORE_SCHEMECOLOR_INDEX" val="-2"/>
  <p:tag name="KSO_WM_UNIT_TEXT_FILL_FORE_SCHEMECOLOR_INDEX" val="1"/>
  <p:tag name="KSO_WM_UNIT_TEXT_FILL_TYPE" val="1"/>
  <p:tag name="KSO_WM_DIAGRAM_MAX_ITEMCNT" val="6"/>
  <p:tag name="KSO_WM_DIAGRAM_MIN_ITEMCNT" val="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USESOURCEFORMAT_APPLY" val="1"/>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40493028_2*m_h_a*1_2_1"/>
  <p:tag name="KSO_WM_TEMPLATE_CATEGORY" val="diagram"/>
  <p:tag name="KSO_WM_TEMPLATE_INDEX" val="40493028"/>
  <p:tag name="KSO_WM_UNIT_LAYERLEVEL" val="1_1_1"/>
  <p:tag name="KSO_WM_TAG_VERSION" val="3.0"/>
  <p:tag name="KSO_WM_BEAUTIFY_FLAG" val="#wm#"/>
  <p:tag name="KSO_WM_DIAGRAM_VERSION" val="3"/>
  <p:tag name="KSO_WM_DIAGRAM_COLOR_TRICK" val="1"/>
  <p:tag name="KSO_WM_DIAGRAM_COLOR_TEXT_CAN_REMOVE" val="n"/>
  <p:tag name="KSO_WM_UNIT_ISCONTENTSTITLE" val="0"/>
  <p:tag name="KSO_WM_UNIT_ISNUMDGMTITLE" val="0"/>
  <p:tag name="KSO_WM_UNIT_NOCLEAR" val="0"/>
  <p:tag name="KSO_WM_DIAGRAM_GROUP_CODE" val="m1-1"/>
  <p:tag name="KSO_WM_UNIT_TYPE" val="m_h_a"/>
  <p:tag name="KSO_WM_UNIT_INDEX" val="1_2_1"/>
  <p:tag name="KSO_WM_UNIT_PRESET_TEXT" val="添加标题"/>
  <p:tag name="KSO_WM_UNIT_TEXT_TYPE" val="1"/>
  <p:tag name="KSO_WM_DIAGRAM_VIRTUALLY_FRAME" val="{&quot;height&quot;:402.1499885340316,&quot;left&quot;:2.5,&quot;top&quot;:113.80000573298423,&quot;width&quot;:915.45}"/>
  <p:tag name="KSO_WM_UNIT_LINE_FORE_SCHEMECOLOR_INDEX" val="-2"/>
  <p:tag name="KSO_WM_UNIT_TEXT_FILL_FORE_SCHEMECOLOR_INDEX" val="1"/>
  <p:tag name="KSO_WM_UNIT_TEXT_FILL_TYPE" val="1"/>
  <p:tag name="KSO_WM_DIAGRAM_MAX_ITEMCNT" val="6"/>
  <p:tag name="KSO_WM_DIAGRAM_MIN_ITEMCNT" val="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USESOURCEFORMAT_APPLY" val="1"/>
</p:tagLst>
</file>

<file path=ppt/tags/tag110.xml><?xml version="1.0" encoding="utf-8"?>
<p:tagLst xmlns:p="http://schemas.openxmlformats.org/presentationml/2006/main">
  <p:tag name="KSO_WM_SLIDE_ID" val="custom40493038_1"/>
  <p:tag name="KSO_WM_TEMPLATE_SUBCATEGORY" val="0"/>
  <p:tag name="KSO_WM_TEMPLATE_MASTER_TYPE" val="0"/>
  <p:tag name="KSO_WM_TEMPLATE_COLOR_TYPE" val="0"/>
  <p:tag name="KSO_WM_SLIDE_ITEM_CNT" val="6"/>
  <p:tag name="KSO_WM_SLIDE_INDEX" val="1"/>
  <p:tag name="KSO_WM_TAG_VERSION" val="3.0"/>
  <p:tag name="KSO_WM_BEAUTIFY_FLAG" val="#wm#"/>
  <p:tag name="KSO_WM_TEMPLATE_CATEGORY" val="custom"/>
  <p:tag name="KSO_WM_TEMPLATE_INDEX" val="40493038"/>
  <p:tag name="KSO_WM_SLIDE_TYPE" val="text"/>
  <p:tag name="KSO_WM_SLIDE_SUBTYPE" val="picTxt"/>
  <p:tag name="KSO_WM_SLIDE_SIZE" val="915.45*371.15"/>
  <p:tag name="KSO_WM_SLIDE_POSITION" val="2.5*144.8"/>
  <p:tag name="KSO_WM_SLIDE_LAYOUT" val="a_m"/>
  <p:tag name="KSO_WM_SLIDE_LAYOUT_CNT" val="1_1"/>
  <p:tag name="KSO_WM_SPECIAL_SOURCE" val="bdnull"/>
  <p:tag name="KSO_WM_DIAGRAM_GROUP_CODE" val="m1-1"/>
  <p:tag name="KSO_WM_SLIDE_DIAGTYPE" val="m"/>
</p:tagLst>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
      </a:majorFont>
      <a:minorFont>
        <a:latin typeface="Arial"/>
        <a:ea typeface="微软雅黑"/>
        <a:cs typeface=""/>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8184</Words>
  <Application>WPS 演示</Application>
  <PresentationFormat>宽屏</PresentationFormat>
  <Paragraphs>643</Paragraphs>
  <Slides>54</Slides>
  <Notes>4</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54</vt:i4>
      </vt:variant>
    </vt:vector>
  </HeadingPairs>
  <TitlesOfParts>
    <vt:vector size="71" baseType="lpstr">
      <vt:lpstr>Arial</vt:lpstr>
      <vt:lpstr>宋体</vt:lpstr>
      <vt:lpstr>Wingdings</vt:lpstr>
      <vt:lpstr>Wingdings</vt:lpstr>
      <vt:lpstr>Arial</vt:lpstr>
      <vt:lpstr>Times New Roman</vt:lpstr>
      <vt:lpstr>微软雅黑 Light</vt:lpstr>
      <vt:lpstr>Lucida Grande</vt:lpstr>
      <vt:lpstr>微软雅黑</vt:lpstr>
      <vt:lpstr>Calibri</vt:lpstr>
      <vt:lpstr>Arial Bold</vt:lpstr>
      <vt:lpstr>Arial Narrow</vt:lpstr>
      <vt:lpstr>Calibri</vt:lpstr>
      <vt:lpstr>Arial Unicode MS</vt:lpstr>
      <vt:lpstr>华文新魏</vt:lpstr>
      <vt:lpstr>等线</vt:lpstr>
      <vt:lpstr>WPS</vt:lpstr>
      <vt:lpstr>利用全文数据库驾驭科研全流程ScienceDirect的高效应用</vt:lpstr>
      <vt:lpstr>学术文献与数据库类型</vt:lpstr>
      <vt:lpstr>关于Elsevier</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ScienceDirect</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学术研究周期</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专业的参考引文数据库</vt:lpstr>
      <vt:lpstr>PowerPoint 演示文稿</vt:lpstr>
      <vt:lpstr>Q &amp; A</vt:lpstr>
      <vt:lpstr>感谢观看！</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李志浩Lee Chi Ho</cp:lastModifiedBy>
  <cp:revision>225</cp:revision>
  <dcterms:created xsi:type="dcterms:W3CDTF">2019-06-19T02:08:00Z</dcterms:created>
  <dcterms:modified xsi:type="dcterms:W3CDTF">2026-10-12T08:52:39Z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2052-12.1.0.28505</vt:lpwstr>
  </property>
  <property fmtid="{D5CDD505-2E9C-101B-9397-08002B2CF9AE}" pid="3" name="ICV">
    <vt:lpwstr>8BF995B52CCF41BBBF7F4B149B8A36F7_13</vt:lpwstr>
  </property>
</Properties>
</file>