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4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82" r:id="rId35"/>
    <p:sldId id="283" r:id="rId36"/>
    <p:sldId id="284" r:id="rId37"/>
    <p:sldId id="300" r:id="rId38"/>
    <p:sldId id="301" r:id="rId39"/>
    <p:sldId id="298" r:id="rId40"/>
    <p:sldId id="299" r:id="rId41"/>
    <p:sldId id="293" r:id="rId42"/>
    <p:sldId id="294" r:id="rId43"/>
    <p:sldId id="295" r:id="rId44"/>
    <p:sldId id="296" r:id="rId45"/>
    <p:sldId id="323" r:id="rId46"/>
    <p:sldId id="345" r:id="rId47"/>
    <p:sldId id="326" r:id="rId48"/>
    <p:sldId id="327" r:id="rId49"/>
    <p:sldId id="330" r:id="rId50"/>
    <p:sldId id="328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1" r:id="rId61"/>
    <p:sldId id="342" r:id="rId62"/>
    <p:sldId id="343" r:id="rId63"/>
    <p:sldId id="346" r:id="rId64"/>
    <p:sldId id="322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C380" initials="P" lastIdx="1" clrIdx="6"/>
  <p:cmAuthor id="0" name="sunjing" initials="jing" lastIdx="1" clrIdx="0"/>
  <p:cmAuthor id="1" name="User" initials="U" lastIdx="2" clrIdx="0"/>
  <p:cmAuthor id="2" name="liuaihe2000@sina.com" initials="l" lastIdx="7" clrIdx="1"/>
  <p:cmAuthor id="9" name="BD-PC42" initials="B" lastIdx="1" clrIdx="8"/>
  <p:cmAuthor id="3" name="PC276" initials="P" lastIdx="1" clrIdx="2"/>
  <p:cmAuthor id="4" name="龚勇浩" initials="龚" lastIdx="2" clrIdx="2"/>
  <p:cmAuthor id="5" name="作者" initials="A" lastIdx="0" clrIdx="2"/>
  <p:cmAuthor id="2000" name="任怡_zInyvmQB" initials="authorId_366067309" lastIdx="0" clrIdx="0"/>
  <p:cmAuthor id="6" name="番茄花园" initials="番" lastIdx="1" clrIdx="0"/>
  <p:cmAuthor id="711761847" name="郭世聪" initials="郭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2" y="57"/>
      </p:cViewPr>
      <p:guideLst>
        <p:guide orient="horz" pos="2160"/>
        <p:guide pos="385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slides/slide29.xml" Type="http://schemas.openxmlformats.org/officeDocument/2006/relationships/slide"/><Relationship Id="rId31" Target="slides/slide30.xml" Type="http://schemas.openxmlformats.org/officeDocument/2006/relationships/slide"/><Relationship Id="rId32" Target="slides/slide31.xml" Type="http://schemas.openxmlformats.org/officeDocument/2006/relationships/slide"/><Relationship Id="rId33" Target="slides/slide32.xml" Type="http://schemas.openxmlformats.org/officeDocument/2006/relationships/slide"/><Relationship Id="rId34" Target="slides/slide33.xml" Type="http://schemas.openxmlformats.org/officeDocument/2006/relationships/slide"/><Relationship Id="rId35" Target="slides/slide34.xml" Type="http://schemas.openxmlformats.org/officeDocument/2006/relationships/slide"/><Relationship Id="rId36" Target="slides/slide35.xml" Type="http://schemas.openxmlformats.org/officeDocument/2006/relationships/slide"/><Relationship Id="rId37" Target="slides/slide36.xml" Type="http://schemas.openxmlformats.org/officeDocument/2006/relationships/slide"/><Relationship Id="rId38" Target="slides/slide37.xml" Type="http://schemas.openxmlformats.org/officeDocument/2006/relationships/slide"/><Relationship Id="rId39" Target="slides/slide38.xml" Type="http://schemas.openxmlformats.org/officeDocument/2006/relationships/slide"/><Relationship Id="rId4" Target="slides/slide3.xml" Type="http://schemas.openxmlformats.org/officeDocument/2006/relationships/slide"/><Relationship Id="rId40" Target="slides/slide39.xml" Type="http://schemas.openxmlformats.org/officeDocument/2006/relationships/slide"/><Relationship Id="rId41" Target="slides/slide40.xml" Type="http://schemas.openxmlformats.org/officeDocument/2006/relationships/slide"/><Relationship Id="rId42" Target="slides/slide41.xml" Type="http://schemas.openxmlformats.org/officeDocument/2006/relationships/slide"/><Relationship Id="rId43" Target="slides/slide42.xml" Type="http://schemas.openxmlformats.org/officeDocument/2006/relationships/slide"/><Relationship Id="rId44" Target="slides/slide43.xml" Type="http://schemas.openxmlformats.org/officeDocument/2006/relationships/slide"/><Relationship Id="rId45" Target="slides/slide44.xml" Type="http://schemas.openxmlformats.org/officeDocument/2006/relationships/slide"/><Relationship Id="rId46" Target="slides/slide45.xml" Type="http://schemas.openxmlformats.org/officeDocument/2006/relationships/slide"/><Relationship Id="rId47" Target="slides/slide46.xml" Type="http://schemas.openxmlformats.org/officeDocument/2006/relationships/slide"/><Relationship Id="rId48" Target="slides/slide47.xml" Type="http://schemas.openxmlformats.org/officeDocument/2006/relationships/slide"/><Relationship Id="rId49" Target="slides/slide48.xml" Type="http://schemas.openxmlformats.org/officeDocument/2006/relationships/slide"/><Relationship Id="rId5" Target="slides/slide4.xml" Type="http://schemas.openxmlformats.org/officeDocument/2006/relationships/slide"/><Relationship Id="rId50" Target="slides/slide49.xml" Type="http://schemas.openxmlformats.org/officeDocument/2006/relationships/slide"/><Relationship Id="rId51" Target="slides/slide50.xml" Type="http://schemas.openxmlformats.org/officeDocument/2006/relationships/slide"/><Relationship Id="rId52" Target="slides/slide51.xml" Type="http://schemas.openxmlformats.org/officeDocument/2006/relationships/slide"/><Relationship Id="rId53" Target="slides/slide52.xml" Type="http://schemas.openxmlformats.org/officeDocument/2006/relationships/slide"/><Relationship Id="rId54" Target="slides/slide53.xml" Type="http://schemas.openxmlformats.org/officeDocument/2006/relationships/slide"/><Relationship Id="rId55" Target="slides/slide54.xml" Type="http://schemas.openxmlformats.org/officeDocument/2006/relationships/slide"/><Relationship Id="rId56" Target="slides/slide55.xml" Type="http://schemas.openxmlformats.org/officeDocument/2006/relationships/slide"/><Relationship Id="rId57" Target="slides/slide56.xml" Type="http://schemas.openxmlformats.org/officeDocument/2006/relationships/slide"/><Relationship Id="rId58" Target="slides/slide57.xml" Type="http://schemas.openxmlformats.org/officeDocument/2006/relationships/slide"/><Relationship Id="rId59" Target="slides/slide58.xml" Type="http://schemas.openxmlformats.org/officeDocument/2006/relationships/slide"/><Relationship Id="rId6" Target="slides/slide5.xml" Type="http://schemas.openxmlformats.org/officeDocument/2006/relationships/slide"/><Relationship Id="rId60" Target="slides/slide59.xml" Type="http://schemas.openxmlformats.org/officeDocument/2006/relationships/slide"/><Relationship Id="rId61" Target="slides/slide60.xml" Type="http://schemas.openxmlformats.org/officeDocument/2006/relationships/slide"/><Relationship Id="rId62" Target="slides/slide61.xml" Type="http://schemas.openxmlformats.org/officeDocument/2006/relationships/slide"/><Relationship Id="rId63" Target="slides/slide62.xml" Type="http://schemas.openxmlformats.org/officeDocument/2006/relationships/slide"/><Relationship Id="rId64" Target="slides/slide63.xml" Type="http://schemas.openxmlformats.org/officeDocument/2006/relationships/slide"/><Relationship Id="rId65" Target="slides/slide64.xml" Type="http://schemas.openxmlformats.org/officeDocument/2006/relationships/slide"/><Relationship Id="rId66" Target="notesMasters/notesMaster1.xml" Type="http://schemas.openxmlformats.org/officeDocument/2006/relationships/notesMaster"/><Relationship Id="rId67" Target="commentAuthors.xml" Type="http://schemas.openxmlformats.org/officeDocument/2006/relationships/commentAuthors"/><Relationship Id="rId68" Target="presProps.xml" Type="http://schemas.openxmlformats.org/officeDocument/2006/relationships/presProps"/><Relationship Id="rId69" Target="viewProps.xml" Type="http://schemas.openxmlformats.org/officeDocument/2006/relationships/viewProps"/><Relationship Id="rId7" Target="slides/slide6.xml" Type="http://schemas.openxmlformats.org/officeDocument/2006/relationships/slide"/><Relationship Id="rId70" Target="theme/theme1.xml" Type="http://schemas.openxmlformats.org/officeDocument/2006/relationships/theme"/><Relationship Id="rId71" Target="tableStyles.xml" Type="http://schemas.openxmlformats.org/officeDocument/2006/relationships/tableStyles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8355F7-15B8-4736-8D6C-050B2032BD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r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2" Target="../tags/tag8.xml" Type="http://schemas.openxmlformats.org/officeDocument/2006/relationships/tags"/><Relationship Id="rId3" Target="../tags/tag9.xml" Type="http://schemas.openxmlformats.org/officeDocument/2006/relationships/tags"/><Relationship Id="rId4" Target="../tags/tag10.xml" Type="http://schemas.openxmlformats.org/officeDocument/2006/relationships/tags"/><Relationship Id="rId5" Target="../tags/tag1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4.xml" Type="http://schemas.openxmlformats.org/officeDocument/2006/relationships/tags"/><Relationship Id="rId2" Target="../tags/tag55.xml" Type="http://schemas.openxmlformats.org/officeDocument/2006/relationships/tags"/><Relationship Id="rId3" Target="../tags/tag56.xml" Type="http://schemas.openxmlformats.org/officeDocument/2006/relationships/tags"/><Relationship Id="rId4" Target="../tags/tag57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58.xml" Type="http://schemas.openxmlformats.org/officeDocument/2006/relationships/tags"/><Relationship Id="rId2" Target="../tags/tag59.xml" Type="http://schemas.openxmlformats.org/officeDocument/2006/relationships/tags"/><Relationship Id="rId3" Target="../tags/tag60.xml" Type="http://schemas.openxmlformats.org/officeDocument/2006/relationships/tags"/><Relationship Id="rId4" Target="../tags/tag61.xml" Type="http://schemas.openxmlformats.org/officeDocument/2006/relationships/tags"/><Relationship Id="rId5" Target="../tags/tag6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2.xml" Type="http://schemas.openxmlformats.org/officeDocument/2006/relationships/tags"/><Relationship Id="rId2" Target="../tags/tag13.xml" Type="http://schemas.openxmlformats.org/officeDocument/2006/relationships/tags"/><Relationship Id="rId3" Target="../tags/tag14.xml" Type="http://schemas.openxmlformats.org/officeDocument/2006/relationships/tags"/><Relationship Id="rId4" Target="../tags/tag15.xml" Type="http://schemas.openxmlformats.org/officeDocument/2006/relationships/tags"/><Relationship Id="rId5" Target="../tags/tag16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7.xml" Type="http://schemas.openxmlformats.org/officeDocument/2006/relationships/tags"/><Relationship Id="rId2" Target="../tags/tag18.xml" Type="http://schemas.openxmlformats.org/officeDocument/2006/relationships/tags"/><Relationship Id="rId3" Target="../tags/tag19.xml" Type="http://schemas.openxmlformats.org/officeDocument/2006/relationships/tags"/><Relationship Id="rId4" Target="../tags/tag20.xml" Type="http://schemas.openxmlformats.org/officeDocument/2006/relationships/tags"/><Relationship Id="rId5" Target="../tags/tag2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2.xml" Type="http://schemas.openxmlformats.org/officeDocument/2006/relationships/tags"/><Relationship Id="rId2" Target="../tags/tag23.xml" Type="http://schemas.openxmlformats.org/officeDocument/2006/relationships/tags"/><Relationship Id="rId3" Target="../tags/tag24.xml" Type="http://schemas.openxmlformats.org/officeDocument/2006/relationships/tags"/><Relationship Id="rId4" Target="../tags/tag25.xml" Type="http://schemas.openxmlformats.org/officeDocument/2006/relationships/tags"/><Relationship Id="rId5" Target="../tags/tag26.xml" Type="http://schemas.openxmlformats.org/officeDocument/2006/relationships/tags"/><Relationship Id="rId6" Target="../tags/tag27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8.xml" Type="http://schemas.openxmlformats.org/officeDocument/2006/relationships/tags"/><Relationship Id="rId2" Target="../tags/tag29.xml" Type="http://schemas.openxmlformats.org/officeDocument/2006/relationships/tags"/><Relationship Id="rId3" Target="../tags/tag30.xml" Type="http://schemas.openxmlformats.org/officeDocument/2006/relationships/tags"/><Relationship Id="rId4" Target="../tags/tag31.xml" Type="http://schemas.openxmlformats.org/officeDocument/2006/relationships/tags"/><Relationship Id="rId5" Target="../tags/tag32.xml" Type="http://schemas.openxmlformats.org/officeDocument/2006/relationships/tags"/><Relationship Id="rId6" Target="../tags/tag33.xml" Type="http://schemas.openxmlformats.org/officeDocument/2006/relationships/tags"/><Relationship Id="rId7" Target="../tags/tag34.xml" Type="http://schemas.openxmlformats.org/officeDocument/2006/relationships/tags"/><Relationship Id="rId8" Target="../tags/tag35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6.xml" Type="http://schemas.openxmlformats.org/officeDocument/2006/relationships/tags"/><Relationship Id="rId2" Target="../tags/tag37.xml" Type="http://schemas.openxmlformats.org/officeDocument/2006/relationships/tags"/><Relationship Id="rId3" Target="../tags/tag38.xml" Type="http://schemas.openxmlformats.org/officeDocument/2006/relationships/tags"/><Relationship Id="rId4" Target="../tags/tag39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0.xml" Type="http://schemas.openxmlformats.org/officeDocument/2006/relationships/tags"/><Relationship Id="rId2" Target="../tags/tag41.xml" Type="http://schemas.openxmlformats.org/officeDocument/2006/relationships/tags"/><Relationship Id="rId3" Target="../tags/tag42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3.xml" Type="http://schemas.openxmlformats.org/officeDocument/2006/relationships/tags"/><Relationship Id="rId2" Target="../tags/tag44.xml" Type="http://schemas.openxmlformats.org/officeDocument/2006/relationships/tags"/><Relationship Id="rId3" Target="../tags/tag45.xml" Type="http://schemas.openxmlformats.org/officeDocument/2006/relationships/tags"/><Relationship Id="rId4" Target="../tags/tag46.xml" Type="http://schemas.openxmlformats.org/officeDocument/2006/relationships/tags"/><Relationship Id="rId5" Target="../tags/tag47.xml" Type="http://schemas.openxmlformats.org/officeDocument/2006/relationships/tags"/><Relationship Id="rId6" Target="../tags/tag48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49.xml" Type="http://schemas.openxmlformats.org/officeDocument/2006/relationships/tags"/><Relationship Id="rId2" Target="../tags/tag50.xml" Type="http://schemas.openxmlformats.org/officeDocument/2006/relationships/tags"/><Relationship Id="rId3" Target="../tags/tag51.xml" Type="http://schemas.openxmlformats.org/officeDocument/2006/relationships/tags"/><Relationship Id="rId4" Target="../tags/tag52.xml" Type="http://schemas.openxmlformats.org/officeDocument/2006/relationships/tags"/><Relationship Id="rId5" Target="../tags/tag53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2026/5/9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1.xml" Type="http://schemas.openxmlformats.org/officeDocument/2006/relationships/tags"/><Relationship Id="rId14" Target="../tags/tag2.xml" Type="http://schemas.openxmlformats.org/officeDocument/2006/relationships/tags"/><Relationship Id="rId15" Target="../tags/tag3.xml" Type="http://schemas.openxmlformats.org/officeDocument/2006/relationships/tags"/><Relationship Id="rId16" Target="../tags/tag4.xml" Type="http://schemas.openxmlformats.org/officeDocument/2006/relationships/tags"/><Relationship Id="rId17" Target="../tags/tag5.xml" Type="http://schemas.openxmlformats.org/officeDocument/2006/relationships/tags"/><Relationship Id="rId18" Target="../tags/tag6.xml" Type="http://schemas.openxmlformats.org/officeDocument/2006/relationships/tags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75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68.png" Type="http://schemas.openxmlformats.org/officeDocument/2006/relationships/image"/><Relationship Id="rId6" Target="../media/image6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70.png" Type="http://schemas.openxmlformats.org/officeDocument/2006/relationships/image"/><Relationship Id="rId4" Target="../media/image7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76.xml" Type="http://schemas.openxmlformats.org/officeDocument/2006/relationships/tags"/><Relationship Id="rId10" Target="../media/image47.png" Type="http://schemas.openxmlformats.org/officeDocument/2006/relationships/image"/><Relationship Id="rId11" Target="../media/image77.png" Type="http://schemas.openxmlformats.org/officeDocument/2006/relationships/image"/><Relationship Id="rId12" Target="../media/image78.png" Type="http://schemas.openxmlformats.org/officeDocument/2006/relationships/image"/><Relationship Id="rId2" Target="../slideLayouts/slideLayout7.xml" Type="http://schemas.openxmlformats.org/officeDocument/2006/relationships/slideLayout"/><Relationship Id="rId3" Target="../notesSlides/notesSlide4.xml" Type="http://schemas.openxmlformats.org/officeDocument/2006/relationships/notesSlide"/><Relationship Id="rId4" Target="../media/image72.png" Type="http://schemas.openxmlformats.org/officeDocument/2006/relationships/image"/><Relationship Id="rId5" Target="../media/image73.png" Type="http://schemas.openxmlformats.org/officeDocument/2006/relationships/image"/><Relationship Id="rId6" Target="../media/image74.png" Type="http://schemas.openxmlformats.org/officeDocument/2006/relationships/image"/><Relationship Id="rId7" Target="../media/image75.png" Type="http://schemas.openxmlformats.org/officeDocument/2006/relationships/image"/><Relationship Id="rId8" Target="../media/image76.png" Type="http://schemas.openxmlformats.org/officeDocument/2006/relationships/image"/><Relationship Id="rId9" Target="../media/image6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79.png" Type="http://schemas.openxmlformats.org/officeDocument/2006/relationships/image"/><Relationship Id="rId4" Target="../media/image8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tags/tag77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78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tags/tag79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81.png" Type="http://schemas.openxmlformats.org/officeDocument/2006/relationships/image"/><Relationship Id="rId5" Target="../media/image82.jpe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tags/tag80.xml" Type="http://schemas.openxmlformats.org/officeDocument/2006/relationships/tags"/><Relationship Id="rId2" Target="../slideLayouts/slideLayout7.xml" Type="http://schemas.openxmlformats.org/officeDocument/2006/relationships/slideLayout"/><Relationship Id="rId3" Target="../notesSlides/notesSlide5.xml" Type="http://schemas.openxmlformats.org/officeDocument/2006/relationships/notesSlide"/><Relationship Id="rId4" Target="../media/image60.png" Type="http://schemas.openxmlformats.org/officeDocument/2006/relationships/image"/><Relationship Id="rId5" Target="../media/image47.png" Type="http://schemas.openxmlformats.org/officeDocument/2006/relationships/image"/><Relationship Id="rId6" Target="../media/image8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81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8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tags/tag82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8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tags/tag63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tags/tag83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tags/tag84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86.jpeg" Type="http://schemas.openxmlformats.org/officeDocument/2006/relationships/image"/><Relationship Id="rId5" Target="../media/image4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tags/tag85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8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8.png" Type="http://schemas.openxmlformats.org/officeDocument/2006/relationships/image"/><Relationship Id="rId3" Target="../media/image60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tags/tag86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89.png" Type="http://schemas.openxmlformats.org/officeDocument/2006/relationships/image"/><Relationship Id="rId4" Target="../media/image90.png" Type="http://schemas.openxmlformats.org/officeDocument/2006/relationships/image"/><Relationship Id="rId5" Target="../media/image91.png" Type="http://schemas.openxmlformats.org/officeDocument/2006/relationships/image"/><Relationship Id="rId6" Target="../media/image60.png" Type="http://schemas.openxmlformats.org/officeDocument/2006/relationships/image"/><Relationship Id="rId7" Target="../media/image4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92.png" Type="http://schemas.openxmlformats.org/officeDocument/2006/relationships/image"/><Relationship Id="rId4" Target="../media/image9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tags/tag87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tags/tag88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81.png" Type="http://schemas.openxmlformats.org/officeDocument/2006/relationships/image"/><Relationship Id="rId5" Target="../media/image82.jpe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tags/tag89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94.png" Type="http://schemas.openxmlformats.org/officeDocument/2006/relationships/image"/><Relationship Id="rId6" Target="../media/image95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tags/tag90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9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tags/tag64.xml" Type="http://schemas.openxmlformats.org/officeDocument/2006/relationships/tags"/><Relationship Id="rId2" Target="../tags/tag65.xml" Type="http://schemas.openxmlformats.org/officeDocument/2006/relationships/tags"/><Relationship Id="rId3" Target="../tags/tag66.xml" Type="http://schemas.openxmlformats.org/officeDocument/2006/relationships/tags"/><Relationship Id="rId4" Target="../tags/tag67.xml" Type="http://schemas.openxmlformats.org/officeDocument/2006/relationships/tags"/><Relationship Id="rId5" Target="../slideLayouts/slideLayout1.xml" Type="http://schemas.openxmlformats.org/officeDocument/2006/relationships/slideLayout"/><Relationship Id="rId6" Target="../notesSlides/notesSlide1.xml" Type="http://schemas.openxmlformats.org/officeDocument/2006/relationships/notesSlide"/><Relationship Id="rId7" Target="../media/image7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tags/tag91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97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tags/tag92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98.png" Type="http://schemas.openxmlformats.org/officeDocument/2006/relationships/image"/><Relationship Id="rId5" Target="../media/image47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tags/tag93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99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tags/tag94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100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tags/tag95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tags/tag96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101.png" Type="http://schemas.openxmlformats.org/officeDocument/2006/relationships/image"/><Relationship Id="rId5" Target="../media/image102.png" Type="http://schemas.openxmlformats.org/officeDocument/2006/relationships/image"/><Relationship Id="rId6" Target="../media/image103.png" Type="http://schemas.openxmlformats.org/officeDocument/2006/relationships/image"/><Relationship Id="rId7" Target="../media/image104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tags/tag97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05.png" Type="http://schemas.openxmlformats.org/officeDocument/2006/relationships/image"/><Relationship Id="rId4" Target="../media/image60.png" Type="http://schemas.openxmlformats.org/officeDocument/2006/relationships/image"/><Relationship Id="rId5" Target="../media/image47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tags/tag98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tags/tag99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106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tags/tag100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68.xml" Type="http://schemas.openxmlformats.org/officeDocument/2006/relationships/tags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16.png" Type="http://schemas.openxmlformats.org/officeDocument/2006/relationships/image"/><Relationship Id="rId15" Target="../media/image17.jpeg" Type="http://schemas.openxmlformats.org/officeDocument/2006/relationships/image"/><Relationship Id="rId16" Target="../media/image18.png" Type="http://schemas.openxmlformats.org/officeDocument/2006/relationships/image"/><Relationship Id="rId17" Target="../media/image19.png" Type="http://schemas.openxmlformats.org/officeDocument/2006/relationships/image"/><Relationship Id="rId18" Target="../media/image20.png" Type="http://schemas.openxmlformats.org/officeDocument/2006/relationships/image"/><Relationship Id="rId19" Target="../media/image21.png" Type="http://schemas.openxmlformats.org/officeDocument/2006/relationships/image"/><Relationship Id="rId2" Target="../tags/tag69.xml" Type="http://schemas.openxmlformats.org/officeDocument/2006/relationships/tags"/><Relationship Id="rId20" Target="../media/image22.png" Type="http://schemas.openxmlformats.org/officeDocument/2006/relationships/image"/><Relationship Id="rId21" Target="../media/image23.png" Type="http://schemas.openxmlformats.org/officeDocument/2006/relationships/image"/><Relationship Id="rId22" Target="../media/image24.jpeg" Type="http://schemas.openxmlformats.org/officeDocument/2006/relationships/image"/><Relationship Id="rId23" Target="../media/image25.png" Type="http://schemas.openxmlformats.org/officeDocument/2006/relationships/image"/><Relationship Id="rId24" Target="../media/image26.png" Type="http://schemas.openxmlformats.org/officeDocument/2006/relationships/image"/><Relationship Id="rId25" Target="../media/image27.png" Type="http://schemas.openxmlformats.org/officeDocument/2006/relationships/image"/><Relationship Id="rId26" Target="../media/image28.png" Type="http://schemas.openxmlformats.org/officeDocument/2006/relationships/image"/><Relationship Id="rId27" Target="../media/image29.png" Type="http://schemas.openxmlformats.org/officeDocument/2006/relationships/image"/><Relationship Id="rId28" Target="../media/image30.jpeg" Type="http://schemas.openxmlformats.org/officeDocument/2006/relationships/image"/><Relationship Id="rId29" Target="../media/image31.png" Type="http://schemas.openxmlformats.org/officeDocument/2006/relationships/image"/><Relationship Id="rId3" Target="../slideLayouts/slideLayout1.xml" Type="http://schemas.openxmlformats.org/officeDocument/2006/relationships/slideLayout"/><Relationship Id="rId30" Target="../media/image32.png" Type="http://schemas.openxmlformats.org/officeDocument/2006/relationships/image"/><Relationship Id="rId31" Target="../media/image33.png" Type="http://schemas.openxmlformats.org/officeDocument/2006/relationships/image"/><Relationship Id="rId32" Target="../media/image34.png" Type="http://schemas.openxmlformats.org/officeDocument/2006/relationships/image"/><Relationship Id="rId33" Target="../media/image35.png" Type="http://schemas.openxmlformats.org/officeDocument/2006/relationships/image"/><Relationship Id="rId34" Target="../media/image36.png" Type="http://schemas.openxmlformats.org/officeDocument/2006/relationships/image"/><Relationship Id="rId35" Target="../media/image37.png" Type="http://schemas.openxmlformats.org/officeDocument/2006/relationships/image"/><Relationship Id="rId36" Target="../media/image38.png" Type="http://schemas.openxmlformats.org/officeDocument/2006/relationships/image"/><Relationship Id="rId37" Target="../media/image39.png" Type="http://schemas.openxmlformats.org/officeDocument/2006/relationships/image"/><Relationship Id="rId38" Target="../media/image40.png" Type="http://schemas.openxmlformats.org/officeDocument/2006/relationships/image"/><Relationship Id="rId39" Target="../media/image41.png" Type="http://schemas.openxmlformats.org/officeDocument/2006/relationships/image"/><Relationship Id="rId4" Target="../notesSlides/notesSlide2.xml" Type="http://schemas.openxmlformats.org/officeDocument/2006/relationships/notesSlide"/><Relationship Id="rId40" Target="../media/image42.png" Type="http://schemas.openxmlformats.org/officeDocument/2006/relationships/image"/><Relationship Id="rId41" Target="../media/image43.png" Type="http://schemas.openxmlformats.org/officeDocument/2006/relationships/image"/><Relationship Id="rId42" Target="../media/image44.png" Type="http://schemas.openxmlformats.org/officeDocument/2006/relationships/image"/><Relationship Id="rId43" Target="../media/image45.png" Type="http://schemas.openxmlformats.org/officeDocument/2006/relationships/image"/><Relationship Id="rId44" Target="../media/image46.png" Type="http://schemas.openxmlformats.org/officeDocument/2006/relationships/image"/><Relationship Id="rId45" Target="../media/image47.png" Type="http://schemas.openxmlformats.org/officeDocument/2006/relationships/image"/><Relationship Id="rId46" Target="../media/image48.png" Type="http://schemas.openxmlformats.org/officeDocument/2006/relationships/image"/><Relationship Id="rId47" Target="../media/image49.png" Type="http://schemas.openxmlformats.org/officeDocument/2006/relationships/image"/><Relationship Id="rId48" Target="../media/image50.png" Type="http://schemas.openxmlformats.org/officeDocument/2006/relationships/image"/><Relationship Id="rId49" Target="../media/image51.png" Type="http://schemas.openxmlformats.org/officeDocument/2006/relationships/image"/><Relationship Id="rId5" Target="../embeddings/oleObject1.bin" Type="http://schemas.openxmlformats.org/officeDocument/2006/relationships/oleObject"/><Relationship Id="rId50" Target="../media/image52.png" Type="http://schemas.openxmlformats.org/officeDocument/2006/relationships/image"/><Relationship Id="rId51" Target="../media/image53.png" Type="http://schemas.openxmlformats.org/officeDocument/2006/relationships/image"/><Relationship Id="rId52" Target="../media/image54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tags/tag101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107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tags/tag102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tags/tag103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108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tags/tag104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tags/tag105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109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tags/tag106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110.png" Type="http://schemas.openxmlformats.org/officeDocument/2006/relationships/image"/><Relationship Id="rId6" Target="../media/image111.png" Type="http://schemas.openxmlformats.org/officeDocument/2006/relationships/image"/><Relationship Id="rId7" Target="../media/image112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tags/tag107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tags/tag108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14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tags/tag109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15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tags/tag110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tags/tag70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6.png" Type="http://schemas.openxmlformats.org/officeDocument/2006/relationships/image"/><Relationship Id="rId5" Target="../media/image57.png" Type="http://schemas.openxmlformats.org/officeDocument/2006/relationships/image"/><Relationship Id="rId6" Target="../media/image58.png" Type="http://schemas.openxmlformats.org/officeDocument/2006/relationships/image"/><Relationship Id="rId7" Target="../media/image59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tags/tag111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17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tags/tag112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18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tags/tag113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19.png" Type="http://schemas.openxmlformats.org/officeDocument/2006/relationships/image"/><Relationship Id="rId6" Target="../media/image120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tags/tag114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1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tags/tag115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2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tags/tag116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3.png" Type="http://schemas.openxmlformats.org/officeDocument/2006/relationships/image"/></Relationships>
</file>

<file path=ppt/slides/_rels/slide56.xml.rels><?xml version="1.0" encoding="UTF-8" standalone="yes"?><Relationships xmlns="http://schemas.openxmlformats.org/package/2006/relationships"><Relationship Id="rId1" Target="../tags/tag117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4.png" Type="http://schemas.openxmlformats.org/officeDocument/2006/relationships/image"/></Relationships>
</file>

<file path=ppt/slides/_rels/slide57.xml.rels><?xml version="1.0" encoding="UTF-8" standalone="yes"?><Relationships xmlns="http://schemas.openxmlformats.org/package/2006/relationships"><Relationship Id="rId1" Target="../tags/tag118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5.png" Type="http://schemas.openxmlformats.org/officeDocument/2006/relationships/image"/></Relationships>
</file>

<file path=ppt/slides/_rels/slide58.xml.rels><?xml version="1.0" encoding="UTF-8" standalone="yes"?><Relationships xmlns="http://schemas.openxmlformats.org/package/2006/relationships"><Relationship Id="rId1" Target="../tags/tag119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6.png" Type="http://schemas.openxmlformats.org/officeDocument/2006/relationships/image"/></Relationships>
</file>

<file path=ppt/slides/_rels/slide59.xml.rels><?xml version="1.0" encoding="UTF-8" standalone="yes"?><Relationships xmlns="http://schemas.openxmlformats.org/package/2006/relationships"><Relationship Id="rId1" Target="../tags/tag120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71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61.jpeg" Type="http://schemas.openxmlformats.org/officeDocument/2006/relationships/image"/><Relationship Id="rId5" Target="../media/image62.jpeg" Type="http://schemas.openxmlformats.org/officeDocument/2006/relationships/image"/><Relationship Id="rId6" Target="../media/image63.png" Type="http://schemas.openxmlformats.org/officeDocument/2006/relationships/image"/><Relationship Id="rId7" Target="../media/hdphoto1.wdp" Type="http://schemas.microsoft.com/office/2007/relationships/hdphoto"/><Relationship Id="rId8" Target="../media/image47.png" Type="http://schemas.openxmlformats.org/officeDocument/2006/relationships/image"/></Relationships>
</file>

<file path=ppt/slides/_rels/slide60.xml.rels><?xml version="1.0" encoding="UTF-8" standalone="yes"?><Relationships xmlns="http://schemas.openxmlformats.org/package/2006/relationships"><Relationship Id="rId1" Target="../tags/tag121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8.png" Type="http://schemas.openxmlformats.org/officeDocument/2006/relationships/image"/></Relationships>
</file>

<file path=ppt/slides/_rels/slide61.xml.rels><?xml version="1.0" encoding="UTF-8" standalone="yes"?><Relationships xmlns="http://schemas.openxmlformats.org/package/2006/relationships"><Relationship Id="rId1" Target="../tags/tag122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29.png" Type="http://schemas.openxmlformats.org/officeDocument/2006/relationships/image"/><Relationship Id="rId6" Target="../media/image130.png" Type="http://schemas.openxmlformats.org/officeDocument/2006/relationships/image"/></Relationships>
</file>

<file path=ppt/slides/_rels/slide62.xml.rels><?xml version="1.0" encoding="UTF-8" standalone="yes"?><Relationships xmlns="http://schemas.openxmlformats.org/package/2006/relationships"><Relationship Id="rId1" Target="../tags/tag123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31.png" Type="http://schemas.openxmlformats.org/officeDocument/2006/relationships/image"/><Relationship Id="rId6" Target="../media/image132.png" Type="http://schemas.openxmlformats.org/officeDocument/2006/relationships/image"/></Relationships>
</file>

<file path=ppt/slides/_rels/slide63.xml.rels><?xml version="1.0" encoding="UTF-8" standalone="yes"?><Relationships xmlns="http://schemas.openxmlformats.org/package/2006/relationships"><Relationship Id="rId1" Target="../tags/tag124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113.png" Type="http://schemas.openxmlformats.org/officeDocument/2006/relationships/image"/><Relationship Id="rId4" Target="../media/image47.png" Type="http://schemas.openxmlformats.org/officeDocument/2006/relationships/image"/><Relationship Id="rId5" Target="../media/image133.png" Type="http://schemas.openxmlformats.org/officeDocument/2006/relationships/image"/></Relationships>
</file>

<file path=ppt/slides/_rels/slide64.xml.rels><?xml version="1.0" encoding="UTF-8" standalone="yes"?><Relationships xmlns="http://schemas.openxmlformats.org/package/2006/relationships"><Relationship Id="rId1" Target="../tags/tag125.xml" Type="http://schemas.openxmlformats.org/officeDocument/2006/relationships/tags"/><Relationship Id="rId2" Target="../slideLayouts/slideLayout1.xml" Type="http://schemas.openxmlformats.org/officeDocument/2006/relationships/slideLayout"/><Relationship Id="rId3" Target="../media/image55.jpe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56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72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6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tags/tag73.xml" Type="http://schemas.openxmlformats.org/officeDocument/2006/relationships/tags"/><Relationship Id="rId2" Target="../slideLayouts/slideLayout7.xml" Type="http://schemas.openxmlformats.org/officeDocument/2006/relationships/slideLayout"/><Relationship Id="rId3" Target="../media/image60.png" Type="http://schemas.openxmlformats.org/officeDocument/2006/relationships/image"/><Relationship Id="rId4" Target="../media/image47.png" Type="http://schemas.openxmlformats.org/officeDocument/2006/relationships/image"/><Relationship Id="rId5" Target="../media/image6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74.xml" Type="http://schemas.openxmlformats.org/officeDocument/2006/relationships/tags"/><Relationship Id="rId2" Target="../slideLayouts/slideLayout7.xml" Type="http://schemas.openxmlformats.org/officeDocument/2006/relationships/slideLayout"/><Relationship Id="rId3" Target="../notesSlides/notesSlide3.xml" Type="http://schemas.openxmlformats.org/officeDocument/2006/relationships/notesSlide"/><Relationship Id="rId4" Target="../media/image60.png" Type="http://schemas.openxmlformats.org/officeDocument/2006/relationships/image"/><Relationship Id="rId5" Target="../media/image47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741160" y="1106170"/>
            <a:ext cx="5450840" cy="5751830"/>
            <a:chOff x="5581650" y="104775"/>
            <a:chExt cx="6610352" cy="6753226"/>
          </a:xfrm>
        </p:grpSpPr>
        <p:sp>
          <p:nvSpPr>
            <p:cNvPr id="15" name="Freeform: Shape 13"/>
            <p:cNvSpPr/>
            <p:nvPr/>
          </p:nvSpPr>
          <p:spPr>
            <a:xfrm>
              <a:off x="5581650" y="104775"/>
              <a:ext cx="6610351" cy="6753225"/>
            </a:xfrm>
            <a:custGeom>
              <a:avLst/>
              <a:gdLst>
                <a:gd fmla="*/ 2288427 w 5843673" name="connsiteX0"/>
                <a:gd fmla="*/ 794 h 6308726" name="connsiteY0"/>
                <a:gd fmla="*/ 4641439 w 5843673" name="connsiteX1"/>
                <a:gd fmla="*/ 581088 h 6308726" name="connsiteY1"/>
                <a:gd fmla="*/ 5696574 w 5843673" name="connsiteX2"/>
                <a:gd fmla="*/ 337126 h 6308726" name="connsiteY2"/>
                <a:gd fmla="*/ 5843673 w 5843673" name="connsiteX3"/>
                <a:gd fmla="*/ 324217 h 6308726" name="connsiteY3"/>
                <a:gd fmla="*/ 5843673 w 5843673" name="connsiteX4"/>
                <a:gd fmla="*/ 6308726 h 6308726" name="connsiteY4"/>
                <a:gd fmla="*/ 0 w 5843673" name="connsiteX5"/>
                <a:gd fmla="*/ 6308726 h 6308726" name="connsiteY5"/>
                <a:gd fmla="*/ 1794 w 5843673" name="connsiteX6"/>
                <a:gd fmla="*/ 6216854 h 6308726" name="connsiteY6"/>
                <a:gd fmla="*/ 169011 w 5843673" name="connsiteX7"/>
                <a:gd fmla="*/ 5497469 h 6308726" name="connsiteY7"/>
                <a:gd fmla="*/ 963747 w 5843673" name="connsiteX8"/>
                <a:gd fmla="*/ 4220418 h 6308726" name="connsiteY8"/>
                <a:gd fmla="*/ 1895503 w 5843673" name="connsiteX9"/>
                <a:gd fmla="*/ 49436 h 6308726" name="connsiteY9"/>
                <a:gd fmla="*/ 2288427 w 5843673" name="connsiteX10"/>
                <a:gd fmla="*/ 794 h 6308726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6308726" w="5843673">
                  <a:moveTo>
                    <a:pt x="2288427" y="794"/>
                  </a:moveTo>
                  <a:cubicBezTo>
                    <a:pt x="3124170" y="31968"/>
                    <a:pt x="3456878" y="969546"/>
                    <a:pt x="4641439" y="581088"/>
                  </a:cubicBezTo>
                  <a:cubicBezTo>
                    <a:pt x="5013970" y="457767"/>
                    <a:pt x="5365787" y="378187"/>
                    <a:pt x="5696574" y="337126"/>
                  </a:cubicBezTo>
                  <a:lnTo>
                    <a:pt x="5843673" y="324217"/>
                  </a:lnTo>
                  <a:lnTo>
                    <a:pt x="5843673" y="6308726"/>
                  </a:lnTo>
                  <a:lnTo>
                    <a:pt x="0" y="6308726"/>
                  </a:lnTo>
                  <a:lnTo>
                    <a:pt x="1794" y="6216854"/>
                  </a:lnTo>
                  <a:cubicBezTo>
                    <a:pt x="18929" y="5931340"/>
                    <a:pt x="90223" y="5675599"/>
                    <a:pt x="169011" y="5497469"/>
                  </a:cubicBezTo>
                  <a:cubicBezTo>
                    <a:pt x="322477" y="5152174"/>
                    <a:pt x="821243" y="4565713"/>
                    <a:pt x="963747" y="4220418"/>
                  </a:cubicBezTo>
                  <a:cubicBezTo>
                    <a:pt x="1446067" y="3063941"/>
                    <a:pt x="-894" y="559164"/>
                    <a:pt x="1895503" y="49436"/>
                  </a:cubicBezTo>
                  <a:cubicBezTo>
                    <a:pt x="2039377" y="10385"/>
                    <a:pt x="2169035" y="-3660"/>
                    <a:pt x="2288427" y="794"/>
                  </a:cubicBezTo>
                  <a:close/>
                </a:path>
              </a:pathLst>
            </a:custGeom>
            <a:solidFill>
              <a:srgbClr val="93571B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GB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: Shape 13"/>
            <p:cNvSpPr/>
            <p:nvPr/>
          </p:nvSpPr>
          <p:spPr>
            <a:xfrm>
              <a:off x="5890733" y="390525"/>
              <a:ext cx="6301267" cy="6467475"/>
            </a:xfrm>
            <a:custGeom>
              <a:avLst/>
              <a:gdLst>
                <a:gd fmla="*/ 2288427 w 5843673" name="connsiteX0"/>
                <a:gd fmla="*/ 794 h 6308726" name="connsiteY0"/>
                <a:gd fmla="*/ 4641439 w 5843673" name="connsiteX1"/>
                <a:gd fmla="*/ 581088 h 6308726" name="connsiteY1"/>
                <a:gd fmla="*/ 5696574 w 5843673" name="connsiteX2"/>
                <a:gd fmla="*/ 337126 h 6308726" name="connsiteY2"/>
                <a:gd fmla="*/ 5843673 w 5843673" name="connsiteX3"/>
                <a:gd fmla="*/ 324217 h 6308726" name="connsiteY3"/>
                <a:gd fmla="*/ 5843673 w 5843673" name="connsiteX4"/>
                <a:gd fmla="*/ 6308726 h 6308726" name="connsiteY4"/>
                <a:gd fmla="*/ 0 w 5843673" name="connsiteX5"/>
                <a:gd fmla="*/ 6308726 h 6308726" name="connsiteY5"/>
                <a:gd fmla="*/ 1794 w 5843673" name="connsiteX6"/>
                <a:gd fmla="*/ 6216854 h 6308726" name="connsiteY6"/>
                <a:gd fmla="*/ 169011 w 5843673" name="connsiteX7"/>
                <a:gd fmla="*/ 5497469 h 6308726" name="connsiteY7"/>
                <a:gd fmla="*/ 963747 w 5843673" name="connsiteX8"/>
                <a:gd fmla="*/ 4220418 h 6308726" name="connsiteY8"/>
                <a:gd fmla="*/ 1895503 w 5843673" name="connsiteX9"/>
                <a:gd fmla="*/ 49436 h 6308726" name="connsiteY9"/>
                <a:gd fmla="*/ 2288427 w 5843673" name="connsiteX10"/>
                <a:gd fmla="*/ 794 h 6308726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6308726" w="5843673">
                  <a:moveTo>
                    <a:pt x="2288427" y="794"/>
                  </a:moveTo>
                  <a:cubicBezTo>
                    <a:pt x="3124170" y="31968"/>
                    <a:pt x="3456878" y="969546"/>
                    <a:pt x="4641439" y="581088"/>
                  </a:cubicBezTo>
                  <a:cubicBezTo>
                    <a:pt x="5013970" y="457767"/>
                    <a:pt x="5365787" y="378187"/>
                    <a:pt x="5696574" y="337126"/>
                  </a:cubicBezTo>
                  <a:lnTo>
                    <a:pt x="5843673" y="324217"/>
                  </a:lnTo>
                  <a:lnTo>
                    <a:pt x="5843673" y="6308726"/>
                  </a:lnTo>
                  <a:lnTo>
                    <a:pt x="0" y="6308726"/>
                  </a:lnTo>
                  <a:lnTo>
                    <a:pt x="1794" y="6216854"/>
                  </a:lnTo>
                  <a:cubicBezTo>
                    <a:pt x="18929" y="5931340"/>
                    <a:pt x="90223" y="5675599"/>
                    <a:pt x="169011" y="5497469"/>
                  </a:cubicBezTo>
                  <a:cubicBezTo>
                    <a:pt x="322477" y="5152174"/>
                    <a:pt x="821243" y="4565713"/>
                    <a:pt x="963747" y="4220418"/>
                  </a:cubicBezTo>
                  <a:cubicBezTo>
                    <a:pt x="1446067" y="3063941"/>
                    <a:pt x="-894" y="559164"/>
                    <a:pt x="1895503" y="49436"/>
                  </a:cubicBezTo>
                  <a:cubicBezTo>
                    <a:pt x="2039377" y="10385"/>
                    <a:pt x="2169035" y="-3660"/>
                    <a:pt x="2288427" y="794"/>
                  </a:cubicBezTo>
                  <a:close/>
                </a:path>
              </a:pathLst>
            </a:custGeom>
            <a:solidFill>
              <a:schemeClr val="bg1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GB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6075095" y="549274"/>
              <a:ext cx="6116907" cy="6308727"/>
            </a:xfrm>
            <a:custGeom>
              <a:avLst/>
              <a:gdLst>
                <a:gd fmla="*/ 2288427 w 5843673" name="connsiteX0"/>
                <a:gd fmla="*/ 794 h 6308726" name="connsiteY0"/>
                <a:gd fmla="*/ 4641439 w 5843673" name="connsiteX1"/>
                <a:gd fmla="*/ 581088 h 6308726" name="connsiteY1"/>
                <a:gd fmla="*/ 5696574 w 5843673" name="connsiteX2"/>
                <a:gd fmla="*/ 337126 h 6308726" name="connsiteY2"/>
                <a:gd fmla="*/ 5843673 w 5843673" name="connsiteX3"/>
                <a:gd fmla="*/ 324217 h 6308726" name="connsiteY3"/>
                <a:gd fmla="*/ 5843673 w 5843673" name="connsiteX4"/>
                <a:gd fmla="*/ 6308726 h 6308726" name="connsiteY4"/>
                <a:gd fmla="*/ 0 w 5843673" name="connsiteX5"/>
                <a:gd fmla="*/ 6308726 h 6308726" name="connsiteY5"/>
                <a:gd fmla="*/ 1794 w 5843673" name="connsiteX6"/>
                <a:gd fmla="*/ 6216854 h 6308726" name="connsiteY6"/>
                <a:gd fmla="*/ 169011 w 5843673" name="connsiteX7"/>
                <a:gd fmla="*/ 5497469 h 6308726" name="connsiteY7"/>
                <a:gd fmla="*/ 963747 w 5843673" name="connsiteX8"/>
                <a:gd fmla="*/ 4220418 h 6308726" name="connsiteY8"/>
                <a:gd fmla="*/ 1895503 w 5843673" name="connsiteX9"/>
                <a:gd fmla="*/ 49436 h 6308726" name="connsiteY9"/>
                <a:gd fmla="*/ 2288427 w 5843673" name="connsiteX10"/>
                <a:gd fmla="*/ 794 h 6308726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6308726" w="5843673">
                  <a:moveTo>
                    <a:pt x="2288427" y="794"/>
                  </a:moveTo>
                  <a:cubicBezTo>
                    <a:pt x="3124170" y="31968"/>
                    <a:pt x="3456878" y="969546"/>
                    <a:pt x="4641439" y="581088"/>
                  </a:cubicBezTo>
                  <a:cubicBezTo>
                    <a:pt x="5013970" y="457767"/>
                    <a:pt x="5365787" y="378187"/>
                    <a:pt x="5696574" y="337126"/>
                  </a:cubicBezTo>
                  <a:lnTo>
                    <a:pt x="5843673" y="324217"/>
                  </a:lnTo>
                  <a:lnTo>
                    <a:pt x="5843673" y="6308726"/>
                  </a:lnTo>
                  <a:lnTo>
                    <a:pt x="0" y="6308726"/>
                  </a:lnTo>
                  <a:lnTo>
                    <a:pt x="1794" y="6216854"/>
                  </a:lnTo>
                  <a:cubicBezTo>
                    <a:pt x="18929" y="5931340"/>
                    <a:pt x="90223" y="5675599"/>
                    <a:pt x="169011" y="5497469"/>
                  </a:cubicBezTo>
                  <a:cubicBezTo>
                    <a:pt x="322477" y="5152174"/>
                    <a:pt x="821243" y="4565713"/>
                    <a:pt x="963747" y="4220418"/>
                  </a:cubicBezTo>
                  <a:cubicBezTo>
                    <a:pt x="1446067" y="3063941"/>
                    <a:pt x="-894" y="559164"/>
                    <a:pt x="1895503" y="49436"/>
                  </a:cubicBezTo>
                  <a:cubicBezTo>
                    <a:pt x="2039377" y="10385"/>
                    <a:pt x="2169035" y="-3660"/>
                    <a:pt x="2288427" y="794"/>
                  </a:cubicBezTo>
                  <a:close/>
                </a:path>
              </a:pathLst>
            </a:custGeom>
            <a:blipFill dpi="0" rotWithShape="1">
              <a:blip cstate="print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1" r="-26079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>
                <a:defRPr/>
              </a:pPr>
              <a:endParaRPr kern="0" lang="en-GB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 id="29" name="文本框 28"/>
          <p:cNvSpPr txBox="1"/>
          <p:nvPr/>
        </p:nvSpPr>
        <p:spPr>
          <a:xfrm>
            <a:off x="1060884" y="1611717"/>
            <a:ext cx="569127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6000"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北大法宝数据库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9" y="4088813"/>
            <a:ext cx="599198" cy="59919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03" y="4050662"/>
            <a:ext cx="675499" cy="67549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48" y="4050662"/>
            <a:ext cx="675499" cy="675499"/>
          </a:xfrm>
          <a:prstGeom prst="rect">
            <a:avLst/>
          </a:prstGeom>
        </p:spPr>
      </p:pic>
      <p:sp>
        <p:nvSpPr>
          <p:cNvPr id="2" name="TextBox 19">
            <a:extLst>
              <a:ext uri="{FF2B5EF4-FFF2-40B4-BE49-F238E27FC236}">
                <a16:creationId xmlns:a16="http://schemas.microsoft.com/office/drawing/2014/main" id="{A6A85857-1D27-F678-95F9-E74470B2F884}"/>
              </a:ext>
            </a:extLst>
          </p:cNvPr>
          <p:cNvSpPr txBox="1"/>
          <p:nvPr/>
        </p:nvSpPr>
        <p:spPr>
          <a:xfrm>
            <a:off x="0" y="2875617"/>
            <a:ext cx="7664824" cy="474277"/>
          </a:xfrm>
          <a:prstGeom prst="rect">
            <a:avLst/>
          </a:prstGeom>
          <a:noFill/>
        </p:spPr>
        <p:txBody>
          <a:bodyPr bIns="21485" lIns="42970" rIns="42970" rtlCol="0" tIns="21485" wrap="square">
            <a:spAutoFit/>
          </a:bodyPr>
          <a:lstStyle/>
          <a:p>
            <a:pPr algn="ctr"/>
            <a:r>
              <a:rPr altLang="en-US" dirty="0" lang="zh-CN" sz="1400">
                <a:solidFill>
                  <a:srgbClr val="93571B"/>
                </a:solidFill>
                <a:cs typeface="+mn-ea"/>
                <a:sym typeface="+mn-lt"/>
              </a:rPr>
              <a:t>法律法规｜司法案例｜法学期刊｜法宝律师｜专题参考｜</a:t>
            </a:r>
            <a:endParaRPr altLang="zh-CN" dirty="0" lang="en-US" sz="1400">
              <a:solidFill>
                <a:srgbClr val="93571B"/>
              </a:solidFill>
              <a:cs typeface="+mn-ea"/>
              <a:sym typeface="+mn-lt"/>
            </a:endParaRPr>
          </a:p>
          <a:p>
            <a:pPr algn="ctr"/>
            <a:r>
              <a:rPr altLang="en-US" dirty="0" lang="zh-CN" sz="1400">
                <a:solidFill>
                  <a:srgbClr val="93571B"/>
                </a:solidFill>
                <a:cs typeface="+mn-ea"/>
                <a:sym typeface="+mn-lt"/>
              </a:rPr>
              <a:t>法宝视频｜</a:t>
            </a:r>
            <a:r>
              <a:rPr altLang="zh-CN" dirty="0" lang="en-US" sz="1400">
                <a:solidFill>
                  <a:srgbClr val="93571B"/>
                </a:solidFill>
                <a:cs typeface="+mn-ea"/>
                <a:sym typeface="+mn-lt"/>
              </a:rPr>
              <a:t>English</a:t>
            </a:r>
            <a:r>
              <a:rPr altLang="en-US" dirty="0" lang="zh-CN" sz="1400">
                <a:solidFill>
                  <a:srgbClr val="93571B"/>
                </a:solidFill>
                <a:cs typeface="+mn-ea"/>
                <a:sym typeface="+mn-lt"/>
              </a:rPr>
              <a:t>｜行政执法｜检察</a:t>
            </a:r>
            <a:r>
              <a:rPr dirty="0" lang="zh-CN" sz="1400">
                <a:solidFill>
                  <a:srgbClr val="93571B"/>
                </a:solidFill>
                <a:cs typeface="+mn-ea"/>
                <a:sym typeface="+mn-lt"/>
              </a:rPr>
              <a:t>文书</a:t>
            </a:r>
            <a:r>
              <a:rPr altLang="zh-CN" dirty="0" lang="en-US" sz="1400">
                <a:solidFill>
                  <a:srgbClr val="93571B"/>
                </a:solidFill>
                <a:cs typeface="+mn-ea"/>
                <a:sym typeface="+mn-lt"/>
              </a:rPr>
              <a:t> </a:t>
            </a:r>
            <a:r>
              <a:rPr altLang="en-US" dirty="0" lang="zh-CN" sz="1400">
                <a:solidFill>
                  <a:srgbClr val="93571B"/>
                </a:solidFill>
                <a:cs typeface="+mn-ea"/>
                <a:sym typeface="+mn-lt"/>
              </a:rPr>
              <a:t>｜律</a:t>
            </a:r>
            <a:r>
              <a:rPr altLang="zh-CN" dirty="0" lang="en-US" sz="1400">
                <a:solidFill>
                  <a:srgbClr val="93571B"/>
                </a:solidFill>
                <a:cs typeface="+mn-ea"/>
                <a:sym typeface="+mn-lt"/>
              </a:rPr>
              <a:t>AI</a:t>
            </a:r>
            <a:r>
              <a:rPr altLang="en-US" dirty="0" lang="zh-CN" sz="1400">
                <a:solidFill>
                  <a:srgbClr val="93571B"/>
                </a:solidFill>
                <a:cs typeface="+mn-ea"/>
                <a:sym typeface="+mn-lt"/>
              </a:rPr>
              <a:t>多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320385" y="1808137"/>
            <a:ext cx="3744384" cy="782074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用户可在每个库的检索框右侧点击“高级检索”进入高级检索页面。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9346565" y="4220845"/>
            <a:ext cx="2748915" cy="124650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“高级检索”有</a:t>
            </a:r>
            <a:r>
              <a:rPr altLang="zh-CN"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5</a:t>
            </a:r>
            <a:r>
              <a:rPr altLang="zh-CN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个默认检索项，可在右侧的功能区选择增加其它检索项。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" y="518160"/>
            <a:ext cx="458470" cy="45847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310515" y="328930"/>
            <a:ext cx="836930" cy="836930"/>
          </a:xfrm>
          <a:prstGeom prst="ellipse">
            <a:avLst/>
          </a:prstGeom>
          <a:noFill/>
          <a:ln w="28575">
            <a:solidFill>
              <a:srgbClr val="935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lang="zh-CN"/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高级检索</a:t>
            </a:r>
          </a:p>
        </p:txBody>
      </p:sp>
      <p:pic>
        <p:nvPicPr>
          <p:cNvPr descr="logo_c"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35095C-2456-7C18-3DFF-2DFE090D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932" y="1895889"/>
            <a:ext cx="7693809" cy="83458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CCD4DD8-FAEC-A72C-46EB-57824F16C27B}"/>
              </a:ext>
            </a:extLst>
          </p:cNvPr>
          <p:cNvSpPr/>
          <p:nvPr/>
        </p:nvSpPr>
        <p:spPr>
          <a:xfrm>
            <a:off x="10972800" y="2026024"/>
            <a:ext cx="546847" cy="23308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F1AC874-4927-AE0E-400C-C8C16F4CC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3" y="3351677"/>
            <a:ext cx="7442317" cy="31773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" y="518160"/>
            <a:ext cx="458470" cy="45847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310515" y="328930"/>
            <a:ext cx="836930" cy="836930"/>
          </a:xfrm>
          <a:prstGeom prst="ellipse">
            <a:avLst/>
          </a:prstGeom>
          <a:noFill/>
          <a:ln w="28575">
            <a:solidFill>
              <a:srgbClr val="935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lang="zh-CN"/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1269365" y="485140"/>
            <a:ext cx="382714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目录检索及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问答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370330"/>
            <a:ext cx="5969000" cy="29959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5BF1BA-68E6-3C66-C4A8-F308D1480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64" y="3115807"/>
            <a:ext cx="5788789" cy="37421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pt-qn.molishe.com/bs-prod3/geVlI6/assets/ppt/media/image73.png?imageView2/0/w/1920/h/1080" id="11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4927" y="1511520"/>
            <a:ext cx="3090276" cy="4482292"/>
          </a:xfrm>
          <a:prstGeom prst="rect">
            <a:avLst/>
          </a:prstGeom>
        </p:spPr>
      </p:pic>
      <p:sp>
        <p:nvSpPr>
          <p:cNvPr id="12" name="Text 2"/>
          <p:cNvSpPr/>
          <p:nvPr/>
        </p:nvSpPr>
        <p:spPr>
          <a:xfrm>
            <a:off x="1274341" y="3990557"/>
            <a:ext cx="2711451" cy="276999"/>
          </a:xfrm>
          <a:prstGeom prst="rect">
            <a:avLst/>
          </a:prstGeom>
          <a:noFill/>
        </p:spPr>
        <p:txBody>
          <a:bodyPr anchor="ctr" bIns="0" lIns="0" rIns="0" rtlCol="0" tIns="0" vert="horz" wrap="square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C49D88"/>
                </a:solidFill>
                <a:effectLst/>
                <a:uLnTx/>
                <a:uFill>
                  <a:solidFill>
                    <a:srgbClr val="C49D88"/>
                  </a:solidFill>
                </a:uFill>
                <a:latin charset="-122" panose="020B0503020204020204" typeface="微软雅黑"/>
                <a:ea charset="-122" panose="020B0503020204020204" typeface="微软雅黑"/>
                <a:cs charset="-120" pitchFamily="34" typeface="思源宋体 CN Heavy"/>
              </a:rPr>
              <a:t>法宝联想</a:t>
            </a:r>
            <a:endParaRPr altLang="en-US" b="1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0" pitchFamily="34" typeface="思源宋体 CN Heavy"/>
            </a:endParaRPr>
          </a:p>
        </p:txBody>
      </p:sp>
      <p:sp>
        <p:nvSpPr>
          <p:cNvPr id="13" name="Text 3"/>
          <p:cNvSpPr/>
          <p:nvPr/>
        </p:nvSpPr>
        <p:spPr>
          <a:xfrm>
            <a:off x="1376339" y="4403183"/>
            <a:ext cx="2552700" cy="1278620"/>
          </a:xfrm>
          <a:prstGeom prst="rect">
            <a:avLst/>
          </a:prstGeom>
          <a:noFill/>
        </p:spPr>
        <p:txBody>
          <a:bodyPr anchor="t" bIns="0" lIns="0" rIns="0" rtlCol="0" tIns="0" vert="horz" wrap="square"/>
          <a:lstStyle/>
          <a:p>
            <a:pPr algn="just" fontAlgn="base" indent="307975" marL="635">
              <a:lnSpc>
                <a:spcPct val="150000"/>
              </a:lnSpc>
              <a:spcBef>
                <a:spcPts val="1125"/>
              </a:spcBef>
            </a:pPr>
            <a:r>
              <a:rPr altLang="zh-CN" dirty="0" lang="en-US" sz="1400">
                <a:solidFill>
                  <a:srgbClr val="000000">
                    <a:lumMod val="75000"/>
                    <a:lumOff val="25000"/>
                  </a:srgbClr>
                </a:solidFill>
                <a:uFill>
                  <a:solidFill>
                    <a:srgbClr val="000000">
                      <a:lumMod val="75000"/>
                      <a:lumOff val="25000"/>
                    </a:srgbClr>
                  </a:solidFill>
                </a:uFill>
                <a:ea charset="-122" pitchFamily="34" typeface="阿里巴巴普惠体"/>
              </a:rPr>
              <a:t>  </a:t>
            </a:r>
            <a:r>
              <a:rPr altLang="zh-CN" dirty="0" lang="zh-CN" sz="1400">
                <a:solidFill>
                  <a:srgbClr val="000000">
                    <a:lumMod val="75000"/>
                    <a:lumOff val="25000"/>
                  </a:srgbClr>
                </a:solidFill>
                <a:uFill>
                  <a:solidFill>
                    <a:srgbClr val="000000">
                      <a:lumMod val="75000"/>
                      <a:lumOff val="25000"/>
                    </a:srgbClr>
                  </a:solidFill>
                </a:uFill>
                <a:ea charset="-122" pitchFamily="34" typeface="阿里巴巴普惠体"/>
              </a:rPr>
              <a:t>在各子库之间创建立体化的知识体系，一次检索可以获得与检索结果相关的其他的法律信息。</a:t>
            </a:r>
          </a:p>
        </p:txBody>
      </p:sp>
      <p:pic>
        <p:nvPicPr>
          <p:cNvPr descr="https://ppt-qn.molishe.com/bs-prod3/geVlI6/assets/ppt/media/image75.png?imageView2/0/w/1920/h/1080" id="14" name="Imag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52141" y="5930312"/>
            <a:ext cx="955851" cy="63500"/>
          </a:xfrm>
          <a:prstGeom prst="rect">
            <a:avLst/>
          </a:prstGeom>
        </p:spPr>
      </p:pic>
      <p:pic>
        <p:nvPicPr>
          <p:cNvPr descr="https://ppt-qn.molishe.com/bs-prod3/geVlI6/assets/ppt/media/image77.png?imageView2/0/w/1920/h/1080" id="15" name="Imag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80609" y="1511520"/>
            <a:ext cx="3090276" cy="4482292"/>
          </a:xfrm>
          <a:prstGeom prst="rect">
            <a:avLst/>
          </a:prstGeom>
        </p:spPr>
      </p:pic>
      <p:sp>
        <p:nvSpPr>
          <p:cNvPr id="16" name="Text 4"/>
          <p:cNvSpPr/>
          <p:nvPr/>
        </p:nvSpPr>
        <p:spPr>
          <a:xfrm>
            <a:off x="4770021" y="3990557"/>
            <a:ext cx="2711451" cy="276999"/>
          </a:xfrm>
          <a:prstGeom prst="rect">
            <a:avLst/>
          </a:prstGeom>
          <a:noFill/>
        </p:spPr>
        <p:txBody>
          <a:bodyPr anchor="ctr" bIns="0" lIns="0" rIns="0" rtlCol="0" tIns="0" vert="horz" wrap="square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chemeClr val="accent5"/>
                </a:solidFill>
                <a:effectLst/>
                <a:uLnTx/>
                <a:uFill>
                  <a:solidFill>
                    <a:srgbClr val="FBE3CD"/>
                  </a:solidFill>
                </a:uFill>
                <a:latin charset="-122" panose="020B0503020204020204" typeface="微软雅黑"/>
                <a:ea charset="-122" panose="020B0503020204020204" typeface="微软雅黑"/>
                <a:cs charset="-120" pitchFamily="34" typeface="思源宋体 CN Heavy"/>
              </a:rPr>
              <a:t>法宝之窗</a:t>
            </a:r>
            <a:endParaRPr altLang="en-US" b="1" baseline="0" cap="none" dirty="0" i="0" kern="1200" kumimoji="0" lang="zh-CN" noProof="0" normalizeH="0" spc="0" strike="noStrike" sz="1800" u="none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0" pitchFamily="34" typeface="思源宋体 CN Heavy"/>
            </a:endParaRPr>
          </a:p>
        </p:txBody>
      </p:sp>
      <p:sp>
        <p:nvSpPr>
          <p:cNvPr id="17" name="Text 5"/>
          <p:cNvSpPr/>
          <p:nvPr/>
        </p:nvSpPr>
        <p:spPr>
          <a:xfrm>
            <a:off x="4872019" y="4403183"/>
            <a:ext cx="2552700" cy="1278620"/>
          </a:xfrm>
          <a:prstGeom prst="rect">
            <a:avLst/>
          </a:prstGeom>
          <a:noFill/>
        </p:spPr>
        <p:txBody>
          <a:bodyPr anchor="t" bIns="0" lIns="0" rIns="0" rtlCol="0" tIns="0" vert="horz" wrap="square"/>
          <a:lstStyle/>
          <a:p>
            <a:pPr algn="just">
              <a:lnSpc>
                <a:spcPct val="120000"/>
              </a:lnSpc>
              <a:defRPr/>
            </a:pPr>
            <a:r>
              <a:rPr altLang="zh-CN" dirty="0" lang="en-US" sz="1400">
                <a:solidFill>
                  <a:srgbClr val="000000">
                    <a:lumMod val="75000"/>
                    <a:lumOff val="25000"/>
                  </a:srgbClr>
                </a:solidFill>
                <a:uFill>
                  <a:solidFill>
                    <a:srgbClr val="000000">
                      <a:lumMod val="75000"/>
                      <a:lumOff val="25000"/>
                    </a:srgbClr>
                  </a:solidFill>
                </a:uFill>
                <a:ea charset="-122" pitchFamily="34" typeface="阿里巴巴普惠体"/>
              </a:rPr>
              <a:t>         </a:t>
            </a:r>
            <a:r>
              <a:rPr altLang="zh-CN" dirty="0" lang="zh-CN" sz="1400">
                <a:solidFill>
                  <a:srgbClr val="000000">
                    <a:lumMod val="75000"/>
                    <a:lumOff val="25000"/>
                  </a:srgbClr>
                </a:solidFill>
                <a:uFill>
                  <a:solidFill>
                    <a:srgbClr val="000000">
                      <a:lumMod val="75000"/>
                      <a:lumOff val="25000"/>
                    </a:srgbClr>
                  </a:solidFill>
                </a:uFill>
                <a:ea charset="-122" pitchFamily="34" typeface="阿里巴巴普惠体"/>
              </a:rPr>
              <a:t>显示法规标题、发布部门、时效性、法规类别等基本信息，或者显示法条的详细内容，以及法条相关联的其他法律信息。</a:t>
            </a:r>
          </a:p>
          <a:p>
            <a:pPr algn="just" defTabSz="914400" eaLnBrk="1" fontAlgn="auto" hangingPunct="1" indent="0" latinLnBrk="0" lvl="0" marL="0" marR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altLang="en-US" b="0" baseline="0" cap="none" dirty="0" i="0" kern="120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0" pitchFamily="34" typeface="阿里巴巴普惠体"/>
              <a:ea charset="-122" pitchFamily="34" typeface="阿里巴巴普惠体"/>
              <a:cs charset="-120" pitchFamily="34" typeface="阿里巴巴普惠体"/>
            </a:endParaRPr>
          </a:p>
        </p:txBody>
      </p:sp>
      <p:pic>
        <p:nvPicPr>
          <p:cNvPr descr="https://ppt-qn.molishe.com/bs-prod3/geVlI6/assets/ppt/media/image79.png?imageView2/0/w/1920/h/1080" id="18" name="Imag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47820" y="5930312"/>
            <a:ext cx="955851" cy="63500"/>
          </a:xfrm>
          <a:prstGeom prst="rect">
            <a:avLst/>
          </a:prstGeom>
        </p:spPr>
      </p:pic>
      <p:pic>
        <p:nvPicPr>
          <p:cNvPr descr="https://ppt-qn.molishe.com/bs-prod3/geVlI6/assets/ppt/media/image73.png?imageView2/0/w/1920/h/1080" id="19" name="Imag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7767" y="1485927"/>
            <a:ext cx="3090276" cy="4482292"/>
          </a:xfrm>
          <a:prstGeom prst="rect">
            <a:avLst/>
          </a:prstGeom>
        </p:spPr>
      </p:pic>
      <p:sp>
        <p:nvSpPr>
          <p:cNvPr id="20" name="Text 6"/>
          <p:cNvSpPr/>
          <p:nvPr/>
        </p:nvSpPr>
        <p:spPr>
          <a:xfrm>
            <a:off x="8206208" y="3990557"/>
            <a:ext cx="2711451" cy="276999"/>
          </a:xfrm>
          <a:prstGeom prst="rect">
            <a:avLst/>
          </a:prstGeom>
          <a:noFill/>
        </p:spPr>
        <p:txBody>
          <a:bodyPr anchor="ctr" bIns="0" lIns="0" rIns="0" rtlCol="0" tIns="0" vert="horz" wrap="square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C49D88"/>
                </a:solidFill>
                <a:effectLst/>
                <a:uLnTx/>
                <a:uFill>
                  <a:solidFill>
                    <a:srgbClr val="C49D88"/>
                  </a:solidFill>
                </a:uFill>
                <a:latin charset="-122" panose="020B0503020204020204" typeface="微软雅黑"/>
                <a:ea charset="-122" panose="020B0503020204020204" typeface="微软雅黑"/>
                <a:cs charset="-120" pitchFamily="34" typeface="思源宋体 CN Heavy"/>
              </a:rPr>
              <a:t>法规变迁</a:t>
            </a:r>
            <a:endParaRPr altLang="en-US" b="1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0" pitchFamily="34" typeface="思源宋体 CN Heavy"/>
            </a:endParaRPr>
          </a:p>
        </p:txBody>
      </p:sp>
      <p:sp>
        <p:nvSpPr>
          <p:cNvPr id="21" name="Text 7"/>
          <p:cNvSpPr/>
          <p:nvPr/>
        </p:nvSpPr>
        <p:spPr>
          <a:xfrm>
            <a:off x="8308206" y="4403184"/>
            <a:ext cx="2552700" cy="1278620"/>
          </a:xfrm>
          <a:prstGeom prst="rect">
            <a:avLst/>
          </a:prstGeom>
          <a:noFill/>
        </p:spPr>
        <p:txBody>
          <a:bodyPr anchor="t" bIns="0" lIns="0" rIns="0" rtlCol="0" tIns="0" vert="horz" wrap="square"/>
          <a:lstStyle/>
          <a:p>
            <a:pPr algn="just" fontAlgn="base" indent="307975">
              <a:lnSpc>
                <a:spcPct val="150000"/>
              </a:lnSpc>
              <a:spcBef>
                <a:spcPts val="1125"/>
              </a:spcBef>
            </a:pPr>
            <a:r>
              <a:rPr altLang="zh-CN" dirty="0" lang="zh-CN" sz="1400">
                <a:solidFill>
                  <a:srgbClr val="000000">
                    <a:lumMod val="75000"/>
                    <a:lumOff val="25000"/>
                  </a:srgbClr>
                </a:solidFill>
                <a:uFill>
                  <a:solidFill>
                    <a:srgbClr val="000000">
                      <a:lumMod val="75000"/>
                      <a:lumOff val="25000"/>
                    </a:srgbClr>
                  </a:solidFill>
                </a:uFill>
                <a:ea charset="-122" pitchFamily="34" typeface="阿里巴巴普惠体"/>
              </a:rPr>
              <a:t>罗列法规历次修订版本，辅助用户掌握修订全貌，另外提供整理版、对照版、编注版，便于新旧法对比研究。</a:t>
            </a:r>
          </a:p>
        </p:txBody>
      </p:sp>
      <p:pic>
        <p:nvPicPr>
          <p:cNvPr descr="https://ppt-qn.molishe.com/bs-prod3/geVlI6/assets/ppt/media/image75.png?imageView2/0/w/1920/h/1080" id="22" name="Imag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84008" y="5904719"/>
            <a:ext cx="955851" cy="63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30" y="1769734"/>
            <a:ext cx="2935052" cy="183998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cstate="print"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31" name="椭圆 30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特色功能</a:t>
            </a:r>
          </a:p>
        </p:txBody>
      </p:sp>
      <p:pic>
        <p:nvPicPr>
          <p:cNvPr descr="logo_c"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225F1D-A779-8EB4-F33C-3FEAF2413F32}"/>
              </a:ext>
            </a:extLst>
          </p:cNvPr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75" y="1769734"/>
            <a:ext cx="2842340" cy="183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686756-BFF3-6021-B287-0C0F9C4AD4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6020" y="2002155"/>
            <a:ext cx="2869565" cy="135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 algn="l" defTabSz="91313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lang="zh-CN" noProof="1">
                <a:solidFill>
                  <a:prstClr val="black"/>
                </a:solidFill>
                <a:latin typeface="+mn-ea"/>
                <a:ea typeface="思源黑体"/>
                <a:cs typeface="+mn-ea"/>
                <a:sym typeface="+mn-lt"/>
              </a:rPr>
              <a:t>热点追踪</a:t>
            </a:r>
            <a:endParaRPr altLang="en-US" b="1" baseline="0" cap="none" i="0" kern="1200" kumimoji="0" lang="zh-CN" noProof="1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思源黑体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" y="2784475"/>
            <a:ext cx="3071495" cy="1978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305" y="1749425"/>
            <a:ext cx="8333105" cy="4172585"/>
          </a:xfrm>
          <a:prstGeom prst="round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>
                <a:defRPr/>
              </a:pPr>
              <a:endParaRPr kern="0"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lang="zh-CN" sz="7200">
                <a:solidFill>
                  <a:prstClr val="black"/>
                </a:solidFill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司法案例数据库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893223" y="3688379"/>
            <a:ext cx="2011986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/>
            <a:r>
              <a:rPr altLang="zh-CN" dirty="0" lang="en-US" spc="600">
                <a:solidFill>
                  <a:srgbClr val="93571B"/>
                </a:solidFill>
                <a:cs typeface="+mn-ea"/>
                <a:sym typeface="+mn-lt"/>
              </a:rPr>
              <a:t>The part 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BF843FE0-C51B-A5E6-8889-5CB9E652B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6393BF6-8FFF-A383-B71E-46154F15CD58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" y="518160"/>
            <a:ext cx="458470" cy="45847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09045C20-C859-6FE6-E909-3B158DB80495}"/>
              </a:ext>
            </a:extLst>
          </p:cNvPr>
          <p:cNvSpPr/>
          <p:nvPr/>
        </p:nvSpPr>
        <p:spPr>
          <a:xfrm>
            <a:off x="310515" y="328930"/>
            <a:ext cx="836930" cy="836930"/>
          </a:xfrm>
          <a:prstGeom prst="ellipse">
            <a:avLst/>
          </a:prstGeom>
          <a:noFill/>
          <a:ln w="28575">
            <a:solidFill>
              <a:srgbClr val="935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lang="zh-CN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E9C61CC9-5B18-C4B3-56B0-4684D110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互动提问</a:t>
            </a:r>
          </a:p>
        </p:txBody>
      </p:sp>
      <p:pic>
        <p:nvPicPr>
          <p:cNvPr descr="logo_c" id="10" name="图片 9">
            <a:extLst>
              <a:ext uri="{FF2B5EF4-FFF2-40B4-BE49-F238E27FC236}">
                <a16:creationId xmlns:a16="http://schemas.microsoft.com/office/drawing/2014/main" id="{730F8FA2-0A74-8D52-10DA-E266BDEDAC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DB9F365-DA9A-CF8D-8DA2-5A2EE573E477}"/>
              </a:ext>
            </a:extLst>
          </p:cNvPr>
          <p:cNvSpPr txBox="1"/>
          <p:nvPr/>
        </p:nvSpPr>
        <p:spPr>
          <a:xfrm>
            <a:off x="2675965" y="2921168"/>
            <a:ext cx="6840070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zh-CN" sz="6000"/>
              <a:t>司法案例有什么用？</a:t>
            </a:r>
          </a:p>
        </p:txBody>
      </p:sp>
    </p:spTree>
    <p:extLst>
      <p:ext uri="{BB962C8B-B14F-4D97-AF65-F5344CB8AC3E}">
        <p14:creationId xmlns:p14="http://schemas.microsoft.com/office/powerpoint/2010/main" val="31767910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18129"/>
            <a:ext cx="836706" cy="836706"/>
            <a:chOff x="370541" y="256988"/>
            <a:chExt cx="974165" cy="9741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司法案例数据库</a:t>
            </a:r>
          </a:p>
        </p:txBody>
      </p:sp>
      <p:sp>
        <p:nvSpPr>
          <p:cNvPr id="6" name="Freeform 2"/>
          <p:cNvSpPr/>
          <p:nvPr/>
        </p:nvSpPr>
        <p:spPr>
          <a:xfrm flipH="1" rot="16200000">
            <a:off x="7222525" y="1888524"/>
            <a:ext cx="6858000" cy="3080951"/>
          </a:xfrm>
          <a:custGeom>
            <a:avLst/>
            <a:gdLst>
              <a:gd fmla="*/ 0 w 4493825" name="connsiteX0"/>
              <a:gd fmla="*/ 1683178 h 1683178" name="connsiteY0"/>
              <a:gd fmla="*/ 1395283 w 4493825" name="connsiteX1"/>
              <a:gd fmla="*/ 337332 h 1683178" name="connsiteY1"/>
              <a:gd fmla="*/ 3057119 w 4493825" name="connsiteX2"/>
              <a:gd fmla="*/ 329566 h 1683178" name="connsiteY2"/>
              <a:gd fmla="*/ 4493825 w 4493825" name="connsiteX3"/>
              <a:gd fmla="*/ 1683178 h 168317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83178" w="4493825">
                <a:moveTo>
                  <a:pt x="0" y="1683178"/>
                </a:moveTo>
                <a:lnTo>
                  <a:pt x="1395283" y="337332"/>
                </a:lnTo>
                <a:cubicBezTo>
                  <a:pt x="1857337" y="-109191"/>
                  <a:pt x="2587300" y="-113072"/>
                  <a:pt x="3057119" y="329566"/>
                </a:cubicBezTo>
                <a:lnTo>
                  <a:pt x="4493825" y="1683178"/>
                </a:lnTo>
                <a:close/>
              </a:path>
            </a:pathLst>
          </a:custGeom>
          <a:solidFill>
            <a:srgbClr val="D2A784"/>
          </a:solidFill>
          <a:ln cap="flat" w="9525">
            <a:noFill/>
            <a:prstDash val="solid"/>
            <a:miter/>
          </a:ln>
        </p:spPr>
        <p:txBody>
          <a:bodyPr anchor="ctr" rtlCol="0" wrap="square">
            <a:noAutofit/>
          </a:bodyPr>
          <a:lstStyle/>
          <a:p>
            <a:endParaRPr lang="en-US">
              <a:solidFill>
                <a:prstClr val="black"/>
              </a:solidFill>
              <a:latin panose="020F0502020204030204" typeface="Calibri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62977" y="1646078"/>
            <a:ext cx="5272147" cy="4481383"/>
            <a:chOff x="5926039" y="1267705"/>
            <a:chExt cx="5272147" cy="4481383"/>
          </a:xfrm>
        </p:grpSpPr>
        <p:pic>
          <p:nvPicPr>
            <p:cNvPr id="8" name="Picture 23"/>
            <p:cNvPicPr>
              <a:picLocks noChangeAspect="1"/>
            </p:cNvPicPr>
            <p:nvPr/>
          </p:nvPicPr>
          <p:blipFill>
            <a:blip cstate="screen" r:embed="rId4"/>
            <a:stretch>
              <a:fillRect/>
            </a:stretch>
          </p:blipFill>
          <p:spPr>
            <a:xfrm>
              <a:off x="5926039" y="1267705"/>
              <a:ext cx="5272147" cy="4481383"/>
            </a:xfrm>
            <a:prstGeom prst="rect">
              <a:avLst/>
            </a:prstGeom>
          </p:spPr>
        </p:pic>
        <p:pic>
          <p:nvPicPr>
            <p:cNvPr id="9" name="图片占位符 11"/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8" t="8188"/>
            <a:stretch>
              <a:fillRect/>
            </a:stretch>
          </p:blipFill>
          <p:spPr>
            <a:xfrm>
              <a:off x="6192695" y="1500877"/>
              <a:ext cx="4773799" cy="2662427"/>
            </a:xfrm>
            <a:prstGeom prst="rect">
              <a:avLst/>
            </a:prstGeom>
          </p:spPr>
        </p:pic>
      </p:grpSp>
      <p:grpSp>
        <p:nvGrpSpPr>
          <p:cNvPr id="10" name="Group 105"/>
          <p:cNvGrpSpPr/>
          <p:nvPr/>
        </p:nvGrpSpPr>
        <p:grpSpPr>
          <a:xfrm>
            <a:off x="645800" y="2360713"/>
            <a:ext cx="4196376" cy="584775"/>
            <a:chOff x="3085504" y="3143254"/>
            <a:chExt cx="4494316" cy="724196"/>
          </a:xfrm>
        </p:grpSpPr>
        <p:sp>
          <p:nvSpPr>
            <p:cNvPr id="11" name="Rectangle 16"/>
            <p:cNvSpPr/>
            <p:nvPr/>
          </p:nvSpPr>
          <p:spPr>
            <a:xfrm>
              <a:off x="5936745" y="3276658"/>
              <a:ext cx="1643075" cy="457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dirty="0" lang="zh-CN">
                  <a:solidFill>
                    <a:schemeClr val="bg1">
                      <a:lumMod val="50000"/>
                    </a:schemeClr>
                  </a:solidFill>
                  <a:cs charset="0" pitchFamily="34" typeface="Open Sans Light"/>
                </a:rPr>
                <a:t>司法案例</a:t>
              </a:r>
            </a:p>
          </p:txBody>
        </p:sp>
        <p:sp>
          <p:nvSpPr>
            <p:cNvPr id="12" name="Rectangle 92"/>
            <p:cNvSpPr/>
            <p:nvPr/>
          </p:nvSpPr>
          <p:spPr>
            <a:xfrm>
              <a:off x="3085504" y="3143254"/>
              <a:ext cx="2792533" cy="724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/>
              <a:r>
                <a:rPr altLang="zh-CN" b="1" dirty="0" i="0" lang="en-US" sz="3200">
                  <a:effectLst/>
                  <a:latin charset="-122" panose="020B0503020204020204" typeface="微软雅黑"/>
                  <a:ea charset="-122" panose="020B0503020204020204" typeface="微软雅黑"/>
                </a:rPr>
                <a:t>154584079</a:t>
              </a:r>
              <a:endParaRPr altLang="en-US" b="1" dirty="0" i="0" lang="zh-CN" sz="3200">
                <a:effectLst/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</p:grpSp>
      <p:grpSp>
        <p:nvGrpSpPr>
          <p:cNvPr id="13" name="Group 105"/>
          <p:cNvGrpSpPr/>
          <p:nvPr/>
        </p:nvGrpSpPr>
        <p:grpSpPr>
          <a:xfrm>
            <a:off x="663779" y="1619195"/>
            <a:ext cx="3894314" cy="584775"/>
            <a:chOff x="4282344" y="3143254"/>
            <a:chExt cx="4170807" cy="724196"/>
          </a:xfrm>
        </p:grpSpPr>
        <p:sp>
          <p:nvSpPr>
            <p:cNvPr id="14" name="Rectangle 16"/>
            <p:cNvSpPr/>
            <p:nvPr/>
          </p:nvSpPr>
          <p:spPr>
            <a:xfrm>
              <a:off x="5987490" y="3243438"/>
              <a:ext cx="2465661" cy="457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dirty="0" lang="zh-CN">
                  <a:solidFill>
                    <a:schemeClr val="bg1">
                      <a:lumMod val="50000"/>
                    </a:schemeClr>
                  </a:solidFill>
                  <a:cs charset="0" pitchFamily="34" typeface="Open Sans Light"/>
                </a:rPr>
                <a:t>全国各级人民法院</a:t>
              </a:r>
            </a:p>
          </p:txBody>
        </p:sp>
        <p:sp>
          <p:nvSpPr>
            <p:cNvPr id="15" name="Rectangle 92"/>
            <p:cNvSpPr/>
            <p:nvPr/>
          </p:nvSpPr>
          <p:spPr>
            <a:xfrm>
              <a:off x="4282344" y="3143254"/>
              <a:ext cx="1643074" cy="724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b="1" dirty="0" lang="en-US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charset="0" pitchFamily="34" typeface="Open Sans"/>
                </a:rPr>
                <a:t>3500+</a:t>
              </a:r>
              <a:endParaRPr b="1" dirty="0"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itchFamily="34" typeface="Open Sans Light"/>
              </a:endParaRPr>
            </a:p>
          </p:txBody>
        </p:sp>
      </p:grpSp>
      <p:sp>
        <p:nvSpPr>
          <p:cNvPr id="16" name="Rounded Rectangle 46"/>
          <p:cNvSpPr/>
          <p:nvPr/>
        </p:nvSpPr>
        <p:spPr>
          <a:xfrm>
            <a:off x="1142672" y="3535575"/>
            <a:ext cx="525781" cy="527615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4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charset="0" panose="020B0306030504020204" pitchFamily="34" typeface="Open Sans Condensed Light"/>
              </a:rPr>
              <a:t>01</a:t>
            </a:r>
            <a:endParaRPr b="0" baseline="0" cap="none" dirty="0" i="0" kern="0" kumimoji="0" lang="en-US" noProof="0" normalizeH="0" spc="0" strike="noStrike" sz="14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charset="0" panose="020B0806030504020204" pitchFamily="34" typeface="Open Sans Condensed"/>
            </a:endParaRPr>
          </a:p>
        </p:txBody>
      </p:sp>
      <p:sp>
        <p:nvSpPr>
          <p:cNvPr id="17" name="Rounded Rectangle 47"/>
          <p:cNvSpPr/>
          <p:nvPr/>
        </p:nvSpPr>
        <p:spPr>
          <a:xfrm>
            <a:off x="1142672" y="4393559"/>
            <a:ext cx="525781" cy="527615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400" u="none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latin typeface="+mn-ea"/>
                <a:cs charset="0" panose="020B0306030504020204" pitchFamily="34" typeface="Open Sans Condensed Light"/>
              </a:rPr>
              <a:t>02</a:t>
            </a:r>
            <a:endParaRPr b="0" baseline="0" cap="none" dirty="0" i="0" kern="0" kumimoji="0" lang="en-US" noProof="0" normalizeH="0" spc="0" strike="noStrike" sz="1400" u="none">
              <a:ln>
                <a:noFill/>
              </a:ln>
              <a:solidFill>
                <a:srgbClr val="EFF0F4"/>
              </a:solidFill>
              <a:effectLst/>
              <a:uLnTx/>
              <a:uFillTx/>
              <a:latin typeface="+mn-ea"/>
              <a:cs charset="0" panose="020B0806030504020204" pitchFamily="34" typeface="Open Sans Condensed"/>
            </a:endParaRPr>
          </a:p>
        </p:txBody>
      </p:sp>
      <p:sp>
        <p:nvSpPr>
          <p:cNvPr id="18" name="Rounded Rectangle 46"/>
          <p:cNvSpPr/>
          <p:nvPr/>
        </p:nvSpPr>
        <p:spPr>
          <a:xfrm>
            <a:off x="1142672" y="5251544"/>
            <a:ext cx="525781" cy="527615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4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charset="0" panose="020B0306030504020204" pitchFamily="34" typeface="Open Sans Condensed Light"/>
              </a:rPr>
              <a:t>03</a:t>
            </a:r>
            <a:endParaRPr b="0" baseline="0" cap="none" dirty="0" i="0" kern="0" kumimoji="0" lang="en-US" noProof="0" normalizeH="0" spc="0" strike="noStrike" sz="14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charset="0" panose="020B0806030504020204" pitchFamily="34" typeface="Open Sans Condensed"/>
            </a:endParaRPr>
          </a:p>
        </p:txBody>
      </p:sp>
      <p:sp>
        <p:nvSpPr>
          <p:cNvPr id="20" name="Text Placeholder 33"/>
          <p:cNvSpPr txBox="1"/>
          <p:nvPr/>
        </p:nvSpPr>
        <p:spPr>
          <a:xfrm>
            <a:off x="1926929" y="3616473"/>
            <a:ext cx="3529653" cy="323165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dirty="0" lang="zh-CN"/>
              <a:t>精选案例提炼裁判规则</a:t>
            </a:r>
            <a:endParaRPr b="1" dirty="0" lang="en-AU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sp>
        <p:nvSpPr>
          <p:cNvPr id="22" name="Text Placeholder 33"/>
          <p:cNvSpPr txBox="1"/>
          <p:nvPr/>
        </p:nvSpPr>
        <p:spPr>
          <a:xfrm>
            <a:off x="1904027" y="4471875"/>
            <a:ext cx="3225240" cy="323165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dirty="0" lang="zh-CN"/>
              <a:t>全方位的案由关联体系</a:t>
            </a:r>
            <a:endParaRPr b="1" dirty="0" lang="en-AU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1904027" y="5380000"/>
            <a:ext cx="2203917" cy="323165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0">
              <a:lnSpc>
                <a:spcPct val="100000"/>
              </a:lnSpc>
              <a:buNone/>
            </a:pPr>
            <a:r>
              <a:rPr altLang="en-US" b="1" dirty="0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charset="0" panose="020B0604020202020204" pitchFamily="34" typeface="Arial"/>
              </a:rPr>
              <a:t>权威来源更新及时</a:t>
            </a:r>
            <a:endParaRPr b="1" dirty="0" lang="en-AU">
              <a:solidFill>
                <a:schemeClr val="tx1">
                  <a:lumMod val="85000"/>
                  <a:lumOff val="15000"/>
                </a:schemeClr>
              </a:solidFill>
              <a:latin typeface="+mn-ea"/>
              <a:sym charset="0" panose="020B0604020202020204" pitchFamily="34" typeface="Arial"/>
            </a:endParaRPr>
          </a:p>
        </p:txBody>
      </p:sp>
      <p:pic>
        <p:nvPicPr>
          <p:cNvPr descr="logo_c"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/>
          <p:nvPr/>
        </p:nvSpPr>
        <p:spPr>
          <a:xfrm>
            <a:off x="434685" y="2847975"/>
            <a:ext cx="3505485" cy="1182183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指定文书位置，在锁定位置范围内进行检索，更快更精准锁定所需结果。</a:t>
            </a:r>
          </a:p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endParaRPr altLang="zh-CN" b="0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10778" y="318129"/>
            <a:ext cx="836706" cy="836706"/>
            <a:chOff x="370541" y="256988"/>
            <a:chExt cx="974165" cy="97416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定位检索</a:t>
            </a: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1E66BE-A186-C22E-DA45-F2C2A6D18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04" y="1499859"/>
            <a:ext cx="7382885" cy="36720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2F23BF7-2132-69E5-5F08-8AFC480A0044}"/>
              </a:ext>
            </a:extLst>
          </p:cNvPr>
          <p:cNvSpPr/>
          <p:nvPr/>
        </p:nvSpPr>
        <p:spPr>
          <a:xfrm>
            <a:off x="5531224" y="1900518"/>
            <a:ext cx="681317" cy="328108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法律关系图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391795" y="3185795"/>
            <a:ext cx="2353945" cy="110744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清晰的看出案件的具体情况，节省阅读案例的时间。</a:t>
            </a:r>
          </a:p>
        </p:txBody>
      </p:sp>
      <p:pic>
        <p:nvPicPr>
          <p:cNvPr descr="logo_c"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605" y="996950"/>
            <a:ext cx="6543675" cy="5458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案例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搜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391795" y="3185795"/>
            <a:ext cx="2353945" cy="110744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进入</a:t>
            </a:r>
            <a:r>
              <a:rPr altLang="zh-CN" dirty="0" lang="en-US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“</a:t>
            </a: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司法案例</a:t>
            </a:r>
            <a:r>
              <a:rPr altLang="zh-CN" dirty="0" lang="en-US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”</a:t>
            </a: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新版页面，选择案例，左侧可进行</a:t>
            </a:r>
            <a:r>
              <a:rPr altLang="zh-CN" dirty="0" lang="en-US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AI</a:t>
            </a: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搜索。</a:t>
            </a:r>
          </a:p>
        </p:txBody>
      </p:sp>
      <p:pic>
        <p:nvPicPr>
          <p:cNvPr descr="logo_c"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440" y="1595755"/>
            <a:ext cx="8496935" cy="38754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 t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altLang="en-US" b="0" baseline="0" cap="none" dirty="0" i="0" kern="1200" kumimoji="1" lang="zh-CN" noProof="0" normalizeH="0" spc="0" strike="noStrike" sz="2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panose="020B0604020202020204" typeface="Arial"/>
              <a:ea charset="-122" panose="020B0503020204020204" typeface="微软雅黑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9300" y="1644227"/>
            <a:ext cx="10693400" cy="4481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0" strike="noStrike" sz="373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10609060101010101" typeface="黑体"/>
                <a:ea charset="-122" panose="02010609060101010101" typeface="黑体"/>
                <a:cs typeface="+mn-cs"/>
              </a:rPr>
              <a:t>1985</a:t>
            </a:r>
            <a:r>
              <a:rPr altLang="en-US" b="0" baseline="0" cap="none" dirty="0" i="0" kern="1200" kumimoji="0" lang="zh-CN" noProof="0" normalizeH="0" spc="0" strike="noStrike" sz="373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10609060101010101" typeface="黑体"/>
                <a:ea charset="-122" panose="02010609060101010101" typeface="黑体"/>
                <a:cs typeface="+mn-cs"/>
              </a:rPr>
              <a:t>年，始于北京大学法律系</a:t>
            </a:r>
            <a:endParaRPr altLang="zh-CN" b="0" baseline="0" cap="none" dirty="0" i="0" kern="1200" kumimoji="0" lang="en-US" noProof="0" normalizeH="0" spc="0" strike="noStrike" sz="3735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10609060101010101" typeface="黑体"/>
              <a:ea charset="-122" panose="02010609060101010101" typeface="黑体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373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10609060101010101" typeface="黑体"/>
                <a:ea charset="-122" panose="02010609060101010101" typeface="黑体"/>
                <a:cs typeface="+mn-cs"/>
              </a:rPr>
              <a:t>1999年，成立北京北大英华科技有限公司</a:t>
            </a:r>
            <a:endParaRPr altLang="zh-CN" b="0" baseline="0" cap="none" dirty="0" i="0" kern="1200" kumimoji="0" lang="en-US" noProof="0" normalizeH="0" spc="0" strike="noStrike" sz="3735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10609060101010101" typeface="黑体"/>
              <a:ea charset="-122" panose="02010609060101010101" typeface="黑体"/>
              <a:cs typeface="+mn-cs"/>
            </a:endParaRPr>
          </a:p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373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10609060101010101" typeface="黑体"/>
                <a:ea charset="-122" panose="02010609060101010101" typeface="黑体"/>
                <a:cs typeface="+mn-cs"/>
              </a:rPr>
              <a:t>北京大学投资控股、北京大学法学院创办和主管</a:t>
            </a:r>
          </a:p>
          <a:p>
            <a:pPr algn="l" defTabSz="914400" eaLnBrk="1" fontAlgn="auto" hangingPunct="1" indent="0" latinLnBrk="0" lvl="0" marL="0" marR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altLang="en-US" b="0" baseline="0" cap="none" dirty="0" i="0" kern="1200" kumimoji="0" lang="zh-CN" noProof="0" normalizeH="0" spc="0" strike="noStrike" sz="3735" u="none">
              <a:ln>
                <a:noFill/>
              </a:ln>
              <a:solidFill>
                <a:srgbClr val="C00000"/>
              </a:solidFill>
              <a:effectLst/>
              <a:uLnTx/>
              <a:uFillTx/>
              <a:latin charset="-122" panose="02010609060101010101" typeface="黑体"/>
              <a:ea charset="-122" panose="02010609060101010101" typeface="黑体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4" y="640080"/>
            <a:ext cx="3627967" cy="8297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法学期刊数据库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570008" y="3680275"/>
            <a:ext cx="2201910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03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49" y="485448"/>
            <a:ext cx="28361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法学期刊数据库</a:t>
            </a:r>
          </a:p>
        </p:txBody>
      </p:sp>
      <p:sp>
        <p:nvSpPr>
          <p:cNvPr id="6" name="Parallelogram 18"/>
          <p:cNvSpPr/>
          <p:nvPr/>
        </p:nvSpPr>
        <p:spPr>
          <a:xfrm>
            <a:off x="4024545" y="1544714"/>
            <a:ext cx="6862438" cy="5313286"/>
          </a:xfrm>
          <a:prstGeom prst="parallelogram">
            <a:avLst>
              <a:gd fmla="val 78345" name="adj"/>
            </a:avLst>
          </a:prstGeom>
          <a:solidFill>
            <a:srgbClr val="D2A78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Parallelogram 20"/>
          <p:cNvSpPr/>
          <p:nvPr/>
        </p:nvSpPr>
        <p:spPr>
          <a:xfrm flipV="1">
            <a:off x="9626355" y="-2"/>
            <a:ext cx="2565645" cy="1544715"/>
          </a:xfrm>
          <a:prstGeom prst="parallelogram">
            <a:avLst>
              <a:gd fmla="val 78345" name="adj"/>
            </a:avLst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8" name="图片占位符 3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3" r="14509"/>
          <a:stretch>
            <a:fillRect/>
          </a:stretch>
        </p:blipFill>
        <p:spPr>
          <a:xfrm>
            <a:off x="6753411" y="1539452"/>
            <a:ext cx="4410635" cy="4432139"/>
          </a:xfrm>
          <a:prstGeom prst="rect">
            <a:avLst/>
          </a:prstGeom>
          <a:solidFill>
            <a:sysClr lastClr="FFFFFF" val="window">
              <a:lumMod val="95000"/>
            </a:sysClr>
          </a:solidFill>
        </p:spPr>
      </p:pic>
      <p:sp>
        <p:nvSpPr>
          <p:cNvPr id="9" name="Rectangle 23"/>
          <p:cNvSpPr/>
          <p:nvPr/>
        </p:nvSpPr>
        <p:spPr>
          <a:xfrm>
            <a:off x="1726112" y="2150848"/>
            <a:ext cx="3362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dirty="0" lang="zh-CN"/>
              <a:t>全面收录核心法学文章</a:t>
            </a:r>
            <a:endParaRPr altLang="en-US" kern="0" lang="zh-CN" noProof="1" sz="1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angle 43"/>
          <p:cNvSpPr/>
          <p:nvPr/>
        </p:nvSpPr>
        <p:spPr>
          <a:xfrm>
            <a:off x="1726110" y="4766988"/>
            <a:ext cx="3362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dirty="0" lang="zh-CN"/>
              <a:t>可视化统计分析</a:t>
            </a:r>
            <a:endParaRPr altLang="en-US" kern="0" lang="zh-CN" noProof="1" sz="10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Rectangle 45"/>
          <p:cNvSpPr/>
          <p:nvPr/>
        </p:nvSpPr>
        <p:spPr>
          <a:xfrm>
            <a:off x="1726112" y="3011213"/>
            <a:ext cx="3362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dirty="0" lang="zh-CN"/>
              <a:t>提供智能引注功能</a:t>
            </a:r>
            <a:endParaRPr altLang="en-US" kern="0" lang="zh-CN" noProof="1" sz="100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2" name="Straight Connector 74"/>
          <p:cNvCxnSpPr/>
          <p:nvPr/>
        </p:nvCxnSpPr>
        <p:spPr>
          <a:xfrm>
            <a:off x="1357999" y="1795248"/>
            <a:ext cx="0" cy="3803650"/>
          </a:xfrm>
          <a:prstGeom prst="line">
            <a:avLst/>
          </a:prstGeom>
          <a:noFill/>
          <a:ln algn="ctr" cap="flat" cmpd="sng" w="6350">
            <a:solidFill>
              <a:srgbClr val="93571B"/>
            </a:solidFill>
            <a:prstDash val="solid"/>
            <a:miter lim="800000"/>
          </a:ln>
          <a:effectLst/>
        </p:spPr>
      </p:cxnSp>
      <p:sp>
        <p:nvSpPr>
          <p:cNvPr id="13" name="Oval 75"/>
          <p:cNvSpPr/>
          <p:nvPr/>
        </p:nvSpPr>
        <p:spPr>
          <a:xfrm>
            <a:off x="1162737" y="2150848"/>
            <a:ext cx="384175" cy="384175"/>
          </a:xfrm>
          <a:prstGeom prst="ellipse">
            <a:avLst/>
          </a:prstGeom>
          <a:solidFill>
            <a:srgbClr val="93571B"/>
          </a:solidFill>
          <a:ln algn="ctr" cap="flat" cmpd="sng" w="381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F0302020204030204" pitchFamily="34" typeface="Calibri Light"/>
                <a:ea charset="-122" panose="02010600030101010101" typeface="等线"/>
                <a:cs typeface="+mn-cs"/>
              </a:rPr>
              <a:t>1</a:t>
            </a:r>
          </a:p>
        </p:txBody>
      </p:sp>
      <p:sp>
        <p:nvSpPr>
          <p:cNvPr id="14" name="Oval 76"/>
          <p:cNvSpPr/>
          <p:nvPr/>
        </p:nvSpPr>
        <p:spPr>
          <a:xfrm>
            <a:off x="1162737" y="3027148"/>
            <a:ext cx="384175" cy="384175"/>
          </a:xfrm>
          <a:prstGeom prst="ellipse">
            <a:avLst/>
          </a:prstGeom>
          <a:solidFill>
            <a:srgbClr val="93571B"/>
          </a:solidFill>
          <a:ln algn="ctr" cap="flat" cmpd="sng" w="381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F0302020204030204" pitchFamily="34" typeface="Calibri Light"/>
                <a:ea charset="-122" panose="02010600030101010101" typeface="等线"/>
                <a:cs typeface="+mn-cs"/>
              </a:rPr>
              <a:t>2</a:t>
            </a:r>
          </a:p>
        </p:txBody>
      </p:sp>
      <p:sp>
        <p:nvSpPr>
          <p:cNvPr id="15" name="Oval 77"/>
          <p:cNvSpPr/>
          <p:nvPr/>
        </p:nvSpPr>
        <p:spPr>
          <a:xfrm>
            <a:off x="1162737" y="3905035"/>
            <a:ext cx="384175" cy="384175"/>
          </a:xfrm>
          <a:prstGeom prst="ellipse">
            <a:avLst/>
          </a:prstGeom>
          <a:solidFill>
            <a:srgbClr val="93571B"/>
          </a:solidFill>
          <a:ln algn="ctr" cap="flat" cmpd="sng" w="381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F0302020204030204" pitchFamily="34" typeface="Calibri Light"/>
                <a:ea charset="-122" panose="02010600030101010101" typeface="等线"/>
                <a:cs typeface="+mn-cs"/>
              </a:rPr>
              <a:t>3</a:t>
            </a:r>
          </a:p>
        </p:txBody>
      </p:sp>
      <p:sp>
        <p:nvSpPr>
          <p:cNvPr id="16" name="Oval 78"/>
          <p:cNvSpPr/>
          <p:nvPr/>
        </p:nvSpPr>
        <p:spPr>
          <a:xfrm>
            <a:off x="1162737" y="4782923"/>
            <a:ext cx="384175" cy="384175"/>
          </a:xfrm>
          <a:prstGeom prst="ellipse">
            <a:avLst/>
          </a:prstGeom>
          <a:solidFill>
            <a:srgbClr val="93571B"/>
          </a:solidFill>
          <a:ln algn="ctr" cap="flat" cmpd="sng" w="381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F0302020204030204" pitchFamily="34" typeface="Calibri Light"/>
                <a:ea charset="-122" panose="02010600030101010101" typeface="等线"/>
                <a:cs typeface="+mn-cs"/>
              </a:rPr>
              <a:t>4</a:t>
            </a:r>
          </a:p>
        </p:txBody>
      </p:sp>
      <p:sp>
        <p:nvSpPr>
          <p:cNvPr id="17" name="Rectangle 43"/>
          <p:cNvSpPr/>
          <p:nvPr/>
        </p:nvSpPr>
        <p:spPr>
          <a:xfrm>
            <a:off x="1726111" y="3907452"/>
            <a:ext cx="3362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defRPr/>
            </a:pPr>
            <a:r>
              <a:rPr altLang="en-US" b="1" dirty="0" lang="zh-CN"/>
              <a:t>提供全方位检索方式</a:t>
            </a:r>
            <a:endParaRPr altLang="en-US" kern="0" lang="zh-CN" noProof="1" sz="100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descr="logo_c"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18129"/>
            <a:ext cx="836706" cy="836706"/>
            <a:chOff x="370541" y="256988"/>
            <a:chExt cx="974165" cy="9741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定位检索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434685" y="2847975"/>
            <a:ext cx="2518827" cy="155151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指定文书位置，在锁定位置范围内进行检索，更快更精准锁定所需结果。</a:t>
            </a:r>
          </a:p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endParaRPr altLang="zh-CN" b="0" baseline="0" cap="none" dirty="0" i="0" kern="1200" kumimoji="0" lang="zh-CN" noProof="0" normalizeH="0" spc="0" strike="noStrike" sz="18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05" y="1508125"/>
            <a:ext cx="7747000" cy="38417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35" y="1476375"/>
            <a:ext cx="9229090" cy="48958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10778" y="425166"/>
            <a:ext cx="836706" cy="836706"/>
            <a:chOff x="370541" y="256988"/>
            <a:chExt cx="974165" cy="9741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269550" y="581909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期刊文章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搜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391795" y="3185795"/>
            <a:ext cx="1770380" cy="147701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点击</a:t>
            </a:r>
            <a:r>
              <a:rPr altLang="zh-CN" dirty="0" lang="en-US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“</a:t>
            </a: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期刊文章</a:t>
            </a:r>
            <a:r>
              <a:rPr altLang="zh-CN" dirty="0" lang="en-US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”</a:t>
            </a: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板块，搜索相关内容，进行相关文章的</a:t>
            </a:r>
            <a:r>
              <a:rPr altLang="zh-CN" dirty="0" lang="en-US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AI</a:t>
            </a:r>
            <a:r>
              <a:rPr altLang="en-US" dirty="0" lang="zh-CN" sz="1600">
                <a:solidFill>
                  <a:srgbClr val="000000"/>
                </a:solidFill>
                <a:latin charset="-122" panose="020B0500000000000000" pitchFamily="34" typeface="思源黑体"/>
                <a:ea charset="-122" panose="020B0500000000000000" pitchFamily="34" typeface="思源黑体"/>
              </a:rPr>
              <a:t>搜。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6" y="1824043"/>
            <a:ext cx="4400963" cy="236168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290" y="425346"/>
            <a:ext cx="4051576" cy="270480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290" y="3823129"/>
            <a:ext cx="4051575" cy="254596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grpSp>
        <p:nvGrpSpPr>
          <p:cNvPr id="8" name="组合 7"/>
          <p:cNvGrpSpPr/>
          <p:nvPr/>
        </p:nvGrpSpPr>
        <p:grpSpPr>
          <a:xfrm>
            <a:off x="310778" y="425166"/>
            <a:ext cx="836706" cy="836706"/>
            <a:chOff x="370541" y="256988"/>
            <a:chExt cx="974165" cy="9741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269550" y="581909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智能引注</a:t>
            </a:r>
          </a:p>
        </p:txBody>
      </p:sp>
      <p:sp>
        <p:nvSpPr>
          <p:cNvPr id="12" name="Content Placeholder 2"/>
          <p:cNvSpPr txBox="1"/>
          <p:nvPr/>
        </p:nvSpPr>
        <p:spPr>
          <a:xfrm>
            <a:off x="500012" y="5081689"/>
            <a:ext cx="5489307" cy="931409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撰写文章时需要编辑众多引注，耗时耗力且容易出错已成为所有学者的写作痛点。“北大法宝”推出的“智能引注”功能可以一键化解“引注”痛点，短时间内可生成大量规整“引注”。</a:t>
            </a:r>
            <a:endParaRPr altLang="zh-CN" b="0" baseline="0" cap="none" dirty="0" i="0" kern="1200" kumimoji="0" lang="zh-CN" noProof="0" normalizeH="0" spc="0" strike="noStrike" sz="2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10778" y="425166"/>
            <a:ext cx="836706" cy="836706"/>
            <a:chOff x="370541" y="256988"/>
            <a:chExt cx="974165" cy="9741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269550" y="581909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注释排版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" y="2637790"/>
            <a:ext cx="2293620" cy="18897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0" y="797560"/>
            <a:ext cx="7551420" cy="55702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法宝律师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4476" y="3640756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04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18129"/>
            <a:ext cx="836706" cy="836706"/>
            <a:chOff x="370541" y="256988"/>
            <a:chExt cx="974165" cy="9741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 algn="l" defTabSz="91313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i="0" kern="1200" kumimoji="0" lang="zh-CN" noProof="1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思源黑体"/>
                <a:cs typeface="+mn-ea"/>
                <a:sym typeface="+mn-lt"/>
              </a:rPr>
              <a:t>法宝律师</a:t>
            </a:r>
          </a:p>
        </p:txBody>
      </p:sp>
      <p:sp>
        <p:nvSpPr>
          <p:cNvPr id="6" name="Freeform 2"/>
          <p:cNvSpPr/>
          <p:nvPr/>
        </p:nvSpPr>
        <p:spPr>
          <a:xfrm flipH="1" rot="16200000">
            <a:off x="7222525" y="1888524"/>
            <a:ext cx="6858000" cy="3080951"/>
          </a:xfrm>
          <a:custGeom>
            <a:avLst/>
            <a:gdLst>
              <a:gd fmla="*/ 0 w 4493825" name="connsiteX0"/>
              <a:gd fmla="*/ 1683178 h 1683178" name="connsiteY0"/>
              <a:gd fmla="*/ 1395283 w 4493825" name="connsiteX1"/>
              <a:gd fmla="*/ 337332 h 1683178" name="connsiteY1"/>
              <a:gd fmla="*/ 3057119 w 4493825" name="connsiteX2"/>
              <a:gd fmla="*/ 329566 h 1683178" name="connsiteY2"/>
              <a:gd fmla="*/ 4493825 w 4493825" name="connsiteX3"/>
              <a:gd fmla="*/ 1683178 h 168317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83178" w="4493825">
                <a:moveTo>
                  <a:pt x="0" y="1683178"/>
                </a:moveTo>
                <a:lnTo>
                  <a:pt x="1395283" y="337332"/>
                </a:lnTo>
                <a:cubicBezTo>
                  <a:pt x="1857337" y="-109191"/>
                  <a:pt x="2587300" y="-113072"/>
                  <a:pt x="3057119" y="329566"/>
                </a:cubicBezTo>
                <a:lnTo>
                  <a:pt x="4493825" y="1683178"/>
                </a:lnTo>
                <a:close/>
              </a:path>
            </a:pathLst>
          </a:custGeom>
          <a:solidFill>
            <a:srgbClr val="D2A784"/>
          </a:solidFill>
          <a:ln cap="flat" w="9525">
            <a:noFill/>
            <a:prstDash val="solid"/>
            <a:miter/>
          </a:ln>
        </p:spPr>
        <p:txBody>
          <a:bodyPr anchor="ctr" rtlCol="0" wrap="square"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typeface="思源黑体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39221" y="1620848"/>
            <a:ext cx="5272147" cy="4481383"/>
            <a:chOff x="5926039" y="1267705"/>
            <a:chExt cx="5272147" cy="4481383"/>
          </a:xfrm>
        </p:grpSpPr>
        <p:pic>
          <p:nvPicPr>
            <p:cNvPr id="8" name="Picture 23"/>
            <p:cNvPicPr>
              <a:picLocks noChangeAspect="1"/>
            </p:cNvPicPr>
            <p:nvPr/>
          </p:nvPicPr>
          <p:blipFill>
            <a:blip cstate="screen" r:embed="rId4"/>
            <a:stretch>
              <a:fillRect/>
            </a:stretch>
          </p:blipFill>
          <p:spPr>
            <a:xfrm>
              <a:off x="5926039" y="1267705"/>
              <a:ext cx="5272147" cy="4481383"/>
            </a:xfrm>
            <a:prstGeom prst="rect">
              <a:avLst/>
            </a:prstGeom>
          </p:spPr>
        </p:pic>
        <p:pic>
          <p:nvPicPr>
            <p:cNvPr id="9" name="图片占位符 11"/>
            <p:cNvPicPr>
              <a:picLocks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8" t="8188"/>
            <a:stretch>
              <a:fillRect/>
            </a:stretch>
          </p:blipFill>
          <p:spPr>
            <a:xfrm>
              <a:off x="6192695" y="1500877"/>
              <a:ext cx="4773799" cy="2662427"/>
            </a:xfrm>
            <a:prstGeom prst="rect">
              <a:avLst/>
            </a:prstGeom>
          </p:spPr>
        </p:pic>
      </p:grpSp>
      <p:sp>
        <p:nvSpPr>
          <p:cNvPr id="16" name="Rounded Rectangle 46"/>
          <p:cNvSpPr/>
          <p:nvPr/>
        </p:nvSpPr>
        <p:spPr>
          <a:xfrm>
            <a:off x="1407594" y="1353312"/>
            <a:ext cx="389729" cy="391088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"/>
                <a:cs charset="0" panose="020B0306030504020204" pitchFamily="34" typeface="Open Sans Condensed Light"/>
              </a:rPr>
              <a:t>1</a:t>
            </a:r>
            <a:endParaRPr b="0" baseline="0" cap="none" dirty="0" i="0" kern="0" kumimoji="0" lang="en-US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"/>
              <a:cs charset="0" panose="020B0806030504020204" pitchFamily="34" typeface="Open Sans Condensed"/>
            </a:endParaRPr>
          </a:p>
        </p:txBody>
      </p:sp>
      <p:sp>
        <p:nvSpPr>
          <p:cNvPr id="17" name="Rounded Rectangle 47"/>
          <p:cNvSpPr/>
          <p:nvPr/>
        </p:nvSpPr>
        <p:spPr>
          <a:xfrm>
            <a:off x="1407594" y="2211296"/>
            <a:ext cx="389729" cy="391088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200" u="none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latin typeface="+mn-ea"/>
                <a:ea typeface="思源黑体"/>
                <a:cs charset="0" panose="020B0306030504020204" pitchFamily="34" typeface="Open Sans Condensed Light"/>
              </a:rPr>
              <a:t>2</a:t>
            </a:r>
            <a:endParaRPr b="0" baseline="0" cap="none" dirty="0" i="0" kern="0" kumimoji="0" lang="en-US" noProof="0" normalizeH="0" spc="0" strike="noStrike" sz="1200" u="none">
              <a:ln>
                <a:noFill/>
              </a:ln>
              <a:solidFill>
                <a:srgbClr val="EFF0F4"/>
              </a:solidFill>
              <a:effectLst/>
              <a:uLnTx/>
              <a:uFillTx/>
              <a:latin typeface="+mn-ea"/>
              <a:ea typeface="思源黑体"/>
              <a:cs charset="0" panose="020B0806030504020204" pitchFamily="34" typeface="Open Sans Condensed"/>
            </a:endParaRPr>
          </a:p>
        </p:txBody>
      </p:sp>
      <p:sp>
        <p:nvSpPr>
          <p:cNvPr id="18" name="Rounded Rectangle 46"/>
          <p:cNvSpPr/>
          <p:nvPr/>
        </p:nvSpPr>
        <p:spPr>
          <a:xfrm>
            <a:off x="1407594" y="3069281"/>
            <a:ext cx="389729" cy="391088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"/>
                <a:cs charset="0" panose="020B0306030504020204" pitchFamily="34" typeface="Open Sans Condensed Light"/>
              </a:rPr>
              <a:t>3</a:t>
            </a:r>
            <a:endParaRPr b="0" baseline="0" cap="none" dirty="0" i="0" kern="0" kumimoji="0" lang="en-US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"/>
              <a:cs charset="0" panose="020B0806030504020204" pitchFamily="34" typeface="Open Sans Condensed"/>
            </a:endParaRPr>
          </a:p>
        </p:txBody>
      </p:sp>
      <p:sp>
        <p:nvSpPr>
          <p:cNvPr id="20" name="Text Placeholder 33"/>
          <p:cNvSpPr txBox="1"/>
          <p:nvPr/>
        </p:nvSpPr>
        <p:spPr>
          <a:xfrm>
            <a:off x="2284615" y="1389065"/>
            <a:ext cx="2616313" cy="307777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>
              <a:lnSpc>
                <a:spcPct val="100000"/>
              </a:lnSpc>
              <a:buNone/>
            </a:pPr>
            <a:r>
              <a:rPr altLang="en-US" b="1" dirty="0" lang="zh-CN" sz="2000"/>
              <a:t>律师栏目</a:t>
            </a:r>
            <a:endParaRPr b="1" baseline="0" cap="none" dirty="0" i="0" kern="1200" kumimoji="0" lang="en-AU" noProof="0" normalizeH="0" spc="0" strike="noStrike" sz="12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思源黑体"/>
              <a:cs typeface="+mn-cs"/>
              <a:sym charset="0" panose="020B0604020202020204" pitchFamily="34" typeface="Arial"/>
            </a:endParaRPr>
          </a:p>
        </p:txBody>
      </p:sp>
      <p:sp>
        <p:nvSpPr>
          <p:cNvPr id="22" name="Text Placeholder 33"/>
          <p:cNvSpPr txBox="1"/>
          <p:nvPr/>
        </p:nvSpPr>
        <p:spPr>
          <a:xfrm>
            <a:off x="2274419" y="2247141"/>
            <a:ext cx="2390670" cy="307777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>
              <a:lnSpc>
                <a:spcPct val="100000"/>
              </a:lnSpc>
              <a:buNone/>
            </a:pPr>
            <a:r>
              <a:rPr altLang="en-US" b="1" dirty="0" lang="zh-CN" sz="2000"/>
              <a:t>律所栏目</a:t>
            </a:r>
            <a:endParaRPr b="1" baseline="0" cap="none" dirty="0" i="0" kern="1200" kumimoji="0" lang="en-AU" noProof="0" normalizeH="0" spc="0" strike="noStrike" sz="12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思源黑体"/>
              <a:cs typeface="+mn-cs"/>
              <a:sym charset="0" panose="020B0604020202020204" pitchFamily="34" typeface="Arial"/>
            </a:endParaRPr>
          </a:p>
        </p:txBody>
      </p:sp>
      <p:sp>
        <p:nvSpPr>
          <p:cNvPr id="24" name="Text Placeholder 33"/>
          <p:cNvSpPr txBox="1"/>
          <p:nvPr/>
        </p:nvSpPr>
        <p:spPr>
          <a:xfrm>
            <a:off x="2270473" y="3025042"/>
            <a:ext cx="2757740" cy="615553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>
              <a:lnSpc>
                <a:spcPct val="100000"/>
              </a:lnSpc>
              <a:buNone/>
            </a:pPr>
            <a:r>
              <a:rPr altLang="en-US" b="1" dirty="0" lang="zh-CN" sz="2000"/>
              <a:t>实务文章栏目、律所刊物栏目、微信文章栏目</a:t>
            </a:r>
            <a:endParaRPr b="1" baseline="0" cap="none" dirty="0" i="0" kern="1200" kumimoji="0" lang="en-AU" noProof="0" normalizeH="0" spc="0" strike="noStrike" sz="20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思源黑体"/>
              <a:cs typeface="+mn-cs"/>
              <a:sym charset="0" panose="020B0604020202020204" pitchFamily="34" typeface="Arial"/>
            </a:endParaRPr>
          </a:p>
        </p:txBody>
      </p:sp>
      <p:pic>
        <p:nvPicPr>
          <p:cNvPr descr="logo_c"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sp>
        <p:nvSpPr>
          <p:cNvPr id="25" name="Rounded Rectangle 46"/>
          <p:cNvSpPr/>
          <p:nvPr/>
        </p:nvSpPr>
        <p:spPr>
          <a:xfrm>
            <a:off x="1405602" y="4091767"/>
            <a:ext cx="389729" cy="391088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"/>
                <a:cs charset="0" panose="020B0306030504020204" pitchFamily="34" typeface="Open Sans Condensed Light"/>
              </a:rPr>
              <a:t>4</a:t>
            </a:r>
            <a:endParaRPr b="0" baseline="0" cap="none" dirty="0" i="0" kern="0" kumimoji="0" lang="en-US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"/>
              <a:cs charset="0" panose="020B0806030504020204" pitchFamily="34" typeface="Open Sans Condensed"/>
            </a:endParaRPr>
          </a:p>
        </p:txBody>
      </p:sp>
      <p:sp>
        <p:nvSpPr>
          <p:cNvPr id="26" name="Text Placeholder 33"/>
          <p:cNvSpPr txBox="1"/>
          <p:nvPr/>
        </p:nvSpPr>
        <p:spPr>
          <a:xfrm>
            <a:off x="2270473" y="4130160"/>
            <a:ext cx="3580586" cy="307777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>
              <a:lnSpc>
                <a:spcPct val="100000"/>
              </a:lnSpc>
              <a:buNone/>
            </a:pPr>
            <a:r>
              <a:rPr altLang="en-US" b="1" dirty="0" lang="zh-CN" sz="2000"/>
              <a:t>期刊论文栏目、法律书籍栏目</a:t>
            </a:r>
            <a:endParaRPr b="1" baseline="0" cap="none" dirty="0" i="0" kern="1200" kumimoji="0" lang="en-AU" noProof="0" normalizeH="0" spc="0" strike="noStrike" sz="20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思源黑体"/>
              <a:cs typeface="+mn-cs"/>
              <a:sym charset="0" panose="020B0604020202020204" pitchFamily="34" typeface="Arial"/>
            </a:endParaRPr>
          </a:p>
        </p:txBody>
      </p:sp>
      <p:sp>
        <p:nvSpPr>
          <p:cNvPr id="27" name="Rounded Rectangle 46"/>
          <p:cNvSpPr/>
          <p:nvPr/>
        </p:nvSpPr>
        <p:spPr>
          <a:xfrm>
            <a:off x="1407594" y="4995537"/>
            <a:ext cx="389729" cy="391088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"/>
                <a:cs charset="0" panose="020B0306030504020204" pitchFamily="34" typeface="Open Sans Condensed Light"/>
              </a:rPr>
              <a:t>5</a:t>
            </a:r>
            <a:endParaRPr b="0" baseline="0" cap="none" dirty="0" i="0" kern="0" kumimoji="0" lang="en-US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"/>
              <a:cs charset="0" panose="020B0806030504020204" pitchFamily="34" typeface="Open Sans Condensed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2284615" y="5030691"/>
            <a:ext cx="1633627" cy="307777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>
              <a:lnSpc>
                <a:spcPct val="100000"/>
              </a:lnSpc>
              <a:buNone/>
            </a:pPr>
            <a:r>
              <a:rPr altLang="en-US" b="1" dirty="0" lang="zh-CN" sz="2000"/>
              <a:t>法律课程栏目</a:t>
            </a:r>
            <a:endParaRPr b="1" baseline="0" cap="none" dirty="0" i="0" kern="1200" kumimoji="0" lang="en-AU" noProof="0" normalizeH="0" spc="0" strike="noStrike" sz="20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思源黑体"/>
              <a:cs typeface="+mn-cs"/>
              <a:sym charset="0" panose="020B0604020202020204" pitchFamily="34" typeface="Arial"/>
            </a:endParaRPr>
          </a:p>
        </p:txBody>
      </p:sp>
      <p:sp>
        <p:nvSpPr>
          <p:cNvPr id="29" name="Rounded Rectangle 46"/>
          <p:cNvSpPr/>
          <p:nvPr/>
        </p:nvSpPr>
        <p:spPr>
          <a:xfrm>
            <a:off x="1407594" y="5889567"/>
            <a:ext cx="389729" cy="391088"/>
          </a:xfrm>
          <a:prstGeom prst="ellipse">
            <a:avLst/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b="0" baseline="0" cap="none" dirty="0" i="0" kern="0" kumimoji="0" lang="en-US" noProof="0" normalizeH="0" spc="0" strike="noStrike" sz="1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思源黑体"/>
                <a:cs charset="0" panose="020B0306030504020204" pitchFamily="34" typeface="Open Sans Condensed Light"/>
              </a:rPr>
              <a:t>6</a:t>
            </a:r>
            <a:endParaRPr b="0" baseline="0" cap="none" dirty="0" i="0" kern="0" kumimoji="0" lang="en-US" noProof="0" normalizeH="0" spc="0" strike="noStrike" sz="1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ea typeface="思源黑体"/>
              <a:cs charset="0" panose="020B0806030504020204" pitchFamily="34" typeface="Open Sans Condensed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2284615" y="5913765"/>
            <a:ext cx="3327296" cy="307777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lvl="0" marL="0">
              <a:lnSpc>
                <a:spcPct val="100000"/>
              </a:lnSpc>
              <a:buNone/>
            </a:pPr>
            <a:r>
              <a:rPr altLang="en-US" b="1" dirty="0" lang="zh-CN" sz="2000"/>
              <a:t>律师业务操作指引栏目</a:t>
            </a:r>
            <a:endParaRPr b="1" baseline="0" cap="none" dirty="0" i="0" kern="1200" kumimoji="0" lang="en-AU" noProof="0" normalizeH="0" spc="0" strike="noStrike" sz="2000" u="none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思源黑体"/>
              <a:cs typeface="+mn-cs"/>
              <a:sym charset="0" panose="020B0604020202020204" pitchFamily="34"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387892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en-US" b="1" dirty="0" lang="zh-CN">
                <a:solidFill>
                  <a:schemeClr val="tx1"/>
                </a:solidFill>
                <a:latin typeface="+mn-ea"/>
                <a:cs typeface="+mn-ea"/>
              </a:rPr>
              <a:t>律师栏目</a:t>
            </a:r>
            <a:endParaRPr altLang="zh-CN" b="1" dirty="0" lang="zh-CN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85928" y="3429000"/>
            <a:ext cx="3438262" cy="222407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律师栏目从律师视角出发，汇集律师实务、学术不同维度信息，并以可视化的知识图谱的形式呈现，形成涵盖律师所属律所、所在地区、执业年限等多维度的层次丰富、针对性强的律师数字画像，满足用户对律师代理案件进行分析等多样场景下的分析和应用。</a:t>
            </a:r>
            <a:endParaRPr altLang="zh-CN" b="0" baseline="0" cap="none" dirty="0" i="0" kern="1200" kumimoji="0" lang="zh-CN" noProof="0" normalizeH="0" spc="0" strike="noStrike" sz="40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310" y="3554917"/>
            <a:ext cx="6170762" cy="321495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540" y="151796"/>
            <a:ext cx="5168172" cy="327720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387892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 algn="l" defTabSz="91313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思源黑体"/>
                <a:cs typeface="+mn-ea"/>
              </a:rPr>
              <a:t>律所栏目</a:t>
            </a:r>
            <a:endParaRPr altLang="zh-CN" b="1" baseline="0" cap="none" dirty="0" i="0" kern="1200" kumimoji="0" lang="zh-CN" noProof="0" normalizeH="0" spc="0" strike="noStrike" sz="2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思源黑体"/>
              <a:cs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408560" y="2669084"/>
            <a:ext cx="2773552" cy="2172518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6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律所栏目以律师事务所为主体，综合呈现律所基础信息、代理案件、学术研究，为用户提供多维度的检索功能和可视化数据分析，方便用户从不同角度切入研究和应用。</a:t>
            </a:r>
            <a:endParaRPr altLang="zh-CN" b="0" baseline="0" cap="none" dirty="0" i="0" kern="1200" kumimoji="0" lang="zh-CN" noProof="0" normalizeH="0" spc="0" strike="noStrike" sz="4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439" y="1341316"/>
            <a:ext cx="7756922" cy="49406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77241" y="146474"/>
            <a:ext cx="2693247" cy="419100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ctr" defTabSz="609600"/>
            <a:r>
              <a:rPr altLang="en-US" b="1" dirty="0" lang="zh-CN" sz="1865">
                <a:solidFill>
                  <a:srgbClr val="B41F23"/>
                </a:solidFill>
                <a:latin charset="-122" panose="020B0503020204020204" typeface="微软雅黑"/>
                <a:ea charset="-122" panose="020B0503020204020204" typeface="微软雅黑"/>
              </a:rPr>
              <a:t>发展历程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90220" y="1327574"/>
            <a:ext cx="11565789" cy="4724891"/>
            <a:chOff x="147" y="2072"/>
            <a:chExt cx="18474" cy="7522"/>
          </a:xfrm>
        </p:grpSpPr>
        <p:cxnSp>
          <p:nvCxnSpPr>
            <p:cNvPr id="40" name="直接连接符 39"/>
            <p:cNvCxnSpPr/>
            <p:nvPr/>
          </p:nvCxnSpPr>
          <p:spPr>
            <a:xfrm flipV="1">
              <a:off x="488" y="5547"/>
              <a:ext cx="18133" cy="11"/>
            </a:xfrm>
            <a:prstGeom prst="line">
              <a:avLst/>
            </a:prstGeom>
            <a:ln cmpd="sng" w="73025">
              <a:solidFill>
                <a:srgbClr val="C00000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2797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145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530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008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328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446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566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9701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0685" y="5412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1804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12888" y="5412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14174" y="5412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5475" y="5413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16960" y="5412"/>
              <a:ext cx="326" cy="32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600"/>
              <a:endParaRPr altLang="en-US" lang="zh-CN" sz="2000">
                <a:solidFill>
                  <a:prstClr val="white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47" y="6237"/>
              <a:ext cx="1555" cy="22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1985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北大法律系成功研制中国第一个法律数据库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362" y="3138"/>
              <a:ext cx="1555" cy="22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1995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推出中国第一个法律网站</a:t>
              </a:r>
              <a:r>
                <a:rPr altLang="zh-CN" b="1" dirty="0" lang="en-US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“</a:t>
              </a:r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北大法律信息网</a:t>
              </a:r>
              <a:r>
                <a:rPr altLang="zh-CN" b="1" dirty="0" lang="en-US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”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402" y="6339"/>
              <a:ext cx="1555" cy="191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2008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持续参与中国法律援助等公益项目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4105" y="6311"/>
              <a:ext cx="1696" cy="32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2017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携手北京大学法学院等单位联合成立北京大学法律人工智能实验室</a:t>
              </a:r>
              <a:endParaRPr altLang="zh-CN" b="1" dirty="0" lang="en-US" sz="1400">
                <a:solidFill>
                  <a:prstClr val="black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2510" y="6310"/>
              <a:ext cx="1935" cy="22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1999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北京北大英华科技有限公司成立，定品牌为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“</a:t>
              </a:r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北大法宝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”</a:t>
              </a: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6432" y="2847"/>
              <a:ext cx="1555" cy="25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2003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《中国审判法律应用支持系统》在全国法院推广使用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145" y="6310"/>
              <a:ext cx="1555" cy="2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2002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首创法条联想，引领法规、案例、论文互动检索进入大数据时代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008" y="3429"/>
              <a:ext cx="1555" cy="191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2001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北大远程法律教育平台服务全国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12867" y="2431"/>
              <a:ext cx="1555" cy="2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2016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成立法律大数据与人工智能研发中心、法律智能化工程全面启动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802" y="6310"/>
              <a:ext cx="1555" cy="32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2014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推出我国第一个</a:t>
              </a:r>
              <a:r>
                <a:rPr altLang="zh-CN" b="1" dirty="0" lang="en-US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“</a:t>
              </a:r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规范性文件审查系统</a:t>
              </a:r>
              <a:r>
                <a:rPr altLang="zh-CN" b="1" dirty="0" lang="en-US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  <a:sym typeface="+mn-ea"/>
                </a:rPr>
                <a:t>”</a:t>
              </a:r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，开启智慧立法新时代</a:t>
              </a:r>
              <a:endParaRPr altLang="zh-CN" b="1" dirty="0" lang="en-US" sz="14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685" y="2555"/>
              <a:ext cx="1848" cy="29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2013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  <a:sym typeface="+mn-ea"/>
                </a:rPr>
                <a:t>“</a:t>
              </a:r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全国检察机关统一业务应用系统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”</a:t>
              </a:r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采用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“</a:t>
              </a:r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北大法宝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-</a:t>
              </a:r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法律知识资源平台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”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614" y="2846"/>
              <a:ext cx="1555" cy="26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2011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推出北大法宝</a:t>
              </a:r>
              <a:r>
                <a:rPr altLang="zh-CN" b="1" dirty="0" lang="en-US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V5.0</a:t>
              </a:r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，</a:t>
              </a:r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首创</a:t>
              </a:r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法律检索大数据动态分组筛选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9763" y="6339"/>
              <a:ext cx="1555" cy="22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2012</a:t>
              </a:r>
              <a:r>
                <a:rPr altLang="en-US" b="1" dirty="0" lang="zh-CN" sz="16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white">
                      <a:lumMod val="50000"/>
                    </a:prstClr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继中国法官培训网之后，中国律师培训网开通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6549" y="6310"/>
              <a:ext cx="1555" cy="191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2020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北大法宝类案检索平台正式上线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5023" y="2072"/>
              <a:ext cx="2015" cy="32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09600"/>
              <a:r>
                <a:rPr altLang="zh-CN" b="1" dirty="0" lang="en-US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2018</a:t>
              </a:r>
              <a:r>
                <a:rPr altLang="en-US" b="1" dirty="0" lang="zh-CN" sz="1600">
                  <a:solidFill>
                    <a:srgbClr val="FF0000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年</a:t>
              </a:r>
              <a:endParaRPr altLang="zh-CN" b="1" dirty="0" lang="en-US" sz="16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endParaRPr>
            </a:p>
            <a:p>
              <a:pPr defTabSz="609600"/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全面推出法宝智能产品：北大法宝</a:t>
              </a:r>
              <a:r>
                <a:rPr altLang="zh-CN" b="1" dirty="0" lang="en-US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V6</a:t>
              </a:r>
              <a:r>
                <a:rPr altLang="en-US" b="1" dirty="0" lang="zh-CN" sz="1400">
                  <a:solidFill>
                    <a:prstClr val="black"/>
                  </a:solidFill>
                  <a:latin charset="-122" panose="02010609060101010101" typeface="黑体"/>
                  <a:ea charset="-122" panose="02010609060101010101" typeface="黑体"/>
                  <a:cs charset="-122" panose="02010609060101010101" typeface="黑体"/>
                </a:rPr>
                <a:t>（智能检索）智慧立法、智慧执法、智慧司法、智慧法务、智能问答</a:t>
              </a:r>
            </a:p>
          </p:txBody>
        </p:sp>
      </p:grpSp>
      <p:pic>
        <p:nvPicPr>
          <p:cNvPr descr="图像" id="519" name="图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66407" y="4573"/>
            <a:ext cx="5238387" cy="4412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490221" y="3811"/>
            <a:ext cx="287020" cy="5619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/>
            <a:endParaRPr altLang="en-US" lang="zh-CN">
              <a:solidFill>
                <a:prstClr val="white"/>
              </a:solidFill>
              <a:latin panose="020F0502020204030204" typeface="Calibri"/>
              <a:ea charset="-122" panose="02010600030101010101" typeface="等线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490220" y="565785"/>
            <a:ext cx="3841115" cy="0"/>
          </a:xfrm>
          <a:prstGeom prst="line">
            <a:avLst/>
          </a:prstGeom>
          <a:ln>
            <a:solidFill>
              <a:srgbClr val="C0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994814" y="940647"/>
            <a:ext cx="1109980" cy="2273300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defTabSz="609600"/>
            <a:r>
              <a:rPr altLang="zh-CN" b="1" dirty="0" lang="en-US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  <a:sym typeface="+mn-ea"/>
              </a:rPr>
              <a:t>2021</a:t>
            </a:r>
            <a:r>
              <a:rPr altLang="en-US" b="1" dirty="0" lang="zh-CN" sz="16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  <a:sym typeface="+mn-ea"/>
              </a:rPr>
              <a:t>年</a:t>
            </a:r>
            <a:endParaRPr altLang="zh-CN" b="1" dirty="0" lang="en-US" sz="1400">
              <a:solidFill>
                <a:srgbClr val="FF0000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</a:endParaRPr>
          </a:p>
          <a:p>
            <a:pPr defTabSz="609600"/>
            <a:r>
              <a:rPr altLang="en-US" b="1" dirty="0" lang="zh-CN" sz="14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开展全面依法治国和依法治省/区/市法治工程</a:t>
            </a:r>
          </a:p>
          <a:p>
            <a:pPr defTabSz="609600"/>
            <a:r>
              <a:rPr altLang="en-US" b="1" dirty="0" lang="zh-CN" sz="1400">
                <a:solidFill>
                  <a:prstClr val="white">
                    <a:lumMod val="50000"/>
                  </a:prstClr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规划，参与“十四五”政法 协同科研工作。</a:t>
            </a: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11392894" y="3409485"/>
            <a:ext cx="204095" cy="2016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09600"/>
            <a:endParaRPr altLang="en-US" lang="zh-CN" sz="2000">
              <a:solidFill>
                <a:prstClr val="white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767328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实务文章栏目、律所刊物栏目、微信文章栏目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310778" y="2301321"/>
            <a:ext cx="3154798" cy="333508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实务文章栏目。整合律所实务文献资源，精选各类律师文章，方便用户参考借鉴律师实务经验并进行实践研究。</a:t>
            </a:r>
            <a:endParaRPr altLang="zh-CN" b="0" dirty="0" i="0" lang="en-US" sz="1400">
              <a:solidFill>
                <a:srgbClr val="2C3E50"/>
              </a:solidFill>
              <a:effectLst/>
              <a:latin charset="-122" panose="02010600030101010101" pitchFamily="2" typeface="宋体"/>
              <a:ea charset="-122" panose="02010600030101010101" pitchFamily="2" typeface="宋体"/>
            </a:endParaRPr>
          </a:p>
          <a:p>
            <a:pPr algn="just" defTabSz="914400" fontAlgn="base" indent="-228600" marL="228600">
              <a:lnSpc>
                <a:spcPct val="150000"/>
              </a:lnSpc>
              <a:spcBef>
                <a:spcPts val="0"/>
              </a:spcBef>
              <a:buClr>
                <a:srgbClr val="C49D88">
                  <a:lumMod val="75000"/>
                </a:srgbClr>
              </a:buClr>
              <a:buFont charset="0" panose="020B0604020202020204" pitchFamily="34" typeface="Arial"/>
              <a:buChar char="•"/>
              <a:defRPr/>
            </a:pPr>
            <a:r>
              <a:rPr altLang="en-US" dirty="0" lang="zh-CN" sz="1400">
                <a:solidFill>
                  <a:srgbClr val="2C3E50"/>
                </a:solidFill>
                <a:latin charset="-122" panose="02010600030101010101" pitchFamily="2" typeface="宋体"/>
                <a:ea charset="-122" panose="02010600030101010101" pitchFamily="2" typeface="宋体"/>
              </a:rPr>
              <a:t>律所刊物栏目。收录合作机构优秀刊物和文章，为用户提供更专业的研究内容和更新的行业动向。</a:t>
            </a:r>
            <a:endParaRPr altLang="zh-CN" dirty="0" lang="en-US" sz="1400">
              <a:solidFill>
                <a:srgbClr val="2C3E50"/>
              </a:solidFill>
              <a:latin charset="-122" panose="02010600030101010101" pitchFamily="2" typeface="宋体"/>
              <a:ea charset="-122" panose="02010600030101010101" pitchFamily="2" typeface="宋体"/>
            </a:endParaRPr>
          </a:p>
          <a:p>
            <a:pPr algn="just" defTabSz="914400" fontAlgn="base" indent="-228600" marL="228600">
              <a:lnSpc>
                <a:spcPct val="150000"/>
              </a:lnSpc>
              <a:spcBef>
                <a:spcPts val="0"/>
              </a:spcBef>
              <a:buClr>
                <a:srgbClr val="C49D88">
                  <a:lumMod val="75000"/>
                </a:srgbClr>
              </a:buClr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微信文章栏目。汇集各大律师事务所微信文章，为用户提供涵盖律所学术进展、活动预告、人力信息等多维度的综合信息平台。</a:t>
            </a:r>
            <a:endParaRPr altLang="zh-CN" dirty="0" lang="zh-CN" sz="1400">
              <a:solidFill>
                <a:srgbClr val="2C3E50"/>
              </a:solidFill>
              <a:latin charset="-122" panose="02010600030101010101" pitchFamily="2" typeface="宋体"/>
              <a:ea charset="-122" panose="02010600030101010101" pitchFamily="2" typeface="宋体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580" y="1223042"/>
            <a:ext cx="7475559" cy="530729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683203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期刊论文栏目、法律书籍栏目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34240" y="2157020"/>
            <a:ext cx="2645536" cy="3581301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期刊论文栏目。收录来自各大律所及律师撰写的法学论文、书籍，为从事法律实务和法学研究的专业人士精心打造专业的法学期刊、法学书籍服务。</a:t>
            </a:r>
            <a:endParaRPr altLang="zh-CN" b="0" dirty="0" i="0" lang="en-US" sz="1400">
              <a:solidFill>
                <a:srgbClr val="2C3E50"/>
              </a:solidFill>
              <a:effectLst/>
              <a:latin charset="-122" panose="02010600030101010101" pitchFamily="2" typeface="宋体"/>
              <a:ea charset="-122" panose="02010600030101010101" pitchFamily="2" typeface="宋体"/>
            </a:endParaRPr>
          </a:p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10600030101010101" pitchFamily="2" typeface="宋体"/>
                <a:ea charset="-122" panose="02010600030101010101" pitchFamily="2" typeface="宋体"/>
              </a:rPr>
              <a:t>法律书籍栏目。是北大法宝与北京大学出版社、京东图书等出版社、图书服务机构合作，为广大律师用户提供的在线法律电子书、实体书服务的律师知识平台。</a:t>
            </a:r>
            <a:endParaRPr altLang="zh-CN" b="0" baseline="0" cap="none" dirty="0" i="0" kern="120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10600030101010101" pitchFamily="2" typeface="宋体"/>
              <a:ea charset="-122" panose="02010600030101010101" pitchFamily="2" typeface="宋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550" y="1392117"/>
            <a:ext cx="8596995" cy="5111106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683203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法律课程栏目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88520" y="2568500"/>
            <a:ext cx="2773552" cy="157774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法律课程栏目。提供直播预告、直播课程、录播课程多类别课程，汇集实习律师和执业律师职业素能、专业知识和实务操作等精讲视频，帮助用户学习成长。</a:t>
            </a:r>
            <a:endParaRPr altLang="zh-CN" b="0" baseline="0" cap="none" dirty="0" i="0" kern="1200" kumimoji="0" lang="zh-CN" noProof="0" normalizeH="0" spc="0" strike="noStrike" sz="40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554" y="1344168"/>
            <a:ext cx="8289816" cy="485546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683203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律师业务操作指引栏目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98248" y="2696516"/>
            <a:ext cx="2773552" cy="1803186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6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律师业务操作指引栏目收录各地律协及官方公布的各类法规、行业规定，一站式收录，助力用户更加高效、便捷开展工作。</a:t>
            </a:r>
            <a:endParaRPr altLang="zh-CN" b="0" baseline="0" cap="none" dirty="0" i="0" kern="1200" kumimoji="0" lang="zh-CN" noProof="0" normalizeH="0" spc="0" strike="noStrike" sz="4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737" y="1375723"/>
            <a:ext cx="8224531" cy="486460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专题参考数据库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4476" y="3640756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05</a:t>
            </a:r>
          </a:p>
        </p:txBody>
      </p:sp>
      <p:sp>
        <p:nvSpPr>
          <p:cNvPr id="3" name="矩形 2"/>
          <p:cNvSpPr/>
          <p:nvPr/>
        </p:nvSpPr>
        <p:spPr>
          <a:xfrm>
            <a:off x="4974820" y="2894505"/>
            <a:ext cx="4571516" cy="523228"/>
          </a:xfrm>
          <a:prstGeom prst="rect">
            <a:avLst/>
          </a:prstGeom>
        </p:spPr>
        <p:txBody>
          <a:bodyPr bIns="45724" lIns="91448" rIns="91448" tIns="45724" wrap="square">
            <a:spAutoFit/>
          </a:bodyPr>
          <a:lstStyle/>
          <a:p>
            <a:r>
              <a:rPr altLang="zh-CN" dirty="0" i="1" lang="en-US" sz="2800"/>
              <a:t>Thematic references</a:t>
            </a:r>
            <a:endParaRPr altLang="zh-CN" dirty="0" lang="zh-CN" sz="4000">
              <a:effectLst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2781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专题参考数据库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588" y="1973729"/>
            <a:ext cx="6112937" cy="4381500"/>
            <a:chOff x="1588" y="1973729"/>
            <a:chExt cx="6112937" cy="4381500"/>
          </a:xfrm>
        </p:grpSpPr>
        <p:sp>
          <p:nvSpPr>
            <p:cNvPr id="26" name="矩形 25"/>
            <p:cNvSpPr/>
            <p:nvPr/>
          </p:nvSpPr>
          <p:spPr>
            <a:xfrm>
              <a:off x="1588" y="5255092"/>
              <a:ext cx="1019175" cy="1100137"/>
            </a:xfrm>
            <a:prstGeom prst="rect">
              <a:avLst/>
            </a:prstGeom>
            <a:solidFill>
              <a:srgbClr val="D2A78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typeface="+mn-ea"/>
                </a:rPr>
                <a:t>04</a:t>
              </a:r>
              <a:endParaRPr altLang="en-US" kern="0" lang="zh-CN" sz="24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88" y="4156542"/>
              <a:ext cx="1019175" cy="1098550"/>
            </a:xfrm>
            <a:prstGeom prst="rect">
              <a:avLst/>
            </a:prstGeom>
            <a:solidFill>
              <a:srgbClr val="93571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typeface="+mn-ea"/>
                </a:rPr>
                <a:t>03</a:t>
              </a:r>
              <a:endParaRPr altLang="en-US" kern="0" lang="zh-CN" sz="24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88" y="3067517"/>
              <a:ext cx="1019175" cy="1100137"/>
            </a:xfrm>
            <a:prstGeom prst="rect">
              <a:avLst/>
            </a:prstGeom>
            <a:solidFill>
              <a:srgbClr val="D2A78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r>
                <a:rPr altLang="zh-CN" dirty="0" kern="0" lang="en-US" sz="2400">
                  <a:solidFill>
                    <a:prstClr val="white"/>
                  </a:solidFill>
                  <a:latin typeface="+mn-ea"/>
                </a:rPr>
                <a:t>02</a:t>
              </a:r>
              <a:endParaRPr altLang="en-US" dirty="0" kern="0" lang="zh-CN" sz="24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588" y="1973729"/>
              <a:ext cx="1019175" cy="1098550"/>
            </a:xfrm>
            <a:prstGeom prst="rect">
              <a:avLst/>
            </a:prstGeom>
            <a:solidFill>
              <a:srgbClr val="93571B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r>
                <a:rPr altLang="zh-CN" dirty="0" kern="0" lang="en-US" sz="2400">
                  <a:solidFill>
                    <a:prstClr val="white"/>
                  </a:solidFill>
                  <a:latin typeface="+mn-ea"/>
                </a:rPr>
                <a:t>01</a:t>
              </a:r>
              <a:endParaRPr altLang="en-US" dirty="0" kern="0" lang="zh-CN" sz="2400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0" name="矩形 28"/>
            <p:cNvSpPr/>
            <p:nvPr/>
          </p:nvSpPr>
          <p:spPr>
            <a:xfrm>
              <a:off x="1020763" y="1973729"/>
              <a:ext cx="1992312" cy="1395413"/>
            </a:xfrm>
            <a:custGeom>
              <a:avLst/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80593" w="1826712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571B">
                <a:alpha val="90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endParaRPr>
            </a:p>
          </p:txBody>
        </p:sp>
        <p:sp>
          <p:nvSpPr>
            <p:cNvPr id="31" name="矩形 28"/>
            <p:cNvSpPr/>
            <p:nvPr/>
          </p:nvSpPr>
          <p:spPr>
            <a:xfrm>
              <a:off x="1020763" y="3070692"/>
              <a:ext cx="1995487" cy="1098550"/>
            </a:xfrm>
            <a:custGeom>
              <a:avLst/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  <a:gd fmla="*/ 0 w 1829887" name="connsiteX0-21"/>
                <a:gd fmla="*/ 0 h 1280593" name="connsiteY0-22"/>
                <a:gd fmla="*/ 1829887 w 1829887" name="connsiteX1-23"/>
                <a:gd fmla="*/ 273050 h 1280593" name="connsiteY1-24"/>
                <a:gd fmla="*/ 1826712 w 1829887" name="connsiteX2-25"/>
                <a:gd fmla="*/ 1280593 h 1280593" name="connsiteY2-26"/>
                <a:gd fmla="*/ 0 w 1829887" name="connsiteX3-27"/>
                <a:gd fmla="*/ 1007543 h 1280593" name="connsiteY3-28"/>
                <a:gd fmla="*/ 0 w 1829887" name="connsiteX4-29"/>
                <a:gd fmla="*/ 0 h 1280593" name="connsiteY4-30"/>
                <a:gd fmla="*/ 0 w 1830192" name="connsiteX0-31"/>
                <a:gd fmla="*/ 0 h 1007543" name="connsiteY0-32"/>
                <a:gd fmla="*/ 1829887 w 1830192" name="connsiteX1-33"/>
                <a:gd fmla="*/ 273050 h 1007543" name="connsiteY1-34"/>
                <a:gd fmla="*/ 1829887 w 1830192" name="connsiteX2-35"/>
                <a:gd fmla="*/ 998018 h 1007543" name="connsiteY2-36"/>
                <a:gd fmla="*/ 0 w 1830192" name="connsiteX3-37"/>
                <a:gd fmla="*/ 1007543 h 1007543" name="connsiteY3-38"/>
                <a:gd fmla="*/ 0 w 1830192" name="connsiteX4-39"/>
                <a:gd fmla="*/ 0 h 1007543" name="connsiteY4-40"/>
                <a:gd fmla="*/ 0 w 1829887" name="connsiteX0-41"/>
                <a:gd fmla="*/ 0 h 1007543" name="connsiteY0-42"/>
                <a:gd fmla="*/ 1829887 w 1829887" name="connsiteX1-43"/>
                <a:gd fmla="*/ 273050 h 1007543" name="connsiteY1-44"/>
                <a:gd fmla="*/ 1823537 w 1829887" name="connsiteX2-45"/>
                <a:gd fmla="*/ 1001193 h 1007543" name="connsiteY2-46"/>
                <a:gd fmla="*/ 0 w 1829887" name="connsiteX3-47"/>
                <a:gd fmla="*/ 1007543 h 1007543" name="connsiteY3-48"/>
                <a:gd fmla="*/ 0 w 1829887" name="connsiteX4-49"/>
                <a:gd fmla="*/ 0 h 1007543" name="connsiteY4-50"/>
                <a:gd fmla="*/ 0 w 1830192" name="connsiteX0-51"/>
                <a:gd fmla="*/ 0 h 1007543" name="connsiteY0-52"/>
                <a:gd fmla="*/ 1829887 w 1830192" name="connsiteX1-53"/>
                <a:gd fmla="*/ 273050 h 1007543" name="connsiteY1-54"/>
                <a:gd fmla="*/ 1829887 w 1830192" name="connsiteX2-55"/>
                <a:gd fmla="*/ 1001193 h 1007543" name="connsiteY2-56"/>
                <a:gd fmla="*/ 0 w 1830192" name="connsiteX3-57"/>
                <a:gd fmla="*/ 1007543 h 1007543" name="connsiteY3-58"/>
                <a:gd fmla="*/ 0 w 1830192" name="connsiteX4-59"/>
                <a:gd fmla="*/ 0 h 1007543" name="connsiteY4-60"/>
                <a:gd fmla="*/ 0 w 1829887" name="connsiteX0-61"/>
                <a:gd fmla="*/ 0 h 1007543" name="connsiteY0-62"/>
                <a:gd fmla="*/ 1829887 w 1829887" name="connsiteX1-63"/>
                <a:gd fmla="*/ 273050 h 1007543" name="connsiteY1-64"/>
                <a:gd fmla="*/ 1826712 w 1829887" name="connsiteX2-65"/>
                <a:gd fmla="*/ 1001193 h 1007543" name="connsiteY2-66"/>
                <a:gd fmla="*/ 0 w 1829887" name="connsiteX3-67"/>
                <a:gd fmla="*/ 1007543 h 1007543" name="connsiteY3-68"/>
                <a:gd fmla="*/ 0 w 1829887" name="connsiteX4-69"/>
                <a:gd fmla="*/ 0 h 1007543" name="connsiteY4-70"/>
                <a:gd fmla="*/ 0 w 1833980" name="connsiteX0-71"/>
                <a:gd fmla="*/ 0 h 1007543" name="connsiteY0-72"/>
                <a:gd fmla="*/ 1829887 w 1833980" name="connsiteX1-73"/>
                <a:gd fmla="*/ 273050 h 1007543" name="connsiteY1-74"/>
                <a:gd fmla="*/ 1833856 w 1833980" name="connsiteX2-75"/>
                <a:gd fmla="*/ 1001193 h 1007543" name="connsiteY2-76"/>
                <a:gd fmla="*/ 0 w 1833980" name="connsiteX3-77"/>
                <a:gd fmla="*/ 1007543 h 1007543" name="connsiteY3-78"/>
                <a:gd fmla="*/ 0 w 1833980" name="connsiteX4-79"/>
                <a:gd fmla="*/ 0 h 1007543" name="connsiteY4-80"/>
                <a:gd fmla="*/ 0 w 1829887" name="connsiteX0-81"/>
                <a:gd fmla="*/ 0 h 1007543" name="connsiteY0-82"/>
                <a:gd fmla="*/ 1829887 w 1829887" name="connsiteX1-83"/>
                <a:gd fmla="*/ 273050 h 1007543" name="connsiteY1-84"/>
                <a:gd fmla="*/ 1829093 w 1829887" name="connsiteX2-85"/>
                <a:gd fmla="*/ 1003575 h 1007543" name="connsiteY2-86"/>
                <a:gd fmla="*/ 0 w 1829887" name="connsiteX3-87"/>
                <a:gd fmla="*/ 1007543 h 1007543" name="connsiteY3-88"/>
                <a:gd fmla="*/ 0 w 1829887" name="connsiteX4-89"/>
                <a:gd fmla="*/ 0 h 1007543" name="connsiteY4-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007543" w="1829887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A784">
                <a:alpha val="90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endParaRPr altLang="en-US" dirty="0" kern="0" 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endParaRPr>
            </a:p>
          </p:txBody>
        </p:sp>
        <p:sp>
          <p:nvSpPr>
            <p:cNvPr id="32" name="矩形 28"/>
            <p:cNvSpPr/>
            <p:nvPr/>
          </p:nvSpPr>
          <p:spPr>
            <a:xfrm>
              <a:off x="1020763" y="4161304"/>
              <a:ext cx="2000250" cy="1093788"/>
            </a:xfrm>
            <a:custGeom>
              <a:avLst/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  <a:gd fmla="*/ 0 w 1829887" name="connsiteX0-21"/>
                <a:gd fmla="*/ 0 h 1280593" name="connsiteY0-22"/>
                <a:gd fmla="*/ 1829887 w 1829887" name="connsiteX1-23"/>
                <a:gd fmla="*/ 273050 h 1280593" name="connsiteY1-24"/>
                <a:gd fmla="*/ 1826712 w 1829887" name="connsiteX2-25"/>
                <a:gd fmla="*/ 1280593 h 1280593" name="connsiteY2-26"/>
                <a:gd fmla="*/ 0 w 1829887" name="connsiteX3-27"/>
                <a:gd fmla="*/ 1007543 h 1280593" name="connsiteY3-28"/>
                <a:gd fmla="*/ 0 w 1829887" name="connsiteX4-29"/>
                <a:gd fmla="*/ 0 h 1280593" name="connsiteY4-30"/>
                <a:gd fmla="*/ 0 w 1830192" name="connsiteX0-31"/>
                <a:gd fmla="*/ 0 h 1007543" name="connsiteY0-32"/>
                <a:gd fmla="*/ 1829887 w 1830192" name="connsiteX1-33"/>
                <a:gd fmla="*/ 273050 h 1007543" name="connsiteY1-34"/>
                <a:gd fmla="*/ 1829887 w 1830192" name="connsiteX2-35"/>
                <a:gd fmla="*/ 998018 h 1007543" name="connsiteY2-36"/>
                <a:gd fmla="*/ 0 w 1830192" name="connsiteX3-37"/>
                <a:gd fmla="*/ 1007543 h 1007543" name="connsiteY3-38"/>
                <a:gd fmla="*/ 0 w 1830192" name="connsiteX4-39"/>
                <a:gd fmla="*/ 0 h 1007543" name="connsiteY4-40"/>
                <a:gd fmla="*/ 0 w 1829887" name="connsiteX0-41"/>
                <a:gd fmla="*/ 0 h 1007543" name="connsiteY0-42"/>
                <a:gd fmla="*/ 1829887 w 1829887" name="connsiteX1-43"/>
                <a:gd fmla="*/ 273050 h 1007543" name="connsiteY1-44"/>
                <a:gd fmla="*/ 1823537 w 1829887" name="connsiteX2-45"/>
                <a:gd fmla="*/ 1001193 h 1007543" name="connsiteY2-46"/>
                <a:gd fmla="*/ 0 w 1829887" name="connsiteX3-47"/>
                <a:gd fmla="*/ 1007543 h 1007543" name="connsiteY3-48"/>
                <a:gd fmla="*/ 0 w 1829887" name="connsiteX4-49"/>
                <a:gd fmla="*/ 0 h 1007543" name="connsiteY4-50"/>
                <a:gd fmla="*/ 0 w 1830192" name="connsiteX0-51"/>
                <a:gd fmla="*/ 0 h 1007543" name="connsiteY0-52"/>
                <a:gd fmla="*/ 1829887 w 1830192" name="connsiteX1-53"/>
                <a:gd fmla="*/ 273050 h 1007543" name="connsiteY1-54"/>
                <a:gd fmla="*/ 1829887 w 1830192" name="connsiteX2-55"/>
                <a:gd fmla="*/ 1001193 h 1007543" name="connsiteY2-56"/>
                <a:gd fmla="*/ 0 w 1830192" name="connsiteX3-57"/>
                <a:gd fmla="*/ 1007543 h 1007543" name="connsiteY3-58"/>
                <a:gd fmla="*/ 0 w 1830192" name="connsiteX4-59"/>
                <a:gd fmla="*/ 0 h 1007543" name="connsiteY4-60"/>
                <a:gd fmla="*/ 0 w 1829887" name="connsiteX0-61"/>
                <a:gd fmla="*/ 0 h 1007543" name="connsiteY0-62"/>
                <a:gd fmla="*/ 1829887 w 1829887" name="connsiteX1-63"/>
                <a:gd fmla="*/ 273050 h 1007543" name="connsiteY1-64"/>
                <a:gd fmla="*/ 1826712 w 1829887" name="connsiteX2-65"/>
                <a:gd fmla="*/ 1001193 h 1007543" name="connsiteY2-66"/>
                <a:gd fmla="*/ 0 w 1829887" name="connsiteX3-67"/>
                <a:gd fmla="*/ 1007543 h 1007543" name="connsiteY3-68"/>
                <a:gd fmla="*/ 0 w 1829887" name="connsiteX4-69"/>
                <a:gd fmla="*/ 0 h 1007543" name="connsiteY4-70"/>
                <a:gd fmla="*/ 0 w 1829887" name="connsiteX0-71"/>
                <a:gd fmla="*/ 0 h 1001193" name="connsiteY0-72"/>
                <a:gd fmla="*/ 1829887 w 1829887" name="connsiteX1-73"/>
                <a:gd fmla="*/ 273050 h 1001193" name="connsiteY1-74"/>
                <a:gd fmla="*/ 1826712 w 1829887" name="connsiteX2-75"/>
                <a:gd fmla="*/ 1001193 h 1001193" name="connsiteY2-76"/>
                <a:gd fmla="*/ 0 w 1829887" name="connsiteX3-77"/>
                <a:gd fmla="*/ 998018 h 1001193" name="connsiteY3-78"/>
                <a:gd fmla="*/ 0 w 1829887" name="connsiteX4-79"/>
                <a:gd fmla="*/ 0 h 1001193" name="connsiteY4-80"/>
                <a:gd fmla="*/ 0 w 1832268" name="connsiteX0-81"/>
                <a:gd fmla="*/ 5556 h 1006749" name="connsiteY0-82"/>
                <a:gd fmla="*/ 1832268 w 1832268" name="connsiteX1-83"/>
                <a:gd fmla="*/ 0 h 1006749" name="connsiteY1-84"/>
                <a:gd fmla="*/ 1826712 w 1832268" name="connsiteX2-85"/>
                <a:gd fmla="*/ 1006749 h 1006749" name="connsiteY2-86"/>
                <a:gd fmla="*/ 0 w 1832268" name="connsiteX3-87"/>
                <a:gd fmla="*/ 1003574 h 1006749" name="connsiteY3-88"/>
                <a:gd fmla="*/ 0 w 1832268" name="connsiteX4-89"/>
                <a:gd fmla="*/ 5556 h 1006749" name="connsiteY4-90"/>
                <a:gd fmla="*/ 0 w 1832268" name="connsiteX0-91"/>
                <a:gd fmla="*/ 5556 h 1003574" name="connsiteY0-92"/>
                <a:gd fmla="*/ 1832268 w 1832268" name="connsiteX1-93"/>
                <a:gd fmla="*/ 0 h 1003574" name="connsiteY1-94"/>
                <a:gd fmla="*/ 1829093 w 1832268" name="connsiteX2-95"/>
                <a:gd fmla="*/ 720999 h 1003574" name="connsiteY2-96"/>
                <a:gd fmla="*/ 0 w 1832268" name="connsiteX3-97"/>
                <a:gd fmla="*/ 1003574 h 1003574" name="connsiteY3-98"/>
                <a:gd fmla="*/ 0 w 1832268" name="connsiteX4-99"/>
                <a:gd fmla="*/ 5556 h 1003574" name="connsiteY4-100"/>
                <a:gd fmla="*/ 0 w 1834048" name="connsiteX0-101"/>
                <a:gd fmla="*/ 5556 h 1003574" name="connsiteY0-102"/>
                <a:gd fmla="*/ 1832268 w 1834048" name="connsiteX1-103"/>
                <a:gd fmla="*/ 0 h 1003574" name="connsiteY1-104"/>
                <a:gd fmla="*/ 1833856 w 1834048" name="connsiteX2-105"/>
                <a:gd fmla="*/ 720999 h 1003574" name="connsiteY2-106"/>
                <a:gd fmla="*/ 0 w 1834048" name="connsiteX3-107"/>
                <a:gd fmla="*/ 1003574 h 1003574" name="connsiteY3-108"/>
                <a:gd fmla="*/ 0 w 1834048" name="connsiteX4-109"/>
                <a:gd fmla="*/ 5556 h 1003574" name="connsiteY4-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003574" w="1834048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rgbClr val="93571B">
                <a:alpha val="90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endParaRPr>
            </a:p>
          </p:txBody>
        </p:sp>
        <p:sp>
          <p:nvSpPr>
            <p:cNvPr id="33" name="矩形 28"/>
            <p:cNvSpPr/>
            <p:nvPr/>
          </p:nvSpPr>
          <p:spPr>
            <a:xfrm>
              <a:off x="1016000" y="4940767"/>
              <a:ext cx="2003425" cy="1414462"/>
            </a:xfrm>
            <a:custGeom>
              <a:avLst/>
              <a:gdLst>
                <a:gd fmla="*/ 0 w 1826712" name="connsiteX0"/>
                <a:gd fmla="*/ 0 h 1280593" name="connsiteY0"/>
                <a:gd fmla="*/ 1826712 w 1826712" name="connsiteX1"/>
                <a:gd fmla="*/ 0 h 1280593" name="connsiteY1"/>
                <a:gd fmla="*/ 1826712 w 1826712" name="connsiteX2"/>
                <a:gd fmla="*/ 1280593 h 1280593" name="connsiteY2"/>
                <a:gd fmla="*/ 0 w 1826712" name="connsiteX3"/>
                <a:gd fmla="*/ 1280593 h 1280593" name="connsiteY3"/>
                <a:gd fmla="*/ 0 w 1826712" name="connsiteX4"/>
                <a:gd fmla="*/ 0 h 1280593" name="connsiteY4"/>
                <a:gd fmla="*/ 0 w 1826712" name="connsiteX0-1"/>
                <a:gd fmla="*/ 0 h 1280593" name="connsiteY0-2"/>
                <a:gd fmla="*/ 1826712 w 1826712" name="connsiteX1-3"/>
                <a:gd fmla="*/ 0 h 1280593" name="connsiteY1-4"/>
                <a:gd fmla="*/ 1826712 w 1826712" name="connsiteX2-5"/>
                <a:gd fmla="*/ 1280593 h 1280593" name="connsiteY2-6"/>
                <a:gd fmla="*/ 0 w 1826712" name="connsiteX3-7"/>
                <a:gd fmla="*/ 1007543 h 1280593" name="connsiteY3-8"/>
                <a:gd fmla="*/ 0 w 1826712" name="connsiteX4-9"/>
                <a:gd fmla="*/ 0 h 1280593" name="connsiteY4-10"/>
                <a:gd fmla="*/ 0 w 1826712" name="connsiteX0-11"/>
                <a:gd fmla="*/ 0 h 1280593" name="connsiteY0-12"/>
                <a:gd fmla="*/ 1826712 w 1826712" name="connsiteX1-13"/>
                <a:gd fmla="*/ 555625 h 1280593" name="connsiteY1-14"/>
                <a:gd fmla="*/ 1826712 w 1826712" name="connsiteX2-15"/>
                <a:gd fmla="*/ 1280593 h 1280593" name="connsiteY2-16"/>
                <a:gd fmla="*/ 0 w 1826712" name="connsiteX3-17"/>
                <a:gd fmla="*/ 1007543 h 1280593" name="connsiteY3-18"/>
                <a:gd fmla="*/ 0 w 1826712" name="connsiteX4-19"/>
                <a:gd fmla="*/ 0 h 1280593" name="connsiteY4-20"/>
                <a:gd fmla="*/ 0 w 1829887" name="connsiteX0-21"/>
                <a:gd fmla="*/ 0 h 1280593" name="connsiteY0-22"/>
                <a:gd fmla="*/ 1829887 w 1829887" name="connsiteX1-23"/>
                <a:gd fmla="*/ 273050 h 1280593" name="connsiteY1-24"/>
                <a:gd fmla="*/ 1826712 w 1829887" name="connsiteX2-25"/>
                <a:gd fmla="*/ 1280593 h 1280593" name="connsiteY2-26"/>
                <a:gd fmla="*/ 0 w 1829887" name="connsiteX3-27"/>
                <a:gd fmla="*/ 1007543 h 1280593" name="connsiteY3-28"/>
                <a:gd fmla="*/ 0 w 1829887" name="connsiteX4-29"/>
                <a:gd fmla="*/ 0 h 1280593" name="connsiteY4-30"/>
                <a:gd fmla="*/ 0 w 1830192" name="connsiteX0-31"/>
                <a:gd fmla="*/ 0 h 1007543" name="connsiteY0-32"/>
                <a:gd fmla="*/ 1829887 w 1830192" name="connsiteX1-33"/>
                <a:gd fmla="*/ 273050 h 1007543" name="connsiteY1-34"/>
                <a:gd fmla="*/ 1829887 w 1830192" name="connsiteX2-35"/>
                <a:gd fmla="*/ 998018 h 1007543" name="connsiteY2-36"/>
                <a:gd fmla="*/ 0 w 1830192" name="connsiteX3-37"/>
                <a:gd fmla="*/ 1007543 h 1007543" name="connsiteY3-38"/>
                <a:gd fmla="*/ 0 w 1830192" name="connsiteX4-39"/>
                <a:gd fmla="*/ 0 h 1007543" name="connsiteY4-40"/>
                <a:gd fmla="*/ 0 w 1829887" name="connsiteX0-41"/>
                <a:gd fmla="*/ 0 h 1007543" name="connsiteY0-42"/>
                <a:gd fmla="*/ 1829887 w 1829887" name="connsiteX1-43"/>
                <a:gd fmla="*/ 273050 h 1007543" name="connsiteY1-44"/>
                <a:gd fmla="*/ 1823537 w 1829887" name="connsiteX2-45"/>
                <a:gd fmla="*/ 1001193 h 1007543" name="connsiteY2-46"/>
                <a:gd fmla="*/ 0 w 1829887" name="connsiteX3-47"/>
                <a:gd fmla="*/ 1007543 h 1007543" name="connsiteY3-48"/>
                <a:gd fmla="*/ 0 w 1829887" name="connsiteX4-49"/>
                <a:gd fmla="*/ 0 h 1007543" name="connsiteY4-50"/>
                <a:gd fmla="*/ 0 w 1830192" name="connsiteX0-51"/>
                <a:gd fmla="*/ 0 h 1007543" name="connsiteY0-52"/>
                <a:gd fmla="*/ 1829887 w 1830192" name="connsiteX1-53"/>
                <a:gd fmla="*/ 273050 h 1007543" name="connsiteY1-54"/>
                <a:gd fmla="*/ 1829887 w 1830192" name="connsiteX2-55"/>
                <a:gd fmla="*/ 1001193 h 1007543" name="connsiteY2-56"/>
                <a:gd fmla="*/ 0 w 1830192" name="connsiteX3-57"/>
                <a:gd fmla="*/ 1007543 h 1007543" name="connsiteY3-58"/>
                <a:gd fmla="*/ 0 w 1830192" name="connsiteX4-59"/>
                <a:gd fmla="*/ 0 h 1007543" name="connsiteY4-60"/>
                <a:gd fmla="*/ 0 w 1829887" name="connsiteX0-61"/>
                <a:gd fmla="*/ 0 h 1007543" name="connsiteY0-62"/>
                <a:gd fmla="*/ 1829887 w 1829887" name="connsiteX1-63"/>
                <a:gd fmla="*/ 273050 h 1007543" name="connsiteY1-64"/>
                <a:gd fmla="*/ 1826712 w 1829887" name="connsiteX2-65"/>
                <a:gd fmla="*/ 1001193 h 1007543" name="connsiteY2-66"/>
                <a:gd fmla="*/ 0 w 1829887" name="connsiteX3-67"/>
                <a:gd fmla="*/ 1007543 h 1007543" name="connsiteY3-68"/>
                <a:gd fmla="*/ 0 w 1829887" name="connsiteX4-69"/>
                <a:gd fmla="*/ 0 h 1007543" name="connsiteY4-70"/>
                <a:gd fmla="*/ 0 w 1829887" name="connsiteX0-71"/>
                <a:gd fmla="*/ 0 h 1001193" name="connsiteY0-72"/>
                <a:gd fmla="*/ 1829887 w 1829887" name="connsiteX1-73"/>
                <a:gd fmla="*/ 273050 h 1001193" name="connsiteY1-74"/>
                <a:gd fmla="*/ 1826712 w 1829887" name="connsiteX2-75"/>
                <a:gd fmla="*/ 1001193 h 1001193" name="connsiteY2-76"/>
                <a:gd fmla="*/ 0 w 1829887" name="connsiteX3-77"/>
                <a:gd fmla="*/ 998018 h 1001193" name="connsiteY3-78"/>
                <a:gd fmla="*/ 0 w 1829887" name="connsiteX4-79"/>
                <a:gd fmla="*/ 0 h 1001193" name="connsiteY4-80"/>
                <a:gd fmla="*/ 0 w 1832268" name="connsiteX0-81"/>
                <a:gd fmla="*/ 5556 h 1006749" name="connsiteY0-82"/>
                <a:gd fmla="*/ 1832268 w 1832268" name="connsiteX1-83"/>
                <a:gd fmla="*/ 0 h 1006749" name="connsiteY1-84"/>
                <a:gd fmla="*/ 1826712 w 1832268" name="connsiteX2-85"/>
                <a:gd fmla="*/ 1006749 h 1006749" name="connsiteY2-86"/>
                <a:gd fmla="*/ 0 w 1832268" name="connsiteX3-87"/>
                <a:gd fmla="*/ 1003574 h 1006749" name="connsiteY3-88"/>
                <a:gd fmla="*/ 0 w 1832268" name="connsiteX4-89"/>
                <a:gd fmla="*/ 5556 h 1006749" name="connsiteY4-90"/>
                <a:gd fmla="*/ 0 w 1832268" name="connsiteX0-91"/>
                <a:gd fmla="*/ 5556 h 1003574" name="connsiteY0-92"/>
                <a:gd fmla="*/ 1832268 w 1832268" name="connsiteX1-93"/>
                <a:gd fmla="*/ 0 h 1003574" name="connsiteY1-94"/>
                <a:gd fmla="*/ 1829093 w 1832268" name="connsiteX2-95"/>
                <a:gd fmla="*/ 720999 h 1003574" name="connsiteY2-96"/>
                <a:gd fmla="*/ 0 w 1832268" name="connsiteX3-97"/>
                <a:gd fmla="*/ 1003574 h 1003574" name="connsiteY3-98"/>
                <a:gd fmla="*/ 0 w 1832268" name="connsiteX4-99"/>
                <a:gd fmla="*/ 5556 h 1003574" name="connsiteY4-100"/>
                <a:gd fmla="*/ 0 w 1834649" name="connsiteX0-101"/>
                <a:gd fmla="*/ 793 h 1003574" name="connsiteY0-102"/>
                <a:gd fmla="*/ 1834649 w 1834649" name="connsiteX1-103"/>
                <a:gd fmla="*/ 0 h 1003574" name="connsiteY1-104"/>
                <a:gd fmla="*/ 1831474 w 1834649" name="connsiteX2-105"/>
                <a:gd fmla="*/ 720999 h 1003574" name="connsiteY2-106"/>
                <a:gd fmla="*/ 2381 w 1834649" name="connsiteX3-107"/>
                <a:gd fmla="*/ 1003574 h 1003574" name="connsiteY3-108"/>
                <a:gd fmla="*/ 0 w 1834649" name="connsiteX4-109"/>
                <a:gd fmla="*/ 793 h 1003574" name="connsiteY4-110"/>
                <a:gd fmla="*/ 0 w 1834649" name="connsiteX0-111"/>
                <a:gd fmla="*/ 284162 h 1286943" name="connsiteY0-112"/>
                <a:gd fmla="*/ 1834649 w 1834649" name="connsiteX1-113"/>
                <a:gd fmla="*/ 0 h 1286943" name="connsiteY1-114"/>
                <a:gd fmla="*/ 1831474 w 1834649" name="connsiteX2-115"/>
                <a:gd fmla="*/ 1004368 h 1286943" name="connsiteY2-116"/>
                <a:gd fmla="*/ 2381 w 1834649" name="connsiteX3-117"/>
                <a:gd fmla="*/ 1286943 h 1286943" name="connsiteY3-118"/>
                <a:gd fmla="*/ 0 w 1834649" name="connsiteX4-119"/>
                <a:gd fmla="*/ 284162 h 1286943" name="connsiteY4-120"/>
                <a:gd fmla="*/ 0 w 1834649" name="connsiteX0-121"/>
                <a:gd fmla="*/ 284162 h 1286943" name="connsiteY0-122"/>
                <a:gd fmla="*/ 1834649 w 1834649" name="connsiteX1-123"/>
                <a:gd fmla="*/ 0 h 1286943" name="connsiteY1-124"/>
                <a:gd fmla="*/ 1829093 w 1834649" name="connsiteX2-125"/>
                <a:gd fmla="*/ 721000 h 1286943" name="connsiteY2-126"/>
                <a:gd fmla="*/ 2381 w 1834649" name="connsiteX3-127"/>
                <a:gd fmla="*/ 1286943 h 1286943" name="connsiteY3-128"/>
                <a:gd fmla="*/ 0 w 1834649" name="connsiteX4-129"/>
                <a:gd fmla="*/ 284162 h 1286943" name="connsiteY4-130"/>
                <a:gd fmla="*/ 229 w 1834878" name="connsiteX0-131"/>
                <a:gd fmla="*/ 284162 h 1289324" name="connsiteY0-132"/>
                <a:gd fmla="*/ 1834878 w 1834878" name="connsiteX1-133"/>
                <a:gd fmla="*/ 0 h 1289324" name="connsiteY1-134"/>
                <a:gd fmla="*/ 1829322 w 1834878" name="connsiteX2-135"/>
                <a:gd fmla="*/ 721000 h 1289324" name="connsiteY2-136"/>
                <a:gd fmla="*/ 229 w 1834878" name="connsiteX3-137"/>
                <a:gd fmla="*/ 1289324 h 1289324" name="connsiteY3-138"/>
                <a:gd fmla="*/ 229 w 1834878" name="connsiteX4-139"/>
                <a:gd fmla="*/ 284162 h 1289324" name="connsiteY4-140"/>
                <a:gd fmla="*/ 2486 w 1837135" name="connsiteX0-141"/>
                <a:gd fmla="*/ 284162 h 1296468" name="connsiteY0-142"/>
                <a:gd fmla="*/ 1837135 w 1837135" name="connsiteX1-143"/>
                <a:gd fmla="*/ 0 h 1296468" name="connsiteY1-144"/>
                <a:gd fmla="*/ 1831579 w 1837135" name="connsiteX2-145"/>
                <a:gd fmla="*/ 721000 h 1296468" name="connsiteY2-146"/>
                <a:gd fmla="*/ 105 w 1837135" name="connsiteX3-147"/>
                <a:gd fmla="*/ 1296468 h 1296468" name="connsiteY3-148"/>
                <a:gd fmla="*/ 2486 w 1837135" name="connsiteX4-149"/>
                <a:gd fmla="*/ 284162 h 1296468" name="connsiteY4-150"/>
                <a:gd fmla="*/ 2486 w 1837135" name="connsiteX0-151"/>
                <a:gd fmla="*/ 284162 h 1296468" name="connsiteY0-152"/>
                <a:gd fmla="*/ 1837135 w 1837135" name="connsiteX1-153"/>
                <a:gd fmla="*/ 0 h 1296468" name="connsiteY1-154"/>
                <a:gd fmla="*/ 1836342 w 1837135" name="connsiteX2-155"/>
                <a:gd fmla="*/ 728144 h 1296468" name="connsiteY2-156"/>
                <a:gd fmla="*/ 105 w 1837135" name="connsiteX3-157"/>
                <a:gd fmla="*/ 1296468 h 1296468" name="connsiteY3-158"/>
                <a:gd fmla="*/ 2486 w 1837135" name="connsiteX4-159"/>
                <a:gd fmla="*/ 284162 h 1296468" name="connsiteY4-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296468" w="1837135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rgbClr val="D2A784">
                <a:alpha val="90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/>
            <a:lstStyle/>
            <a:p>
              <a:pPr algn="ctr" defTabSz="1218565">
                <a:defRPr/>
              </a:pPr>
              <a:endParaRPr altLang="en-US" kern="0" 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endParaRPr>
            </a:p>
          </p:txBody>
        </p:sp>
        <p:sp>
          <p:nvSpPr>
            <p:cNvPr id="34" name="等腰三角形 66"/>
            <p:cNvSpPr/>
            <p:nvPr/>
          </p:nvSpPr>
          <p:spPr>
            <a:xfrm rot="5400000">
              <a:off x="4167758" y="1422909"/>
              <a:ext cx="792185" cy="3101345"/>
            </a:xfrm>
            <a:custGeom>
              <a:avLst/>
              <a:gdLst/>
              <a:ahLst/>
              <a:cxnLst/>
              <a:rect b="b" l="l" r="r" t="t"/>
              <a:pathLst>
                <a:path h="3101364" w="792185">
                  <a:moveTo>
                    <a:pt x="0" y="3101364"/>
                  </a:moveTo>
                  <a:lnTo>
                    <a:pt x="0" y="245938"/>
                  </a:lnTo>
                  <a:lnTo>
                    <a:pt x="253447" y="245938"/>
                  </a:lnTo>
                  <a:lnTo>
                    <a:pt x="396091" y="0"/>
                  </a:lnTo>
                  <a:lnTo>
                    <a:pt x="538735" y="245938"/>
                  </a:lnTo>
                  <a:lnTo>
                    <a:pt x="792185" y="245938"/>
                  </a:lnTo>
                  <a:lnTo>
                    <a:pt x="792185" y="3101364"/>
                  </a:lnTo>
                  <a:close/>
                </a:path>
              </a:pathLst>
            </a:custGeom>
            <a:solidFill>
              <a:srgbClr val="93571B">
                <a:alpha val="83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 vert="vert270"/>
            <a:lstStyle/>
            <a:p>
              <a:pPr algn="ctr" defTabSz="1218565">
                <a:defRPr/>
              </a:pPr>
              <a:r>
                <a:rPr altLang="en-US" dirty="0" kern="0" lang="zh-CN" sz="2000">
                  <a:solidFill>
                    <a:prstClr val="white"/>
                  </a:solidFill>
                  <a:latin typeface="+mn-ea"/>
                </a:rPr>
                <a:t>专题内容丰富</a:t>
              </a:r>
            </a:p>
          </p:txBody>
        </p:sp>
        <p:sp>
          <p:nvSpPr>
            <p:cNvPr id="35" name="等腰三角形 67"/>
            <p:cNvSpPr/>
            <p:nvPr/>
          </p:nvSpPr>
          <p:spPr>
            <a:xfrm rot="5400000">
              <a:off x="4166913" y="2220885"/>
              <a:ext cx="792185" cy="3101353"/>
            </a:xfrm>
            <a:custGeom>
              <a:avLst/>
              <a:gdLst/>
              <a:ahLst/>
              <a:cxnLst/>
              <a:rect b="b" l="l" r="r" t="t"/>
              <a:pathLst>
                <a:path h="3101364" w="792185">
                  <a:moveTo>
                    <a:pt x="0" y="3101364"/>
                  </a:moveTo>
                  <a:lnTo>
                    <a:pt x="0" y="245938"/>
                  </a:lnTo>
                  <a:lnTo>
                    <a:pt x="253447" y="245938"/>
                  </a:lnTo>
                  <a:lnTo>
                    <a:pt x="396091" y="0"/>
                  </a:lnTo>
                  <a:lnTo>
                    <a:pt x="538735" y="245938"/>
                  </a:lnTo>
                  <a:lnTo>
                    <a:pt x="792185" y="245938"/>
                  </a:lnTo>
                  <a:lnTo>
                    <a:pt x="792185" y="3101364"/>
                  </a:lnTo>
                  <a:close/>
                </a:path>
              </a:pathLst>
            </a:custGeom>
            <a:solidFill>
              <a:srgbClr val="D2A784">
                <a:alpha val="83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 vert="vert270"/>
            <a:lstStyle/>
            <a:p>
              <a:pPr algn="ctr" defTabSz="1218565">
                <a:defRPr/>
              </a:pPr>
              <a:r>
                <a:rPr altLang="en-US" dirty="0" kern="0" lang="zh-CN" sz="2000">
                  <a:solidFill>
                    <a:prstClr val="white"/>
                  </a:solidFill>
                  <a:latin typeface="+mn-ea"/>
                </a:rPr>
                <a:t>全方位配置资源</a:t>
              </a:r>
            </a:p>
          </p:txBody>
        </p:sp>
        <p:sp>
          <p:nvSpPr>
            <p:cNvPr id="36" name="等腰三角形 68"/>
            <p:cNvSpPr/>
            <p:nvPr/>
          </p:nvSpPr>
          <p:spPr>
            <a:xfrm rot="5400000">
              <a:off x="4172911" y="3001290"/>
              <a:ext cx="781879" cy="3101345"/>
            </a:xfrm>
            <a:custGeom>
              <a:avLst/>
              <a:gdLst/>
              <a:ahLst/>
              <a:cxnLst/>
              <a:rect b="b" l="l" r="r" t="t"/>
              <a:pathLst>
                <a:path h="3101364" w="792185">
                  <a:moveTo>
                    <a:pt x="0" y="3101364"/>
                  </a:moveTo>
                  <a:lnTo>
                    <a:pt x="0" y="245938"/>
                  </a:lnTo>
                  <a:lnTo>
                    <a:pt x="253447" y="245938"/>
                  </a:lnTo>
                  <a:lnTo>
                    <a:pt x="396091" y="0"/>
                  </a:lnTo>
                  <a:lnTo>
                    <a:pt x="538735" y="245938"/>
                  </a:lnTo>
                  <a:lnTo>
                    <a:pt x="792185" y="245938"/>
                  </a:lnTo>
                  <a:lnTo>
                    <a:pt x="792185" y="3101364"/>
                  </a:lnTo>
                  <a:close/>
                </a:path>
              </a:pathLst>
            </a:custGeom>
            <a:solidFill>
              <a:srgbClr val="93571B">
                <a:alpha val="83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 vert="vert270"/>
            <a:lstStyle/>
            <a:p>
              <a:pPr algn="ctr" defTabSz="1218565">
                <a:defRPr/>
              </a:pPr>
              <a:r>
                <a:rPr altLang="en-US" dirty="0" kern="0" lang="zh-CN" sz="2000">
                  <a:solidFill>
                    <a:prstClr val="white"/>
                  </a:solidFill>
                  <a:latin typeface="+mn-ea"/>
                </a:rPr>
                <a:t>专家深入解读</a:t>
              </a:r>
            </a:p>
          </p:txBody>
        </p:sp>
        <p:sp>
          <p:nvSpPr>
            <p:cNvPr id="37" name="等腰三角形 69"/>
            <p:cNvSpPr/>
            <p:nvPr/>
          </p:nvSpPr>
          <p:spPr>
            <a:xfrm rot="5400000">
              <a:off x="4167758" y="3788317"/>
              <a:ext cx="792185" cy="3101349"/>
            </a:xfrm>
            <a:custGeom>
              <a:avLst/>
              <a:gdLst/>
              <a:ahLst/>
              <a:cxnLst/>
              <a:rect b="b" l="l" r="r" t="t"/>
              <a:pathLst>
                <a:path h="3101364" w="792185">
                  <a:moveTo>
                    <a:pt x="0" y="3101364"/>
                  </a:moveTo>
                  <a:lnTo>
                    <a:pt x="0" y="245938"/>
                  </a:lnTo>
                  <a:lnTo>
                    <a:pt x="253975" y="245938"/>
                  </a:lnTo>
                  <a:lnTo>
                    <a:pt x="396619" y="0"/>
                  </a:lnTo>
                  <a:lnTo>
                    <a:pt x="539263" y="245938"/>
                  </a:lnTo>
                  <a:lnTo>
                    <a:pt x="792185" y="245938"/>
                  </a:lnTo>
                  <a:lnTo>
                    <a:pt x="792185" y="3101364"/>
                  </a:lnTo>
                  <a:close/>
                </a:path>
              </a:pathLst>
            </a:custGeom>
            <a:solidFill>
              <a:srgbClr val="D2A784">
                <a:alpha val="83000"/>
              </a:srgbClr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bIns="45718" lIns="91436" rIns="91436" tIns="45718" vert="vert270"/>
            <a:lstStyle/>
            <a:p>
              <a:pPr algn="ctr" defTabSz="1218565">
                <a:defRPr/>
              </a:pPr>
              <a:r>
                <a:rPr altLang="en-US" dirty="0" kern="0" lang="zh-CN" sz="2000">
                  <a:solidFill>
                    <a:prstClr val="white"/>
                  </a:solidFill>
                  <a:latin typeface="+mn-ea"/>
                </a:rPr>
                <a:t>作者专栏展示</a:t>
              </a:r>
            </a:p>
          </p:txBody>
        </p:sp>
        <p:pic>
          <p:nvPicPr>
            <p:cNvPr id="44" name="图片 30"/>
            <p:cNvPicPr>
              <a:picLocks noChangeArrowheads="1" noChangeAspect="1"/>
            </p:cNvPicPr>
            <p:nvPr/>
          </p:nvPicPr>
          <p:blipFill>
            <a:blip cstate="print"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119" l="79301" r="11345" t="10323"/>
            <a:stretch>
              <a:fillRect/>
            </a:stretch>
          </p:blipFill>
          <p:spPr bwMode="auto">
            <a:xfrm>
              <a:off x="1712121" y="2458825"/>
              <a:ext cx="470927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31"/>
            <p:cNvPicPr>
              <a:picLocks noChangeArrowheads="1" noChangeAspect="1"/>
            </p:cNvPicPr>
            <p:nvPr/>
          </p:nvPicPr>
          <p:blipFill>
            <a:blip cstate="print"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09" l="24783" r="64893" t="51828"/>
            <a:stretch>
              <a:fillRect/>
            </a:stretch>
          </p:blipFill>
          <p:spPr bwMode="auto">
            <a:xfrm>
              <a:off x="1660758" y="4339566"/>
              <a:ext cx="573653" cy="573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32"/>
            <p:cNvPicPr>
              <a:picLocks noChangeArrowheads="1" noChangeAspect="1"/>
            </p:cNvPicPr>
            <p:nvPr/>
          </p:nvPicPr>
          <p:blipFill>
            <a:blip cstate="print"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64" l="63979" r="23602" t="31396"/>
            <a:stretch>
              <a:fillRect/>
            </a:stretch>
          </p:blipFill>
          <p:spPr bwMode="auto">
            <a:xfrm>
              <a:off x="1660758" y="5263186"/>
              <a:ext cx="573653" cy="513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33"/>
            <p:cNvPicPr>
              <a:picLocks noChangeArrowheads="1" noChangeAspect="1"/>
            </p:cNvPicPr>
            <p:nvPr/>
          </p:nvPicPr>
          <p:blipFill>
            <a:blip cstate="print"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473" l="50000" r="36183" t="30859"/>
            <a:stretch>
              <a:fillRect/>
            </a:stretch>
          </p:blipFill>
          <p:spPr bwMode="auto">
            <a:xfrm>
              <a:off x="1607086" y="3428497"/>
              <a:ext cx="680997" cy="61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Box 139"/>
          <p:cNvSpPr txBox="1">
            <a:spLocks noChangeArrowheads="1"/>
          </p:cNvSpPr>
          <p:nvPr/>
        </p:nvSpPr>
        <p:spPr bwMode="auto">
          <a:xfrm>
            <a:off x="6327775" y="2730967"/>
            <a:ext cx="3887788" cy="6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6" rIns="91436" tIns="45718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000"/>
              <a:t>含有众多专题资源，包括目前开设民法典、企业合规、民间借贷、正当防卫、个人信息保护、物权纠纷、合同纠纷、交通事故、婚姻家庭、知识产权等</a:t>
            </a:r>
            <a:r>
              <a:rPr altLang="zh-CN" dirty="0" lang="en-US" sz="1000"/>
              <a:t>30</a:t>
            </a:r>
            <a:r>
              <a:rPr altLang="en-US" dirty="0" lang="zh-CN" sz="1000"/>
              <a:t>余个专题，并将陆续推出新的专题内容。</a:t>
            </a:r>
            <a:endParaRPr altLang="en-US" dirty="0" lang="zh-CN" sz="100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0" name="TextBox 140"/>
          <p:cNvSpPr txBox="1">
            <a:spLocks noChangeArrowheads="1"/>
          </p:cNvSpPr>
          <p:nvPr/>
        </p:nvSpPr>
        <p:spPr bwMode="auto">
          <a:xfrm>
            <a:off x="6327775" y="3507254"/>
            <a:ext cx="3887788" cy="6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6" rIns="91436" tIns="45718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000"/>
              <a:t>以专题为核心辐射开来，为各专题配置其他相关法律信息资源，比如专题相关法律法规、相关的司法案例、相关的法学期刊文章等等。为用户提供全方位、一站式法律信息服务。</a:t>
            </a:r>
          </a:p>
        </p:txBody>
      </p:sp>
      <p:sp>
        <p:nvSpPr>
          <p:cNvPr id="51" name="TextBox 141"/>
          <p:cNvSpPr txBox="1">
            <a:spLocks noChangeArrowheads="1"/>
          </p:cNvSpPr>
          <p:nvPr/>
        </p:nvSpPr>
        <p:spPr bwMode="auto">
          <a:xfrm>
            <a:off x="6327775" y="4296242"/>
            <a:ext cx="3887788" cy="6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6" rIns="91436" tIns="45718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000"/>
              <a:t>汇集了北大法律信息网专家团队的精华文章。专家团队成员有学者、法官、律师及其他法律界人士，从不同的角度对法律知识点进行全方位解读分析，在其研究领域取得了丰硕的成果。</a:t>
            </a:r>
          </a:p>
        </p:txBody>
      </p:sp>
      <p:sp>
        <p:nvSpPr>
          <p:cNvPr id="52" name="TextBox 142"/>
          <p:cNvSpPr txBox="1">
            <a:spLocks noChangeArrowheads="1"/>
          </p:cNvSpPr>
          <p:nvPr/>
        </p:nvSpPr>
        <p:spPr bwMode="auto">
          <a:xfrm>
            <a:off x="6327775" y="5093167"/>
            <a:ext cx="3887788" cy="67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8" lIns="91436" rIns="91436" tIns="45718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000"/>
              <a:t>为北大法律信息网签约作者开设专栏，同时在专题参考库首页提供作者推广服务。每一位签约作者拥有个人主页，展示个人简介、照片、研究成果等。</a:t>
            </a:r>
          </a:p>
        </p:txBody>
      </p:sp>
      <p:sp>
        <p:nvSpPr>
          <p:cNvPr id="53" name="右大括号 52"/>
          <p:cNvSpPr/>
          <p:nvPr/>
        </p:nvSpPr>
        <p:spPr>
          <a:xfrm>
            <a:off x="10344150" y="2797642"/>
            <a:ext cx="288925" cy="2716212"/>
          </a:xfrm>
          <a:prstGeom prst="rightBrace">
            <a:avLst/>
          </a:prstGeom>
          <a:noFill/>
          <a:ln algn="ctr" cap="flat" cmpd="sng" w="9525">
            <a:solidFill>
              <a:srgbClr val="333333"/>
            </a:solidFill>
            <a:prstDash val="solid"/>
          </a:ln>
          <a:effectLst/>
        </p:spPr>
        <p:txBody>
          <a:bodyPr anchor="ctr" bIns="45718" lIns="91436" rIns="91436" tIns="45718"/>
          <a:lstStyle/>
          <a:p>
            <a:pPr algn="ctr" defTabSz="1218565">
              <a:defRPr/>
            </a:pPr>
            <a:endParaRPr altLang="en-US" kern="0" lang="zh-CN" sz="2400">
              <a:solidFill>
                <a:prstClr val="black">
                  <a:lumMod val="95000"/>
                  <a:lumOff val="5000"/>
                </a:prstClr>
              </a:solidFill>
              <a:latin typeface="+mn-ea"/>
            </a:endParaRPr>
          </a:p>
        </p:txBody>
      </p:sp>
      <p:sp>
        <p:nvSpPr>
          <p:cNvPr id="54" name="TextBox 144"/>
          <p:cNvSpPr txBox="1"/>
          <p:nvPr/>
        </p:nvSpPr>
        <p:spPr>
          <a:xfrm>
            <a:off x="10633075" y="3878888"/>
            <a:ext cx="1260530" cy="417354"/>
          </a:xfrm>
          <a:prstGeom prst="rect">
            <a:avLst/>
          </a:prstGeom>
          <a:noFill/>
        </p:spPr>
        <p:txBody>
          <a:bodyPr bIns="45718" lIns="91436" rIns="91436" tIns="45718" wrap="squar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altLang="en-US" b="1" dirty="0" kern="0" lang="zh-CN">
                <a:solidFill>
                  <a:srgbClr val="93571B"/>
                </a:solidFill>
                <a:latin typeface="+mn-ea"/>
              </a:rPr>
              <a:t>专题参考</a:t>
            </a:r>
          </a:p>
        </p:txBody>
      </p:sp>
      <p:pic>
        <p:nvPicPr>
          <p:cNvPr descr="logo_c" id="38" name="图片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090" y="747057"/>
            <a:ext cx="6275414" cy="59253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  <a:headEnd/>
            <a:tailEnd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1269550" y="485448"/>
            <a:ext cx="2781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专题参考数据库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600596" y="3252889"/>
            <a:ext cx="3971403" cy="190090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从审判及律师实务出发，内容涵盖民法典、企业合规、民间借贷、正当防卫、个人信息保护、物权、合同、担保、侵权、交通事故、婚姻家庭、知识产权、公司、房地产等</a:t>
            </a:r>
            <a:r>
              <a:rPr altLang="zh-CN" b="0" dirty="0" i="0" lang="en-US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30</a:t>
            </a: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余个专题，为从事法律实务工作的人士提供更专业的信息，满足专业人员对审判、律师实践工作经验的学习。</a:t>
            </a:r>
            <a:endParaRPr altLang="zh-CN" b="0" baseline="0" cap="none" dirty="0" i="0" kern="1200" kumimoji="0" lang="zh-CN" noProof="0" normalizeH="0" spc="0" strike="noStrike" sz="2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22209" y="136305"/>
            <a:ext cx="1993265" cy="381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198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法宝视频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3841" y="3320081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06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6832034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法宝视频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828040" y="5706745"/>
            <a:ext cx="9970135" cy="36893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baseline="0" cap="none" dirty="0" i="0" kern="1200" kumimoji="0" lang="zh-CN" noProof="0" normalizeH="0" spc="0" strike="noStrike" sz="16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按照学科类别进行课程学习，同时可直播观看法学相关会议及论坛（直播支持回放观看。</a:t>
            </a: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45" y="1440180"/>
            <a:ext cx="1114044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23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198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English 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3841" y="3320081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07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5"/>
          <p:cNvGrpSpPr/>
          <p:nvPr/>
        </p:nvGrpSpPr>
        <p:grpSpPr bwMode="auto">
          <a:xfrm>
            <a:off x="1271905" y="838050"/>
            <a:ext cx="9848214" cy="5973327"/>
            <a:chOff x="881688" y="627272"/>
            <a:chExt cx="7387946" cy="4480329"/>
          </a:xfrm>
        </p:grpSpPr>
        <p:grpSp>
          <p:nvGrpSpPr>
            <p:cNvPr id="40964" name="Group 36"/>
            <p:cNvGrpSpPr/>
            <p:nvPr/>
          </p:nvGrpSpPr>
          <p:grpSpPr bwMode="auto">
            <a:xfrm>
              <a:off x="2598459" y="1733427"/>
              <a:ext cx="3587099" cy="2435108"/>
              <a:chOff x="2670458" y="1373431"/>
              <a:chExt cx="3587099" cy="2435108"/>
            </a:xfrm>
          </p:grpSpPr>
          <p:graphicFrame>
            <p:nvGraphicFramePr>
              <p:cNvPr id="41029" name="Chart 108"/>
              <p:cNvGraphicFramePr/>
              <p:nvPr/>
            </p:nvGraphicFramePr>
            <p:xfrm>
              <a:off x="2670458" y="1373431"/>
              <a:ext cx="3587099" cy="24351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imgH="2438400" imgW="3590290" name="Chart" progId="Excel.Chart.8" r:id="rId5">
                      <p:embed/>
                    </p:oleObj>
                  </mc:Choice>
                  <mc:Fallback>
                    <p:oleObj imgH="2438400" imgW="3590290" name="Chart" progId="Excel.Chart.8" r:id="rId5">
                      <p:embed/>
                      <p:pic>
                        <p:nvPicPr>
                          <p:cNvPr id="0" name="Chart 10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0458" y="1373431"/>
                            <a:ext cx="3587099" cy="24351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" name="TextBox 111"/>
              <p:cNvSpPr txBox="1"/>
              <p:nvPr/>
            </p:nvSpPr>
            <p:spPr>
              <a:xfrm>
                <a:off x="4610408" y="1546525"/>
                <a:ext cx="957790" cy="3915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人大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机关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079627" y="1994992"/>
                <a:ext cx="959378" cy="3915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院校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机构</a:t>
                </a:r>
              </a:p>
            </p:txBody>
          </p:sp>
          <p:sp>
            <p:nvSpPr>
              <p:cNvPr id="41032" name="TextBox 113"/>
              <p:cNvSpPr txBox="1">
                <a:spLocks noChangeArrowheads="1"/>
              </p:cNvSpPr>
              <p:nvPr/>
            </p:nvSpPr>
            <p:spPr bwMode="auto">
              <a:xfrm>
                <a:off x="5130673" y="2520471"/>
                <a:ext cx="958947" cy="377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5pPr>
                <a:lvl6pPr defTabSz="457200"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6pPr>
                <a:lvl7pPr defTabSz="457200"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7pPr>
                <a:lvl8pPr defTabSz="457200"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8pPr>
                <a:lvl9pPr defTabSz="457200"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335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公司</a:t>
                </a:r>
                <a:endParaRPr altLang="zh-CN" b="0" baseline="0" cap="none" i="0" kern="1200" kumimoji="0" lang="en-US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335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企业</a:t>
                </a:r>
                <a:endParaRPr altLang="zh-CN" b="0" baseline="0" cap="none" i="0" kern="1200" kumimoji="0" lang="en-US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</p:txBody>
          </p:sp>
          <p:sp>
            <p:nvSpPr>
              <p:cNvPr id="41033" name="TextBox 124"/>
              <p:cNvSpPr txBox="1">
                <a:spLocks noChangeArrowheads="1"/>
              </p:cNvSpPr>
              <p:nvPr/>
            </p:nvSpPr>
            <p:spPr bwMode="auto">
              <a:xfrm>
                <a:off x="4866641" y="3024989"/>
                <a:ext cx="958947" cy="531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5pPr>
                <a:lvl6pPr defTabSz="457200"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6pPr>
                <a:lvl7pPr defTabSz="457200"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7pPr>
                <a:lvl8pPr defTabSz="457200"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8pPr>
                <a:lvl9pPr defTabSz="457200"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335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  <a:sym typeface="+mn-ea"/>
                  </a:rPr>
                  <a:t>律协</a:t>
                </a:r>
                <a:endParaRPr altLang="en-US" b="0" baseline="0" cap="none" i="0" kern="1200" kumimoji="0" lang="zh-CN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335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  <a:sym typeface="+mn-ea"/>
                  </a:rPr>
                  <a:t>律所</a:t>
                </a:r>
                <a:endParaRPr altLang="en-US" b="0" baseline="0" cap="none" i="0" kern="1200" kumimoji="0" lang="zh-CN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1200" kumimoji="0" lang="en-US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699199" y="3076620"/>
                <a:ext cx="959378" cy="3915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  <a:sym typeface="+mn-ea"/>
                  </a:rPr>
                  <a:t>人民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  <a:sym typeface="+mn-ea"/>
                  </a:rPr>
                  <a:t>法院</a:t>
                </a:r>
                <a:endParaRPr altLang="en-US" b="0" baseline="0" cap="none" dirty="0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389466" y="2520803"/>
                <a:ext cx="959378" cy="5529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人民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检察</a:t>
                </a:r>
              </a:p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院</a:t>
                </a:r>
              </a:p>
            </p:txBody>
          </p:sp>
          <p:sp>
            <p:nvSpPr>
              <p:cNvPr id="41036" name="TextBox 135"/>
              <p:cNvSpPr txBox="1">
                <a:spLocks noChangeArrowheads="1"/>
              </p:cNvSpPr>
              <p:nvPr/>
            </p:nvSpPr>
            <p:spPr bwMode="auto">
              <a:xfrm>
                <a:off x="3174028" y="2008802"/>
                <a:ext cx="957359" cy="3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5pPr>
                <a:lvl6pPr defTabSz="457200"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6pPr>
                <a:lvl7pPr defTabSz="457200"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7pPr>
                <a:lvl8pPr defTabSz="457200"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8pPr>
                <a:lvl9pPr defTabSz="457200"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typeface="Calibri"/>
                  </a:defRPr>
                </a:lvl9pPr>
              </a:lstStyle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335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公安</a:t>
                </a:r>
              </a:p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0" lang="zh-CN" noProof="0" normalizeH="0" spc="0" strike="noStrike" sz="1335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机关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699210" y="1564438"/>
                <a:ext cx="959378" cy="3915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司法</a:t>
                </a:r>
                <a:endParaRPr altLang="zh-CN" b="0" baseline="0" cap="none" dirty="0" i="0" kern="1200" kumimoji="0" lang="en-US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dirty="0" i="0" kern="1200" kumimoji="0" lang="zh-CN" noProof="0" normalizeH="0" spc="0" strike="noStrike" sz="14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B0503020204020204" typeface="微软雅黑"/>
                    <a:ea charset="-122" panose="020B0503020204020204" typeface="微软雅黑"/>
                    <a:cs typeface="+mn-cs"/>
                  </a:rPr>
                  <a:t>行政</a:t>
                </a:r>
                <a:endParaRPr b="0" baseline="0" cap="none" dirty="0" i="0" kern="1200" kumimoji="0" lang="en-US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4410269" y="627272"/>
              <a:ext cx="0" cy="1300661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58469" y="713994"/>
              <a:ext cx="1397769" cy="1442002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02516" y="2114691"/>
              <a:ext cx="2549341" cy="646361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294993" y="3436637"/>
              <a:ext cx="2547752" cy="1199021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69304" y="3895655"/>
              <a:ext cx="495420" cy="1165471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465492" y="3910897"/>
              <a:ext cx="544962" cy="1124986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171794" y="2288668"/>
              <a:ext cx="2225101" cy="468665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601476" y="779320"/>
              <a:ext cx="2093625" cy="1456957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3" name="Group 45"/>
            <p:cNvGrpSpPr/>
            <p:nvPr/>
          </p:nvGrpSpPr>
          <p:grpSpPr bwMode="auto">
            <a:xfrm>
              <a:off x="4954216" y="3701299"/>
              <a:ext cx="2227738" cy="1334463"/>
              <a:chOff x="5093305" y="3802358"/>
              <a:chExt cx="2886318" cy="1378985"/>
            </a:xfrm>
          </p:grpSpPr>
          <p:pic>
            <p:nvPicPr>
              <p:cNvPr id="41020" name="图片 50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419" y="4685449"/>
                <a:ext cx="422037" cy="495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1" name="图片 52"/>
              <p:cNvPicPr>
                <a:picLocks noChangeArrowheads="1" noChangeAspect="1"/>
              </p:cNvPicPr>
              <p:nvPr/>
            </p:nvPicPr>
            <p:blipFill>
              <a:blip cstate="print"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3305" y="4151430"/>
                <a:ext cx="512612" cy="345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2" name="图片 55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393" y="4768262"/>
                <a:ext cx="598686" cy="35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3" name="图片 56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8082" y="4496819"/>
                <a:ext cx="599293" cy="284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4" name="图片 60"/>
              <p:cNvPicPr>
                <a:picLocks noChangeArrowheads="1" noChangeAspect="1"/>
              </p:cNvPicPr>
              <p:nvPr/>
            </p:nvPicPr>
            <p:blipFill>
              <a:blip cstate="print"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9395" y="4493935"/>
                <a:ext cx="700228" cy="273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5" name="图片 62"/>
              <p:cNvPicPr>
                <a:picLocks noChangeArrowheads="1"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00" y="3802358"/>
                <a:ext cx="745700" cy="197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6" name="图片 64"/>
              <p:cNvPicPr>
                <a:picLocks noChangeArrowheads="1"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1439" y="4043992"/>
                <a:ext cx="623726" cy="239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7" name="图片 66"/>
              <p:cNvPicPr>
                <a:picLocks noChangeArrowheads="1"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3917" y="4197947"/>
                <a:ext cx="369465" cy="369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28" name="图片 30"/>
              <p:cNvPicPr>
                <a:picLocks noChangeArrowheads="1" noChangeAspect="1"/>
              </p:cNvPicPr>
              <p:nvPr/>
            </p:nvPicPr>
            <p:blipFill>
              <a:blip cstate="print"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243" y="4222258"/>
                <a:ext cx="380635" cy="402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974" name="Group 46"/>
            <p:cNvGrpSpPr/>
            <p:nvPr/>
          </p:nvGrpSpPr>
          <p:grpSpPr bwMode="auto">
            <a:xfrm>
              <a:off x="5462895" y="779224"/>
              <a:ext cx="2224258" cy="1795448"/>
              <a:chOff x="5293950" y="1113807"/>
              <a:chExt cx="2224258" cy="1795448"/>
            </a:xfrm>
          </p:grpSpPr>
          <p:pic>
            <p:nvPicPr>
              <p:cNvPr id="41010" name="图片 22"/>
              <p:cNvPicPr>
                <a:picLocks noChangeArrowheads="1"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3950" y="2183668"/>
                <a:ext cx="1240925" cy="325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011" name="Group 83"/>
              <p:cNvGrpSpPr/>
              <p:nvPr/>
            </p:nvGrpSpPr>
            <p:grpSpPr bwMode="auto">
              <a:xfrm>
                <a:off x="5362180" y="1113807"/>
                <a:ext cx="2156029" cy="1795448"/>
                <a:chOff x="5359609" y="1222040"/>
                <a:chExt cx="2443675" cy="2305877"/>
              </a:xfrm>
            </p:grpSpPr>
            <p:pic>
              <p:nvPicPr>
                <p:cNvPr id="41012" name="图片 3"/>
                <p:cNvPicPr>
                  <a:picLocks noChangeArrowheads="1"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0403" y="1222040"/>
                  <a:ext cx="995775" cy="41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3" name="图片 15"/>
                <p:cNvPicPr>
                  <a:picLocks noChangeArrowheads="1"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7914" y="1635634"/>
                  <a:ext cx="582747" cy="582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4" name="图片 17"/>
                <p:cNvPicPr>
                  <a:picLocks noChangeArrowheads="1"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753" y="1758235"/>
                  <a:ext cx="953466" cy="2573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5" name="图片 18"/>
                <p:cNvPicPr>
                  <a:picLocks noChangeArrowheads="1"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4433" y="2325527"/>
                  <a:ext cx="998851" cy="2318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6" name="图片 21"/>
                <p:cNvPicPr>
                  <a:picLocks noChangeArrowheads="1"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3806" y="2173213"/>
                  <a:ext cx="998276" cy="383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7" name="图片 24"/>
                <p:cNvPicPr>
                  <a:picLocks noChangeArrowheads="1"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59609" y="3150269"/>
                  <a:ext cx="397376" cy="3776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8" name="图片 26"/>
                <p:cNvPicPr>
                  <a:picLocks noChangeArrowheads="1"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8368" y="2670122"/>
                  <a:ext cx="482662" cy="436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019" name="图片 28"/>
                <p:cNvPicPr>
                  <a:picLocks noChangeArrowheads="1"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2406" y="2937188"/>
                  <a:ext cx="450473" cy="450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40975" name="Group 47"/>
            <p:cNvGrpSpPr/>
            <p:nvPr/>
          </p:nvGrpSpPr>
          <p:grpSpPr bwMode="auto">
            <a:xfrm>
              <a:off x="5516752" y="2515303"/>
              <a:ext cx="1991497" cy="1422645"/>
              <a:chOff x="5247443" y="2718931"/>
              <a:chExt cx="2500058" cy="1833394"/>
            </a:xfrm>
          </p:grpSpPr>
          <p:pic>
            <p:nvPicPr>
              <p:cNvPr id="41000" name="图片 31"/>
              <p:cNvPicPr>
                <a:picLocks noChangeArrowheads="1"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3075" y="3401635"/>
                <a:ext cx="897683" cy="360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1" name="图片 32"/>
              <p:cNvPicPr>
                <a:picLocks noChangeArrowheads="1"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5775" y="3783161"/>
                <a:ext cx="635292" cy="36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2" name="图片 38"/>
              <p:cNvPicPr>
                <a:picLocks noChangeArrowheads="1"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0714" y="3675639"/>
                <a:ext cx="465938" cy="293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3" name="Picture 2"/>
              <p:cNvPicPr>
                <a:picLocks noChangeArrowheads="1"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0708" y="3399103"/>
                <a:ext cx="520533" cy="360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4" name="图片 2"/>
              <p:cNvPicPr>
                <a:picLocks noChangeArrowheads="1"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0578" y="4251218"/>
                <a:ext cx="844920" cy="30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5" name="图片 25"/>
              <p:cNvPicPr>
                <a:picLocks noChangeArrowheads="1"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8474" y="2718931"/>
                <a:ext cx="663646" cy="339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6" name="图片 35"/>
              <p:cNvPicPr>
                <a:picLocks noChangeArrowheads="1"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909" y="3209037"/>
                <a:ext cx="632592" cy="378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7" name="图片 11"/>
              <p:cNvPicPr>
                <a:picLocks noChangeArrowheads="1" noChangeAspect="1"/>
              </p:cNvPicPr>
              <p:nvPr/>
            </p:nvPicPr>
            <p:blipFill>
              <a:blip cstate="print"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7443" y="3058364"/>
                <a:ext cx="1689447" cy="340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9" name="图片 13"/>
              <p:cNvPicPr>
                <a:picLocks noChangeArrowheads="1" noChangeAspect="1"/>
              </p:cNvPicPr>
              <p:nvPr/>
            </p:nvPicPr>
            <p:blipFill>
              <a:blip cstate="print"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9813" y="3809523"/>
                <a:ext cx="455645" cy="261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0976" name="图片 40"/>
            <p:cNvPicPr>
              <a:picLocks noChangeArrowheads="1" noChangeAspect="1"/>
            </p:cNvPicPr>
            <p:nvPr/>
          </p:nvPicPr>
          <p:blipFill>
            <a:blip cstate="print"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403" y="2946306"/>
              <a:ext cx="761231" cy="48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7" name="图片 46"/>
            <p:cNvPicPr>
              <a:picLocks noChangeArrowheads="1"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405" y="3678647"/>
              <a:ext cx="49935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3" name="TextBox 55"/>
            <p:cNvSpPr txBox="1">
              <a:spLocks noChangeArrowheads="1"/>
            </p:cNvSpPr>
            <p:nvPr/>
          </p:nvSpPr>
          <p:spPr bwMode="auto">
            <a:xfrm>
              <a:off x="4230230" y="3636298"/>
              <a:ext cx="957358" cy="53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5pPr>
              <a:lvl6pPr defTabSz="4572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6pPr>
              <a:lvl7pPr defTabSz="4572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7pPr>
              <a:lvl8pPr defTabSz="4572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8pPr>
              <a:lvl9pPr defTabSz="4572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dirty="0" i="0" kern="1200" kumimoji="0" lang="zh-CN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  <a:sym typeface="+mn-ea"/>
                </a:rPr>
                <a:t>国家</a:t>
              </a:r>
              <a:endParaRPr altLang="zh-CN" b="0" baseline="0" cap="none" dirty="0" i="0" kern="1200" kumimoji="0" lang="en-US" noProof="0" normalizeH="0" spc="0" strike="noStrike" sz="1335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endParaRP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dirty="0" i="0" kern="1200" kumimoji="0" lang="zh-CN" noProof="0" normalizeH="0" spc="0" strike="noStrike" sz="1335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  <a:sym typeface="+mn-ea"/>
                </a:rPr>
                <a:t>部委</a:t>
              </a:r>
              <a:endParaRPr b="0" baseline="0" cap="none" dirty="0" i="0" kern="1200" kumimoji="0" lang="en-US" noProof="0" normalizeH="0" spc="0" strike="noStrike" sz="1335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endParaRP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35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endParaRPr>
            </a:p>
          </p:txBody>
        </p:sp>
        <p:sp>
          <p:nvSpPr>
            <p:cNvPr id="40984" name="文本框 88"/>
            <p:cNvSpPr txBox="1">
              <a:spLocks noChangeArrowheads="1"/>
            </p:cNvSpPr>
            <p:nvPr/>
          </p:nvSpPr>
          <p:spPr bwMode="auto">
            <a:xfrm>
              <a:off x="4472523" y="1054661"/>
              <a:ext cx="1295713" cy="48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5pPr>
              <a:lvl6pPr defTabSz="4572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6pPr>
              <a:lvl7pPr defTabSz="4572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7pPr>
              <a:lvl8pPr defTabSz="4572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8pPr>
              <a:lvl9pPr defTabSz="4572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dirty="0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-122" panose="02010600030101010101" pitchFamily="2" typeface="宋体"/>
                  <a:sym typeface="+mn-lt"/>
                </a:rPr>
                <a:t>全国人大、北京市人大、浙江省人大、江苏省人大、山东省人大等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881688" y="3458870"/>
              <a:ext cx="2600168" cy="1313365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7" name="图片 9"/>
            <p:cNvPicPr>
              <a:picLocks noChangeArrowheads="1" noChangeAspect="1"/>
            </p:cNvPicPr>
            <p:nvPr/>
          </p:nvPicPr>
          <p:blipFill>
            <a:blip cstate="print"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445" y="4038429"/>
              <a:ext cx="808392" cy="17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8" name="图片 9"/>
            <p:cNvPicPr>
              <a:picLocks noChangeArrowheads="1" noChangeAspect="1"/>
            </p:cNvPicPr>
            <p:nvPr/>
          </p:nvPicPr>
          <p:blipFill>
            <a:blip cstate="print"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406" y="4231301"/>
              <a:ext cx="758948" cy="18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9" name="图片 11"/>
            <p:cNvPicPr>
              <a:picLocks noChangeArrowheads="1" noChangeAspect="1"/>
            </p:cNvPicPr>
            <p:nvPr/>
          </p:nvPicPr>
          <p:blipFill>
            <a:blip cstate="print"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119" y="4679033"/>
              <a:ext cx="657384" cy="12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0" name="图片 16"/>
            <p:cNvPicPr>
              <a:picLocks noChangeArrowheads="1" noChangeAspect="1"/>
            </p:cNvPicPr>
            <p:nvPr/>
          </p:nvPicPr>
          <p:blipFill>
            <a:blip cstate="print"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167" y="4666175"/>
              <a:ext cx="744559" cy="16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1" name="Picture 61"/>
            <p:cNvPicPr>
              <a:picLocks noChangeArrowheads="1"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154" y="4882019"/>
              <a:ext cx="1647435" cy="225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2" name="图片 10"/>
            <p:cNvPicPr>
              <a:picLocks noChangeArrowheads="1" noChangeAspect="1"/>
            </p:cNvPicPr>
            <p:nvPr/>
          </p:nvPicPr>
          <p:blipFill>
            <a:blip cstate="print"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10" y="4442469"/>
              <a:ext cx="857257" cy="18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3" name="TextBox 65"/>
            <p:cNvSpPr txBox="1">
              <a:spLocks noChangeArrowheads="1"/>
            </p:cNvSpPr>
            <p:nvPr/>
          </p:nvSpPr>
          <p:spPr bwMode="auto">
            <a:xfrm>
              <a:off x="1947096" y="4177409"/>
              <a:ext cx="1747928" cy="62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5pPr>
              <a:lvl6pPr defTabSz="4572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6pPr>
              <a:lvl7pPr defTabSz="4572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7pPr>
              <a:lvl8pPr defTabSz="4572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8pPr>
              <a:lvl9pPr defTabSz="4572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-122" panose="02010600030101010101" pitchFamily="2" typeface="宋体"/>
                </a:rPr>
                <a:t>最高人民法院、山西省高级人民法院、辽宁省高级人民法院、山东省高级人民法院、广西壮族自治区高级人民法院等</a:t>
              </a:r>
              <a:endParaRPr altLang="en-US"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</a:endParaRPr>
            </a:p>
          </p:txBody>
        </p:sp>
        <p:pic>
          <p:nvPicPr>
            <p:cNvPr id="40994" name="Picture 66"/>
            <p:cNvPicPr>
              <a:picLocks noChangeArrowheads="1"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792" y="3651684"/>
              <a:ext cx="506376" cy="52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5" name="图片 5"/>
            <p:cNvPicPr>
              <a:picLocks noChangeArrowheads="1"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84" y="2841523"/>
              <a:ext cx="2177941" cy="26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6" name="TextBox 68"/>
            <p:cNvSpPr txBox="1">
              <a:spLocks noChangeArrowheads="1"/>
            </p:cNvSpPr>
            <p:nvPr/>
          </p:nvSpPr>
          <p:spPr bwMode="auto">
            <a:xfrm>
              <a:off x="881688" y="3188735"/>
              <a:ext cx="2435178" cy="34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5pPr>
              <a:lvl6pPr defTabSz="4572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6pPr>
              <a:lvl7pPr defTabSz="4572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7pPr>
              <a:lvl8pPr defTabSz="4572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8pPr>
              <a:lvl9pPr defTabSz="4572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-122" panose="02010600030101010101" pitchFamily="2" typeface="宋体"/>
                </a:rPr>
                <a:t>最高人民检察院、广东省人民检察院、浙江省人民检察院、广西壮族自治区人民检察院等</a:t>
              </a:r>
              <a:endParaRPr altLang="en-US"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</a:endParaRPr>
            </a:p>
          </p:txBody>
        </p:sp>
        <p:pic>
          <p:nvPicPr>
            <p:cNvPr id="40997" name="图片 2"/>
            <p:cNvPicPr>
              <a:picLocks noChangeArrowheads="1"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550" y="692523"/>
              <a:ext cx="1380982" cy="29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8" name="TextBox 70"/>
            <p:cNvSpPr txBox="1">
              <a:spLocks noChangeArrowheads="1"/>
            </p:cNvSpPr>
            <p:nvPr/>
          </p:nvSpPr>
          <p:spPr bwMode="auto">
            <a:xfrm>
              <a:off x="2703779" y="1054500"/>
              <a:ext cx="1734922" cy="48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5pPr>
              <a:lvl6pPr defTabSz="4572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6pPr>
              <a:lvl7pPr defTabSz="4572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7pPr>
              <a:lvl8pPr defTabSz="4572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8pPr>
              <a:lvl9pPr defTabSz="4572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dirty="0" i="0" kern="1200" kumimoji="0" lang="zh-CN" noProof="0" normalizeH="0" spc="0" strike="noStrike" sz="1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charset="-122" panose="02010600030101010101" pitchFamily="2" typeface="宋体"/>
                </a:rPr>
                <a:t>司法部、北京市司法局、江苏省司法厅、浙江省司法厅、广西壮族自治区司法厅等</a:t>
              </a:r>
              <a:endParaRPr altLang="en-US" b="0" baseline="0" cap="none" dirty="0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</a:endParaRPr>
            </a:p>
          </p:txBody>
        </p:sp>
        <p:sp>
          <p:nvSpPr>
            <p:cNvPr id="40999" name="文本框 131"/>
            <p:cNvSpPr txBox="1">
              <a:spLocks noChangeArrowheads="1"/>
            </p:cNvSpPr>
            <p:nvPr/>
          </p:nvSpPr>
          <p:spPr bwMode="auto">
            <a:xfrm>
              <a:off x="3863421" y="2653326"/>
              <a:ext cx="1070735" cy="50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typeface="Calibri"/>
                </a:defRPr>
              </a:lvl5pPr>
              <a:lvl6pPr defTabSz="457200"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6pPr>
              <a:lvl7pPr defTabSz="457200"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7pPr>
              <a:lvl8pPr defTabSz="457200"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8pPr>
              <a:lvl9pPr defTabSz="457200"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65" u="none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charset="-122" panose="020B0503020204020204" typeface="微软雅黑"/>
                  <a:ea charset="-122" panose="020B0503020204020204" typeface="微软雅黑"/>
                  <a:cs typeface="+mn-cs"/>
                </a:rPr>
                <a:t>北大英华客户画像</a:t>
              </a:r>
              <a:endParaRPr altLang="zh-CN" b="1" baseline="0" cap="none" i="0" kern="1200" kumimoji="0" lang="en-US" noProof="0" normalizeH="0" spc="0" strike="noStrike" sz="1865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endParaRPr>
            </a:p>
          </p:txBody>
        </p:sp>
      </p:grpSp>
      <p:sp>
        <p:nvSpPr>
          <p:cNvPr id="80" name="文本框 10"/>
          <p:cNvSpPr txBox="1"/>
          <p:nvPr/>
        </p:nvSpPr>
        <p:spPr>
          <a:xfrm>
            <a:off x="757555" y="422910"/>
            <a:ext cx="2004060" cy="3987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1200" kumimoji="0" lang="zh-CN" noProof="0" normalizeH="0" spc="225" strike="noStrike" sz="2000" u="none">
                <a:ln>
                  <a:noFill/>
                </a:ln>
                <a:solidFill>
                  <a:srgbClr val="B41F23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法宝客户画像</a:t>
            </a:r>
          </a:p>
        </p:txBody>
      </p:sp>
      <p:sp>
        <p:nvSpPr>
          <p:cNvPr id="81" name="矩形 11"/>
          <p:cNvSpPr/>
          <p:nvPr/>
        </p:nvSpPr>
        <p:spPr>
          <a:xfrm>
            <a:off x="561340" y="422910"/>
            <a:ext cx="196215" cy="415290"/>
          </a:xfrm>
          <a:prstGeom prst="rect">
            <a:avLst/>
          </a:prstGeom>
          <a:solidFill>
            <a:srgbClr val="B4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B0604020202020204" typeface="Arial"/>
              <a:ea charset="-122" panose="020B0503020204020204" typeface="微软雅黑"/>
              <a:cs typeface="+mn-cs"/>
            </a:endParaRPr>
          </a:p>
        </p:txBody>
      </p:sp>
      <p:cxnSp>
        <p:nvCxnSpPr>
          <p:cNvPr id="82" name="直接连接符 12"/>
          <p:cNvCxnSpPr/>
          <p:nvPr/>
        </p:nvCxnSpPr>
        <p:spPr>
          <a:xfrm>
            <a:off x="562610" y="842645"/>
            <a:ext cx="2160000" cy="0"/>
          </a:xfrm>
          <a:prstGeom prst="line">
            <a:avLst/>
          </a:prstGeom>
          <a:ln cmpd="sng" w="44450">
            <a:solidFill>
              <a:srgbClr val="B41F2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logo_c"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066155" y="821690"/>
            <a:ext cx="2618740" cy="467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162540" y="5612765"/>
            <a:ext cx="1032510" cy="381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433560" y="5292725"/>
            <a:ext cx="1482725" cy="391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609455" y="3089275"/>
            <a:ext cx="1405255" cy="381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022080" y="4648835"/>
            <a:ext cx="1992630" cy="363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9455" y="3498215"/>
            <a:ext cx="1477645" cy="363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46810" y="2052955"/>
            <a:ext cx="2553970" cy="448310"/>
          </a:xfrm>
          <a:prstGeom prst="rect">
            <a:avLst/>
          </a:prstGeom>
        </p:spPr>
      </p:pic>
      <p:sp>
        <p:nvSpPr>
          <p:cNvPr id="11" name="TextBox 68"/>
          <p:cNvSpPr txBox="1">
            <a:spLocks noChangeArrowheads="1"/>
          </p:cNvSpPr>
          <p:nvPr/>
        </p:nvSpPr>
        <p:spPr bwMode="auto">
          <a:xfrm>
            <a:off x="1181100" y="2543810"/>
            <a:ext cx="33381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typeface="Calibri"/>
              </a:defRPr>
            </a:lvl5pPr>
            <a:lvl6pPr defTabSz="457200"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typeface="Calibri"/>
              </a:defRPr>
            </a:lvl6pPr>
            <a:lvl7pPr defTabSz="457200"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typeface="Calibri"/>
              </a:defRPr>
            </a:lvl7pPr>
            <a:lvl8pPr defTabSz="457200"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typeface="Calibri"/>
              </a:defRPr>
            </a:lvl8pPr>
            <a:lvl9pPr defTabSz="457200"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typeface="Calibri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charset="-122" panose="02010600030101010101" pitchFamily="2" typeface="宋体"/>
              </a:rPr>
              <a:t>公安部、海南省公安厅、福建省公安厅、内蒙古公安厅、湖南省公安厅等</a:t>
            </a:r>
            <a:endParaRPr altLang="en-US" b="0" baseline="0" cap="none" i="0" kern="1200" kumimoji="0" lang="en-US" noProof="0" normalizeH="0" spc="0" strike="noStrike" sz="12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-122" panose="020B0503020204020204" typeface="微软雅黑"/>
              <a:ea charset="-122" panose="020B0503020204020204" typeface="微软雅黑"/>
              <a:cs charset="-122" panose="02010600030101010101" pitchFamily="2" typeface="宋体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7" name="Rectangle 70"/>
          <p:cNvSpPr>
            <a:spLocks noChangeArrowheads="1"/>
          </p:cNvSpPr>
          <p:nvPr/>
        </p:nvSpPr>
        <p:spPr bwMode="auto">
          <a:xfrm>
            <a:off x="1269550" y="485448"/>
            <a:ext cx="278124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English 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750570" y="5551805"/>
            <a:ext cx="10208895" cy="72326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特色板块：</a:t>
            </a:r>
            <a:r>
              <a:rPr altLang="zh-CN" b="0" dirty="0" i="0" lang="en-US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Legal News</a:t>
            </a: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、</a:t>
            </a:r>
            <a:r>
              <a:rPr altLang="zh-CN" b="0" dirty="0" i="0" lang="en-US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White Papers</a:t>
            </a: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、</a:t>
            </a:r>
            <a:r>
              <a:rPr altLang="zh-CN" b="0" dirty="0" i="0" lang="en-US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Legal Glossary</a:t>
            </a:r>
            <a:r>
              <a:rPr altLang="en-US" b="0" dirty="0" i="0" lang="zh-CN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、</a:t>
            </a:r>
            <a:r>
              <a:rPr altLang="zh-CN" b="0" dirty="0" i="0" lang="en-US" sz="14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Guides to World Law</a:t>
            </a:r>
          </a:p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                   </a:t>
            </a:r>
            <a:r>
              <a:rPr altLang="en-US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法律新闻</a:t>
            </a:r>
            <a:r>
              <a:rPr altLang="zh-CN" b="0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          </a:t>
            </a:r>
            <a:r>
              <a:rPr altLang="en-US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白皮书</a:t>
            </a:r>
            <a:r>
              <a:rPr altLang="zh-CN" b="0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               </a:t>
            </a:r>
            <a:r>
              <a:rPr altLang="en-US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法律术语表</a:t>
            </a:r>
            <a:r>
              <a:rPr altLang="zh-CN" b="0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          </a:t>
            </a:r>
            <a:r>
              <a:rPr altLang="en-US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charset="-122" panose="020B0503020204020204" typeface="微软雅黑"/>
                <a:ea charset="-122" panose="020B0503020204020204" typeface="微软雅黑"/>
                <a:cs typeface="+mn-cs"/>
              </a:rPr>
              <a:t>世界法律导航</a:t>
            </a:r>
          </a:p>
        </p:txBody>
      </p:sp>
      <p:pic>
        <p:nvPicPr>
          <p:cNvPr descr="logo_c"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22209" y="136305"/>
            <a:ext cx="1993265" cy="38163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3705" y="1301115"/>
            <a:ext cx="11581130" cy="4114800"/>
            <a:chOff x="683" y="2049"/>
            <a:chExt cx="18238" cy="64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t="14305"/>
            <a:stretch>
              <a:fillRect/>
            </a:stretch>
          </p:blipFill>
          <p:spPr>
            <a:xfrm>
              <a:off x="683" y="2049"/>
              <a:ext cx="18239" cy="648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828" y="4378"/>
              <a:ext cx="1196" cy="51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349" y="4377"/>
              <a:ext cx="1386" cy="52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463" y="4377"/>
              <a:ext cx="1480" cy="50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15171" y="4314"/>
              <a:ext cx="1921" cy="5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198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行政执法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3841" y="3320081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08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6832034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行政执法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98248" y="2696516"/>
            <a:ext cx="2773552" cy="36893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6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左边聚类进行筛选</a:t>
            </a:r>
            <a:endParaRPr altLang="zh-CN" b="0" baseline="0" cap="none" dirty="0" i="0" kern="1200" kumimoji="0" lang="zh-CN" noProof="0" normalizeH="0" spc="0" strike="noStrike" sz="4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345" y="1265555"/>
            <a:ext cx="9347200" cy="4025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198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检察文书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3841" y="3320081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09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6832034" cy="47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buNone/>
            </a:pPr>
            <a:r>
              <a:rPr altLang="zh-CN" b="1" dirty="0" lang="zh-CN">
                <a:solidFill>
                  <a:prstClr val="black"/>
                </a:solidFill>
                <a:latin typeface="+mn-ea"/>
                <a:ea typeface="思源黑体"/>
                <a:cs typeface="+mn-ea"/>
              </a:rPr>
              <a:t>检察文书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98248" y="2696516"/>
            <a:ext cx="2773552" cy="36893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en-US" b="0" dirty="0" i="0" lang="zh-CN" sz="1600">
                <a:solidFill>
                  <a:srgbClr val="2C3E50"/>
                </a:solidFill>
                <a:effectLst/>
                <a:latin charset="-122" panose="020B0503020204020204" typeface="微软雅黑"/>
                <a:ea charset="-122" panose="020B0503020204020204" typeface="微软雅黑"/>
              </a:rPr>
              <a:t>左边聚类进行筛选</a:t>
            </a:r>
            <a:endParaRPr altLang="zh-CN" b="0" baseline="0" cap="none" dirty="0" i="0" kern="1200" kumimoji="0" lang="zh-CN" noProof="0" normalizeH="0" spc="0" strike="noStrike" sz="4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860" y="1380490"/>
            <a:ext cx="9220200" cy="3905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"/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4" y="1722588"/>
            <a:ext cx="736316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律</a:t>
            </a:r>
            <a:r>
              <a:rPr altLang="zh-CN" b="0" baseline="0" cap="none" dirty="0" i="0" kern="1200" kumimoji="0" lang="en-US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AI</a:t>
            </a:r>
            <a:r>
              <a:rPr altLang="en-US" b="0" baseline="0" cap="none" dirty="0" i="0" kern="1200" kumimoji="0" lang="zh-CN" noProof="0" normalizeH="0" spc="0" strike="noStrike" sz="7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多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614475" y="3680275"/>
            <a:ext cx="2112975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zh-CN" b="0" baseline="0" cap="none" dirty="0" i="0" kern="1200" kumimoji="0" lang="en-US" noProof="0" normalizeH="0" spc="600" strike="noStrike" sz="1800" u="none">
                <a:ln>
                  <a:noFill/>
                </a:ln>
                <a:solidFill>
                  <a:srgbClr val="93571B"/>
                </a:solidFill>
                <a:effectLst/>
                <a:uLnTx/>
                <a:uFillTx/>
                <a:ea typeface="思源黑体"/>
                <a:cs typeface="+mn-ea"/>
                <a:sym typeface="+mn-lt"/>
              </a:rPr>
              <a:t>The part </a:t>
            </a:r>
            <a:r>
              <a:rPr altLang="zh-CN" dirty="0" lang="en-US" spc="600">
                <a:solidFill>
                  <a:srgbClr val="93571B"/>
                </a:solidFill>
                <a:ea typeface="思源黑体"/>
                <a:cs typeface="+mn-ea"/>
                <a:sym typeface="+mn-lt"/>
              </a:rPr>
              <a:t>10</a:t>
            </a:r>
            <a:endParaRPr altLang="zh-CN" b="0" baseline="0" cap="none" dirty="0" i="0" kern="1200" kumimoji="0" lang="en-US" noProof="0" normalizeH="0" spc="600" strike="noStrike" sz="1800" u="none">
              <a:ln>
                <a:noFill/>
              </a:ln>
              <a:solidFill>
                <a:srgbClr val="93571B"/>
              </a:solidFill>
              <a:effectLst/>
              <a:uLnTx/>
              <a:uFillTx/>
              <a:ea typeface="思源黑体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altLang="en-US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"/>
                <a:cs typeface="+mn-cs"/>
              </a:endParaRPr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E70122AD-DF02-16EB-6C67-DEB654BE2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1E3598F-EEC3-89AC-6AF5-875315F50F46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" y="518160"/>
            <a:ext cx="458470" cy="458470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D8594C9F-4DEB-B430-34F4-03C0DA1EE0EE}"/>
              </a:ext>
            </a:extLst>
          </p:cNvPr>
          <p:cNvSpPr/>
          <p:nvPr/>
        </p:nvSpPr>
        <p:spPr>
          <a:xfrm>
            <a:off x="310515" y="328930"/>
            <a:ext cx="836930" cy="836930"/>
          </a:xfrm>
          <a:prstGeom prst="ellipse">
            <a:avLst/>
          </a:prstGeom>
          <a:noFill/>
          <a:ln w="28575">
            <a:solidFill>
              <a:srgbClr val="935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dirty="0" lang="zh-CN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F93FD16B-88A9-434D-F562-24718FF7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互动提问</a:t>
            </a:r>
          </a:p>
        </p:txBody>
      </p:sp>
      <p:pic>
        <p:nvPicPr>
          <p:cNvPr descr="logo_c" id="10" name="图片 9">
            <a:extLst>
              <a:ext uri="{FF2B5EF4-FFF2-40B4-BE49-F238E27FC236}">
                <a16:creationId xmlns:a16="http://schemas.microsoft.com/office/drawing/2014/main" id="{FB963356-A86D-F670-1C11-2E421AFBEE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F3060C9-180B-FBEE-82B4-8AB2B023ECD3}"/>
              </a:ext>
            </a:extLst>
          </p:cNvPr>
          <p:cNvSpPr txBox="1"/>
          <p:nvPr/>
        </p:nvSpPr>
        <p:spPr>
          <a:xfrm>
            <a:off x="1308847" y="2921168"/>
            <a:ext cx="9574306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dirty="0" lang="zh-CN" sz="6000"/>
              <a:t>大家在使用</a:t>
            </a:r>
            <a:r>
              <a:rPr altLang="zh-CN" dirty="0" lang="en-US" sz="6000"/>
              <a:t>AI</a:t>
            </a:r>
            <a:r>
              <a:rPr altLang="en-US" dirty="0" lang="zh-CN" sz="6000"/>
              <a:t>时都怎么提问？</a:t>
            </a:r>
          </a:p>
        </p:txBody>
      </p:sp>
    </p:spTree>
    <p:extLst>
      <p:ext uri="{BB962C8B-B14F-4D97-AF65-F5344CB8AC3E}">
        <p14:creationId xmlns:p14="http://schemas.microsoft.com/office/powerpoint/2010/main" val="34627126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44CC5E97-643E-AA94-D980-1CEE56647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37D2036-30AF-6F80-2477-BDBF95719870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B501053-3DE3-CE46-FC0B-0783DEBBD26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362F9D0-66D3-D852-9FDE-79655B5B7942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77AF7AD0-F3ED-EBF2-7C0C-8D929BE3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智能检索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F02565A1-AEBA-EDB2-99C5-F8355281A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94F2B7-BC78-E284-65E1-664A68958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502" y="1271587"/>
            <a:ext cx="897699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6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F54FDBBD-E3A1-CE5A-4F5B-92B0A2AB2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DBAA82E-4790-2230-B99B-74BD26681B9D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F980677-CFDF-40AE-6A9B-21AA11C2C6D3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5E6D472-D308-02AA-6DA9-19375257E704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CA0F36A2-16FA-7B8A-8AE2-2D86DFD3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智能检索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E7882395-9763-9C9B-36CB-22421C57F1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C1D1DA8-0D8B-3DA8-6236-636A1FC6C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12" y="1271270"/>
            <a:ext cx="8816975" cy="43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2199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A0832477-1FB8-C3AA-C4F1-2D103A1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333A093-C995-AB28-794A-3FA959A3D792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6E65C9-84AF-DDDE-1925-A6F0355965DB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998A82B-BCB3-B4F9-EF7B-E02B158F8ED1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85C9404A-A030-4C4D-0EA6-4B152D506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智能检索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1993BAEF-FDFE-1902-B3AB-F291B7AE90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254C4A0-D6BE-3D6B-34BB-2FE57AFA4396}"/>
              </a:ext>
            </a:extLst>
          </p:cNvPr>
          <p:cNvGrpSpPr/>
          <p:nvPr/>
        </p:nvGrpSpPr>
        <p:grpSpPr>
          <a:xfrm>
            <a:off x="1796415" y="1138555"/>
            <a:ext cx="8599170" cy="4580890"/>
            <a:chOff x="4602" y="1672"/>
            <a:chExt cx="13542" cy="721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6CED858-4923-A6C3-A66D-461B2F1DB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2" y="1672"/>
              <a:ext cx="13543" cy="7215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6E4CDD-2FF1-AF39-1AC8-A3521A77A869}"/>
                </a:ext>
              </a:extLst>
            </p:cNvPr>
            <p:cNvGrpSpPr/>
            <p:nvPr/>
          </p:nvGrpSpPr>
          <p:grpSpPr>
            <a:xfrm>
              <a:off x="6634" y="1672"/>
              <a:ext cx="10885" cy="3875"/>
              <a:chOff x="6634" y="1672"/>
              <a:chExt cx="10885" cy="3875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7C474E9-4DE7-A52B-298B-3F6398E2BA8A}"/>
                  </a:ext>
                </a:extLst>
              </p:cNvPr>
              <p:cNvSpPr/>
              <p:nvPr/>
            </p:nvSpPr>
            <p:spPr>
              <a:xfrm>
                <a:off x="16715" y="1672"/>
                <a:ext cx="805" cy="53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3E529B9-2C6A-4CF0-FDCC-1C8747D60615}"/>
                  </a:ext>
                </a:extLst>
              </p:cNvPr>
              <p:cNvSpPr/>
              <p:nvPr/>
            </p:nvSpPr>
            <p:spPr>
              <a:xfrm>
                <a:off x="6634" y="5011"/>
                <a:ext cx="591" cy="537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5965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6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>
                <a:defRPr/>
              </a:pPr>
              <a:endParaRPr kern="0"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89382" y="1685744"/>
            <a:ext cx="7363161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lang="zh-CN" sz="7200">
                <a:solidFill>
                  <a:prstClr val="black"/>
                </a:solidFill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法律法规数据库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5463802" y="3601839"/>
            <a:ext cx="2011986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/>
            <a:r>
              <a:rPr altLang="zh-CN" dirty="0" lang="en-US" spc="600">
                <a:solidFill>
                  <a:srgbClr val="93571B"/>
                </a:solidFill>
                <a:cs typeface="+mn-ea"/>
                <a:sym typeface="+mn-lt"/>
              </a:rPr>
              <a:t>The part 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0" y="661209"/>
            <a:ext cx="892748" cy="89274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13" name="椭圆 12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  <p:pic>
          <p:nvPicPr>
            <p:cNvPr id="14" name="图片 18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16" name="图片 19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19" name="图片 20"/>
            <p:cNvPicPr>
              <a:picLocks noChangeArrowheads="1" noChangeAspect="1"/>
            </p:cNvPicPr>
            <p:nvPr/>
          </p:nvPicPr>
          <p:blipFill>
            <a:blip cstate="print"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pic>
        <p:nvPicPr>
          <p:cNvPr descr="logo_c"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F898E4D0-533E-3F49-1670-3B2FA07BA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F1E7651-8602-5C36-DB7F-D6BD929E6C28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51DB9AB-1137-935E-AD5A-00FD27BCDC3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98FC1E5-B3E1-5FB1-A6BA-3B4687E5FFCD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A8C883C4-5CAE-2C9B-116B-C720E30F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问答助手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9EEA6A76-619F-6B2E-AE9C-EB202A5D79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A3CA82-870F-611B-A3FD-2FBAB839E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830" y="1402080"/>
            <a:ext cx="805434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6131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C006C465-8875-6A2E-6CD1-791147110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42952D4-C80B-5851-CFBC-639ABC0FCED6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023713-B444-35E4-8696-FD04C3901E6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0E36E9B-83BD-074A-179D-9CCFEFDCA689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1312655B-FFFC-1BEC-11D1-3C1064A38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问答助手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0CB27526-64D4-3E60-4942-56DB153C81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B667341-261C-3E5C-F64E-7396FA63C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70" y="1118259"/>
            <a:ext cx="779526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0841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6C6FD54A-DE69-2F94-AFB9-1E4BFCD26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C6A1FF67-3148-D9ED-F2E3-B52DB0F325C1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0C6BCB3-A713-2CC0-D044-94FB01299B2A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AF55DD0-3C23-76DA-C0E9-765CF243B83E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0BCF0A1D-C23D-2C40-3DEF-6168D9AA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问答助手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A398EF8B-BD0E-CA7B-179E-2708BB1658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8B7EEEE-9DFB-E306-5D92-0B46D0B9485E}"/>
              </a:ext>
            </a:extLst>
          </p:cNvPr>
          <p:cNvGrpSpPr/>
          <p:nvPr/>
        </p:nvGrpSpPr>
        <p:grpSpPr>
          <a:xfrm>
            <a:off x="1477010" y="1196340"/>
            <a:ext cx="9237980" cy="4465320"/>
            <a:chOff x="4426" y="341"/>
            <a:chExt cx="14548" cy="703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841F630-6003-E342-6E16-E38FD8538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6" y="2765"/>
              <a:ext cx="14549" cy="4608"/>
            </a:xfrm>
            <a:prstGeom prst="rect">
              <a:avLst/>
            </a:prstGeom>
          </p:spPr>
        </p:pic>
        <p:sp>
          <p:nvSpPr>
            <p:cNvPr id="5" name="右箭头 10">
              <a:extLst>
                <a:ext uri="{FF2B5EF4-FFF2-40B4-BE49-F238E27FC236}">
                  <a16:creationId xmlns:a16="http://schemas.microsoft.com/office/drawing/2014/main" id="{8568F105-A433-604B-C2F2-C25DAF66A50A}"/>
                </a:ext>
              </a:extLst>
            </p:cNvPr>
            <p:cNvSpPr/>
            <p:nvPr/>
          </p:nvSpPr>
          <p:spPr>
            <a:xfrm rot="16200000">
              <a:off x="5650" y="3064"/>
              <a:ext cx="502" cy="34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952F61C-6BCB-F129-1340-B9D2E62F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6" y="341"/>
              <a:ext cx="3960" cy="2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66708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216FA1D2-72C7-B545-A4FE-82871231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FB4E25F-72F3-90A5-B831-D378407D8414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CE87B0A-E6A8-2494-C93C-32399464F401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12C4472-D382-0E73-C526-E8953E0CA0B4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65AE756B-8A8A-40F0-50DB-C3316268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知识库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E77D5BA7-2875-D3AA-FCBB-C06B0921BA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20AC3E-EC9D-5937-2116-EB442CEEB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1129030"/>
            <a:ext cx="8559800" cy="45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036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2A0CE247-1831-9C99-8077-F65D18AAA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BA9472E1-2428-F01E-6474-B83381185027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1B29838-4601-EA10-6632-BD311D195EF4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AD04CDE-AC2C-8638-D1BA-DB6D2BD97D0F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9AFD6C09-2401-6DA5-36A9-1F11EE9A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法宝新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endParaRPr altLang="en-US" b="1" lang="zh-CN" noProof="1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3272FDDD-1331-B387-296A-3D35D4DFC0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CC82A1E-4302-C1FA-C90B-701601DC2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767" y="2164397"/>
            <a:ext cx="8546465" cy="25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74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4B2A6194-5F41-DF25-8AA1-EF57DF40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0950FD8-9BFA-99FF-D3DE-82065FC5DE0D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1AC35B7-5D17-1C74-54BB-8EA80C740F31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CBE1DC6-EAE1-DF18-A131-B1285AE34CF2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F94E016E-507D-7087-B9A8-846BFA63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法宝新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endParaRPr altLang="en-US" b="1" lang="zh-CN" noProof="1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B0CFC7C6-2E85-9376-DA01-462B0050CB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26CFB05-F722-7CD4-EC35-C0E6BA8A1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5" y="1292860"/>
            <a:ext cx="7943850" cy="52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3813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9EF2786B-2259-C02C-CF12-D9B7E532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A967731-BCFC-9B47-709D-CD82489BE64F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0161D9B-CED4-06AE-9F5B-5F2BAF7AB03F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13AAAA4-2DBF-AB72-37F0-71382AD30443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E6AE3DB8-8AA9-AF66-16AE-0367D373C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法宝新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endParaRPr altLang="en-US" b="1" lang="zh-CN" noProof="1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EDACFC61-6F29-1B2E-2160-574D8218D3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3B463E-6C9F-6FD0-B146-F72364613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697" y="1508868"/>
            <a:ext cx="8396605" cy="48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3896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AAEFCC26-6F83-5BF2-1D73-C5D5127C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CD18B4E-742D-6D4C-838A-647ADC14714D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19C9B66-3E85-5D7B-82CE-CE7F25E7B33D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91DC326-825F-670D-6117-100F1F0503FC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EC4F16D7-B5C0-7070-211D-9224DA25C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法宝新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endParaRPr altLang="en-US" b="1" lang="zh-CN" noProof="1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92B4D448-D048-5081-A985-652349E308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01E5A4B-499F-AED0-0FF5-481CF36EF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940" y="1440288"/>
            <a:ext cx="8834120" cy="49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615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0A390F5A-E594-BDFE-BB2F-23104E43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A1BA182-AE5B-9E01-8E1D-7097F3981E9C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0F646BE-FF21-EE49-17C8-0A2F3CD0A28E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D460DE5-3208-F1E3-9F85-73E6E3820F0D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FA8D63AA-EFCA-BFD9-5CD4-84DA545A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法宝新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endParaRPr altLang="en-US" b="1" lang="zh-CN" noProof="1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1FAA6C0D-9D8D-B1C7-2AA6-7AB7EC0E74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067EA-3294-AC82-FFDF-60C8C1F31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412" y="1229360"/>
            <a:ext cx="8385175" cy="43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712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15DA04A7-57F4-4D95-657A-6CB3C666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4698861-03EB-C266-8437-F2168C3B11ED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9E10C91-AE76-A671-9401-A74D67879C1D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7011187-5D12-0B61-AEA5-0BF21B7D0759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F3615B5A-24E4-84FF-B44F-C27DB0D5C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法宝新</a:t>
            </a:r>
            <a:r>
              <a:rPr altLang="zh-CN" b="1" lang="en-US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AI</a:t>
            </a:r>
            <a:endParaRPr altLang="en-US" b="1" lang="zh-CN" noProof="1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4A81C9CC-B28B-3431-8E5D-034555B14C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0ACD110-57C6-3911-C539-8B7CDC1A3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55" y="1118259"/>
            <a:ext cx="8365490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790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法律法规数据库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210747" y="1583590"/>
            <a:ext cx="4669656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产品介绍</a:t>
            </a:r>
          </a:p>
        </p:txBody>
      </p:sp>
      <p:sp>
        <p:nvSpPr>
          <p:cNvPr id="10" name="Rectangle: Diagonal Corners Snipped 17"/>
          <p:cNvSpPr/>
          <p:nvPr/>
        </p:nvSpPr>
        <p:spPr>
          <a:xfrm>
            <a:off x="777868" y="4135644"/>
            <a:ext cx="3037487" cy="2288318"/>
          </a:xfrm>
          <a:prstGeom prst="snip2DiagRect">
            <a:avLst>
              <a:gd fmla="val 41465" name="adj1"/>
              <a:gd fmla="val 0" name="adj2"/>
            </a:avLst>
          </a:prstGeom>
          <a:solidFill>
            <a:srgbClr val="93571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D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132975" y="5279803"/>
            <a:ext cx="1828799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中央法规</a:t>
            </a:r>
            <a:endParaRPr altLang="zh-CN" b="1" baseline="0" cap="none" dirty="0" i="0" kern="0" kumimoji="0" lang="en-US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dirty="0" kern="0" lang="zh-CN" sz="1600">
                <a:solidFill>
                  <a:prstClr val="white"/>
                </a:solidFill>
              </a:rPr>
              <a:t>地方法规</a:t>
            </a:r>
            <a:endParaRPr altLang="zh-CN" b="1" dirty="0" kern="0" lang="en-US" sz="1600">
              <a:solidFill>
                <a:prstClr val="white"/>
              </a:solidFill>
            </a:endParaRP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dirty="0" kern="0" lang="zh-CN" sz="1600">
                <a:solidFill>
                  <a:prstClr val="white"/>
                </a:solidFill>
              </a:rPr>
              <a:t>立法资料</a:t>
            </a:r>
            <a:endParaRPr altLang="zh-CN" b="1" dirty="0" kern="0" lang="en-US" sz="1600">
              <a:solidFill>
                <a:prstClr val="white"/>
              </a:solidFill>
            </a:endParaRPr>
          </a:p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1" baseline="0" cap="none" dirty="0" i="0" kern="0" kumimoji="0" lang="zh-CN" noProof="0" normalizeH="0" spc="0" strike="noStrike" sz="1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中外条约</a:t>
            </a:r>
            <a:endParaRPr altLang="zh-CN" b="1" baseline="0" cap="none" dirty="0" i="0" kern="0" kumimoji="0" lang="en-US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2" name="图片占位符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314" y="1469683"/>
            <a:ext cx="3802063" cy="2534708"/>
          </a:xfrm>
          <a:prstGeom prst="rect">
            <a:avLst/>
          </a:prstGeom>
          <a:solidFill>
            <a:sysClr lastClr="FFFFFF" val="window">
              <a:lumMod val="95000"/>
            </a:sysClr>
          </a:solidFill>
        </p:spPr>
      </p:pic>
      <p:pic>
        <p:nvPicPr>
          <p:cNvPr id="13" name="图片占位符 11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r="13466"/>
          <a:stretch>
            <a:fillRect/>
          </a:stretch>
        </p:blipFill>
        <p:spPr>
          <a:xfrm>
            <a:off x="3880082" y="3107405"/>
            <a:ext cx="3557588" cy="3252044"/>
          </a:xfrm>
          <a:prstGeom prst="rect">
            <a:avLst/>
          </a:prstGeom>
          <a:solidFill>
            <a:sysClr lastClr="FFFFFF" val="window">
              <a:lumMod val="95000"/>
            </a:sysClr>
          </a:solidFill>
        </p:spPr>
      </p:pic>
      <p:grpSp>
        <p:nvGrpSpPr>
          <p:cNvPr id="14" name="Group 1"/>
          <p:cNvGrpSpPr/>
          <p:nvPr/>
        </p:nvGrpSpPr>
        <p:grpSpPr>
          <a:xfrm>
            <a:off x="8249595" y="2498867"/>
            <a:ext cx="3088614" cy="1102672"/>
            <a:chOff x="5454975" y="2338112"/>
            <a:chExt cx="3088614" cy="1102672"/>
          </a:xfrm>
        </p:grpSpPr>
        <p:grpSp>
          <p:nvGrpSpPr>
            <p:cNvPr id="15" name="Group 118"/>
            <p:cNvGrpSpPr/>
            <p:nvPr/>
          </p:nvGrpSpPr>
          <p:grpSpPr>
            <a:xfrm>
              <a:off x="5454975" y="2338112"/>
              <a:ext cx="3088614" cy="1102672"/>
              <a:chOff x="2717800" y="3771900"/>
              <a:chExt cx="3088614" cy="1102672"/>
            </a:xfrm>
          </p:grpSpPr>
          <p:sp>
            <p:nvSpPr>
              <p:cNvPr id="17" name="Rectangle: Rounded Corners 121"/>
              <p:cNvSpPr/>
              <p:nvPr/>
            </p:nvSpPr>
            <p:spPr>
              <a:xfrm>
                <a:off x="2717801" y="3771900"/>
                <a:ext cx="3088613" cy="1102672"/>
              </a:xfrm>
              <a:prstGeom prst="roundRect">
                <a:avLst>
                  <a:gd fmla="val 22587" name="adj"/>
                </a:avLst>
              </a:prstGeom>
              <a:solidFill>
                <a:srgbClr val="FFFFFF"/>
              </a:solidFill>
              <a:ln algn="ctr" cap="flat" cmpd="sng" w="12700">
                <a:noFill/>
                <a:prstDash val="solid"/>
                <a:miter lim="800000"/>
              </a:ln>
              <a:effectLst>
                <a:outerShdw algn="tr" blurRad="1016000" dir="8100000" dist="889000" rotWithShape="0" sx="90000" sy="90000">
                  <a:prstClr val="black">
                    <a:alpha val="1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Rectangle: Rounded Corners 122"/>
              <p:cNvSpPr/>
              <p:nvPr/>
            </p:nvSpPr>
            <p:spPr>
              <a:xfrm>
                <a:off x="2717800" y="4135060"/>
                <a:ext cx="45719" cy="376353"/>
              </a:xfrm>
              <a:prstGeom prst="roundRect">
                <a:avLst>
                  <a:gd fmla="val 50000" name="adj"/>
                </a:avLst>
              </a:prstGeom>
              <a:solidFill>
                <a:srgbClr val="93571B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Rectangle 120"/>
            <p:cNvSpPr/>
            <p:nvPr/>
          </p:nvSpPr>
          <p:spPr>
            <a:xfrm>
              <a:off x="5607771" y="2576282"/>
              <a:ext cx="2935818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1" dirty="0" i="0" lang="zh-CN" sz="2400">
                  <a:effectLst/>
                  <a:latin charset="-122" panose="020B0503020204020204" typeface="微软雅黑"/>
                  <a:ea charset="-122" panose="020B0503020204020204" typeface="微软雅黑"/>
                </a:rPr>
                <a:t>丰富的法律法规内容</a:t>
              </a:r>
              <a:endParaRPr altLang="en-US" b="0" baseline="0" cap="none" dirty="0" i="0" kern="0" kumimoji="0" lang="zh-CN" noProof="0" normalizeH="0" spc="0" strike="noStrike" sz="2400" u="none">
                <a:ln>
                  <a:noFill/>
                </a:ln>
                <a:effectLst/>
                <a:uLnTx/>
                <a:uFillTx/>
                <a:cs charset="0" panose="020B0604020202020204" pitchFamily="34" typeface="Arial"/>
              </a:endParaRPr>
            </a:p>
          </p:txBody>
        </p:sp>
      </p:grpSp>
      <p:grpSp>
        <p:nvGrpSpPr>
          <p:cNvPr id="19" name="Group 1"/>
          <p:cNvGrpSpPr/>
          <p:nvPr/>
        </p:nvGrpSpPr>
        <p:grpSpPr>
          <a:xfrm>
            <a:off x="8249595" y="3866895"/>
            <a:ext cx="3478833" cy="1102672"/>
            <a:chOff x="5454975" y="2338112"/>
            <a:chExt cx="3478833" cy="1102672"/>
          </a:xfrm>
        </p:grpSpPr>
        <p:grpSp>
          <p:nvGrpSpPr>
            <p:cNvPr id="20" name="Group 118"/>
            <p:cNvGrpSpPr/>
            <p:nvPr/>
          </p:nvGrpSpPr>
          <p:grpSpPr>
            <a:xfrm>
              <a:off x="5454975" y="2338112"/>
              <a:ext cx="3088614" cy="1102672"/>
              <a:chOff x="2717800" y="3771900"/>
              <a:chExt cx="3088614" cy="1102672"/>
            </a:xfrm>
          </p:grpSpPr>
          <p:sp>
            <p:nvSpPr>
              <p:cNvPr id="22" name="Rectangle: Rounded Corners 121"/>
              <p:cNvSpPr/>
              <p:nvPr/>
            </p:nvSpPr>
            <p:spPr>
              <a:xfrm>
                <a:off x="2717801" y="3771900"/>
                <a:ext cx="3088613" cy="1102672"/>
              </a:xfrm>
              <a:prstGeom prst="roundRect">
                <a:avLst>
                  <a:gd fmla="val 22587" name="adj"/>
                </a:avLst>
              </a:prstGeom>
              <a:solidFill>
                <a:srgbClr val="FFFFFF"/>
              </a:solidFill>
              <a:ln algn="ctr" cap="flat" cmpd="sng" w="12700">
                <a:noFill/>
                <a:prstDash val="solid"/>
                <a:miter lim="800000"/>
              </a:ln>
              <a:effectLst>
                <a:outerShdw algn="tr" blurRad="1016000" dir="8100000" dist="889000" rotWithShape="0" sx="90000" sy="90000">
                  <a:prstClr val="black">
                    <a:alpha val="1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Rectangle: Rounded Corners 122"/>
              <p:cNvSpPr/>
              <p:nvPr/>
            </p:nvSpPr>
            <p:spPr>
              <a:xfrm>
                <a:off x="2717800" y="4135060"/>
                <a:ext cx="45719" cy="376353"/>
              </a:xfrm>
              <a:prstGeom prst="roundRect">
                <a:avLst>
                  <a:gd fmla="val 50000" name="adj"/>
                </a:avLst>
              </a:prstGeom>
              <a:solidFill>
                <a:srgbClr val="93571B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Rectangle 120"/>
            <p:cNvSpPr/>
            <p:nvPr/>
          </p:nvSpPr>
          <p:spPr>
            <a:xfrm>
              <a:off x="5607771" y="2598542"/>
              <a:ext cx="3326037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1" dirty="0" i="0" lang="zh-CN" sz="2400">
                  <a:effectLst/>
                  <a:latin charset="-122" panose="020B0503020204020204" typeface="微软雅黑"/>
                  <a:ea charset="-122" panose="020B0503020204020204" typeface="微软雅黑"/>
                </a:rPr>
                <a:t>创新而独特的检索体验</a:t>
              </a:r>
              <a:endParaRPr altLang="en-US" b="0" baseline="0" cap="none" dirty="0" i="0" kern="0" kumimoji="0" lang="zh-CN" noProof="0" normalizeH="0" spc="0" strike="noStrike" sz="2400" u="none">
                <a:ln>
                  <a:noFill/>
                </a:ln>
                <a:effectLst/>
                <a:uLnTx/>
                <a:uFillTx/>
                <a:cs charset="0" panose="020B0604020202020204" pitchFamily="34" typeface="Arial"/>
              </a:endParaRPr>
            </a:p>
          </p:txBody>
        </p:sp>
      </p:grpSp>
      <p:grpSp>
        <p:nvGrpSpPr>
          <p:cNvPr id="24" name="Group 1"/>
          <p:cNvGrpSpPr/>
          <p:nvPr/>
        </p:nvGrpSpPr>
        <p:grpSpPr>
          <a:xfrm>
            <a:off x="8249595" y="5234923"/>
            <a:ext cx="3088614" cy="1102672"/>
            <a:chOff x="5454975" y="2338112"/>
            <a:chExt cx="3088614" cy="1102672"/>
          </a:xfrm>
        </p:grpSpPr>
        <p:grpSp>
          <p:nvGrpSpPr>
            <p:cNvPr id="25" name="Group 118"/>
            <p:cNvGrpSpPr/>
            <p:nvPr/>
          </p:nvGrpSpPr>
          <p:grpSpPr>
            <a:xfrm>
              <a:off x="5454975" y="2338112"/>
              <a:ext cx="3088614" cy="1102672"/>
              <a:chOff x="2717800" y="3771900"/>
              <a:chExt cx="3088614" cy="1102672"/>
            </a:xfrm>
          </p:grpSpPr>
          <p:sp>
            <p:nvSpPr>
              <p:cNvPr id="27" name="Rectangle: Rounded Corners 121"/>
              <p:cNvSpPr/>
              <p:nvPr/>
            </p:nvSpPr>
            <p:spPr>
              <a:xfrm>
                <a:off x="2717801" y="3771900"/>
                <a:ext cx="3088613" cy="1102672"/>
              </a:xfrm>
              <a:prstGeom prst="roundRect">
                <a:avLst>
                  <a:gd fmla="val 22587" name="adj"/>
                </a:avLst>
              </a:prstGeom>
              <a:solidFill>
                <a:srgbClr val="FFFFFF"/>
              </a:solidFill>
              <a:ln algn="ctr" cap="flat" cmpd="sng" w="12700">
                <a:noFill/>
                <a:prstDash val="solid"/>
                <a:miter lim="800000"/>
              </a:ln>
              <a:effectLst>
                <a:outerShdw algn="tr" blurRad="1016000" dir="8100000" dist="889000" rotWithShape="0" sx="90000" sy="90000">
                  <a:prstClr val="black">
                    <a:alpha val="10000"/>
                  </a:prstClr>
                </a:outerShdw>
              </a:effectLst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Rectangle: Rounded Corners 122"/>
              <p:cNvSpPr/>
              <p:nvPr/>
            </p:nvSpPr>
            <p:spPr>
              <a:xfrm>
                <a:off x="2717800" y="4135060"/>
                <a:ext cx="45719" cy="376353"/>
              </a:xfrm>
              <a:prstGeom prst="roundRect">
                <a:avLst>
                  <a:gd fmla="val 50000" name="adj"/>
                </a:avLst>
              </a:prstGeom>
              <a:solidFill>
                <a:srgbClr val="93571B"/>
              </a:solidFill>
              <a:ln algn="ctr" cap="flat" cmpd="sng" w="12700">
                <a:noFill/>
                <a:prstDash val="solid"/>
                <a:miter lim="800000"/>
              </a:ln>
              <a:effectLst/>
            </p:spPr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8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Rectangle 120"/>
            <p:cNvSpPr/>
            <p:nvPr/>
          </p:nvSpPr>
          <p:spPr>
            <a:xfrm>
              <a:off x="5648986" y="2598542"/>
              <a:ext cx="2700591" cy="525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dirty="0" i="0" kern="0" kumimoji="0" lang="zh-CN" noProof="0" normalizeH="0" spc="0" strike="noStrike" sz="2400" u="none">
                  <a:ln>
                    <a:noFill/>
                  </a:ln>
                  <a:effectLst/>
                  <a:uLnTx/>
                  <a:uFillTx/>
                  <a:cs charset="0" panose="020B0604020202020204" pitchFamily="34" typeface="Arial"/>
                </a:rPr>
                <a:t>质量优更新及时</a:t>
              </a:r>
            </a:p>
          </p:txBody>
        </p:sp>
      </p:grpSp>
      <p:pic>
        <p:nvPicPr>
          <p:cNvPr id="30" name="图片 19"/>
          <p:cNvPicPr>
            <a:picLocks noChangeArrowheads="1" noChangeAspect="1"/>
          </p:cNvPicPr>
          <p:nvPr/>
        </p:nvPicPr>
        <p:blipFill>
          <a:blip cstate="print"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903" l="64946" r="23602" t="10429"/>
          <a:stretch>
            <a:fillRect/>
          </a:stretch>
        </p:blipFill>
        <p:spPr bwMode="auto">
          <a:xfrm>
            <a:off x="2367150" y="4270375"/>
            <a:ext cx="8905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logo_c" id="29" name="图片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E72BE327-68A5-21F3-7D9E-38BB87F30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3A016AA-F083-D9F2-04AD-B9B31C6AE256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B17D659-76B0-67F9-2511-FDEBEA0BE2B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EF0C9CF-858A-04A5-D4BD-750443FEFF29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8DE2FB8E-8444-6380-3CD2-CB535BE02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小程序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BAE91C5D-CAE4-16C9-328F-468CCE1F8A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3147AC-D9C2-76A5-7396-3398729F1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937" y="1470342"/>
            <a:ext cx="7350125" cy="39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068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381B4E2D-A0D9-F617-A69B-65E1E345B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FF8306BC-A8DF-8DF1-B216-6F9C4D6F27BB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C075EB3-0767-A018-2A83-661A336B065A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EE70E2C-F1A6-4787-BC05-3FAF0679C6B0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03D8F233-AAA4-10D7-D0C2-C375539A8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小程序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8B5845EC-FC8D-2FB8-8750-FAA1852695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4815CE75-E21E-4B66-B527-2B6F36B431E7}"/>
              </a:ext>
            </a:extLst>
          </p:cNvPr>
          <p:cNvGrpSpPr/>
          <p:nvPr/>
        </p:nvGrpSpPr>
        <p:grpSpPr>
          <a:xfrm>
            <a:off x="2933065" y="699905"/>
            <a:ext cx="6927215" cy="6106160"/>
            <a:chOff x="5499" y="709"/>
            <a:chExt cx="10909" cy="961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A43FE84-FEBC-A078-D0D0-F5BC333E7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9" y="709"/>
              <a:ext cx="5171" cy="961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B104F30-E26C-933B-014D-E8A0D93D3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93" y="709"/>
              <a:ext cx="5315" cy="9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35568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80EC9B2A-8AD4-856C-59CC-8D39B223E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DCFF3188-2416-6E68-3D6C-DD2798A123F8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A9BBCC-2752-8868-DB61-CC99CE1675DC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A62C62CF-4448-5BA9-2A1A-CF65729750D7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32CB13AD-C3BF-FA7F-82A2-287B488C9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小程序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1233BD4D-9A8A-0918-C57C-4BF195F47D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DB9AB38-6A3C-D08B-EA21-DC4255519FB0}"/>
              </a:ext>
            </a:extLst>
          </p:cNvPr>
          <p:cNvGrpSpPr/>
          <p:nvPr/>
        </p:nvGrpSpPr>
        <p:grpSpPr>
          <a:xfrm>
            <a:off x="2801542" y="61595"/>
            <a:ext cx="7711440" cy="6734810"/>
            <a:chOff x="5567" y="1"/>
            <a:chExt cx="12144" cy="1060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7F33758-C72A-A538-7407-6715E860C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7" y="585"/>
              <a:ext cx="5001" cy="963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FE63110-13CA-C641-DC3D-14AA60D492A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333" y="1"/>
              <a:ext cx="6378" cy="10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30814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id="{FD320A52-6F0D-A81F-F59A-7FBD3505A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B1CBBF93-637D-6126-88BF-1A0C567CCF4B}"/>
              </a:ext>
            </a:extLst>
          </p:cNvPr>
          <p:cNvGrpSpPr/>
          <p:nvPr/>
        </p:nvGrpSpPr>
        <p:grpSpPr>
          <a:xfrm>
            <a:off x="310778" y="281553"/>
            <a:ext cx="836706" cy="836706"/>
            <a:chOff x="370541" y="256988"/>
            <a:chExt cx="974165" cy="97416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F7BF764-DE02-5344-FA72-090EFAA2A492}"/>
                </a:ext>
              </a:extLst>
            </p:cNvPr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E831BAA-441F-B41F-B0B0-D81B6EC60404}"/>
                </a:ext>
              </a:extLst>
            </p:cNvPr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11" name="Rectangle 70">
            <a:extLst>
              <a:ext uri="{FF2B5EF4-FFF2-40B4-BE49-F238E27FC236}">
                <a16:creationId xmlns:a16="http://schemas.microsoft.com/office/drawing/2014/main" id="{A55F7597-04E7-EF41-818B-64A99BF6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50" y="474872"/>
            <a:ext cx="3080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讲座考核</a:t>
            </a:r>
          </a:p>
        </p:txBody>
      </p:sp>
      <p:pic>
        <p:nvPicPr>
          <p:cNvPr descr="logo_c" id="13" name="图片 12">
            <a:extLst>
              <a:ext uri="{FF2B5EF4-FFF2-40B4-BE49-F238E27FC236}">
                <a16:creationId xmlns:a16="http://schemas.microsoft.com/office/drawing/2014/main" id="{4B7EF502-5802-BBA4-08F3-F5DC21E498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descr="QR 代码  描述已自动生成" id="5" name="图片 4">
            <a:extLst>
              <a:ext uri="{FF2B5EF4-FFF2-40B4-BE49-F238E27FC236}">
                <a16:creationId xmlns:a16="http://schemas.microsoft.com/office/drawing/2014/main" id="{5DF2E006-414A-CCCA-C3FA-6F51A8C12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84" y="736482"/>
            <a:ext cx="3578831" cy="59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560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4"/>
          <p:cNvSpPr/>
          <p:nvPr/>
        </p:nvSpPr>
        <p:spPr>
          <a:xfrm flipH="1">
            <a:off x="0" y="2671482"/>
            <a:ext cx="12192000" cy="3997107"/>
          </a:xfrm>
          <a:custGeom>
            <a:avLst/>
            <a:gdLst>
              <a:gd fmla="*/ 4654550 w 12152630" name="connsiteX0"/>
              <a:gd fmla="*/ 3055620 h 5699760" name="connsiteY0"/>
              <a:gd fmla="*/ 0 w 12152630" name="connsiteX1"/>
              <a:gd fmla="*/ 0 h 5699760" name="connsiteY1"/>
              <a:gd fmla="*/ 0 w 12152630" name="connsiteX2"/>
              <a:gd fmla="*/ 5699761 h 5699760" name="connsiteY2"/>
              <a:gd fmla="*/ 12152630 w 12152630" name="connsiteX3"/>
              <a:gd fmla="*/ 5699761 h 5699760" name="connsiteY3"/>
              <a:gd fmla="*/ 12152630 w 12152630" name="connsiteX4"/>
              <a:gd fmla="*/ 147320 h 5699760" name="connsiteY4"/>
              <a:gd fmla="*/ 4654550 w 12152630" name="connsiteX5"/>
              <a:gd fmla="*/ 3055620 h 5699760" name="connsiteY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699760" w="12152630">
                <a:moveTo>
                  <a:pt x="4654550" y="3055620"/>
                </a:moveTo>
                <a:cubicBezTo>
                  <a:pt x="3229610" y="2501900"/>
                  <a:pt x="2542540" y="435610"/>
                  <a:pt x="0" y="0"/>
                </a:cubicBezTo>
                <a:lnTo>
                  <a:pt x="0" y="5699761"/>
                </a:lnTo>
                <a:lnTo>
                  <a:pt x="12152630" y="5699761"/>
                </a:lnTo>
                <a:lnTo>
                  <a:pt x="12152630" y="147320"/>
                </a:lnTo>
                <a:cubicBezTo>
                  <a:pt x="8695690" y="-160020"/>
                  <a:pt x="6733540" y="3864610"/>
                  <a:pt x="4654550" y="3055620"/>
                </a:cubicBezTo>
                <a:close/>
              </a:path>
            </a:pathLst>
          </a:custGeom>
          <a:solidFill>
            <a:srgbClr val="93571B"/>
          </a:solid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0" name="Graphic 1"/>
          <p:cNvGrpSpPr/>
          <p:nvPr/>
        </p:nvGrpSpPr>
        <p:grpSpPr>
          <a:xfrm flipH="1">
            <a:off x="-10995" y="3185459"/>
            <a:ext cx="12251342" cy="3543768"/>
            <a:chOff x="-38780" y="2135309"/>
            <a:chExt cx="12191411" cy="4696020"/>
          </a:xfrm>
          <a:solidFill>
            <a:sysClr lastClr="FFFFFF" val="window"/>
          </a:solidFill>
        </p:grpSpPr>
        <p:sp>
          <p:nvSpPr>
            <p:cNvPr id="21" name="Freeform: Shape 6"/>
            <p:cNvSpPr/>
            <p:nvPr/>
          </p:nvSpPr>
          <p:spPr>
            <a:xfrm>
              <a:off x="-38780" y="2135309"/>
              <a:ext cx="12191411" cy="4696020"/>
            </a:xfrm>
            <a:custGeom>
              <a:avLst/>
              <a:gdLst>
                <a:gd fmla="*/ 12143740 w 12143740" name="connsiteX0"/>
                <a:gd fmla="*/ 4696021 h 4696020" name="connsiteY0"/>
                <a:gd fmla="*/ 12143740 w 12143740" name="connsiteX1"/>
                <a:gd fmla="*/ 27500 h 4696020" name="connsiteY1"/>
                <a:gd fmla="*/ 8897620 w 12143740" name="connsiteX2"/>
                <a:gd fmla="*/ 717110 h 4696020" name="connsiteY2"/>
                <a:gd fmla="*/ 0 w 12143740" name="connsiteX3"/>
                <a:gd fmla="*/ 1524830 h 4696020" name="connsiteY3"/>
                <a:gd fmla="*/ 0 w 12143740" name="connsiteX4"/>
                <a:gd fmla="*/ 4696021 h 4696020" name="connsiteY4"/>
                <a:gd fmla="*/ 12143740 w 12143740" name="connsiteX5"/>
                <a:gd fmla="*/ 4696021 h 4696020" name="connsiteY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4696020" w="12143740">
                  <a:moveTo>
                    <a:pt x="12143740" y="4696021"/>
                  </a:moveTo>
                  <a:lnTo>
                    <a:pt x="12143740" y="27500"/>
                  </a:lnTo>
                  <a:cubicBezTo>
                    <a:pt x="11080750" y="-82990"/>
                    <a:pt x="9978390" y="137990"/>
                    <a:pt x="8897620" y="717110"/>
                  </a:cubicBezTo>
                  <a:cubicBezTo>
                    <a:pt x="7109460" y="1674690"/>
                    <a:pt x="4780280" y="4172780"/>
                    <a:pt x="0" y="1524830"/>
                  </a:cubicBezTo>
                  <a:lnTo>
                    <a:pt x="0" y="4696021"/>
                  </a:lnTo>
                  <a:lnTo>
                    <a:pt x="12143740" y="4696021"/>
                  </a:lnTo>
                  <a:close/>
                </a:path>
              </a:pathLst>
            </a:custGeom>
            <a:grpFill/>
            <a:ln cap="flat" w="12700">
              <a:noFill/>
              <a:prstDash val="solid"/>
              <a:miter/>
            </a:ln>
          </p:spPr>
          <p:txBody>
            <a:bodyPr anchor="ctr" rtlCol="0"/>
            <a:lstStyle/>
            <a:p>
              <a:pPr>
                <a:defRPr/>
              </a:pPr>
              <a:endParaRPr kern="0"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: Shape 7"/>
          <p:cNvSpPr/>
          <p:nvPr/>
        </p:nvSpPr>
        <p:spPr>
          <a:xfrm flipH="1">
            <a:off x="-52251" y="3356888"/>
            <a:ext cx="12337868" cy="3501111"/>
          </a:xfrm>
          <a:custGeom>
            <a:avLst/>
            <a:gdLst>
              <a:gd fmla="*/ 11974830 w 11974830" name="connsiteX0"/>
              <a:gd fmla="*/ 4530091 h 4530090" name="connsiteY0"/>
              <a:gd fmla="*/ 11974830 w 11974830" name="connsiteX1"/>
              <a:gd fmla="*/ 29210 h 4530090" name="connsiteY1"/>
              <a:gd fmla="*/ 11442700 w 11974830" name="connsiteX2"/>
              <a:gd fmla="*/ 0 h 4530090" name="connsiteY2"/>
              <a:gd fmla="*/ 8808720 w 11974830" name="connsiteX3"/>
              <a:gd fmla="*/ 697230 h 4530090" name="connsiteY3"/>
              <a:gd fmla="*/ 7965440 w 11974830" name="connsiteX4"/>
              <a:gd fmla="*/ 1207770 h 4530090" name="connsiteY4"/>
              <a:gd fmla="*/ 3796030 w 11974830" name="connsiteX5"/>
              <a:gd fmla="*/ 2706370 h 4530090" name="connsiteY5"/>
              <a:gd fmla="*/ 3796030 w 11974830" name="connsiteX6"/>
              <a:gd fmla="*/ 2706370 h 4530090" name="connsiteY6"/>
              <a:gd fmla="*/ 0 w 11974830" name="connsiteX7"/>
              <a:gd fmla="*/ 1639570 h 4530090" name="connsiteY7"/>
              <a:gd fmla="*/ 0 w 11974830" name="connsiteX8"/>
              <a:gd fmla="*/ 4528820 h 4530090" name="connsiteY8"/>
              <a:gd fmla="*/ 11974830 w 11974830" name="connsiteX9"/>
              <a:gd fmla="*/ 4528820 h 4530090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530090" w="11974830">
                <a:moveTo>
                  <a:pt x="11974830" y="4530091"/>
                </a:moveTo>
                <a:lnTo>
                  <a:pt x="11974830" y="29210"/>
                </a:lnTo>
                <a:cubicBezTo>
                  <a:pt x="11798300" y="10160"/>
                  <a:pt x="11620500" y="0"/>
                  <a:pt x="11442700" y="0"/>
                </a:cubicBezTo>
                <a:cubicBezTo>
                  <a:pt x="10557510" y="0"/>
                  <a:pt x="9672320" y="234950"/>
                  <a:pt x="8808720" y="697230"/>
                </a:cubicBezTo>
                <a:cubicBezTo>
                  <a:pt x="8544560" y="839470"/>
                  <a:pt x="8263890" y="1018540"/>
                  <a:pt x="7965440" y="1207770"/>
                </a:cubicBezTo>
                <a:cubicBezTo>
                  <a:pt x="6917690" y="1875790"/>
                  <a:pt x="5613400" y="2706370"/>
                  <a:pt x="3796030" y="2706370"/>
                </a:cubicBezTo>
                <a:cubicBezTo>
                  <a:pt x="3796030" y="2706370"/>
                  <a:pt x="3796030" y="2706370"/>
                  <a:pt x="3796030" y="2706370"/>
                </a:cubicBezTo>
                <a:cubicBezTo>
                  <a:pt x="2606040" y="2706370"/>
                  <a:pt x="1361440" y="2357120"/>
                  <a:pt x="0" y="1639570"/>
                </a:cubicBezTo>
                <a:lnTo>
                  <a:pt x="0" y="4528820"/>
                </a:lnTo>
                <a:lnTo>
                  <a:pt x="11974830" y="4528820"/>
                </a:lnTo>
                <a:close/>
              </a:path>
            </a:pathLst>
          </a:custGeom>
          <a:blipFill dpi="0"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34279" t="-13371"/>
            </a:stretch>
          </a:blipFill>
          <a:ln cap="flat" w="12700">
            <a:noFill/>
            <a:prstDash val="solid"/>
            <a:miter/>
          </a:ln>
        </p:spPr>
        <p:txBody>
          <a:bodyPr anchor="ctr" rtlCol="0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095163" y="5785224"/>
            <a:ext cx="634532" cy="620245"/>
            <a:chOff x="10267950" y="361950"/>
            <a:chExt cx="1247775" cy="1247775"/>
          </a:xfrm>
        </p:grpSpPr>
        <p:sp>
          <p:nvSpPr>
            <p:cNvPr id="24" name="椭圆 23"/>
            <p:cNvSpPr/>
            <p:nvPr/>
          </p:nvSpPr>
          <p:spPr>
            <a:xfrm>
              <a:off x="10267950" y="36195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  <p:pic>
          <p:nvPicPr>
            <p:cNvPr id="25" name="图片 18"/>
            <p:cNvPicPr>
              <a:picLocks noChangeArrowheads="1" noChangeAspect="1"/>
            </p:cNvPicPr>
            <p:nvPr/>
          </p:nvPicPr>
          <p:blipFill>
            <a:blip cstate="print"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33" l="12527" r="77150" t="50000"/>
            <a:stretch>
              <a:fillRect/>
            </a:stretch>
          </p:blipFill>
          <p:spPr bwMode="auto">
            <a:xfrm>
              <a:off x="10575207" y="526255"/>
              <a:ext cx="75882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>
          <a:xfrm>
            <a:off x="10105186" y="5785224"/>
            <a:ext cx="634532" cy="620245"/>
            <a:chOff x="9648825" y="1438275"/>
            <a:chExt cx="1247775" cy="1247775"/>
          </a:xfrm>
        </p:grpSpPr>
        <p:pic>
          <p:nvPicPr>
            <p:cNvPr id="27" name="图片 19"/>
            <p:cNvPicPr>
              <a:picLocks noChangeArrowheads="1" noChangeAspect="1"/>
            </p:cNvPicPr>
            <p:nvPr/>
          </p:nvPicPr>
          <p:blipFill>
            <a:blip cstate="print"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03" l="64946" r="23602" t="10429"/>
            <a:stretch>
              <a:fillRect/>
            </a:stretch>
          </p:blipFill>
          <p:spPr bwMode="auto">
            <a:xfrm>
              <a:off x="9827419" y="1576387"/>
              <a:ext cx="89058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椭圆 27"/>
            <p:cNvSpPr/>
            <p:nvPr/>
          </p:nvSpPr>
          <p:spPr>
            <a:xfrm>
              <a:off x="9648825" y="1438275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115210" y="5785224"/>
            <a:ext cx="634532" cy="620245"/>
            <a:chOff x="10229850" y="2705100"/>
            <a:chExt cx="1247775" cy="1247775"/>
          </a:xfrm>
        </p:grpSpPr>
        <p:pic>
          <p:nvPicPr>
            <p:cNvPr id="30" name="图片 20"/>
            <p:cNvPicPr>
              <a:picLocks noChangeArrowheads="1" noChangeAspect="1"/>
            </p:cNvPicPr>
            <p:nvPr/>
          </p:nvPicPr>
          <p:blipFill>
            <a:blip cstate="print"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08" l="78333" r="10216" t="33118"/>
            <a:stretch>
              <a:fillRect/>
            </a:stretch>
          </p:blipFill>
          <p:spPr bwMode="auto">
            <a:xfrm>
              <a:off x="10371931" y="2935287"/>
              <a:ext cx="963612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椭圆 30"/>
            <p:cNvSpPr/>
            <p:nvPr/>
          </p:nvSpPr>
          <p:spPr>
            <a:xfrm>
              <a:off x="10229850" y="2705100"/>
              <a:ext cx="1247775" cy="124777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29328" y="1246338"/>
            <a:ext cx="10104895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dirty="0" lang="zh-CN" sz="9600">
                <a:solidFill>
                  <a:prstClr val="black"/>
                </a:solidFill>
                <a:latin charset="-122" panose="02000500000000000000" pitchFamily="2" typeface="印品招牌体 中黑（非商用）"/>
                <a:ea charset="-122" panose="02000500000000000000" pitchFamily="2" typeface="印品招牌体 中黑（非商用）"/>
                <a:cs typeface="+mn-ea"/>
                <a:sym typeface="+mn-lt"/>
              </a:rPr>
              <a:t>感  谢</a:t>
            </a:r>
          </a:p>
        </p:txBody>
      </p:sp>
      <p:sp>
        <p:nvSpPr>
          <p:cNvPr id="33" name="TextBox 19"/>
          <p:cNvSpPr txBox="1"/>
          <p:nvPr/>
        </p:nvSpPr>
        <p:spPr>
          <a:xfrm>
            <a:off x="5128801" y="590222"/>
            <a:ext cx="2905949" cy="320389"/>
          </a:xfrm>
          <a:prstGeom prst="rect">
            <a:avLst/>
          </a:prstGeom>
          <a:noFill/>
        </p:spPr>
        <p:txBody>
          <a:bodyPr bIns="21485" lIns="42970" rIns="42970" rtlCol="0" tIns="21485" wrap="none">
            <a:spAutoFit/>
          </a:bodyPr>
          <a:lstStyle/>
          <a:p>
            <a:pPr algn="ctr"/>
            <a:r>
              <a:rPr altLang="zh-CN" dirty="0" lang="en-US" spc="600">
                <a:solidFill>
                  <a:srgbClr val="93571B"/>
                </a:solidFill>
                <a:cs typeface="+mn-ea"/>
                <a:sym typeface="+mn-lt"/>
              </a:rPr>
              <a:t>T/H/A/N/K/Y/O/U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97" y="3185459"/>
            <a:ext cx="892748" cy="892746"/>
          </a:xfrm>
          <a:prstGeom prst="rect">
            <a:avLst/>
          </a:prstGeom>
        </p:spPr>
      </p:pic>
      <p:pic>
        <p:nvPicPr>
          <p:cNvPr descr="logo_c"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50" spd="slow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法律法规数据库</a:t>
            </a:r>
          </a:p>
        </p:txBody>
      </p:sp>
      <p:sp>
        <p:nvSpPr>
          <p:cNvPr id="6" name="矩形 5"/>
          <p:cNvSpPr/>
          <p:nvPr/>
        </p:nvSpPr>
        <p:spPr>
          <a:xfrm>
            <a:off x="125853" y="3791030"/>
            <a:ext cx="3208843" cy="472862"/>
          </a:xfrm>
          <a:prstGeom prst="rect">
            <a:avLst/>
          </a:prstGeom>
          <a:solidFill>
            <a:srgbClr val="935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189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  <a:sym charset="0" panose="020B0604020202020204" pitchFamily="34" typeface="Arial"/>
              </a:rPr>
              <a:t>              </a:t>
            </a:r>
            <a:r>
              <a:rPr altLang="en-US" b="1" baseline="0" cap="none" dirty="0" i="0" kern="1200" kumimoji="0" lang="zh-CN" noProof="0" normalizeH="0" spc="0" strike="noStrike" sz="189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  <a:sym charset="0" panose="020B0604020202020204" pitchFamily="34" typeface="Arial"/>
              </a:rPr>
              <a:t>标题 检索</a:t>
            </a:r>
            <a:endParaRPr altLang="zh-CN" b="1" baseline="0" cap="none" dirty="0" i="0" kern="1200" kumimoji="0" lang="en-US" noProof="0" normalizeH="0" spc="0" strike="noStrike" sz="1895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5852" y="4416854"/>
            <a:ext cx="3208844" cy="1008353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检索框中输入检索关键词，即可检索出标题中含有检索关键词的数据。</a:t>
            </a:r>
          </a:p>
          <a:p>
            <a:pPr algn="l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endParaRPr altLang="zh-CN" b="1" baseline="0" cap="none" dirty="0" i="0" kern="120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D73CC57-447D-81E6-B85E-01D1B8485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2" y="1668157"/>
            <a:ext cx="11582398" cy="19661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法律法规数据库</a:t>
            </a:r>
          </a:p>
        </p:txBody>
      </p:sp>
      <p:sp>
        <p:nvSpPr>
          <p:cNvPr id="6" name="矩形 5"/>
          <p:cNvSpPr/>
          <p:nvPr/>
        </p:nvSpPr>
        <p:spPr>
          <a:xfrm>
            <a:off x="418655" y="2107270"/>
            <a:ext cx="3208843" cy="472862"/>
          </a:xfrm>
          <a:prstGeom prst="rect">
            <a:avLst/>
          </a:prstGeom>
          <a:solidFill>
            <a:srgbClr val="935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altLang="en-US" b="0" baseline="0" cap="none" dirty="0" i="0" kern="1200" kumimoji="0" lang="zh-CN" noProof="0" normalizeH="0" spc="0" strike="noStrike" sz="189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  <a:sym charset="0" panose="020B0604020202020204" pitchFamily="34" typeface="Arial"/>
              </a:rPr>
              <a:t>              </a:t>
            </a:r>
            <a:r>
              <a:rPr altLang="en-US" b="1" baseline="0" cap="none" dirty="0" i="0" kern="1200" kumimoji="0" lang="zh-CN" noProof="0" normalizeH="0" spc="0" strike="noStrike" sz="1895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typeface="微软雅黑"/>
                <a:cs charset="0" panose="020B0604020202020204" pitchFamily="34" typeface="Arial"/>
                <a:sym charset="0" panose="020B0604020202020204" pitchFamily="34" typeface="Arial"/>
              </a:rPr>
              <a:t>全文 检索</a:t>
            </a:r>
            <a:endParaRPr altLang="zh-CN" b="1" baseline="0" cap="none" dirty="0" i="0" kern="1200" kumimoji="0" lang="en-US" noProof="0" normalizeH="0" spc="0" strike="noStrike" sz="1895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0" panose="020B0604020202020204" pitchFamily="34" typeface="Arial"/>
              <a:ea charset="-122" panose="020B0503020204020204" typeface="微软雅黑"/>
              <a:cs charset="0" panose="020B0604020202020204" pitchFamily="34" typeface="Arial"/>
              <a:sym charset="0" panose="020B0604020202020204" pitchFamily="34" typeface="Arial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418654" y="2787270"/>
            <a:ext cx="3208844" cy="4070730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在全文检索条件下，检索结果列表会显示关键词命中部分</a:t>
            </a:r>
            <a:r>
              <a:rPr altLang="zh-CN" b="1" baseline="0" cap="none" dirty="0" i="0" kern="1200" kumimoji="0" lang="zh-CN" noProof="0" normalizeH="0" spc="0" strike="noStrike" sz="1400" u="sng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命中次数</a:t>
            </a: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及</a:t>
            </a:r>
            <a:r>
              <a:rPr altLang="zh-CN" b="1" baseline="0" cap="none" dirty="0" i="0" kern="1200" kumimoji="0" lang="zh-CN" noProof="0" normalizeH="0" spc="0" strike="noStrike" sz="1400" u="sng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内容摘要</a:t>
            </a: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。</a:t>
            </a:r>
          </a:p>
          <a:p>
            <a:pPr algn="l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在全文检索条件下，勾选</a:t>
            </a:r>
            <a:r>
              <a:rPr altLang="zh-CN" b="1" baseline="0" cap="none" dirty="0" i="0" kern="1200" kumimoji="0" lang="zh-CN" noProof="0" normalizeH="0" spc="0" strike="noStrike" sz="1400" u="sng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“同段”</a:t>
            </a: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，检索框中输入两个及两个以上关键词</a:t>
            </a:r>
            <a:r>
              <a:rPr altLang="en-US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。</a:t>
            </a: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如“房地产”和“抵押”，即检索出“房地产”和“抵押”出现在同一段中的数据。</a:t>
            </a:r>
            <a:endParaRPr altLang="zh-CN" b="0" baseline="0" cap="none" dirty="0" i="0" kern="1200" kumimoji="0" lang="en-US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  <a:p>
            <a:pPr algn="l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若勾选</a:t>
            </a:r>
            <a:r>
              <a:rPr altLang="zh-CN" b="1" baseline="0" cap="none" dirty="0" i="0" kern="1200" kumimoji="0" lang="zh-CN" noProof="0" normalizeH="0" spc="0" strike="noStrike" sz="1400" u="sng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“同句”</a:t>
            </a:r>
            <a:r>
              <a:rPr altLang="zh-CN" b="0" baseline="0" cap="none" dirty="0" i="0" kern="1200" kumimoji="0" lang="zh-CN" noProof="0" normalizeH="0" spc="0" strike="noStrike" sz="14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，即检索出“房地产”和“抵押”同时出现在同一句中的数据。</a:t>
            </a:r>
          </a:p>
          <a:p>
            <a:pPr algn="l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endParaRPr altLang="zh-CN" b="1" baseline="0" cap="none" dirty="0" i="0" kern="120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pic>
        <p:nvPicPr>
          <p:cNvPr descr="logo_c"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364577-EC1E-FB3F-D297-0581ADC12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66" y="1381461"/>
            <a:ext cx="7203587" cy="4254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368010" y="3906983"/>
            <a:ext cx="4675910" cy="2477135"/>
          </a:xfrm>
          <a:prstGeom prst="rect">
            <a:avLst/>
          </a:prstGeom>
        </p:spPr>
        <p:txBody>
          <a:bodyPr anchor="t" bIns="0" lIns="0" rIns="0" rtlCol="0" tIns="0" vert="horz" wrap="square">
            <a:spAutoFit/>
          </a:bodyPr>
          <a:lstStyle>
            <a:lvl1pPr algn="r" defTabSz="457200" eaLnBrk="1" hangingPunct="1" indent="0" latinLnBrk="0" marL="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1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20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8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6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panose="020B0604020202020204" typeface="Arial"/>
              <a:buNone/>
              <a:defRPr cap="none" kern="1200" sz="14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fontAlgn="base" hangingPunct="1" indent="-228600" latinLnBrk="0" lvl="0" marL="22860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charset="0" panose="020B0604020202020204" pitchFamily="34" typeface="Arial"/>
              <a:buChar char="•"/>
              <a:defRPr/>
            </a:pPr>
            <a:r>
              <a:rPr altLang="zh-CN"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     </a:t>
            </a:r>
            <a:r>
              <a:rPr altLang="zh-CN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在</a:t>
            </a:r>
            <a:r>
              <a:rPr altLang="zh-CN" b="1" baseline="0" cap="none" dirty="0" i="0" kern="1200" kumimoji="0" lang="zh-CN" noProof="0" normalizeH="0" spc="0" strike="noStrike" sz="1800" u="sng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上一次检索获得结果基础</a:t>
            </a:r>
            <a:r>
              <a:rPr altLang="zh-CN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上，再进行一次关键词检索，进而进行结果筛选。例如，第一次检索“民法典”获得结果之后，在检索框中输入“婚姻家庭”，点击</a:t>
            </a:r>
            <a:r>
              <a:rPr altLang="zh-CN" b="1" baseline="0" cap="none" dirty="0" i="0" kern="1200" kumimoji="0" lang="zh-CN" noProof="0" normalizeH="0" spc="0" strike="noStrike" sz="1800" u="sng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“结果中检索”</a:t>
            </a:r>
            <a:r>
              <a:rPr altLang="zh-CN" b="0" baseline="0" cap="none" dirty="0" i="0" kern="120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0000000000000" pitchFamily="34" typeface="思源黑体"/>
                <a:ea charset="-122" panose="020B0500000000000000" pitchFamily="34" typeface="思源黑体"/>
                <a:cs typeface="+mn-cs"/>
              </a:rPr>
              <a:t>，即是对上一次的结果进行的筛选。</a:t>
            </a:r>
          </a:p>
          <a:p>
            <a:pPr algn="l" defTabSz="914400" eaLnBrk="1" fontAlgn="base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C49D88">
                  <a:lumMod val="75000"/>
                </a:srgbClr>
              </a:buClr>
              <a:buSzPct val="145000"/>
              <a:buFont panose="020B0604020202020204" typeface="Arial"/>
              <a:buNone/>
              <a:defRPr/>
            </a:pPr>
            <a:endParaRPr altLang="zh-CN" b="1" baseline="0" cap="none" dirty="0" i="0" kern="1200" kumimoji="0" lang="zh-CN" noProof="0" normalizeH="0" spc="0" strike="noStrike" sz="1400" u="none">
              <a:ln>
                <a:noFill/>
              </a:ln>
              <a:solidFill>
                <a:srgbClr val="000000"/>
              </a:solidFill>
              <a:effectLst/>
              <a:uLnTx/>
              <a:uFillTx/>
              <a:latin charset="-122" panose="020B0500000000000000" pitchFamily="34" typeface="思源黑体"/>
              <a:ea charset="-122" panose="020B0500000000000000" pitchFamily="34" typeface="思源黑体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0778" y="328705"/>
            <a:ext cx="836706" cy="836706"/>
            <a:chOff x="370541" y="256988"/>
            <a:chExt cx="974165" cy="97416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65" y="477312"/>
              <a:ext cx="533517" cy="533516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70541" y="256988"/>
              <a:ext cx="974165" cy="974165"/>
            </a:xfrm>
            <a:prstGeom prst="ellipse">
              <a:avLst/>
            </a:prstGeom>
            <a:noFill/>
            <a:ln w="28575">
              <a:solidFill>
                <a:srgbClr val="9357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</p:grp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1269550" y="485448"/>
            <a:ext cx="2735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313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313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313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313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313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313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313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313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noProof="1">
                <a:solidFill>
                  <a:schemeClr val="tx1"/>
                </a:solidFill>
                <a:latin typeface="+mn-ea"/>
                <a:cs typeface="+mn-ea"/>
                <a:sym typeface="+mn-lt"/>
              </a:rPr>
              <a:t>结果中检索</a:t>
            </a:r>
          </a:p>
        </p:txBody>
      </p:sp>
      <p:pic>
        <p:nvPicPr>
          <p:cNvPr descr="logo_c"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860280" y="327660"/>
            <a:ext cx="1993265" cy="3816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9EE472-FCCD-DACE-4743-F19A1058F8F7}"/>
              </a:ext>
            </a:extLst>
          </p:cNvPr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2" y="517940"/>
            <a:ext cx="5353690" cy="29597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9052244-6F73-8918-B640-5C11504DF1DA}"/>
              </a:ext>
            </a:extLst>
          </p:cNvPr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80" y="3649535"/>
            <a:ext cx="5761610" cy="288080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,&quot;width&quot;:313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 xmlns:xsi="http://www.w3.org/2001/XMLSchema-instance">
  <TotalTime>342</TotalTime>
  <Words>1857</Words>
  <Application xsi:nil="true"/>
  <PresentationFormat>宽屏</PresentationFormat>
  <Paragraphs>230</Paragraphs>
  <Slides>64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阿里巴巴普惠体</vt:lpstr>
      <vt:lpstr>等线</vt:lpstr>
      <vt:lpstr>黑体</vt:lpstr>
      <vt:lpstr>思源黑体</vt:lpstr>
      <vt:lpstr>宋体</vt:lpstr>
      <vt:lpstr>微软雅黑</vt:lpstr>
      <vt:lpstr>印品招牌体 中黑（非商用）</vt:lpstr>
      <vt:lpstr>Arial</vt:lpstr>
      <vt:lpstr>Calibri</vt:lpstr>
      <vt:lpstr>Calibri Light</vt:lpstr>
      <vt:lpstr>Open Sans Light</vt:lpstr>
      <vt:lpstr>Wingdings</vt:lpstr>
      <vt:lpstr>WPS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  <Company xsi:nil="true"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2019-06-19T02:08:00Z</dcterms:created>
  <cp:lastModifiedBy>jiahao zhang</cp:lastModifiedBy>
  <dcterms:modified xsi:type="dcterms:W3CDTF">2026-05-09T06:26:53Z</dcterms:modified>
  <cp:revision>180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E30876E12646420F9DD679198FCC89FC_11</vt:lpwstr>
  </property>
</Properties>
</file>