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234" r:id="rId3"/>
    <p:sldId id="2018" r:id="rId4"/>
    <p:sldId id="1702" r:id="rId5"/>
    <p:sldId id="2472" r:id="rId7"/>
    <p:sldId id="2475" r:id="rId8"/>
    <p:sldId id="2469" r:id="rId9"/>
    <p:sldId id="2476" r:id="rId10"/>
    <p:sldId id="1662" r:id="rId11"/>
    <p:sldId id="2001" r:id="rId12"/>
    <p:sldId id="1780" r:id="rId13"/>
    <p:sldId id="1985" r:id="rId14"/>
    <p:sldId id="2150" r:id="rId15"/>
    <p:sldId id="2237" r:id="rId16"/>
    <p:sldId id="2004" r:id="rId17"/>
    <p:sldId id="2238" r:id="rId18"/>
    <p:sldId id="2333" r:id="rId19"/>
    <p:sldId id="1719" r:id="rId20"/>
    <p:sldId id="2146" r:id="rId21"/>
    <p:sldId id="1720" r:id="rId22"/>
    <p:sldId id="2353" r:id="rId23"/>
    <p:sldId id="1708" r:id="rId24"/>
    <p:sldId id="1710" r:id="rId25"/>
    <p:sldId id="2131" r:id="rId26"/>
    <p:sldId id="2037" r:id="rId27"/>
    <p:sldId id="2038" r:id="rId28"/>
    <p:sldId id="2039" r:id="rId29"/>
    <p:sldId id="2041" r:id="rId30"/>
    <p:sldId id="2318" r:id="rId31"/>
    <p:sldId id="2328" r:id="rId32"/>
    <p:sldId id="2023" r:id="rId33"/>
    <p:sldId id="2025" r:id="rId34"/>
    <p:sldId id="2043" r:id="rId35"/>
    <p:sldId id="2044" r:id="rId36"/>
    <p:sldId id="2236" r:id="rId37"/>
    <p:sldId id="2244" r:id="rId38"/>
    <p:sldId id="2247" r:id="rId39"/>
    <p:sldId id="2320" r:id="rId40"/>
    <p:sldId id="2355" r:id="rId41"/>
    <p:sldId id="2242" r:id="rId42"/>
    <p:sldId id="2243" r:id="rId43"/>
    <p:sldId id="2316" r:id="rId44"/>
    <p:sldId id="2235" r:id="rId45"/>
    <p:sldId id="1776" r:id="rId46"/>
    <p:sldId id="2357" r:id="rId47"/>
    <p:sldId id="1274" r:id="rId48"/>
    <p:sldId id="1275" r:id="rId49"/>
    <p:sldId id="1276" r:id="rId50"/>
    <p:sldId id="1282" r:id="rId51"/>
    <p:sldId id="1291" r:id="rId52"/>
    <p:sldId id="1293" r:id="rId53"/>
    <p:sldId id="1296" r:id="rId54"/>
    <p:sldId id="1295" r:id="rId55"/>
    <p:sldId id="1294" r:id="rId56"/>
    <p:sldId id="1292" r:id="rId57"/>
    <p:sldId id="1284" r:id="rId58"/>
    <p:sldId id="2459" r:id="rId59"/>
    <p:sldId id="1994" r:id="rId60"/>
    <p:sldId id="1764" r:id="rId61"/>
    <p:sldId id="2477" r:id="rId62"/>
    <p:sldId id="1783" r:id="rId63"/>
    <p:sldId id="1781" r:id="rId64"/>
    <p:sldId id="1782" r:id="rId65"/>
    <p:sldId id="1784" r:id="rId66"/>
    <p:sldId id="1785" r:id="rId67"/>
    <p:sldId id="1786" r:id="rId68"/>
    <p:sldId id="1790" r:id="rId69"/>
    <p:sldId id="1788" r:id="rId70"/>
    <p:sldId id="1895" r:id="rId7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4E5"/>
    <a:srgbClr val="BDE5FF"/>
    <a:srgbClr val="7AC9FF"/>
    <a:srgbClr val="6699FF"/>
    <a:srgbClr val="0032A0"/>
    <a:srgbClr val="00A4DF"/>
    <a:srgbClr val="3A8CA9"/>
    <a:srgbClr val="C0504D"/>
    <a:srgbClr val="588ED0"/>
    <a:srgbClr val="0B5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82" autoAdjust="0"/>
    <p:restoredTop sz="94449" autoAdjust="0"/>
  </p:normalViewPr>
  <p:slideViewPr>
    <p:cSldViewPr showGuides="1">
      <p:cViewPr>
        <p:scale>
          <a:sx n="100" d="100"/>
          <a:sy n="100" d="100"/>
        </p:scale>
        <p:origin x="954" y="21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EF62C-302D-4ACB-A899-1F2DB4246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zh-CN" altLang="en-US" sz="1200" b="0" dirty="0">
                <a:solidFill>
                  <a:srgbClr val="FFC000"/>
                </a:solidFill>
                <a:effectLst/>
                <a:latin typeface="Georgia" panose="02040502050405020303" pitchFamily="18" charset="0"/>
                <a:cs typeface="+mj-cs"/>
              </a:rPr>
              <a:t>标题：有机化学中溶剂的演变</a:t>
            </a:r>
            <a:endParaRPr lang="zh-CN" altLang="en-US" sz="1200" b="0" dirty="0">
              <a:solidFill>
                <a:srgbClr val="FFC000"/>
              </a:solidFill>
              <a:effectLst/>
              <a:latin typeface="Georgia" panose="02040502050405020303" pitchFamily="18" charset="0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zh-CN" altLang="en-US" sz="1200" b="0" dirty="0">
                <a:solidFill>
                  <a:srgbClr val="FFC000"/>
                </a:solidFill>
                <a:effectLst/>
                <a:latin typeface="Georgia" panose="02040502050405020303" pitchFamily="18" charset="0"/>
                <a:cs typeface="+mj-cs"/>
              </a:rPr>
              <a:t>摘要：综述了在化学合成中使用有机溶剂作为传统反应介质的不足之处，从遵循自然规律的环境角度看，提出新的论点，改用替代反应介质，尤其是水。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 panose="02040502050405020303" pitchFamily="18" charset="0"/>
              <a:cs typeface="+mj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 panose="02040502050405020303" pitchFamily="18" charset="0"/>
              <a:cs typeface="+mj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 panose="02040502050405020303" pitchFamily="18" charset="0"/>
              <a:cs typeface="+mj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/>
              <a:buChar char="•"/>
            </a:pPr>
            <a:r>
              <a:rPr lang="en-US" altLang="zh-CN" sz="1200" dirty="0"/>
              <a:t>The American Chemical Society was founded in</a:t>
            </a:r>
            <a:r>
              <a:rPr lang="en-US" altLang="zh-CN" sz="1200" baseline="0" dirty="0"/>
              <a:t> 1876 by a small group of 35 chemists, led by chemistry professor Charles F. Chandler at New York University.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zh-CN" altLang="en-US" sz="1200" baseline="0" dirty="0"/>
              <a:t>美国化学会成立于</a:t>
            </a:r>
            <a:r>
              <a:rPr lang="en-US" altLang="zh-CN" sz="1200" baseline="0" dirty="0"/>
              <a:t>1876</a:t>
            </a:r>
            <a:r>
              <a:rPr lang="zh-CN" altLang="en-US" sz="1200" baseline="0" dirty="0"/>
              <a:t>年，当时是由</a:t>
            </a:r>
            <a:r>
              <a:rPr lang="en-US" altLang="zh-CN" sz="1200" baseline="0" dirty="0"/>
              <a:t>35</a:t>
            </a:r>
            <a:r>
              <a:rPr lang="zh-CN" altLang="en-US" sz="1200" baseline="0" dirty="0"/>
              <a:t>位化学家来共同成立这个协会，由纽约大学的</a:t>
            </a:r>
            <a:r>
              <a:rPr lang="en-US" altLang="zh-CN" sz="1200" baseline="0" dirty="0"/>
              <a:t>Chandler</a:t>
            </a:r>
            <a:r>
              <a:rPr lang="zh-CN" altLang="en-US" sz="1200" baseline="0" dirty="0"/>
              <a:t>教授领导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Just three years after the formation of ACS, the first issue of the </a:t>
            </a:r>
            <a:r>
              <a:rPr lang="en-US" altLang="zh-CN" sz="1200" i="1" baseline="0" dirty="0"/>
              <a:t>J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ournal of the American Chemical Society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was published. 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Arial" panose="020B0604020202020204"/>
            </a:endParaRPr>
          </a:p>
          <a:p>
            <a:pPr marL="171450" indent="-171450">
              <a:buFont typeface="Arial" panose="020B0604020202020204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协会成立三年后，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1879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年，出版了第一本学术期刊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JACS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Arial" panose="020B0604020202020204"/>
            </a:endParaRPr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dirty="0"/>
              <a:t>In</a:t>
            </a:r>
            <a:r>
              <a:rPr lang="en-US" altLang="zh-CN" sz="1200" baseline="0" dirty="0"/>
              <a:t> 1937,</a:t>
            </a:r>
            <a:r>
              <a:rPr lang="en-US" altLang="zh-CN" sz="1200" dirty="0"/>
              <a:t> President</a:t>
            </a:r>
            <a:r>
              <a:rPr lang="en-US" altLang="zh-CN" sz="1200" baseline="0" dirty="0"/>
              <a:t> </a:t>
            </a:r>
            <a:r>
              <a:rPr lang="en-US" altLang="zh-CN" sz="1200" dirty="0"/>
              <a:t>Franklin Roosevelt</a:t>
            </a:r>
            <a:r>
              <a:rPr lang="en-US" altLang="zh-CN" sz="1200" baseline="0" dirty="0"/>
              <a:t> signed into law a Congressional Act that made </a:t>
            </a:r>
            <a:r>
              <a:rPr lang="en-US" altLang="zh-CN" sz="1200" dirty="0"/>
              <a:t>AC</a:t>
            </a:r>
            <a:r>
              <a:rPr lang="en-US" altLang="zh-CN" sz="1200" baseline="0" dirty="0"/>
              <a:t>S a federally chartered organization.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1937</a:t>
            </a:r>
            <a:r>
              <a:rPr lang="zh-CN" altLang="en-US" sz="1200" baseline="0" dirty="0"/>
              <a:t>年，罗斯福总统签署一项国会法案，</a:t>
            </a:r>
            <a:r>
              <a:rPr lang="en-US" altLang="zh-CN" sz="1200" baseline="0" dirty="0"/>
              <a:t>ACS</a:t>
            </a:r>
            <a:r>
              <a:rPr lang="zh-CN" altLang="en-US" sz="1200" baseline="0" dirty="0"/>
              <a:t>正式成为联邦特许组织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By 1941, ACS established its headquarters in Washington, DC.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1941</a:t>
            </a:r>
            <a:r>
              <a:rPr lang="zh-CN" altLang="en-US" sz="1200" baseline="0" dirty="0"/>
              <a:t>年，美国化学会在华盛顿成立美国总部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The Society began its global expansion in 1993, initiating the first International Chemical Sciences Chapter in Saudi Arabia. 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1993</a:t>
            </a:r>
            <a:r>
              <a:rPr lang="zh-CN" altLang="en-US" sz="1200" baseline="0" dirty="0"/>
              <a:t>年，协会开始全球扩张，并且在沙特阿拉伯设立了首个国际分会。</a:t>
            </a:r>
            <a:endParaRPr lang="en-US" altLang="zh-CN" sz="120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现已成为世界上最大的科技学协会之一，拥有超过 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万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会员。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/>
              <a:buChar char="•"/>
            </a:pPr>
            <a:r>
              <a:rPr lang="en-US" altLang="zh-CN" sz="1200" dirty="0"/>
              <a:t>The American Chemical Society was founded in</a:t>
            </a:r>
            <a:r>
              <a:rPr lang="en-US" altLang="zh-CN" sz="1200" baseline="0" dirty="0"/>
              <a:t> 1876 by a small group of 35 chemists, led by chemistry professor Charles F. Chandler at New York University.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zh-CN" altLang="en-US" sz="1200" baseline="0" dirty="0"/>
              <a:t>美国化学会成立于</a:t>
            </a:r>
            <a:r>
              <a:rPr lang="en-US" altLang="zh-CN" sz="1200" baseline="0" dirty="0"/>
              <a:t>1876</a:t>
            </a:r>
            <a:r>
              <a:rPr lang="zh-CN" altLang="en-US" sz="1200" baseline="0" dirty="0"/>
              <a:t>年，当时是由</a:t>
            </a:r>
            <a:r>
              <a:rPr lang="en-US" altLang="zh-CN" sz="1200" baseline="0" dirty="0"/>
              <a:t>35</a:t>
            </a:r>
            <a:r>
              <a:rPr lang="zh-CN" altLang="en-US" sz="1200" baseline="0" dirty="0"/>
              <a:t>位化学家来共同成立这个协会，由纽约大学的</a:t>
            </a:r>
            <a:r>
              <a:rPr lang="en-US" altLang="zh-CN" sz="1200" baseline="0" dirty="0"/>
              <a:t>Chandler</a:t>
            </a:r>
            <a:r>
              <a:rPr lang="zh-CN" altLang="en-US" sz="1200" baseline="0" dirty="0"/>
              <a:t>教授领导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Just three years after the formation of ACS, the first issue of the </a:t>
            </a:r>
            <a:r>
              <a:rPr lang="en-US" altLang="zh-CN" sz="1200" i="1" baseline="0" dirty="0"/>
              <a:t>J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ournal of the American Chemical Society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was published. 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Arial" panose="020B0604020202020204"/>
            </a:endParaRPr>
          </a:p>
          <a:p>
            <a:pPr marL="171450" indent="-171450">
              <a:buFont typeface="Arial" panose="020B0604020202020204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协会成立三年后，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1879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年，出版了第一本学术期刊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JACS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Arial" panose="020B0604020202020204"/>
            </a:endParaRPr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dirty="0"/>
              <a:t>In</a:t>
            </a:r>
            <a:r>
              <a:rPr lang="en-US" altLang="zh-CN" sz="1200" baseline="0" dirty="0"/>
              <a:t> 1937,</a:t>
            </a:r>
            <a:r>
              <a:rPr lang="en-US" altLang="zh-CN" sz="1200" dirty="0"/>
              <a:t> President</a:t>
            </a:r>
            <a:r>
              <a:rPr lang="en-US" altLang="zh-CN" sz="1200" baseline="0" dirty="0"/>
              <a:t> </a:t>
            </a:r>
            <a:r>
              <a:rPr lang="en-US" altLang="zh-CN" sz="1200" dirty="0"/>
              <a:t>Franklin Roosevelt</a:t>
            </a:r>
            <a:r>
              <a:rPr lang="en-US" altLang="zh-CN" sz="1200" baseline="0" dirty="0"/>
              <a:t> signed into law a Congressional Act that made </a:t>
            </a:r>
            <a:r>
              <a:rPr lang="en-US" altLang="zh-CN" sz="1200" dirty="0"/>
              <a:t>AC</a:t>
            </a:r>
            <a:r>
              <a:rPr lang="en-US" altLang="zh-CN" sz="1200" baseline="0" dirty="0"/>
              <a:t>S a federally chartered organization.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1937</a:t>
            </a:r>
            <a:r>
              <a:rPr lang="zh-CN" altLang="en-US" sz="1200" baseline="0" dirty="0"/>
              <a:t>年，罗斯福总统签署一项国会法案，</a:t>
            </a:r>
            <a:r>
              <a:rPr lang="en-US" altLang="zh-CN" sz="1200" baseline="0" dirty="0"/>
              <a:t>ACS</a:t>
            </a:r>
            <a:r>
              <a:rPr lang="zh-CN" altLang="en-US" sz="1200" baseline="0" dirty="0"/>
              <a:t>正式成为联邦特许组织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By 1941, ACS established its headquarters in Washington, DC.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1941</a:t>
            </a:r>
            <a:r>
              <a:rPr lang="zh-CN" altLang="en-US" sz="1200" baseline="0" dirty="0"/>
              <a:t>年，美国化学会在华盛顿成立美国总部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The Society began its global expansion in 1993, initiating the first International Chemical Sciences Chapter in Saudi Arabia. 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1993</a:t>
            </a:r>
            <a:r>
              <a:rPr lang="zh-CN" altLang="en-US" sz="1200" baseline="0" dirty="0"/>
              <a:t>年，协会开始全球扩张，并且在沙特阿拉伯设立了首个国际分会。</a:t>
            </a:r>
            <a:endParaRPr lang="en-US" altLang="zh-CN" sz="120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现已成为世界上最大的科技学协会之一，拥有超过 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万会员。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/>
              <a:buChar char="•"/>
            </a:pPr>
            <a:r>
              <a:rPr lang="en-US" altLang="zh-CN" sz="1200" dirty="0"/>
              <a:t>The American Chemical Society was founded in</a:t>
            </a:r>
            <a:r>
              <a:rPr lang="en-US" altLang="zh-CN" sz="1200" baseline="0" dirty="0"/>
              <a:t> 1876 by a small group of 35 chemists, led by chemistry professor Charles F. Chandler at New York University.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zh-CN" altLang="en-US" sz="1200" baseline="0" dirty="0"/>
              <a:t>美国化学会成立于</a:t>
            </a:r>
            <a:r>
              <a:rPr lang="en-US" altLang="zh-CN" sz="1200" baseline="0" dirty="0"/>
              <a:t>1876</a:t>
            </a:r>
            <a:r>
              <a:rPr lang="zh-CN" altLang="en-US" sz="1200" baseline="0" dirty="0"/>
              <a:t>年，当时是由</a:t>
            </a:r>
            <a:r>
              <a:rPr lang="en-US" altLang="zh-CN" sz="1200" baseline="0" dirty="0"/>
              <a:t>35</a:t>
            </a:r>
            <a:r>
              <a:rPr lang="zh-CN" altLang="en-US" sz="1200" baseline="0" dirty="0"/>
              <a:t>位化学家来共同成立这个协会，由纽约大学的</a:t>
            </a:r>
            <a:r>
              <a:rPr lang="en-US" altLang="zh-CN" sz="1200" baseline="0" dirty="0"/>
              <a:t>Chandler</a:t>
            </a:r>
            <a:r>
              <a:rPr lang="zh-CN" altLang="en-US" sz="1200" baseline="0" dirty="0"/>
              <a:t>教授领导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Just three years after the formation of ACS, the first issue of the </a:t>
            </a:r>
            <a:r>
              <a:rPr lang="en-US" altLang="zh-CN" sz="1200" i="1" baseline="0" dirty="0"/>
              <a:t>J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ournal of the American Chemical Society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was published. 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Arial" panose="020B0604020202020204"/>
            </a:endParaRPr>
          </a:p>
          <a:p>
            <a:pPr marL="171450" indent="-171450">
              <a:buFont typeface="Arial" panose="020B0604020202020204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协会成立三年后，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1879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年，出版了第一本学术期刊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rPr>
              <a:t>JACS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Arial" panose="020B0604020202020204"/>
            </a:endParaRPr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dirty="0"/>
              <a:t>In</a:t>
            </a:r>
            <a:r>
              <a:rPr lang="en-US" altLang="zh-CN" sz="1200" baseline="0" dirty="0"/>
              <a:t> 1937,</a:t>
            </a:r>
            <a:r>
              <a:rPr lang="en-US" altLang="zh-CN" sz="1200" dirty="0"/>
              <a:t> President</a:t>
            </a:r>
            <a:r>
              <a:rPr lang="en-US" altLang="zh-CN" sz="1200" baseline="0" dirty="0"/>
              <a:t> </a:t>
            </a:r>
            <a:r>
              <a:rPr lang="en-US" altLang="zh-CN" sz="1200" dirty="0"/>
              <a:t>Franklin Roosevelt</a:t>
            </a:r>
            <a:r>
              <a:rPr lang="en-US" altLang="zh-CN" sz="1200" baseline="0" dirty="0"/>
              <a:t> signed into law a Congressional Act that made </a:t>
            </a:r>
            <a:r>
              <a:rPr lang="en-US" altLang="zh-CN" sz="1200" dirty="0"/>
              <a:t>AC</a:t>
            </a:r>
            <a:r>
              <a:rPr lang="en-US" altLang="zh-CN" sz="1200" baseline="0" dirty="0"/>
              <a:t>S a federally chartered organization.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1937</a:t>
            </a:r>
            <a:r>
              <a:rPr lang="zh-CN" altLang="en-US" sz="1200" baseline="0" dirty="0"/>
              <a:t>年，罗斯福总统签署一项国会法案，</a:t>
            </a:r>
            <a:r>
              <a:rPr lang="en-US" altLang="zh-CN" sz="1200" baseline="0" dirty="0"/>
              <a:t>ACS</a:t>
            </a:r>
            <a:r>
              <a:rPr lang="zh-CN" altLang="en-US" sz="1200" baseline="0" dirty="0"/>
              <a:t>正式成为联邦特许组织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By 1941, ACS established its headquarters in Washington, DC.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1941</a:t>
            </a:r>
            <a:r>
              <a:rPr lang="zh-CN" altLang="en-US" sz="1200" baseline="0" dirty="0"/>
              <a:t>年，美国化学会在华盛顿成立美国总部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The Society began its global expansion in 1993, initiating the first International Chemical Sciences Chapter in Saudi Arabia. </a:t>
            </a:r>
            <a:endParaRPr lang="en-US" altLang="zh-CN" sz="1200" baseline="0" dirty="0"/>
          </a:p>
          <a:p>
            <a:pPr marL="171450" indent="-171450">
              <a:buFont typeface="Arial" panose="020B0604020202020204"/>
              <a:buChar char="•"/>
            </a:pPr>
            <a:r>
              <a:rPr lang="en-US" altLang="zh-CN" sz="1200" baseline="0" dirty="0"/>
              <a:t>1993</a:t>
            </a:r>
            <a:r>
              <a:rPr lang="zh-CN" altLang="en-US" sz="1200" baseline="0" dirty="0"/>
              <a:t>年，协会开始全球扩张，并且在沙特阿拉伯设立了首个国际分会。</a:t>
            </a:r>
            <a:endParaRPr lang="en-US" altLang="zh-CN" sz="120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现已成为世界上最大的科技学协会之一，拥有超过 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万会员。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美国化学会志 </a:t>
            </a:r>
            <a:r>
              <a:rPr lang="en-US" altLang="zh-CN" dirty="0"/>
              <a:t>JACS </a:t>
            </a:r>
            <a:r>
              <a:rPr lang="zh-CN" altLang="en-US" dirty="0"/>
              <a:t>期刊出版于 </a:t>
            </a:r>
            <a:r>
              <a:rPr lang="en-US" altLang="zh-CN" dirty="0"/>
              <a:t>1879 </a:t>
            </a:r>
            <a:r>
              <a:rPr lang="zh-CN" altLang="en-US" dirty="0"/>
              <a:t>年，是美国化学会的旗舰期刊，也是化学领域获得引用最多，影响力最大的综合类化学期刊。</a:t>
            </a:r>
            <a:endParaRPr lang="zh-CN" altLang="en-US" dirty="0"/>
          </a:p>
          <a:p>
            <a:r>
              <a:rPr lang="en-US" altLang="zh-CN" dirty="0"/>
              <a:t>JACS</a:t>
            </a:r>
            <a:r>
              <a:rPr lang="zh-CN" altLang="en-US" dirty="0"/>
              <a:t>期刊致力于出版化学各个领域里的基础研究论文，每年出版大约</a:t>
            </a:r>
            <a:r>
              <a:rPr lang="en-US" altLang="zh-CN" dirty="0"/>
              <a:t>2500</a:t>
            </a:r>
            <a:r>
              <a:rPr lang="zh-CN" altLang="en-US" dirty="0"/>
              <a:t>篇研究型、通讯和观点型的科研文章。期刊每周出版一期，提供了化学领域必不可少的研究结果，受到全球化学科研工作者的广泛关注。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S Pubs —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 flipV="1">
            <a:off x="0" y="0"/>
            <a:ext cx="9144000" cy="4476750"/>
          </a:xfrm>
          <a:prstGeom prst="rect">
            <a:avLst/>
          </a:prstGeom>
          <a:solidFill>
            <a:srgbClr val="F7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Value Added Services from ACS at Institute Name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D8B84-1A4B-414C-B2D5-20F7DD95F941}" type="slidenum">
              <a:rPr lang="en-US" smtClean="0"/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7924800" y="4767263"/>
            <a:ext cx="761999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2BFB99-6EF6-6E4E-A264-E551B441CDE6}" type="datetime1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png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7.jpeg"/><Relationship Id="rId10" Type="http://schemas.openxmlformats.org/officeDocument/2006/relationships/image" Target="../media/image26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jpe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7.jpeg"/><Relationship Id="rId10" Type="http://schemas.openxmlformats.org/officeDocument/2006/relationships/image" Target="../media/image46.jpe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1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8.png"/><Relationship Id="rId2" Type="http://schemas.openxmlformats.org/officeDocument/2006/relationships/image" Target="../media/image79.jpeg"/><Relationship Id="rId1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1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1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1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4.png"/><Relationship Id="rId1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5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3.png"/><Relationship Id="rId1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1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5.png"/><Relationship Id="rId1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1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7.png"/><Relationship Id="rId1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1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9.png"/><Relationship Id="rId1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0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.pn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5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5147732"/>
          </a:xfrm>
          <a:prstGeom prst="rect">
            <a:avLst/>
          </a:prstGeom>
        </p:spPr>
      </p:pic>
      <p:pic>
        <p:nvPicPr>
          <p:cNvPr id="6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3" name="图片 2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  <p:sp>
        <p:nvSpPr>
          <p:cNvPr id="2" name="Subtitle 7"/>
          <p:cNvSpPr txBox="1"/>
          <p:nvPr/>
        </p:nvSpPr>
        <p:spPr>
          <a:xfrm>
            <a:off x="1233848" y="3507854"/>
            <a:ext cx="667630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主讲人：赵璟     </a:t>
            </a:r>
            <a:r>
              <a:rPr lang="en-US" altLang="zh-CN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数据库培训师</a:t>
            </a:r>
            <a:endParaRPr 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年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月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广东石油化工学院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8"/>
          <p:cNvSpPr txBox="1"/>
          <p:nvPr/>
        </p:nvSpPr>
        <p:spPr>
          <a:xfrm>
            <a:off x="1732561" y="1491630"/>
            <a:ext cx="5678878" cy="1499419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ACS 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美国化学会数据库</a:t>
            </a:r>
            <a:endParaRPr lang="en-US" altLang="zh-C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文献调研与科研案例</a:t>
            </a:r>
            <a:endParaRPr lang="zh-CN" altLang="zh-C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96010"/>
            <a:ext cx="8532233" cy="951603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Journal of the American Chemical Society </a:t>
            </a:r>
            <a:endParaRPr lang="zh-CN" altLang="en-US" sz="18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800" b="0" dirty="0">
                <a:solidFill>
                  <a:schemeClr val="bg1"/>
                </a:solidFill>
                <a:latin typeface="+mn-lt"/>
                <a:ea typeface="+mn-ea"/>
              </a:rPr>
              <a:t>2 Year Impact Factor: 15.7 | Citations: 601,485</a:t>
            </a:r>
            <a:endParaRPr lang="en-US" altLang="zh-CN" sz="18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图片 7" descr="图片包含 图形用户界面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5899"/>
            <a:ext cx="1694833" cy="2248357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6" name="Title 2"/>
          <p:cNvSpPr>
            <a:spLocks noGrp="1"/>
          </p:cNvSpPr>
          <p:nvPr/>
        </p:nvSpPr>
        <p:spPr bwMode="auto">
          <a:xfrm>
            <a:off x="2483768" y="1442772"/>
            <a:ext cx="6266805" cy="29162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/>
            <a:r>
              <a:rPr lang="zh-CN" altLang="en-US" b="1" dirty="0">
                <a:solidFill>
                  <a:srgbClr val="C00000"/>
                </a:solidFill>
              </a:rPr>
              <a:t>美国化学会志  </a:t>
            </a:r>
            <a:r>
              <a:rPr lang="en-US" altLang="zh-CN" b="1" dirty="0">
                <a:solidFill>
                  <a:srgbClr val="C00000"/>
                </a:solidFill>
              </a:rPr>
              <a:t>JACS </a:t>
            </a:r>
            <a:r>
              <a:rPr lang="zh-CN" altLang="en-US" b="1" dirty="0">
                <a:solidFill>
                  <a:srgbClr val="C00000"/>
                </a:solidFill>
              </a:rPr>
              <a:t>创刊于 </a:t>
            </a:r>
            <a:r>
              <a:rPr lang="en-US" altLang="zh-CN" b="1" dirty="0">
                <a:solidFill>
                  <a:srgbClr val="C00000"/>
                </a:solidFill>
              </a:rPr>
              <a:t>1879 </a:t>
            </a:r>
            <a:r>
              <a:rPr lang="zh-CN" altLang="en-US" b="1" dirty="0">
                <a:solidFill>
                  <a:srgbClr val="C00000"/>
                </a:solidFill>
              </a:rPr>
              <a:t>年</a:t>
            </a:r>
            <a:endParaRPr lang="en-US" altLang="zh-CN" b="1" dirty="0">
              <a:solidFill>
                <a:srgbClr val="C00000"/>
              </a:solidFill>
            </a:endParaRPr>
          </a:p>
          <a:p>
            <a:pPr defTabSz="457200" eaLnBrk="0" hangingPunct="0"/>
            <a:endParaRPr lang="en-US" altLang="zh-CN" sz="800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dirty="0">
                <a:solidFill>
                  <a:schemeClr val="bg1"/>
                </a:solidFill>
              </a:rPr>
              <a:t>1.  ACS </a:t>
            </a:r>
            <a:r>
              <a:rPr lang="zh-CN" altLang="en-US" dirty="0">
                <a:solidFill>
                  <a:schemeClr val="bg1"/>
                </a:solidFill>
              </a:rPr>
              <a:t>的旗舰期刊，美国化学会的第一本期刊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sz="800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 </a:t>
            </a:r>
            <a:r>
              <a:rPr lang="zh-CN" altLang="en-US" dirty="0">
                <a:solidFill>
                  <a:schemeClr val="bg1"/>
                </a:solidFill>
              </a:rPr>
              <a:t>每年出版 </a:t>
            </a:r>
            <a:r>
              <a:rPr lang="en-US" altLang="zh-CN" dirty="0">
                <a:solidFill>
                  <a:schemeClr val="bg1"/>
                </a:solidFill>
              </a:rPr>
              <a:t>2500 </a:t>
            </a:r>
            <a:r>
              <a:rPr lang="zh-CN" altLang="en-US" dirty="0">
                <a:solidFill>
                  <a:schemeClr val="bg1"/>
                </a:solidFill>
              </a:rPr>
              <a:t>多篇科研文章，每周出版一期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sz="800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3.  </a:t>
            </a:r>
            <a:r>
              <a:rPr lang="zh-CN" altLang="en-US" dirty="0">
                <a:solidFill>
                  <a:schemeClr val="bg1"/>
                </a:solidFill>
              </a:rPr>
              <a:t>发表化学各个领域里顶尖的基础和应用研究成果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sz="800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4.  </a:t>
            </a:r>
            <a:r>
              <a:rPr lang="zh-CN" altLang="en-US" dirty="0">
                <a:solidFill>
                  <a:schemeClr val="bg1"/>
                </a:solidFill>
              </a:rPr>
              <a:t>化学领域里被引用次数最多的跨学科化学期刊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rgbClr val="C00000"/>
                </a:solidFill>
              </a:rPr>
              <a:t>期刊收录研究方向：化学，跨学科化学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fr-FR" altLang="zh-CN" dirty="0">
                <a:solidFill>
                  <a:srgbClr val="C00000"/>
                </a:solidFill>
              </a:rPr>
              <a:t>Indexed in: CAS, SCIE, Scopus, PubMed, etc.</a:t>
            </a:r>
            <a:endParaRPr lang="en-US" altLang="zh-CN" dirty="0">
              <a:solidFill>
                <a:srgbClr val="C00000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857336" y="3837546"/>
            <a:ext cx="1059264" cy="64633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</a:rPr>
              <a:t>Editor-in-Chief</a:t>
            </a:r>
            <a:endParaRPr lang="en-US" altLang="zh-CN" sz="12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Erick M. </a:t>
            </a:r>
            <a:r>
              <a:rPr lang="en-US" altLang="zh-CN" sz="1200" dirty="0" err="1">
                <a:solidFill>
                  <a:schemeClr val="bg1"/>
                </a:solidFill>
              </a:rPr>
              <a:t>Carreira</a:t>
            </a:r>
            <a:endParaRPr lang="en-US" altLang="zh-CN" sz="1200" dirty="0">
              <a:solidFill>
                <a:schemeClr val="bg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from ETH Zürich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96010"/>
            <a:ext cx="8532233" cy="951603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800" b="1" dirty="0">
                <a:solidFill>
                  <a:schemeClr val="bg1"/>
                </a:solidFill>
              </a:rPr>
              <a:t>Chemical Reviews  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</a:rPr>
              <a:t>化学评论</a:t>
            </a:r>
            <a:endParaRPr lang="zh-CN" altLang="en-US" sz="18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800" b="0" dirty="0">
                <a:solidFill>
                  <a:schemeClr val="bg1"/>
                </a:solidFill>
                <a:latin typeface="+mn-lt"/>
                <a:ea typeface="+mn-ea"/>
              </a:rPr>
              <a:t>2 Year Impact Factor: 55.8 | Citations: 246,622</a:t>
            </a:r>
            <a:endParaRPr lang="en-US" altLang="zh-CN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975247" y="3789048"/>
            <a:ext cx="820738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2024 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200" b="1" dirty="0">
                <a:solidFill>
                  <a:schemeClr val="bg1"/>
                </a:solidFill>
              </a:rPr>
              <a:t>55.8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5899"/>
            <a:ext cx="1694833" cy="224835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5" name="Title 2"/>
          <p:cNvSpPr>
            <a:spLocks noGrp="1"/>
          </p:cNvSpPr>
          <p:nvPr/>
        </p:nvSpPr>
        <p:spPr bwMode="auto">
          <a:xfrm>
            <a:off x="2483768" y="1491630"/>
            <a:ext cx="6192688" cy="259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/>
            <a:r>
              <a:rPr lang="en-US" altLang="zh-CN" sz="1800" b="1" dirty="0">
                <a:solidFill>
                  <a:srgbClr val="C00000"/>
                </a:solidFill>
              </a:rPr>
              <a:t>Chemical Reviews </a:t>
            </a:r>
            <a:r>
              <a:rPr lang="zh-CN" altLang="en-US" sz="1800" dirty="0">
                <a:solidFill>
                  <a:schemeClr val="bg1"/>
                </a:solidFill>
              </a:rPr>
              <a:t>是世界</a:t>
            </a:r>
            <a:r>
              <a:rPr lang="zh-CN" altLang="en-US" dirty="0">
                <a:solidFill>
                  <a:schemeClr val="bg1"/>
                </a:solidFill>
              </a:rPr>
              <a:t>著名</a:t>
            </a:r>
            <a:r>
              <a:rPr lang="zh-CN" altLang="en-US" sz="1800" dirty="0">
                <a:solidFill>
                  <a:schemeClr val="bg1"/>
                </a:solidFill>
              </a:rPr>
              <a:t>的化学期刊，涵盖</a:t>
            </a:r>
            <a:r>
              <a:rPr lang="zh-CN" altLang="en-US" dirty="0">
                <a:solidFill>
                  <a:schemeClr val="bg1"/>
                </a:solidFill>
              </a:rPr>
              <a:t>了</a:t>
            </a:r>
            <a:r>
              <a:rPr lang="zh-CN" altLang="en-US" sz="1800" dirty="0">
                <a:solidFill>
                  <a:schemeClr val="bg1"/>
                </a:solidFill>
              </a:rPr>
              <a:t>化学学科所有的研究领域，它为有机化学，无机化学，物理化学，分析化学，理论化学和生物化学各领域的重要研究提供全面、权威、关键和可读性强的综述文章。</a:t>
            </a:r>
            <a:endParaRPr lang="zh-CN" altLang="en-US" sz="1800" dirty="0">
              <a:solidFill>
                <a:schemeClr val="bg1"/>
              </a:solidFill>
            </a:endParaRPr>
          </a:p>
          <a:p>
            <a:pPr defTabSz="457200" eaLnBrk="0" hangingPunct="0"/>
            <a:endParaRPr lang="zh-CN" altLang="en-US" sz="1800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sz="1800" b="1" dirty="0">
                <a:solidFill>
                  <a:srgbClr val="C00000"/>
                </a:solidFill>
              </a:rPr>
              <a:t>Chemical Reviews </a:t>
            </a:r>
            <a:r>
              <a:rPr lang="zh-CN" altLang="en-US" sz="1800" dirty="0">
                <a:solidFill>
                  <a:schemeClr val="bg1"/>
                </a:solidFill>
              </a:rPr>
              <a:t>是化学学科类别里影响因子最高的期刊。</a:t>
            </a:r>
            <a:endParaRPr lang="en-US" altLang="zh-CN" sz="1800" dirty="0">
              <a:solidFill>
                <a:schemeClr val="bg1"/>
              </a:solidFill>
            </a:endParaRPr>
          </a:p>
          <a:p>
            <a:pPr defTabSz="457200" eaLnBrk="0" hangingPunct="0"/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rgbClr val="C00000"/>
                </a:solidFill>
              </a:rPr>
              <a:t>期刊收录研究方向：化学，跨学科化学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fr-FR" altLang="zh-CN" dirty="0">
                <a:solidFill>
                  <a:srgbClr val="C00000"/>
                </a:solidFill>
              </a:rPr>
              <a:t>Indexed in: CAS, SCIE, Scopus, PubMed, etc.</a:t>
            </a:r>
            <a:endParaRPr lang="en-US" altLang="zh-CN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2"/>
          <p:cNvSpPr txBox="1"/>
          <p:nvPr/>
        </p:nvSpPr>
        <p:spPr>
          <a:xfrm>
            <a:off x="490533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3852637" y="2603550"/>
            <a:ext cx="142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有机工艺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719365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无机化学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46138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分析化学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2"/>
          <p:cNvSpPr txBox="1"/>
          <p:nvPr/>
        </p:nvSpPr>
        <p:spPr>
          <a:xfrm>
            <a:off x="7451222" y="4643991"/>
            <a:ext cx="115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化工研究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Basic Science Chemistry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化学的基础科学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42" y="1028780"/>
            <a:ext cx="1168488" cy="1559146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82" y="1028780"/>
            <a:ext cx="1189470" cy="155902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760" y="1032582"/>
            <a:ext cx="1169110" cy="155522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820" y="1023860"/>
            <a:ext cx="1176471" cy="156394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324" y="1032026"/>
            <a:ext cx="1152018" cy="1555777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31" y="3087312"/>
            <a:ext cx="1166501" cy="1550018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6706" y="3085207"/>
            <a:ext cx="1163997" cy="1556679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2747" y="3093416"/>
            <a:ext cx="1163997" cy="1543914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9138" y="3093415"/>
            <a:ext cx="1140070" cy="1550575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320" y="3093415"/>
            <a:ext cx="1174259" cy="1550575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2"/>
          <p:cNvSpPr txBox="1"/>
          <p:nvPr/>
        </p:nvSpPr>
        <p:spPr>
          <a:xfrm>
            <a:off x="490533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3852637" y="2603550"/>
            <a:ext cx="142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应用材料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界面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719365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纳米材料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46138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高分子材料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能源材料快报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催化科学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材料物理化学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2"/>
          <p:cNvSpPr txBox="1"/>
          <p:nvPr/>
        </p:nvSpPr>
        <p:spPr>
          <a:xfrm>
            <a:off x="7451222" y="4643991"/>
            <a:ext cx="115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材料综述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Materials Science &amp; Engineering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材料科学与工程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3" y="1033364"/>
            <a:ext cx="1174259" cy="1559146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196" y="1037548"/>
            <a:ext cx="1162656" cy="155496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240" y="1033364"/>
            <a:ext cx="1169110" cy="1556679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157" y="1032026"/>
            <a:ext cx="1149050" cy="156408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3" y="3087312"/>
            <a:ext cx="1168489" cy="1556679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96" y="3087312"/>
            <a:ext cx="1172411" cy="1556679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097" y="1030701"/>
            <a:ext cx="1169110" cy="155057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47" y="3087311"/>
            <a:ext cx="1157402" cy="1556679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1310" y="3093415"/>
            <a:ext cx="1168490" cy="1550575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459" y="3087311"/>
            <a:ext cx="1143748" cy="155001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24" y="1031019"/>
            <a:ext cx="1184240" cy="1566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22" y="3083367"/>
            <a:ext cx="1187290" cy="15660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02" y="1031019"/>
            <a:ext cx="1182332" cy="15660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600" y="3083367"/>
            <a:ext cx="1176470" cy="15660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674" y="3083367"/>
            <a:ext cx="1176468" cy="1566001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Biotechnology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生物技术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766" y="1031019"/>
            <a:ext cx="1176468" cy="156600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04" y="3080095"/>
            <a:ext cx="1178412" cy="1566003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46" y="3080095"/>
            <a:ext cx="1179431" cy="156600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46" y="1031019"/>
            <a:ext cx="1176468" cy="156730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46" y="1029712"/>
            <a:ext cx="1176468" cy="156730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57" name="TextBox 32"/>
          <p:cNvSpPr txBox="1"/>
          <p:nvPr/>
        </p:nvSpPr>
        <p:spPr>
          <a:xfrm>
            <a:off x="490533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生物共轭化学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2"/>
          <p:cNvSpPr txBox="1"/>
          <p:nvPr/>
        </p:nvSpPr>
        <p:spPr>
          <a:xfrm>
            <a:off x="3984870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生物大分子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32"/>
          <p:cNvSpPr txBox="1"/>
          <p:nvPr/>
        </p:nvSpPr>
        <p:spPr>
          <a:xfrm>
            <a:off x="5672137" y="2603550"/>
            <a:ext cx="1276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食品科学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32"/>
          <p:cNvSpPr txBox="1"/>
          <p:nvPr/>
        </p:nvSpPr>
        <p:spPr>
          <a:xfrm>
            <a:off x="7380312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天然产物研究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蛋白组学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合成生物学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化学生物学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32"/>
          <p:cNvSpPr txBox="1"/>
          <p:nvPr/>
        </p:nvSpPr>
        <p:spPr>
          <a:xfrm>
            <a:off x="7455211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化学神经科学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38"/>
          <p:cNvSpPr txBox="1"/>
          <p:nvPr/>
        </p:nvSpPr>
        <p:spPr>
          <a:xfrm>
            <a:off x="370415" y="3363838"/>
            <a:ext cx="1831302" cy="81821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Environmental Science &amp; Technology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6" name="TextBox 39"/>
          <p:cNvSpPr txBox="1"/>
          <p:nvPr/>
        </p:nvSpPr>
        <p:spPr>
          <a:xfrm>
            <a:off x="2071003" y="3363838"/>
            <a:ext cx="1839366" cy="818214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Environmental Science &amp; Technology Letters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7" name="TextBox 40"/>
          <p:cNvSpPr txBox="1"/>
          <p:nvPr/>
        </p:nvSpPr>
        <p:spPr>
          <a:xfrm>
            <a:off x="3807961" y="3363838"/>
            <a:ext cx="1708652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ACS ES&amp;T 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Engineering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11" name="TextBox 40"/>
          <p:cNvSpPr txBox="1"/>
          <p:nvPr/>
        </p:nvSpPr>
        <p:spPr>
          <a:xfrm>
            <a:off x="5558027" y="3361976"/>
            <a:ext cx="1391604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ACS ES&amp;T 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Water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79" y="1232633"/>
            <a:ext cx="1504595" cy="1997740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Environmental Science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环境科学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90" y="1222967"/>
            <a:ext cx="1499563" cy="200740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22" y="1232633"/>
            <a:ext cx="1504595" cy="1997738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13" y="1222967"/>
            <a:ext cx="1510473" cy="200740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13" name="TextBox 40"/>
          <p:cNvSpPr txBox="1"/>
          <p:nvPr/>
        </p:nvSpPr>
        <p:spPr>
          <a:xfrm>
            <a:off x="382767" y="4181865"/>
            <a:ext cx="1391604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zh-CN" altLang="en-US" sz="1400" b="1" dirty="0">
                <a:solidFill>
                  <a:schemeClr val="bg1"/>
                </a:solidFill>
              </a:rPr>
              <a:t>环境科学与技术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40"/>
          <p:cNvSpPr txBox="1"/>
          <p:nvPr/>
        </p:nvSpPr>
        <p:spPr>
          <a:xfrm>
            <a:off x="2071003" y="4181864"/>
            <a:ext cx="1391604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zh-CN" altLang="en-US" sz="1400" b="1" dirty="0">
                <a:solidFill>
                  <a:schemeClr val="bg1"/>
                </a:solidFill>
              </a:rPr>
              <a:t>环境科学与技术快报期刊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40"/>
          <p:cNvSpPr txBox="1"/>
          <p:nvPr/>
        </p:nvSpPr>
        <p:spPr>
          <a:xfrm>
            <a:off x="3804936" y="4007677"/>
            <a:ext cx="1504595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altLang="zh-CN" sz="1400" b="1" dirty="0">
                <a:solidFill>
                  <a:schemeClr val="bg1"/>
                </a:solidFill>
              </a:rPr>
              <a:t>ES&amp;T </a:t>
            </a:r>
            <a:r>
              <a:rPr lang="zh-CN" altLang="en-US" sz="1400" b="1" dirty="0">
                <a:solidFill>
                  <a:schemeClr val="bg1"/>
                </a:solidFill>
              </a:rPr>
              <a:t>子刊</a:t>
            </a:r>
            <a:endParaRPr lang="en-US" altLang="zh-CN" sz="1400" b="1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zh-CN" altLang="en-US" sz="1400" b="1" dirty="0">
                <a:solidFill>
                  <a:schemeClr val="bg1"/>
                </a:solidFill>
              </a:rPr>
              <a:t>环境工程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40"/>
          <p:cNvSpPr txBox="1"/>
          <p:nvPr/>
        </p:nvSpPr>
        <p:spPr>
          <a:xfrm>
            <a:off x="5516528" y="4007676"/>
            <a:ext cx="1504595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altLang="zh-CN" sz="1400" b="1" dirty="0">
                <a:solidFill>
                  <a:schemeClr val="bg1"/>
                </a:solidFill>
              </a:rPr>
              <a:t>ES&amp;T </a:t>
            </a:r>
            <a:r>
              <a:rPr lang="zh-CN" altLang="en-US" sz="1400" b="1" dirty="0">
                <a:solidFill>
                  <a:schemeClr val="bg1"/>
                </a:solidFill>
              </a:rPr>
              <a:t>子刊</a:t>
            </a:r>
            <a:endParaRPr lang="en-US" altLang="zh-CN" sz="1400" b="1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zh-CN" altLang="en-US" sz="1400" b="1" dirty="0">
                <a:solidFill>
                  <a:schemeClr val="bg1"/>
                </a:solidFill>
              </a:rPr>
              <a:t>水环境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8"/>
          <p:cNvSpPr txBox="1"/>
          <p:nvPr/>
        </p:nvSpPr>
        <p:spPr>
          <a:xfrm>
            <a:off x="7234081" y="3361976"/>
            <a:ext cx="1708651" cy="615681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ACS ES&amp;T 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Air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82" y="1221046"/>
            <a:ext cx="1510473" cy="2007404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9" name="TextBox 40"/>
          <p:cNvSpPr txBox="1"/>
          <p:nvPr/>
        </p:nvSpPr>
        <p:spPr>
          <a:xfrm>
            <a:off x="7239875" y="4007676"/>
            <a:ext cx="1504595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altLang="zh-CN" sz="1400" b="1" dirty="0">
                <a:solidFill>
                  <a:schemeClr val="bg1"/>
                </a:solidFill>
              </a:rPr>
              <a:t>ES&amp;T </a:t>
            </a:r>
            <a:r>
              <a:rPr lang="zh-CN" altLang="en-US" sz="1400" b="1" dirty="0">
                <a:solidFill>
                  <a:schemeClr val="bg1"/>
                </a:solidFill>
              </a:rPr>
              <a:t>子刊</a:t>
            </a:r>
            <a:endParaRPr lang="en-US" altLang="zh-CN" sz="1400" b="1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zh-CN" altLang="en-US" sz="1400" b="1" dirty="0">
                <a:solidFill>
                  <a:schemeClr val="bg1"/>
                </a:solidFill>
              </a:rPr>
              <a:t>大气环境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9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Article Pages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文章页面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图片 12" descr="图形用户界面, 文本, 应用程序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97" y="998867"/>
            <a:ext cx="6994670" cy="344758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5" name="Speech Bubble: Rectangle 18"/>
          <p:cNvSpPr/>
          <p:nvPr/>
        </p:nvSpPr>
        <p:spPr>
          <a:xfrm>
            <a:off x="228600" y="1369387"/>
            <a:ext cx="959024" cy="360040"/>
          </a:xfrm>
          <a:prstGeom prst="wedgeRectCallout">
            <a:avLst>
              <a:gd name="adj1" fmla="val 61930"/>
              <a:gd name="adj2" fmla="val -2160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标题</a:t>
            </a:r>
            <a:r>
              <a:rPr lang="en-US" altLang="zh-CN" sz="1200" b="1" dirty="0"/>
              <a:t>&amp;</a:t>
            </a:r>
            <a:r>
              <a:rPr lang="zh-CN" altLang="en-US" sz="1200" b="1" dirty="0"/>
              <a:t>作者</a:t>
            </a:r>
            <a:endParaRPr lang="en-US" altLang="zh-CN" sz="1200" b="1" dirty="0"/>
          </a:p>
        </p:txBody>
      </p:sp>
      <p:sp>
        <p:nvSpPr>
          <p:cNvPr id="16" name="Speech Bubble: Rectangle 19"/>
          <p:cNvSpPr/>
          <p:nvPr/>
        </p:nvSpPr>
        <p:spPr>
          <a:xfrm>
            <a:off x="228600" y="2009342"/>
            <a:ext cx="959024" cy="362693"/>
          </a:xfrm>
          <a:prstGeom prst="wedgeRectCallout">
            <a:avLst>
              <a:gd name="adj1" fmla="val 61642"/>
              <a:gd name="adj2" fmla="val -2371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下载 </a:t>
            </a:r>
            <a:r>
              <a:rPr lang="en-US" altLang="zh-CN" sz="1200" b="1" dirty="0"/>
              <a:t>PDF</a:t>
            </a:r>
            <a:endParaRPr lang="en-US" altLang="zh-CN" sz="1200" b="1" dirty="0"/>
          </a:p>
        </p:txBody>
      </p:sp>
      <p:sp>
        <p:nvSpPr>
          <p:cNvPr id="17" name="Speech Bubble: Rectangle 18"/>
          <p:cNvSpPr/>
          <p:nvPr/>
        </p:nvSpPr>
        <p:spPr>
          <a:xfrm>
            <a:off x="228600" y="3149785"/>
            <a:ext cx="959024" cy="540194"/>
          </a:xfrm>
          <a:prstGeom prst="wedgeRectCallout">
            <a:avLst>
              <a:gd name="adj1" fmla="val 62472"/>
              <a:gd name="adj2" fmla="val -21303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200" b="1" dirty="0"/>
              <a:t>Abstract </a:t>
            </a:r>
            <a:endParaRPr lang="en-US" sz="1200" b="1" dirty="0"/>
          </a:p>
          <a:p>
            <a:pPr algn="ctr"/>
            <a:r>
              <a:rPr lang="zh-CN" altLang="en-US" sz="1200" b="1" dirty="0"/>
              <a:t>摘要</a:t>
            </a:r>
            <a:endParaRPr lang="en-US" sz="1200" b="1" dirty="0"/>
          </a:p>
        </p:txBody>
      </p:sp>
      <p:sp>
        <p:nvSpPr>
          <p:cNvPr id="19" name="Speech Bubble: Rectangle 11"/>
          <p:cNvSpPr/>
          <p:nvPr/>
        </p:nvSpPr>
        <p:spPr>
          <a:xfrm>
            <a:off x="4139952" y="1921392"/>
            <a:ext cx="1512168" cy="362693"/>
          </a:xfrm>
          <a:prstGeom prst="wedgeRectCallout">
            <a:avLst>
              <a:gd name="adj1" fmla="val -60262"/>
              <a:gd name="adj2" fmla="val -2228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下载支持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信息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peech Bubble: Rectangle 11"/>
          <p:cNvSpPr/>
          <p:nvPr/>
        </p:nvSpPr>
        <p:spPr>
          <a:xfrm>
            <a:off x="3419872" y="1040799"/>
            <a:ext cx="1093109" cy="360040"/>
          </a:xfrm>
          <a:prstGeom prst="wedgeRectCallout">
            <a:avLst>
              <a:gd name="adj1" fmla="val 64438"/>
              <a:gd name="adj2" fmla="val -2053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引文格式 </a:t>
            </a:r>
            <a:r>
              <a:rPr lang="en-US" altLang="zh-CN" sz="1200" b="1" dirty="0"/>
              <a:t>RIS</a:t>
            </a:r>
            <a:endParaRPr lang="en-US" sz="1200" b="1" dirty="0"/>
          </a:p>
        </p:txBody>
      </p:sp>
      <p:sp>
        <p:nvSpPr>
          <p:cNvPr id="22" name="Speech Bubble: Rectangle 11"/>
          <p:cNvSpPr/>
          <p:nvPr/>
        </p:nvSpPr>
        <p:spPr>
          <a:xfrm>
            <a:off x="7252593" y="2530383"/>
            <a:ext cx="1584176" cy="694330"/>
          </a:xfrm>
          <a:prstGeom prst="wedgeRectCallout">
            <a:avLst>
              <a:gd name="adj1" fmla="val -57664"/>
              <a:gd name="adj2" fmla="val -217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b="1" dirty="0"/>
              <a:t>论文的浏览数</a:t>
            </a:r>
            <a:endParaRPr lang="zh-CN" altLang="en-US" sz="1200" b="1" dirty="0"/>
          </a:p>
          <a:p>
            <a:r>
              <a:rPr lang="zh-CN" altLang="en-US" sz="1200" b="1" dirty="0"/>
              <a:t>论文影响力指标评价</a:t>
            </a:r>
            <a:endParaRPr lang="zh-CN" altLang="en-US" sz="1200" b="1" dirty="0"/>
          </a:p>
          <a:p>
            <a:r>
              <a:rPr lang="zh-CN" altLang="en-US" sz="1200" b="1" dirty="0"/>
              <a:t>论文的被引次数</a:t>
            </a:r>
            <a:endParaRPr lang="en-US" sz="1200" b="1" dirty="0"/>
          </a:p>
        </p:txBody>
      </p:sp>
      <p:sp>
        <p:nvSpPr>
          <p:cNvPr id="23" name="Speech Bubble: Rectangle 11"/>
          <p:cNvSpPr/>
          <p:nvPr/>
        </p:nvSpPr>
        <p:spPr>
          <a:xfrm>
            <a:off x="7820545" y="1659833"/>
            <a:ext cx="1016224" cy="362693"/>
          </a:xfrm>
          <a:prstGeom prst="wedgeRectCallout">
            <a:avLst>
              <a:gd name="adj1" fmla="val -65663"/>
              <a:gd name="adj2" fmla="val -2082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出版信息</a:t>
            </a:r>
            <a:endParaRPr lang="en-US" sz="1200" b="1" dirty="0"/>
          </a:p>
        </p:txBody>
      </p:sp>
      <p:sp>
        <p:nvSpPr>
          <p:cNvPr id="27" name="Speech Bubble: Rectangle 18"/>
          <p:cNvSpPr/>
          <p:nvPr/>
        </p:nvSpPr>
        <p:spPr>
          <a:xfrm>
            <a:off x="7619999" y="3539682"/>
            <a:ext cx="1216770" cy="685032"/>
          </a:xfrm>
          <a:prstGeom prst="wedgeRectCallout">
            <a:avLst>
              <a:gd name="adj1" fmla="val -59137"/>
              <a:gd name="adj2" fmla="val -2226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Recommended Articles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相关文献</a:t>
            </a:r>
            <a:endParaRPr lang="en-US" sz="1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9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Article Pages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文章页面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78" y="998868"/>
            <a:ext cx="6979590" cy="3445356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9" name="Speech Bubble: Rectangle 18"/>
          <p:cNvSpPr/>
          <p:nvPr/>
        </p:nvSpPr>
        <p:spPr>
          <a:xfrm>
            <a:off x="228600" y="1204422"/>
            <a:ext cx="1319064" cy="1657903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1000" b="1" dirty="0"/>
              <a:t>Introduction  </a:t>
            </a:r>
            <a:endParaRPr lang="en-US" sz="1000" b="1" dirty="0"/>
          </a:p>
          <a:p>
            <a:r>
              <a:rPr lang="zh-CN" altLang="en-US" sz="1000" b="1" dirty="0"/>
              <a:t>引言</a:t>
            </a:r>
            <a:endParaRPr lang="en-US" sz="1000" b="1" dirty="0"/>
          </a:p>
          <a:p>
            <a:r>
              <a:rPr lang="en-US" sz="1000" b="1" dirty="0"/>
              <a:t>Materials &amp;Methods  </a:t>
            </a:r>
            <a:endParaRPr lang="en-US" sz="1000" b="1" dirty="0"/>
          </a:p>
          <a:p>
            <a:r>
              <a:rPr lang="zh-CN" altLang="en-US" sz="1000" b="1" dirty="0"/>
              <a:t>材料和方法</a:t>
            </a:r>
            <a:endParaRPr lang="en-US" sz="1000" b="1" dirty="0"/>
          </a:p>
          <a:p>
            <a:r>
              <a:rPr lang="en-US" sz="1000" b="1" dirty="0"/>
              <a:t>Results  </a:t>
            </a:r>
            <a:endParaRPr lang="en-US" sz="1000" b="1" dirty="0"/>
          </a:p>
          <a:p>
            <a:r>
              <a:rPr lang="zh-CN" altLang="en-US" sz="1000" b="1" dirty="0"/>
              <a:t>结果</a:t>
            </a:r>
            <a:endParaRPr lang="en-US" sz="1000" b="1" dirty="0"/>
          </a:p>
          <a:p>
            <a:r>
              <a:rPr lang="en-US" sz="1000" b="1" dirty="0"/>
              <a:t>Discussion  </a:t>
            </a:r>
            <a:endParaRPr lang="en-US" sz="1000" b="1" dirty="0"/>
          </a:p>
          <a:p>
            <a:r>
              <a:rPr lang="zh-CN" altLang="en-US" sz="1000" b="1" dirty="0"/>
              <a:t>讨论</a:t>
            </a:r>
            <a:endParaRPr lang="en-US" sz="1000" b="1" dirty="0"/>
          </a:p>
          <a:p>
            <a:r>
              <a:rPr lang="en-US" sz="1000" b="1" dirty="0"/>
              <a:t>Conclusion  </a:t>
            </a:r>
            <a:endParaRPr lang="en-US" sz="1000" b="1" dirty="0"/>
          </a:p>
          <a:p>
            <a:r>
              <a:rPr lang="zh-CN" altLang="en-US" sz="1000" b="1" dirty="0"/>
              <a:t>结论</a:t>
            </a:r>
            <a:endParaRPr lang="en-US" sz="1000" b="1" dirty="0"/>
          </a:p>
        </p:txBody>
      </p:sp>
      <p:sp>
        <p:nvSpPr>
          <p:cNvPr id="20" name="Speech Bubble: Rectangle 18"/>
          <p:cNvSpPr/>
          <p:nvPr/>
        </p:nvSpPr>
        <p:spPr>
          <a:xfrm>
            <a:off x="228600" y="3043451"/>
            <a:ext cx="1319064" cy="1342030"/>
          </a:xfrm>
          <a:prstGeom prst="wedgeRectCallout">
            <a:avLst>
              <a:gd name="adj1" fmla="val 6331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1000" b="1" dirty="0"/>
              <a:t>Abbreviations  </a:t>
            </a:r>
            <a:endParaRPr lang="en-US" sz="1000" b="1" dirty="0"/>
          </a:p>
          <a:p>
            <a:r>
              <a:rPr lang="zh-CN" altLang="en-US" sz="1000" b="1" dirty="0"/>
              <a:t>缩写</a:t>
            </a:r>
            <a:endParaRPr lang="en-US" sz="1000" b="1" dirty="0"/>
          </a:p>
          <a:p>
            <a:r>
              <a:rPr lang="en-US" sz="1000" b="1" dirty="0"/>
              <a:t>Author Information </a:t>
            </a:r>
            <a:endParaRPr lang="en-US" sz="1000" b="1" dirty="0"/>
          </a:p>
          <a:p>
            <a:r>
              <a:rPr lang="zh-CN" altLang="en-US" sz="1000" b="1" dirty="0"/>
              <a:t>作者信息</a:t>
            </a:r>
            <a:endParaRPr lang="en-US" sz="1000" b="1" dirty="0"/>
          </a:p>
          <a:p>
            <a:r>
              <a:rPr lang="en-US" sz="1000" b="1" dirty="0"/>
              <a:t>Acknowledgment</a:t>
            </a:r>
            <a:endParaRPr lang="en-US" sz="1000" b="1" dirty="0"/>
          </a:p>
          <a:p>
            <a:r>
              <a:rPr lang="zh-CN" altLang="en-US" sz="1000" b="1" dirty="0"/>
              <a:t>致谢</a:t>
            </a:r>
            <a:endParaRPr lang="en-US" sz="1000" b="1" dirty="0"/>
          </a:p>
          <a:p>
            <a:r>
              <a:rPr lang="en-US" sz="1000" b="1" dirty="0"/>
              <a:t>References</a:t>
            </a:r>
            <a:endParaRPr lang="en-US" sz="1000" b="1" dirty="0"/>
          </a:p>
          <a:p>
            <a:r>
              <a:rPr lang="zh-CN" altLang="en-US" sz="1000" b="1" dirty="0"/>
              <a:t>参考文献</a:t>
            </a:r>
            <a:endParaRPr lang="en-US" sz="1000" b="1" dirty="0"/>
          </a:p>
        </p:txBody>
      </p:sp>
      <p:sp>
        <p:nvSpPr>
          <p:cNvPr id="21" name="Speech Bubble: Rectangle 18"/>
          <p:cNvSpPr/>
          <p:nvPr/>
        </p:nvSpPr>
        <p:spPr>
          <a:xfrm>
            <a:off x="7092280" y="1419622"/>
            <a:ext cx="1728192" cy="1512168"/>
          </a:xfrm>
          <a:prstGeom prst="wedgeRectCallout">
            <a:avLst>
              <a:gd name="adj1" fmla="val -21122"/>
              <a:gd name="adj2" fmla="val -5895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1100" b="1" dirty="0"/>
              <a:t>Download Figures</a:t>
            </a:r>
            <a:endParaRPr lang="en-US" sz="1100" b="1" dirty="0"/>
          </a:p>
          <a:p>
            <a:r>
              <a:rPr lang="zh-CN" altLang="en-US" sz="1100" b="1" dirty="0"/>
              <a:t>下载高清图片</a:t>
            </a:r>
            <a:endParaRPr lang="en-US" altLang="zh-CN" sz="1100" b="1" dirty="0"/>
          </a:p>
          <a:p>
            <a:endParaRPr lang="en-US" altLang="zh-CN" sz="800" b="1" dirty="0"/>
          </a:p>
          <a:p>
            <a:r>
              <a:rPr lang="en-US" altLang="zh-CN" sz="1100" b="1" dirty="0"/>
              <a:t>References</a:t>
            </a:r>
            <a:endParaRPr lang="en-US" altLang="zh-CN" sz="1100" b="1" dirty="0"/>
          </a:p>
          <a:p>
            <a:r>
              <a:rPr lang="zh-CN" altLang="en-US" sz="1100" b="1" dirty="0"/>
              <a:t>参考文献链接</a:t>
            </a:r>
            <a:endParaRPr lang="en-US" altLang="zh-CN" sz="1100" b="1" dirty="0"/>
          </a:p>
          <a:p>
            <a:endParaRPr lang="en-US" sz="800" b="1" dirty="0"/>
          </a:p>
          <a:p>
            <a:r>
              <a:rPr lang="en-US" sz="1100" b="1" dirty="0"/>
              <a:t>Supporting Information</a:t>
            </a:r>
            <a:endParaRPr lang="en-US" sz="1100" b="1" dirty="0"/>
          </a:p>
          <a:p>
            <a:r>
              <a:rPr lang="zh-CN" altLang="en-US" sz="1100" b="1" dirty="0"/>
              <a:t>下载支持信息 </a:t>
            </a:r>
            <a:r>
              <a:rPr lang="en-US" altLang="zh-CN" sz="1100" b="1" dirty="0"/>
              <a:t>PDF</a:t>
            </a:r>
            <a:endParaRPr lang="en-US" altLang="zh-CN" sz="11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Supporting Information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支持信息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2" y="998869"/>
            <a:ext cx="2448272" cy="3445355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6" y="2164826"/>
            <a:ext cx="1700091" cy="1113440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6" y="3335873"/>
            <a:ext cx="1700091" cy="110835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4" y="998868"/>
            <a:ext cx="2596535" cy="344535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7" y="997129"/>
            <a:ext cx="1700091" cy="1113440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9" name="Speech Bubble: Rectangle 18"/>
          <p:cNvSpPr/>
          <p:nvPr/>
        </p:nvSpPr>
        <p:spPr>
          <a:xfrm>
            <a:off x="228600" y="1275608"/>
            <a:ext cx="1103040" cy="1152126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altLang="zh-CN" sz="1000" b="1" dirty="0"/>
              <a:t>Supporting Information</a:t>
            </a:r>
            <a:endParaRPr lang="en-US" altLang="zh-CN" sz="1000" b="1" dirty="0"/>
          </a:p>
          <a:p>
            <a:r>
              <a:rPr lang="zh-CN" altLang="en-US" sz="1000" b="1" dirty="0"/>
              <a:t>文章的支持信息</a:t>
            </a:r>
            <a:endParaRPr lang="en-US" altLang="zh-CN" sz="1000" b="1" dirty="0"/>
          </a:p>
          <a:p>
            <a:r>
              <a:rPr lang="zh-CN" altLang="en-US" sz="1000" b="1" dirty="0"/>
              <a:t>描述研究工作的完整实验细节，实现可重复性。</a:t>
            </a:r>
            <a:endParaRPr lang="en-US" altLang="zh-CN" sz="1000" b="1" dirty="0"/>
          </a:p>
        </p:txBody>
      </p:sp>
      <p:sp>
        <p:nvSpPr>
          <p:cNvPr id="20" name="Speech Bubble: Rectangle 18"/>
          <p:cNvSpPr/>
          <p:nvPr/>
        </p:nvSpPr>
        <p:spPr>
          <a:xfrm>
            <a:off x="234122" y="2787774"/>
            <a:ext cx="953502" cy="1224268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altLang="zh-CN" sz="1000" b="1" dirty="0"/>
              <a:t>Content</a:t>
            </a:r>
            <a:endParaRPr lang="en-US" altLang="zh-CN" sz="1000" b="1" dirty="0"/>
          </a:p>
          <a:p>
            <a:r>
              <a:rPr lang="zh-CN" altLang="en-US" sz="1000" b="1" dirty="0"/>
              <a:t>化合物，表格，实验等应以在文章中的提及顺序呈现，对应稿件中使用的编号系统。</a:t>
            </a:r>
            <a:endParaRPr lang="en-US" altLang="zh-CN" sz="1000" b="1" dirty="0"/>
          </a:p>
        </p:txBody>
      </p:sp>
      <p:sp>
        <p:nvSpPr>
          <p:cNvPr id="21" name="Speech Bubble: Rectangle 18"/>
          <p:cNvSpPr/>
          <p:nvPr/>
        </p:nvSpPr>
        <p:spPr>
          <a:xfrm>
            <a:off x="7956375" y="2444874"/>
            <a:ext cx="880393" cy="415325"/>
          </a:xfrm>
          <a:prstGeom prst="wedgeRectCallout">
            <a:avLst>
              <a:gd name="adj1" fmla="val -77522"/>
              <a:gd name="adj2" fmla="val -189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baseline="30000" dirty="0"/>
              <a:t>13</a:t>
            </a:r>
            <a:r>
              <a:rPr lang="en-US" altLang="zh-CN" sz="1200" b="1" dirty="0"/>
              <a:t>C-NMR</a:t>
            </a:r>
            <a:endParaRPr lang="en-US" altLang="zh-CN" sz="1200" b="1" dirty="0"/>
          </a:p>
        </p:txBody>
      </p:sp>
      <p:sp>
        <p:nvSpPr>
          <p:cNvPr id="22" name="Speech Bubble: Rectangle 18"/>
          <p:cNvSpPr/>
          <p:nvPr/>
        </p:nvSpPr>
        <p:spPr>
          <a:xfrm>
            <a:off x="7956376" y="1275607"/>
            <a:ext cx="880393" cy="415325"/>
          </a:xfrm>
          <a:prstGeom prst="wedgeRectCallout">
            <a:avLst>
              <a:gd name="adj1" fmla="val -77522"/>
              <a:gd name="adj2" fmla="val -189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baseline="30000" dirty="0"/>
              <a:t>1</a:t>
            </a:r>
            <a:r>
              <a:rPr lang="en-US" altLang="zh-CN" sz="1200" b="1" dirty="0"/>
              <a:t>H-NMR</a:t>
            </a:r>
            <a:endParaRPr lang="en-US" altLang="zh-CN" sz="1200" b="1" dirty="0"/>
          </a:p>
        </p:txBody>
      </p:sp>
      <p:sp>
        <p:nvSpPr>
          <p:cNvPr id="23" name="Speech Bubble: Rectangle 18"/>
          <p:cNvSpPr/>
          <p:nvPr/>
        </p:nvSpPr>
        <p:spPr>
          <a:xfrm>
            <a:off x="7956375" y="3586640"/>
            <a:ext cx="880393" cy="415325"/>
          </a:xfrm>
          <a:prstGeom prst="wedgeRectCallout">
            <a:avLst>
              <a:gd name="adj1" fmla="val -77522"/>
              <a:gd name="adj2" fmla="val -189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baseline="30000" dirty="0"/>
              <a:t>19</a:t>
            </a:r>
            <a:r>
              <a:rPr lang="en-US" altLang="zh-CN" sz="1200" b="1" dirty="0"/>
              <a:t>F-NMR</a:t>
            </a:r>
            <a:endParaRPr lang="en-US" altLang="zh-CN" sz="1200" b="1" dirty="0"/>
          </a:p>
        </p:txBody>
      </p:sp>
      <p:sp>
        <p:nvSpPr>
          <p:cNvPr id="25" name="Speech Bubble: Rectangle 18"/>
          <p:cNvSpPr/>
          <p:nvPr/>
        </p:nvSpPr>
        <p:spPr>
          <a:xfrm>
            <a:off x="2907105" y="1592772"/>
            <a:ext cx="953502" cy="834962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100" b="1" dirty="0"/>
              <a:t>活性化合物</a:t>
            </a:r>
            <a:endParaRPr lang="en-US" altLang="zh-CN" sz="1100" b="1" dirty="0"/>
          </a:p>
          <a:p>
            <a:r>
              <a:rPr lang="zh-CN" altLang="en-US" sz="1100" b="1" dirty="0"/>
              <a:t>命名</a:t>
            </a:r>
            <a:r>
              <a:rPr lang="en-US" altLang="zh-CN" sz="1100" b="1" dirty="0"/>
              <a:t>,</a:t>
            </a:r>
            <a:r>
              <a:rPr lang="zh-CN" altLang="en-US" sz="1100" b="1" dirty="0"/>
              <a:t> 编号</a:t>
            </a:r>
            <a:endParaRPr lang="en-US" altLang="zh-CN" sz="1100" b="1" dirty="0"/>
          </a:p>
          <a:p>
            <a:r>
              <a:rPr lang="zh-CN" altLang="en-US" sz="1100" b="1" dirty="0"/>
              <a:t>结构式</a:t>
            </a:r>
            <a:endParaRPr lang="en-US" altLang="zh-CN" sz="1100" b="1" dirty="0"/>
          </a:p>
          <a:p>
            <a:r>
              <a:rPr lang="zh-CN" altLang="en-US" sz="1100" b="1" dirty="0"/>
              <a:t>实验步骤</a:t>
            </a:r>
            <a:endParaRPr lang="en-US" altLang="zh-CN" sz="1100" b="1" dirty="0"/>
          </a:p>
        </p:txBody>
      </p:sp>
      <p:sp>
        <p:nvSpPr>
          <p:cNvPr id="26" name="Speech Bubble: Rectangle 18"/>
          <p:cNvSpPr/>
          <p:nvPr/>
        </p:nvSpPr>
        <p:spPr>
          <a:xfrm>
            <a:off x="2911715" y="3177080"/>
            <a:ext cx="953502" cy="834962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100" b="1" dirty="0"/>
              <a:t>活性化合物</a:t>
            </a:r>
            <a:endParaRPr lang="en-US" altLang="zh-CN" sz="1100" b="1" dirty="0"/>
          </a:p>
          <a:p>
            <a:r>
              <a:rPr lang="zh-CN" altLang="en-US" sz="1100" b="1" dirty="0"/>
              <a:t>表征分析</a:t>
            </a:r>
            <a:endParaRPr lang="en-US" altLang="zh-CN" sz="1100" b="1" dirty="0"/>
          </a:p>
          <a:p>
            <a:r>
              <a:rPr lang="en-US" altLang="zh-CN" sz="1100" b="1" dirty="0"/>
              <a:t>NMR, IR,</a:t>
            </a:r>
            <a:endParaRPr lang="en-US" altLang="zh-CN" sz="1100" b="1" dirty="0"/>
          </a:p>
          <a:p>
            <a:r>
              <a:rPr lang="en-US" altLang="zh-CN" sz="1100" b="1" dirty="0"/>
              <a:t>ESI-HRMS</a:t>
            </a:r>
            <a:endParaRPr lang="en-US" altLang="zh-CN" sz="1100" b="1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9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Reference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参考文献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&amp; Cited By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施引文献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33" y="995643"/>
            <a:ext cx="6979590" cy="3451805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1" name="Speech Bubble: Rectangle 18"/>
          <p:cNvSpPr/>
          <p:nvPr/>
        </p:nvSpPr>
        <p:spPr>
          <a:xfrm>
            <a:off x="228600" y="1491645"/>
            <a:ext cx="914400" cy="486404"/>
          </a:xfrm>
          <a:prstGeom prst="wedgeRectCallout">
            <a:avLst>
              <a:gd name="adj1" fmla="val 63176"/>
              <a:gd name="adj2" fmla="val -2186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Reference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参考文献</a:t>
            </a:r>
            <a:endParaRPr lang="en-US" sz="1200" b="1" dirty="0"/>
          </a:p>
        </p:txBody>
      </p:sp>
      <p:sp>
        <p:nvSpPr>
          <p:cNvPr id="12" name="Speech Bubble: Rectangle 18"/>
          <p:cNvSpPr/>
          <p:nvPr/>
        </p:nvSpPr>
        <p:spPr>
          <a:xfrm>
            <a:off x="228600" y="3174159"/>
            <a:ext cx="914400" cy="486404"/>
          </a:xfrm>
          <a:prstGeom prst="wedgeRectCallout">
            <a:avLst>
              <a:gd name="adj1" fmla="val 66255"/>
              <a:gd name="adj2" fmla="val -2190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Cited By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施引文献</a:t>
            </a:r>
            <a:endParaRPr lang="en-US" sz="1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  <p:sp>
        <p:nvSpPr>
          <p:cNvPr id="8" name="Title 18"/>
          <p:cNvSpPr txBox="1"/>
          <p:nvPr/>
        </p:nvSpPr>
        <p:spPr>
          <a:xfrm>
            <a:off x="755576" y="1491630"/>
            <a:ext cx="6696744" cy="3060263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 ACS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数据库文献资源的介绍</a:t>
            </a:r>
            <a:endParaRPr lang="en-US" altLang="zh-C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ACS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数据库文献检索与调研方法</a:t>
            </a:r>
            <a:endParaRPr lang="en-US" altLang="zh-C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科研课题的文献案例解读</a:t>
            </a:r>
            <a:endParaRPr lang="en-US" altLang="zh-C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从基础科研到 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应用</a:t>
            </a:r>
            <a:endParaRPr lang="en-US" altLang="zh-C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317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数据库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文献检索与调研方法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ACS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数据库主页 </a:t>
            </a:r>
            <a:r>
              <a:rPr lang="en-US" altLang="zh-CN" sz="2600" dirty="0">
                <a:solidFill>
                  <a:schemeClr val="bg1"/>
                </a:solidFill>
              </a:rPr>
              <a:t>pubs.acs.org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6" y="971548"/>
            <a:ext cx="7612964" cy="3423407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快速检索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高级检索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7" y="971548"/>
            <a:ext cx="7612964" cy="3423407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2" name="Speech Bubble: Rectangle 21"/>
          <p:cNvSpPr/>
          <p:nvPr/>
        </p:nvSpPr>
        <p:spPr>
          <a:xfrm>
            <a:off x="6310561" y="2139702"/>
            <a:ext cx="1978532" cy="936104"/>
          </a:xfrm>
          <a:prstGeom prst="wedgeRectCallout">
            <a:avLst>
              <a:gd name="adj1" fmla="val -62637"/>
              <a:gd name="adj2" fmla="val -2251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400" b="1" dirty="0"/>
              <a:t>快速检索：</a:t>
            </a:r>
            <a:endParaRPr lang="en-US" altLang="zh-CN" sz="1400" b="1" dirty="0"/>
          </a:p>
          <a:p>
            <a:endParaRPr lang="en-US" altLang="zh-CN" sz="800" b="1" dirty="0"/>
          </a:p>
          <a:p>
            <a:r>
              <a:rPr lang="zh-CN" altLang="en-US" sz="1400" b="1" dirty="0"/>
              <a:t>检索关键词，检索式，</a:t>
            </a:r>
            <a:r>
              <a:rPr lang="en-US" altLang="zh-CN" sz="1400" b="1" dirty="0"/>
              <a:t>DOI</a:t>
            </a:r>
            <a:r>
              <a:rPr lang="zh-CN" altLang="en-US" sz="1400" b="1" dirty="0"/>
              <a:t>检索，作者检索</a:t>
            </a:r>
            <a:endParaRPr lang="en-US" altLang="zh-CN" sz="1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251520" y="265781"/>
          <a:ext cx="8640960" cy="4611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4176"/>
                <a:gridCol w="2736304"/>
                <a:gridCol w="4320480"/>
              </a:tblGrid>
              <a:tr h="4320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布尔逻辑算符</a:t>
                      </a:r>
                      <a:endParaRPr lang="zh-CN" altLang="en-US" sz="16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举例</a:t>
                      </a:r>
                      <a:endParaRPr lang="zh-CN" altLang="en-US" sz="16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意义和作用</a:t>
                      </a:r>
                      <a:endParaRPr lang="zh-CN" altLang="en-US" sz="16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810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 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 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同时包含字段 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B C 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的数据</a:t>
                      </a:r>
                      <a:endParaRPr lang="en-US" altLang="zh-CN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zh-CN" altLang="en-US" sz="16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用于查准，缩小范围</a:t>
                      </a:r>
                      <a:endParaRPr lang="en-US" altLang="zh-CN" sz="1600" b="0" i="0" u="none" strike="noStrike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 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至少包含 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B C 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其中一个字段的数据</a:t>
                      </a:r>
                      <a:endParaRPr lang="en-US" altLang="zh-CN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zh-CN" altLang="en-US" sz="16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用于查全，检索同义词</a:t>
                      </a:r>
                      <a:endParaRPr lang="en-US" altLang="zh-CN" sz="1600" b="0" i="0" u="none" strike="noStrike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B 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同时包含字段 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和 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，但排除 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endParaRPr lang="en-US" altLang="zh-CN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zh-CN" altLang="en-US" sz="16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用于排除某个特定的字段</a:t>
                      </a:r>
                      <a:endParaRPr lang="en-US" altLang="zh-CN" sz="1600" b="0" i="0" u="none" strike="noStrike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991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常用通配符</a:t>
                      </a:r>
                      <a:endParaRPr lang="en-US" altLang="zh-CN" sz="16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举例</a:t>
                      </a:r>
                      <a:endParaRPr lang="en-US" altLang="zh-CN" sz="16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意义和作用</a:t>
                      </a:r>
                      <a:endParaRPr lang="en-US" altLang="zh-CN" sz="16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cata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altLang="zh-CN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zh-CN" altLang="en-US" sz="16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零个或多个字符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catalysis, catalyzed,  …</a:t>
                      </a:r>
                      <a:endParaRPr lang="en-US" altLang="zh-CN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palla</a:t>
                      </a:r>
                      <a:r>
                        <a:rPr lang="en-US" altLang="zh-CN" sz="16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r>
                        <a:rPr lang="en-US" altLang="zh-C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ium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zh-CN" altLang="en-US" sz="16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只代表一个字符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palladium</a:t>
                      </a:r>
                      <a:endParaRPr lang="en-US" altLang="zh-CN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235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   ”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B</a:t>
                      </a:r>
                      <a:r>
                        <a:rPr lang="en-US" altLang="zh-C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lang="en-US" altLang="zh-CN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zh-CN" altLang="en-US" sz="16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精确检索某个特定词组</a:t>
                      </a:r>
                      <a:endParaRPr lang="zh-CN" altLang="en-US" sz="1600" b="0" i="0" u="none" strike="noStrike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如果没有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 ”</a:t>
                      </a:r>
                      <a:r>
                        <a:rPr lang="zh-CN" alt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，相当于 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AND B</a:t>
                      </a:r>
                      <a:endParaRPr lang="en-US" altLang="zh-CN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961760"/>
            <a:ext cx="3240360" cy="1465394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+mn-lt"/>
                <a:ea typeface="+mn-ea"/>
              </a:rPr>
              <a:t>  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检索词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    PROTACs</a:t>
            </a:r>
            <a:endParaRPr lang="en-US" altLang="zh-CN" sz="20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研究对象   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靶向蛋白降解技术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研究领域   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药物化学，新药研发技术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检索结果    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</a:rPr>
              <a:t>1044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篇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endParaRPr lang="zh-CN" altLang="en-US" sz="1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7" name="Title 12"/>
          <p:cNvSpPr txBox="1"/>
          <p:nvPr/>
        </p:nvSpPr>
        <p:spPr>
          <a:xfrm>
            <a:off x="467544" y="345954"/>
            <a:ext cx="3096344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检索词的示例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12" name="Title 12"/>
          <p:cNvSpPr txBox="1"/>
          <p:nvPr/>
        </p:nvSpPr>
        <p:spPr>
          <a:xfrm>
            <a:off x="467544" y="2666329"/>
            <a:ext cx="1512168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PUBLICATION DATE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Year	       318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6 Months      160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3 Months        85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Month             30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Week                 7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3" name="Title 12"/>
          <p:cNvSpPr txBox="1"/>
          <p:nvPr/>
        </p:nvSpPr>
        <p:spPr>
          <a:xfrm>
            <a:off x="2195736" y="2666329"/>
            <a:ext cx="1512168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IN THIS ISSUE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Articles                 459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Perspectives        151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Letters                    83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Reviews                  39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Patent Highlights  36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5" name="Title 12"/>
          <p:cNvSpPr txBox="1"/>
          <p:nvPr/>
        </p:nvSpPr>
        <p:spPr>
          <a:xfrm>
            <a:off x="3923930" y="2666328"/>
            <a:ext cx="1584174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CONTRIBUTOR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Kargbo, Robert B     33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Wang, </a:t>
            </a:r>
            <a:r>
              <a:rPr lang="en-US" altLang="zh-CN" sz="1200" b="0" dirty="0" err="1">
                <a:solidFill>
                  <a:schemeClr val="bg1"/>
                </a:solidFill>
                <a:latin typeface="+mn-lt"/>
                <a:ea typeface="+mn-ea"/>
              </a:rPr>
              <a:t>Shaomeng</a:t>
            </a: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  25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Crews, Craig M         23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Jin, Jian	           22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</a:t>
            </a:r>
            <a:r>
              <a:rPr lang="en-US" altLang="zh-CN" sz="1200" b="0" dirty="0" err="1">
                <a:solidFill>
                  <a:schemeClr val="bg1"/>
                </a:solidFill>
                <a:latin typeface="+mn-lt"/>
                <a:ea typeface="+mn-ea"/>
              </a:rPr>
              <a:t>Ciulli</a:t>
            </a: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, Alessio	           18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6" name="Title 12"/>
          <p:cNvSpPr txBox="1"/>
          <p:nvPr/>
        </p:nvSpPr>
        <p:spPr>
          <a:xfrm>
            <a:off x="5724129" y="2666327"/>
            <a:ext cx="3112639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PUBLICATION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Journal of Medicinal Chemistry                     382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ACS Medicinal Chemistry Letters	119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Journal of the American Chemical Society	104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ACS Chemical Biology		100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ACS Central Science		  37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21" y="345954"/>
            <a:ext cx="4913347" cy="2081199"/>
          </a:xfrm>
          <a:prstGeom prst="rect">
            <a:avLst/>
          </a:prstGeom>
        </p:spPr>
      </p:pic>
      <p:sp>
        <p:nvSpPr>
          <p:cNvPr id="19" name="圆角矩形 9"/>
          <p:cNvSpPr/>
          <p:nvPr/>
        </p:nvSpPr>
        <p:spPr>
          <a:xfrm>
            <a:off x="419896" y="2968256"/>
            <a:ext cx="1584918" cy="288032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圆角矩形 9"/>
          <p:cNvSpPr/>
          <p:nvPr/>
        </p:nvSpPr>
        <p:spPr>
          <a:xfrm>
            <a:off x="2159361" y="3795886"/>
            <a:ext cx="1584918" cy="288032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圆角矩形 9"/>
          <p:cNvSpPr/>
          <p:nvPr/>
        </p:nvSpPr>
        <p:spPr>
          <a:xfrm>
            <a:off x="3867600" y="3497294"/>
            <a:ext cx="1712512" cy="288032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圆角矩形 9"/>
          <p:cNvSpPr/>
          <p:nvPr/>
        </p:nvSpPr>
        <p:spPr>
          <a:xfrm>
            <a:off x="5652122" y="2978999"/>
            <a:ext cx="3240358" cy="288032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3096344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检索式的示例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10" name="Title 12"/>
          <p:cNvSpPr txBox="1"/>
          <p:nvPr/>
        </p:nvSpPr>
        <p:spPr>
          <a:xfrm>
            <a:off x="467544" y="961760"/>
            <a:ext cx="8280920" cy="1465394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+mn-lt"/>
                <a:ea typeface="+mn-ea"/>
              </a:rPr>
              <a:t>  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检索式</a:t>
            </a:r>
            <a:r>
              <a:rPr lang="en-US" altLang="zh-CN" sz="1600" dirty="0">
                <a:solidFill>
                  <a:srgbClr val="C00000"/>
                </a:solidFill>
                <a:latin typeface="+mn-lt"/>
                <a:ea typeface="+mn-ea"/>
              </a:rPr>
              <a:t>    "lithium battery" OR "lithium-ion battery" OR "Li-ion battery"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研究对象   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锂电池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研究领域   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能源与材料科学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检索结果    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</a:rPr>
              <a:t>22800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篇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5" name="Title 12"/>
          <p:cNvSpPr txBox="1"/>
          <p:nvPr/>
        </p:nvSpPr>
        <p:spPr>
          <a:xfrm>
            <a:off x="467544" y="2666326"/>
            <a:ext cx="8280920" cy="1708016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r>
              <a:rPr lang="zh-CN" altLang="en-US" sz="2000" dirty="0">
                <a:solidFill>
                  <a:srgbClr val="C00000"/>
                </a:solidFill>
                <a:latin typeface="+mn-lt"/>
                <a:ea typeface="+mn-ea"/>
              </a:rPr>
              <a:t>  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检索式</a:t>
            </a:r>
            <a:r>
              <a:rPr lang="en-US" altLang="zh-CN" sz="1600" dirty="0">
                <a:solidFill>
                  <a:srgbClr val="C00000"/>
                </a:solidFill>
                <a:latin typeface="+mn-lt"/>
                <a:ea typeface="+mn-ea"/>
              </a:rPr>
              <a:t>    ("lithium battery" OR "lithium-ion battery" OR "Li-ion battery") AND (Electrolyte OR 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en-US" altLang="zh-CN" sz="1600" dirty="0">
                <a:solidFill>
                  <a:srgbClr val="C00000"/>
                </a:solidFill>
                <a:latin typeface="+mn-lt"/>
                <a:ea typeface="+mn-ea"/>
              </a:rPr>
              <a:t>                     Electrodes) AND </a:t>
            </a:r>
            <a:r>
              <a:rPr lang="en-US" altLang="zh-CN" sz="1600" dirty="0" err="1">
                <a:solidFill>
                  <a:srgbClr val="C00000"/>
                </a:solidFill>
                <a:latin typeface="+mn-lt"/>
                <a:ea typeface="+mn-ea"/>
              </a:rPr>
              <a:t>recycl</a:t>
            </a:r>
            <a:r>
              <a:rPr lang="en-US" altLang="zh-CN" sz="1600" dirty="0">
                <a:solidFill>
                  <a:srgbClr val="C00000"/>
                </a:solidFill>
                <a:latin typeface="+mn-lt"/>
                <a:ea typeface="+mn-ea"/>
              </a:rPr>
              <a:t>*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研究对象   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锂电池的回收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研究领域   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材料与环境科学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</a:rPr>
              <a:t>   </a:t>
            </a:r>
            <a:r>
              <a:rPr lang="zh-CN" altLang="en-US" sz="1400" dirty="0">
                <a:solidFill>
                  <a:srgbClr val="C00000"/>
                </a:solidFill>
                <a:latin typeface="+mn-lt"/>
                <a:ea typeface="+mn-ea"/>
              </a:rPr>
              <a:t>检索结果    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</a:rPr>
              <a:t>2800 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</a:rPr>
              <a:t>篇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3" name="Title 12"/>
          <p:cNvSpPr txBox="1"/>
          <p:nvPr/>
        </p:nvSpPr>
        <p:spPr>
          <a:xfrm>
            <a:off x="2915816" y="1335171"/>
            <a:ext cx="1368152" cy="1020555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C00000"/>
                </a:solidFill>
                <a:latin typeface="+mn-lt"/>
                <a:ea typeface="+mn-ea"/>
              </a:rPr>
              <a:t>  PUBLICATION DATE</a:t>
            </a:r>
            <a:endParaRPr lang="en-US" altLang="zh-CN" sz="11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Last Year	  2934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Last 6 Months	  1466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Last 3 Months	    744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5" name="Title 12"/>
          <p:cNvSpPr txBox="1"/>
          <p:nvPr/>
        </p:nvSpPr>
        <p:spPr>
          <a:xfrm>
            <a:off x="4391980" y="1335170"/>
            <a:ext cx="1332148" cy="1020555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C00000"/>
                </a:solidFill>
                <a:latin typeface="+mn-lt"/>
                <a:ea typeface="+mn-ea"/>
              </a:rPr>
              <a:t>  CONTRIBUTOR</a:t>
            </a:r>
            <a:endParaRPr lang="en-US" altLang="zh-CN" sz="11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Sun, Yang-Kook  109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Wu, Feng	   103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Cui, Yi	   101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6" name="Title 12"/>
          <p:cNvSpPr txBox="1"/>
          <p:nvPr/>
        </p:nvSpPr>
        <p:spPr>
          <a:xfrm>
            <a:off x="5832140" y="1336840"/>
            <a:ext cx="2772308" cy="1020555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C00000"/>
                </a:solidFill>
                <a:latin typeface="+mn-lt"/>
                <a:ea typeface="+mn-ea"/>
              </a:rPr>
              <a:t>  PUBLICATION</a:t>
            </a:r>
            <a:endParaRPr lang="en-US" altLang="zh-CN" sz="11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ACS Applied Materials &amp; Interfaces          5433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Chemistry of Materials	                 1628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ACS Nano		                 1283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8" name="Title 12"/>
          <p:cNvSpPr txBox="1"/>
          <p:nvPr/>
        </p:nvSpPr>
        <p:spPr>
          <a:xfrm>
            <a:off x="4391980" y="3270597"/>
            <a:ext cx="1332148" cy="1020555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C00000"/>
                </a:solidFill>
                <a:latin typeface="+mn-lt"/>
                <a:ea typeface="+mn-ea"/>
              </a:rPr>
              <a:t>  CONTRIBUTOR</a:t>
            </a:r>
            <a:endParaRPr lang="en-US" altLang="zh-CN" sz="11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it-IT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Grey, Clare P	     45</a:t>
            </a:r>
            <a:endParaRPr lang="it-IT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it-IT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Li, Li	     19</a:t>
            </a:r>
            <a:endParaRPr lang="it-IT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it-IT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Wu, Feng	     17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9" name="Title 12"/>
          <p:cNvSpPr txBox="1"/>
          <p:nvPr/>
        </p:nvSpPr>
        <p:spPr>
          <a:xfrm>
            <a:off x="5832140" y="3272267"/>
            <a:ext cx="2772308" cy="1020555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C00000"/>
                </a:solidFill>
                <a:latin typeface="+mn-lt"/>
                <a:ea typeface="+mn-ea"/>
              </a:rPr>
              <a:t>  PUBLICATION</a:t>
            </a:r>
            <a:endParaRPr lang="en-US" altLang="zh-CN" sz="11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ACS Applied Materials &amp; Interfaces              531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ACS Sustainable Chemistry &amp; Engineering   337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ACS Applied Energy Materials	                     208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0" name="Title 12"/>
          <p:cNvSpPr txBox="1"/>
          <p:nvPr/>
        </p:nvSpPr>
        <p:spPr>
          <a:xfrm>
            <a:off x="2915816" y="3270596"/>
            <a:ext cx="1368152" cy="1020555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C00000"/>
                </a:solidFill>
                <a:latin typeface="+mn-lt"/>
                <a:ea typeface="+mn-ea"/>
              </a:rPr>
              <a:t>  PUBLICATION DATE</a:t>
            </a:r>
            <a:endParaRPr lang="en-US" altLang="zh-CN" sz="11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Last Year	    527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Last 6 Months	    267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100" b="0" dirty="0">
                <a:solidFill>
                  <a:schemeClr val="bg1"/>
                </a:solidFill>
                <a:latin typeface="+mn-lt"/>
                <a:ea typeface="+mn-ea"/>
              </a:rPr>
              <a:t>  Last 3 Months	    154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1" name="圆角矩形 9"/>
          <p:cNvSpPr/>
          <p:nvPr/>
        </p:nvSpPr>
        <p:spPr>
          <a:xfrm>
            <a:off x="2851110" y="1592957"/>
            <a:ext cx="1471296" cy="252490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圆角矩形 9"/>
          <p:cNvSpPr/>
          <p:nvPr/>
        </p:nvSpPr>
        <p:spPr>
          <a:xfrm>
            <a:off x="4360844" y="1845447"/>
            <a:ext cx="1394420" cy="491177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圆角矩形 9"/>
          <p:cNvSpPr/>
          <p:nvPr/>
        </p:nvSpPr>
        <p:spPr>
          <a:xfrm>
            <a:off x="5780568" y="1592957"/>
            <a:ext cx="2875452" cy="252490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圆角矩形 9"/>
          <p:cNvSpPr/>
          <p:nvPr/>
        </p:nvSpPr>
        <p:spPr>
          <a:xfrm>
            <a:off x="2851110" y="3535461"/>
            <a:ext cx="1471296" cy="252490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圆角矩形 9"/>
          <p:cNvSpPr/>
          <p:nvPr/>
        </p:nvSpPr>
        <p:spPr>
          <a:xfrm>
            <a:off x="5780568" y="3787951"/>
            <a:ext cx="2875452" cy="252490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DOI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检索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7" name="Title 12"/>
          <p:cNvSpPr txBox="1"/>
          <p:nvPr/>
        </p:nvSpPr>
        <p:spPr>
          <a:xfrm>
            <a:off x="467544" y="961760"/>
            <a:ext cx="8280920" cy="1465974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</a:rPr>
              <a:t>  </a:t>
            </a:r>
            <a:r>
              <a:rPr lang="en-US" altLang="zh-CN" sz="1600" dirty="0">
                <a:solidFill>
                  <a:srgbClr val="C00000"/>
                </a:solidFill>
                <a:latin typeface="+mn-lt"/>
                <a:ea typeface="+mn-ea"/>
              </a:rPr>
              <a:t>DOI (Digital Object Identifier) </a:t>
            </a:r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</a:rPr>
              <a:t>数字对象标识符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  期刊文献被录用和出版后具有唯一的 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DOI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，通过 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DOI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快速定位到文献。</a:t>
            </a:r>
            <a:endParaRPr lang="en-US" altLang="zh-CN" sz="1400" b="0" dirty="0">
              <a:solidFill>
                <a:schemeClr val="bg1"/>
              </a:solidFill>
              <a:latin typeface="+mn-lt"/>
              <a:ea typeface="+mn-ea"/>
            </a:endParaRPr>
          </a:p>
          <a:p>
            <a:endParaRPr lang="en-US" altLang="zh-CN" sz="8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</a:rPr>
              <a:t>  检索方法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  1. 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已知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ACS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某文献的 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DOI :  </a:t>
            </a:r>
            <a:r>
              <a:rPr lang="en-US" altLang="zh-CN" sz="1400" b="0" dirty="0">
                <a:solidFill>
                  <a:srgbClr val="C00000"/>
                </a:solidFill>
                <a:latin typeface="+mn-lt"/>
                <a:ea typeface="+mn-ea"/>
              </a:rPr>
              <a:t>10.1021/acscentsci.0c00411</a:t>
            </a:r>
            <a:endParaRPr lang="en-US" altLang="zh-CN" sz="1400" b="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  2. 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检索栏输入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DOI</a:t>
            </a:r>
            <a:endParaRPr lang="en-US" altLang="zh-CN" sz="1400" b="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  3. 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跳转到该文献页面</a:t>
            </a:r>
            <a:endParaRPr lang="en-US" altLang="zh-CN" sz="1400" b="0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544840"/>
            <a:ext cx="8280920" cy="190025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6" name="圆角矩形 9"/>
          <p:cNvSpPr/>
          <p:nvPr/>
        </p:nvSpPr>
        <p:spPr>
          <a:xfrm>
            <a:off x="2134393" y="3435845"/>
            <a:ext cx="2232248" cy="144016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箭头: 右 17"/>
          <p:cNvSpPr/>
          <p:nvPr/>
        </p:nvSpPr>
        <p:spPr>
          <a:xfrm rot="12958696">
            <a:off x="4391530" y="3509806"/>
            <a:ext cx="488620" cy="243392"/>
          </a:xfrm>
          <a:prstGeom prst="rightArrow">
            <a:avLst/>
          </a:prstGeom>
          <a:solidFill>
            <a:srgbClr val="FFC000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箭头: 右 1"/>
          <p:cNvSpPr/>
          <p:nvPr/>
        </p:nvSpPr>
        <p:spPr>
          <a:xfrm rot="12958696">
            <a:off x="4812912" y="1992096"/>
            <a:ext cx="488620" cy="243392"/>
          </a:xfrm>
          <a:prstGeom prst="rightArrow">
            <a:avLst/>
          </a:prstGeom>
          <a:solidFill>
            <a:srgbClr val="FFC000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3096344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作者检索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9" name="Title 12"/>
          <p:cNvSpPr txBox="1"/>
          <p:nvPr/>
        </p:nvSpPr>
        <p:spPr>
          <a:xfrm>
            <a:off x="467544" y="2666329"/>
            <a:ext cx="1512168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PUBLICATION DATE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Year	         4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Last 6 Months        1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0" name="Title 12"/>
          <p:cNvSpPr txBox="1"/>
          <p:nvPr/>
        </p:nvSpPr>
        <p:spPr>
          <a:xfrm>
            <a:off x="2195736" y="2666329"/>
            <a:ext cx="1512168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IN THIS ISSUE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Article	        64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Communication      3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Research Article      2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1" name="Title 12"/>
          <p:cNvSpPr txBox="1"/>
          <p:nvPr/>
        </p:nvSpPr>
        <p:spPr>
          <a:xfrm>
            <a:off x="3923930" y="2666328"/>
            <a:ext cx="1584174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CONTRIBUTOR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Frey, Wolfgang          19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</a:t>
            </a:r>
            <a:r>
              <a:rPr lang="en-US" altLang="zh-CN" sz="1200" b="0" dirty="0" err="1">
                <a:solidFill>
                  <a:schemeClr val="bg1"/>
                </a:solidFill>
                <a:latin typeface="+mn-lt"/>
                <a:ea typeface="+mn-ea"/>
              </a:rPr>
              <a:t>Elser</a:t>
            </a: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, Iris	            11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</a:t>
            </a:r>
            <a:r>
              <a:rPr lang="en-US" altLang="zh-CN" sz="1200" b="0" dirty="0" err="1">
                <a:solidFill>
                  <a:schemeClr val="bg1"/>
                </a:solidFill>
                <a:latin typeface="+mn-lt"/>
                <a:ea typeface="+mn-ea"/>
              </a:rPr>
              <a:t>Schowner</a:t>
            </a: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, Roman      8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Wang, </a:t>
            </a:r>
            <a:r>
              <a:rPr lang="en-US" altLang="zh-CN" sz="1200" b="0" dirty="0" err="1">
                <a:solidFill>
                  <a:schemeClr val="bg1"/>
                </a:solidFill>
                <a:latin typeface="+mn-lt"/>
                <a:ea typeface="+mn-ea"/>
              </a:rPr>
              <a:t>Dongren</a:t>
            </a: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        8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</a:t>
            </a:r>
            <a:r>
              <a:rPr lang="en-US" altLang="zh-CN" sz="1200" b="0" dirty="0" err="1">
                <a:solidFill>
                  <a:schemeClr val="bg1"/>
                </a:solidFill>
                <a:latin typeface="+mn-lt"/>
                <a:ea typeface="+mn-ea"/>
              </a:rPr>
              <a:t>Benedikter</a:t>
            </a: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, Mathis J  7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2" name="Title 12"/>
          <p:cNvSpPr txBox="1"/>
          <p:nvPr/>
        </p:nvSpPr>
        <p:spPr>
          <a:xfrm>
            <a:off x="5724129" y="2666327"/>
            <a:ext cx="3112639" cy="1705621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C00000"/>
                </a:solidFill>
                <a:latin typeface="+mn-lt"/>
                <a:ea typeface="+mn-ea"/>
              </a:rPr>
              <a:t>  PUBLICATION</a:t>
            </a:r>
            <a:endParaRPr lang="en-US" altLang="zh-CN" sz="1200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Macromolecules		28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Organometallics		16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Journal of the American Chemical Society	  7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Analytical Chemistry		  6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dirty="0">
                <a:solidFill>
                  <a:schemeClr val="bg1"/>
                </a:solidFill>
                <a:latin typeface="+mn-lt"/>
                <a:ea typeface="+mn-ea"/>
              </a:rPr>
              <a:t>  Chemical Reviews		  2</a:t>
            </a:r>
            <a:endParaRPr lang="zh-CN" altLang="en-US" sz="1200" b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5" name="Title 12"/>
          <p:cNvSpPr txBox="1"/>
          <p:nvPr/>
        </p:nvSpPr>
        <p:spPr>
          <a:xfrm>
            <a:off x="467544" y="961760"/>
            <a:ext cx="8280920" cy="1465974"/>
          </a:xfrm>
          <a:prstGeom prst="rect">
            <a:avLst/>
          </a:prstGeom>
          <a:ln w="9525">
            <a:solidFill>
              <a:schemeClr val="bg1"/>
            </a:solidFill>
            <a:prstDash val="lgDash"/>
          </a:ln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</a:rPr>
              <a:t>  </a:t>
            </a:r>
            <a:r>
              <a:rPr lang="en-US" altLang="zh-CN" sz="1600" dirty="0">
                <a:solidFill>
                  <a:srgbClr val="C00000"/>
                </a:solidFill>
                <a:latin typeface="+mn-lt"/>
                <a:ea typeface="+mn-ea"/>
              </a:rPr>
              <a:t>Search Authors  </a:t>
            </a:r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</a:rPr>
              <a:t>作者检索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  通过作者姓名快速找到该作者发表的所有文章。</a:t>
            </a:r>
            <a:endParaRPr lang="en-US" altLang="zh-CN" sz="1400" b="0" dirty="0">
              <a:solidFill>
                <a:schemeClr val="bg1"/>
              </a:solidFill>
              <a:latin typeface="+mn-lt"/>
              <a:ea typeface="+mn-ea"/>
            </a:endParaRPr>
          </a:p>
          <a:p>
            <a:endParaRPr lang="en-US" altLang="zh-CN" sz="8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</a:rPr>
              <a:t>  检索方法</a:t>
            </a:r>
            <a:endParaRPr lang="en-US" altLang="zh-CN" sz="160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  1. 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在 </a:t>
            </a:r>
            <a:r>
              <a:rPr lang="en-US" altLang="zh-CN" sz="1400" b="0" dirty="0">
                <a:solidFill>
                  <a:schemeClr val="bg1"/>
                </a:solidFill>
              </a:rPr>
              <a:t>REFINE SEARCH </a:t>
            </a:r>
            <a:r>
              <a:rPr lang="zh-CN" altLang="en-US" sz="1400" b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界面把检索项设置为</a:t>
            </a:r>
            <a:r>
              <a:rPr lang="en-US" altLang="zh-CN" sz="1400" b="0" dirty="0">
                <a:solidFill>
                  <a:schemeClr val="bg1"/>
                </a:solidFill>
              </a:rPr>
              <a:t> Author</a:t>
            </a:r>
            <a:endParaRPr lang="en-US" altLang="zh-CN" sz="1400" b="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  2. 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输入作者姓名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:  </a:t>
            </a:r>
            <a:r>
              <a:rPr lang="en-US" altLang="zh-CN" sz="1400" b="0" dirty="0">
                <a:solidFill>
                  <a:srgbClr val="C00000"/>
                </a:solidFill>
              </a:rPr>
              <a:t>Michael </a:t>
            </a:r>
            <a:r>
              <a:rPr lang="en-US" altLang="zh-CN" sz="1400" b="0" dirty="0" err="1">
                <a:solidFill>
                  <a:srgbClr val="C00000"/>
                </a:solidFill>
              </a:rPr>
              <a:t>Buchmeiser</a:t>
            </a:r>
            <a:endParaRPr lang="en-US" altLang="zh-CN" sz="1400" b="0" dirty="0">
              <a:solidFill>
                <a:srgbClr val="C00000"/>
              </a:solidFill>
              <a:latin typeface="+mn-lt"/>
              <a:ea typeface="+mn-ea"/>
            </a:endParaRPr>
          </a:p>
          <a:p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   3. 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得到检索结果</a:t>
            </a:r>
            <a:r>
              <a:rPr lang="en-US" altLang="zh-CN" sz="1400" b="0" dirty="0">
                <a:solidFill>
                  <a:schemeClr val="bg1"/>
                </a:solidFill>
                <a:latin typeface="+mn-lt"/>
                <a:ea typeface="+mn-ea"/>
              </a:rPr>
              <a:t>:  75 </a:t>
            </a:r>
            <a:r>
              <a:rPr lang="zh-CN" altLang="en-US" sz="1400" b="0" dirty="0">
                <a:solidFill>
                  <a:schemeClr val="bg1"/>
                </a:solidFill>
                <a:latin typeface="+mn-lt"/>
                <a:ea typeface="+mn-ea"/>
              </a:rPr>
              <a:t>篇 </a:t>
            </a:r>
            <a:endParaRPr lang="en-US" altLang="zh-CN" sz="1400" b="0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061678"/>
            <a:ext cx="3267359" cy="1291134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高级检索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Advanced Search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7" y="971549"/>
            <a:ext cx="7612964" cy="342340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2" name="Speech Bubble: Rectangle 21"/>
          <p:cNvSpPr/>
          <p:nvPr/>
        </p:nvSpPr>
        <p:spPr>
          <a:xfrm>
            <a:off x="4067944" y="1491630"/>
            <a:ext cx="1368152" cy="1008112"/>
          </a:xfrm>
          <a:prstGeom prst="wedgeRectCallout">
            <a:avLst>
              <a:gd name="adj1" fmla="val -62637"/>
              <a:gd name="adj2" fmla="val -2251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400" b="1" dirty="0"/>
              <a:t>高级检索</a:t>
            </a:r>
            <a:endParaRPr lang="en-US" altLang="zh-CN" sz="1400" b="1" dirty="0"/>
          </a:p>
          <a:p>
            <a:endParaRPr lang="en-US" altLang="zh-CN" sz="800" b="1" dirty="0"/>
          </a:p>
          <a:p>
            <a:r>
              <a:rPr lang="zh-CN" altLang="en-US" sz="1400" b="1" dirty="0"/>
              <a:t>引文检索</a:t>
            </a:r>
            <a:endParaRPr lang="en-US" altLang="zh-CN" sz="1400" b="1" dirty="0"/>
          </a:p>
          <a:p>
            <a:endParaRPr lang="en-US" altLang="zh-CN" sz="800" b="1" dirty="0"/>
          </a:p>
          <a:p>
            <a:r>
              <a:rPr lang="zh-CN" altLang="en-US" sz="1400" b="1" dirty="0"/>
              <a:t>检索历史记录</a:t>
            </a:r>
            <a:endParaRPr lang="en-US" altLang="zh-CN" sz="1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8"/>
          <p:cNvSpPr txBox="1"/>
          <p:nvPr/>
        </p:nvSpPr>
        <p:spPr>
          <a:xfrm>
            <a:off x="413786" y="258181"/>
            <a:ext cx="8334678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Case Study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检索案例：有机合成中的钯催化偶联反应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67744" y="4484222"/>
            <a:ext cx="2848640" cy="255067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r">
              <a:defRPr/>
            </a:pPr>
            <a:r>
              <a:rPr lang="en-US" altLang="zh-CN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Chem. Eng. News 2010, 88, 41, 7</a:t>
            </a:r>
            <a:endParaRPr lang="de-DE" altLang="zh-CN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384" y="895350"/>
            <a:ext cx="3429000" cy="3585136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1" name="Speech Bubble: Rectangle 18"/>
          <p:cNvSpPr/>
          <p:nvPr/>
        </p:nvSpPr>
        <p:spPr>
          <a:xfrm>
            <a:off x="124129" y="2994111"/>
            <a:ext cx="1642092" cy="1262795"/>
          </a:xfrm>
          <a:prstGeom prst="wedgeRectCallout">
            <a:avLst>
              <a:gd name="adj1" fmla="val 58155"/>
              <a:gd name="adj2" fmla="val -2002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钯催化偶联反应是偶联反应的一个大类，以金属钯化合物作为催化剂，它是均相催化剂的研究和应用的活跃领域。</a:t>
            </a:r>
            <a:endParaRPr lang="en-US" altLang="zh-CN" sz="1200" b="1" dirty="0"/>
          </a:p>
        </p:txBody>
      </p:sp>
      <p:sp>
        <p:nvSpPr>
          <p:cNvPr id="17" name="Title 18"/>
          <p:cNvSpPr txBox="1"/>
          <p:nvPr/>
        </p:nvSpPr>
        <p:spPr>
          <a:xfrm>
            <a:off x="5388652" y="3232569"/>
            <a:ext cx="3529706" cy="1247917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r>
              <a:rPr lang="zh-CN" altLang="en-US" sz="2400" dirty="0">
                <a:solidFill>
                  <a:srgbClr val="0032A0"/>
                </a:solidFill>
                <a:latin typeface="+mn-lt"/>
                <a:ea typeface="+mn-ea"/>
              </a:rPr>
              <a:t>通常遵循的化学计量：</a:t>
            </a:r>
            <a:endParaRPr lang="en-US" altLang="zh-CN" sz="2400" dirty="0">
              <a:solidFill>
                <a:srgbClr val="0032A0"/>
              </a:solidFill>
              <a:latin typeface="+mn-lt"/>
              <a:ea typeface="+mn-ea"/>
            </a:endParaRPr>
          </a:p>
          <a:p>
            <a:endParaRPr lang="en-US" altLang="zh-CN" sz="1000" dirty="0">
              <a:solidFill>
                <a:srgbClr val="0032A0"/>
              </a:solidFill>
              <a:latin typeface="+mn-lt"/>
              <a:ea typeface="+mn-ea"/>
            </a:endParaRPr>
          </a:p>
          <a:p>
            <a:endParaRPr lang="zh-CN" altLang="en-US" sz="1000" dirty="0">
              <a:solidFill>
                <a:srgbClr val="0032A0"/>
              </a:solidFill>
              <a:latin typeface="+mn-lt"/>
              <a:ea typeface="+mn-ea"/>
            </a:endParaRPr>
          </a:p>
          <a:p>
            <a:r>
              <a:rPr lang="en-US" altLang="zh-CN" sz="2400" dirty="0">
                <a:solidFill>
                  <a:srgbClr val="0032A0"/>
                </a:solidFill>
                <a:latin typeface="+mn-lt"/>
                <a:ea typeface="+mn-ea"/>
              </a:rPr>
              <a:t>X-R + M-R’  →  MX + R-R’</a:t>
            </a:r>
            <a:endParaRPr lang="en-US" altLang="zh-CN" sz="2400" dirty="0">
              <a:solidFill>
                <a:srgbClr val="0032A0"/>
              </a:solidFill>
              <a:latin typeface="+mn-lt"/>
              <a:ea typeface="+mn-ea"/>
            </a:endParaRPr>
          </a:p>
        </p:txBody>
      </p:sp>
      <p:sp>
        <p:nvSpPr>
          <p:cNvPr id="4" name="Speech Bubble: Rectangle 18"/>
          <p:cNvSpPr/>
          <p:nvPr/>
        </p:nvSpPr>
        <p:spPr>
          <a:xfrm>
            <a:off x="124129" y="1213187"/>
            <a:ext cx="1642092" cy="1209873"/>
          </a:xfrm>
          <a:prstGeom prst="wedgeRectCallout">
            <a:avLst>
              <a:gd name="adj1" fmla="val 57865"/>
              <a:gd name="adj2" fmla="val -2211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200" b="1" dirty="0"/>
              <a:t>NOBEL PRIZE </a:t>
            </a:r>
            <a:endParaRPr lang="en-US" sz="1200" b="1" dirty="0"/>
          </a:p>
          <a:p>
            <a:pPr algn="ctr"/>
            <a:r>
              <a:rPr lang="en-US" sz="1200" b="1" dirty="0"/>
              <a:t>IN CHEMISTRY 2010</a:t>
            </a:r>
            <a:endParaRPr lang="en-US" sz="1200" b="1" dirty="0"/>
          </a:p>
          <a:p>
            <a:pPr algn="ctr"/>
            <a:r>
              <a:rPr lang="zh-CN" altLang="en-US" sz="1200" b="1" dirty="0"/>
              <a:t>颁发给三位化学家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理查德 </a:t>
            </a:r>
            <a:r>
              <a:rPr lang="en-US" altLang="zh-CN" sz="1200" b="1" dirty="0"/>
              <a:t>· </a:t>
            </a:r>
            <a:r>
              <a:rPr lang="zh-CN" altLang="en-US" sz="1200" b="1" dirty="0"/>
              <a:t>赫克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根岸英一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铃木章</a:t>
            </a:r>
            <a:endParaRPr lang="en-US" sz="1200" b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292080" y="1671764"/>
            <a:ext cx="3799799" cy="117234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赫克反应             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Heck Reaction</a:t>
            </a:r>
            <a:endParaRPr lang="en-US" altLang="zh-CN" sz="16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zh-CN" sz="10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根岸英一反应    </a:t>
            </a:r>
            <a:r>
              <a:rPr lang="en-US" altLang="zh-CN" sz="1600" b="1" dirty="0" err="1">
                <a:solidFill>
                  <a:srgbClr val="0032A0"/>
                </a:solidFill>
                <a:cs typeface="Arial" panose="020B0604020202020204" pitchFamily="34" charset="0"/>
              </a:rPr>
              <a:t>Negishi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 Reaction</a:t>
            </a:r>
            <a:endParaRPr lang="de-DE" altLang="zh-CN" sz="16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zh-CN" sz="10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铃木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宫浦反应   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Suzuki-</a:t>
            </a:r>
            <a:r>
              <a:rPr lang="en-US" altLang="zh-CN" sz="1600" b="1" dirty="0" err="1">
                <a:solidFill>
                  <a:srgbClr val="0032A0"/>
                </a:solidFill>
                <a:cs typeface="Arial" panose="020B0604020202020204" pitchFamily="34" charset="0"/>
              </a:rPr>
              <a:t>Miyaura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 Reaction</a:t>
            </a:r>
            <a:endParaRPr lang="en-US" altLang="zh-CN" sz="1600" b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/>
          <p:nvPr/>
        </p:nvSpPr>
        <p:spPr bwMode="auto">
          <a:xfrm>
            <a:off x="5388652" y="894606"/>
            <a:ext cx="2639732" cy="44277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诺贝尔化学奖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数据库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文献资源的介绍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8"/>
          <p:cNvSpPr txBox="1"/>
          <p:nvPr/>
        </p:nvSpPr>
        <p:spPr>
          <a:xfrm>
            <a:off x="413786" y="258181"/>
            <a:ext cx="8622710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有机合成中的钯催化偶联反应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708339"/>
            <a:ext cx="8712968" cy="383955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C00000"/>
                </a:solidFill>
              </a:rPr>
              <a:t>Search:  </a:t>
            </a:r>
            <a:r>
              <a:rPr lang="en-US" altLang="zh-CN" sz="2000" b="1" dirty="0">
                <a:solidFill>
                  <a:schemeClr val="bg1"/>
                </a:solidFill>
              </a:rPr>
              <a:t>Palladium-Catalyzed Cross-Coupling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36" y="1092295"/>
            <a:ext cx="6435415" cy="363969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1" name="Speech Bubble: Rectangle 18"/>
          <p:cNvSpPr/>
          <p:nvPr/>
        </p:nvSpPr>
        <p:spPr>
          <a:xfrm>
            <a:off x="7596336" y="2480094"/>
            <a:ext cx="1344489" cy="864097"/>
          </a:xfrm>
          <a:prstGeom prst="wedgeRectCallout">
            <a:avLst>
              <a:gd name="adj1" fmla="val -65257"/>
              <a:gd name="adj2" fmla="val -210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主要发表在 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JACS,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JOC, OL,</a:t>
            </a:r>
            <a:r>
              <a:rPr lang="zh-CN" altLang="en-US" sz="1200" b="1" dirty="0"/>
              <a:t> 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Chemical Review</a:t>
            </a:r>
            <a:endParaRPr lang="en-US" altLang="zh-CN" sz="1200" b="1" dirty="0"/>
          </a:p>
        </p:txBody>
      </p:sp>
      <p:sp>
        <p:nvSpPr>
          <p:cNvPr id="25" name="Speech Bubble: Rectangle 18"/>
          <p:cNvSpPr/>
          <p:nvPr/>
        </p:nvSpPr>
        <p:spPr>
          <a:xfrm>
            <a:off x="125518" y="1213186"/>
            <a:ext cx="1247057" cy="1142540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 err="1"/>
              <a:t>Diarylmethanol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Derivatives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With</a:t>
            </a:r>
            <a:endParaRPr lang="en-US" altLang="zh-CN" sz="1200" b="1" dirty="0"/>
          </a:p>
          <a:p>
            <a:pPr algn="ctr"/>
            <a:r>
              <a:rPr lang="en-US" altLang="zh-CN" sz="1200" b="1" dirty="0" err="1"/>
              <a:t>Diborylmethane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作为反应底物</a:t>
            </a:r>
            <a:endParaRPr lang="en-US" altLang="zh-CN" sz="1200" b="1" dirty="0"/>
          </a:p>
        </p:txBody>
      </p:sp>
      <p:sp>
        <p:nvSpPr>
          <p:cNvPr id="27" name="Speech Bubble: Rectangle 18"/>
          <p:cNvSpPr/>
          <p:nvPr/>
        </p:nvSpPr>
        <p:spPr>
          <a:xfrm>
            <a:off x="124129" y="3363838"/>
            <a:ext cx="1247057" cy="893068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Benzyl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Thioacetates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and Aryl Halides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作为反应底物</a:t>
            </a:r>
            <a:endParaRPr lang="en-US" altLang="zh-CN" sz="1200" b="1" dirty="0"/>
          </a:p>
        </p:txBody>
      </p:sp>
      <p:sp>
        <p:nvSpPr>
          <p:cNvPr id="2" name="Speech Bubble: Rectangle 18"/>
          <p:cNvSpPr/>
          <p:nvPr/>
        </p:nvSpPr>
        <p:spPr>
          <a:xfrm>
            <a:off x="7596335" y="1345539"/>
            <a:ext cx="1344489" cy="864097"/>
          </a:xfrm>
          <a:prstGeom prst="wedgeRectCallout">
            <a:avLst>
              <a:gd name="adj1" fmla="val -65257"/>
              <a:gd name="adj2" fmla="val -210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能够快速检索到该项化学技术的许多实验论文</a:t>
            </a:r>
            <a:endParaRPr lang="en-US" altLang="zh-CN" sz="1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8"/>
          <p:cNvSpPr txBox="1"/>
          <p:nvPr/>
        </p:nvSpPr>
        <p:spPr>
          <a:xfrm>
            <a:off x="413786" y="258181"/>
            <a:ext cx="8622710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有机合成中的钯催化偶联反应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708339"/>
            <a:ext cx="8712968" cy="383955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C00000"/>
                </a:solidFill>
              </a:rPr>
              <a:t>Search:  </a:t>
            </a:r>
            <a:r>
              <a:rPr lang="en-US" altLang="zh-CN" sz="2000" b="1" dirty="0">
                <a:solidFill>
                  <a:schemeClr val="bg1"/>
                </a:solidFill>
              </a:rPr>
              <a:t>Palladium-Catalyzed Cross-Coupling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37" y="1092295"/>
            <a:ext cx="6435414" cy="363969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7" name="Speech Bubble: Rectangle 18"/>
          <p:cNvSpPr/>
          <p:nvPr/>
        </p:nvSpPr>
        <p:spPr>
          <a:xfrm>
            <a:off x="125518" y="1213187"/>
            <a:ext cx="1245668" cy="926516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综述文献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作者 </a:t>
            </a:r>
            <a:r>
              <a:rPr lang="en-US" altLang="zh-CN" sz="1200" b="1" dirty="0">
                <a:solidFill>
                  <a:srgbClr val="C00000"/>
                </a:solidFill>
              </a:rPr>
              <a:t>Suzuki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有机硼化合物的钯催化偶联</a:t>
            </a:r>
            <a:endParaRPr lang="en-US" altLang="zh-CN" sz="1200" b="1" dirty="0"/>
          </a:p>
        </p:txBody>
      </p:sp>
      <p:sp>
        <p:nvSpPr>
          <p:cNvPr id="8" name="Speech Bubble: Rectangle 18"/>
          <p:cNvSpPr/>
          <p:nvPr/>
        </p:nvSpPr>
        <p:spPr>
          <a:xfrm>
            <a:off x="124129" y="3491202"/>
            <a:ext cx="1247057" cy="765703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最新文献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新的催化机理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C(sp</a:t>
            </a:r>
            <a:r>
              <a:rPr lang="en-US" altLang="zh-CN" sz="1200" b="1" baseline="30000" dirty="0"/>
              <a:t>3</a:t>
            </a:r>
            <a:r>
              <a:rPr lang="en-US" altLang="zh-CN" sz="1200" b="1" dirty="0"/>
              <a:t>)-H </a:t>
            </a:r>
            <a:r>
              <a:rPr lang="zh-CN" altLang="en-US" sz="1200" b="1" dirty="0"/>
              <a:t>芳基化</a:t>
            </a:r>
            <a:endParaRPr lang="en-US" altLang="zh-CN" sz="1200" b="1" dirty="0"/>
          </a:p>
        </p:txBody>
      </p:sp>
      <p:sp>
        <p:nvSpPr>
          <p:cNvPr id="9" name="Speech Bubble: Rectangle 18"/>
          <p:cNvSpPr/>
          <p:nvPr/>
        </p:nvSpPr>
        <p:spPr>
          <a:xfrm>
            <a:off x="125518" y="2434208"/>
            <a:ext cx="1245668" cy="762488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重要文献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配体控制下的位置选择性</a:t>
            </a:r>
            <a:endParaRPr lang="en-US" altLang="zh-CN" sz="1200" b="1" dirty="0"/>
          </a:p>
        </p:txBody>
      </p:sp>
      <p:sp>
        <p:nvSpPr>
          <p:cNvPr id="2" name="Speech Bubble: Rectangle 18"/>
          <p:cNvSpPr/>
          <p:nvPr/>
        </p:nvSpPr>
        <p:spPr>
          <a:xfrm>
            <a:off x="7596335" y="1345539"/>
            <a:ext cx="1344489" cy="1946291"/>
          </a:xfrm>
          <a:prstGeom prst="wedgeRectCallout">
            <a:avLst>
              <a:gd name="adj1" fmla="val -65257"/>
              <a:gd name="adj2" fmla="val -210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也能够快速检索到该项化学技术的理论与实践相结合的论文，可作为教学与知识的内容，进一步了解这项科研技术成果的历史发展与最新前沿。</a:t>
            </a:r>
            <a:endParaRPr lang="en-US" altLang="zh-CN" sz="1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17" y="843558"/>
            <a:ext cx="7612964" cy="38884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7" name="Title 1"/>
          <p:cNvSpPr txBox="1"/>
          <p:nvPr/>
        </p:nvSpPr>
        <p:spPr bwMode="auto">
          <a:xfrm>
            <a:off x="5785892" y="4727380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Chem. Rev. 2016, 116, 19, 12564–12649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275606"/>
            <a:ext cx="2647969" cy="442916"/>
          </a:xfrm>
          <a:prstGeom prst="rect">
            <a:avLst/>
          </a:prstGeom>
        </p:spPr>
      </p:pic>
      <p:sp>
        <p:nvSpPr>
          <p:cNvPr id="2" name="Title 18"/>
          <p:cNvSpPr txBox="1"/>
          <p:nvPr/>
        </p:nvSpPr>
        <p:spPr>
          <a:xfrm>
            <a:off x="413786" y="285626"/>
            <a:ext cx="8622710" cy="441361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钯催化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C-N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偶联反应的合成与应用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987824" y="2499742"/>
            <a:ext cx="5184576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8"/>
          <p:cNvSpPr txBox="1"/>
          <p:nvPr/>
        </p:nvSpPr>
        <p:spPr>
          <a:xfrm>
            <a:off x="413786" y="285626"/>
            <a:ext cx="8622710" cy="441361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钯催化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C-N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偶联反应的合成与应用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5" y="843558"/>
            <a:ext cx="5372107" cy="38884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62" y="842004"/>
            <a:ext cx="2272279" cy="32235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6" name="Title 1"/>
          <p:cNvSpPr txBox="1"/>
          <p:nvPr/>
        </p:nvSpPr>
        <p:spPr bwMode="auto">
          <a:xfrm>
            <a:off x="3187035" y="1570545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药物化学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5785892" y="4727380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Chem. Rev. 2016, 116, 19, 12564–12649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/>
          <p:nvPr/>
        </p:nvSpPr>
        <p:spPr bwMode="auto">
          <a:xfrm>
            <a:off x="3652627" y="3047470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材料科学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/>
          <p:nvPr/>
        </p:nvSpPr>
        <p:spPr bwMode="auto">
          <a:xfrm>
            <a:off x="4101784" y="2281849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过程化学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/>
          <p:nvPr/>
        </p:nvSpPr>
        <p:spPr bwMode="auto">
          <a:xfrm>
            <a:off x="1753444" y="1614140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杂环合成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/>
          <p:nvPr/>
        </p:nvSpPr>
        <p:spPr bwMode="auto">
          <a:xfrm>
            <a:off x="971600" y="2343394"/>
            <a:ext cx="1080120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天然物合成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1763688" y="3072405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配体合成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588" y="1503848"/>
            <a:ext cx="2272279" cy="32235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6870"/>
            <a:ext cx="6624736" cy="434975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96870"/>
            <a:ext cx="6840760" cy="4349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05444"/>
            <a:ext cx="3672408" cy="2718064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7534"/>
            <a:ext cx="1050714" cy="954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6" y="1155954"/>
            <a:ext cx="2304256" cy="2094232"/>
          </a:xfrm>
          <a:prstGeom prst="rect">
            <a:avLst/>
          </a:prstGeom>
        </p:spPr>
      </p:pic>
      <p:sp>
        <p:nvSpPr>
          <p:cNvPr id="40" name="Rectangle 3"/>
          <p:cNvSpPr>
            <a:spLocks noGrp="1" noChangeArrowheads="1"/>
          </p:cNvSpPr>
          <p:nvPr/>
        </p:nvSpPr>
        <p:spPr bwMode="auto">
          <a:xfrm>
            <a:off x="3149427" y="1669268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/>
        </p:nvSpPr>
        <p:spPr bwMode="auto">
          <a:xfrm>
            <a:off x="3077419" y="1155954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3077419" y="2571750"/>
            <a:ext cx="5328592" cy="153470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人类历史上第一个用于抗癌的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小分子靶向药物。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" y="1635646"/>
            <a:ext cx="2304256" cy="2094232"/>
          </a:xfrm>
          <a:prstGeom prst="rect">
            <a:avLst/>
          </a:prstGeom>
        </p:spPr>
      </p:pic>
      <p:sp>
        <p:nvSpPr>
          <p:cNvPr id="40" name="Rectangle 3"/>
          <p:cNvSpPr>
            <a:spLocks noGrp="1" noChangeArrowheads="1"/>
          </p:cNvSpPr>
          <p:nvPr/>
        </p:nvSpPr>
        <p:spPr bwMode="auto">
          <a:xfrm>
            <a:off x="611560" y="1046307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/>
        </p:nvSpPr>
        <p:spPr bwMode="auto">
          <a:xfrm>
            <a:off x="539552" y="532993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98812" y="532993"/>
            <a:ext cx="6094387" cy="1318677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伊马替尼（格列卫）是瑞士 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Novartis 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诺华公司研发的一种酪氨酸激酶抑制剂，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2001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日获得美国食品药品监督管理局 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FDA 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批准上市，可用于慢粒白血病的靶向治疗。</a:t>
            </a:r>
            <a:endParaRPr lang="en-US" altLang="zh-CN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98809" y="2020423"/>
            <a:ext cx="6094387" cy="1318677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2002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年，伊马替尼在中国获批上市，进口原研药售价每盒超过两万元。</a:t>
            </a:r>
            <a:endParaRPr lang="en-US" altLang="zh-CN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2017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年，被纳入医保，价格下调 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70% - 80%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，报销后价格每盒大约四千多元。</a:t>
            </a:r>
            <a:endParaRPr lang="en-US" altLang="zh-CN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98809" y="3510507"/>
            <a:ext cx="6094387" cy="1005459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伊马替尼原研药专利在中国到期后，许多制药公司开始研制其仿制药，已有多家制药公司上市了伊马替尼仿制药，售价在每盒 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1000 -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2000 </a:t>
            </a:r>
            <a:r>
              <a:rPr lang="zh-CN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元。</a:t>
            </a:r>
            <a:endParaRPr lang="en-US" altLang="zh-CN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32" y="483518"/>
            <a:ext cx="4081333" cy="3960440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" y="1635646"/>
            <a:ext cx="2304256" cy="2094232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611560" y="1046307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539552" y="532993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/>
          <p:nvPr/>
        </p:nvSpPr>
        <p:spPr bwMode="auto">
          <a:xfrm>
            <a:off x="4067944" y="4681289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Org. Lett. 2019, 21, 15, 6112–6116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/>
          <p:nvPr/>
        </p:nvSpPr>
        <p:spPr bwMode="auto">
          <a:xfrm>
            <a:off x="2699792" y="4443958"/>
            <a:ext cx="4258716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Figure</a:t>
            </a:r>
            <a:r>
              <a:rPr lang="zh-CN" altLang="en-US" sz="1200" i="1" dirty="0">
                <a:solidFill>
                  <a:srgbClr val="0032A0"/>
                </a:solidFill>
                <a:cs typeface="Arial" panose="020B0604020202020204" pitchFamily="34" charset="0"/>
              </a:rPr>
              <a:t>：</a:t>
            </a: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Continuous flow synthesis of imatinib and analogues.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/>
        </p:nvSpPr>
        <p:spPr bwMode="auto">
          <a:xfrm>
            <a:off x="6932494" y="426100"/>
            <a:ext cx="2176009" cy="19442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7030A0"/>
                </a:solidFill>
                <a:cs typeface="Arial" panose="020B0604020202020204" pitchFamily="34" charset="0"/>
              </a:rPr>
              <a:t>Previously:</a:t>
            </a:r>
            <a:endParaRPr lang="en-US" altLang="zh-CN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S</a:t>
            </a:r>
            <a:r>
              <a:rPr lang="en-US" altLang="zh-CN" sz="18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2 Reaction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Amide Formation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Buchwald-Hartwig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   Amination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/>
        </p:nvSpPr>
        <p:spPr bwMode="auto">
          <a:xfrm>
            <a:off x="6932494" y="2463738"/>
            <a:ext cx="2176009" cy="203604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7030A0"/>
                </a:solidFill>
                <a:cs typeface="Arial" panose="020B0604020202020204" pitchFamily="34" charset="0"/>
              </a:rPr>
              <a:t>New flow </a:t>
            </a:r>
            <a:endParaRPr lang="en-US" altLang="zh-CN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7030A0"/>
                </a:solidFill>
                <a:cs typeface="Arial" panose="020B0604020202020204" pitchFamily="34" charset="0"/>
              </a:rPr>
              <a:t>synthesis:</a:t>
            </a:r>
            <a:endParaRPr lang="en-US" altLang="zh-CN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zh-CN" sz="1800" b="1" dirty="0" err="1">
                <a:solidFill>
                  <a:schemeClr val="bg1"/>
                </a:solidFill>
                <a:cs typeface="Arial" panose="020B0604020202020204" pitchFamily="34" charset="0"/>
              </a:rPr>
              <a:t>Chemoselective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   C-N Coupling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Analogues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Oval 17"/>
          <p:cNvSpPr/>
          <p:nvPr/>
        </p:nvSpPr>
        <p:spPr>
          <a:xfrm>
            <a:off x="4986338" y="1707654"/>
            <a:ext cx="371451" cy="36004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7"/>
          <p:cNvSpPr/>
          <p:nvPr/>
        </p:nvSpPr>
        <p:spPr>
          <a:xfrm>
            <a:off x="6084168" y="3373658"/>
            <a:ext cx="371451" cy="36004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/>
          <p:nvPr/>
        </p:nvSpPr>
        <p:spPr bwMode="auto">
          <a:xfrm>
            <a:off x="4986338" y="2108488"/>
            <a:ext cx="808819" cy="2814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C-N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偶联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6350702" y="3719385"/>
            <a:ext cx="808819" cy="2814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C-N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偶联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5" y="832291"/>
            <a:ext cx="8003050" cy="347891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5" name="Title 1"/>
          <p:cNvSpPr txBox="1"/>
          <p:nvPr/>
        </p:nvSpPr>
        <p:spPr bwMode="auto">
          <a:xfrm>
            <a:off x="5796136" y="4597531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Org. Lett. 2019, 21, 15, 6112–6116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 bwMode="auto">
          <a:xfrm>
            <a:off x="4427984" y="4360200"/>
            <a:ext cx="4258716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Figure</a:t>
            </a:r>
            <a:r>
              <a:rPr lang="zh-CN" altLang="en-US" sz="1200" i="1" dirty="0">
                <a:solidFill>
                  <a:srgbClr val="0032A0"/>
                </a:solidFill>
                <a:cs typeface="Arial" panose="020B0604020202020204" pitchFamily="34" charset="0"/>
              </a:rPr>
              <a:t>：</a:t>
            </a: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Continuous flow synthesis of imatinib and analogues.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467544" y="265259"/>
            <a:ext cx="6549388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伊马替尼的连续流动化学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 bwMode="auto">
          <a:xfrm>
            <a:off x="6732240" y="1821713"/>
            <a:ext cx="808819" cy="2814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C-N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偶联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17"/>
          <p:cNvSpPr/>
          <p:nvPr/>
        </p:nvSpPr>
        <p:spPr>
          <a:xfrm>
            <a:off x="6831206" y="1341264"/>
            <a:ext cx="371451" cy="36004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0" y="0"/>
            <a:ext cx="8001000" cy="1448486"/>
          </a:xfrm>
          <a:prstGeom prst="rect">
            <a:avLst/>
          </a:prstGeom>
          <a:solidFill>
            <a:srgbClr val="148F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Content Placeholder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t="9188" r="29474" b="17932"/>
          <a:stretch>
            <a:fillRect/>
          </a:stretch>
        </p:blipFill>
        <p:spPr>
          <a:xfrm>
            <a:off x="5941794" y="1"/>
            <a:ext cx="3202206" cy="5143499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85834" y="295618"/>
            <a:ext cx="497825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is the World’s Largest Scientific Society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486621" y="1917485"/>
            <a:ext cx="4968552" cy="2070952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美国化学会，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成立于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1876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endParaRPr lang="en-US" altLang="zh-CN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altLang="zh-CN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140 </a:t>
            </a:r>
            <a:r>
              <a: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多个国家，超过 </a:t>
            </a:r>
            <a:r>
              <a:rPr lang="en-US" altLang="zh-CN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万名会员</a:t>
            </a:r>
            <a:endParaRPr lang="en-US" altLang="zh-CN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出版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高品质的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专业科学期刊</a:t>
            </a:r>
            <a:endParaRPr lang="en-US" altLang="zh-CN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促进化学及相关学科的交流与发展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" y="1635646"/>
            <a:ext cx="2304256" cy="2094232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611560" y="1046307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/>
        </p:nvSpPr>
        <p:spPr bwMode="auto">
          <a:xfrm>
            <a:off x="539552" y="532993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3012319" y="472251"/>
            <a:ext cx="5725863" cy="41989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References:</a:t>
            </a:r>
            <a:endParaRPr lang="en-US" altLang="zh-CN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A Facile Total Synthesis of Imatinib Base and Its Analogues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2008, 12, 3, 490–495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A Facile Total Synthesis for Large-Scale Production of Imatinib Base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2012, 16, 11, 1794–1804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Synthesis of Imatinib by C–N Coupling Reaction of Primary Amide and 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Bromo-Substituted Pyrimidine Amine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2019, 23, 9, 1918–1925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Modular Continuous Flow Synthesis of Imatinib and Analogues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Lett.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2019, 21, 15, 6112–6116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NMR Chemical Shifts of Trace Impurities: Industrially Preferred Solvents 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Used in Process and Green Chemistry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2016, 20, 3, 661–667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2" descr="C:\Users\Administrator\Desktop\图片\图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0317"/>
            <a:ext cx="1193799" cy="157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50" y="2614829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燕尾形箭头 12"/>
          <p:cNvSpPr/>
          <p:nvPr/>
        </p:nvSpPr>
        <p:spPr>
          <a:xfrm rot="2189533">
            <a:off x="5690496" y="2437881"/>
            <a:ext cx="1814754" cy="231518"/>
          </a:xfrm>
          <a:prstGeom prst="notchedRightArrow">
            <a:avLst/>
          </a:prstGeom>
          <a:solidFill>
            <a:srgbClr val="FFC000"/>
          </a:solidFill>
          <a:ln w="31750">
            <a:solidFill>
              <a:srgbClr val="C0504D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092" y="2400515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026" y="3543523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844" y="3186333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855" y="2906662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9528" y="3179916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2541" y="3549604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燕尾形箭头 19"/>
          <p:cNvSpPr/>
          <p:nvPr/>
        </p:nvSpPr>
        <p:spPr>
          <a:xfrm rot="9317695">
            <a:off x="2066731" y="2469455"/>
            <a:ext cx="2259915" cy="217752"/>
          </a:xfrm>
          <a:prstGeom prst="notchedRightArrow">
            <a:avLst/>
          </a:prstGeom>
          <a:solidFill>
            <a:srgbClr val="FFC000"/>
          </a:solidFill>
          <a:ln w="31750">
            <a:solidFill>
              <a:srgbClr val="C0504D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/>
          <p:nvPr/>
        </p:nvSpPr>
        <p:spPr bwMode="auto">
          <a:xfrm>
            <a:off x="3714174" y="4134264"/>
            <a:ext cx="2000264" cy="3571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可能具有相关性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1642472" y="991443"/>
            <a:ext cx="2143140" cy="5715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参考文献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（了解当前进展）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/>
          <p:nvPr/>
        </p:nvSpPr>
        <p:spPr bwMode="auto">
          <a:xfrm>
            <a:off x="6071026" y="998414"/>
            <a:ext cx="2214578" cy="5715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施引文献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 defTabSz="457200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（跟踪后续进展）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/>
          <p:nvPr/>
        </p:nvSpPr>
        <p:spPr bwMode="auto">
          <a:xfrm>
            <a:off x="4042770" y="2522503"/>
            <a:ext cx="2128858" cy="7143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领域里的关键文献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 defTabSz="457200"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比如 </a:t>
            </a:r>
            <a:r>
              <a:rPr lang="en-US" altLang="zh-CN" b="1" dirty="0">
                <a:solidFill>
                  <a:srgbClr val="C00000"/>
                </a:solidFill>
              </a:rPr>
              <a:t>Review Article</a:t>
            </a:r>
            <a:endParaRPr lang="zh-CN" altLang="zh-CN" b="1" dirty="0">
              <a:solidFill>
                <a:srgbClr val="C00000"/>
              </a:solidFill>
            </a:endParaRPr>
          </a:p>
        </p:txBody>
      </p:sp>
      <p:sp>
        <p:nvSpPr>
          <p:cNvPr id="20" name="燕尾形箭头 30"/>
          <p:cNvSpPr/>
          <p:nvPr/>
        </p:nvSpPr>
        <p:spPr>
          <a:xfrm rot="10800000">
            <a:off x="2315655" y="3848745"/>
            <a:ext cx="4704616" cy="229427"/>
          </a:xfrm>
          <a:prstGeom prst="notchedRightArrow">
            <a:avLst/>
          </a:prstGeom>
          <a:solidFill>
            <a:srgbClr val="FFC000"/>
          </a:solidFill>
          <a:ln w="31750">
            <a:solidFill>
              <a:srgbClr val="C0504D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/>
          <p:nvPr/>
        </p:nvSpPr>
        <p:spPr bwMode="auto">
          <a:xfrm>
            <a:off x="4714306" y="154325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/>
          <p:nvPr/>
        </p:nvSpPr>
        <p:spPr bwMode="auto">
          <a:xfrm>
            <a:off x="1053041" y="2812661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/>
          <p:nvPr/>
        </p:nvSpPr>
        <p:spPr bwMode="auto">
          <a:xfrm>
            <a:off x="552975" y="395566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1338793" y="3527041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/>
          <p:nvPr/>
        </p:nvSpPr>
        <p:spPr bwMode="auto">
          <a:xfrm>
            <a:off x="7791090" y="381275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/>
          <p:nvPr/>
        </p:nvSpPr>
        <p:spPr bwMode="auto">
          <a:xfrm>
            <a:off x="7248077" y="344779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/>
          <p:nvPr/>
        </p:nvSpPr>
        <p:spPr bwMode="auto">
          <a:xfrm>
            <a:off x="8005404" y="3241255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/>
          <p:nvPr/>
        </p:nvSpPr>
        <p:spPr bwMode="auto">
          <a:xfrm>
            <a:off x="410099" y="3098413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8"/>
          <p:cNvSpPr txBox="1"/>
          <p:nvPr/>
        </p:nvSpPr>
        <p:spPr>
          <a:xfrm>
            <a:off x="413785" y="258181"/>
            <a:ext cx="8443075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文献调研：找到关键文献，获得引证关系</a:t>
            </a:r>
            <a:endParaRPr lang="en-US" altLang="zh-CN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1" name="Title 1"/>
          <p:cNvSpPr txBox="1"/>
          <p:nvPr/>
        </p:nvSpPr>
        <p:spPr bwMode="auto">
          <a:xfrm>
            <a:off x="2008397" y="1609964"/>
            <a:ext cx="1411289" cy="6767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Cited 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/>
          <p:nvPr/>
        </p:nvSpPr>
        <p:spPr bwMode="auto">
          <a:xfrm>
            <a:off x="6581415" y="1614975"/>
            <a:ext cx="1193800" cy="6767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Citing 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539552" y="974048"/>
            <a:ext cx="4240506" cy="34957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Review Article </a:t>
            </a:r>
            <a:r>
              <a:rPr lang="zh-C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讲什么？</a:t>
            </a:r>
            <a:endParaRPr lang="en-US" altLang="zh-CN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buNone/>
              <a:defRPr/>
            </a:pPr>
            <a:endParaRPr lang="en-US" altLang="zh-CN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本研究的重要概念和机理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altLang="zh-CN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历史和当前的研究进展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altLang="zh-CN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重要工作的引证和评论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altLang="zh-CN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应用领域的进展</a:t>
            </a:r>
            <a:endParaRPr lang="en-US" altLang="zh-CN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作者的观点和总结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8"/>
          <p:cNvSpPr txBox="1"/>
          <p:nvPr/>
        </p:nvSpPr>
        <p:spPr>
          <a:xfrm>
            <a:off x="413785" y="258181"/>
            <a:ext cx="8443075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文献调研：从文献综述开始了解某项研究或技术</a:t>
            </a:r>
            <a:endParaRPr lang="en-US" altLang="zh-CN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01" y="1347614"/>
            <a:ext cx="4331270" cy="312220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2"/>
          <p:cNvSpPr txBox="1"/>
          <p:nvPr/>
        </p:nvSpPr>
        <p:spPr>
          <a:xfrm>
            <a:off x="467544" y="345954"/>
            <a:ext cx="3960444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文献检索与调研 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Q&amp;A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539548" y="1107233"/>
            <a:ext cx="3960444" cy="161582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b="1" dirty="0">
                <a:solidFill>
                  <a:srgbClr val="0032A0"/>
                </a:solidFill>
              </a:rPr>
              <a:t>1. </a:t>
            </a:r>
            <a:r>
              <a:rPr lang="zh-CN" altLang="en-US" b="1" dirty="0">
                <a:solidFill>
                  <a:srgbClr val="0032A0"/>
                </a:solidFill>
              </a:rPr>
              <a:t>文献检索的基本技巧</a:t>
            </a:r>
            <a:endParaRPr lang="zh-CN" altLang="en-US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合适的检索词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恰当的检索式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引文检索，</a:t>
            </a:r>
            <a:r>
              <a:rPr lang="en-US" altLang="zh-CN" sz="1600" dirty="0">
                <a:solidFill>
                  <a:schemeClr val="bg1"/>
                </a:solidFill>
              </a:rPr>
              <a:t>DOI</a:t>
            </a:r>
            <a:r>
              <a:rPr lang="zh-CN" altLang="en-US" sz="1600" dirty="0">
                <a:solidFill>
                  <a:schemeClr val="bg1"/>
                </a:solidFill>
              </a:rPr>
              <a:t>检索，作者检索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分析检索结果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539548" y="2931790"/>
            <a:ext cx="3960444" cy="161582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b="1" dirty="0">
                <a:solidFill>
                  <a:srgbClr val="0032A0"/>
                </a:solidFill>
              </a:rPr>
              <a:t>2. </a:t>
            </a:r>
            <a:r>
              <a:rPr lang="zh-CN" altLang="en-US" b="1" dirty="0">
                <a:solidFill>
                  <a:srgbClr val="0032A0"/>
                </a:solidFill>
              </a:rPr>
              <a:t>检索结果为 </a:t>
            </a:r>
            <a:r>
              <a:rPr lang="en-US" altLang="zh-CN" b="1" dirty="0">
                <a:solidFill>
                  <a:srgbClr val="0032A0"/>
                </a:solidFill>
              </a:rPr>
              <a:t>0 </a:t>
            </a:r>
            <a:r>
              <a:rPr lang="zh-CN" altLang="en-US" b="1" dirty="0">
                <a:solidFill>
                  <a:srgbClr val="0032A0"/>
                </a:solidFill>
              </a:rPr>
              <a:t>或者很少怎么办？</a:t>
            </a:r>
            <a:endParaRPr lang="zh-CN" altLang="en-US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检索词或检索式不对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格式不正确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学科不匹配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可能是个新的领域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4800471" y="1107232"/>
            <a:ext cx="3960444" cy="129266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b="1" dirty="0">
                <a:solidFill>
                  <a:srgbClr val="0032A0"/>
                </a:solidFill>
              </a:rPr>
              <a:t>3. </a:t>
            </a:r>
            <a:r>
              <a:rPr lang="zh-CN" altLang="en-US" b="1" dirty="0">
                <a:solidFill>
                  <a:srgbClr val="0032A0"/>
                </a:solidFill>
              </a:rPr>
              <a:t>文献阅读的三个注意点</a:t>
            </a:r>
            <a:endParaRPr lang="zh-CN" altLang="en-US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里程碑式的文献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活跃的科学家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时间线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4800471" y="2931790"/>
            <a:ext cx="3960444" cy="129266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b="1" dirty="0">
                <a:solidFill>
                  <a:srgbClr val="0032A0"/>
                </a:solidFill>
              </a:rPr>
              <a:t>4. </a:t>
            </a:r>
            <a:r>
              <a:rPr lang="zh-CN" altLang="en-US" b="1" dirty="0">
                <a:solidFill>
                  <a:srgbClr val="0032A0"/>
                </a:solidFill>
              </a:rPr>
              <a:t>文献调研的基本方法</a:t>
            </a:r>
            <a:endParaRPr lang="zh-CN" altLang="en-US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梳理研究的脉络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理解研究的定义，背景，进展，空白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观察和思考，发现新的问题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317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科研课题的文献案例解读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 bwMode="auto">
          <a:xfrm>
            <a:off x="379417" y="253600"/>
            <a:ext cx="4914549" cy="620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氟化试剂的研究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7531" y="4005262"/>
            <a:ext cx="8388934" cy="667776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醇类化合物的来源很丰富，因此，脱氧氟化反应 </a:t>
            </a: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成为一种非常有吸引力的合成路线。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878" y="1005842"/>
            <a:ext cx="4964241" cy="219113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531" y="3291830"/>
            <a:ext cx="8388934" cy="620886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把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原子引入有机分子，在多样化的化学研究中可以起到调节</a:t>
            </a: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、调节亲脂性、选择性阻断氧化等作用，因此化学家开发了许多氟化合成方法。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 bwMode="auto">
          <a:xfrm>
            <a:off x="373092" y="253600"/>
            <a:ext cx="6859223" cy="620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新型的脱氧氟化试剂：</a:t>
            </a: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76" y="941141"/>
            <a:ext cx="5796644" cy="29267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98" y="1232552"/>
            <a:ext cx="3955999" cy="1777157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77529" y="3903116"/>
            <a:ext cx="8388934" cy="77224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Ritter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等人在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年发表了</a:t>
            </a: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的发现，该试剂是该领域的一个里程碑，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并被证明非常适合复杂分子的合成后期脱氧氟化反应。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3851920" y="3381172"/>
            <a:ext cx="3456385" cy="2502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de-DE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de-DE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de-DE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133, </a:t>
            </a:r>
            <a:r>
              <a:rPr lang="de-DE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11482-11484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/>
          <p:nvPr/>
        </p:nvSpPr>
        <p:spPr bwMode="auto">
          <a:xfrm>
            <a:off x="1808688" y="3071489"/>
            <a:ext cx="5526617" cy="3631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Synonym: 1,3-Bis(2,6-diisopropylphenyl)-2,2-difluoro-4-imidazoline   </a:t>
            </a:r>
            <a:endParaRPr lang="en-US" altLang="zh-CN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87" y="888972"/>
            <a:ext cx="7389823" cy="2522760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 bwMode="auto">
          <a:xfrm>
            <a:off x="373092" y="253600"/>
            <a:ext cx="6719188" cy="620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新型的脱氧氟化试剂：</a:t>
            </a: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73092" y="3579862"/>
            <a:ext cx="8388934" cy="1179133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是一种非常有效的将各种含羟基化合物转化为氟化物的试剂，无论芳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基有亲核取代基还是亲电取代基，都能获得较高转化率，同时该反应中多种芳基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取代基，包括醛类、酮类、酯类、苯胺类和腈类都不会参与反应。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65" y="699542"/>
            <a:ext cx="6232469" cy="3859178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 bwMode="auto">
          <a:xfrm>
            <a:off x="396564" y="308574"/>
            <a:ext cx="6719188" cy="390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heteroaromatics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/>
          <p:nvPr/>
        </p:nvSpPr>
        <p:spPr bwMode="auto">
          <a:xfrm>
            <a:off x="5287071" y="4481738"/>
            <a:ext cx="3460365" cy="2502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de-DE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Process Res. Dev. </a:t>
            </a:r>
            <a:r>
              <a:rPr lang="de-DE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de-DE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1041−1044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 bwMode="auto">
          <a:xfrm>
            <a:off x="6444208" y="4354649"/>
            <a:ext cx="2175016" cy="233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 </a:t>
            </a:r>
            <a:r>
              <a:rPr lang="nn-NO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544−547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/>
          <p:nvPr/>
        </p:nvSpPr>
        <p:spPr bwMode="auto">
          <a:xfrm>
            <a:off x="396564" y="308574"/>
            <a:ext cx="6719188" cy="390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PhenoFluorMix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873434"/>
            <a:ext cx="5585679" cy="3426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64" y="713829"/>
            <a:ext cx="2562966" cy="39461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4"/>
            <a:ext cx="9144000" cy="4436189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5004048" y="3435846"/>
            <a:ext cx="2808312" cy="500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Charles F. Chandler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771550"/>
            <a:ext cx="6623708" cy="137913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 bwMode="auto">
          <a:xfrm>
            <a:off x="396564" y="308574"/>
            <a:ext cx="6719188" cy="390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PhenoFluorMix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60726"/>
            <a:ext cx="4577261" cy="2516557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 bwMode="auto">
          <a:xfrm>
            <a:off x="6444208" y="4354649"/>
            <a:ext cx="2175016" cy="233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 </a:t>
            </a:r>
            <a:r>
              <a:rPr lang="nn-NO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544−547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546" y="2707809"/>
            <a:ext cx="3572957" cy="159213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396564" y="308574"/>
            <a:ext cx="6719188" cy="390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AlkylFluor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Alcohols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62" y="733829"/>
            <a:ext cx="6429076" cy="14996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04" y="2643758"/>
            <a:ext cx="6338791" cy="1659966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 bwMode="auto">
          <a:xfrm>
            <a:off x="396564" y="2283718"/>
            <a:ext cx="6719188" cy="390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AlkylFluor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 bwMode="auto">
          <a:xfrm>
            <a:off x="6300192" y="4371950"/>
            <a:ext cx="2304256" cy="233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6102−6104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6300192" y="4371950"/>
            <a:ext cx="2304256" cy="233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6102−6104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17" y="339502"/>
            <a:ext cx="5609654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396564" y="308574"/>
            <a:ext cx="7991860" cy="390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AlkylFluor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PhenoFluorMix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48" y="806400"/>
            <a:ext cx="3714803" cy="38398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830861"/>
            <a:ext cx="4324976" cy="3481777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 bwMode="auto">
          <a:xfrm>
            <a:off x="6300192" y="4371950"/>
            <a:ext cx="2304256" cy="233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altLang="zh-C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altLang="zh-CN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nn-NO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6102−6104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 bwMode="auto">
          <a:xfrm>
            <a:off x="541222" y="968117"/>
            <a:ext cx="2196752" cy="620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 bwMode="auto">
          <a:xfrm>
            <a:off x="1436404" y="354443"/>
            <a:ext cx="6300700" cy="5338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新型脱氧氟化试剂的总结对比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 bwMode="auto">
          <a:xfrm>
            <a:off x="3131840" y="968117"/>
            <a:ext cx="2880320" cy="620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PhenoFluorMix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/>
          <p:nvPr/>
        </p:nvSpPr>
        <p:spPr bwMode="auto">
          <a:xfrm>
            <a:off x="6475039" y="968117"/>
            <a:ext cx="2088232" cy="620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AlkylFluor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94" y="1561096"/>
            <a:ext cx="2880320" cy="12266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80" y="1561096"/>
            <a:ext cx="2470951" cy="12266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69" y="1561096"/>
            <a:ext cx="2500459" cy="1226678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 bwMode="auto">
          <a:xfrm>
            <a:off x="251520" y="2840389"/>
            <a:ext cx="2792400" cy="16645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年设计发现，具有里程碑意义的氟化试剂。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适用于芳基或烷基上的羟基氟化反应。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易水解，需手套箱操作。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应用方面受限。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/>
          <p:nvPr/>
        </p:nvSpPr>
        <p:spPr bwMode="auto">
          <a:xfrm>
            <a:off x="3086914" y="2840388"/>
            <a:ext cx="2999680" cy="1891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年设计发现，具备更好的应用性。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适用于芳基和杂环化合物上的羟基氟化反应。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不易水解，空气中稳定。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较好的官能团耐受性。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合成工艺放大至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克级。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 bwMode="auto">
          <a:xfrm>
            <a:off x="6228184" y="2840388"/>
            <a:ext cx="2736304" cy="1891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年设计发现，具有更佳的应用性。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适用于烷基上的羟基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伯醇和仲醇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氟化反应。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不易水解，空气中稳定。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极好的产率和官能团耐受性，超过其它商业试剂。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6804248" cy="5143500"/>
          </a:xfrm>
          <a:prstGeom prst="rect">
            <a:avLst/>
          </a:prstGeom>
          <a:solidFill>
            <a:srgbClr val="FEB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239571" y="109537"/>
            <a:ext cx="647417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Publications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参考文献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Phenols  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30, 11482-11484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Practical Synthesis, New Formulation, and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Heteroaromatics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Process Res. Dev.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1041-1044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Late-Stage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Alcohols with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7, 2470-2473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Carbon–Fluorine Bond Forming Reactions for Aryl Fluoride Synthesis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Chem. Rev.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2, 612-633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PhenoFluorMix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Practical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Chemoselective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Phenols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3, 544-547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AlkylFluor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Deoxyfluorination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Alcohols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Lett.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23, 6102-6104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the Fluorine Come From? A Review on the Challenges Associated with the Synthesis of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Organofluorine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Compounds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Org. Process Res. Dev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4, 470-480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78" y="411510"/>
            <a:ext cx="1442021" cy="1919512"/>
          </a:xfrm>
          <a:prstGeom prst="rect">
            <a:avLst/>
          </a:prstGeom>
        </p:spPr>
      </p:pic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847954" y="1414936"/>
            <a:ext cx="1055688" cy="105568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15.7</a:t>
            </a:r>
            <a:r>
              <a: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 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77" y="2740812"/>
            <a:ext cx="1442021" cy="1919512"/>
          </a:xfrm>
          <a:prstGeom prst="rect">
            <a:avLst/>
          </a:prstGeom>
        </p:spPr>
      </p:pic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848741" y="3787121"/>
            <a:ext cx="1055688" cy="105568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3.5</a:t>
            </a:r>
            <a:r>
              <a: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 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317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从基础科研到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应用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96011"/>
            <a:ext cx="8532233" cy="774186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ACS Sustainable Chemistry &amp; Engineering</a:t>
            </a:r>
            <a:endParaRPr lang="zh-CN" altLang="en-US" sz="18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800" b="0" dirty="0">
                <a:solidFill>
                  <a:schemeClr val="bg1"/>
                </a:solidFill>
                <a:latin typeface="+mn-lt"/>
                <a:ea typeface="+mn-ea"/>
              </a:rPr>
              <a:t>Impact Factor: 7.3</a:t>
            </a:r>
            <a:endParaRPr lang="en-US" altLang="zh-CN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975247" y="3789048"/>
            <a:ext cx="820738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2024 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200" b="1" dirty="0">
                <a:solidFill>
                  <a:schemeClr val="bg1"/>
                </a:solidFill>
              </a:rPr>
              <a:t>7.3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/>
        </p:nvSpPr>
        <p:spPr bwMode="auto">
          <a:xfrm>
            <a:off x="2481660" y="1419623"/>
            <a:ext cx="6124051" cy="2880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/>
            <a:r>
              <a:rPr lang="zh-CN" altLang="en-US" b="1" dirty="0">
                <a:solidFill>
                  <a:srgbClr val="C00000"/>
                </a:solidFill>
              </a:rPr>
              <a:t>解决化学企业的可持续发展挑战，提出了绿色化学和绿色工程的原则。</a:t>
            </a:r>
            <a:endParaRPr lang="zh-CN" altLang="en-US" b="1" dirty="0">
              <a:solidFill>
                <a:srgbClr val="C00000"/>
              </a:solidFill>
            </a:endParaRPr>
          </a:p>
          <a:p>
            <a:pPr defTabSz="457200" eaLnBrk="0" hangingPunct="0"/>
            <a:endParaRPr lang="zh-CN" altLang="en-US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zh-CN" altLang="en-US" dirty="0">
                <a:solidFill>
                  <a:schemeClr val="bg1"/>
                </a:solidFill>
              </a:rPr>
              <a:t>期刊范围的主题包括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endParaRPr lang="en-US" altLang="zh-CN" dirty="0">
              <a:solidFill>
                <a:schemeClr val="bg1"/>
              </a:solidFill>
            </a:endParaRPr>
          </a:p>
          <a:p>
            <a:pPr defTabSz="457200" eaLnBrk="0" hangingPunct="0"/>
            <a:endParaRPr lang="en-US" altLang="zh-CN" sz="800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dirty="0">
                <a:solidFill>
                  <a:schemeClr val="bg1"/>
                </a:solidFill>
              </a:rPr>
              <a:t>1.  </a:t>
            </a:r>
            <a:r>
              <a:rPr lang="zh-CN" altLang="en-US" dirty="0">
                <a:solidFill>
                  <a:schemeClr val="bg1"/>
                </a:solidFill>
              </a:rPr>
              <a:t>绿色化学  </a:t>
            </a:r>
            <a:r>
              <a:rPr lang="en-US" altLang="zh-CN" dirty="0">
                <a:solidFill>
                  <a:schemeClr val="bg1"/>
                </a:solidFill>
              </a:rPr>
              <a:t>		     Green Chemistry</a:t>
            </a:r>
            <a:endParaRPr lang="zh-CN" altLang="en-US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dirty="0">
                <a:solidFill>
                  <a:schemeClr val="bg1"/>
                </a:solidFill>
              </a:rPr>
              <a:t>2.  </a:t>
            </a:r>
            <a:r>
              <a:rPr lang="zh-CN" altLang="en-US" dirty="0">
                <a:solidFill>
                  <a:schemeClr val="bg1"/>
                </a:solidFill>
              </a:rPr>
              <a:t>绿色制造与工程    </a:t>
            </a:r>
            <a:r>
              <a:rPr lang="en-US" altLang="zh-CN" dirty="0">
                <a:solidFill>
                  <a:schemeClr val="bg1"/>
                </a:solidFill>
              </a:rPr>
              <a:t>Green Manufacturing and Engineering</a:t>
            </a:r>
            <a:endParaRPr lang="zh-CN" altLang="en-US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dirty="0">
                <a:solidFill>
                  <a:schemeClr val="bg1"/>
                </a:solidFill>
              </a:rPr>
              <a:t>3.  </a:t>
            </a:r>
            <a:r>
              <a:rPr lang="zh-CN" altLang="en-US" dirty="0">
                <a:solidFill>
                  <a:schemeClr val="bg1"/>
                </a:solidFill>
              </a:rPr>
              <a:t>可再生资源  </a:t>
            </a:r>
            <a:r>
              <a:rPr lang="en-US" altLang="zh-CN" dirty="0">
                <a:solidFill>
                  <a:schemeClr val="bg1"/>
                </a:solidFill>
              </a:rPr>
              <a:t>	     Biomass or Wastes as Resources</a:t>
            </a:r>
            <a:endParaRPr lang="zh-CN" altLang="en-US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dirty="0">
                <a:solidFill>
                  <a:schemeClr val="bg1"/>
                </a:solidFill>
              </a:rPr>
              <a:t>4.  </a:t>
            </a:r>
            <a:r>
              <a:rPr lang="zh-CN" altLang="en-US" dirty="0">
                <a:solidFill>
                  <a:schemeClr val="bg1"/>
                </a:solidFill>
              </a:rPr>
              <a:t>可替代能源  </a:t>
            </a:r>
            <a:r>
              <a:rPr lang="en-US" altLang="zh-CN" dirty="0">
                <a:solidFill>
                  <a:schemeClr val="bg1"/>
                </a:solidFill>
              </a:rPr>
              <a:t>	     Alternative Energy</a:t>
            </a:r>
            <a:endParaRPr lang="zh-CN" altLang="en-US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dirty="0">
                <a:solidFill>
                  <a:schemeClr val="bg1"/>
                </a:solidFill>
              </a:rPr>
              <a:t>5.  </a:t>
            </a:r>
            <a:r>
              <a:rPr lang="zh-CN" altLang="en-US" dirty="0">
                <a:solidFill>
                  <a:schemeClr val="bg1"/>
                </a:solidFill>
              </a:rPr>
              <a:t>生命周期评估  </a:t>
            </a:r>
            <a:r>
              <a:rPr lang="en-US" altLang="zh-CN" dirty="0">
                <a:solidFill>
                  <a:schemeClr val="bg1"/>
                </a:solidFill>
              </a:rPr>
              <a:t>	     Life-Cycle Assessment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9" y="1571724"/>
            <a:ext cx="1690561" cy="2247868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5" y="1096514"/>
            <a:ext cx="4005419" cy="3203428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802" y="1096515"/>
            <a:ext cx="4155523" cy="3203427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802" y="1099973"/>
            <a:ext cx="4153087" cy="3199969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15" y="1099973"/>
            <a:ext cx="4005419" cy="3199969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22" name="Speech Bubble: Rectangle 10"/>
          <p:cNvSpPr/>
          <p:nvPr/>
        </p:nvSpPr>
        <p:spPr>
          <a:xfrm>
            <a:off x="228601" y="1707654"/>
            <a:ext cx="887015" cy="936104"/>
          </a:xfrm>
          <a:prstGeom prst="wedgeRectCallout">
            <a:avLst>
              <a:gd name="adj1" fmla="val 76137"/>
              <a:gd name="adj2" fmla="val -1769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</a:rPr>
              <a:t>Designer surfactants used for micellar catalysis</a:t>
            </a:r>
            <a:endParaRPr lang="en-US" altLang="zh-CN" sz="1100" b="1" dirty="0">
              <a:solidFill>
                <a:schemeClr val="bg1"/>
              </a:solidFill>
            </a:endParaRPr>
          </a:p>
        </p:txBody>
      </p:sp>
      <p:sp>
        <p:nvSpPr>
          <p:cNvPr id="23" name="Speech Bubble: Rectangle 10"/>
          <p:cNvSpPr/>
          <p:nvPr/>
        </p:nvSpPr>
        <p:spPr>
          <a:xfrm>
            <a:off x="7975509" y="1707654"/>
            <a:ext cx="941775" cy="648072"/>
          </a:xfrm>
          <a:prstGeom prst="wedgeRectCallout">
            <a:avLst>
              <a:gd name="adj1" fmla="val -72011"/>
              <a:gd name="adj2" fmla="val -1965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</a:rPr>
              <a:t>Micellar catalysis </a:t>
            </a:r>
            <a:endParaRPr lang="en-US" altLang="zh-CN" sz="11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100" b="1" dirty="0">
                <a:solidFill>
                  <a:schemeClr val="bg1"/>
                </a:solidFill>
              </a:rPr>
              <a:t>in water</a:t>
            </a:r>
            <a:endParaRPr lang="en-US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2756464"/>
            <a:ext cx="1024409" cy="716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55"/>
            <a:ext cx="9144000" cy="4430195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5076056" y="2355726"/>
            <a:ext cx="3960440" cy="500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official ACS meeting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5" y="1096515"/>
            <a:ext cx="4005419" cy="3311567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54" y="1095892"/>
            <a:ext cx="4005419" cy="3311566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24" name="Oval 17"/>
          <p:cNvSpPr/>
          <p:nvPr/>
        </p:nvSpPr>
        <p:spPr>
          <a:xfrm>
            <a:off x="3138827" y="1357494"/>
            <a:ext cx="931129" cy="92333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7"/>
          <p:cNvSpPr/>
          <p:nvPr/>
        </p:nvSpPr>
        <p:spPr>
          <a:xfrm>
            <a:off x="7255680" y="2280824"/>
            <a:ext cx="552075" cy="563269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7"/>
          <p:cNvSpPr/>
          <p:nvPr/>
        </p:nvSpPr>
        <p:spPr>
          <a:xfrm>
            <a:off x="6883560" y="3391981"/>
            <a:ext cx="931129" cy="92333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peech Bubble: Rectangle 10"/>
          <p:cNvSpPr/>
          <p:nvPr/>
        </p:nvSpPr>
        <p:spPr>
          <a:xfrm>
            <a:off x="228601" y="1707654"/>
            <a:ext cx="815007" cy="936104"/>
          </a:xfrm>
          <a:prstGeom prst="wedgeRectCallout">
            <a:avLst>
              <a:gd name="adj1" fmla="val 76137"/>
              <a:gd name="adj2" fmla="val -1769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</a:rPr>
              <a:t>Suzuki-</a:t>
            </a:r>
            <a:r>
              <a:rPr lang="en-US" altLang="zh-CN" sz="1100" b="1" dirty="0" err="1">
                <a:solidFill>
                  <a:schemeClr val="bg1"/>
                </a:solidFill>
              </a:rPr>
              <a:t>Miyaura</a:t>
            </a:r>
            <a:r>
              <a:rPr lang="en-US" altLang="zh-CN" sz="1100" b="1" dirty="0">
                <a:solidFill>
                  <a:schemeClr val="bg1"/>
                </a:solidFill>
              </a:rPr>
              <a:t> Cross-Coupling</a:t>
            </a:r>
            <a:endParaRPr lang="en-US" altLang="zh-CN" sz="11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100" b="1" dirty="0">
                <a:solidFill>
                  <a:schemeClr val="bg1"/>
                </a:solidFill>
              </a:rPr>
              <a:t>in Water </a:t>
            </a:r>
            <a:endParaRPr lang="en-US" altLang="zh-CN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9411" cy="5143500"/>
          </a:xfrm>
          <a:prstGeom prst="rect">
            <a:avLst/>
          </a:prstGeom>
        </p:spPr>
      </p:pic>
      <p:sp>
        <p:nvSpPr>
          <p:cNvPr id="4" name="TextBox 32"/>
          <p:cNvSpPr txBox="1"/>
          <p:nvPr/>
        </p:nvSpPr>
        <p:spPr>
          <a:xfrm>
            <a:off x="3863464" y="241226"/>
            <a:ext cx="5106481" cy="267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Solvents in Organic Chemistry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Sustainable Chem. Eng.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4, 5838−5849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50000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基础科研的工作探索了研究里的新方法，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50000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证明了以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为溶剂的胶束催化方法在众多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50000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有机命名反应中的普适性和可行性。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2"/>
          <p:cNvSpPr txBox="1"/>
          <p:nvPr/>
        </p:nvSpPr>
        <p:spPr>
          <a:xfrm>
            <a:off x="3907968" y="3075806"/>
            <a:ext cx="2508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Heck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Suzuki-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Miyaura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Negishi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Sonogashira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Buchwald-Hartwig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Borylation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2"/>
          <p:cNvSpPr txBox="1"/>
          <p:nvPr/>
        </p:nvSpPr>
        <p:spPr>
          <a:xfrm>
            <a:off x="6070972" y="3075806"/>
            <a:ext cx="2898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reaction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activation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Ring-closing metathesis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Au catalysis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Allylic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silylation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/amination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915566"/>
            <a:ext cx="6408712" cy="3791669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4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716016" y="1096866"/>
            <a:ext cx="2811211" cy="456405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基础科研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企业研发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3" y="915566"/>
            <a:ext cx="6408711" cy="3791668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6" name="Title 1"/>
          <p:cNvSpPr txBox="1"/>
          <p:nvPr/>
        </p:nvSpPr>
        <p:spPr>
          <a:xfrm>
            <a:off x="4716016" y="1096866"/>
            <a:ext cx="2811211" cy="456405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基础科研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企业研发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915566"/>
            <a:ext cx="6408712" cy="3791668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7" name="Speech Bubble: Rectangle 10"/>
          <p:cNvSpPr/>
          <p:nvPr/>
        </p:nvSpPr>
        <p:spPr>
          <a:xfrm>
            <a:off x="228601" y="1707654"/>
            <a:ext cx="1247055" cy="648072"/>
          </a:xfrm>
          <a:prstGeom prst="wedgeRectCallout">
            <a:avLst>
              <a:gd name="adj1" fmla="val 76137"/>
              <a:gd name="adj2" fmla="val -1769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</a:rPr>
              <a:t>早期的合成步骤顺序和工艺过程</a:t>
            </a:r>
            <a:endParaRPr lang="en-US" altLang="zh-CN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3" y="915566"/>
            <a:ext cx="6408713" cy="3791668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9" name="Oval 17"/>
          <p:cNvSpPr/>
          <p:nvPr/>
        </p:nvSpPr>
        <p:spPr>
          <a:xfrm>
            <a:off x="2555776" y="3579862"/>
            <a:ext cx="504056" cy="504056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7"/>
          <p:cNvSpPr/>
          <p:nvPr/>
        </p:nvSpPr>
        <p:spPr>
          <a:xfrm>
            <a:off x="6660232" y="1923678"/>
            <a:ext cx="792087" cy="7560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7"/>
          <p:cNvSpPr/>
          <p:nvPr/>
        </p:nvSpPr>
        <p:spPr>
          <a:xfrm>
            <a:off x="4216016" y="2559372"/>
            <a:ext cx="504056" cy="504056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10"/>
          <p:cNvSpPr/>
          <p:nvPr/>
        </p:nvSpPr>
        <p:spPr>
          <a:xfrm>
            <a:off x="228601" y="1707654"/>
            <a:ext cx="1319063" cy="648072"/>
          </a:xfrm>
          <a:prstGeom prst="wedgeRectCallout">
            <a:avLst>
              <a:gd name="adj1" fmla="val 69263"/>
              <a:gd name="adj2" fmla="val -2136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</a:rPr>
              <a:t>表面活性剂技术的通用性</a:t>
            </a:r>
            <a:endParaRPr lang="en-US" altLang="zh-C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3" y="915565"/>
            <a:ext cx="6408714" cy="3791669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8" name="Oval 17"/>
          <p:cNvSpPr/>
          <p:nvPr/>
        </p:nvSpPr>
        <p:spPr>
          <a:xfrm>
            <a:off x="6300192" y="915565"/>
            <a:ext cx="792087" cy="7560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10"/>
          <p:cNvSpPr/>
          <p:nvPr/>
        </p:nvSpPr>
        <p:spPr>
          <a:xfrm>
            <a:off x="228601" y="1707654"/>
            <a:ext cx="1247055" cy="792088"/>
          </a:xfrm>
          <a:prstGeom prst="wedgeRectCallout">
            <a:avLst>
              <a:gd name="adj1" fmla="val 67353"/>
              <a:gd name="adj2" fmla="val -2130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</a:rPr>
              <a:t>绿色化学里的</a:t>
            </a:r>
            <a:endParaRPr lang="en-US" altLang="zh-CN" sz="1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</a:rPr>
              <a:t>过程质量强度</a:t>
            </a:r>
            <a:endParaRPr lang="en-US" altLang="zh-CN" sz="12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</a:rPr>
              <a:t>PMI Analysis</a:t>
            </a:r>
            <a:endParaRPr lang="en-US" altLang="zh-C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从基础科研走向</a:t>
            </a:r>
            <a:r>
              <a:rPr lang="en-US" altLang="zh-CN" sz="2600" dirty="0">
                <a:solidFill>
                  <a:schemeClr val="bg1"/>
                </a:solidFill>
              </a:rPr>
              <a:t>R&amp;D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3" y="915565"/>
            <a:ext cx="6408714" cy="3791669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8" name="Oval 17"/>
          <p:cNvSpPr/>
          <p:nvPr/>
        </p:nvSpPr>
        <p:spPr>
          <a:xfrm>
            <a:off x="4355976" y="3075806"/>
            <a:ext cx="792087" cy="7560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7"/>
          <p:cNvSpPr/>
          <p:nvPr/>
        </p:nvSpPr>
        <p:spPr>
          <a:xfrm>
            <a:off x="5435841" y="3075805"/>
            <a:ext cx="792087" cy="7560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10"/>
          <p:cNvSpPr/>
          <p:nvPr/>
        </p:nvSpPr>
        <p:spPr>
          <a:xfrm>
            <a:off x="228601" y="1707654"/>
            <a:ext cx="1247055" cy="792088"/>
          </a:xfrm>
          <a:prstGeom prst="wedgeRectCallout">
            <a:avLst>
              <a:gd name="adj1" fmla="val 68117"/>
              <a:gd name="adj2" fmla="val -2250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</a:rPr>
              <a:t>对比分析 </a:t>
            </a:r>
            <a:r>
              <a:rPr lang="en-US" altLang="zh-CN" sz="1200" b="1" dirty="0">
                <a:solidFill>
                  <a:schemeClr val="bg1"/>
                </a:solidFill>
              </a:rPr>
              <a:t>Comparative Analysis</a:t>
            </a:r>
            <a:endParaRPr lang="en-US" altLang="zh-C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9" descr="&lt;strong&gt;Question&lt;/strong&gt; mark 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0" y="1082190"/>
            <a:ext cx="3737477" cy="2221042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964661" y="3536823"/>
            <a:ext cx="2878835" cy="655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Questions</a:t>
            </a:r>
            <a:endParaRPr kumimoji="0" lang="en-US" altLang="zh-CN" sz="3600" b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415157" y="3536823"/>
            <a:ext cx="4473046" cy="121141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课堂扫码答题</a:t>
            </a:r>
            <a:endParaRPr lang="en-US" altLang="zh-CN" sz="3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55"/>
            <a:ext cx="9144000" cy="44301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16" y="555526"/>
            <a:ext cx="3756031" cy="2376264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5322275" y="2952405"/>
            <a:ext cx="2808312" cy="500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美国化学会志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JACS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575556" y="339502"/>
            <a:ext cx="7992888" cy="964424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ACS Publications</a:t>
            </a:r>
            <a:endParaRPr lang="en-US" sz="2400" b="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Most Trusted, Most Cited, Most Read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 descr="图片包含 图形用户界面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9" y="1317156"/>
            <a:ext cx="1229873" cy="1631543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56" y="1314244"/>
            <a:ext cx="1220494" cy="1628494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849" y="1314244"/>
            <a:ext cx="1216959" cy="163154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03" y="1312412"/>
            <a:ext cx="1216922" cy="162849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25" y="1312412"/>
            <a:ext cx="1225362" cy="162849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1314679"/>
            <a:ext cx="1222395" cy="162849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19" name="Title 2"/>
          <p:cNvSpPr>
            <a:spLocks noGrp="1"/>
          </p:cNvSpPr>
          <p:nvPr/>
        </p:nvSpPr>
        <p:spPr bwMode="auto">
          <a:xfrm>
            <a:off x="303686" y="3078880"/>
            <a:ext cx="8680644" cy="144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ACS </a:t>
            </a:r>
            <a:r>
              <a:rPr lang="zh-CN" altLang="en-US" sz="2000" dirty="0">
                <a:solidFill>
                  <a:schemeClr val="bg1"/>
                </a:solidFill>
              </a:rPr>
              <a:t>美国化学会出版超过 </a:t>
            </a:r>
            <a:r>
              <a:rPr lang="en-US" altLang="zh-CN" sz="2000" dirty="0">
                <a:solidFill>
                  <a:schemeClr val="bg1"/>
                </a:solidFill>
              </a:rPr>
              <a:t>80 </a:t>
            </a:r>
            <a:r>
              <a:rPr lang="zh-CN" altLang="en-US" sz="2000" dirty="0">
                <a:solidFill>
                  <a:schemeClr val="bg1"/>
                </a:solidFill>
              </a:rPr>
              <a:t>种高品质的科学期刊，共 </a:t>
            </a:r>
            <a:r>
              <a:rPr lang="en-US" altLang="zh-CN" sz="2000" dirty="0">
                <a:solidFill>
                  <a:schemeClr val="bg1"/>
                </a:solidFill>
              </a:rPr>
              <a:t>150 </a:t>
            </a:r>
            <a:r>
              <a:rPr lang="zh-CN" altLang="en-US" sz="2000" dirty="0">
                <a:solidFill>
                  <a:schemeClr val="bg1"/>
                </a:solidFill>
              </a:rPr>
              <a:t>多万篇期刊文章，总被引次数超过 </a:t>
            </a:r>
            <a:r>
              <a:rPr lang="en-US" altLang="zh-CN" sz="2000" dirty="0">
                <a:solidFill>
                  <a:schemeClr val="bg1"/>
                </a:solidFill>
              </a:rPr>
              <a:t>470 </a:t>
            </a:r>
            <a:r>
              <a:rPr lang="zh-CN" altLang="en-US" sz="2000" dirty="0">
                <a:solidFill>
                  <a:schemeClr val="bg1"/>
                </a:solidFill>
              </a:rPr>
              <a:t>万，是化学领域里被引用次数最多的期刊。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												        ----  JCR </a:t>
            </a:r>
            <a:r>
              <a:rPr lang="zh-CN" altLang="en-US" sz="2000" dirty="0">
                <a:solidFill>
                  <a:schemeClr val="bg1"/>
                </a:solidFill>
              </a:rPr>
              <a:t>期刊引证报告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575556" y="339502"/>
            <a:ext cx="7992888" cy="964424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 COVER EVERY 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ASPECT OF CHEMISTRY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2"/>
          <p:cNvSpPr>
            <a:spLocks noGrp="1"/>
          </p:cNvSpPr>
          <p:nvPr/>
        </p:nvSpPr>
        <p:spPr bwMode="auto">
          <a:xfrm>
            <a:off x="575556" y="1203598"/>
            <a:ext cx="8244916" cy="12961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的很多期刊是跨学科的，涵盖了广泛的研究领域课题的前沿研究成果。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研究需要寻求的答案可能不仅限于一种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期刊。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/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期刊涵盖的学科领域包括但不限于：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2"/>
          <p:cNvSpPr>
            <a:spLocks noGrp="1"/>
          </p:cNvSpPr>
          <p:nvPr/>
        </p:nvSpPr>
        <p:spPr bwMode="auto">
          <a:xfrm>
            <a:off x="575556" y="2643757"/>
            <a:ext cx="1890210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无机化学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有机金属化学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分析化学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2"/>
          <p:cNvSpPr>
            <a:spLocks noGrp="1"/>
          </p:cNvSpPr>
          <p:nvPr/>
        </p:nvSpPr>
        <p:spPr bwMode="auto">
          <a:xfrm>
            <a:off x="2411761" y="2643757"/>
            <a:ext cx="1944216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理论与计算化学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高分子科学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化学教育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2"/>
          <p:cNvSpPr>
            <a:spLocks noGrp="1"/>
          </p:cNvSpPr>
          <p:nvPr/>
        </p:nvSpPr>
        <p:spPr bwMode="auto">
          <a:xfrm>
            <a:off x="4572000" y="2648519"/>
            <a:ext cx="1584176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能源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催化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材料科学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纳米科学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/>
        </p:nvSpPr>
        <p:spPr bwMode="auto">
          <a:xfrm>
            <a:off x="6084168" y="2643757"/>
            <a:ext cx="2592288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农业与食品化学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生物与药物化学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化学工程与工业化学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地球、空间与环境化学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10719</Words>
  <Application>WPS 演示</Application>
  <PresentationFormat>全屏显示(16:9)</PresentationFormat>
  <Paragraphs>979</Paragraphs>
  <Slides>68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1" baseType="lpstr">
      <vt:lpstr>Arial</vt:lpstr>
      <vt:lpstr>宋体</vt:lpstr>
      <vt:lpstr>Wingdings</vt:lpstr>
      <vt:lpstr>Helvetica Light</vt:lpstr>
      <vt:lpstr>MS PGothic</vt:lpstr>
      <vt:lpstr>Arial</vt:lpstr>
      <vt:lpstr>Arial Black</vt:lpstr>
      <vt:lpstr>Calibri</vt:lpstr>
      <vt:lpstr>微软雅黑</vt:lpstr>
      <vt:lpstr>Arial Unicode MS</vt:lpstr>
      <vt:lpstr>Helvetica Light</vt:lpstr>
      <vt:lpstr>Georgia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李志浩</cp:lastModifiedBy>
  <cp:revision>2598</cp:revision>
  <dcterms:created xsi:type="dcterms:W3CDTF">2017-07-14T03:26:00Z</dcterms:created>
  <dcterms:modified xsi:type="dcterms:W3CDTF">2026-04-30T01:01:21Z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176B2655C275493BA79E283126FBA858_13</vt:lpwstr>
  </property>
  <property fmtid="{D5CDD505-2E9C-101B-9397-08002B2CF9AE}" pid="3" name="KSOProductBuildVer">
    <vt:lpwstr>2052-12.1.0.25225</vt:lpwstr>
  </property>
</Properties>
</file>